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303" r:id="rId5"/>
    <p:sldId id="316" r:id="rId6"/>
    <p:sldId id="317" r:id="rId7"/>
    <p:sldId id="312" r:id="rId8"/>
    <p:sldId id="318" r:id="rId9"/>
    <p:sldId id="314" r:id="rId10"/>
    <p:sldId id="311" r:id="rId11"/>
    <p:sldId id="315" r:id="rId12"/>
    <p:sldId id="307" r:id="rId13"/>
    <p:sldId id="309" r:id="rId14"/>
    <p:sldId id="308" r:id="rId15"/>
    <p:sldId id="263"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E"/>
    <a:srgbClr val="032367"/>
    <a:srgbClr val="298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4" autoAdjust="0"/>
    <p:restoredTop sz="94660"/>
  </p:normalViewPr>
  <p:slideViewPr>
    <p:cSldViewPr snapToGrid="0">
      <p:cViewPr varScale="1">
        <p:scale>
          <a:sx n="119" d="100"/>
          <a:sy n="119" d="100"/>
        </p:scale>
        <p:origin x="13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2FD16403-8BF3-45D0-B68D-EF2EAE7CECA6}" type="datetimeFigureOut">
              <a:rPr lang="es-CO" smtClean="0"/>
              <a:t>1/11/2023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379577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FD16403-8BF3-45D0-B68D-EF2EAE7CECA6}" type="datetimeFigureOut">
              <a:rPr lang="es-CO" smtClean="0"/>
              <a:t>1/11/2023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283052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FD16403-8BF3-45D0-B68D-EF2EAE7CECA6}" type="datetimeFigureOut">
              <a:rPr lang="es-CO" smtClean="0"/>
              <a:t>1/11/2023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93690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FD16403-8BF3-45D0-B68D-EF2EAE7CECA6}" type="datetimeFigureOut">
              <a:rPr lang="es-CO" smtClean="0"/>
              <a:t>1/11/2023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374624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FD16403-8BF3-45D0-B68D-EF2EAE7CECA6}" type="datetimeFigureOut">
              <a:rPr lang="es-CO" smtClean="0"/>
              <a:t>1/11/2023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17284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2FD16403-8BF3-45D0-B68D-EF2EAE7CECA6}" type="datetimeFigureOut">
              <a:rPr lang="es-CO" smtClean="0"/>
              <a:t>1/11/2023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8443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2FD16403-8BF3-45D0-B68D-EF2EAE7CECA6}" type="datetimeFigureOut">
              <a:rPr lang="es-CO" smtClean="0"/>
              <a:t>1/11/2023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294244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2FD16403-8BF3-45D0-B68D-EF2EAE7CECA6}" type="datetimeFigureOut">
              <a:rPr lang="es-CO" smtClean="0"/>
              <a:t>1/11/2023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379581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D16403-8BF3-45D0-B68D-EF2EAE7CECA6}" type="datetimeFigureOut">
              <a:rPr lang="es-CO" smtClean="0"/>
              <a:t>1/11/2023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290530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16403-8BF3-45D0-B68D-EF2EAE7CECA6}" type="datetimeFigureOut">
              <a:rPr lang="es-CO" smtClean="0"/>
              <a:t>1/11/2023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188164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16403-8BF3-45D0-B68D-EF2EAE7CECA6}" type="datetimeFigureOut">
              <a:rPr lang="es-CO" smtClean="0"/>
              <a:t>1/11/2023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A0C4C56-C46A-4954-869D-4B89FAA1C4A2}" type="slidenum">
              <a:rPr lang="es-CO" smtClean="0"/>
              <a:t>‹Nº›</a:t>
            </a:fld>
            <a:endParaRPr lang="es-CO"/>
          </a:p>
        </p:txBody>
      </p:sp>
    </p:spTree>
    <p:extLst>
      <p:ext uri="{BB962C8B-B14F-4D97-AF65-F5344CB8AC3E}">
        <p14:creationId xmlns:p14="http://schemas.microsoft.com/office/powerpoint/2010/main" val="68312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1178" y="365125"/>
            <a:ext cx="9442622"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16403-8BF3-45D0-B68D-EF2EAE7CECA6}" type="datetimeFigureOut">
              <a:rPr lang="es-CO" smtClean="0"/>
              <a:t>1/11/2023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C4C56-C46A-4954-869D-4B89FAA1C4A2}" type="slidenum">
              <a:rPr lang="es-CO" smtClean="0"/>
              <a:t>‹Nº›</a:t>
            </a:fld>
            <a:endParaRPr lang="es-CO"/>
          </a:p>
        </p:txBody>
      </p:sp>
    </p:spTree>
    <p:extLst>
      <p:ext uri="{BB962C8B-B14F-4D97-AF65-F5344CB8AC3E}">
        <p14:creationId xmlns:p14="http://schemas.microsoft.com/office/powerpoint/2010/main" val="157865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inhacienda.gov.co/webcenter/portal/SGR"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6538" y="433005"/>
            <a:ext cx="3175462" cy="503724"/>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14979" b="19638"/>
          <a:stretch/>
        </p:blipFill>
        <p:spPr>
          <a:xfrm>
            <a:off x="7029176" y="2047750"/>
            <a:ext cx="4182542" cy="2554067"/>
          </a:xfrm>
          <a:prstGeom prst="rect">
            <a:avLst/>
          </a:prstGeom>
        </p:spPr>
      </p:pic>
      <p:sp>
        <p:nvSpPr>
          <p:cNvPr id="6" name="Subtítulo 5"/>
          <p:cNvSpPr>
            <a:spLocks noGrp="1"/>
          </p:cNvSpPr>
          <p:nvPr>
            <p:ph type="subTitle" idx="1"/>
          </p:nvPr>
        </p:nvSpPr>
        <p:spPr>
          <a:xfrm>
            <a:off x="6882362" y="6052526"/>
            <a:ext cx="5073695" cy="617153"/>
          </a:xfrm>
        </p:spPr>
        <p:txBody>
          <a:bodyPr>
            <a:normAutofit/>
          </a:bodyPr>
          <a:lstStyle/>
          <a:p>
            <a:pPr algn="r">
              <a:spcBef>
                <a:spcPts val="0"/>
              </a:spcBef>
            </a:pPr>
            <a:r>
              <a:rPr lang="es-419" sz="1600" b="1" dirty="0">
                <a:solidFill>
                  <a:schemeClr val="bg1"/>
                </a:solidFill>
                <a:latin typeface="Century Gothic" panose="020B0502020202020204" pitchFamily="34" charset="0"/>
              </a:rPr>
              <a:t>Viceministerio General</a:t>
            </a:r>
          </a:p>
          <a:p>
            <a:pPr algn="r">
              <a:spcBef>
                <a:spcPts val="0"/>
              </a:spcBef>
            </a:pPr>
            <a:r>
              <a:rPr lang="es-419" sz="1600" b="1" dirty="0">
                <a:solidFill>
                  <a:schemeClr val="bg1"/>
                </a:solidFill>
                <a:latin typeface="Century Gothic" panose="020B0502020202020204" pitchFamily="34" charset="0"/>
              </a:rPr>
              <a:t>Coordinación de Regalías</a:t>
            </a:r>
          </a:p>
          <a:p>
            <a:pPr algn="r">
              <a:spcBef>
                <a:spcPts val="0"/>
              </a:spcBef>
            </a:pPr>
            <a:endParaRPr lang="es-ES"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6583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6E7BD2-DA01-28D5-7BF1-F4229BE7263B}"/>
              </a:ext>
            </a:extLst>
          </p:cNvPr>
          <p:cNvPicPr>
            <a:picLocks noChangeAspect="1"/>
          </p:cNvPicPr>
          <p:nvPr/>
        </p:nvPicPr>
        <p:blipFill>
          <a:blip r:embed="rId2"/>
          <a:stretch>
            <a:fillRect/>
          </a:stretch>
        </p:blipFill>
        <p:spPr>
          <a:xfrm>
            <a:off x="2467155" y="1329388"/>
            <a:ext cx="8962845" cy="5328149"/>
          </a:xfrm>
          <a:prstGeom prst="rect">
            <a:avLst/>
          </a:prstGeom>
        </p:spPr>
      </p:pic>
      <p:sp>
        <p:nvSpPr>
          <p:cNvPr id="3" name="Rectángulo: esquinas redondeadas 2">
            <a:extLst>
              <a:ext uri="{FF2B5EF4-FFF2-40B4-BE49-F238E27FC236}">
                <a16:creationId xmlns:a16="http://schemas.microsoft.com/office/drawing/2014/main" id="{423C8F6C-134F-3418-7CF1-55D0F66B7DEC}"/>
              </a:ext>
            </a:extLst>
          </p:cNvPr>
          <p:cNvSpPr/>
          <p:nvPr/>
        </p:nvSpPr>
        <p:spPr>
          <a:xfrm>
            <a:off x="343619" y="3511624"/>
            <a:ext cx="1916502" cy="71963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n w="0"/>
                <a:solidFill>
                  <a:srgbClr val="C00000"/>
                </a:solidFill>
                <a:effectLst>
                  <a:outerShdw blurRad="38100" dist="25400" dir="5400000" algn="ctr" rotWithShape="0">
                    <a:srgbClr val="6E747A">
                      <a:alpha val="43000"/>
                    </a:srgbClr>
                  </a:outerShdw>
                </a:effectLst>
              </a:rPr>
              <a:t>TIPOLOGÍA REINTEGROS</a:t>
            </a:r>
          </a:p>
        </p:txBody>
      </p:sp>
      <p:sp>
        <p:nvSpPr>
          <p:cNvPr id="4" name="Rectángulo: esquinas redondeadas 3">
            <a:extLst>
              <a:ext uri="{FF2B5EF4-FFF2-40B4-BE49-F238E27FC236}">
                <a16:creationId xmlns:a16="http://schemas.microsoft.com/office/drawing/2014/main" id="{7AF798E3-568C-98A1-1E85-9E62D7C4133F}"/>
              </a:ext>
            </a:extLst>
          </p:cNvPr>
          <p:cNvSpPr/>
          <p:nvPr/>
        </p:nvSpPr>
        <p:spPr>
          <a:xfrm>
            <a:off x="2669875" y="347112"/>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Tree>
    <p:extLst>
      <p:ext uri="{BB962C8B-B14F-4D97-AF65-F5344CB8AC3E}">
        <p14:creationId xmlns:p14="http://schemas.microsoft.com/office/powerpoint/2010/main" val="421056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FAEDC48-B5A6-B64D-6B74-83BE671ACF36}"/>
              </a:ext>
            </a:extLst>
          </p:cNvPr>
          <p:cNvSpPr/>
          <p:nvPr/>
        </p:nvSpPr>
        <p:spPr>
          <a:xfrm>
            <a:off x="429888" y="1340266"/>
            <a:ext cx="7148548" cy="55780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ln w="0"/>
                <a:solidFill>
                  <a:srgbClr val="C00000"/>
                </a:solidFill>
                <a:effectLst>
                  <a:outerShdw blurRad="38100" dist="25400" dir="5400000" algn="ctr" rotWithShape="0">
                    <a:srgbClr val="6E747A">
                      <a:alpha val="43000"/>
                    </a:srgbClr>
                  </a:outerShdw>
                </a:effectLst>
              </a:rPr>
              <a:t>SOLICITUD DE DESCUENTOS APLICADOS EN EL SPGR</a:t>
            </a:r>
            <a:endParaRPr lang="es-CO" sz="2000" dirty="0">
              <a:ln w="0"/>
              <a:solidFill>
                <a:schemeClr val="tx1"/>
              </a:solidFill>
              <a:effectLst>
                <a:outerShdw blurRad="38100" dist="25400" dir="5400000" algn="ctr" rotWithShape="0">
                  <a:srgbClr val="6E747A">
                    <a:alpha val="43000"/>
                  </a:srgbClr>
                </a:outerShdw>
              </a:effectLst>
            </a:endParaRPr>
          </a:p>
        </p:txBody>
      </p:sp>
      <p:sp>
        <p:nvSpPr>
          <p:cNvPr id="3" name="Rectángulo: esquinas redondeadas 2">
            <a:extLst>
              <a:ext uri="{FF2B5EF4-FFF2-40B4-BE49-F238E27FC236}">
                <a16:creationId xmlns:a16="http://schemas.microsoft.com/office/drawing/2014/main" id="{B7116989-1996-FD08-AB2C-EDD76F3F7061}"/>
              </a:ext>
            </a:extLst>
          </p:cNvPr>
          <p:cNvSpPr/>
          <p:nvPr/>
        </p:nvSpPr>
        <p:spPr>
          <a:xfrm>
            <a:off x="2669875" y="347112"/>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
        <p:nvSpPr>
          <p:cNvPr id="5" name="30 CuadroTexto">
            <a:extLst>
              <a:ext uri="{FF2B5EF4-FFF2-40B4-BE49-F238E27FC236}">
                <a16:creationId xmlns:a16="http://schemas.microsoft.com/office/drawing/2014/main" id="{6F3EC6E1-2947-D661-93E7-B7E552638F5F}"/>
              </a:ext>
            </a:extLst>
          </p:cNvPr>
          <p:cNvSpPr txBox="1">
            <a:spLocks noChangeArrowheads="1"/>
          </p:cNvSpPr>
          <p:nvPr/>
        </p:nvSpPr>
        <p:spPr bwMode="auto">
          <a:xfrm>
            <a:off x="3224496" y="4693741"/>
            <a:ext cx="1766887" cy="830997"/>
          </a:xfrm>
          <a:prstGeom prst="rect">
            <a:avLst/>
          </a:prstGeom>
          <a:noFill/>
          <a:ln w="9525">
            <a:noFill/>
            <a:miter lim="800000"/>
            <a:headEnd/>
            <a:tailEnd/>
          </a:ln>
        </p:spPr>
        <p:txBody>
          <a:bodyPr wrap="square">
            <a:spAutoFit/>
          </a:bodyPr>
          <a:lstStyle>
            <a:defPPr>
              <a:defRPr lang="es-ES"/>
            </a:defPPr>
            <a:lvl1pPr algn="ctr">
              <a:defRPr>
                <a:solidFill>
                  <a:schemeClr val="tx1">
                    <a:lumMod val="85000"/>
                    <a:lumOff val="15000"/>
                  </a:schemeClr>
                </a:solidFill>
              </a:defRPr>
            </a:lvl1pPr>
          </a:lstStyle>
          <a:p>
            <a:r>
              <a:rPr lang="es-CO" sz="1600" b="1" dirty="0"/>
              <a:t>Generar consulta de deducciones disponibles  </a:t>
            </a:r>
          </a:p>
        </p:txBody>
      </p:sp>
      <p:sp>
        <p:nvSpPr>
          <p:cNvPr id="6" name="30 CuadroTexto">
            <a:extLst>
              <a:ext uri="{FF2B5EF4-FFF2-40B4-BE49-F238E27FC236}">
                <a16:creationId xmlns:a16="http://schemas.microsoft.com/office/drawing/2014/main" id="{8F447533-6042-2E28-6261-73478DDC8A71}"/>
              </a:ext>
            </a:extLst>
          </p:cNvPr>
          <p:cNvSpPr txBox="1">
            <a:spLocks noChangeArrowheads="1"/>
          </p:cNvSpPr>
          <p:nvPr/>
        </p:nvSpPr>
        <p:spPr bwMode="auto">
          <a:xfrm>
            <a:off x="5498673" y="4720548"/>
            <a:ext cx="1766888" cy="830997"/>
          </a:xfrm>
          <a:prstGeom prst="rect">
            <a:avLst/>
          </a:prstGeom>
          <a:noFill/>
          <a:ln w="9525">
            <a:noFill/>
            <a:miter lim="800000"/>
            <a:headEnd/>
            <a:tailEnd/>
          </a:ln>
        </p:spPr>
        <p:txBody>
          <a:bodyPr wrap="square">
            <a:spAutoFit/>
          </a:bodyPr>
          <a:lstStyle>
            <a:defPPr>
              <a:defRPr lang="es-ES"/>
            </a:defPPr>
            <a:lvl1pPr algn="ctr">
              <a:defRPr>
                <a:solidFill>
                  <a:schemeClr val="tx1">
                    <a:lumMod val="85000"/>
                    <a:lumOff val="15000"/>
                  </a:schemeClr>
                </a:solidFill>
              </a:defRPr>
            </a:lvl1pPr>
          </a:lstStyle>
          <a:p>
            <a:r>
              <a:rPr lang="es-CO" sz="1600" b="1" dirty="0"/>
              <a:t>Crear y autorizar orden de pago no presupuestal</a:t>
            </a:r>
          </a:p>
        </p:txBody>
      </p:sp>
      <p:sp>
        <p:nvSpPr>
          <p:cNvPr id="7" name="30 CuadroTexto">
            <a:extLst>
              <a:ext uri="{FF2B5EF4-FFF2-40B4-BE49-F238E27FC236}">
                <a16:creationId xmlns:a16="http://schemas.microsoft.com/office/drawing/2014/main" id="{B0842184-3955-5467-5054-DE8CED5F4B88}"/>
              </a:ext>
            </a:extLst>
          </p:cNvPr>
          <p:cNvSpPr txBox="1">
            <a:spLocks noChangeArrowheads="1"/>
          </p:cNvSpPr>
          <p:nvPr/>
        </p:nvSpPr>
        <p:spPr bwMode="auto">
          <a:xfrm>
            <a:off x="9519728" y="4689157"/>
            <a:ext cx="2031506" cy="1077218"/>
          </a:xfrm>
          <a:prstGeom prst="rect">
            <a:avLst/>
          </a:prstGeom>
          <a:noFill/>
          <a:ln w="9525">
            <a:noFill/>
            <a:miter lim="800000"/>
            <a:headEnd/>
            <a:tailEnd/>
          </a:ln>
        </p:spPr>
        <p:txBody>
          <a:bodyPr wrap="square">
            <a:spAutoFit/>
          </a:bodyPr>
          <a:lstStyle>
            <a:defPPr>
              <a:defRPr lang="es-ES"/>
            </a:defPPr>
            <a:lvl1pPr algn="ctr">
              <a:defRPr>
                <a:solidFill>
                  <a:schemeClr val="tx1">
                    <a:lumMod val="85000"/>
                    <a:lumOff val="15000"/>
                  </a:schemeClr>
                </a:solidFill>
              </a:defRPr>
            </a:lvl1pPr>
          </a:lstStyle>
          <a:p>
            <a:r>
              <a:rPr lang="es-CO" sz="1600" b="1" dirty="0"/>
              <a:t>Creación y pago de extensivas producto de pagos con traspaso a pagaduría </a:t>
            </a:r>
          </a:p>
        </p:txBody>
      </p:sp>
      <p:sp>
        <p:nvSpPr>
          <p:cNvPr id="18" name="Flecha: a la derecha 17">
            <a:extLst>
              <a:ext uri="{FF2B5EF4-FFF2-40B4-BE49-F238E27FC236}">
                <a16:creationId xmlns:a16="http://schemas.microsoft.com/office/drawing/2014/main" id="{D7032007-D67E-7A25-1434-56AE0C10504F}"/>
              </a:ext>
            </a:extLst>
          </p:cNvPr>
          <p:cNvSpPr/>
          <p:nvPr/>
        </p:nvSpPr>
        <p:spPr>
          <a:xfrm>
            <a:off x="3550234" y="3844259"/>
            <a:ext cx="7988300" cy="48463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8" name="Grupo 6">
            <a:extLst>
              <a:ext uri="{FF2B5EF4-FFF2-40B4-BE49-F238E27FC236}">
                <a16:creationId xmlns:a16="http://schemas.microsoft.com/office/drawing/2014/main" id="{67A2088A-817C-47F9-EC84-AA2783063513}"/>
              </a:ext>
            </a:extLst>
          </p:cNvPr>
          <p:cNvGrpSpPr>
            <a:grpSpLocks/>
          </p:cNvGrpSpPr>
          <p:nvPr/>
        </p:nvGrpSpPr>
        <p:grpSpPr bwMode="auto">
          <a:xfrm>
            <a:off x="3857909" y="3848100"/>
            <a:ext cx="6985000" cy="650875"/>
            <a:chOff x="1116013" y="4457700"/>
            <a:chExt cx="6985000" cy="650875"/>
          </a:xfrm>
        </p:grpSpPr>
        <p:sp>
          <p:nvSpPr>
            <p:cNvPr id="10" name="Pentágono 4">
              <a:extLst>
                <a:ext uri="{FF2B5EF4-FFF2-40B4-BE49-F238E27FC236}">
                  <a16:creationId xmlns:a16="http://schemas.microsoft.com/office/drawing/2014/main" id="{2C66067A-2C23-08BE-A236-619E8A8A6437}"/>
                </a:ext>
              </a:extLst>
            </p:cNvPr>
            <p:cNvSpPr/>
            <p:nvPr/>
          </p:nvSpPr>
          <p:spPr bwMode="auto">
            <a:xfrm rot="5400000">
              <a:off x="1080294" y="4496594"/>
              <a:ext cx="647700" cy="576262"/>
            </a:xfrm>
            <a:prstGeom prst="homePlate">
              <a:avLst/>
            </a:prstGeom>
            <a:solidFill>
              <a:srgbClr val="1AB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latin typeface="Roboto Thin"/>
              </a:endParaRPr>
            </a:p>
          </p:txBody>
        </p:sp>
        <p:sp>
          <p:nvSpPr>
            <p:cNvPr id="11" name="Pentágono 37">
              <a:extLst>
                <a:ext uri="{FF2B5EF4-FFF2-40B4-BE49-F238E27FC236}">
                  <a16:creationId xmlns:a16="http://schemas.microsoft.com/office/drawing/2014/main" id="{E234B32C-41AF-022C-B21C-72C95212DEC6}"/>
                </a:ext>
              </a:extLst>
            </p:cNvPr>
            <p:cNvSpPr/>
            <p:nvPr/>
          </p:nvSpPr>
          <p:spPr bwMode="auto">
            <a:xfrm rot="5400000">
              <a:off x="3217069" y="4493419"/>
              <a:ext cx="647700" cy="576262"/>
            </a:xfrm>
            <a:prstGeom prst="homePlate">
              <a:avLst/>
            </a:prstGeom>
            <a:solidFill>
              <a:srgbClr val="F6AA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latin typeface="Roboto Thin"/>
              </a:endParaRPr>
            </a:p>
          </p:txBody>
        </p:sp>
        <p:sp>
          <p:nvSpPr>
            <p:cNvPr id="12" name="Pentágono 39">
              <a:extLst>
                <a:ext uri="{FF2B5EF4-FFF2-40B4-BE49-F238E27FC236}">
                  <a16:creationId xmlns:a16="http://schemas.microsoft.com/office/drawing/2014/main" id="{9FD3A9B2-EA52-D012-204F-83DD1DF9FC88}"/>
                </a:ext>
              </a:extLst>
            </p:cNvPr>
            <p:cNvSpPr/>
            <p:nvPr/>
          </p:nvSpPr>
          <p:spPr bwMode="auto">
            <a:xfrm rot="5400000">
              <a:off x="5352257" y="4493418"/>
              <a:ext cx="647700" cy="576263"/>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latin typeface="Roboto Thin"/>
              </a:endParaRPr>
            </a:p>
          </p:txBody>
        </p:sp>
        <p:sp>
          <p:nvSpPr>
            <p:cNvPr id="13" name="Pentágono 41">
              <a:extLst>
                <a:ext uri="{FF2B5EF4-FFF2-40B4-BE49-F238E27FC236}">
                  <a16:creationId xmlns:a16="http://schemas.microsoft.com/office/drawing/2014/main" id="{8B111EEB-C5D7-7F4E-F464-82CE07E712B9}"/>
                </a:ext>
              </a:extLst>
            </p:cNvPr>
            <p:cNvSpPr/>
            <p:nvPr/>
          </p:nvSpPr>
          <p:spPr bwMode="auto">
            <a:xfrm rot="5400000">
              <a:off x="7489032" y="4493418"/>
              <a:ext cx="647700" cy="576263"/>
            </a:xfrm>
            <a:prstGeom prst="homePlate">
              <a:avLst/>
            </a:prstGeom>
            <a:solidFill>
              <a:srgbClr val="89A1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latin typeface="Roboto Thin"/>
              </a:endParaRPr>
            </a:p>
          </p:txBody>
        </p:sp>
      </p:grpSp>
      <p:sp>
        <p:nvSpPr>
          <p:cNvPr id="19" name="30 CuadroTexto">
            <a:extLst>
              <a:ext uri="{FF2B5EF4-FFF2-40B4-BE49-F238E27FC236}">
                <a16:creationId xmlns:a16="http://schemas.microsoft.com/office/drawing/2014/main" id="{DF52AD36-7AA8-E1D6-A903-2ED7F87845B8}"/>
              </a:ext>
            </a:extLst>
          </p:cNvPr>
          <p:cNvSpPr txBox="1">
            <a:spLocks noChangeArrowheads="1"/>
          </p:cNvSpPr>
          <p:nvPr/>
        </p:nvSpPr>
        <p:spPr bwMode="auto">
          <a:xfrm>
            <a:off x="7626278" y="4715785"/>
            <a:ext cx="1766888" cy="830997"/>
          </a:xfrm>
          <a:prstGeom prst="rect">
            <a:avLst/>
          </a:prstGeom>
          <a:noFill/>
          <a:ln w="9525">
            <a:noFill/>
            <a:miter lim="800000"/>
            <a:headEnd/>
            <a:tailEnd/>
          </a:ln>
        </p:spPr>
        <p:txBody>
          <a:bodyPr wrap="square">
            <a:spAutoFit/>
          </a:bodyPr>
          <a:lstStyle>
            <a:defPPr>
              <a:defRPr lang="es-ES"/>
            </a:defPPr>
            <a:lvl1pPr algn="ctr">
              <a:defRPr>
                <a:solidFill>
                  <a:schemeClr val="tx1">
                    <a:lumMod val="85000"/>
                    <a:lumOff val="15000"/>
                  </a:schemeClr>
                </a:solidFill>
              </a:defRPr>
            </a:lvl1pPr>
          </a:lstStyle>
          <a:p>
            <a:r>
              <a:rPr lang="es-CO" sz="1600" b="1" dirty="0"/>
              <a:t>Pago de la orden de pago de deducciones </a:t>
            </a:r>
          </a:p>
        </p:txBody>
      </p:sp>
      <p:sp>
        <p:nvSpPr>
          <p:cNvPr id="24" name="CuadroTexto 23">
            <a:extLst>
              <a:ext uri="{FF2B5EF4-FFF2-40B4-BE49-F238E27FC236}">
                <a16:creationId xmlns:a16="http://schemas.microsoft.com/office/drawing/2014/main" id="{C29BEAE8-5437-7DAF-F9DD-993EC2D1DC4E}"/>
              </a:ext>
            </a:extLst>
          </p:cNvPr>
          <p:cNvSpPr txBox="1"/>
          <p:nvPr/>
        </p:nvSpPr>
        <p:spPr>
          <a:xfrm>
            <a:off x="3982034" y="3883375"/>
            <a:ext cx="282275" cy="523220"/>
          </a:xfrm>
          <a:prstGeom prst="rect">
            <a:avLst/>
          </a:prstGeom>
          <a:noFill/>
        </p:spPr>
        <p:txBody>
          <a:bodyPr wrap="square" rtlCol="0">
            <a:spAutoFit/>
          </a:bodyPr>
          <a:lstStyle/>
          <a:p>
            <a:r>
              <a:rPr lang="es-CO" sz="2800" b="1" dirty="0"/>
              <a:t>1</a:t>
            </a:r>
          </a:p>
        </p:txBody>
      </p:sp>
      <p:sp>
        <p:nvSpPr>
          <p:cNvPr id="25" name="CuadroTexto 24">
            <a:extLst>
              <a:ext uri="{FF2B5EF4-FFF2-40B4-BE49-F238E27FC236}">
                <a16:creationId xmlns:a16="http://schemas.microsoft.com/office/drawing/2014/main" id="{612BD15B-C968-D19C-D6AD-4AB696BA25D8}"/>
              </a:ext>
            </a:extLst>
          </p:cNvPr>
          <p:cNvSpPr txBox="1"/>
          <p:nvPr/>
        </p:nvSpPr>
        <p:spPr>
          <a:xfrm>
            <a:off x="6115634" y="3857975"/>
            <a:ext cx="282275" cy="523220"/>
          </a:xfrm>
          <a:prstGeom prst="rect">
            <a:avLst/>
          </a:prstGeom>
          <a:noFill/>
        </p:spPr>
        <p:txBody>
          <a:bodyPr wrap="square" rtlCol="0">
            <a:spAutoFit/>
          </a:bodyPr>
          <a:lstStyle/>
          <a:p>
            <a:r>
              <a:rPr lang="es-CO" sz="2800" b="1" dirty="0"/>
              <a:t>2</a:t>
            </a:r>
          </a:p>
        </p:txBody>
      </p:sp>
      <p:sp>
        <p:nvSpPr>
          <p:cNvPr id="26" name="CuadroTexto 25">
            <a:extLst>
              <a:ext uri="{FF2B5EF4-FFF2-40B4-BE49-F238E27FC236}">
                <a16:creationId xmlns:a16="http://schemas.microsoft.com/office/drawing/2014/main" id="{923125C2-7F86-09DA-5FFE-61A0CCB67215}"/>
              </a:ext>
            </a:extLst>
          </p:cNvPr>
          <p:cNvSpPr txBox="1"/>
          <p:nvPr/>
        </p:nvSpPr>
        <p:spPr>
          <a:xfrm>
            <a:off x="8261934" y="3857975"/>
            <a:ext cx="282275" cy="523220"/>
          </a:xfrm>
          <a:prstGeom prst="rect">
            <a:avLst/>
          </a:prstGeom>
          <a:noFill/>
        </p:spPr>
        <p:txBody>
          <a:bodyPr wrap="square" rtlCol="0">
            <a:spAutoFit/>
          </a:bodyPr>
          <a:lstStyle/>
          <a:p>
            <a:r>
              <a:rPr lang="es-CO" sz="2800" b="1" dirty="0"/>
              <a:t>3</a:t>
            </a:r>
          </a:p>
        </p:txBody>
      </p:sp>
      <p:sp>
        <p:nvSpPr>
          <p:cNvPr id="27" name="CuadroTexto 26">
            <a:extLst>
              <a:ext uri="{FF2B5EF4-FFF2-40B4-BE49-F238E27FC236}">
                <a16:creationId xmlns:a16="http://schemas.microsoft.com/office/drawing/2014/main" id="{1917EEB4-579C-C27F-BB9D-416E88CABC78}"/>
              </a:ext>
            </a:extLst>
          </p:cNvPr>
          <p:cNvSpPr txBox="1"/>
          <p:nvPr/>
        </p:nvSpPr>
        <p:spPr>
          <a:xfrm>
            <a:off x="10370134" y="3857975"/>
            <a:ext cx="282275" cy="523220"/>
          </a:xfrm>
          <a:prstGeom prst="rect">
            <a:avLst/>
          </a:prstGeom>
          <a:noFill/>
        </p:spPr>
        <p:txBody>
          <a:bodyPr wrap="square" rtlCol="0">
            <a:spAutoFit/>
          </a:bodyPr>
          <a:lstStyle/>
          <a:p>
            <a:r>
              <a:rPr lang="es-CO" sz="2800" b="1" dirty="0"/>
              <a:t>4</a:t>
            </a:r>
          </a:p>
        </p:txBody>
      </p:sp>
      <p:sp>
        <p:nvSpPr>
          <p:cNvPr id="28" name="Rectángulo: esquinas redondeadas 27">
            <a:extLst>
              <a:ext uri="{FF2B5EF4-FFF2-40B4-BE49-F238E27FC236}">
                <a16:creationId xmlns:a16="http://schemas.microsoft.com/office/drawing/2014/main" id="{7028409D-5E72-5794-CE32-0CCCD9598EF0}"/>
              </a:ext>
            </a:extLst>
          </p:cNvPr>
          <p:cNvSpPr/>
          <p:nvPr/>
        </p:nvSpPr>
        <p:spPr>
          <a:xfrm>
            <a:off x="429888" y="2064796"/>
            <a:ext cx="10976623" cy="1387806"/>
          </a:xfrm>
          <a:prstGeom prst="roundRect">
            <a:avLst/>
          </a:prstGeom>
          <a:solidFill>
            <a:schemeClr val="bg1">
              <a:lumMod val="9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just">
              <a:spcBef>
                <a:spcPts val="600"/>
              </a:spcBef>
            </a:pPr>
            <a:r>
              <a:rPr lang="es-ES" b="1" dirty="0">
                <a:solidFill>
                  <a:schemeClr val="tx1"/>
                </a:solidFill>
              </a:rPr>
              <a:t>Con el fin de evitar contratiempos en la solicitud de giro de las deducciones causadas para la correcta y oportuna presentación de las declaraciones de impuestos nacionales, departamentales o municipales y de las demás deducciones causadas, se deben considerar el siguiente procedimiento el cual debe ser aplicado en el SPGR: </a:t>
            </a:r>
            <a:endParaRPr lang="es-ES" sz="2400" b="1" dirty="0">
              <a:solidFill>
                <a:schemeClr val="tx1"/>
              </a:solidFill>
            </a:endParaRPr>
          </a:p>
        </p:txBody>
      </p:sp>
      <p:sp>
        <p:nvSpPr>
          <p:cNvPr id="29" name="Rectángulo 28">
            <a:extLst>
              <a:ext uri="{FF2B5EF4-FFF2-40B4-BE49-F238E27FC236}">
                <a16:creationId xmlns:a16="http://schemas.microsoft.com/office/drawing/2014/main" id="{A66841E0-5F27-15BC-FAF3-91378F7A023E}"/>
              </a:ext>
            </a:extLst>
          </p:cNvPr>
          <p:cNvSpPr/>
          <p:nvPr/>
        </p:nvSpPr>
        <p:spPr>
          <a:xfrm>
            <a:off x="3122896" y="6166485"/>
            <a:ext cx="2103738" cy="4846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Entidad Ejecutora</a:t>
            </a:r>
          </a:p>
        </p:txBody>
      </p:sp>
      <p:sp>
        <p:nvSpPr>
          <p:cNvPr id="30" name="Rectángulo 29">
            <a:extLst>
              <a:ext uri="{FF2B5EF4-FFF2-40B4-BE49-F238E27FC236}">
                <a16:creationId xmlns:a16="http://schemas.microsoft.com/office/drawing/2014/main" id="{A925CE38-E824-FF6C-19F8-04E12ADB44AC}"/>
              </a:ext>
            </a:extLst>
          </p:cNvPr>
          <p:cNvSpPr/>
          <p:nvPr/>
        </p:nvSpPr>
        <p:spPr>
          <a:xfrm>
            <a:off x="5319995" y="6166485"/>
            <a:ext cx="2103738" cy="4846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Entidad ejecutora</a:t>
            </a:r>
          </a:p>
        </p:txBody>
      </p:sp>
      <p:sp>
        <p:nvSpPr>
          <p:cNvPr id="31" name="Rectángulo 30">
            <a:extLst>
              <a:ext uri="{FF2B5EF4-FFF2-40B4-BE49-F238E27FC236}">
                <a16:creationId xmlns:a16="http://schemas.microsoft.com/office/drawing/2014/main" id="{88BE39FB-07B6-EB21-8B8F-E8827FC80536}"/>
              </a:ext>
            </a:extLst>
          </p:cNvPr>
          <p:cNvSpPr/>
          <p:nvPr/>
        </p:nvSpPr>
        <p:spPr>
          <a:xfrm>
            <a:off x="7512195" y="6166485"/>
            <a:ext cx="2103738" cy="4846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MHCP CU-SGR</a:t>
            </a:r>
          </a:p>
        </p:txBody>
      </p:sp>
      <p:sp>
        <p:nvSpPr>
          <p:cNvPr id="32" name="Rectángulo 31">
            <a:extLst>
              <a:ext uri="{FF2B5EF4-FFF2-40B4-BE49-F238E27FC236}">
                <a16:creationId xmlns:a16="http://schemas.microsoft.com/office/drawing/2014/main" id="{DE986B95-C43E-4072-E8A3-14D646CCC9E1}"/>
              </a:ext>
            </a:extLst>
          </p:cNvPr>
          <p:cNvSpPr/>
          <p:nvPr/>
        </p:nvSpPr>
        <p:spPr>
          <a:xfrm>
            <a:off x="9716580" y="6166485"/>
            <a:ext cx="2103738" cy="4846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Entidad Ejecutora</a:t>
            </a:r>
            <a:endParaRPr lang="es-CO" dirty="0"/>
          </a:p>
        </p:txBody>
      </p:sp>
      <p:sp>
        <p:nvSpPr>
          <p:cNvPr id="23" name="Shape 552">
            <a:extLst>
              <a:ext uri="{FF2B5EF4-FFF2-40B4-BE49-F238E27FC236}">
                <a16:creationId xmlns:a16="http://schemas.microsoft.com/office/drawing/2014/main" id="{289CD112-C76F-A407-B5CD-DE4BBD077962}"/>
              </a:ext>
            </a:extLst>
          </p:cNvPr>
          <p:cNvSpPr>
            <a:spLocks noChangeArrowheads="1"/>
          </p:cNvSpPr>
          <p:nvPr/>
        </p:nvSpPr>
        <p:spPr bwMode="auto">
          <a:xfrm>
            <a:off x="889952" y="3883375"/>
            <a:ext cx="1587559" cy="1198934"/>
          </a:xfrm>
          <a:custGeom>
            <a:avLst/>
            <a:gdLst>
              <a:gd name="T0" fmla="*/ 2147483646 w 16266"/>
              <a:gd name="T1" fmla="*/ 2147483646 h 14215"/>
              <a:gd name="T2" fmla="*/ 2147483646 w 16266"/>
              <a:gd name="T3" fmla="*/ 2147483646 h 14215"/>
              <a:gd name="T4" fmla="*/ 2147483646 w 16266"/>
              <a:gd name="T5" fmla="*/ 2147483646 h 14215"/>
              <a:gd name="T6" fmla="*/ 2147483646 w 16266"/>
              <a:gd name="T7" fmla="*/ 2147483646 h 14215"/>
              <a:gd name="T8" fmla="*/ 2147483646 w 16266"/>
              <a:gd name="T9" fmla="*/ 2147483646 h 14215"/>
              <a:gd name="T10" fmla="*/ 2147483646 w 16266"/>
              <a:gd name="T11" fmla="*/ 2147483646 h 14215"/>
              <a:gd name="T12" fmla="*/ 2147483646 w 16266"/>
              <a:gd name="T13" fmla="*/ 2147483646 h 14215"/>
              <a:gd name="T14" fmla="*/ 2147483646 w 16266"/>
              <a:gd name="T15" fmla="*/ 2147483646 h 14215"/>
              <a:gd name="T16" fmla="*/ 2147483646 w 16266"/>
              <a:gd name="T17" fmla="*/ 2147483646 h 14215"/>
              <a:gd name="T18" fmla="*/ 2147483646 w 16266"/>
              <a:gd name="T19" fmla="*/ 2147483646 h 14215"/>
              <a:gd name="T20" fmla="*/ 2147483646 w 16266"/>
              <a:gd name="T21" fmla="*/ 2147483646 h 14215"/>
              <a:gd name="T22" fmla="*/ 2147483646 w 16266"/>
              <a:gd name="T23" fmla="*/ 2147483646 h 14215"/>
              <a:gd name="T24" fmla="*/ 2147483646 w 16266"/>
              <a:gd name="T25" fmla="*/ 2147483646 h 14215"/>
              <a:gd name="T26" fmla="*/ 2147483646 w 16266"/>
              <a:gd name="T27" fmla="*/ 2147483646 h 14215"/>
              <a:gd name="T28" fmla="*/ 2147483646 w 16266"/>
              <a:gd name="T29" fmla="*/ 2147483646 h 14215"/>
              <a:gd name="T30" fmla="*/ 2147483646 w 16266"/>
              <a:gd name="T31" fmla="*/ 2147483646 h 14215"/>
              <a:gd name="T32" fmla="*/ 2147483646 w 16266"/>
              <a:gd name="T33" fmla="*/ 2147483646 h 14215"/>
              <a:gd name="T34" fmla="*/ 2147483646 w 16266"/>
              <a:gd name="T35" fmla="*/ 2147483646 h 14215"/>
              <a:gd name="T36" fmla="*/ 2147483646 w 16266"/>
              <a:gd name="T37" fmla="*/ 2147483646 h 14215"/>
              <a:gd name="T38" fmla="*/ 2147483646 w 16266"/>
              <a:gd name="T39" fmla="*/ 2147483646 h 14215"/>
              <a:gd name="T40" fmla="*/ 2147483646 w 16266"/>
              <a:gd name="T41" fmla="*/ 2147483646 h 14215"/>
              <a:gd name="T42" fmla="*/ 2147483646 w 16266"/>
              <a:gd name="T43" fmla="*/ 2147483646 h 14215"/>
              <a:gd name="T44" fmla="*/ 2147483646 w 16266"/>
              <a:gd name="T45" fmla="*/ 2147483646 h 14215"/>
              <a:gd name="T46" fmla="*/ 2147483646 w 16266"/>
              <a:gd name="T47" fmla="*/ 2147483646 h 14215"/>
              <a:gd name="T48" fmla="*/ 2147483646 w 16266"/>
              <a:gd name="T49" fmla="*/ 2147483646 h 14215"/>
              <a:gd name="T50" fmla="*/ 2147483646 w 16266"/>
              <a:gd name="T51" fmla="*/ 2147483646 h 14215"/>
              <a:gd name="T52" fmla="*/ 2147483646 w 16266"/>
              <a:gd name="T53" fmla="*/ 2147483646 h 14215"/>
              <a:gd name="T54" fmla="*/ 2147483646 w 16266"/>
              <a:gd name="T55" fmla="*/ 2147483646 h 14215"/>
              <a:gd name="T56" fmla="*/ 2147483646 w 16266"/>
              <a:gd name="T57" fmla="*/ 2147483646 h 14215"/>
              <a:gd name="T58" fmla="*/ 2147483646 w 16266"/>
              <a:gd name="T59" fmla="*/ 2147483646 h 14215"/>
              <a:gd name="T60" fmla="*/ 2147483646 w 16266"/>
              <a:gd name="T61" fmla="*/ 2147483646 h 14215"/>
              <a:gd name="T62" fmla="*/ 2147483646 w 16266"/>
              <a:gd name="T63" fmla="*/ 2147483646 h 14215"/>
              <a:gd name="T64" fmla="*/ 2147483646 w 16266"/>
              <a:gd name="T65" fmla="*/ 2147483646 h 14215"/>
              <a:gd name="T66" fmla="*/ 2147483646 w 16266"/>
              <a:gd name="T67" fmla="*/ 2147483646 h 14215"/>
              <a:gd name="T68" fmla="*/ 2147483646 w 16266"/>
              <a:gd name="T69" fmla="*/ 2147483646 h 14215"/>
              <a:gd name="T70" fmla="*/ 2147483646 w 16266"/>
              <a:gd name="T71" fmla="*/ 2147483646 h 14215"/>
              <a:gd name="T72" fmla="*/ 2147483646 w 16266"/>
              <a:gd name="T73" fmla="*/ 2147483646 h 14215"/>
              <a:gd name="T74" fmla="*/ 2147483646 w 16266"/>
              <a:gd name="T75" fmla="*/ 2147483646 h 14215"/>
              <a:gd name="T76" fmla="*/ 2147483646 w 16266"/>
              <a:gd name="T77" fmla="*/ 2147483646 h 14215"/>
              <a:gd name="T78" fmla="*/ 0 w 16266"/>
              <a:gd name="T79" fmla="*/ 2147483646 h 14215"/>
              <a:gd name="T80" fmla="*/ 0 w 16266"/>
              <a:gd name="T81" fmla="*/ 2147483646 h 14215"/>
              <a:gd name="T82" fmla="*/ 2147483646 w 16266"/>
              <a:gd name="T83" fmla="*/ 2147483646 h 14215"/>
              <a:gd name="T84" fmla="*/ 2147483646 w 16266"/>
              <a:gd name="T85" fmla="*/ 2147483646 h 14215"/>
              <a:gd name="T86" fmla="*/ 2147483646 w 16266"/>
              <a:gd name="T87" fmla="*/ 2147483646 h 14215"/>
              <a:gd name="T88" fmla="*/ 2147483646 w 16266"/>
              <a:gd name="T89" fmla="*/ 2147483646 h 14215"/>
              <a:gd name="T90" fmla="*/ 2147483646 w 16266"/>
              <a:gd name="T91" fmla="*/ 2147483646 h 14215"/>
              <a:gd name="T92" fmla="*/ 2147483646 w 16266"/>
              <a:gd name="T93" fmla="*/ 2147483646 h 14215"/>
              <a:gd name="T94" fmla="*/ 2147483646 w 16266"/>
              <a:gd name="T95" fmla="*/ 2147483646 h 14215"/>
              <a:gd name="T96" fmla="*/ 2147483646 w 16266"/>
              <a:gd name="T97" fmla="*/ 2147483646 h 14215"/>
              <a:gd name="T98" fmla="*/ 2147483646 w 16266"/>
              <a:gd name="T99" fmla="*/ 2147483646 h 14215"/>
              <a:gd name="T100" fmla="*/ 2147483646 w 16266"/>
              <a:gd name="T101" fmla="*/ 2147483646 h 14215"/>
              <a:gd name="T102" fmla="*/ 2147483646 w 16266"/>
              <a:gd name="T103" fmla="*/ 2147483646 h 14215"/>
              <a:gd name="T104" fmla="*/ 2147483646 w 16266"/>
              <a:gd name="T105" fmla="*/ 2147483646 h 14215"/>
              <a:gd name="T106" fmla="*/ 2147483646 w 16266"/>
              <a:gd name="T107" fmla="*/ 2147483646 h 14215"/>
              <a:gd name="T108" fmla="*/ 2147483646 w 16266"/>
              <a:gd name="T109" fmla="*/ 2147483646 h 14215"/>
              <a:gd name="T110" fmla="*/ 2147483646 w 16266"/>
              <a:gd name="T111" fmla="*/ 2147483646 h 14215"/>
              <a:gd name="T112" fmla="*/ 2147483646 w 16266"/>
              <a:gd name="T113" fmla="*/ 2147483646 h 14215"/>
              <a:gd name="T114" fmla="*/ 2147483646 w 16266"/>
              <a:gd name="T115" fmla="*/ 0 h 14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66"/>
              <a:gd name="T175" fmla="*/ 0 h 14215"/>
              <a:gd name="T176" fmla="*/ 16266 w 16266"/>
              <a:gd name="T177" fmla="*/ 14215 h 14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lnTo>
                  <a:pt x="8597"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lnTo>
                  <a:pt x="7986" y="0"/>
                </a:lnTo>
                <a:close/>
              </a:path>
            </a:pathLst>
          </a:custGeom>
          <a:solidFill>
            <a:srgbClr val="FF0000"/>
          </a:solidFill>
          <a:ln>
            <a:solidFill>
              <a:schemeClr val="tx1"/>
            </a:solidFill>
          </a:ln>
        </p:spPr>
        <p:txBody>
          <a:bodyPr lIns="91425" tIns="91425" rIns="91425" bIns="91425" anchor="ctr"/>
          <a:lstStyle/>
          <a:p>
            <a:endParaRPr lang="es-ES"/>
          </a:p>
        </p:txBody>
      </p:sp>
      <p:sp>
        <p:nvSpPr>
          <p:cNvPr id="4" name="Rectángulo: esquinas redondeadas 3">
            <a:extLst>
              <a:ext uri="{FF2B5EF4-FFF2-40B4-BE49-F238E27FC236}">
                <a16:creationId xmlns:a16="http://schemas.microsoft.com/office/drawing/2014/main" id="{A9135EE6-4F66-ADEB-BD01-ED380FE9DB3A}"/>
              </a:ext>
            </a:extLst>
          </p:cNvPr>
          <p:cNvSpPr/>
          <p:nvPr/>
        </p:nvSpPr>
        <p:spPr>
          <a:xfrm>
            <a:off x="568859" y="5267913"/>
            <a:ext cx="2242744" cy="13878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El SPGR no realiza pagos automáticos de retenciones a la DIAN</a:t>
            </a:r>
          </a:p>
        </p:txBody>
      </p:sp>
    </p:spTree>
    <p:extLst>
      <p:ext uri="{BB962C8B-B14F-4D97-AF65-F5344CB8AC3E}">
        <p14:creationId xmlns:p14="http://schemas.microsoft.com/office/powerpoint/2010/main" val="196178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E3F17F-3A11-DDEF-0463-09B14C73AA8C}"/>
              </a:ext>
            </a:extLst>
          </p:cNvPr>
          <p:cNvSpPr>
            <a:spLocks noGrp="1"/>
          </p:cNvSpPr>
          <p:nvPr>
            <p:ph idx="1"/>
          </p:nvPr>
        </p:nvSpPr>
        <p:spPr>
          <a:xfrm>
            <a:off x="915838" y="2424300"/>
            <a:ext cx="10685612" cy="3080330"/>
          </a:xfrm>
          <a:noFill/>
        </p:spPr>
        <p:txBody>
          <a:bodyPr wrap="square" rtlCol="0">
            <a:spAutoFit/>
          </a:bodyPr>
          <a:lstStyle/>
          <a:p>
            <a:pPr marL="342900" indent="-342900">
              <a:lnSpc>
                <a:spcPct val="150000"/>
              </a:lnSpc>
              <a:buAutoNum type="arabicPeriod" startAt="5"/>
            </a:pPr>
            <a:r>
              <a:rPr lang="es-CO" sz="2000" b="1" dirty="0">
                <a:solidFill>
                  <a:srgbClr val="032367"/>
                </a:solidFill>
              </a:rPr>
              <a:t>GESTIÓN DE USUARIOS </a:t>
            </a:r>
          </a:p>
          <a:p>
            <a:pPr marL="457200" lvl="1" indent="0" algn="just">
              <a:lnSpc>
                <a:spcPct val="100000"/>
              </a:lnSpc>
              <a:buNone/>
            </a:pPr>
            <a:r>
              <a:rPr lang="es-ES" sz="2000" b="1" dirty="0"/>
              <a:t>Todos los usuarios activos en el SPGR de municipios, distritos especiales y departamentos, vencerán a 31 de diciembre de 2023. A partir del 01 de enero de 2024 es necesario realizar la gestión de ampliación de privilegios (usuarios existentes) y las solicitudes de creación de usuarios para los nuevos usuarios, con la autorización y firma en el formato del nuevo representante legal de la entidad. En todos los casos se debe acreditar inicialmente el nuevo usuario </a:t>
            </a:r>
            <a:r>
              <a:rPr lang="es-ES" sz="2000" b="1" u="sng" dirty="0"/>
              <a:t>REGISTRADOR</a:t>
            </a:r>
            <a:r>
              <a:rPr lang="es-ES" sz="2000" b="1" dirty="0"/>
              <a:t> (debe corresponder al Secretario de Planeación o quien haga sus veces), quien realizará el registro de solicitudes  de los usuarios de gestión para la </a:t>
            </a:r>
            <a:r>
              <a:rPr lang="es-ES" sz="2000" b="1"/>
              <a:t>entidad ejecutora en </a:t>
            </a:r>
            <a:r>
              <a:rPr lang="es-ES" sz="2000" b="1" dirty="0"/>
              <a:t>el SPGR.</a:t>
            </a:r>
            <a:endParaRPr lang="es-CO" sz="2000" b="1" dirty="0">
              <a:solidFill>
                <a:srgbClr val="032367"/>
              </a:solidFill>
            </a:endParaRPr>
          </a:p>
        </p:txBody>
      </p:sp>
      <p:sp>
        <p:nvSpPr>
          <p:cNvPr id="4" name="Rectángulo: esquinas redondeadas 3">
            <a:extLst>
              <a:ext uri="{FF2B5EF4-FFF2-40B4-BE49-F238E27FC236}">
                <a16:creationId xmlns:a16="http://schemas.microsoft.com/office/drawing/2014/main" id="{91680D08-443B-B338-A97E-94CF327D9823}"/>
              </a:ext>
            </a:extLst>
          </p:cNvPr>
          <p:cNvSpPr/>
          <p:nvPr/>
        </p:nvSpPr>
        <p:spPr>
          <a:xfrm>
            <a:off x="915838" y="1579182"/>
            <a:ext cx="8226724" cy="4333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ln w="0"/>
                <a:solidFill>
                  <a:srgbClr val="C00000"/>
                </a:solidFill>
                <a:effectLst>
                  <a:outerShdw blurRad="38100" dist="25400" dir="5400000" algn="ctr" rotWithShape="0">
                    <a:srgbClr val="6E747A">
                      <a:alpha val="43000"/>
                    </a:srgbClr>
                  </a:outerShdw>
                </a:effectLst>
              </a:rPr>
              <a:t>CONSIDERACIONES AL TERMINO DEL PERIODO DEL GOBIERNO TERRITORIAL</a:t>
            </a:r>
          </a:p>
        </p:txBody>
      </p:sp>
      <p:sp>
        <p:nvSpPr>
          <p:cNvPr id="5" name="Rectángulo: esquinas redondeadas 4">
            <a:extLst>
              <a:ext uri="{FF2B5EF4-FFF2-40B4-BE49-F238E27FC236}">
                <a16:creationId xmlns:a16="http://schemas.microsoft.com/office/drawing/2014/main" id="{C41E0D7E-F74C-1B85-D47E-17CD8468125E}"/>
              </a:ext>
            </a:extLst>
          </p:cNvPr>
          <p:cNvSpPr/>
          <p:nvPr/>
        </p:nvSpPr>
        <p:spPr>
          <a:xfrm>
            <a:off x="1830236" y="200463"/>
            <a:ext cx="8557404" cy="96697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Tree>
    <p:extLst>
      <p:ext uri="{BB962C8B-B14F-4D97-AF65-F5344CB8AC3E}">
        <p14:creationId xmlns:p14="http://schemas.microsoft.com/office/powerpoint/2010/main" val="66164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E3F17F-3A11-DDEF-0463-09B14C73AA8C}"/>
              </a:ext>
            </a:extLst>
          </p:cNvPr>
          <p:cNvSpPr>
            <a:spLocks noGrp="1"/>
          </p:cNvSpPr>
          <p:nvPr>
            <p:ph idx="1"/>
          </p:nvPr>
        </p:nvSpPr>
        <p:spPr>
          <a:xfrm>
            <a:off x="466725" y="1717395"/>
            <a:ext cx="11430000" cy="4563301"/>
          </a:xfrm>
          <a:noFill/>
        </p:spPr>
        <p:txBody>
          <a:bodyPr wrap="square" rtlCol="0">
            <a:spAutoFit/>
          </a:bodyPr>
          <a:lstStyle/>
          <a:p>
            <a:pPr marL="0" indent="0" algn="just">
              <a:buNone/>
            </a:pPr>
            <a:endParaRPr lang="es-CO" sz="1600" b="1" dirty="0">
              <a:solidFill>
                <a:srgbClr val="032367"/>
              </a:solidFill>
            </a:endParaRPr>
          </a:p>
          <a:p>
            <a:pPr marL="0" indent="0" algn="just">
              <a:buNone/>
            </a:pPr>
            <a:r>
              <a:rPr lang="es-CO" sz="1600" b="1" dirty="0">
                <a:solidFill>
                  <a:srgbClr val="032367"/>
                </a:solidFill>
              </a:rPr>
              <a:t>¿</a:t>
            </a:r>
            <a:r>
              <a:rPr lang="es-CO" sz="1800" b="1" dirty="0">
                <a:solidFill>
                  <a:srgbClr val="032367"/>
                </a:solidFill>
              </a:rPr>
              <a:t>Qué migra?</a:t>
            </a:r>
          </a:p>
          <a:p>
            <a:pPr lvl="1" algn="just">
              <a:lnSpc>
                <a:spcPct val="100000"/>
              </a:lnSpc>
            </a:pPr>
            <a:r>
              <a:rPr lang="es-CO" sz="1800" b="1" dirty="0"/>
              <a:t>Incorporación presupuestal (Asignación a dependencia)</a:t>
            </a:r>
          </a:p>
          <a:p>
            <a:pPr lvl="1" algn="just">
              <a:lnSpc>
                <a:spcPct val="100000"/>
              </a:lnSpc>
            </a:pPr>
            <a:r>
              <a:rPr lang="es-CO" sz="1800" b="1" dirty="0"/>
              <a:t>Certificado de Disponibilidad Presupuestal - CDP</a:t>
            </a:r>
          </a:p>
          <a:p>
            <a:pPr lvl="1" algn="just">
              <a:lnSpc>
                <a:spcPct val="100000"/>
              </a:lnSpc>
            </a:pPr>
            <a:r>
              <a:rPr lang="es-CO" sz="1800" b="1" dirty="0"/>
              <a:t>Registro presupuestal - RP</a:t>
            </a:r>
          </a:p>
          <a:p>
            <a:pPr lvl="1" algn="just">
              <a:lnSpc>
                <a:spcPct val="100000"/>
              </a:lnSpc>
            </a:pPr>
            <a:r>
              <a:rPr lang="es-CO" sz="1800" b="1" dirty="0"/>
              <a:t>Egresos / Pagos (Órdenes de pago - SPGR)</a:t>
            </a:r>
          </a:p>
          <a:p>
            <a:pPr marL="0" indent="0" algn="just">
              <a:buNone/>
            </a:pPr>
            <a:endParaRPr lang="es-CO" sz="1800" b="1" dirty="0">
              <a:solidFill>
                <a:srgbClr val="032367"/>
              </a:solidFill>
            </a:endParaRPr>
          </a:p>
          <a:p>
            <a:pPr marL="0" indent="0" algn="just">
              <a:buNone/>
            </a:pPr>
            <a:r>
              <a:rPr lang="es-CO" sz="1800" b="1" dirty="0">
                <a:solidFill>
                  <a:srgbClr val="032367"/>
                </a:solidFill>
              </a:rPr>
              <a:t>¡Importante! </a:t>
            </a:r>
          </a:p>
          <a:p>
            <a:pPr marL="742950" lvl="1" indent="-285750" algn="just"/>
            <a:r>
              <a:rPr lang="es-CO" sz="1800" b="1" dirty="0"/>
              <a:t>Los datos administrativos en el RP contienen el número de contrato que migra/visualiza en Gesproy</a:t>
            </a:r>
          </a:p>
          <a:p>
            <a:pPr marL="742950" lvl="1" indent="-285750" algn="just"/>
            <a:r>
              <a:rPr lang="es-CO" sz="1800" b="1" dirty="0"/>
              <a:t>Las modificaciones de información en datos administrativos del RP se deben notificar a la mesa de ayuda del DNP para que se actualicen los datos</a:t>
            </a:r>
          </a:p>
          <a:p>
            <a:pPr marL="742950" lvl="1" indent="-285750" algn="just"/>
            <a:r>
              <a:rPr lang="es-CO" sz="1800" b="1" dirty="0"/>
              <a:t>Al visualizar duplicidad de pagos en </a:t>
            </a:r>
            <a:r>
              <a:rPr lang="es-CO" sz="1800" b="1" dirty="0" err="1"/>
              <a:t>Gesproy</a:t>
            </a:r>
            <a:r>
              <a:rPr lang="es-CO" sz="1800" b="1" dirty="0"/>
              <a:t> se debe notificar a DNP para que se verifique si corresponde a OP “</a:t>
            </a:r>
            <a:r>
              <a:rPr lang="es-CO" sz="1800" b="1" i="1" dirty="0"/>
              <a:t>anuladas</a:t>
            </a:r>
            <a:r>
              <a:rPr lang="es-CO" sz="1800" b="1" dirty="0"/>
              <a:t>”</a:t>
            </a:r>
          </a:p>
          <a:p>
            <a:pPr marL="742950" lvl="1" indent="-285750" algn="just"/>
            <a:r>
              <a:rPr lang="es-CO" sz="1800" b="1" dirty="0"/>
              <a:t>En el traslado de compromisos se deben registrar </a:t>
            </a:r>
            <a:r>
              <a:rPr lang="es-CO" sz="1800" b="1" dirty="0" err="1"/>
              <a:t>RP´s</a:t>
            </a:r>
            <a:r>
              <a:rPr lang="es-CO" sz="1800" b="1" dirty="0"/>
              <a:t> únicamente por el saldo no pagado del compromiso</a:t>
            </a:r>
          </a:p>
        </p:txBody>
      </p:sp>
      <p:sp>
        <p:nvSpPr>
          <p:cNvPr id="4" name="Rectángulo: esquinas redondeadas 3">
            <a:extLst>
              <a:ext uri="{FF2B5EF4-FFF2-40B4-BE49-F238E27FC236}">
                <a16:creationId xmlns:a16="http://schemas.microsoft.com/office/drawing/2014/main" id="{91680D08-443B-B338-A97E-94CF327D9823}"/>
              </a:ext>
            </a:extLst>
          </p:cNvPr>
          <p:cNvSpPr/>
          <p:nvPr/>
        </p:nvSpPr>
        <p:spPr>
          <a:xfrm>
            <a:off x="3787376" y="1456726"/>
            <a:ext cx="4643124" cy="4333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ln w="0"/>
                <a:solidFill>
                  <a:srgbClr val="C00000"/>
                </a:solidFill>
                <a:effectLst>
                  <a:outerShdw blurRad="38100" dist="25400" dir="5400000" algn="ctr" rotWithShape="0">
                    <a:srgbClr val="6E747A">
                      <a:alpha val="43000"/>
                    </a:srgbClr>
                  </a:outerShdw>
                </a:effectLst>
              </a:rPr>
              <a:t>Interoperabilidad SPGR – Gesproy - SGR</a:t>
            </a:r>
          </a:p>
        </p:txBody>
      </p:sp>
      <p:sp>
        <p:nvSpPr>
          <p:cNvPr id="5" name="Rectángulo: esquinas redondeadas 4">
            <a:extLst>
              <a:ext uri="{FF2B5EF4-FFF2-40B4-BE49-F238E27FC236}">
                <a16:creationId xmlns:a16="http://schemas.microsoft.com/office/drawing/2014/main" id="{C41E0D7E-F74C-1B85-D47E-17CD8468125E}"/>
              </a:ext>
            </a:extLst>
          </p:cNvPr>
          <p:cNvSpPr/>
          <p:nvPr/>
        </p:nvSpPr>
        <p:spPr>
          <a:xfrm>
            <a:off x="1830236" y="200463"/>
            <a:ext cx="8557404" cy="96697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pic>
        <p:nvPicPr>
          <p:cNvPr id="102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l="50864" t="26707" r="29997" b="40543"/>
          <a:stretch>
            <a:fillRect/>
          </a:stretch>
        </p:blipFill>
        <p:spPr bwMode="auto">
          <a:xfrm>
            <a:off x="2056419" y="4104207"/>
            <a:ext cx="296083" cy="29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60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D83E4D-388B-E4D9-2FE3-A206820E2BB2}"/>
              </a:ext>
            </a:extLst>
          </p:cNvPr>
          <p:cNvSpPr>
            <a:spLocks noGrp="1"/>
          </p:cNvSpPr>
          <p:nvPr>
            <p:ph idx="1"/>
          </p:nvPr>
        </p:nvSpPr>
        <p:spPr>
          <a:xfrm>
            <a:off x="717430" y="1809959"/>
            <a:ext cx="10515600" cy="2202911"/>
          </a:xfrm>
        </p:spPr>
        <p:txBody>
          <a:bodyPr>
            <a:noAutofit/>
          </a:bodyPr>
          <a:lstStyle/>
          <a:p>
            <a:pPr marL="0" indent="0" algn="ctr">
              <a:buNone/>
            </a:pPr>
            <a:endParaRPr lang="es-CO" sz="3200" b="1" dirty="0"/>
          </a:p>
          <a:p>
            <a:pPr marL="0" indent="0" algn="ctr">
              <a:buNone/>
            </a:pPr>
            <a:r>
              <a:rPr lang="es-CO" sz="3200" b="1" dirty="0"/>
              <a:t>Linea de atención SPGR</a:t>
            </a:r>
          </a:p>
          <a:p>
            <a:pPr marL="0" indent="0" algn="ctr">
              <a:buNone/>
            </a:pPr>
            <a:r>
              <a:rPr lang="es-ES" sz="3200" b="0" i="0" dirty="0">
                <a:solidFill>
                  <a:srgbClr val="343A40"/>
                </a:solidFill>
                <a:effectLst/>
                <a:latin typeface="WorkSansRegular"/>
              </a:rPr>
              <a:t>En Bogotá: (601) 6 021270 opción 2</a:t>
            </a:r>
          </a:p>
          <a:p>
            <a:pPr marL="0" indent="0" algn="ctr">
              <a:buNone/>
            </a:pPr>
            <a:r>
              <a:rPr lang="es-ES" sz="3200" b="0" i="0" dirty="0">
                <a:solidFill>
                  <a:srgbClr val="343A40"/>
                </a:solidFill>
                <a:effectLst/>
                <a:latin typeface="WorkSansRegular"/>
              </a:rPr>
              <a:t>Línea Gratuita: 01-8000-910071 opción 2</a:t>
            </a:r>
            <a:endParaRPr lang="es-ES" sz="3200" dirty="0">
              <a:solidFill>
                <a:srgbClr val="343A40"/>
              </a:solidFill>
              <a:latin typeface="WorkSansRegular"/>
            </a:endParaRPr>
          </a:p>
          <a:p>
            <a:pPr marL="0" indent="0" algn="ctr">
              <a:buNone/>
            </a:pPr>
            <a:r>
              <a:rPr lang="pt-BR" sz="3200" b="0" i="0" dirty="0">
                <a:solidFill>
                  <a:srgbClr val="343A40"/>
                </a:solidFill>
                <a:effectLst/>
                <a:latin typeface="WorkSansRegular"/>
              </a:rPr>
              <a:t>Lunes a viernes de 8:00 a.m. a 6:30 p.m. Jornada Continua</a:t>
            </a:r>
          </a:p>
          <a:p>
            <a:pPr marL="0" indent="0" algn="ctr">
              <a:buNone/>
            </a:pPr>
            <a:r>
              <a:rPr lang="pt-BR" sz="3200" dirty="0">
                <a:solidFill>
                  <a:srgbClr val="343A40"/>
                </a:solidFill>
                <a:latin typeface="WorkSansRegular"/>
              </a:rPr>
              <a:t>admspgr@minhacienda.gov.co</a:t>
            </a:r>
            <a:endParaRPr lang="es-CO" sz="3200" dirty="0"/>
          </a:p>
        </p:txBody>
      </p:sp>
    </p:spTree>
    <p:extLst>
      <p:ext uri="{BB962C8B-B14F-4D97-AF65-F5344CB8AC3E}">
        <p14:creationId xmlns:p14="http://schemas.microsoft.com/office/powerpoint/2010/main" val="96478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583" y="1933133"/>
            <a:ext cx="3846872" cy="3304744"/>
          </a:xfrm>
          <a:prstGeom prst="rect">
            <a:avLst/>
          </a:prstGeom>
        </p:spPr>
      </p:pic>
      <p:sp>
        <p:nvSpPr>
          <p:cNvPr id="5" name="Subtítulo 5"/>
          <p:cNvSpPr txBox="1">
            <a:spLocks/>
          </p:cNvSpPr>
          <p:nvPr/>
        </p:nvSpPr>
        <p:spPr>
          <a:xfrm>
            <a:off x="7276631" y="5547469"/>
            <a:ext cx="4012960" cy="522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419" sz="1200" b="1" dirty="0">
                <a:solidFill>
                  <a:schemeClr val="bg1"/>
                </a:solidFill>
                <a:latin typeface="Century Gothic" panose="020B0502020202020204" pitchFamily="34" charset="0"/>
              </a:rPr>
              <a:t>VICEMINISTERIO GENERAL </a:t>
            </a:r>
          </a:p>
          <a:p>
            <a:pPr marL="0" indent="0">
              <a:spcBef>
                <a:spcPts val="0"/>
              </a:spcBef>
              <a:buNone/>
            </a:pPr>
            <a:r>
              <a:rPr lang="es-419" sz="1200" b="1" dirty="0">
                <a:solidFill>
                  <a:schemeClr val="bg1"/>
                </a:solidFill>
                <a:latin typeface="Century Gothic" panose="020B0502020202020204" pitchFamily="34" charset="0"/>
              </a:rPr>
              <a:t>COORDINACION DE REGALIAS</a:t>
            </a:r>
            <a:endParaRPr lang="es-ES" sz="1200" b="1" dirty="0">
              <a:solidFill>
                <a:schemeClr val="bg1"/>
              </a:solidFill>
              <a:latin typeface="Century Gothic" panose="020B0502020202020204" pitchFamily="34" charset="0"/>
            </a:endParaRPr>
          </a:p>
        </p:txBody>
      </p:sp>
      <p:sp>
        <p:nvSpPr>
          <p:cNvPr id="6" name="Rectángulo 5">
            <a:extLst>
              <a:ext uri="{FF2B5EF4-FFF2-40B4-BE49-F238E27FC236}">
                <a16:creationId xmlns:a16="http://schemas.microsoft.com/office/drawing/2014/main" id="{928A21CC-A5E2-1FC6-B53A-1020963B9E19}"/>
              </a:ext>
            </a:extLst>
          </p:cNvPr>
          <p:cNvSpPr/>
          <p:nvPr/>
        </p:nvSpPr>
        <p:spPr>
          <a:xfrm>
            <a:off x="7181416" y="751101"/>
            <a:ext cx="396505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GRACIAS</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005"/>
            <a:ext cx="3175462" cy="503724"/>
          </a:xfrm>
          <a:prstGeom prst="rect">
            <a:avLst/>
          </a:prstGeom>
        </p:spPr>
      </p:pic>
    </p:spTree>
    <p:extLst>
      <p:ext uri="{BB962C8B-B14F-4D97-AF65-F5344CB8AC3E}">
        <p14:creationId xmlns:p14="http://schemas.microsoft.com/office/powerpoint/2010/main" val="79784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E8110974-6579-3EBF-7F7E-EDF20ABCDA1F}"/>
              </a:ext>
            </a:extLst>
          </p:cNvPr>
          <p:cNvSpPr/>
          <p:nvPr/>
        </p:nvSpPr>
        <p:spPr>
          <a:xfrm>
            <a:off x="391064" y="1352291"/>
            <a:ext cx="2585049" cy="4333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ln w="0"/>
                <a:solidFill>
                  <a:srgbClr val="C00000"/>
                </a:solidFill>
                <a:effectLst>
                  <a:outerShdw blurRad="38100" dist="25400" dir="5400000" algn="ctr" rotWithShape="0">
                    <a:srgbClr val="6E747A">
                      <a:alpha val="43000"/>
                    </a:srgbClr>
                  </a:outerShdw>
                </a:effectLst>
              </a:rPr>
              <a:t>MARCO NORMATIVO </a:t>
            </a:r>
          </a:p>
        </p:txBody>
      </p:sp>
      <p:sp>
        <p:nvSpPr>
          <p:cNvPr id="7" name="CuadroTexto 6">
            <a:extLst>
              <a:ext uri="{FF2B5EF4-FFF2-40B4-BE49-F238E27FC236}">
                <a16:creationId xmlns:a16="http://schemas.microsoft.com/office/drawing/2014/main" id="{7160599D-9511-91FC-0C97-2D5F3B83350E}"/>
              </a:ext>
            </a:extLst>
          </p:cNvPr>
          <p:cNvSpPr txBox="1"/>
          <p:nvPr/>
        </p:nvSpPr>
        <p:spPr>
          <a:xfrm>
            <a:off x="391063" y="1984895"/>
            <a:ext cx="11435751" cy="1815882"/>
          </a:xfrm>
          <a:prstGeom prst="rect">
            <a:avLst/>
          </a:prstGeom>
          <a:noFill/>
        </p:spPr>
        <p:txBody>
          <a:bodyPr wrap="square">
            <a:spAutoFit/>
          </a:bodyPr>
          <a:lstStyle/>
          <a:p>
            <a:pPr algn="just"/>
            <a:r>
              <a:rPr lang="es-CO" sz="1400" b="1" u="sng" dirty="0">
                <a:solidFill>
                  <a:srgbClr val="000000"/>
                </a:solidFill>
                <a:latin typeface="Arial" panose="020B0604020202020204" pitchFamily="34" charset="0"/>
                <a:ea typeface="Times New Roman" panose="02020603050405020304" pitchFamily="18" charset="0"/>
              </a:rPr>
              <a:t>Decreto 1821 de 2020 </a:t>
            </a:r>
          </a:p>
          <a:p>
            <a:pPr algn="just"/>
            <a:endParaRPr lang="es-CO" sz="1400" b="1" dirty="0">
              <a:solidFill>
                <a:srgbClr val="000000"/>
              </a:solidFill>
              <a:latin typeface="Arial" panose="020B0604020202020204" pitchFamily="34" charset="0"/>
              <a:ea typeface="Times New Roman" panose="02020603050405020304" pitchFamily="18" charset="0"/>
            </a:endParaRPr>
          </a:p>
          <a:p>
            <a:pPr algn="just"/>
            <a:r>
              <a:rPr lang="es-ES" sz="1400" b="1" dirty="0"/>
              <a:t>ARTÍCULO 2.1.1.3.1. Sistema de Presupuesto y Giro de Regalías</a:t>
            </a:r>
            <a:r>
              <a:rPr lang="es-ES" sz="1400" dirty="0"/>
              <a:t>. (…) el Sistema de Presupuesto y Giro de Regalías (SPGR) es la herramienta de gestión financiera de los recursos del Sistema General de Regalías. Las entidades ejecutoras de recursos del Sistema General de Regalías serán responsables por el uso del SPGR, donde se reflejará la ejecución presupuestal de los recursos que hayan sido incorporados por la entidad en su Capítulo presupuestal independiente para el pago de las obligaciones legalmente adquiridas con recursos del Sistema General de Regalías. El SPGR será administrado por el Ministerio de Hacienda y Crédito Público de acuerdo con los criterios que para su implementación, administración, operatividad, uso y aplicabilidad defina el reglamento que ese Ministerio expida para tales fines."</a:t>
            </a:r>
            <a:endParaRPr lang="es-CO" sz="1400" dirty="0">
              <a:effectLst/>
              <a:latin typeface="Times New Roman" panose="02020603050405020304" pitchFamily="18" charset="0"/>
              <a:ea typeface="MS Mincho" panose="02020609040205080304" pitchFamily="49" charset="-128"/>
            </a:endParaRPr>
          </a:p>
        </p:txBody>
      </p:sp>
      <p:sp>
        <p:nvSpPr>
          <p:cNvPr id="9" name="CuadroTexto 8">
            <a:extLst>
              <a:ext uri="{FF2B5EF4-FFF2-40B4-BE49-F238E27FC236}">
                <a16:creationId xmlns:a16="http://schemas.microsoft.com/office/drawing/2014/main" id="{6C3CA9F9-B462-08D0-3C11-EE592F01307D}"/>
              </a:ext>
            </a:extLst>
          </p:cNvPr>
          <p:cNvSpPr txBox="1"/>
          <p:nvPr/>
        </p:nvSpPr>
        <p:spPr>
          <a:xfrm>
            <a:off x="391063" y="3895668"/>
            <a:ext cx="11435751" cy="2893100"/>
          </a:xfrm>
          <a:prstGeom prst="rect">
            <a:avLst/>
          </a:prstGeom>
          <a:noFill/>
        </p:spPr>
        <p:txBody>
          <a:bodyPr wrap="square">
            <a:spAutoFit/>
          </a:bodyPr>
          <a:lstStyle/>
          <a:p>
            <a:pPr algn="just"/>
            <a:r>
              <a:rPr lang="es-ES" sz="1400" b="1" u="sng" dirty="0">
                <a:solidFill>
                  <a:srgbClr val="000000"/>
                </a:solidFill>
                <a:latin typeface="Arial" panose="020B0604020202020204" pitchFamily="34" charset="0"/>
              </a:rPr>
              <a:t>Ley 2056 de 2020</a:t>
            </a:r>
          </a:p>
          <a:p>
            <a:pPr algn="just"/>
            <a:endParaRPr lang="es-ES" sz="1400" b="1" u="sng" dirty="0">
              <a:solidFill>
                <a:srgbClr val="000000"/>
              </a:solidFill>
              <a:latin typeface="Arial" panose="020B0604020202020204" pitchFamily="34" charset="0"/>
            </a:endParaRPr>
          </a:p>
          <a:p>
            <a:pPr algn="just"/>
            <a:r>
              <a:rPr lang="es-ES" sz="1400" b="1" dirty="0"/>
              <a:t>ARTÍCULO 27. Giro de las regalías. </a:t>
            </a:r>
            <a:r>
              <a:rPr lang="es-ES" sz="1400" dirty="0"/>
              <a:t>Los órganos y demás entidades designadas como ejecutoras de recursos del Sistema General de Regalías deberán hacer uso del Sistema de Presupuesto y Giro de Regalías (SPGR) para realizar la gestión de ejecución de estos recursos y ordenar el pago de las obligaciones legalmente adquiridas directamente desde la cuenta única del Sistema General de Regalías a las cuentas bancarias de los destinatarios finales. </a:t>
            </a:r>
          </a:p>
          <a:p>
            <a:pPr algn="just"/>
            <a:endParaRPr lang="es-ES" sz="1400" dirty="0"/>
          </a:p>
          <a:p>
            <a:pPr algn="just"/>
            <a:r>
              <a:rPr lang="es-ES" sz="1400" dirty="0"/>
              <a:t>El Ministerio de Hacienda y Crédito Público - Dirección de Crédito Público y Tesoro Nacional adelantará los giros de los recursos del Sistema General de Regalías observando los montos presupuestados, las disponibilidades de recursos en caja existentes y el cumplimiento de los requisitos de giro establecidos en la normativa vigente. </a:t>
            </a:r>
          </a:p>
          <a:p>
            <a:pPr algn="just"/>
            <a:endParaRPr lang="es-ES" sz="1400" dirty="0"/>
          </a:p>
          <a:p>
            <a:pPr algn="just"/>
            <a:r>
              <a:rPr lang="es-ES" sz="1400" b="1" u="sng" dirty="0"/>
              <a:t>Corresponde al jefe del órgano respectivo o a su delegado del nivel directivo o al representante legal de la entidad ejecutora, ordenar el gasto sobre apropiaciones que se incorporan al presupuesto de la entidad, en el capítulo independiente de regalías, en consecuencia, serán responsables fiscal, penal y disciplinariamente por el manejo de tales apropiaciones, en los términos de las normas que regulan la materia. </a:t>
            </a:r>
            <a:endParaRPr lang="es-CO" sz="1400" b="1" u="sng" dirty="0"/>
          </a:p>
        </p:txBody>
      </p:sp>
      <p:sp>
        <p:nvSpPr>
          <p:cNvPr id="6" name="Rectángulo: esquinas redondeadas 5">
            <a:extLst>
              <a:ext uri="{FF2B5EF4-FFF2-40B4-BE49-F238E27FC236}">
                <a16:creationId xmlns:a16="http://schemas.microsoft.com/office/drawing/2014/main" id="{C5C036E1-0FE0-BE9F-DBCA-E530B2B3FABA}"/>
              </a:ext>
            </a:extLst>
          </p:cNvPr>
          <p:cNvSpPr/>
          <p:nvPr/>
        </p:nvSpPr>
        <p:spPr>
          <a:xfrm>
            <a:off x="2169543" y="381617"/>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Tree>
    <p:extLst>
      <p:ext uri="{BB962C8B-B14F-4D97-AF65-F5344CB8AC3E}">
        <p14:creationId xmlns:p14="http://schemas.microsoft.com/office/powerpoint/2010/main" val="300360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C2E609F-AFF2-DD74-5AED-5D747522AEAA}"/>
              </a:ext>
            </a:extLst>
          </p:cNvPr>
          <p:cNvPicPr>
            <a:picLocks noChangeAspect="1"/>
          </p:cNvPicPr>
          <p:nvPr/>
        </p:nvPicPr>
        <p:blipFill>
          <a:blip r:embed="rId2"/>
          <a:stretch>
            <a:fillRect/>
          </a:stretch>
        </p:blipFill>
        <p:spPr>
          <a:xfrm>
            <a:off x="3238751" y="0"/>
            <a:ext cx="8953249" cy="6693821"/>
          </a:xfrm>
          <a:prstGeom prst="rect">
            <a:avLst/>
          </a:prstGeom>
        </p:spPr>
      </p:pic>
      <p:sp>
        <p:nvSpPr>
          <p:cNvPr id="2" name="CuadroTexto 1">
            <a:extLst>
              <a:ext uri="{FF2B5EF4-FFF2-40B4-BE49-F238E27FC236}">
                <a16:creationId xmlns:a16="http://schemas.microsoft.com/office/drawing/2014/main" id="{23A76383-681F-A6D6-503A-FDF210BF8356}"/>
              </a:ext>
            </a:extLst>
          </p:cNvPr>
          <p:cNvSpPr txBox="1"/>
          <p:nvPr/>
        </p:nvSpPr>
        <p:spPr>
          <a:xfrm>
            <a:off x="0" y="4815281"/>
            <a:ext cx="3313728" cy="415498"/>
          </a:xfrm>
          <a:prstGeom prst="rect">
            <a:avLst/>
          </a:prstGeom>
          <a:noFill/>
        </p:spPr>
        <p:txBody>
          <a:bodyPr wrap="none" rtlCol="0">
            <a:spAutoFit/>
          </a:bodyPr>
          <a:lstStyle/>
          <a:p>
            <a:r>
              <a:rPr lang="es-CO" sz="1050" dirty="0">
                <a:hlinkClick r:id="rId3">
                  <a:extLst>
                    <a:ext uri="{A12FA001-AC4F-418D-AE19-62706E023703}">
                      <ahyp:hlinkClr xmlns:ahyp="http://schemas.microsoft.com/office/drawing/2018/hyperlinkcolor" val="tx"/>
                    </a:ext>
                  </a:extLst>
                </a:hlinkClick>
              </a:rPr>
              <a:t>Guía de ejecución Presupuestal en el SPGR</a:t>
            </a:r>
          </a:p>
          <a:p>
            <a:r>
              <a:rPr lang="es-CO" sz="1050" dirty="0">
                <a:solidFill>
                  <a:srgbClr val="0563C1"/>
                </a:solidFill>
                <a:hlinkClick r:id="rId3">
                  <a:extLst>
                    <a:ext uri="{A12FA001-AC4F-418D-AE19-62706E023703}">
                      <ahyp:hlinkClr xmlns:ahyp="http://schemas.microsoft.com/office/drawing/2018/hyperlinkcolor" val="tx"/>
                    </a:ext>
                  </a:extLst>
                </a:hlinkClick>
              </a:rPr>
              <a:t>https://www.minhacienda.gov.co/webcenter/portal/SGR</a:t>
            </a:r>
            <a:endParaRPr lang="es-CO" sz="1050" dirty="0"/>
          </a:p>
        </p:txBody>
      </p:sp>
      <p:pic>
        <p:nvPicPr>
          <p:cNvPr id="5" name="Imagen 4">
            <a:extLst>
              <a:ext uri="{FF2B5EF4-FFF2-40B4-BE49-F238E27FC236}">
                <a16:creationId xmlns:a16="http://schemas.microsoft.com/office/drawing/2014/main" id="{BFE9CA84-A479-3495-FCD3-F0E465B874B8}"/>
              </a:ext>
            </a:extLst>
          </p:cNvPr>
          <p:cNvPicPr>
            <a:picLocks noChangeAspect="1"/>
          </p:cNvPicPr>
          <p:nvPr/>
        </p:nvPicPr>
        <p:blipFill>
          <a:blip r:embed="rId4"/>
          <a:stretch>
            <a:fillRect/>
          </a:stretch>
        </p:blipFill>
        <p:spPr>
          <a:xfrm>
            <a:off x="275715" y="2537801"/>
            <a:ext cx="2687322" cy="2196524"/>
          </a:xfrm>
          <a:prstGeom prst="rect">
            <a:avLst/>
          </a:prstGeom>
        </p:spPr>
      </p:pic>
    </p:spTree>
    <p:extLst>
      <p:ext uri="{BB962C8B-B14F-4D97-AF65-F5344CB8AC3E}">
        <p14:creationId xmlns:p14="http://schemas.microsoft.com/office/powerpoint/2010/main" val="367759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3C351905-E29A-F3AB-F1BA-E4E22C80B98B}"/>
              </a:ext>
            </a:extLst>
          </p:cNvPr>
          <p:cNvSpPr/>
          <p:nvPr/>
        </p:nvSpPr>
        <p:spPr>
          <a:xfrm>
            <a:off x="404004" y="1465877"/>
            <a:ext cx="8226724" cy="4333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ln w="0"/>
                <a:solidFill>
                  <a:srgbClr val="C00000"/>
                </a:solidFill>
                <a:effectLst>
                  <a:outerShdw blurRad="38100" dist="25400" dir="5400000" algn="ctr" rotWithShape="0">
                    <a:srgbClr val="6E747A">
                      <a:alpha val="43000"/>
                    </a:srgbClr>
                  </a:outerShdw>
                </a:effectLst>
              </a:rPr>
              <a:t>CONSIDERACIONES AL TERMINO DEL PERIODO DEL GOBIERNO TERRITORIAL</a:t>
            </a:r>
          </a:p>
        </p:txBody>
      </p:sp>
      <p:sp>
        <p:nvSpPr>
          <p:cNvPr id="8" name="CuadroTexto 7">
            <a:extLst>
              <a:ext uri="{FF2B5EF4-FFF2-40B4-BE49-F238E27FC236}">
                <a16:creationId xmlns:a16="http://schemas.microsoft.com/office/drawing/2014/main" id="{6768C020-F64C-6D4C-A21E-2C9F801BE8A2}"/>
              </a:ext>
            </a:extLst>
          </p:cNvPr>
          <p:cNvSpPr txBox="1"/>
          <p:nvPr/>
        </p:nvSpPr>
        <p:spPr>
          <a:xfrm>
            <a:off x="404004" y="2142591"/>
            <a:ext cx="11549871" cy="4093428"/>
          </a:xfrm>
          <a:prstGeom prst="rect">
            <a:avLst/>
          </a:prstGeom>
          <a:noFill/>
        </p:spPr>
        <p:txBody>
          <a:bodyPr wrap="square" rtlCol="0">
            <a:spAutoFit/>
          </a:bodyPr>
          <a:lstStyle/>
          <a:p>
            <a:r>
              <a:rPr lang="es-CO" sz="2000" b="1" dirty="0">
                <a:solidFill>
                  <a:srgbClr val="032367"/>
                </a:solidFill>
              </a:rPr>
              <a:t>REVISIÓN DE REPORTES Y EL PORTAL DE TRANSPARECIA ECONOMICA</a:t>
            </a:r>
          </a:p>
          <a:p>
            <a:pPr marL="285750" indent="-285750">
              <a:buFont typeface="Arial" panose="020B0604020202020204" pitchFamily="34" charset="0"/>
              <a:buChar char="•"/>
            </a:pPr>
            <a:r>
              <a:rPr lang="es-CO" sz="2000" b="1" dirty="0">
                <a:solidFill>
                  <a:srgbClr val="032367"/>
                </a:solidFill>
              </a:rPr>
              <a:t>Informe de situación de apropiaciones</a:t>
            </a:r>
          </a:p>
          <a:p>
            <a:pPr marL="285750" indent="-285750">
              <a:buFont typeface="Arial" panose="020B0604020202020204" pitchFamily="34" charset="0"/>
              <a:buChar char="•"/>
            </a:pPr>
            <a:r>
              <a:rPr lang="es-CO" sz="2000" b="1" dirty="0">
                <a:solidFill>
                  <a:srgbClr val="032367"/>
                </a:solidFill>
              </a:rPr>
              <a:t>Reportes de ejecución presupuestal</a:t>
            </a:r>
          </a:p>
          <a:p>
            <a:pPr marL="285750" indent="-285750">
              <a:buFont typeface="Arial" panose="020B0604020202020204" pitchFamily="34" charset="0"/>
              <a:buChar char="•"/>
            </a:pPr>
            <a:r>
              <a:rPr lang="es-CO" sz="2000" b="1" dirty="0">
                <a:solidFill>
                  <a:srgbClr val="032367"/>
                </a:solidFill>
              </a:rPr>
              <a:t>Portal de transparencia económica – Tableros de Regalías</a:t>
            </a:r>
          </a:p>
          <a:p>
            <a:endParaRPr lang="es-CO" sz="2000" b="1" dirty="0">
              <a:solidFill>
                <a:srgbClr val="032367"/>
              </a:solidFill>
            </a:endParaRPr>
          </a:p>
          <a:p>
            <a:pPr marL="342900" indent="-342900">
              <a:buAutoNum type="arabicPeriod"/>
            </a:pPr>
            <a:r>
              <a:rPr lang="es-CO" sz="2000" b="1" dirty="0">
                <a:solidFill>
                  <a:srgbClr val="032367"/>
                </a:solidFill>
              </a:rPr>
              <a:t>GESTIÓN PROYECTOS DE INVERSIÓN</a:t>
            </a:r>
          </a:p>
          <a:p>
            <a:pPr marL="342900" indent="-342900">
              <a:buAutoNum type="arabicPeriod"/>
            </a:pPr>
            <a:endParaRPr lang="es-CO" sz="2000" b="1" dirty="0">
              <a:solidFill>
                <a:srgbClr val="032367"/>
              </a:solidFill>
            </a:endParaRPr>
          </a:p>
          <a:p>
            <a:r>
              <a:rPr lang="es-CO" sz="2000" b="1" u="sng" dirty="0">
                <a:solidFill>
                  <a:schemeClr val="accent2">
                    <a:lumMod val="75000"/>
                  </a:schemeClr>
                </a:solidFill>
              </a:rPr>
              <a:t>PERFIL</a:t>
            </a:r>
            <a:r>
              <a:rPr lang="es-CO" sz="2000" b="1" u="sng" dirty="0">
                <a:solidFill>
                  <a:srgbClr val="032367"/>
                </a:solidFill>
              </a:rPr>
              <a:t> </a:t>
            </a:r>
            <a:r>
              <a:rPr lang="es-CO" sz="2000" b="1" u="sng" dirty="0">
                <a:solidFill>
                  <a:schemeClr val="accent2">
                    <a:lumMod val="75000"/>
                  </a:schemeClr>
                </a:solidFill>
              </a:rPr>
              <a:t>SECRETARIAS DE PLANEACION – SECRETARÍAS TECNICAS</a:t>
            </a:r>
          </a:p>
          <a:p>
            <a:pPr marL="742950" lvl="1" indent="-285750">
              <a:buFont typeface="Arial" panose="020B0604020202020204" pitchFamily="34" charset="0"/>
              <a:buChar char="•"/>
            </a:pPr>
            <a:r>
              <a:rPr lang="es-CO" sz="2000" b="1" dirty="0"/>
              <a:t>Reducciones (Liberación de recursos, desaprobaciones)</a:t>
            </a:r>
          </a:p>
          <a:p>
            <a:pPr marL="742950" lvl="1" indent="-285750">
              <a:buFont typeface="Arial" panose="020B0604020202020204" pitchFamily="34" charset="0"/>
              <a:buChar char="•"/>
            </a:pPr>
            <a:r>
              <a:rPr lang="es-CO" sz="2000" b="1" dirty="0"/>
              <a:t>Adiciones</a:t>
            </a:r>
          </a:p>
          <a:p>
            <a:pPr marL="742950" lvl="1" indent="-285750">
              <a:buFont typeface="Arial" panose="020B0604020202020204" pitchFamily="34" charset="0"/>
              <a:buChar char="•"/>
            </a:pPr>
            <a:r>
              <a:rPr lang="es-CO" sz="2000" b="1" dirty="0"/>
              <a:t>Sustitución de fuentes por bajo recaudo 2021-2022</a:t>
            </a:r>
          </a:p>
          <a:p>
            <a:pPr marL="742950" lvl="1" indent="-285750">
              <a:buFont typeface="Arial" panose="020B0604020202020204" pitchFamily="34" charset="0"/>
              <a:buChar char="•"/>
            </a:pPr>
            <a:r>
              <a:rPr lang="es-CO" sz="2000" b="1" dirty="0"/>
              <a:t>Medidas de protección inmediata Art 169 de la Ley 2056</a:t>
            </a:r>
          </a:p>
          <a:p>
            <a:pPr marL="742950" lvl="1" indent="-285750">
              <a:buFont typeface="Arial" panose="020B0604020202020204" pitchFamily="34" charset="0"/>
              <a:buChar char="•"/>
            </a:pPr>
            <a:r>
              <a:rPr lang="es-CO" sz="2000" b="1" dirty="0"/>
              <a:t>Proyectos aprobados sin asignación presupuestal</a:t>
            </a:r>
          </a:p>
        </p:txBody>
      </p:sp>
      <p:sp>
        <p:nvSpPr>
          <p:cNvPr id="7" name="Rectángulo: esquinas redondeadas 6">
            <a:extLst>
              <a:ext uri="{FF2B5EF4-FFF2-40B4-BE49-F238E27FC236}">
                <a16:creationId xmlns:a16="http://schemas.microsoft.com/office/drawing/2014/main" id="{36E9CE0D-0EC5-B17A-A442-834C81BE6A69}"/>
              </a:ext>
            </a:extLst>
          </p:cNvPr>
          <p:cNvSpPr/>
          <p:nvPr/>
        </p:nvSpPr>
        <p:spPr>
          <a:xfrm>
            <a:off x="2057400" y="506539"/>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Tree>
    <p:extLst>
      <p:ext uri="{BB962C8B-B14F-4D97-AF65-F5344CB8AC3E}">
        <p14:creationId xmlns:p14="http://schemas.microsoft.com/office/powerpoint/2010/main" val="31580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D4A7F66-0338-BA42-BD4C-84119B18EDC7}"/>
              </a:ext>
            </a:extLst>
          </p:cNvPr>
          <p:cNvSpPr/>
          <p:nvPr/>
        </p:nvSpPr>
        <p:spPr>
          <a:xfrm>
            <a:off x="2281948" y="444094"/>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
        <p:nvSpPr>
          <p:cNvPr id="3" name="Rectángulo: esquinas redondeadas 2">
            <a:extLst>
              <a:ext uri="{FF2B5EF4-FFF2-40B4-BE49-F238E27FC236}">
                <a16:creationId xmlns:a16="http://schemas.microsoft.com/office/drawing/2014/main" id="{98A0DDB8-2DAA-EB9C-1A0E-96CF09FB7FBB}"/>
              </a:ext>
            </a:extLst>
          </p:cNvPr>
          <p:cNvSpPr/>
          <p:nvPr/>
        </p:nvSpPr>
        <p:spPr>
          <a:xfrm>
            <a:off x="372738" y="1340266"/>
            <a:ext cx="7148548" cy="55780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ln w="0"/>
                <a:solidFill>
                  <a:srgbClr val="C00000"/>
                </a:solidFill>
                <a:effectLst>
                  <a:outerShdw blurRad="38100" dist="25400" dir="5400000" algn="ctr" rotWithShape="0">
                    <a:srgbClr val="6E747A">
                      <a:alpha val="43000"/>
                    </a:srgbClr>
                  </a:outerShdw>
                </a:effectLst>
              </a:rPr>
              <a:t>SUSTITUCIÓN DE FUENTES POR MENOR RECAUDO 2021-2022</a:t>
            </a:r>
            <a:endParaRPr lang="es-CO" sz="2000" dirty="0">
              <a:ln w="0"/>
              <a:solidFill>
                <a:schemeClr val="tx1"/>
              </a:solidFill>
              <a:effectLst>
                <a:outerShdw blurRad="38100" dist="25400" dir="5400000" algn="ctr" rotWithShape="0">
                  <a:srgbClr val="6E747A">
                    <a:alpha val="43000"/>
                  </a:srgbClr>
                </a:outerShdw>
              </a:effectLst>
            </a:endParaRPr>
          </a:p>
        </p:txBody>
      </p:sp>
      <p:sp>
        <p:nvSpPr>
          <p:cNvPr id="4" name="Rectángulo: esquinas redondeadas 3">
            <a:extLst>
              <a:ext uri="{FF2B5EF4-FFF2-40B4-BE49-F238E27FC236}">
                <a16:creationId xmlns:a16="http://schemas.microsoft.com/office/drawing/2014/main" id="{5D0AEAD3-8B69-2018-3D5B-022993B0B6ED}"/>
              </a:ext>
            </a:extLst>
          </p:cNvPr>
          <p:cNvSpPr/>
          <p:nvPr/>
        </p:nvSpPr>
        <p:spPr>
          <a:xfrm>
            <a:off x="6410325" y="2038350"/>
            <a:ext cx="5120120" cy="4375556"/>
          </a:xfrm>
          <a:prstGeom prst="roundRect">
            <a:avLst/>
          </a:prstGeom>
          <a:solidFill>
            <a:schemeClr val="bg1">
              <a:lumMod val="9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tx1"/>
                </a:solidFill>
              </a:rPr>
              <a:t>DECRETO 1821 DE 2020</a:t>
            </a:r>
          </a:p>
          <a:p>
            <a:pPr algn="just"/>
            <a:r>
              <a:rPr lang="es-ES" sz="1400" b="1" dirty="0">
                <a:solidFill>
                  <a:schemeClr val="tx1"/>
                </a:solidFill>
              </a:rPr>
              <a:t>“Artículo 2.1.1.3.10. Ajustes al cierre presupuestal del capítulo de regalías dentro del presupuesto de los beneficiarios y ejecutores. Con ocasión del cierre del presupuesto bienal del Sistema General de Regalías, en caso de existir diferencias que afecten a la entidad o instancia competente, según corresponda, sobre la viabilidad, priorización o aprobación de proyectos o la financiación de inflexibilidades de que tratan los artículos 193 y 206 de la Ley 2056 de 2020, la secretaria de planeación o quien haga sus veces, debe informar a las entidades beneficiarias de Asignaciones Directas o ejecutoras para que se tramiten los ajustes pertinentes ante la entidad o instancia competente, según corresponda.</a:t>
            </a:r>
          </a:p>
          <a:p>
            <a:pPr algn="just"/>
            <a:endParaRPr lang="es-ES" sz="1400" b="1" dirty="0">
              <a:solidFill>
                <a:schemeClr val="tx1"/>
              </a:solidFill>
            </a:endParaRPr>
          </a:p>
          <a:p>
            <a:pPr algn="just"/>
            <a:r>
              <a:rPr lang="es-ES" sz="1400" b="1" dirty="0">
                <a:solidFill>
                  <a:schemeClr val="tx1"/>
                </a:solidFill>
              </a:rPr>
              <a:t>Una vez aprobados los ajustes por la entidad o instancia competente, según corresponda, los beneficiarios y ejecutores del presupuesto modificaran su capítulo presupuestal independiente.”</a:t>
            </a:r>
          </a:p>
        </p:txBody>
      </p:sp>
      <p:grpSp>
        <p:nvGrpSpPr>
          <p:cNvPr id="11" name="46 Grupo">
            <a:extLst>
              <a:ext uri="{FF2B5EF4-FFF2-40B4-BE49-F238E27FC236}">
                <a16:creationId xmlns:a16="http://schemas.microsoft.com/office/drawing/2014/main" id="{AC3ECBB0-4D38-3253-A165-100AE53B8D35}"/>
              </a:ext>
            </a:extLst>
          </p:cNvPr>
          <p:cNvGrpSpPr>
            <a:grpSpLocks/>
          </p:cNvGrpSpPr>
          <p:nvPr/>
        </p:nvGrpSpPr>
        <p:grpSpPr bwMode="auto">
          <a:xfrm>
            <a:off x="160112" y="2583340"/>
            <a:ext cx="10584087" cy="3962133"/>
            <a:chOff x="-79335" y="148816"/>
            <a:chExt cx="11487618" cy="4211412"/>
          </a:xfrm>
        </p:grpSpPr>
        <p:grpSp>
          <p:nvGrpSpPr>
            <p:cNvPr id="12" name="44 Grupo">
              <a:extLst>
                <a:ext uri="{FF2B5EF4-FFF2-40B4-BE49-F238E27FC236}">
                  <a16:creationId xmlns:a16="http://schemas.microsoft.com/office/drawing/2014/main" id="{7BE87F89-FD5E-8A6B-DB10-E99BD36B1408}"/>
                </a:ext>
              </a:extLst>
            </p:cNvPr>
            <p:cNvGrpSpPr>
              <a:grpSpLocks/>
            </p:cNvGrpSpPr>
            <p:nvPr/>
          </p:nvGrpSpPr>
          <p:grpSpPr bwMode="auto">
            <a:xfrm>
              <a:off x="249431" y="148816"/>
              <a:ext cx="11158852" cy="4211412"/>
              <a:chOff x="249431" y="148816"/>
              <a:chExt cx="11158852" cy="4211412"/>
            </a:xfrm>
          </p:grpSpPr>
          <p:cxnSp>
            <p:nvCxnSpPr>
              <p:cNvPr id="42" name="Straight Connector 51">
                <a:extLst>
                  <a:ext uri="{FF2B5EF4-FFF2-40B4-BE49-F238E27FC236}">
                    <a16:creationId xmlns:a16="http://schemas.microsoft.com/office/drawing/2014/main" id="{0D81C81F-4268-3860-1951-35B00BECCA50}"/>
                  </a:ext>
                </a:extLst>
              </p:cNvPr>
              <p:cNvCxnSpPr>
                <a:cxnSpLocks/>
              </p:cNvCxnSpPr>
              <p:nvPr/>
            </p:nvCxnSpPr>
            <p:spPr bwMode="auto">
              <a:xfrm>
                <a:off x="249431" y="148816"/>
                <a:ext cx="6186220" cy="0"/>
              </a:xfrm>
              <a:prstGeom prst="line">
                <a:avLst/>
              </a:prstGeom>
              <a:noFill/>
              <a:ln w="19050" cap="flat" cmpd="sng" algn="ctr">
                <a:solidFill>
                  <a:schemeClr val="bg1">
                    <a:lumMod val="75000"/>
                  </a:schemeClr>
                </a:solidFill>
                <a:prstDash val="solid"/>
                <a:headEnd type="oval"/>
              </a:ln>
              <a:effectLst/>
            </p:spPr>
          </p:cxnSp>
          <p:cxnSp>
            <p:nvCxnSpPr>
              <p:cNvPr id="43" name="Straight Connector 52">
                <a:extLst>
                  <a:ext uri="{FF2B5EF4-FFF2-40B4-BE49-F238E27FC236}">
                    <a16:creationId xmlns:a16="http://schemas.microsoft.com/office/drawing/2014/main" id="{0CD6B960-CF53-0D05-19CE-0D07E518DFF0}"/>
                  </a:ext>
                </a:extLst>
              </p:cNvPr>
              <p:cNvCxnSpPr>
                <a:cxnSpLocks/>
              </p:cNvCxnSpPr>
              <p:nvPr/>
            </p:nvCxnSpPr>
            <p:spPr bwMode="auto">
              <a:xfrm>
                <a:off x="6435651" y="148816"/>
                <a:ext cx="112879" cy="4211412"/>
              </a:xfrm>
              <a:prstGeom prst="line">
                <a:avLst/>
              </a:prstGeom>
              <a:noFill/>
              <a:ln w="19050" cap="flat" cmpd="sng" algn="ctr">
                <a:solidFill>
                  <a:schemeClr val="bg1">
                    <a:lumMod val="75000"/>
                  </a:schemeClr>
                </a:solidFill>
                <a:prstDash val="solid"/>
              </a:ln>
              <a:effectLst/>
            </p:spPr>
          </p:cxnSp>
          <p:cxnSp>
            <p:nvCxnSpPr>
              <p:cNvPr id="44" name="Straight Connector 53">
                <a:extLst>
                  <a:ext uri="{FF2B5EF4-FFF2-40B4-BE49-F238E27FC236}">
                    <a16:creationId xmlns:a16="http://schemas.microsoft.com/office/drawing/2014/main" id="{2F7B17F1-BFE9-A135-5811-04310C666B3C}"/>
                  </a:ext>
                </a:extLst>
              </p:cNvPr>
              <p:cNvCxnSpPr>
                <a:cxnSpLocks/>
              </p:cNvCxnSpPr>
              <p:nvPr/>
            </p:nvCxnSpPr>
            <p:spPr bwMode="auto">
              <a:xfrm>
                <a:off x="6548529" y="4360228"/>
                <a:ext cx="4859754" cy="0"/>
              </a:xfrm>
              <a:prstGeom prst="line">
                <a:avLst/>
              </a:prstGeom>
              <a:noFill/>
              <a:ln w="19050" cap="flat" cmpd="sng" algn="ctr">
                <a:solidFill>
                  <a:schemeClr val="bg1">
                    <a:lumMod val="75000"/>
                  </a:schemeClr>
                </a:solidFill>
                <a:prstDash val="solid"/>
                <a:tailEnd type="oval"/>
              </a:ln>
              <a:effectLst/>
            </p:spPr>
          </p:cxnSp>
        </p:grpSp>
        <p:grpSp>
          <p:nvGrpSpPr>
            <p:cNvPr id="13" name="45 Grupo">
              <a:extLst>
                <a:ext uri="{FF2B5EF4-FFF2-40B4-BE49-F238E27FC236}">
                  <a16:creationId xmlns:a16="http://schemas.microsoft.com/office/drawing/2014/main" id="{DE1B184B-4D94-CF9D-FC23-578D8580BE22}"/>
                </a:ext>
              </a:extLst>
            </p:cNvPr>
            <p:cNvGrpSpPr>
              <a:grpSpLocks/>
            </p:cNvGrpSpPr>
            <p:nvPr/>
          </p:nvGrpSpPr>
          <p:grpSpPr bwMode="auto">
            <a:xfrm>
              <a:off x="-79335" y="1726099"/>
              <a:ext cx="725475" cy="1703134"/>
              <a:chOff x="-79335" y="1726099"/>
              <a:chExt cx="725475" cy="1703134"/>
            </a:xfrm>
          </p:grpSpPr>
          <p:sp>
            <p:nvSpPr>
              <p:cNvPr id="14" name="Oval 47">
                <a:extLst>
                  <a:ext uri="{FF2B5EF4-FFF2-40B4-BE49-F238E27FC236}">
                    <a16:creationId xmlns:a16="http://schemas.microsoft.com/office/drawing/2014/main" id="{98735FF5-6BBC-9FE5-3481-B3FC44C9CD4D}"/>
                  </a:ext>
                </a:extLst>
              </p:cNvPr>
              <p:cNvSpPr/>
              <p:nvPr/>
            </p:nvSpPr>
            <p:spPr bwMode="auto">
              <a:xfrm>
                <a:off x="-79335" y="1726099"/>
                <a:ext cx="719135" cy="720726"/>
              </a:xfrm>
              <a:prstGeom prst="ellipse">
                <a:avLst/>
              </a:prstGeom>
              <a:solidFill>
                <a:schemeClr val="accent6">
                  <a:lumMod val="75000"/>
                </a:schemeClr>
              </a:solidFill>
              <a:ln w="25400" cap="flat" cmpd="sng" algn="ctr">
                <a:noFill/>
                <a:prstDash val="solid"/>
              </a:ln>
              <a:effectLst/>
            </p:spPr>
            <p:txBody>
              <a:bodyPr lIns="35652" tIns="17826" rIns="35652" bIns="17826" anchor="ctr"/>
              <a:lstStyle/>
              <a:p>
                <a:pPr algn="ctr" defTabSz="848921" eaLnBrk="1" fontAlgn="auto" hangingPunct="1">
                  <a:spcBef>
                    <a:spcPts val="0"/>
                  </a:spcBef>
                  <a:spcAft>
                    <a:spcPts val="0"/>
                  </a:spcAft>
                  <a:defRPr/>
                </a:pPr>
                <a:r>
                  <a:rPr lang="en-US" sz="2400" b="1" kern="0" dirty="0">
                    <a:solidFill>
                      <a:schemeClr val="bg1">
                        <a:lumMod val="95000"/>
                      </a:schemeClr>
                    </a:solidFill>
                    <a:cs typeface="+mn-cs"/>
                  </a:rPr>
                  <a:t>1</a:t>
                </a:r>
              </a:p>
            </p:txBody>
          </p:sp>
          <p:sp>
            <p:nvSpPr>
              <p:cNvPr id="15" name="Oval 44">
                <a:extLst>
                  <a:ext uri="{FF2B5EF4-FFF2-40B4-BE49-F238E27FC236}">
                    <a16:creationId xmlns:a16="http://schemas.microsoft.com/office/drawing/2014/main" id="{A178ACCA-0572-5486-CAED-67707A748E89}"/>
                  </a:ext>
                </a:extLst>
              </p:cNvPr>
              <p:cNvSpPr/>
              <p:nvPr/>
            </p:nvSpPr>
            <p:spPr bwMode="auto">
              <a:xfrm>
                <a:off x="-72982" y="2710097"/>
                <a:ext cx="719122" cy="719136"/>
              </a:xfrm>
              <a:prstGeom prst="ellipse">
                <a:avLst/>
              </a:prstGeom>
              <a:solidFill>
                <a:srgbClr val="F6AA32"/>
              </a:solidFill>
              <a:ln w="25400" cap="flat" cmpd="sng" algn="ctr">
                <a:noFill/>
                <a:prstDash val="solid"/>
              </a:ln>
              <a:effectLst/>
            </p:spPr>
            <p:txBody>
              <a:bodyPr lIns="35652" tIns="17826" rIns="35652" bIns="17826" anchor="ctr"/>
              <a:lstStyle/>
              <a:p>
                <a:pPr algn="ctr" defTabSz="848921" eaLnBrk="1" fontAlgn="auto" hangingPunct="1">
                  <a:spcBef>
                    <a:spcPts val="0"/>
                  </a:spcBef>
                  <a:spcAft>
                    <a:spcPts val="0"/>
                  </a:spcAft>
                  <a:defRPr/>
                </a:pPr>
                <a:r>
                  <a:rPr lang="en-US" sz="2400" b="1" kern="0" dirty="0">
                    <a:solidFill>
                      <a:schemeClr val="bg1">
                        <a:lumMod val="95000"/>
                      </a:schemeClr>
                    </a:solidFill>
                    <a:cs typeface="+mn-cs"/>
                  </a:rPr>
                  <a:t>2</a:t>
                </a:r>
              </a:p>
            </p:txBody>
          </p:sp>
        </p:grpSp>
      </p:grpSp>
      <p:sp>
        <p:nvSpPr>
          <p:cNvPr id="54" name="30 CuadroTexto">
            <a:extLst>
              <a:ext uri="{FF2B5EF4-FFF2-40B4-BE49-F238E27FC236}">
                <a16:creationId xmlns:a16="http://schemas.microsoft.com/office/drawing/2014/main" id="{AA004601-4CD6-4964-D4B9-7C119C71E9D3}"/>
              </a:ext>
            </a:extLst>
          </p:cNvPr>
          <p:cNvSpPr txBox="1">
            <a:spLocks noChangeArrowheads="1"/>
          </p:cNvSpPr>
          <p:nvPr/>
        </p:nvSpPr>
        <p:spPr bwMode="auto">
          <a:xfrm>
            <a:off x="852770" y="4152737"/>
            <a:ext cx="5166261" cy="523220"/>
          </a:xfrm>
          <a:prstGeom prst="rect">
            <a:avLst/>
          </a:prstGeom>
          <a:noFill/>
          <a:ln w="9525">
            <a:noFill/>
            <a:miter lim="800000"/>
            <a:headEnd/>
            <a:tailEnd/>
          </a:ln>
        </p:spPr>
        <p:txBody>
          <a:bodyPr wrap="square">
            <a:spAutoFit/>
          </a:bodyPr>
          <a:lstStyle>
            <a:defPPr>
              <a:defRPr lang="es-ES"/>
            </a:defPPr>
            <a:lvl1pPr algn="ctr">
              <a:defRPr>
                <a:solidFill>
                  <a:schemeClr val="tx1">
                    <a:lumMod val="85000"/>
                    <a:lumOff val="15000"/>
                  </a:schemeClr>
                </a:solidFill>
              </a:defRPr>
            </a:lvl1pPr>
          </a:lstStyle>
          <a:p>
            <a:pPr algn="l"/>
            <a:r>
              <a:rPr lang="es-CO" sz="1400" b="1" dirty="0"/>
              <a:t>Revisar los saldos de la Entidad Territorial producto de la expedición del decreto de cierre de vigencia </a:t>
            </a:r>
          </a:p>
        </p:txBody>
      </p:sp>
      <p:sp>
        <p:nvSpPr>
          <p:cNvPr id="55" name="30 CuadroTexto">
            <a:extLst>
              <a:ext uri="{FF2B5EF4-FFF2-40B4-BE49-F238E27FC236}">
                <a16:creationId xmlns:a16="http://schemas.microsoft.com/office/drawing/2014/main" id="{BE8872C4-5586-C184-C3B6-50B1BBBD010B}"/>
              </a:ext>
            </a:extLst>
          </p:cNvPr>
          <p:cNvSpPr txBox="1">
            <a:spLocks noChangeArrowheads="1"/>
          </p:cNvSpPr>
          <p:nvPr/>
        </p:nvSpPr>
        <p:spPr bwMode="auto">
          <a:xfrm>
            <a:off x="863063" y="4909039"/>
            <a:ext cx="5166260" cy="954107"/>
          </a:xfrm>
          <a:prstGeom prst="rect">
            <a:avLst/>
          </a:prstGeom>
          <a:noFill/>
          <a:ln w="9525">
            <a:noFill/>
            <a:miter lim="800000"/>
            <a:headEnd/>
            <a:tailEnd/>
          </a:ln>
        </p:spPr>
        <p:txBody>
          <a:bodyPr wrap="square">
            <a:spAutoFit/>
          </a:bodyPr>
          <a:lstStyle>
            <a:defPPr>
              <a:defRPr lang="es-ES"/>
            </a:defPPr>
            <a:lvl1pPr>
              <a:defRPr sz="1400" b="1">
                <a:solidFill>
                  <a:schemeClr val="tx1">
                    <a:lumMod val="85000"/>
                    <a:lumOff val="15000"/>
                  </a:schemeClr>
                </a:solidFill>
              </a:defRPr>
            </a:lvl1pPr>
          </a:lstStyle>
          <a:p>
            <a:pPr algn="just"/>
            <a:r>
              <a:rPr lang="es-CO" dirty="0"/>
              <a:t>Revisar proyectos de inversión susceptibles de realizar sustitución de fuentes teniendo en cuenta las consideraciones definidas en el parágrafo 3° del artículo 4.5.1.2.1 del acuerdo 07 de 2022  expedido por la Comisión Rectora. </a:t>
            </a:r>
          </a:p>
        </p:txBody>
      </p:sp>
      <p:sp>
        <p:nvSpPr>
          <p:cNvPr id="65" name="Rectángulo: esquinas redondeadas 64">
            <a:extLst>
              <a:ext uri="{FF2B5EF4-FFF2-40B4-BE49-F238E27FC236}">
                <a16:creationId xmlns:a16="http://schemas.microsoft.com/office/drawing/2014/main" id="{FAF52B5C-C50D-0976-5052-B516BE237F75}"/>
              </a:ext>
            </a:extLst>
          </p:cNvPr>
          <p:cNvSpPr/>
          <p:nvPr/>
        </p:nvSpPr>
        <p:spPr>
          <a:xfrm>
            <a:off x="852771" y="2038350"/>
            <a:ext cx="4928905" cy="177834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chemeClr val="tx1"/>
                </a:solidFill>
              </a:rPr>
              <a:t>APLICA PARA LAS ENTIDADES TERRITORIALES QUE PRESENTEN LA SIGUIENTE SITUACION:</a:t>
            </a:r>
          </a:p>
          <a:p>
            <a:pPr marL="228600" indent="-228600">
              <a:buAutoNum type="arabicPeriod"/>
            </a:pPr>
            <a:r>
              <a:rPr lang="es-CO" sz="1400" dirty="0">
                <a:solidFill>
                  <a:schemeClr val="tx1"/>
                </a:solidFill>
              </a:rPr>
              <a:t>Cuando </a:t>
            </a:r>
            <a:r>
              <a:rPr lang="es-CO" sz="1400" u="sng" dirty="0">
                <a:solidFill>
                  <a:schemeClr val="tx1"/>
                </a:solidFill>
              </a:rPr>
              <a:t>el valor del recaudo es menor al valor de la apropiación </a:t>
            </a:r>
            <a:r>
              <a:rPr lang="es-CO" sz="1400" dirty="0">
                <a:solidFill>
                  <a:schemeClr val="tx1"/>
                </a:solidFill>
              </a:rPr>
              <a:t>de la vigencia presupuestal cerrada.</a:t>
            </a:r>
          </a:p>
          <a:p>
            <a:pPr marL="228600" indent="-228600">
              <a:buAutoNum type="arabicPeriod"/>
            </a:pPr>
            <a:r>
              <a:rPr lang="es-CO" sz="1400" dirty="0">
                <a:solidFill>
                  <a:schemeClr val="tx1"/>
                </a:solidFill>
              </a:rPr>
              <a:t>Cuando el presupuesto de la vigencia presupuestal actual NO es suficiente para los proyectos de inversión aprobados en la vigencia inmediatamente anterior </a:t>
            </a:r>
          </a:p>
        </p:txBody>
      </p:sp>
      <p:sp>
        <p:nvSpPr>
          <p:cNvPr id="76" name="Oval 44">
            <a:extLst>
              <a:ext uri="{FF2B5EF4-FFF2-40B4-BE49-F238E27FC236}">
                <a16:creationId xmlns:a16="http://schemas.microsoft.com/office/drawing/2014/main" id="{2DEDDBCD-4FC4-978D-31A2-3833E621B40D}"/>
              </a:ext>
            </a:extLst>
          </p:cNvPr>
          <p:cNvSpPr/>
          <p:nvPr/>
        </p:nvSpPr>
        <p:spPr bwMode="auto">
          <a:xfrm>
            <a:off x="175490" y="5878841"/>
            <a:ext cx="662562" cy="676569"/>
          </a:xfrm>
          <a:prstGeom prst="ellipse">
            <a:avLst/>
          </a:prstGeom>
          <a:solidFill>
            <a:schemeClr val="accent1">
              <a:lumMod val="40000"/>
              <a:lumOff val="60000"/>
            </a:schemeClr>
          </a:solidFill>
          <a:ln w="25400" cap="flat" cmpd="sng" algn="ctr">
            <a:noFill/>
            <a:prstDash val="solid"/>
          </a:ln>
          <a:effectLst/>
        </p:spPr>
        <p:txBody>
          <a:bodyPr lIns="35652" tIns="17826" rIns="35652" bIns="17826" anchor="ctr"/>
          <a:lstStyle/>
          <a:p>
            <a:pPr algn="ctr" defTabSz="848921" eaLnBrk="1" fontAlgn="auto" hangingPunct="1">
              <a:spcBef>
                <a:spcPts val="0"/>
              </a:spcBef>
              <a:spcAft>
                <a:spcPts val="0"/>
              </a:spcAft>
              <a:defRPr/>
            </a:pPr>
            <a:r>
              <a:rPr lang="en-US" sz="2400" b="1" kern="0" dirty="0">
                <a:solidFill>
                  <a:schemeClr val="bg1">
                    <a:lumMod val="95000"/>
                  </a:schemeClr>
                </a:solidFill>
              </a:rPr>
              <a:t>3</a:t>
            </a:r>
            <a:endParaRPr lang="en-US" sz="2400" b="1" kern="0" dirty="0">
              <a:solidFill>
                <a:schemeClr val="bg1">
                  <a:lumMod val="95000"/>
                </a:schemeClr>
              </a:solidFill>
              <a:cs typeface="+mn-cs"/>
            </a:endParaRPr>
          </a:p>
        </p:txBody>
      </p:sp>
      <p:sp>
        <p:nvSpPr>
          <p:cNvPr id="77" name="30 CuadroTexto">
            <a:extLst>
              <a:ext uri="{FF2B5EF4-FFF2-40B4-BE49-F238E27FC236}">
                <a16:creationId xmlns:a16="http://schemas.microsoft.com/office/drawing/2014/main" id="{3B56F80D-D9FC-E96B-79FC-429674F6D4F0}"/>
              </a:ext>
            </a:extLst>
          </p:cNvPr>
          <p:cNvSpPr txBox="1">
            <a:spLocks noChangeArrowheads="1"/>
          </p:cNvSpPr>
          <p:nvPr/>
        </p:nvSpPr>
        <p:spPr bwMode="auto">
          <a:xfrm>
            <a:off x="863063" y="5962056"/>
            <a:ext cx="5166260" cy="523220"/>
          </a:xfrm>
          <a:prstGeom prst="rect">
            <a:avLst/>
          </a:prstGeom>
          <a:noFill/>
          <a:ln w="9525">
            <a:noFill/>
            <a:miter lim="800000"/>
            <a:headEnd/>
            <a:tailEnd/>
          </a:ln>
        </p:spPr>
        <p:txBody>
          <a:bodyPr wrap="square">
            <a:spAutoFit/>
          </a:bodyPr>
          <a:lstStyle>
            <a:defPPr>
              <a:defRPr lang="es-ES"/>
            </a:defPPr>
            <a:lvl1pPr>
              <a:defRPr sz="1400" b="1">
                <a:solidFill>
                  <a:schemeClr val="tx1">
                    <a:lumMod val="85000"/>
                    <a:lumOff val="15000"/>
                  </a:schemeClr>
                </a:solidFill>
              </a:defRPr>
            </a:lvl1pPr>
          </a:lstStyle>
          <a:p>
            <a:pPr algn="just"/>
            <a:r>
              <a:rPr lang="es-CO" dirty="0"/>
              <a:t>Aplicar las modificaciones correspondientes en los aplicativos SUIFP y SPGR</a:t>
            </a:r>
          </a:p>
        </p:txBody>
      </p:sp>
    </p:spTree>
    <p:extLst>
      <p:ext uri="{BB962C8B-B14F-4D97-AF65-F5344CB8AC3E}">
        <p14:creationId xmlns:p14="http://schemas.microsoft.com/office/powerpoint/2010/main" val="125019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92F4D4-F68E-BBE3-EE10-D4EA28ED0370}"/>
              </a:ext>
            </a:extLst>
          </p:cNvPr>
          <p:cNvSpPr>
            <a:spLocks noGrp="1"/>
          </p:cNvSpPr>
          <p:nvPr>
            <p:ph idx="1"/>
          </p:nvPr>
        </p:nvSpPr>
        <p:spPr>
          <a:xfrm>
            <a:off x="838200" y="2179161"/>
            <a:ext cx="10515600" cy="1775218"/>
          </a:xfrm>
        </p:spPr>
        <p:txBody>
          <a:bodyPr>
            <a:normAutofit/>
          </a:bodyPr>
          <a:lstStyle/>
          <a:p>
            <a:pPr marL="0" indent="0">
              <a:buNone/>
            </a:pPr>
            <a:r>
              <a:rPr lang="es-CO" sz="2000" b="1" u="sng" dirty="0">
                <a:solidFill>
                  <a:schemeClr val="accent2">
                    <a:lumMod val="75000"/>
                  </a:schemeClr>
                </a:solidFill>
              </a:rPr>
              <a:t>PERFIL GESTION PRESUPUESTO DE GASTO</a:t>
            </a:r>
            <a:endParaRPr lang="es-CO" sz="2000" b="1" u="sng" dirty="0"/>
          </a:p>
          <a:p>
            <a:pPr marL="742950" lvl="1" indent="-285750">
              <a:lnSpc>
                <a:spcPct val="100000"/>
              </a:lnSpc>
            </a:pPr>
            <a:r>
              <a:rPr lang="es-CO" sz="2000" b="1" dirty="0"/>
              <a:t>Cierres de capitulo presupuestal independiente</a:t>
            </a:r>
          </a:p>
          <a:p>
            <a:pPr marL="742950" lvl="1" indent="-285750">
              <a:lnSpc>
                <a:spcPct val="100000"/>
              </a:lnSpc>
            </a:pPr>
            <a:r>
              <a:rPr lang="es-CO" sz="2000" b="1" dirty="0"/>
              <a:t>Traslados</a:t>
            </a:r>
          </a:p>
          <a:p>
            <a:pPr marL="742950" lvl="1" indent="-285750">
              <a:lnSpc>
                <a:spcPct val="100000"/>
              </a:lnSpc>
            </a:pPr>
            <a:r>
              <a:rPr lang="es-CO" sz="2000" b="1" dirty="0"/>
              <a:t>Proyectos asignados en el SPGR sin registro de CDP y apertura de proceso de selección.  </a:t>
            </a:r>
          </a:p>
          <a:p>
            <a:pPr marL="0" indent="0">
              <a:buNone/>
            </a:pPr>
            <a:endParaRPr lang="es-CO" sz="2800" b="1" dirty="0"/>
          </a:p>
          <a:p>
            <a:endParaRPr lang="es-CO" dirty="0"/>
          </a:p>
        </p:txBody>
      </p:sp>
      <p:sp>
        <p:nvSpPr>
          <p:cNvPr id="6" name="Rectángulo: esquinas redondeadas 5">
            <a:extLst>
              <a:ext uri="{FF2B5EF4-FFF2-40B4-BE49-F238E27FC236}">
                <a16:creationId xmlns:a16="http://schemas.microsoft.com/office/drawing/2014/main" id="{2FA3B5D3-9167-B3AD-9340-C196915F7DA2}"/>
              </a:ext>
            </a:extLst>
          </p:cNvPr>
          <p:cNvSpPr/>
          <p:nvPr/>
        </p:nvSpPr>
        <p:spPr>
          <a:xfrm>
            <a:off x="404004" y="1465877"/>
            <a:ext cx="8226724" cy="4333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ln w="0"/>
                <a:solidFill>
                  <a:srgbClr val="C00000"/>
                </a:solidFill>
                <a:effectLst>
                  <a:outerShdw blurRad="38100" dist="25400" dir="5400000" algn="ctr" rotWithShape="0">
                    <a:srgbClr val="6E747A">
                      <a:alpha val="43000"/>
                    </a:srgbClr>
                  </a:outerShdw>
                </a:effectLst>
              </a:rPr>
              <a:t>CONSIDERACIONES AL TERMINO DEL PERIODO DEL GOBIERNO TERRITORIAL</a:t>
            </a:r>
          </a:p>
        </p:txBody>
      </p:sp>
      <p:sp>
        <p:nvSpPr>
          <p:cNvPr id="7" name="Rectángulo: esquinas redondeadas 6">
            <a:extLst>
              <a:ext uri="{FF2B5EF4-FFF2-40B4-BE49-F238E27FC236}">
                <a16:creationId xmlns:a16="http://schemas.microsoft.com/office/drawing/2014/main" id="{6DB8AF96-377F-B260-634A-6C7A185D80E8}"/>
              </a:ext>
            </a:extLst>
          </p:cNvPr>
          <p:cNvSpPr/>
          <p:nvPr/>
        </p:nvSpPr>
        <p:spPr>
          <a:xfrm>
            <a:off x="2057400" y="506539"/>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Tree>
    <p:extLst>
      <p:ext uri="{BB962C8B-B14F-4D97-AF65-F5344CB8AC3E}">
        <p14:creationId xmlns:p14="http://schemas.microsoft.com/office/powerpoint/2010/main" val="93147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426E28C1-CF05-D5F9-04DA-CC4221592607}"/>
              </a:ext>
            </a:extLst>
          </p:cNvPr>
          <p:cNvSpPr/>
          <p:nvPr/>
        </p:nvSpPr>
        <p:spPr>
          <a:xfrm>
            <a:off x="2281948" y="444094"/>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
        <p:nvSpPr>
          <p:cNvPr id="4" name="Rectángulo: esquinas redondeadas 3">
            <a:extLst>
              <a:ext uri="{FF2B5EF4-FFF2-40B4-BE49-F238E27FC236}">
                <a16:creationId xmlns:a16="http://schemas.microsoft.com/office/drawing/2014/main" id="{89387611-B774-ED99-6F6D-CD2628C0D0A0}"/>
              </a:ext>
            </a:extLst>
          </p:cNvPr>
          <p:cNvSpPr/>
          <p:nvPr/>
        </p:nvSpPr>
        <p:spPr>
          <a:xfrm>
            <a:off x="429888" y="1340266"/>
            <a:ext cx="7148548" cy="55780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ln w="0"/>
                <a:solidFill>
                  <a:srgbClr val="C00000"/>
                </a:solidFill>
                <a:effectLst>
                  <a:outerShdw blurRad="38100" dist="25400" dir="5400000" algn="ctr" rotWithShape="0">
                    <a:srgbClr val="6E747A">
                      <a:alpha val="43000"/>
                    </a:srgbClr>
                  </a:outerShdw>
                </a:effectLst>
              </a:rPr>
              <a:t>CIERRE DE CAPITULO PRESUPUESTAL INDEPENDIENTE EN EL SPGR </a:t>
            </a:r>
            <a:endParaRPr lang="es-CO" sz="2000" dirty="0">
              <a:ln w="0"/>
              <a:solidFill>
                <a:schemeClr val="tx1"/>
              </a:solidFill>
              <a:effectLst>
                <a:outerShdw blurRad="38100" dist="25400" dir="5400000" algn="ctr" rotWithShape="0">
                  <a:srgbClr val="6E747A">
                    <a:alpha val="43000"/>
                  </a:srgbClr>
                </a:outerShdw>
              </a:effectLst>
            </a:endParaRPr>
          </a:p>
        </p:txBody>
      </p:sp>
      <p:sp>
        <p:nvSpPr>
          <p:cNvPr id="98" name="Rectángulo: esquinas redondeadas 97">
            <a:extLst>
              <a:ext uri="{FF2B5EF4-FFF2-40B4-BE49-F238E27FC236}">
                <a16:creationId xmlns:a16="http://schemas.microsoft.com/office/drawing/2014/main" id="{DA57F8C2-D2A0-13AD-1C8D-6023EF87DBDF}"/>
              </a:ext>
            </a:extLst>
          </p:cNvPr>
          <p:cNvSpPr/>
          <p:nvPr/>
        </p:nvSpPr>
        <p:spPr>
          <a:xfrm>
            <a:off x="429888" y="3762406"/>
            <a:ext cx="10976623" cy="2981294"/>
          </a:xfrm>
          <a:prstGeom prst="roundRect">
            <a:avLst/>
          </a:prstGeom>
          <a:solidFill>
            <a:schemeClr val="bg1">
              <a:lumMod val="9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600" b="1" dirty="0">
              <a:solidFill>
                <a:schemeClr val="tx1"/>
              </a:solidFill>
            </a:endParaRPr>
          </a:p>
          <a:p>
            <a:pPr algn="just"/>
            <a:r>
              <a:rPr lang="es-ES" sz="1600" b="1" dirty="0">
                <a:solidFill>
                  <a:schemeClr val="tx1"/>
                </a:solidFill>
              </a:rPr>
              <a:t>DECRETO 1821 DE 2020</a:t>
            </a:r>
          </a:p>
          <a:p>
            <a:pPr algn="just"/>
            <a:r>
              <a:rPr lang="es-ES" sz="1600" b="1" dirty="0">
                <a:solidFill>
                  <a:schemeClr val="tx1"/>
                </a:solidFill>
              </a:rPr>
              <a:t>ARTÍCULO 2.1.1.7.3</a:t>
            </a:r>
            <a:r>
              <a:rPr lang="es-ES" sz="1400" b="1" dirty="0">
                <a:solidFill>
                  <a:schemeClr val="tx1"/>
                </a:solidFill>
              </a:rPr>
              <a:t>. Cierre presupuestal. Al cierre de cada presupuesto bienal, cada </a:t>
            </a:r>
            <a:r>
              <a:rPr lang="es-ES" sz="1600" b="1" u="sng" dirty="0">
                <a:solidFill>
                  <a:schemeClr val="tx1"/>
                </a:solidFill>
              </a:rPr>
              <a:t>Órgano o entidad ejecutora </a:t>
            </a:r>
            <a:r>
              <a:rPr lang="es-ES" sz="1400" b="1" dirty="0">
                <a:solidFill>
                  <a:schemeClr val="tx1"/>
                </a:solidFill>
              </a:rPr>
              <a:t>diferente a las entidades territoriales adelantara el cierre de su Capítulo presupuestal del Sistema General de Regalías y mediante acto administrativo del jefe de la entidad, incorporara, dentro de los diez (1 O) primeros días de la vigencia inmediatamente siguiente, los saldos no ejecutados que corresponderán a la disponibilidad inicial de dicho presupuesto, así como los compromisos pendientes de pago. </a:t>
            </a:r>
          </a:p>
          <a:p>
            <a:pPr algn="just"/>
            <a:endParaRPr lang="es-ES" sz="1400" b="1" dirty="0">
              <a:solidFill>
                <a:schemeClr val="tx1"/>
              </a:solidFill>
            </a:endParaRPr>
          </a:p>
          <a:p>
            <a:pPr algn="just"/>
            <a:r>
              <a:rPr lang="es-ES" sz="1600" b="1" dirty="0">
                <a:solidFill>
                  <a:schemeClr val="tx1"/>
                </a:solidFill>
              </a:rPr>
              <a:t>ARTÍCULO 2.1.1.8.5. </a:t>
            </a:r>
            <a:r>
              <a:rPr lang="es-ES" sz="1400" b="1" dirty="0">
                <a:solidFill>
                  <a:schemeClr val="tx1"/>
                </a:solidFill>
              </a:rPr>
              <a:t>Cierre presupuestal del Capítulo de Regalías. Al terminar cada bienalidad del presupuesto del Sistema General de Regalías, </a:t>
            </a:r>
            <a:r>
              <a:rPr lang="es-ES" sz="1600" b="1" u="sng" dirty="0">
                <a:solidFill>
                  <a:schemeClr val="tx1"/>
                </a:solidFill>
              </a:rPr>
              <a:t>las entidades territoriales realizaran un ejercicio Autónomo e independiente de cierre presupuestal para el Capítulo de Regalías</a:t>
            </a:r>
            <a:r>
              <a:rPr lang="es-ES" sz="1400" b="1" dirty="0">
                <a:solidFill>
                  <a:schemeClr val="tx1"/>
                </a:solidFill>
              </a:rPr>
              <a:t>, a más tardar el 31 de marzo del primer año del bienio y los saldos no comprometidos, así como aquellas partidas que respalden compromisos adquiridos o cuentas por pagar, se incorporaran mediante decreto del alcalde o gobernador, como ingresos al presupuesto de la siguiente bienalidad, al igual que las apropiaciones que se respaldaran con cargo a los mismos, distinguiendo el tipo de recurso que le dio origen, y respetando la destinación del mismo.</a:t>
            </a:r>
          </a:p>
          <a:p>
            <a:pPr algn="just"/>
            <a:endParaRPr lang="es-ES" sz="1400" b="1" dirty="0">
              <a:solidFill>
                <a:schemeClr val="tx1"/>
              </a:solidFill>
            </a:endParaRPr>
          </a:p>
        </p:txBody>
      </p:sp>
      <p:pic>
        <p:nvPicPr>
          <p:cNvPr id="167" name="Imagen 166">
            <a:extLst>
              <a:ext uri="{FF2B5EF4-FFF2-40B4-BE49-F238E27FC236}">
                <a16:creationId xmlns:a16="http://schemas.microsoft.com/office/drawing/2014/main" id="{6C00D0DF-0E3D-F7B7-EF84-58849984E48F}"/>
              </a:ext>
            </a:extLst>
          </p:cNvPr>
          <p:cNvPicPr>
            <a:picLocks noChangeAspect="1"/>
          </p:cNvPicPr>
          <p:nvPr/>
        </p:nvPicPr>
        <p:blipFill>
          <a:blip r:embed="rId2"/>
          <a:stretch>
            <a:fillRect/>
          </a:stretch>
        </p:blipFill>
        <p:spPr>
          <a:xfrm>
            <a:off x="1033041" y="1488771"/>
            <a:ext cx="9806311" cy="2273635"/>
          </a:xfrm>
          <a:prstGeom prst="rect">
            <a:avLst/>
          </a:prstGeom>
        </p:spPr>
      </p:pic>
    </p:spTree>
    <p:extLst>
      <p:ext uri="{BB962C8B-B14F-4D97-AF65-F5344CB8AC3E}">
        <p14:creationId xmlns:p14="http://schemas.microsoft.com/office/powerpoint/2010/main" val="211124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ED559223-306E-B952-99F2-205C7A25DEA2}"/>
              </a:ext>
            </a:extLst>
          </p:cNvPr>
          <p:cNvSpPr/>
          <p:nvPr/>
        </p:nvSpPr>
        <p:spPr>
          <a:xfrm>
            <a:off x="2057400" y="506539"/>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
        <p:nvSpPr>
          <p:cNvPr id="5" name="Rectángulo: esquinas redondeadas 4">
            <a:extLst>
              <a:ext uri="{FF2B5EF4-FFF2-40B4-BE49-F238E27FC236}">
                <a16:creationId xmlns:a16="http://schemas.microsoft.com/office/drawing/2014/main" id="{C0B695CC-F0AD-0538-0E0F-A9AC6A297AFE}"/>
              </a:ext>
            </a:extLst>
          </p:cNvPr>
          <p:cNvSpPr/>
          <p:nvPr/>
        </p:nvSpPr>
        <p:spPr>
          <a:xfrm>
            <a:off x="404004" y="1465877"/>
            <a:ext cx="8226724" cy="43337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ln w="0"/>
                <a:solidFill>
                  <a:srgbClr val="C00000"/>
                </a:solidFill>
                <a:effectLst>
                  <a:outerShdw blurRad="38100" dist="25400" dir="5400000" algn="ctr" rotWithShape="0">
                    <a:srgbClr val="6E747A">
                      <a:alpha val="43000"/>
                    </a:srgbClr>
                  </a:outerShdw>
                </a:effectLst>
              </a:rPr>
              <a:t>CONSIDERACIONES AL TERMINO DEL PERIODO DEL GOBIERNO TERRITORIAL</a:t>
            </a:r>
          </a:p>
        </p:txBody>
      </p:sp>
      <p:sp>
        <p:nvSpPr>
          <p:cNvPr id="7" name="CuadroTexto 6">
            <a:extLst>
              <a:ext uri="{FF2B5EF4-FFF2-40B4-BE49-F238E27FC236}">
                <a16:creationId xmlns:a16="http://schemas.microsoft.com/office/drawing/2014/main" id="{392F8F43-4367-0334-0308-2C3C9FDF5809}"/>
              </a:ext>
            </a:extLst>
          </p:cNvPr>
          <p:cNvSpPr txBox="1"/>
          <p:nvPr/>
        </p:nvSpPr>
        <p:spPr>
          <a:xfrm>
            <a:off x="473242" y="2179161"/>
            <a:ext cx="6096000" cy="3170099"/>
          </a:xfrm>
          <a:prstGeom prst="rect">
            <a:avLst/>
          </a:prstGeom>
          <a:noFill/>
        </p:spPr>
        <p:txBody>
          <a:bodyPr wrap="square">
            <a:spAutoFit/>
          </a:bodyPr>
          <a:lstStyle/>
          <a:p>
            <a:pPr marL="342900" indent="-342900">
              <a:buAutoNum type="arabicPeriod" startAt="2"/>
            </a:pPr>
            <a:r>
              <a:rPr lang="es-CO" sz="2000" b="1" dirty="0">
                <a:solidFill>
                  <a:srgbClr val="032367"/>
                </a:solidFill>
              </a:rPr>
              <a:t>SALDOS EN CUENTAS MAESTRAS</a:t>
            </a:r>
          </a:p>
          <a:p>
            <a:pPr marL="0" indent="0">
              <a:buNone/>
            </a:pPr>
            <a:r>
              <a:rPr lang="es-CO" sz="2000" b="1" u="sng" dirty="0">
                <a:solidFill>
                  <a:schemeClr val="accent2">
                    <a:lumMod val="75000"/>
                  </a:schemeClr>
                </a:solidFill>
              </a:rPr>
              <a:t>PERFIL PAGADOR</a:t>
            </a:r>
            <a:endParaRPr lang="es-CO" sz="2000" b="1" u="sng" dirty="0"/>
          </a:p>
          <a:p>
            <a:pPr marL="742950" lvl="1" indent="-285750">
              <a:buFont typeface="Arial" panose="020B0604020202020204" pitchFamily="34" charset="0"/>
              <a:buChar char="•"/>
            </a:pPr>
            <a:r>
              <a:rPr lang="es-CO" sz="2000" b="1" dirty="0"/>
              <a:t>Conciliación de saldos en cuentas maestras</a:t>
            </a:r>
          </a:p>
          <a:p>
            <a:pPr marL="742950" lvl="1" indent="-285750">
              <a:buFont typeface="Arial" panose="020B0604020202020204" pitchFamily="34" charset="0"/>
              <a:buChar char="•"/>
            </a:pPr>
            <a:r>
              <a:rPr lang="es-CO" sz="2000" b="1" dirty="0"/>
              <a:t>Transferencia, comunicación y aplicación de reintegros en el SPGR (reintegros presupuestales, Saldos o aprobados en cuentas maestras, reintegros de vigencias anteriores, reintegros no presupuestales)</a:t>
            </a:r>
          </a:p>
          <a:p>
            <a:pPr marL="342900" indent="-342900">
              <a:buAutoNum type="arabicPeriod" startAt="3"/>
            </a:pPr>
            <a:r>
              <a:rPr lang="es-CO" sz="2000" b="1" dirty="0">
                <a:solidFill>
                  <a:srgbClr val="032367"/>
                </a:solidFill>
              </a:rPr>
              <a:t>SOLICITUD DE DEDUCCIONES</a:t>
            </a:r>
          </a:p>
          <a:p>
            <a:pPr marL="742950" lvl="1" indent="-285750">
              <a:buFont typeface="Arial" panose="020B0604020202020204" pitchFamily="34" charset="0"/>
              <a:buChar char="•"/>
            </a:pPr>
            <a:r>
              <a:rPr lang="es-CO" sz="2000" b="1" dirty="0"/>
              <a:t>	Solicitud de descuentos aplicados en el SPGR</a:t>
            </a:r>
          </a:p>
        </p:txBody>
      </p:sp>
    </p:spTree>
    <p:extLst>
      <p:ext uri="{BB962C8B-B14F-4D97-AF65-F5344CB8AC3E}">
        <p14:creationId xmlns:p14="http://schemas.microsoft.com/office/powerpoint/2010/main" val="320006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539DDD2-524D-3165-C0AB-A999E564E12D}"/>
              </a:ext>
            </a:extLst>
          </p:cNvPr>
          <p:cNvSpPr/>
          <p:nvPr/>
        </p:nvSpPr>
        <p:spPr>
          <a:xfrm>
            <a:off x="2094137" y="388912"/>
            <a:ext cx="8557404" cy="67943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ln w="0"/>
                <a:solidFill>
                  <a:schemeClr val="accent1"/>
                </a:solidFill>
                <a:effectLst>
                  <a:outerShdw blurRad="38100" dist="25400" dir="5400000" algn="ctr" rotWithShape="0">
                    <a:srgbClr val="6E747A">
                      <a:alpha val="43000"/>
                    </a:srgbClr>
                  </a:outerShdw>
                </a:effectLst>
              </a:rPr>
              <a:t>SISTEMA DE PRESUPUESTO Y GIRO DE REGALÍAS -SPGR </a:t>
            </a:r>
          </a:p>
        </p:txBody>
      </p:sp>
      <p:sp>
        <p:nvSpPr>
          <p:cNvPr id="6" name="Rectángulo: esquinas redondeadas 5">
            <a:extLst>
              <a:ext uri="{FF2B5EF4-FFF2-40B4-BE49-F238E27FC236}">
                <a16:creationId xmlns:a16="http://schemas.microsoft.com/office/drawing/2014/main" id="{67B4ABEE-A04D-5CC2-3C7B-CD6FC4FAE6DD}"/>
              </a:ext>
            </a:extLst>
          </p:cNvPr>
          <p:cNvSpPr/>
          <p:nvPr/>
        </p:nvSpPr>
        <p:spPr>
          <a:xfrm>
            <a:off x="429888" y="1326415"/>
            <a:ext cx="11129512" cy="5023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ln w="0"/>
                <a:solidFill>
                  <a:srgbClr val="C00000"/>
                </a:solidFill>
                <a:effectLst>
                  <a:outerShdw blurRad="38100" dist="25400" dir="5400000" algn="ctr" rotWithShape="0">
                    <a:srgbClr val="6E747A">
                      <a:alpha val="43000"/>
                    </a:srgbClr>
                  </a:outerShdw>
                </a:effectLst>
              </a:rPr>
              <a:t>APLICACIÓN DE REINTEGRO EN EL SPGR: </a:t>
            </a:r>
            <a:r>
              <a:rPr lang="es-CO" dirty="0">
                <a:ln w="0"/>
                <a:solidFill>
                  <a:schemeClr val="tx1"/>
                </a:solidFill>
                <a:effectLst>
                  <a:outerShdw blurRad="38100" dist="25400" dir="5400000" algn="ctr" rotWithShape="0">
                    <a:srgbClr val="6E747A">
                      <a:alpha val="43000"/>
                    </a:srgbClr>
                  </a:outerShdw>
                </a:effectLst>
              </a:rPr>
              <a:t>Circular externa 012 de 2023 -  Ministerio de Hacienda y crédito público  </a:t>
            </a:r>
            <a:endParaRPr lang="es-CO" sz="2000" dirty="0">
              <a:ln w="0"/>
              <a:solidFill>
                <a:schemeClr val="tx1"/>
              </a:solidFill>
              <a:effectLst>
                <a:outerShdw blurRad="38100" dist="25400" dir="5400000" algn="ctr" rotWithShape="0">
                  <a:srgbClr val="6E747A">
                    <a:alpha val="43000"/>
                  </a:srgbClr>
                </a:outerShdw>
              </a:effectLst>
            </a:endParaRPr>
          </a:p>
        </p:txBody>
      </p:sp>
      <p:pic>
        <p:nvPicPr>
          <p:cNvPr id="2" name="Imagen 1">
            <a:extLst>
              <a:ext uri="{FF2B5EF4-FFF2-40B4-BE49-F238E27FC236}">
                <a16:creationId xmlns:a16="http://schemas.microsoft.com/office/drawing/2014/main" id="{A602A5C7-103E-AAEF-AC53-AF6D521ED889}"/>
              </a:ext>
            </a:extLst>
          </p:cNvPr>
          <p:cNvPicPr>
            <a:picLocks noChangeAspect="1"/>
          </p:cNvPicPr>
          <p:nvPr/>
        </p:nvPicPr>
        <p:blipFill>
          <a:blip r:embed="rId2"/>
          <a:stretch>
            <a:fillRect/>
          </a:stretch>
        </p:blipFill>
        <p:spPr>
          <a:xfrm>
            <a:off x="651568" y="1953493"/>
            <a:ext cx="10760212" cy="4844643"/>
          </a:xfrm>
          <a:prstGeom prst="rect">
            <a:avLst/>
          </a:prstGeom>
        </p:spPr>
      </p:pic>
    </p:spTree>
    <p:extLst>
      <p:ext uri="{BB962C8B-B14F-4D97-AF65-F5344CB8AC3E}">
        <p14:creationId xmlns:p14="http://schemas.microsoft.com/office/powerpoint/2010/main" val="1284747618"/>
      </p:ext>
    </p:extLst>
  </p:cSld>
  <p:clrMapOvr>
    <a:masterClrMapping/>
  </p:clrMapOvr>
</p:sld>
</file>

<file path=ppt/theme/theme1.xml><?xml version="1.0" encoding="utf-8"?>
<a:theme xmlns:a="http://schemas.openxmlformats.org/drawingml/2006/main" name="Tema de Office">
  <a:themeElements>
    <a:clrScheme name="SGR 2023-2024">
      <a:dk1>
        <a:sysClr val="windowText" lastClr="000000"/>
      </a:dk1>
      <a:lt1>
        <a:sysClr val="window" lastClr="FFFFFF"/>
      </a:lt1>
      <a:dk2>
        <a:srgbClr val="44546A"/>
      </a:dk2>
      <a:lt2>
        <a:srgbClr val="E7E6E6"/>
      </a:lt2>
      <a:accent1>
        <a:srgbClr val="032367"/>
      </a:accent1>
      <a:accent2>
        <a:srgbClr val="00A09E"/>
      </a:accent2>
      <a:accent3>
        <a:srgbClr val="FFC000"/>
      </a:accent3>
      <a:accent4>
        <a:srgbClr val="92D050"/>
      </a:accent4>
      <a:accent5>
        <a:srgbClr val="42008B"/>
      </a:accent5>
      <a:accent6>
        <a:srgbClr val="AACD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28268</TotalTime>
  <Words>1565</Words>
  <Application>Microsoft Office PowerPoint</Application>
  <PresentationFormat>Panorámica</PresentationFormat>
  <Paragraphs>114</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Calibri Light</vt:lpstr>
      <vt:lpstr>Century Gothic</vt:lpstr>
      <vt:lpstr>Roboto Thin</vt:lpstr>
      <vt:lpstr>Times New Roman</vt:lpstr>
      <vt:lpstr>WorkSansRegular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Martinez</dc:creator>
  <cp:lastModifiedBy>Raquel Sofia Guzman Infante</cp:lastModifiedBy>
  <cp:revision>42</cp:revision>
  <dcterms:created xsi:type="dcterms:W3CDTF">2022-09-07T19:24:18Z</dcterms:created>
  <dcterms:modified xsi:type="dcterms:W3CDTF">2023-11-01T13:25:57Z</dcterms:modified>
</cp:coreProperties>
</file>