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sldIdLst>
    <p:sldId id="256" r:id="rId5"/>
    <p:sldId id="257" r:id="rId6"/>
    <p:sldId id="323" r:id="rId7"/>
    <p:sldId id="334" r:id="rId8"/>
    <p:sldId id="336" r:id="rId9"/>
    <p:sldId id="338" r:id="rId10"/>
    <p:sldId id="352" r:id="rId11"/>
    <p:sldId id="263" r:id="rId12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86" userDrawn="1">
          <p15:clr>
            <a:srgbClr val="A4A3A4"/>
          </p15:clr>
        </p15:guide>
        <p15:guide id="2" pos="3080" userDrawn="1">
          <p15:clr>
            <a:srgbClr val="A4A3A4"/>
          </p15:clr>
        </p15:guide>
        <p15:guide id="3" pos="2880" userDrawn="1">
          <p15:clr>
            <a:srgbClr val="A4A3A4"/>
          </p15:clr>
        </p15:guide>
        <p15:guide id="4" pos="5560" userDrawn="1">
          <p15:clr>
            <a:srgbClr val="A4A3A4"/>
          </p15:clr>
        </p15:guide>
        <p15:guide id="5" pos="2680" userDrawn="1">
          <p15:clr>
            <a:srgbClr val="A4A3A4"/>
          </p15:clr>
        </p15:guide>
        <p15:guide id="6" pos="2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39966"/>
    <a:srgbClr val="860000"/>
    <a:srgbClr val="2DB0EB"/>
    <a:srgbClr val="10CF9B"/>
    <a:srgbClr val="FF6600"/>
    <a:srgbClr val="009DD9"/>
    <a:srgbClr val="0F6FC6"/>
    <a:srgbClr val="A5C249"/>
    <a:srgbClr val="8924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 snapToObjects="1" showGuides="1">
      <p:cViewPr varScale="1">
        <p:scale>
          <a:sx n="147" d="100"/>
          <a:sy n="147" d="100"/>
        </p:scale>
        <p:origin x="486" y="120"/>
      </p:cViewPr>
      <p:guideLst>
        <p:guide orient="horz" pos="1786"/>
        <p:guide pos="3080"/>
        <p:guide pos="2880"/>
        <p:guide pos="5560"/>
        <p:guide pos="2680"/>
        <p:guide pos="2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minhacienda\cedin\VICEGRAL\OAP\OAP\Plan_Estrategica\Nuevo%20Esquema%20Repositorio%20Planeaci&#243;n\2)%20PES\6.2)%20Planeacion_Estrategica\PES%202020\Seguimientos\4.%20Seguimiento%20dic\PAA_2020_Final%20Diciembre2020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minhacienda\cedin\VICEGRAL\OAP\OAP\Plan_Estrategica\Nuevo%20Esquema%20Repositorio%20Planeaci&#243;n\2)%20PES\6.2)%20Planeacion_Estrategica\PES%202020\Seguimientos\4.%20Seguimiento%20dic\PAA_2020_Final%20Diciembre202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[PAA_2020_Final Diciembre2020.xlsx]Hoja1!TablaDinámica5</c:name>
    <c:fmtId val="2"/>
  </c:pivotSource>
  <c:chart>
    <c:autoTitleDeleted val="0"/>
    <c:pivotFmts>
      <c:pivotFmt>
        <c:idx val="0"/>
        <c:spPr>
          <a:solidFill>
            <a:schemeClr val="bg1">
              <a:lumMod val="50000"/>
            </a:schemeClr>
          </a:solidFill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rgbClr val="00B050"/>
          </a:solidFill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rgbClr val="00B0F0"/>
          </a:solidFill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bg1">
              <a:lumMod val="50000"/>
            </a:schemeClr>
          </a:solidFill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rgbClr val="00B050"/>
          </a:solidFill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rgbClr val="00B0F0"/>
          </a:solidFill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Hoja1!$B$3:$B$4</c:f>
              <c:strCache>
                <c:ptCount val="1"/>
                <c:pt idx="0">
                  <c:v>Cancelada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Hoja1!$A$5:$A$17</c:f>
              <c:strCache>
                <c:ptCount val="12"/>
                <c:pt idx="0">
                  <c:v>SH.Ini.2019.2022.GCI1.001 Fortalecer la implementación de la política del Talento Humano en las Entidades del Sector Hacienda</c:v>
                </c:pt>
                <c:pt idx="1">
                  <c:v>SH.Ini.2019.2022.GCI1.002 Fortalecer la implementación de la política de integridad en las Entidades del Sector Hacienda</c:v>
                </c:pt>
                <c:pt idx="2">
                  <c:v>SH.Ini.2019.2022.GCI1.003 Fortalecer la implementación de la política de Gestión de Conocimiento e Innovación en las Entidades del Sector Hacienda</c:v>
                </c:pt>
                <c:pt idx="3">
                  <c:v>SH.Ini.2019.2022.GCI2.001 Implementar buenas practicas para la administración de recursos financieros en las Entidades del Sector Hacienda</c:v>
                </c:pt>
                <c:pt idx="4">
                  <c:v>SH.Ini.2019.2022.GCI2.002 Desarrollar mecanismos para un adecuado ejercicio de defensa jurídica de las Entidades del Sector Hacienda</c:v>
                </c:pt>
                <c:pt idx="5">
                  <c:v>SH.Ini.2019.2022.GR1.001 Promover el seguimiento y mejora continua de las acciones que se realizan para fortalecer las relaciones con los grupos de valor en las entidades del Sector Hacienda.</c:v>
                </c:pt>
                <c:pt idx="6">
                  <c:v>SH.Ini.2019.2022.GR1.002 Contribuir a la obtención de niveles de excelencia en el ejercicio de la función disciplinaria</c:v>
                </c:pt>
                <c:pt idx="7">
                  <c:v>SH.Ini.2019.2022.GR1.003 Fortalecer los mecanismos de transparencia, acceso a la información pública y lucha contra la corrupción</c:v>
                </c:pt>
                <c:pt idx="8">
                  <c:v>SH.Ini.2019.2022.GR2.001 Fortalecer la Gestión Documental en las entidades del Sector Hacienda</c:v>
                </c:pt>
                <c:pt idx="9">
                  <c:v>SH.Ini.2019.2022.GR2.002 Fortalecer el Gobierno Digital en las entidades del SH</c:v>
                </c:pt>
                <c:pt idx="10">
                  <c:v>SH.Ini.2019.2022.GR2.003 Fortalecer la Seguridad Digital en las entidades del Sector Hacienda</c:v>
                </c:pt>
                <c:pt idx="11">
                  <c:v>SH.Ini.2019.2022GR3.001 Desarrollar acciones encaminadas a fortalecer la gestión organizacional y por procesos de la entidades del Sector Hacienda</c:v>
                </c:pt>
              </c:strCache>
            </c:strRef>
          </c:cat>
          <c:val>
            <c:numRef>
              <c:f>Hoja1!$B$5:$B$17</c:f>
              <c:numCache>
                <c:formatCode>General</c:formatCode>
                <c:ptCount val="12"/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8E-4942-AD5E-A02C6AC24D27}"/>
            </c:ext>
          </c:extLst>
        </c:ser>
        <c:ser>
          <c:idx val="1"/>
          <c:order val="1"/>
          <c:tx>
            <c:strRef>
              <c:f>Hoja1!$C$3:$C$4</c:f>
              <c:strCache>
                <c:ptCount val="1"/>
                <c:pt idx="0">
                  <c:v>Finalizada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Hoja1!$A$5:$A$17</c:f>
              <c:strCache>
                <c:ptCount val="12"/>
                <c:pt idx="0">
                  <c:v>SH.Ini.2019.2022.GCI1.001 Fortalecer la implementación de la política del Talento Humano en las Entidades del Sector Hacienda</c:v>
                </c:pt>
                <c:pt idx="1">
                  <c:v>SH.Ini.2019.2022.GCI1.002 Fortalecer la implementación de la política de integridad en las Entidades del Sector Hacienda</c:v>
                </c:pt>
                <c:pt idx="2">
                  <c:v>SH.Ini.2019.2022.GCI1.003 Fortalecer la implementación de la política de Gestión de Conocimiento e Innovación en las Entidades del Sector Hacienda</c:v>
                </c:pt>
                <c:pt idx="3">
                  <c:v>SH.Ini.2019.2022.GCI2.001 Implementar buenas practicas para la administración de recursos financieros en las Entidades del Sector Hacienda</c:v>
                </c:pt>
                <c:pt idx="4">
                  <c:v>SH.Ini.2019.2022.GCI2.002 Desarrollar mecanismos para un adecuado ejercicio de defensa jurídica de las Entidades del Sector Hacienda</c:v>
                </c:pt>
                <c:pt idx="5">
                  <c:v>SH.Ini.2019.2022.GR1.001 Promover el seguimiento y mejora continua de las acciones que se realizan para fortalecer las relaciones con los grupos de valor en las entidades del Sector Hacienda.</c:v>
                </c:pt>
                <c:pt idx="6">
                  <c:v>SH.Ini.2019.2022.GR1.002 Contribuir a la obtención de niveles de excelencia en el ejercicio de la función disciplinaria</c:v>
                </c:pt>
                <c:pt idx="7">
                  <c:v>SH.Ini.2019.2022.GR1.003 Fortalecer los mecanismos de transparencia, acceso a la información pública y lucha contra la corrupción</c:v>
                </c:pt>
                <c:pt idx="8">
                  <c:v>SH.Ini.2019.2022.GR2.001 Fortalecer la Gestión Documental en las entidades del Sector Hacienda</c:v>
                </c:pt>
                <c:pt idx="9">
                  <c:v>SH.Ini.2019.2022.GR2.002 Fortalecer el Gobierno Digital en las entidades del SH</c:v>
                </c:pt>
                <c:pt idx="10">
                  <c:v>SH.Ini.2019.2022.GR2.003 Fortalecer la Seguridad Digital en las entidades del Sector Hacienda</c:v>
                </c:pt>
                <c:pt idx="11">
                  <c:v>SH.Ini.2019.2022GR3.001 Desarrollar acciones encaminadas a fortalecer la gestión organizacional y por procesos de la entidades del Sector Hacienda</c:v>
                </c:pt>
              </c:strCache>
            </c:strRef>
          </c:cat>
          <c:val>
            <c:numRef>
              <c:f>Hoja1!$C$5:$C$17</c:f>
              <c:numCache>
                <c:formatCode>General</c:formatCode>
                <c:ptCount val="12"/>
                <c:pt idx="0">
                  <c:v>73</c:v>
                </c:pt>
                <c:pt idx="1">
                  <c:v>19</c:v>
                </c:pt>
                <c:pt idx="2">
                  <c:v>2</c:v>
                </c:pt>
                <c:pt idx="3">
                  <c:v>1</c:v>
                </c:pt>
                <c:pt idx="4">
                  <c:v>40</c:v>
                </c:pt>
                <c:pt idx="5">
                  <c:v>21</c:v>
                </c:pt>
                <c:pt idx="6">
                  <c:v>39</c:v>
                </c:pt>
                <c:pt idx="7">
                  <c:v>19</c:v>
                </c:pt>
                <c:pt idx="8">
                  <c:v>20</c:v>
                </c:pt>
                <c:pt idx="10">
                  <c:v>1</c:v>
                </c:pt>
                <c:pt idx="1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8E-4942-AD5E-A02C6AC24D27}"/>
            </c:ext>
          </c:extLst>
        </c:ser>
        <c:ser>
          <c:idx val="2"/>
          <c:order val="2"/>
          <c:tx>
            <c:strRef>
              <c:f>Hoja1!$D$3:$D$4</c:f>
              <c:strCache>
                <c:ptCount val="1"/>
                <c:pt idx="0">
                  <c:v>Nueva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Hoja1!$A$5:$A$17</c:f>
              <c:strCache>
                <c:ptCount val="12"/>
                <c:pt idx="0">
                  <c:v>SH.Ini.2019.2022.GCI1.001 Fortalecer la implementación de la política del Talento Humano en las Entidades del Sector Hacienda</c:v>
                </c:pt>
                <c:pt idx="1">
                  <c:v>SH.Ini.2019.2022.GCI1.002 Fortalecer la implementación de la política de integridad en las Entidades del Sector Hacienda</c:v>
                </c:pt>
                <c:pt idx="2">
                  <c:v>SH.Ini.2019.2022.GCI1.003 Fortalecer la implementación de la política de Gestión de Conocimiento e Innovación en las Entidades del Sector Hacienda</c:v>
                </c:pt>
                <c:pt idx="3">
                  <c:v>SH.Ini.2019.2022.GCI2.001 Implementar buenas practicas para la administración de recursos financieros en las Entidades del Sector Hacienda</c:v>
                </c:pt>
                <c:pt idx="4">
                  <c:v>SH.Ini.2019.2022.GCI2.002 Desarrollar mecanismos para un adecuado ejercicio de defensa jurídica de las Entidades del Sector Hacienda</c:v>
                </c:pt>
                <c:pt idx="5">
                  <c:v>SH.Ini.2019.2022.GR1.001 Promover el seguimiento y mejora continua de las acciones que se realizan para fortalecer las relaciones con los grupos de valor en las entidades del Sector Hacienda.</c:v>
                </c:pt>
                <c:pt idx="6">
                  <c:v>SH.Ini.2019.2022.GR1.002 Contribuir a la obtención de niveles de excelencia en el ejercicio de la función disciplinaria</c:v>
                </c:pt>
                <c:pt idx="7">
                  <c:v>SH.Ini.2019.2022.GR1.003 Fortalecer los mecanismos de transparencia, acceso a la información pública y lucha contra la corrupción</c:v>
                </c:pt>
                <c:pt idx="8">
                  <c:v>SH.Ini.2019.2022.GR2.001 Fortalecer la Gestión Documental en las entidades del Sector Hacienda</c:v>
                </c:pt>
                <c:pt idx="9">
                  <c:v>SH.Ini.2019.2022.GR2.002 Fortalecer el Gobierno Digital en las entidades del SH</c:v>
                </c:pt>
                <c:pt idx="10">
                  <c:v>SH.Ini.2019.2022.GR2.003 Fortalecer la Seguridad Digital en las entidades del Sector Hacienda</c:v>
                </c:pt>
                <c:pt idx="11">
                  <c:v>SH.Ini.2019.2022GR3.001 Desarrollar acciones encaminadas a fortalecer la gestión organizacional y por procesos de la entidades del Sector Hacienda</c:v>
                </c:pt>
              </c:strCache>
            </c:strRef>
          </c:cat>
          <c:val>
            <c:numRef>
              <c:f>Hoja1!$D$5:$D$17</c:f>
              <c:numCache>
                <c:formatCode>General</c:formatCode>
                <c:ptCount val="12"/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E8E-4942-AD5E-A02C6AC24D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54522512"/>
        <c:axId val="1"/>
      </c:barChart>
      <c:catAx>
        <c:axId val="1654522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 sz="600" b="0" i="0" u="none" strike="noStrike" baseline="0">
                <a:solidFill>
                  <a:srgbClr val="333333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pPr>
            <a:endParaRPr lang="es-CO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%" sourceLinked="1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s-CO"/>
          </a:p>
        </c:txPr>
        <c:crossAx val="1654522512"/>
        <c:crosses val="autoZero"/>
        <c:crossBetween val="between"/>
        <c:majorUnit val="0.5"/>
      </c:valAx>
      <c:spPr>
        <a:noFill/>
        <a:ln w="25400">
          <a:noFill/>
        </a:ln>
      </c:spPr>
    </c:plotArea>
    <c:legend>
      <c:legendPos val="b"/>
      <c:layout/>
      <c:overlay val="0"/>
      <c:spPr>
        <a:noFill/>
        <a:ln w="25400">
          <a:noFill/>
        </a:ln>
      </c:spPr>
      <c:txPr>
        <a:bodyPr/>
        <a:lstStyle/>
        <a:p>
          <a:pPr>
            <a:defRPr sz="755" b="0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es-CO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CO"/>
    </a:p>
  </c:txPr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rPr lang="es-CO" sz="1200" b="1" i="0" u="none" strike="noStrike" baseline="0">
                <a:solidFill>
                  <a:srgbClr val="333333"/>
                </a:solidFill>
                <a:latin typeface="Arial"/>
                <a:cs typeface="Arial"/>
              </a:rPr>
              <a:t>Cumplimiento PES 2021</a:t>
            </a:r>
          </a:p>
        </c:rich>
      </c:tx>
      <c:layout>
        <c:manualLayout>
          <c:xMode val="edge"/>
          <c:yMode val="edge"/>
          <c:x val="0.21719241616537063"/>
          <c:y val="8.1847908546315434E-2"/>
        </c:manualLayout>
      </c:layout>
      <c:overlay val="0"/>
      <c:spPr>
        <a:noFill/>
        <a:ln w="25400">
          <a:noFill/>
        </a:ln>
      </c:spPr>
    </c:title>
    <c:autoTitleDeleted val="0"/>
    <c:plotArea>
      <c:layout/>
      <c:doughnutChart>
        <c:varyColors val="1"/>
        <c:ser>
          <c:idx val="1"/>
          <c:order val="0"/>
          <c:spPr>
            <a:solidFill>
              <a:schemeClr val="bg1">
                <a:lumMod val="85000"/>
              </a:schemeClr>
            </a:solidFill>
          </c:spPr>
          <c:dPt>
            <c:idx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1-C30B-42AB-AD52-DBABAD8111AC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3-C30B-42AB-AD52-DBABAD8111AC}"/>
              </c:ext>
            </c:extLst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C30B-42AB-AD52-DBABAD8111AC}"/>
              </c:ext>
            </c:extLst>
          </c:dPt>
          <c:dPt>
            <c:idx val="3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7-C30B-42AB-AD52-DBABAD8111AC}"/>
              </c:ext>
            </c:extLst>
          </c:dPt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Arial"/>
                    <a:ea typeface="Arial"/>
                    <a:cs typeface="Arial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Hoja1!$C$33:$C$35</c:f>
              <c:strCache>
                <c:ptCount val="3"/>
                <c:pt idx="0">
                  <c:v>Finalizadas</c:v>
                </c:pt>
                <c:pt idx="1">
                  <c:v>Nueva</c:v>
                </c:pt>
                <c:pt idx="2">
                  <c:v>Cancelada</c:v>
                </c:pt>
              </c:strCache>
            </c:strRef>
          </c:cat>
          <c:val>
            <c:numRef>
              <c:f>Hoja1!$D$33:$D$35</c:f>
              <c:numCache>
                <c:formatCode>General</c:formatCode>
                <c:ptCount val="3"/>
                <c:pt idx="0">
                  <c:v>237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30B-42AB-AD52-DBABAD8111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5"/>
      </c:doughnutChart>
      <c:spPr>
        <a:noFill/>
        <a:ln w="25400">
          <a:noFill/>
        </a:ln>
      </c:spPr>
    </c:plotArea>
    <c:legend>
      <c:legendPos val="b"/>
      <c:layout/>
      <c:overlay val="0"/>
      <c:spPr>
        <a:noFill/>
        <a:ln w="25400">
          <a:noFill/>
        </a:ln>
      </c:spPr>
      <c:txPr>
        <a:bodyPr/>
        <a:lstStyle/>
        <a:p>
          <a:pPr>
            <a:defRPr sz="710" b="0" i="0" u="none" strike="noStrike" baseline="0">
              <a:solidFill>
                <a:srgbClr val="333333"/>
              </a:solidFill>
              <a:latin typeface="Arial"/>
              <a:ea typeface="Arial"/>
              <a:cs typeface="Arial"/>
            </a:defRPr>
          </a:pPr>
          <a:endParaRPr lang="es-CO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333333"/>
          </a:solidFill>
          <a:latin typeface="Arial"/>
          <a:ea typeface="Arial"/>
          <a:cs typeface="Arial"/>
        </a:defRPr>
      </a:pPr>
      <a:endParaRPr lang="es-CO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FD8CC5-6391-4190-AD52-C0F69AFD5582}" type="datetimeFigureOut">
              <a:rPr lang="es-CO" smtClean="0"/>
              <a:t>11/05/2021</a:t>
            </a:fld>
            <a:endParaRPr lang="es-CO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591F93-A43E-485E-BC95-A2799663FAFF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36026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91F93-A43E-485E-BC95-A2799663FAFF}" type="slidenum">
              <a:rPr lang="es-CO" smtClean="0"/>
              <a:t>1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81167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91F93-A43E-485E-BC95-A2799663FAFF}" type="slidenum">
              <a:rPr lang="es-CO" smtClean="0"/>
              <a:t>2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23566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91F93-A43E-485E-BC95-A2799663FAFF}" type="slidenum">
              <a:rPr lang="es-CO" smtClean="0"/>
              <a:t>4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83065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91F93-A43E-485E-BC95-A2799663FAFF}" type="slidenum">
              <a:rPr lang="es-CO" smtClean="0"/>
              <a:t>5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64075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91F93-A43E-485E-BC95-A2799663FAFF}" type="slidenum">
              <a:rPr lang="es-CO" smtClean="0"/>
              <a:t>6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56874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F0B53-23AE-4677-AD65-8D60E7605BE8}" type="slidenum">
              <a:rPr lang="es-CO" smtClean="0"/>
              <a:t>7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671870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91F93-A43E-485E-BC95-A2799663FAFF}" type="slidenum">
              <a:rPr lang="es-CO" smtClean="0"/>
              <a:t>8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00696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D99FA-6287-F142-B37B-E8AE046167C9}" type="datetimeFigureOut">
              <a:rPr lang="es-ES" smtClean="0"/>
              <a:t>11/05/2021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53B9-C74E-A14A-9659-8F3953DB2F4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30054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D99FA-6287-F142-B37B-E8AE046167C9}" type="datetimeFigureOut">
              <a:rPr lang="es-ES" smtClean="0"/>
              <a:t>11/05/2021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53B9-C74E-A14A-9659-8F3953DB2F4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7954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D99FA-6287-F142-B37B-E8AE046167C9}" type="datetimeFigureOut">
              <a:rPr lang="es-ES" smtClean="0"/>
              <a:t>11/05/2021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53B9-C74E-A14A-9659-8F3953DB2F4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87162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D99FA-6287-F142-B37B-E8AE046167C9}" type="datetimeFigureOut">
              <a:rPr lang="es-ES" smtClean="0"/>
              <a:t>11/05/2021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53B9-C74E-A14A-9659-8F3953DB2F4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23578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D99FA-6287-F142-B37B-E8AE046167C9}" type="datetimeFigureOut">
              <a:rPr lang="es-ES" smtClean="0"/>
              <a:t>11/05/2021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53B9-C74E-A14A-9659-8F3953DB2F4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89454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D99FA-6287-F142-B37B-E8AE046167C9}" type="datetimeFigureOut">
              <a:rPr lang="es-ES" smtClean="0"/>
              <a:t>11/05/2021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53B9-C74E-A14A-9659-8F3953DB2F4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84810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3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3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D99FA-6287-F142-B37B-E8AE046167C9}" type="datetimeFigureOut">
              <a:rPr lang="es-ES" smtClean="0"/>
              <a:t>11/05/2021</a:t>
            </a:fld>
            <a:endParaRPr lang="es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53B9-C74E-A14A-9659-8F3953DB2F4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08025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D99FA-6287-F142-B37B-E8AE046167C9}" type="datetimeFigureOut">
              <a:rPr lang="es-ES" smtClean="0"/>
              <a:t>11/05/2021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53B9-C74E-A14A-9659-8F3953DB2F4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87459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D99FA-6287-F142-B37B-E8AE046167C9}" type="datetimeFigureOut">
              <a:rPr lang="es-ES" smtClean="0"/>
              <a:t>11/05/2021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53B9-C74E-A14A-9659-8F3953DB2F4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08607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3" y="204794"/>
            <a:ext cx="5111751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D99FA-6287-F142-B37B-E8AE046167C9}" type="datetimeFigureOut">
              <a:rPr lang="es-ES" smtClean="0"/>
              <a:t>11/05/2021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53B9-C74E-A14A-9659-8F3953DB2F4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60006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D99FA-6287-F142-B37B-E8AE046167C9}" type="datetimeFigureOut">
              <a:rPr lang="es-ES" smtClean="0"/>
              <a:t>11/05/2021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53B9-C74E-A14A-9659-8F3953DB2F4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44167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D99FA-6287-F142-B37B-E8AE046167C9}" type="datetimeFigureOut">
              <a:rPr lang="es-ES" smtClean="0"/>
              <a:t>11/05/2021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853B9-C74E-A14A-9659-8F3953DB2F40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7" name="Rectángulo 6"/>
          <p:cNvSpPr/>
          <p:nvPr userDrawn="1"/>
        </p:nvSpPr>
        <p:spPr>
          <a:xfrm flipH="1">
            <a:off x="8823909" y="-1"/>
            <a:ext cx="320091" cy="642129"/>
          </a:xfrm>
          <a:prstGeom prst="rect">
            <a:avLst/>
          </a:prstGeom>
          <a:solidFill>
            <a:srgbClr val="1381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  <p:sp>
        <p:nvSpPr>
          <p:cNvPr id="8" name="Rectángulo 7"/>
          <p:cNvSpPr/>
          <p:nvPr userDrawn="1"/>
        </p:nvSpPr>
        <p:spPr>
          <a:xfrm flipH="1">
            <a:off x="-6" y="-1"/>
            <a:ext cx="8823915" cy="642129"/>
          </a:xfrm>
          <a:prstGeom prst="rect">
            <a:avLst/>
          </a:prstGeom>
          <a:solidFill>
            <a:srgbClr val="DBE6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  <p:pic>
        <p:nvPicPr>
          <p:cNvPr id="9" name="Imagen 8" descr="Logo-Minhacienda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21064"/>
            <a:ext cx="1900403" cy="32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220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1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2" indent="-342882" algn="l" defTabSz="457178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7" algn="l" defTabSz="457178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457178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457178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457178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6.png"/><Relationship Id="rId3" Type="http://schemas.openxmlformats.org/officeDocument/2006/relationships/image" Target="../media/image3.png"/><Relationship Id="rId21" Type="http://schemas.openxmlformats.org/officeDocument/2006/relationships/image" Target="../media/image19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6" Type="http://schemas.openxmlformats.org/officeDocument/2006/relationships/slide" Target="slide6.xml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1.png"/><Relationship Id="rId10" Type="http://schemas.openxmlformats.org/officeDocument/2006/relationships/image" Target="../media/image9.png"/><Relationship Id="rId19" Type="http://schemas.openxmlformats.org/officeDocument/2006/relationships/image" Target="../media/image17.png"/><Relationship Id="rId4" Type="http://schemas.openxmlformats.org/officeDocument/2006/relationships/slide" Target="slide5.xml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lantilla-PPT-MHCP-16-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748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227550" y="1"/>
            <a:ext cx="7916455" cy="5143500"/>
          </a:xfrm>
          <a:prstGeom prst="rect">
            <a:avLst/>
          </a:prstGeom>
          <a:solidFill>
            <a:srgbClr val="DBE6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/>
          </a:p>
        </p:txBody>
      </p:sp>
      <p:sp>
        <p:nvSpPr>
          <p:cNvPr id="3" name="Rectángulo 2"/>
          <p:cNvSpPr/>
          <p:nvPr/>
        </p:nvSpPr>
        <p:spPr>
          <a:xfrm flipH="1">
            <a:off x="-1" y="0"/>
            <a:ext cx="1227547" cy="5143500"/>
          </a:xfrm>
          <a:prstGeom prst="rect">
            <a:avLst/>
          </a:prstGeom>
          <a:solidFill>
            <a:srgbClr val="1381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1356139" y="2013840"/>
            <a:ext cx="7659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4000" b="1" dirty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Seguimiento Plan Sectorial</a:t>
            </a:r>
          </a:p>
        </p:txBody>
      </p:sp>
      <p:pic>
        <p:nvPicPr>
          <p:cNvPr id="6" name="Imagen 5" descr="Logo-Minhaciend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11" y="536656"/>
            <a:ext cx="2788959" cy="471183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4025791" y="2978156"/>
            <a:ext cx="48610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400" b="1" dirty="0">
                <a:solidFill>
                  <a:schemeClr val="tx2"/>
                </a:solidFill>
                <a:latin typeface="Arial"/>
                <a:cs typeface="Arial"/>
              </a:rPr>
              <a:t>Plan Estratégico Sectorial 2018-2022</a:t>
            </a:r>
          </a:p>
          <a:p>
            <a:pPr algn="r"/>
            <a:r>
              <a:rPr lang="es-ES_tradnl" sz="1400" b="1" dirty="0">
                <a:solidFill>
                  <a:schemeClr val="tx2"/>
                </a:solidFill>
                <a:latin typeface="Arial"/>
                <a:cs typeface="Arial"/>
              </a:rPr>
              <a:t>Plan de Acción Anual 2020</a:t>
            </a:r>
            <a:endParaRPr lang="es-CO" sz="1400" b="1" dirty="0">
              <a:solidFill>
                <a:schemeClr val="tx2"/>
              </a:solidFill>
              <a:latin typeface="Arial"/>
              <a:cs typeface="Arial"/>
            </a:endParaRPr>
          </a:p>
          <a:p>
            <a:endParaRPr lang="es-ES" sz="1400" b="1" dirty="0">
              <a:solidFill>
                <a:schemeClr val="tx2"/>
              </a:solidFill>
              <a:latin typeface="Arial"/>
              <a:cs typeface="Arial"/>
            </a:endParaRPr>
          </a:p>
          <a:p>
            <a:pPr algn="r"/>
            <a:r>
              <a:rPr lang="es-ES" b="1" dirty="0">
                <a:solidFill>
                  <a:schemeClr val="tx2"/>
                </a:solidFill>
                <a:latin typeface="Arial"/>
                <a:cs typeface="Arial"/>
              </a:rPr>
              <a:t>Diciembre 2020</a:t>
            </a:r>
          </a:p>
        </p:txBody>
      </p:sp>
    </p:spTree>
    <p:extLst>
      <p:ext uri="{BB962C8B-B14F-4D97-AF65-F5344CB8AC3E}">
        <p14:creationId xmlns:p14="http://schemas.microsoft.com/office/powerpoint/2010/main" val="2620528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Subtítulo"/>
          <p:cNvSpPr txBox="1">
            <a:spLocks/>
          </p:cNvSpPr>
          <p:nvPr/>
        </p:nvSpPr>
        <p:spPr>
          <a:xfrm>
            <a:off x="234938" y="1042327"/>
            <a:ext cx="8513467" cy="366280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450"/>
              </a:spcAft>
              <a:buAutoNum type="arabicPeriod"/>
              <a:defRPr/>
            </a:pPr>
            <a:r>
              <a:rPr lang="es-CO" sz="1600" b="1" dirty="0">
                <a:solidFill>
                  <a:srgbClr val="0F6FC6"/>
                </a:solidFill>
                <a:latin typeface="Arial"/>
                <a:cs typeface="Arial"/>
              </a:rPr>
              <a:t>Planeación Estratégica Sectorial 2019-2022.</a:t>
            </a:r>
          </a:p>
          <a:p>
            <a:pPr marL="457200" lvl="1" indent="0" algn="just">
              <a:spcAft>
                <a:spcPts val="450"/>
              </a:spcAft>
              <a:buNone/>
              <a:defRPr/>
            </a:pP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Mapa Estratégico.</a:t>
            </a:r>
          </a:p>
          <a:p>
            <a:pPr marL="457200" lvl="1" indent="0" algn="just">
              <a:spcAft>
                <a:spcPts val="450"/>
              </a:spcAft>
              <a:buNone/>
              <a:defRPr/>
            </a:pP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Iniciativas Estratégicas.</a:t>
            </a:r>
          </a:p>
          <a:p>
            <a:pPr algn="just">
              <a:spcAft>
                <a:spcPts val="450"/>
              </a:spcAft>
              <a:buAutoNum type="arabicPeriod"/>
              <a:defRPr/>
            </a:pPr>
            <a:endParaRPr lang="es-CO" sz="1600" b="1" dirty="0">
              <a:solidFill>
                <a:srgbClr val="0F6FC6"/>
              </a:solidFill>
              <a:latin typeface="Arial"/>
              <a:cs typeface="Arial"/>
            </a:endParaRPr>
          </a:p>
          <a:p>
            <a:pPr algn="just">
              <a:spcAft>
                <a:spcPts val="450"/>
              </a:spcAft>
              <a:buAutoNum type="arabicPeriod"/>
              <a:defRPr/>
            </a:pPr>
            <a:r>
              <a:rPr lang="es-CO" sz="1600" b="1" dirty="0">
                <a:solidFill>
                  <a:srgbClr val="0F6FC6"/>
                </a:solidFill>
                <a:latin typeface="Arial"/>
                <a:cs typeface="Arial"/>
              </a:rPr>
              <a:t>Seguimiento Plan Sectorial.</a:t>
            </a:r>
          </a:p>
          <a:p>
            <a:pPr marL="0" indent="0" algn="just">
              <a:spcAft>
                <a:spcPts val="450"/>
              </a:spcAft>
              <a:buNone/>
              <a:defRPr/>
            </a:pP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	</a:t>
            </a:r>
            <a:r>
              <a:rPr lang="es-CO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Cumplimiento</a:t>
            </a:r>
            <a:r>
              <a:rPr lang="es-CO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en la ejecución del Plan de Acción </a:t>
            </a:r>
            <a:r>
              <a:rPr lang="es-CO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Anual 2020.</a:t>
            </a:r>
            <a:endParaRPr lang="es-CO" sz="16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marL="0" indent="0" algn="just">
              <a:spcAft>
                <a:spcPts val="450"/>
              </a:spcAft>
              <a:buNone/>
              <a:defRPr/>
            </a:pP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	</a:t>
            </a:r>
          </a:p>
        </p:txBody>
      </p:sp>
      <p:sp>
        <p:nvSpPr>
          <p:cNvPr id="6" name="Rectángulo 5"/>
          <p:cNvSpPr/>
          <p:nvPr/>
        </p:nvSpPr>
        <p:spPr>
          <a:xfrm>
            <a:off x="2351335" y="106907"/>
            <a:ext cx="639707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CO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Contenido</a:t>
            </a:r>
          </a:p>
        </p:txBody>
      </p:sp>
    </p:spTree>
    <p:extLst>
      <p:ext uri="{BB962C8B-B14F-4D97-AF65-F5344CB8AC3E}">
        <p14:creationId xmlns:p14="http://schemas.microsoft.com/office/powerpoint/2010/main" val="1102349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2351335" y="106907"/>
            <a:ext cx="639707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CO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1. Planeación Estratégica Sectorial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1125940" y="771892"/>
            <a:ext cx="6538551" cy="4371607"/>
            <a:chOff x="537596" y="9840"/>
            <a:chExt cx="8452139" cy="5960879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614"/>
            <a:stretch/>
          </p:blipFill>
          <p:spPr>
            <a:xfrm>
              <a:off x="572831" y="9840"/>
              <a:ext cx="7994401" cy="5161085"/>
            </a:xfrm>
            <a:prstGeom prst="rect">
              <a:avLst/>
            </a:prstGeom>
          </p:spPr>
        </p:pic>
        <p:pic>
          <p:nvPicPr>
            <p:cNvPr id="14" name="Picture 2">
              <a:hlinkClick r:id="rId4" action="ppaction://hlinksldjump"/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3" t="3981" r="75015" b="81419"/>
            <a:stretch/>
          </p:blipFill>
          <p:spPr bwMode="auto">
            <a:xfrm>
              <a:off x="3437333" y="5171910"/>
              <a:ext cx="796832" cy="293530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Imagen 14">
              <a:hlinkClick r:id="" action="ppaction://noaction"/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37861" y="5188359"/>
              <a:ext cx="789245" cy="30016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6" name="Picture 2">
              <a:hlinkClick r:id="" action="ppaction://noaction"/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014" r="9148" b="82708"/>
            <a:stretch/>
          </p:blipFill>
          <p:spPr bwMode="auto">
            <a:xfrm>
              <a:off x="3651511" y="5496158"/>
              <a:ext cx="725844" cy="389245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Imagen 16">
              <a:hlinkClick r:id="" action="ppaction://noaction"/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977521" y="5567886"/>
              <a:ext cx="829143" cy="30808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8" name="Imagen 17">
              <a:hlinkClick r:id="" action="ppaction://noaction"/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286993" y="5221426"/>
              <a:ext cx="1162034" cy="23403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9" name="Picture 2">
              <a:hlinkClick r:id="" action="ppaction://noaction"/>
            </p:cNvPr>
            <p:cNvPicPr>
              <a:picLocks noChangeAspect="1" noChangeArrowheads="1"/>
            </p:cNvPicPr>
            <p:nvPr/>
          </p:nvPicPr>
          <p:blipFill rotWithShape="1"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7" t="47818" r="72494" b="38910"/>
            <a:stretch/>
          </p:blipFill>
          <p:spPr bwMode="auto">
            <a:xfrm>
              <a:off x="537596" y="5162205"/>
              <a:ext cx="691832" cy="247897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2">
              <a:hlinkClick r:id="" action="ppaction://noaction"/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654" r="76662" b="2497"/>
            <a:stretch/>
          </p:blipFill>
          <p:spPr bwMode="auto">
            <a:xfrm>
              <a:off x="6163126" y="5195987"/>
              <a:ext cx="883820" cy="323201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" descr="Logo de la ContadurÃ­a General de la NaciÃ³n">
              <a:hlinkClick r:id="" action="ppaction://noaction"/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3749" y="5194398"/>
              <a:ext cx="915710" cy="2059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Imagen 21">
              <a:hlinkClick r:id="" action="ppaction://noaction"/>
            </p:cNvPr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700446" y="5606733"/>
              <a:ext cx="901345" cy="25288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3" name="Imagen 22">
              <a:hlinkClick r:id="" action="ppaction://noaction"/>
            </p:cNvPr>
            <p:cNvPicPr>
              <a:picLocks noChangeAspect="1"/>
            </p:cNvPicPr>
            <p:nvPr/>
          </p:nvPicPr>
          <p:blipFill rotWithShape="1"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998"/>
            <a:stretch/>
          </p:blipFill>
          <p:spPr>
            <a:xfrm>
              <a:off x="7087825" y="5201339"/>
              <a:ext cx="909157" cy="27420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4" name="Imagen 23">
              <a:hlinkClick r:id="" action="ppaction://noaction"/>
            </p:cNvPr>
            <p:cNvPicPr>
              <a:picLocks noChangeAspect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966" t="14607" b="9101"/>
            <a:stretch/>
          </p:blipFill>
          <p:spPr>
            <a:xfrm>
              <a:off x="4470371" y="5593402"/>
              <a:ext cx="600027" cy="25705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5" name="Imagen 24">
              <a:hlinkClick r:id="rId16" action="ppaction://hlinksldjump"/>
            </p:cNvPr>
            <p:cNvPicPr>
              <a:picLocks noChangeAspect="1"/>
            </p:cNvPicPr>
            <p:nvPr/>
          </p:nvPicPr>
          <p:blipFill>
            <a:blip r:embed="rId1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738049" y="5598121"/>
              <a:ext cx="772576" cy="28475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6" name="Imagen 25">
              <a:hlinkClick r:id="" action="ppaction://noaction"/>
            </p:cNvPr>
            <p:cNvPicPr>
              <a:picLocks noChangeAspect="1"/>
            </p:cNvPicPr>
            <p:nvPr/>
          </p:nvPicPr>
          <p:blipFill>
            <a:blip r:embed="rId1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51760" y="5615443"/>
              <a:ext cx="724979" cy="26996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7" name="Imagen 26">
              <a:hlinkClick r:id="" action="ppaction://noaction"/>
            </p:cNvPr>
            <p:cNvPicPr>
              <a:picLocks noChangeAspect="1"/>
            </p:cNvPicPr>
            <p:nvPr/>
          </p:nvPicPr>
          <p:blipFill rotWithShape="1">
            <a:blip r:embed="rId1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006" t="-260" r="69798" b="1"/>
            <a:stretch/>
          </p:blipFill>
          <p:spPr>
            <a:xfrm>
              <a:off x="7636405" y="5520375"/>
              <a:ext cx="454579" cy="42005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8" name="Imagen 27">
              <a:hlinkClick r:id="" action="ppaction://noaction"/>
            </p:cNvPr>
            <p:cNvPicPr>
              <a:picLocks noChangeAspect="1"/>
            </p:cNvPicPr>
            <p:nvPr/>
          </p:nvPicPr>
          <p:blipFill rotWithShape="1">
            <a:blip r:embed="rId2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048" t="8346" r="2380" b="15951"/>
            <a:stretch/>
          </p:blipFill>
          <p:spPr>
            <a:xfrm>
              <a:off x="5515761" y="5248739"/>
              <a:ext cx="647365" cy="21021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9" name="Picture 2">
              <a:hlinkClick r:id="" action="ppaction://noaction"/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681" t="50473" r="8315" b="42891"/>
            <a:stretch/>
          </p:blipFill>
          <p:spPr bwMode="auto">
            <a:xfrm>
              <a:off x="1276739" y="5163001"/>
              <a:ext cx="1092249" cy="218765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2">
              <a:hlinkClick r:id="" action="ppaction://noaction"/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182" t="71708" r="9982" b="15019"/>
            <a:stretch/>
          </p:blipFill>
          <p:spPr bwMode="auto">
            <a:xfrm>
              <a:off x="1307466" y="5588374"/>
              <a:ext cx="663479" cy="352055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Imagen 30">
              <a:hlinkClick r:id="" action="ppaction://noaction"/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6911" y="5570451"/>
              <a:ext cx="773228" cy="247716"/>
            </a:xfrm>
            <a:prstGeom prst="rect">
              <a:avLst/>
            </a:prstGeom>
          </p:spPr>
        </p:pic>
        <p:pic>
          <p:nvPicPr>
            <p:cNvPr id="32" name="Imagen 31">
              <a:hlinkClick r:id="" action="ppaction://noaction"/>
            </p:cNvPr>
            <p:cNvPicPr>
              <a:picLocks noChangeAspect="1"/>
            </p:cNvPicPr>
            <p:nvPr/>
          </p:nvPicPr>
          <p:blipFill rotWithShape="1">
            <a:blip r:embed="rId22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894"/>
            <a:stretch/>
          </p:blipFill>
          <p:spPr>
            <a:xfrm>
              <a:off x="8119241" y="5547008"/>
              <a:ext cx="870494" cy="423711"/>
            </a:xfrm>
            <a:prstGeom prst="rect">
              <a:avLst/>
            </a:prstGeom>
          </p:spPr>
        </p:pic>
        <p:pic>
          <p:nvPicPr>
            <p:cNvPr id="33" name="Imagen 32">
              <a:hlinkClick r:id="" action="ppaction://noaction"/>
            </p:cNvPr>
            <p:cNvPicPr>
              <a:picLocks noChangeAspect="1"/>
            </p:cNvPicPr>
            <p:nvPr/>
          </p:nvPicPr>
          <p:blipFill rotWithShape="1"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919"/>
            <a:stretch/>
          </p:blipFill>
          <p:spPr>
            <a:xfrm>
              <a:off x="2065815" y="5588374"/>
              <a:ext cx="536790" cy="3124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40093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696214" y="670126"/>
            <a:ext cx="43735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>
                <a:solidFill>
                  <a:srgbClr val="1381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Perspectiva: Gestión Misional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7" t="22376" r="73962" b="70068"/>
          <a:stretch/>
        </p:blipFill>
        <p:spPr>
          <a:xfrm>
            <a:off x="183642" y="746639"/>
            <a:ext cx="512572" cy="290634"/>
          </a:xfrm>
          <a:prstGeom prst="rect">
            <a:avLst/>
          </a:prstGeom>
        </p:spPr>
      </p:pic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6257412"/>
              </p:ext>
            </p:extLst>
          </p:nvPr>
        </p:nvGraphicFramePr>
        <p:xfrm>
          <a:off x="605374" y="1200308"/>
          <a:ext cx="7901700" cy="906817"/>
        </p:xfrm>
        <a:graphic>
          <a:graphicData uri="http://schemas.openxmlformats.org/drawingml/2006/table">
            <a:tbl>
              <a:tblPr/>
              <a:tblGrid>
                <a:gridCol w="2465749">
                  <a:extLst>
                    <a:ext uri="{9D8B030D-6E8A-4147-A177-3AD203B41FA5}">
                      <a16:colId xmlns:a16="http://schemas.microsoft.com/office/drawing/2014/main" val="147860546"/>
                    </a:ext>
                  </a:extLst>
                </a:gridCol>
                <a:gridCol w="4082805">
                  <a:extLst>
                    <a:ext uri="{9D8B030D-6E8A-4147-A177-3AD203B41FA5}">
                      <a16:colId xmlns:a16="http://schemas.microsoft.com/office/drawing/2014/main" val="3708013185"/>
                    </a:ext>
                  </a:extLst>
                </a:gridCol>
                <a:gridCol w="1353146">
                  <a:extLst>
                    <a:ext uri="{9D8B030D-6E8A-4147-A177-3AD203B41FA5}">
                      <a16:colId xmlns:a16="http://schemas.microsoft.com/office/drawing/2014/main" val="1284818433"/>
                    </a:ext>
                  </a:extLst>
                </a:gridCol>
              </a:tblGrid>
              <a:tr h="21759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Objetivo </a:t>
                      </a:r>
                    </a:p>
                  </a:txBody>
                  <a:tcPr marL="3421" marR="3421" marT="3421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815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Iniciativa </a:t>
                      </a:r>
                    </a:p>
                  </a:txBody>
                  <a:tcPr marL="3421" marR="3421" marT="3421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815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Entidades</a:t>
                      </a:r>
                      <a:r>
                        <a:rPr lang="es-CO" sz="9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participantes</a:t>
                      </a:r>
                      <a:endParaRPr lang="es-CO" sz="9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21" marR="3421" marT="3421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81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3844063"/>
                  </a:ext>
                </a:extLst>
              </a:tr>
              <a:tr h="28757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GM1.</a:t>
                      </a:r>
                      <a:r>
                        <a:rPr lang="es-E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Contribuir al logro de los pactos del Plan Nacional de Desarrollo en los cuales participa el Sector Hacienda</a:t>
                      </a:r>
                    </a:p>
                  </a:txBody>
                  <a:tcPr marL="3421" marR="3421" marT="3421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Este objetivo estará medido por los indicadores</a:t>
                      </a:r>
                      <a:r>
                        <a:rPr lang="es-E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del PND 2018-2022.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421" marR="3421" marT="3421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Coljuegos (1)</a:t>
                      </a:r>
                    </a:p>
                    <a:p>
                      <a:pPr algn="ct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DIAN</a:t>
                      </a:r>
                      <a:r>
                        <a:rPr lang="es-E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(9)</a:t>
                      </a:r>
                    </a:p>
                    <a:p>
                      <a:pPr algn="ctr" fontAlgn="ctr"/>
                      <a:r>
                        <a:rPr lang="es-E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MHCP (5)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UIAF (2)</a:t>
                      </a:r>
                    </a:p>
                    <a:p>
                      <a:pPr algn="ct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URF (3)</a:t>
                      </a:r>
                    </a:p>
                  </a:txBody>
                  <a:tcPr marL="3421" marR="3421" marT="3421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75962522"/>
                  </a:ext>
                </a:extLst>
              </a:tr>
            </a:tbl>
          </a:graphicData>
        </a:graphic>
      </p:graphicFrame>
      <p:sp>
        <p:nvSpPr>
          <p:cNvPr id="9" name="Rectángulo 8"/>
          <p:cNvSpPr/>
          <p:nvPr/>
        </p:nvSpPr>
        <p:spPr>
          <a:xfrm>
            <a:off x="2479898" y="-34005"/>
            <a:ext cx="639707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CO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1. Planeación Estratégica Sectorial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4751531" y="276144"/>
            <a:ext cx="410038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CO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Iniciativas Estratégicas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5" t="53426" r="75849" b="38468"/>
          <a:stretch/>
        </p:blipFill>
        <p:spPr>
          <a:xfrm>
            <a:off x="183642" y="2362962"/>
            <a:ext cx="421731" cy="421732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696214" y="2380369"/>
            <a:ext cx="59215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>
                <a:solidFill>
                  <a:srgbClr val="1381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Perspectiva: Gestión para el Resultado</a:t>
            </a:r>
          </a:p>
        </p:txBody>
      </p:sp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6335359"/>
              </p:ext>
            </p:extLst>
          </p:nvPr>
        </p:nvGraphicFramePr>
        <p:xfrm>
          <a:off x="605373" y="2943514"/>
          <a:ext cx="7901701" cy="2057308"/>
        </p:xfrm>
        <a:graphic>
          <a:graphicData uri="http://schemas.openxmlformats.org/drawingml/2006/table">
            <a:tbl>
              <a:tblPr/>
              <a:tblGrid>
                <a:gridCol w="2455593">
                  <a:extLst>
                    <a:ext uri="{9D8B030D-6E8A-4147-A177-3AD203B41FA5}">
                      <a16:colId xmlns:a16="http://schemas.microsoft.com/office/drawing/2014/main" val="147860546"/>
                    </a:ext>
                  </a:extLst>
                </a:gridCol>
                <a:gridCol w="5446108">
                  <a:extLst>
                    <a:ext uri="{9D8B030D-6E8A-4147-A177-3AD203B41FA5}">
                      <a16:colId xmlns:a16="http://schemas.microsoft.com/office/drawing/2014/main" val="3708013185"/>
                    </a:ext>
                  </a:extLst>
                </a:gridCol>
              </a:tblGrid>
              <a:tr h="21759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Objetivo </a:t>
                      </a:r>
                    </a:p>
                  </a:txBody>
                  <a:tcPr marL="3421" marR="3421" marT="3421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815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Iniciativa </a:t>
                      </a:r>
                    </a:p>
                  </a:txBody>
                  <a:tcPr marL="3421" marR="3421" marT="3421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81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3844063"/>
                  </a:ext>
                </a:extLst>
              </a:tr>
              <a:tr h="287572">
                <a:tc rowSpan="3">
                  <a:txBody>
                    <a:bodyPr/>
                    <a:lstStyle/>
                    <a:p>
                      <a:pPr algn="ctr"/>
                      <a:r>
                        <a:rPr lang="es-CO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GR1. Fortalecer las relaciones de las entidades del Sector Hacienda con sus grupos de valor </a:t>
                      </a:r>
                    </a:p>
                  </a:txBody>
                  <a:tcPr marL="3421" marR="3421" marT="3421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7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SH.Ini.2019.GR1.001 </a:t>
                      </a:r>
                      <a:r>
                        <a:rPr lang="es-CO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Promover el seguimiento y mejora continua de las acciones que se realizan para fortalecer las relaciones con los grupos de valor en las entidades del Sector Hacienda.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421" marR="3421" marT="3421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75962522"/>
                  </a:ext>
                </a:extLst>
              </a:tr>
              <a:tr h="208918">
                <a:tc vMerge="1">
                  <a:txBody>
                    <a:bodyPr/>
                    <a:lstStyle/>
                    <a:p>
                      <a:pPr algn="ctr"/>
                      <a:endParaRPr lang="es-CO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421" marR="3421" marT="3421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7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SH.Ini.2019.GR1.002 </a:t>
                      </a:r>
                      <a:r>
                        <a:rPr lang="es-CO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Contribuir a la obtención de niveles de excelencia en el ejercicio de la función disciplinaria</a:t>
                      </a:r>
                      <a:r>
                        <a:rPr lang="es-E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</a:t>
                      </a:r>
                      <a:endParaRPr lang="es-CO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421" marR="3421" marT="3421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7985361"/>
                  </a:ext>
                </a:extLst>
              </a:tr>
              <a:tr h="287572">
                <a:tc vMerge="1">
                  <a:txBody>
                    <a:bodyPr/>
                    <a:lstStyle/>
                    <a:p>
                      <a:pPr algn="ctr"/>
                      <a:endParaRPr lang="es-CO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421" marR="3421" marT="3421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7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SH.Ini.2019.GR1.003 </a:t>
                      </a:r>
                      <a:r>
                        <a:rPr lang="es-CO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Fortalecer los mecanismos de transparencia, acceso a la información pública y lucha contra la corrupción.</a:t>
                      </a:r>
                      <a:endParaRPr lang="es-E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421" marR="3421" marT="3421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82192285"/>
                  </a:ext>
                </a:extLst>
              </a:tr>
              <a:tr h="138313">
                <a:tc rowSpan="3">
                  <a:txBody>
                    <a:bodyPr/>
                    <a:lstStyle/>
                    <a:p>
                      <a:pPr marL="0" marR="0" lvl="0" indent="0" algn="ctr" defTabSz="4571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GR2. Fortalecer la Gestión TIC y de la Información en las Entidades del Sector Hacienda</a:t>
                      </a:r>
                    </a:p>
                    <a:p>
                      <a:pPr algn="ctr"/>
                      <a:endParaRPr lang="es-CO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421" marR="3421" marT="3421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7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SH.Ini.2019.GR2.001 </a:t>
                      </a:r>
                      <a:r>
                        <a:rPr lang="es-CO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Fortalecer la Gestión Documental en las entidades del Sector Hacienda.</a:t>
                      </a:r>
                      <a:endParaRPr lang="es-E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421" marR="3421" marT="3421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97042069"/>
                  </a:ext>
                </a:extLst>
              </a:tr>
              <a:tr h="287572">
                <a:tc vMerge="1">
                  <a:txBody>
                    <a:bodyPr/>
                    <a:lstStyle/>
                    <a:p>
                      <a:pPr algn="ctr"/>
                      <a:endParaRPr lang="es-CO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421" marR="3421" marT="3421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7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SH.Ini.2019.GR2.002 </a:t>
                      </a:r>
                      <a:r>
                        <a:rPr lang="es-CO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Fortalecer el Gobierno Digital en las entidades del Sector Hacienda. </a:t>
                      </a:r>
                      <a:endParaRPr lang="es-E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421" marR="3421" marT="3421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6998166"/>
                  </a:ext>
                </a:extLst>
              </a:tr>
              <a:tr h="287572">
                <a:tc vMerge="1">
                  <a:txBody>
                    <a:bodyPr/>
                    <a:lstStyle/>
                    <a:p>
                      <a:pPr algn="ctr"/>
                      <a:endParaRPr lang="es-CO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421" marR="3421" marT="3421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7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SH.Ini.2019.GR2.003 </a:t>
                      </a:r>
                      <a:r>
                        <a:rPr lang="es-CO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Fortalecer la Seguridad Digital en las entidades del Sector Hacienda.</a:t>
                      </a:r>
                    </a:p>
                    <a:p>
                      <a:pPr marL="0" marR="0" lvl="0" indent="0" algn="l" defTabSz="45717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421" marR="3421" marT="3421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0488244"/>
                  </a:ext>
                </a:extLst>
              </a:tr>
              <a:tr h="339925">
                <a:tc>
                  <a:txBody>
                    <a:bodyPr/>
                    <a:lstStyle/>
                    <a:p>
                      <a:pPr marL="0" marR="0" lvl="0" indent="0" algn="ctr" defTabSz="45717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GR3. Fortalecer la gestión organizacional y por procesos de las entidades del Sector Hacienda</a:t>
                      </a:r>
                    </a:p>
                  </a:txBody>
                  <a:tcPr marL="3421" marR="3421" marT="3421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7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SH.Ini.2019.GR3.001 </a:t>
                      </a:r>
                      <a:r>
                        <a:rPr lang="es-CO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Desarrollar acciones encaminadas a fortalecer la gestión organizacional y por procesos de la entidades del Sector Hacienda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421" marR="3421" marT="3421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17408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081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1487760"/>
              </p:ext>
            </p:extLst>
          </p:nvPr>
        </p:nvGraphicFramePr>
        <p:xfrm>
          <a:off x="353147" y="1621209"/>
          <a:ext cx="8084557" cy="2017472"/>
        </p:xfrm>
        <a:graphic>
          <a:graphicData uri="http://schemas.openxmlformats.org/drawingml/2006/table">
            <a:tbl>
              <a:tblPr/>
              <a:tblGrid>
                <a:gridCol w="2512419">
                  <a:extLst>
                    <a:ext uri="{9D8B030D-6E8A-4147-A177-3AD203B41FA5}">
                      <a16:colId xmlns:a16="http://schemas.microsoft.com/office/drawing/2014/main" val="147860546"/>
                    </a:ext>
                  </a:extLst>
                </a:gridCol>
                <a:gridCol w="5572138">
                  <a:extLst>
                    <a:ext uri="{9D8B030D-6E8A-4147-A177-3AD203B41FA5}">
                      <a16:colId xmlns:a16="http://schemas.microsoft.com/office/drawing/2014/main" val="3708013185"/>
                    </a:ext>
                  </a:extLst>
                </a:gridCol>
              </a:tblGrid>
              <a:tr h="23947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Objetivo </a:t>
                      </a:r>
                    </a:p>
                  </a:txBody>
                  <a:tcPr marL="3421" marR="3421" marT="3421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815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Iniciativa </a:t>
                      </a:r>
                    </a:p>
                  </a:txBody>
                  <a:tcPr marL="3421" marR="3421" marT="3421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81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3844063"/>
                  </a:ext>
                </a:extLst>
              </a:tr>
              <a:tr h="31648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GCI1. Fortalecer las capacidades del talento humano y la innovación</a:t>
                      </a:r>
                      <a:r>
                        <a:rPr lang="es-CO" sz="9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en las entidades del Sector Hacienda</a:t>
                      </a:r>
                      <a:endParaRPr lang="es-CO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7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SH.Ini.2019.GCI1.001 </a:t>
                      </a:r>
                      <a:r>
                        <a:rPr lang="es-CO" sz="9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Fortalecer la implementación de la política del Talento Humano en las Entidades del Sector.</a:t>
                      </a:r>
                      <a:endParaRPr lang="es-ES" sz="9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421" marR="3421" marT="3421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75962522"/>
                  </a:ext>
                </a:extLst>
              </a:tr>
              <a:tr h="40062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7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SH.Ini.2019.GCI1.002 </a:t>
                      </a:r>
                      <a:r>
                        <a:rPr lang="es-CO" sz="9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Fortalecer la implementación de la política de integridad en las Entidades del Sector Hacienda.</a:t>
                      </a:r>
                      <a:endParaRPr lang="es-ES" sz="9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421" marR="3421" marT="3421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25925310"/>
                  </a:ext>
                </a:extLst>
              </a:tr>
              <a:tr h="400621">
                <a:tc vMerge="1">
                  <a:txBody>
                    <a:bodyPr/>
                    <a:lstStyle/>
                    <a:p>
                      <a:pPr algn="ctr" fontAlgn="ctr"/>
                      <a:endParaRPr lang="es-CO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7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SH.Ini.2019.GCI1.003 </a:t>
                      </a:r>
                      <a:r>
                        <a:rPr lang="es-CO" sz="9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Fortalecer la implementación de la política de Gestión de Conocimiento e Innovación en las Entidades del Sector.</a:t>
                      </a:r>
                      <a:endParaRPr lang="es-ES" sz="9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421" marR="3421" marT="3421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08003642"/>
                  </a:ext>
                </a:extLst>
              </a:tr>
              <a:tr h="33013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GCI2. Promover la adecuada administración de los recursos físicos, financieros y la defensa técnica de la Entidad</a:t>
                      </a:r>
                      <a:r>
                        <a:rPr lang="es-CO" sz="9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de las entidades del Sector Hacienda</a:t>
                      </a:r>
                      <a:endParaRPr lang="es-CO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7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SH.Ini.2019.GCI2.001 </a:t>
                      </a:r>
                      <a:r>
                        <a:rPr lang="es-CO" sz="9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Implementar buenas prácticas para la administración de recursos financieros en las Entidades del Sector Hacienda.</a:t>
                      </a:r>
                      <a:endParaRPr lang="es-ES" sz="9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421" marR="3421" marT="3421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24230177"/>
                  </a:ext>
                </a:extLst>
              </a:tr>
              <a:tr h="33013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7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SH.Ini.2019.GCI2.002 </a:t>
                      </a:r>
                      <a:r>
                        <a:rPr lang="es-CO" sz="9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Desarrollar mecanismos para un adecuado ejercicio de defensa jurídica de las Entidades del Sector Hacienda.</a:t>
                      </a:r>
                      <a:endParaRPr lang="es-ES" sz="9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421" marR="3421" marT="3421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39961509"/>
                  </a:ext>
                </a:extLst>
              </a:tr>
            </a:tbl>
          </a:graphicData>
        </a:graphic>
      </p:graphicFrame>
      <p:sp>
        <p:nvSpPr>
          <p:cNvPr id="12" name="CuadroTexto 11"/>
          <p:cNvSpPr txBox="1"/>
          <p:nvPr/>
        </p:nvSpPr>
        <p:spPr>
          <a:xfrm>
            <a:off x="935149" y="909458"/>
            <a:ext cx="7582619" cy="420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131" dirty="0">
                <a:solidFill>
                  <a:srgbClr val="1381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Perspectiva: Gestión de Capacidades Institucionales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7" t="82964" r="75000" b="8518"/>
          <a:stretch/>
        </p:blipFill>
        <p:spPr>
          <a:xfrm>
            <a:off x="353147" y="872941"/>
            <a:ext cx="582002" cy="456760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2479898" y="-34005"/>
            <a:ext cx="639707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CO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1. Planeación Estratégica Sectorial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4751531" y="276144"/>
            <a:ext cx="410038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CO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Iniciativas Estratégicas</a:t>
            </a:r>
          </a:p>
        </p:txBody>
      </p:sp>
    </p:spTree>
    <p:extLst>
      <p:ext uri="{BB962C8B-B14F-4D97-AF65-F5344CB8AC3E}">
        <p14:creationId xmlns:p14="http://schemas.microsoft.com/office/powerpoint/2010/main" val="1585282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 txBox="1">
            <a:spLocks/>
          </p:cNvSpPr>
          <p:nvPr/>
        </p:nvSpPr>
        <p:spPr bwMode="auto">
          <a:xfrm>
            <a:off x="2412105" y="132973"/>
            <a:ext cx="6243557" cy="372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08977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08977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08977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0897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70897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0897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0897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0897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0897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spcAft>
                <a:spcPts val="370"/>
              </a:spcAft>
              <a:buNone/>
            </a:pPr>
            <a:r>
              <a:rPr lang="es-CO" altLang="es-CO" sz="22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Arial" panose="020B0604020202020204" pitchFamily="34" charset="0"/>
              </a:rPr>
              <a:t>2. Seguimiento Plan </a:t>
            </a:r>
            <a:r>
              <a:rPr lang="es-CO" altLang="es-CO" sz="22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Arial" panose="020B0604020202020204" pitchFamily="34" charset="0"/>
              </a:rPr>
              <a:t>S</a:t>
            </a:r>
            <a:r>
              <a:rPr lang="es-CO" altLang="es-CO" sz="22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Arial" panose="020B0604020202020204" pitchFamily="34" charset="0"/>
              </a:rPr>
              <a:t>ectorial</a:t>
            </a:r>
            <a:endParaRPr lang="es-CO" altLang="es-CO" sz="2250" b="1" dirty="0"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1769416"/>
              </p:ext>
            </p:extLst>
          </p:nvPr>
        </p:nvGraphicFramePr>
        <p:xfrm>
          <a:off x="3801979" y="1114775"/>
          <a:ext cx="4965659" cy="3044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Gráfico 11"/>
          <p:cNvGraphicFramePr>
            <a:graphicFrameLocks/>
          </p:cNvGraphicFramePr>
          <p:nvPr>
            <p:extLst/>
          </p:nvPr>
        </p:nvGraphicFramePr>
        <p:xfrm>
          <a:off x="293645" y="1123114"/>
          <a:ext cx="3327860" cy="3043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CuadroTexto 6"/>
          <p:cNvSpPr txBox="1"/>
          <p:nvPr/>
        </p:nvSpPr>
        <p:spPr>
          <a:xfrm>
            <a:off x="1514606" y="2265235"/>
            <a:ext cx="982265" cy="607219"/>
          </a:xfrm>
          <a:prstGeom prst="rect">
            <a:avLst/>
          </a:prstGeom>
          <a:solidFill>
            <a:sysClr val="window" lastClr="FFFFFF"/>
          </a:solidFill>
          <a:ln w="9525" cmpd="sng">
            <a:noFill/>
          </a:ln>
          <a:effectLst/>
        </p:spPr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783">
              <a:defRPr/>
            </a:pPr>
            <a:r>
              <a:rPr lang="es-CO" sz="1800" b="1" kern="0" dirty="0">
                <a:solidFill>
                  <a:sysClr val="windowText" lastClr="000000"/>
                </a:solidFill>
                <a:latin typeface="Calibri" panose="020F0502020204030204"/>
              </a:rPr>
              <a:t>99,6</a:t>
            </a:r>
            <a:r>
              <a:rPr lang="es-CO" sz="2100" b="1" kern="0" dirty="0">
                <a:solidFill>
                  <a:sysClr val="windowText" lastClr="000000"/>
                </a:solidFill>
                <a:latin typeface="Calibri" panose="020F0502020204030204"/>
              </a:rPr>
              <a:t>%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AE078BBA-298C-4653-A715-9F45A840C61E}"/>
              </a:ext>
            </a:extLst>
          </p:cNvPr>
          <p:cNvSpPr/>
          <p:nvPr/>
        </p:nvSpPr>
        <p:spPr>
          <a:xfrm>
            <a:off x="293644" y="4373309"/>
            <a:ext cx="6881990" cy="47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altLang="es-CO" sz="825" dirty="0">
                <a:latin typeface="Arial" panose="020B0604020202020204" pitchFamily="34" charset="0"/>
                <a:cs typeface="Arial" panose="020B0604020202020204" pitchFamily="34" charset="0"/>
              </a:rPr>
              <a:t>Total de </a:t>
            </a:r>
            <a:r>
              <a:rPr lang="es-CO" altLang="es-CO" sz="825" b="1" dirty="0">
                <a:latin typeface="Arial" panose="020B0604020202020204" pitchFamily="34" charset="0"/>
                <a:cs typeface="Arial" panose="020B0604020202020204" pitchFamily="34" charset="0"/>
              </a:rPr>
              <a:t>239 </a:t>
            </a:r>
            <a:r>
              <a:rPr lang="es-CO" altLang="es-CO" sz="825" dirty="0">
                <a:latin typeface="Arial" panose="020B0604020202020204" pitchFamily="34" charset="0"/>
                <a:cs typeface="Arial" panose="020B0604020202020204" pitchFamily="34" charset="0"/>
              </a:rPr>
              <a:t>tareas incluidas en el plan 2020,  1 tarea cancelada que se programa en la vigencia 2021, quedando un total de 238 tareas. 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CO" altLang="es-CO" sz="82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altLang="es-CO" sz="825" dirty="0">
                <a:latin typeface="Arial" panose="020B0604020202020204" pitchFamily="34" charset="0"/>
                <a:cs typeface="Arial" panose="020B0604020202020204" pitchFamily="34" charset="0"/>
              </a:rPr>
              <a:t>Con corte a diciembre de 2020, faltó la finalización de una tarea por parte de SAE.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AE078BBA-298C-4653-A715-9F45A840C61E}"/>
              </a:ext>
            </a:extLst>
          </p:cNvPr>
          <p:cNvSpPr/>
          <p:nvPr/>
        </p:nvSpPr>
        <p:spPr>
          <a:xfrm>
            <a:off x="293644" y="4861271"/>
            <a:ext cx="4406455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altLang="es-CO" sz="825" b="1" dirty="0">
                <a:latin typeface="Arial" panose="020B0604020202020204" pitchFamily="34" charset="0"/>
                <a:cs typeface="Arial" panose="020B0604020202020204" pitchFamily="34" charset="0"/>
              </a:rPr>
              <a:t>63 actividades finalizadas después de la fecha límite (12 de enero 2021)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93644" y="761917"/>
            <a:ext cx="5705375" cy="51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CO" sz="1350" b="1" dirty="0" smtClean="0">
                <a:latin typeface="Arial"/>
                <a:cs typeface="Arial"/>
              </a:rPr>
              <a:t>2.1. </a:t>
            </a:r>
            <a:r>
              <a:rPr lang="es-CO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Cumplimiento en la ejecución del Plan de Acción Anual 2020.</a:t>
            </a:r>
          </a:p>
          <a:p>
            <a:pPr algn="just">
              <a:defRPr/>
            </a:pPr>
            <a:endParaRPr lang="es-CO" sz="135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9617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lantilla-PPT-MHCP-16-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6348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1F2E63D61B4EF4B93C738236FC81050" ma:contentTypeVersion="2" ma:contentTypeDescription="Crear nuevo documento." ma:contentTypeScope="" ma:versionID="ff10a781a61055101a412cec68910d44">
  <xsd:schema xmlns:xsd="http://www.w3.org/2001/XMLSchema" xmlns:xs="http://www.w3.org/2001/XMLSchema" xmlns:p="http://schemas.microsoft.com/office/2006/metadata/properties" xmlns:ns1="http://schemas.microsoft.com/sharepoint/v3" xmlns:ns2="aac6e9ca-a293-4c82-8e9f-9055b12d24a8" targetNamespace="http://schemas.microsoft.com/office/2006/metadata/properties" ma:root="true" ma:fieldsID="48b42b37a1e2ad92365a67a34aee8fa9" ns1:_="" ns2:_="">
    <xsd:import namespace="http://schemas.microsoft.com/sharepoint/v3"/>
    <xsd:import namespace="aac6e9ca-a293-4c82-8e9f-9055b12d24a8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c6e9ca-a293-4c82-8e9f-9055b12d24a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9843E73-5568-48C0-B4EE-8E58F208D2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ac6e9ca-a293-4c82-8e9f-9055b12d24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93AAB79-7B07-4B32-AEB8-E1D1F760FD2B}">
  <ds:schemaRefs>
    <ds:schemaRef ds:uri="http://schemas.microsoft.com/office/2006/documentManagement/types"/>
    <ds:schemaRef ds:uri="http://schemas.microsoft.com/sharepoint/v3"/>
    <ds:schemaRef ds:uri="http://purl.org/dc/dcmitype/"/>
    <ds:schemaRef ds:uri="http://purl.org/dc/elements/1.1/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aac6e9ca-a293-4c82-8e9f-9055b12d24a8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B6D9B8A-FBA1-470A-A40F-C3484A83007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32759</TotalTime>
  <Words>519</Words>
  <Application>Microsoft Office PowerPoint</Application>
  <PresentationFormat>Presentación en pantalla (16:9)</PresentationFormat>
  <Paragraphs>67</Paragraphs>
  <Slides>8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Arial Narrow</vt:lpstr>
      <vt:lpstr>Calibri</vt:lpstr>
      <vt:lpstr>Verdana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Derly Catherine Cifuentes Guerrero</cp:lastModifiedBy>
  <cp:revision>356</cp:revision>
  <dcterms:created xsi:type="dcterms:W3CDTF">2018-11-28T19:36:46Z</dcterms:created>
  <dcterms:modified xsi:type="dcterms:W3CDTF">2021-05-12T05:24:02Z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0x01010041F2E63D61B4EF4B93C738236FC81050</vt:lpwstr>
  </property>
</Properties>
</file>