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8" r:id="rId2"/>
    <p:sldId id="376" r:id="rId3"/>
    <p:sldId id="441" r:id="rId4"/>
    <p:sldId id="558" r:id="rId5"/>
    <p:sldId id="559" r:id="rId6"/>
    <p:sldId id="560" r:id="rId7"/>
    <p:sldId id="610" r:id="rId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FFFFFF"/>
    <a:srgbClr val="264FC6"/>
    <a:srgbClr val="45ADF4"/>
    <a:srgbClr val="39DB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6"/>
    <p:restoredTop sz="97572"/>
  </p:normalViewPr>
  <p:slideViewPr>
    <p:cSldViewPr snapToGrid="0" snapToObjects="1">
      <p:cViewPr varScale="1">
        <p:scale>
          <a:sx n="114" d="100"/>
          <a:sy n="114" d="100"/>
        </p:scale>
        <p:origin x="43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parrado\Downloads\Plan_de_Acci_n_Institucional_y_Sectorial_2021%20(2).xls"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hp\Downloads\Plan_de_Acci_n_Institucional_y_Sectorial_2021%20(2).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[Plan_de_Acci_n_Institucional_y_Sectorial_2021 (2).xls]Hoja2!TablaDinámica4</c:name>
    <c:fmtId val="3"/>
  </c:pivotSource>
  <c:chart>
    <c:autoTitleDeleted val="0"/>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marker>
          <c:symbol val="none"/>
        </c:marker>
      </c:pivotFmt>
      <c:pivotFmt>
        <c:idx val="5"/>
        <c:marker>
          <c:symbol val="none"/>
        </c:marker>
      </c:pivotFmt>
    </c:pivotFmts>
    <c:plotArea>
      <c:layout/>
      <c:barChart>
        <c:barDir val="col"/>
        <c:grouping val="percentStacked"/>
        <c:varyColors val="0"/>
        <c:ser>
          <c:idx val="0"/>
          <c:order val="0"/>
          <c:tx>
            <c:strRef>
              <c:f>Hoja2!$B$3:$B$4</c:f>
              <c:strCache>
                <c:ptCount val="1"/>
                <c:pt idx="0">
                  <c:v>Finalizada</c:v>
                </c:pt>
              </c:strCache>
            </c:strRef>
          </c:tx>
          <c:spPr>
            <a:gradFill flip="none" rotWithShape="1">
              <a:gsLst>
                <a:gs pos="0">
                  <a:srgbClr val="39DB86">
                    <a:shade val="30000"/>
                    <a:satMod val="115000"/>
                  </a:srgbClr>
                </a:gs>
                <a:gs pos="50000">
                  <a:srgbClr val="39DB86">
                    <a:shade val="67500"/>
                    <a:satMod val="115000"/>
                  </a:srgbClr>
                </a:gs>
                <a:gs pos="100000">
                  <a:srgbClr val="39DB86">
                    <a:shade val="100000"/>
                    <a:satMod val="115000"/>
                  </a:srgbClr>
                </a:gs>
              </a:gsLst>
              <a:lin ang="5400000" scaled="1"/>
              <a:tileRect/>
            </a:gradFill>
          </c:spPr>
          <c:invertIfNegative val="0"/>
          <c:dLbls>
            <c:spPr>
              <a:noFill/>
              <a:ln>
                <a:noFill/>
              </a:ln>
              <a:effectLst/>
            </c:spPr>
            <c:txPr>
              <a:bodyPr wrap="square" lIns="38100" tIns="19050" rIns="38100" bIns="19050" anchor="ctr">
                <a:spAutoFit/>
              </a:bodyPr>
              <a:lstStyle/>
              <a:p>
                <a:pPr>
                  <a:defRPr sz="1200" b="1">
                    <a:latin typeface="Century Gothic" panose="020B0502020202020204" pitchFamily="34"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Hoja2!$A$5:$A$16</c:f>
              <c:strCache>
                <c:ptCount val="11"/>
                <c:pt idx="0">
                  <c:v>SH.Ini.2019.2022.GCI1.001 Fortalecer la implementación de la política del Talento Humano en las Entidades del Sector Hacienda</c:v>
                </c:pt>
                <c:pt idx="1">
                  <c:v>SH.Ini.2019.2022.GCI1.003 Fortalecer la implementación de la política de Gestión de Conocimiento e Innovación en las Entidades del Sector Hacienda</c:v>
                </c:pt>
                <c:pt idx="2">
                  <c:v>SH.Ini.2019.2022.GCI2.001 Implementar buenas practicas para la administración de recursos financieros en las Entidades del Sector Hacienda</c:v>
                </c:pt>
                <c:pt idx="3">
                  <c:v>SH.Ini.2019.2022.GCI2.002 Desarrollar mecanismos para un adecuado ejercicio de defensa jurídica de las Entidades del Sector Hacienda</c:v>
                </c:pt>
                <c:pt idx="4">
                  <c:v>SH.Ini.2019.2022.GM1.Desarrollar las acciones misionales que contribuyan al logro de los objetivos del sector y del Gobierno nacional.</c:v>
                </c:pt>
                <c:pt idx="5">
                  <c:v>SH.Ini.2019.2022.GR1.001 Promover el seguimiento y mejora continua de las acciones que se realizan para fortalecer las relaciones con los grupos de valor en las entidades del Sector Hacienda.</c:v>
                </c:pt>
                <c:pt idx="6">
                  <c:v>SH.Ini.2019.2022.GR1.002 Contribuir a la obtención de niveles de excelencia en el ejercicio de la función disciplinaria</c:v>
                </c:pt>
                <c:pt idx="7">
                  <c:v>SH.Ini.2019.2022.GR1.003 Fortalecer los mecanismos de transparencia, acceso a la información pública y lucha contra la corrupción</c:v>
                </c:pt>
                <c:pt idx="8">
                  <c:v>SH.Ini.2019.2022.GR2.001 Fortalecer la Gestión Documental en las entidades del Sector Hacienda</c:v>
                </c:pt>
                <c:pt idx="9">
                  <c:v>SH.Ini.2019.2022.GR2.002 Fortalecer el Gobierno Digital en las entidades del SH</c:v>
                </c:pt>
                <c:pt idx="10">
                  <c:v>SH.Ini.2019.2022.GR3.001 Desarrollar acciones encaminadas a fortalecer la gestión organizacional y por procesos de la entidades del Sector Hacienda</c:v>
                </c:pt>
              </c:strCache>
            </c:strRef>
          </c:cat>
          <c:val>
            <c:numRef>
              <c:f>Hoja2!$B$5:$B$16</c:f>
              <c:numCache>
                <c:formatCode>General</c:formatCode>
                <c:ptCount val="11"/>
                <c:pt idx="0">
                  <c:v>83</c:v>
                </c:pt>
                <c:pt idx="1">
                  <c:v>57</c:v>
                </c:pt>
                <c:pt idx="2">
                  <c:v>1</c:v>
                </c:pt>
                <c:pt idx="3">
                  <c:v>59</c:v>
                </c:pt>
                <c:pt idx="4">
                  <c:v>10</c:v>
                </c:pt>
                <c:pt idx="5">
                  <c:v>32</c:v>
                </c:pt>
                <c:pt idx="6">
                  <c:v>31</c:v>
                </c:pt>
                <c:pt idx="7">
                  <c:v>30</c:v>
                </c:pt>
                <c:pt idx="8">
                  <c:v>30</c:v>
                </c:pt>
                <c:pt idx="9">
                  <c:v>1</c:v>
                </c:pt>
                <c:pt idx="10">
                  <c:v>5</c:v>
                </c:pt>
              </c:numCache>
            </c:numRef>
          </c:val>
          <c:extLst>
            <c:ext xmlns:c16="http://schemas.microsoft.com/office/drawing/2014/chart" uri="{C3380CC4-5D6E-409C-BE32-E72D297353CC}">
              <c16:uniqueId val="{00000000-2092-461E-9844-92B7B18BE863}"/>
            </c:ext>
          </c:extLst>
        </c:ser>
        <c:ser>
          <c:idx val="1"/>
          <c:order val="1"/>
          <c:tx>
            <c:strRef>
              <c:f>Hoja2!$C$3:$C$4</c:f>
              <c:strCache>
                <c:ptCount val="1"/>
                <c:pt idx="0">
                  <c:v>Nueva</c:v>
                </c:pt>
              </c:strCache>
            </c:strRef>
          </c:tx>
          <c:spPr>
            <a:gradFill flip="none" rotWithShape="1">
              <a:gsLst>
                <a:gs pos="0">
                  <a:srgbClr val="990033">
                    <a:shade val="30000"/>
                    <a:satMod val="115000"/>
                  </a:srgbClr>
                </a:gs>
                <a:gs pos="50000">
                  <a:srgbClr val="990033">
                    <a:shade val="67500"/>
                    <a:satMod val="115000"/>
                  </a:srgbClr>
                </a:gs>
                <a:gs pos="100000">
                  <a:srgbClr val="990033">
                    <a:shade val="100000"/>
                    <a:satMod val="115000"/>
                  </a:srgbClr>
                </a:gs>
              </a:gsLst>
              <a:lin ang="5400000" scaled="1"/>
              <a:tileRect/>
            </a:gradFill>
          </c:spPr>
          <c:invertIfNegative val="0"/>
          <c:dLbls>
            <c:dLbl>
              <c:idx val="3"/>
              <c:layout>
                <c:manualLayout>
                  <c:x val="1.5732884472403005E-3"/>
                  <c:y val="7.8688461255205077E-3"/>
                </c:manualLayout>
              </c:layout>
              <c:spPr>
                <a:noFill/>
                <a:ln>
                  <a:noFill/>
                </a:ln>
                <a:effectLst/>
              </c:spPr>
              <c:txPr>
                <a:bodyPr wrap="square" lIns="38100" tIns="19050" rIns="38100" bIns="19050" anchor="ctr">
                  <a:noAutofit/>
                </a:bodyPr>
                <a:lstStyle/>
                <a:p>
                  <a:pPr>
                    <a:defRPr sz="1200" b="1">
                      <a:solidFill>
                        <a:schemeClr val="bg1"/>
                      </a:solidFill>
                      <a:latin typeface="Century Gothic" panose="020B0502020202020204" pitchFamily="34" charset="0"/>
                    </a:defRPr>
                  </a:pPr>
                  <a:endParaRPr lang="es-CO"/>
                </a:p>
              </c:txPr>
              <c:dLblPos val="ctr"/>
              <c:showLegendKey val="0"/>
              <c:showVal val="1"/>
              <c:showCatName val="0"/>
              <c:showSerName val="0"/>
              <c:showPercent val="0"/>
              <c:showBubbleSize val="0"/>
              <c:extLst>
                <c:ext xmlns:c15="http://schemas.microsoft.com/office/drawing/2012/chart" uri="{CE6537A1-D6FC-4f65-9D91-7224C49458BB}">
                  <c15:layout>
                    <c:manualLayout>
                      <c:w val="4.1926486469880384E-2"/>
                      <c:h val="2.9792135258771505E-2"/>
                    </c:manualLayout>
                  </c15:layout>
                </c:ext>
                <c:ext xmlns:c16="http://schemas.microsoft.com/office/drawing/2014/chart" uri="{C3380CC4-5D6E-409C-BE32-E72D297353CC}">
                  <c16:uniqueId val="{00000002-2092-461E-9844-92B7B18BE863}"/>
                </c:ext>
              </c:extLst>
            </c:dLbl>
            <c:spPr>
              <a:noFill/>
              <a:ln>
                <a:noFill/>
              </a:ln>
              <a:effectLst/>
            </c:spPr>
            <c:txPr>
              <a:bodyPr wrap="square" lIns="38100" tIns="19050" rIns="38100" bIns="19050" anchor="ctr">
                <a:spAutoFit/>
              </a:bodyPr>
              <a:lstStyle/>
              <a:p>
                <a:pPr>
                  <a:defRPr sz="1200" b="1">
                    <a:latin typeface="Century Gothic" panose="020B0502020202020204" pitchFamily="34"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Hoja2!$A$5:$A$16</c:f>
              <c:strCache>
                <c:ptCount val="11"/>
                <c:pt idx="0">
                  <c:v>SH.Ini.2019.2022.GCI1.001 Fortalecer la implementación de la política del Talento Humano en las Entidades del Sector Hacienda</c:v>
                </c:pt>
                <c:pt idx="1">
                  <c:v>SH.Ini.2019.2022.GCI1.003 Fortalecer la implementación de la política de Gestión de Conocimiento e Innovación en las Entidades del Sector Hacienda</c:v>
                </c:pt>
                <c:pt idx="2">
                  <c:v>SH.Ini.2019.2022.GCI2.001 Implementar buenas practicas para la administración de recursos financieros en las Entidades del Sector Hacienda</c:v>
                </c:pt>
                <c:pt idx="3">
                  <c:v>SH.Ini.2019.2022.GCI2.002 Desarrollar mecanismos para un adecuado ejercicio de defensa jurídica de las Entidades del Sector Hacienda</c:v>
                </c:pt>
                <c:pt idx="4">
                  <c:v>SH.Ini.2019.2022.GM1.Desarrollar las acciones misionales que contribuyan al logro de los objetivos del sector y del Gobierno nacional.</c:v>
                </c:pt>
                <c:pt idx="5">
                  <c:v>SH.Ini.2019.2022.GR1.001 Promover el seguimiento y mejora continua de las acciones que se realizan para fortalecer las relaciones con los grupos de valor en las entidades del Sector Hacienda.</c:v>
                </c:pt>
                <c:pt idx="6">
                  <c:v>SH.Ini.2019.2022.GR1.002 Contribuir a la obtención de niveles de excelencia en el ejercicio de la función disciplinaria</c:v>
                </c:pt>
                <c:pt idx="7">
                  <c:v>SH.Ini.2019.2022.GR1.003 Fortalecer los mecanismos de transparencia, acceso a la información pública y lucha contra la corrupción</c:v>
                </c:pt>
                <c:pt idx="8">
                  <c:v>SH.Ini.2019.2022.GR2.001 Fortalecer la Gestión Documental en las entidades del Sector Hacienda</c:v>
                </c:pt>
                <c:pt idx="9">
                  <c:v>SH.Ini.2019.2022.GR2.002 Fortalecer el Gobierno Digital en las entidades del SH</c:v>
                </c:pt>
                <c:pt idx="10">
                  <c:v>SH.Ini.2019.2022.GR3.001 Desarrollar acciones encaminadas a fortalecer la gestión organizacional y por procesos de la entidades del Sector Hacienda</c:v>
                </c:pt>
              </c:strCache>
            </c:strRef>
          </c:cat>
          <c:val>
            <c:numRef>
              <c:f>Hoja2!$C$5:$C$16</c:f>
              <c:numCache>
                <c:formatCode>General</c:formatCode>
                <c:ptCount val="11"/>
                <c:pt idx="3">
                  <c:v>1</c:v>
                </c:pt>
              </c:numCache>
            </c:numRef>
          </c:val>
          <c:extLst>
            <c:ext xmlns:c16="http://schemas.microsoft.com/office/drawing/2014/chart" uri="{C3380CC4-5D6E-409C-BE32-E72D297353CC}">
              <c16:uniqueId val="{00000001-2092-461E-9844-92B7B18BE863}"/>
            </c:ext>
          </c:extLst>
        </c:ser>
        <c:dLbls>
          <c:showLegendKey val="0"/>
          <c:showVal val="0"/>
          <c:showCatName val="0"/>
          <c:showSerName val="0"/>
          <c:showPercent val="0"/>
          <c:showBubbleSize val="0"/>
        </c:dLbls>
        <c:gapWidth val="150"/>
        <c:overlap val="100"/>
        <c:axId val="1592039392"/>
        <c:axId val="1"/>
      </c:barChart>
      <c:catAx>
        <c:axId val="1592039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vert="horz"/>
          <a:lstStyle/>
          <a:p>
            <a:pPr>
              <a:defRPr sz="1000" b="0" i="0" u="none" strike="noStrike" baseline="0">
                <a:solidFill>
                  <a:srgbClr val="333333"/>
                </a:solidFill>
                <a:latin typeface="Century Gothic" panose="020B0502020202020204" pitchFamily="34" charset="0"/>
                <a:ea typeface="Calibri"/>
                <a:cs typeface="Calibri"/>
              </a:defRPr>
            </a:pPr>
            <a:endParaRPr lang="es-CO"/>
          </a:p>
        </c:txPr>
        <c:crossAx val="1"/>
        <c:crosses val="autoZero"/>
        <c:auto val="0"/>
        <c:lblAlgn val="ctr"/>
        <c:lblOffset val="100"/>
        <c:noMultiLvlLbl val="0"/>
      </c:catAx>
      <c:valAx>
        <c:axId val="1"/>
        <c:scaling>
          <c:orientation val="minMax"/>
        </c:scaling>
        <c:delete val="1"/>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crossAx val="1592039392"/>
        <c:crosses val="autoZero"/>
        <c:crossBetween val="between"/>
        <c:majorUnit val="0.5"/>
      </c:valAx>
      <c:spPr>
        <a:noFill/>
        <a:ln w="25400">
          <a:noFill/>
        </a:ln>
      </c:spPr>
    </c:plotArea>
    <c:legend>
      <c:legendPos val="b"/>
      <c:overlay val="0"/>
      <c:spPr>
        <a:noFill/>
        <a:ln w="25400">
          <a:noFill/>
        </a:ln>
      </c:spPr>
      <c:txPr>
        <a:bodyPr/>
        <a:lstStyle/>
        <a:p>
          <a:pPr>
            <a:defRPr sz="1200" b="0" i="0" u="none" strike="noStrike" baseline="0">
              <a:solidFill>
                <a:srgbClr val="333333"/>
              </a:solidFill>
              <a:latin typeface="Century Gothic" panose="020B0502020202020204" pitchFamily="34" charset="0"/>
              <a:ea typeface="Calibri"/>
              <a:cs typeface="Calibri"/>
            </a:defRPr>
          </a:pPr>
          <a:endParaRPr lang="es-CO"/>
        </a:p>
      </c:txPr>
    </c:legend>
    <c:plotVisOnly val="1"/>
    <c:dispBlanksAs val="gap"/>
    <c:showDLblsOverMax val="0"/>
  </c:chart>
  <c:spPr>
    <a:solidFill>
      <a:schemeClr val="bg1"/>
    </a:solidFill>
    <a:ln w="9525" cap="flat" cmpd="sng" algn="ctr">
      <a:noFill/>
      <a:round/>
    </a:ln>
    <a:effectLst/>
  </c:spPr>
  <c:txPr>
    <a:bodyPr/>
    <a:lstStyle/>
    <a:p>
      <a:pPr>
        <a:defRPr sz="1000" b="0" i="0" u="none" strike="noStrike" baseline="0">
          <a:solidFill>
            <a:srgbClr val="000000"/>
          </a:solidFill>
          <a:latin typeface="Calibri"/>
          <a:ea typeface="Calibri"/>
          <a:cs typeface="Calibri"/>
        </a:defRPr>
      </a:pPr>
      <a:endParaRPr lang="es-CO"/>
    </a:p>
  </c:txPr>
  <c:externalData r:id="rId1">
    <c:autoUpdate val="0"/>
  </c:externalData>
  <c:extLst>
    <c:ext xmlns:c14="http://schemas.microsoft.com/office/drawing/2007/8/2/chart" uri="{781A3756-C4B2-4CAC-9D66-4F8BD8637D16}">
      <c14:pivotOptions>
        <c14:dropZoneFilter val="1"/>
        <c14:dropZoneCategories val="1"/>
        <c14:dropZoneData val="1"/>
        <c14:dropZoneSeries val="1"/>
      </c14:pivotOptions>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0111184429922594E-2"/>
          <c:y val="8.4120473101049711E-2"/>
          <c:w val="0.81555145206723567"/>
          <c:h val="0.78821401896450138"/>
        </c:manualLayout>
      </c:layout>
      <c:doughnutChart>
        <c:varyColors val="1"/>
        <c:ser>
          <c:idx val="1"/>
          <c:order val="0"/>
          <c:spPr>
            <a:gradFill flip="none" rotWithShape="1">
              <a:gsLst>
                <a:gs pos="0">
                  <a:srgbClr val="39DB86">
                    <a:shade val="30000"/>
                    <a:satMod val="115000"/>
                  </a:srgbClr>
                </a:gs>
                <a:gs pos="50000">
                  <a:srgbClr val="39DB86">
                    <a:shade val="67500"/>
                    <a:satMod val="115000"/>
                  </a:srgbClr>
                </a:gs>
                <a:gs pos="100000">
                  <a:srgbClr val="39DB86">
                    <a:shade val="100000"/>
                    <a:satMod val="115000"/>
                  </a:srgbClr>
                </a:gs>
              </a:gsLst>
              <a:lin ang="2700000" scaled="1"/>
              <a:tileRect/>
            </a:gradFill>
          </c:spPr>
          <c:dPt>
            <c:idx val="0"/>
            <c:bubble3D val="0"/>
            <c:spPr>
              <a:gradFill flip="none" rotWithShape="1">
                <a:gsLst>
                  <a:gs pos="0">
                    <a:srgbClr val="990033">
                      <a:shade val="30000"/>
                      <a:satMod val="115000"/>
                    </a:srgbClr>
                  </a:gs>
                  <a:gs pos="50000">
                    <a:srgbClr val="990033">
                      <a:shade val="67500"/>
                      <a:satMod val="115000"/>
                    </a:srgbClr>
                  </a:gs>
                  <a:gs pos="100000">
                    <a:srgbClr val="990033">
                      <a:shade val="100000"/>
                      <a:satMod val="115000"/>
                    </a:srgbClr>
                  </a:gs>
                </a:gsLst>
                <a:lin ang="5400000" scaled="1"/>
                <a:tileRect/>
              </a:gra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1A6A-4188-A67C-21194BC66D39}"/>
              </c:ext>
            </c:extLst>
          </c:dPt>
          <c:dPt>
            <c:idx val="1"/>
            <c:bubble3D val="0"/>
            <c:spPr>
              <a:gradFill flip="none" rotWithShape="1">
                <a:gsLst>
                  <a:gs pos="0">
                    <a:srgbClr val="39DB86">
                      <a:shade val="30000"/>
                      <a:satMod val="115000"/>
                    </a:srgbClr>
                  </a:gs>
                  <a:gs pos="50000">
                    <a:srgbClr val="39DB86">
                      <a:shade val="67500"/>
                      <a:satMod val="115000"/>
                    </a:srgbClr>
                  </a:gs>
                  <a:gs pos="100000">
                    <a:srgbClr val="39DB86">
                      <a:shade val="100000"/>
                      <a:satMod val="115000"/>
                    </a:srgbClr>
                  </a:gs>
                </a:gsLst>
                <a:lin ang="2700000" scaled="1"/>
                <a:tileRect/>
              </a:gra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1A6A-4188-A67C-21194BC66D39}"/>
              </c:ext>
            </c:extLst>
          </c:dPt>
          <c:dLbls>
            <c:spPr>
              <a:noFill/>
              <a:ln>
                <a:noFill/>
              </a:ln>
              <a:effectLst/>
            </c:spPr>
            <c:txPr>
              <a:bodyPr wrap="square" lIns="38100" tIns="19050" rIns="38100" bIns="19050" anchor="ctr">
                <a:spAutoFit/>
              </a:bodyPr>
              <a:lstStyle/>
              <a:p>
                <a:pPr>
                  <a:defRPr sz="1200" b="1">
                    <a:solidFill>
                      <a:schemeClr val="bg1"/>
                    </a:solidFill>
                    <a:latin typeface="Century Gothic" panose="020B0502020202020204" pitchFamily="34" charset="0"/>
                  </a:defRPr>
                </a:pPr>
                <a:endParaRPr lang="es-CO"/>
              </a:p>
            </c:txPr>
            <c:showLegendKey val="0"/>
            <c:showVal val="1"/>
            <c:showCatName val="0"/>
            <c:showSerName val="0"/>
            <c:showPercent val="0"/>
            <c:showBubbleSize val="0"/>
            <c:showLeaderLines val="1"/>
            <c:extLst>
              <c:ext xmlns:c15="http://schemas.microsoft.com/office/drawing/2012/chart" uri="{CE6537A1-D6FC-4f65-9D91-7224C49458BB}"/>
            </c:extLst>
          </c:dLbls>
          <c:cat>
            <c:strRef>
              <c:f>Hoja2!$B$20:$B$21</c:f>
              <c:strCache>
                <c:ptCount val="2"/>
                <c:pt idx="0">
                  <c:v>Nueva</c:v>
                </c:pt>
                <c:pt idx="1">
                  <c:v>Finalizadas </c:v>
                </c:pt>
              </c:strCache>
            </c:strRef>
          </c:cat>
          <c:val>
            <c:numRef>
              <c:f>Hoja2!$C$20:$C$21</c:f>
              <c:numCache>
                <c:formatCode>General</c:formatCode>
                <c:ptCount val="2"/>
                <c:pt idx="0">
                  <c:v>1</c:v>
                </c:pt>
                <c:pt idx="1">
                  <c:v>339</c:v>
                </c:pt>
              </c:numCache>
            </c:numRef>
          </c:val>
          <c:extLst>
            <c:ext xmlns:c16="http://schemas.microsoft.com/office/drawing/2014/chart" uri="{C3380CC4-5D6E-409C-BE32-E72D297353CC}">
              <c16:uniqueId val="{00000004-1A6A-4188-A67C-21194BC66D39}"/>
            </c:ext>
          </c:extLst>
        </c:ser>
        <c:dLbls>
          <c:showLegendKey val="0"/>
          <c:showVal val="0"/>
          <c:showCatName val="0"/>
          <c:showSerName val="0"/>
          <c:showPercent val="0"/>
          <c:showBubbleSize val="0"/>
          <c:showLeaderLines val="1"/>
        </c:dLbls>
        <c:firstSliceAng val="0"/>
        <c:holeSize val="50"/>
      </c:doughnutChart>
      <c:spPr>
        <a:noFill/>
        <a:ln w="25400">
          <a:noFill/>
        </a:ln>
      </c:spPr>
    </c:plotArea>
    <c:legend>
      <c:legendPos val="r"/>
      <c:layout>
        <c:manualLayout>
          <c:xMode val="edge"/>
          <c:yMode val="edge"/>
          <c:x val="5.2886381990712703E-2"/>
          <c:y val="0.86107629817734499"/>
          <c:w val="0.88704850595598628"/>
          <c:h val="0.11845491471338709"/>
        </c:manualLayout>
      </c:layout>
      <c:overlay val="0"/>
      <c:spPr>
        <a:noFill/>
        <a:ln w="25400">
          <a:noFill/>
        </a:ln>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es-CO"/>
        </a:p>
      </c:txPr>
    </c:legend>
    <c:plotVisOnly val="1"/>
    <c:dispBlanksAs val="gap"/>
    <c:showDLblsOverMax val="0"/>
  </c:chart>
  <c:spPr>
    <a:solidFill>
      <a:schemeClr val="bg1"/>
    </a:solidFill>
    <a:ln w="9525" cap="flat" cmpd="sng" algn="ctr">
      <a:noFill/>
      <a:round/>
    </a:ln>
    <a:effectLst/>
  </c:spPr>
  <c:txPr>
    <a:bodyPr/>
    <a:lstStyle/>
    <a:p>
      <a:pPr>
        <a:defRPr/>
      </a:pPr>
      <a:endParaRPr lang="es-CO"/>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0.31133</cdr:x>
      <cdr:y>0.41508</cdr:y>
    </cdr:from>
    <cdr:to>
      <cdr:x>0.68704</cdr:x>
      <cdr:y>0.57337</cdr:y>
    </cdr:to>
    <cdr:sp macro="" textlink="">
      <cdr:nvSpPr>
        <cdr:cNvPr id="3" name="CuadroTexto 20">
          <a:extLst xmlns:a="http://schemas.openxmlformats.org/drawingml/2006/main">
            <a:ext uri="{FF2B5EF4-FFF2-40B4-BE49-F238E27FC236}">
              <a16:creationId xmlns:a16="http://schemas.microsoft.com/office/drawing/2014/main" id="{1F7E77B2-057F-4648-A3FA-79F2F7DD6C41}"/>
            </a:ext>
          </a:extLst>
        </cdr:cNvPr>
        <cdr:cNvSpPr txBox="1"/>
      </cdr:nvSpPr>
      <cdr:spPr>
        <a:xfrm xmlns:a="http://schemas.openxmlformats.org/drawingml/2006/main">
          <a:off x="1053061" y="1452685"/>
          <a:ext cx="1270838" cy="5539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CO" sz="3000" b="1" spc="-150" dirty="0">
              <a:solidFill>
                <a:schemeClr val="bg1">
                  <a:lumMod val="50000"/>
                </a:schemeClr>
              </a:solidFill>
              <a:latin typeface="Century Gothic" panose="020B0502020202020204" pitchFamily="34" charset="0"/>
            </a:rPr>
            <a:t>99.7%</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9C4481-A085-4C62-8A87-85CB623E938C}" type="datetimeFigureOut">
              <a:rPr lang="es-CO" smtClean="0"/>
              <a:t>17/08/2022</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F4E11A-C2D8-4085-934F-CBA4E70861D4}" type="slidenum">
              <a:rPr lang="es-CO" smtClean="0"/>
              <a:t>‹Nº›</a:t>
            </a:fld>
            <a:endParaRPr lang="es-CO"/>
          </a:p>
        </p:txBody>
      </p:sp>
    </p:spTree>
    <p:extLst>
      <p:ext uri="{BB962C8B-B14F-4D97-AF65-F5344CB8AC3E}">
        <p14:creationId xmlns:p14="http://schemas.microsoft.com/office/powerpoint/2010/main" val="4221894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92591F93-A43E-485E-BC95-A2799663FAFF}" type="slidenum">
              <a:rPr lang="es-CO" smtClean="0"/>
              <a:t>2</a:t>
            </a:fld>
            <a:endParaRPr lang="es-CO" dirty="0"/>
          </a:p>
        </p:txBody>
      </p:sp>
    </p:spTree>
    <p:extLst>
      <p:ext uri="{BB962C8B-B14F-4D97-AF65-F5344CB8AC3E}">
        <p14:creationId xmlns:p14="http://schemas.microsoft.com/office/powerpoint/2010/main" val="4072412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92591F93-A43E-485E-BC95-A2799663FAFF}" type="slidenum">
              <a:rPr lang="es-CO" smtClean="0"/>
              <a:t>4</a:t>
            </a:fld>
            <a:endParaRPr lang="es-CO" dirty="0"/>
          </a:p>
        </p:txBody>
      </p:sp>
    </p:spTree>
    <p:extLst>
      <p:ext uri="{BB962C8B-B14F-4D97-AF65-F5344CB8AC3E}">
        <p14:creationId xmlns:p14="http://schemas.microsoft.com/office/powerpoint/2010/main" val="699553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92591F93-A43E-485E-BC95-A2799663FAFF}" type="slidenum">
              <a:rPr lang="es-CO" smtClean="0"/>
              <a:t>5</a:t>
            </a:fld>
            <a:endParaRPr lang="es-CO" dirty="0"/>
          </a:p>
        </p:txBody>
      </p:sp>
    </p:spTree>
    <p:extLst>
      <p:ext uri="{BB962C8B-B14F-4D97-AF65-F5344CB8AC3E}">
        <p14:creationId xmlns:p14="http://schemas.microsoft.com/office/powerpoint/2010/main" val="906101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92591F93-A43E-485E-BC95-A2799663FAFF}" type="slidenum">
              <a:rPr lang="es-CO" smtClean="0"/>
              <a:t>6</a:t>
            </a:fld>
            <a:endParaRPr lang="es-CO" dirty="0"/>
          </a:p>
        </p:txBody>
      </p:sp>
    </p:spTree>
    <p:extLst>
      <p:ext uri="{BB962C8B-B14F-4D97-AF65-F5344CB8AC3E}">
        <p14:creationId xmlns:p14="http://schemas.microsoft.com/office/powerpoint/2010/main" val="3233524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7CDF0B53-23AE-4677-AD65-8D60E7605BE8}" type="slidenum">
              <a:rPr lang="es-CO" smtClean="0"/>
              <a:t>7</a:t>
            </a:fld>
            <a:endParaRPr lang="es-CO"/>
          </a:p>
        </p:txBody>
      </p:sp>
    </p:spTree>
    <p:extLst>
      <p:ext uri="{BB962C8B-B14F-4D97-AF65-F5344CB8AC3E}">
        <p14:creationId xmlns:p14="http://schemas.microsoft.com/office/powerpoint/2010/main" val="2096540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96B5AD-A8EA-D743-A0FC-7296DD09F64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361B44E2-013E-364C-BC68-088B48254C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D9E9B4D3-2345-B947-ADF5-A6C9BF55079F}"/>
              </a:ext>
            </a:extLst>
          </p:cNvPr>
          <p:cNvSpPr>
            <a:spLocks noGrp="1"/>
          </p:cNvSpPr>
          <p:nvPr>
            <p:ph type="dt" sz="half" idx="10"/>
          </p:nvPr>
        </p:nvSpPr>
        <p:spPr/>
        <p:txBody>
          <a:bodyPr/>
          <a:lstStyle/>
          <a:p>
            <a:fld id="{8CED900B-F3CA-EC4D-B912-004BC1629AA6}" type="datetimeFigureOut">
              <a:rPr lang="es-CO" smtClean="0"/>
              <a:t>17/08/2022</a:t>
            </a:fld>
            <a:endParaRPr lang="es-CO"/>
          </a:p>
        </p:txBody>
      </p:sp>
      <p:sp>
        <p:nvSpPr>
          <p:cNvPr id="5" name="Marcador de pie de página 4">
            <a:extLst>
              <a:ext uri="{FF2B5EF4-FFF2-40B4-BE49-F238E27FC236}">
                <a16:creationId xmlns:a16="http://schemas.microsoft.com/office/drawing/2014/main" id="{D552DEE1-78DC-0F47-8D2A-0F419BED892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320CC09-D2CC-6141-A8F5-5FACD42AA718}"/>
              </a:ext>
            </a:extLst>
          </p:cNvPr>
          <p:cNvSpPr>
            <a:spLocks noGrp="1"/>
          </p:cNvSpPr>
          <p:nvPr>
            <p:ph type="sldNum" sz="quarter" idx="12"/>
          </p:nvPr>
        </p:nvSpPr>
        <p:spPr/>
        <p:txBody>
          <a:bodyPr/>
          <a:lstStyle/>
          <a:p>
            <a:fld id="{2B6BACDA-C362-2C45-B99B-E7DD1F95CBF3}" type="slidenum">
              <a:rPr lang="es-CO" smtClean="0"/>
              <a:t>‹Nº›</a:t>
            </a:fld>
            <a:endParaRPr lang="es-CO"/>
          </a:p>
        </p:txBody>
      </p:sp>
    </p:spTree>
    <p:extLst>
      <p:ext uri="{BB962C8B-B14F-4D97-AF65-F5344CB8AC3E}">
        <p14:creationId xmlns:p14="http://schemas.microsoft.com/office/powerpoint/2010/main" val="726915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305663-303F-E546-8051-04D73C07DEF6}"/>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F0FAECE2-9B19-5F49-BD41-3B477F6870C3}"/>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D24D8F06-D0FB-D645-8C0C-57FFED54E5FD}"/>
              </a:ext>
            </a:extLst>
          </p:cNvPr>
          <p:cNvSpPr>
            <a:spLocks noGrp="1"/>
          </p:cNvSpPr>
          <p:nvPr>
            <p:ph type="dt" sz="half" idx="10"/>
          </p:nvPr>
        </p:nvSpPr>
        <p:spPr/>
        <p:txBody>
          <a:bodyPr/>
          <a:lstStyle/>
          <a:p>
            <a:fld id="{8CED900B-F3CA-EC4D-B912-004BC1629AA6}" type="datetimeFigureOut">
              <a:rPr lang="es-CO" smtClean="0"/>
              <a:t>17/08/2022</a:t>
            </a:fld>
            <a:endParaRPr lang="es-CO"/>
          </a:p>
        </p:txBody>
      </p:sp>
      <p:sp>
        <p:nvSpPr>
          <p:cNvPr id="5" name="Marcador de pie de página 4">
            <a:extLst>
              <a:ext uri="{FF2B5EF4-FFF2-40B4-BE49-F238E27FC236}">
                <a16:creationId xmlns:a16="http://schemas.microsoft.com/office/drawing/2014/main" id="{0557E21A-3018-7143-A999-AD21826879B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E1E6007-6F78-C14A-AED8-18E79C7C2CEA}"/>
              </a:ext>
            </a:extLst>
          </p:cNvPr>
          <p:cNvSpPr>
            <a:spLocks noGrp="1"/>
          </p:cNvSpPr>
          <p:nvPr>
            <p:ph type="sldNum" sz="quarter" idx="12"/>
          </p:nvPr>
        </p:nvSpPr>
        <p:spPr/>
        <p:txBody>
          <a:bodyPr/>
          <a:lstStyle/>
          <a:p>
            <a:fld id="{2B6BACDA-C362-2C45-B99B-E7DD1F95CBF3}" type="slidenum">
              <a:rPr lang="es-CO" smtClean="0"/>
              <a:t>‹Nº›</a:t>
            </a:fld>
            <a:endParaRPr lang="es-CO"/>
          </a:p>
        </p:txBody>
      </p:sp>
    </p:spTree>
    <p:extLst>
      <p:ext uri="{BB962C8B-B14F-4D97-AF65-F5344CB8AC3E}">
        <p14:creationId xmlns:p14="http://schemas.microsoft.com/office/powerpoint/2010/main" val="3054979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6B9CF41-E7C9-F140-8E6A-34EA334DEAD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BAADA15D-F9BE-8747-8FDD-CF452DA2789A}"/>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EE30BCE8-CF9C-E842-8B88-420BE54D5FD7}"/>
              </a:ext>
            </a:extLst>
          </p:cNvPr>
          <p:cNvSpPr>
            <a:spLocks noGrp="1"/>
          </p:cNvSpPr>
          <p:nvPr>
            <p:ph type="dt" sz="half" idx="10"/>
          </p:nvPr>
        </p:nvSpPr>
        <p:spPr/>
        <p:txBody>
          <a:bodyPr/>
          <a:lstStyle/>
          <a:p>
            <a:fld id="{8CED900B-F3CA-EC4D-B912-004BC1629AA6}" type="datetimeFigureOut">
              <a:rPr lang="es-CO" smtClean="0"/>
              <a:t>17/08/2022</a:t>
            </a:fld>
            <a:endParaRPr lang="es-CO"/>
          </a:p>
        </p:txBody>
      </p:sp>
      <p:sp>
        <p:nvSpPr>
          <p:cNvPr id="5" name="Marcador de pie de página 4">
            <a:extLst>
              <a:ext uri="{FF2B5EF4-FFF2-40B4-BE49-F238E27FC236}">
                <a16:creationId xmlns:a16="http://schemas.microsoft.com/office/drawing/2014/main" id="{DA906DD8-016F-F444-BEC7-B0BA07756A2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0BFA2408-5BE6-9B4E-8BF0-9A49EEA5F9AE}"/>
              </a:ext>
            </a:extLst>
          </p:cNvPr>
          <p:cNvSpPr>
            <a:spLocks noGrp="1"/>
          </p:cNvSpPr>
          <p:nvPr>
            <p:ph type="sldNum" sz="quarter" idx="12"/>
          </p:nvPr>
        </p:nvSpPr>
        <p:spPr/>
        <p:txBody>
          <a:bodyPr/>
          <a:lstStyle/>
          <a:p>
            <a:fld id="{2B6BACDA-C362-2C45-B99B-E7DD1F95CBF3}" type="slidenum">
              <a:rPr lang="es-CO" smtClean="0"/>
              <a:t>‹Nº›</a:t>
            </a:fld>
            <a:endParaRPr lang="es-CO"/>
          </a:p>
        </p:txBody>
      </p:sp>
    </p:spTree>
    <p:extLst>
      <p:ext uri="{BB962C8B-B14F-4D97-AF65-F5344CB8AC3E}">
        <p14:creationId xmlns:p14="http://schemas.microsoft.com/office/powerpoint/2010/main" val="3930506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2F672E-0F61-EA40-B84A-675E65B2C508}"/>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76C30EA-2530-E94A-8FB0-1104CEF5409C}"/>
              </a:ext>
            </a:extLst>
          </p:cNvPr>
          <p:cNvSpPr>
            <a:spLocks noGrp="1"/>
          </p:cNvSpPr>
          <p:nvPr>
            <p:ph idx="1"/>
          </p:nvPr>
        </p:nvSpPr>
        <p:spPr/>
        <p:txBody>
          <a:bodyPr/>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F45A938F-1171-DE4C-A0F8-9DF362E9FC44}"/>
              </a:ext>
            </a:extLst>
          </p:cNvPr>
          <p:cNvSpPr>
            <a:spLocks noGrp="1"/>
          </p:cNvSpPr>
          <p:nvPr>
            <p:ph type="dt" sz="half" idx="10"/>
          </p:nvPr>
        </p:nvSpPr>
        <p:spPr/>
        <p:txBody>
          <a:bodyPr/>
          <a:lstStyle/>
          <a:p>
            <a:fld id="{8CED900B-F3CA-EC4D-B912-004BC1629AA6}" type="datetimeFigureOut">
              <a:rPr lang="es-CO" smtClean="0"/>
              <a:t>17/08/2022</a:t>
            </a:fld>
            <a:endParaRPr lang="es-CO"/>
          </a:p>
        </p:txBody>
      </p:sp>
      <p:sp>
        <p:nvSpPr>
          <p:cNvPr id="5" name="Marcador de pie de página 4">
            <a:extLst>
              <a:ext uri="{FF2B5EF4-FFF2-40B4-BE49-F238E27FC236}">
                <a16:creationId xmlns:a16="http://schemas.microsoft.com/office/drawing/2014/main" id="{C230C682-7FA5-A748-8AD4-A11D1AA52C7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78FA429-6955-754B-B347-7906B0C65F67}"/>
              </a:ext>
            </a:extLst>
          </p:cNvPr>
          <p:cNvSpPr>
            <a:spLocks noGrp="1"/>
          </p:cNvSpPr>
          <p:nvPr>
            <p:ph type="sldNum" sz="quarter" idx="12"/>
          </p:nvPr>
        </p:nvSpPr>
        <p:spPr/>
        <p:txBody>
          <a:bodyPr/>
          <a:lstStyle/>
          <a:p>
            <a:fld id="{2B6BACDA-C362-2C45-B99B-E7DD1F95CBF3}" type="slidenum">
              <a:rPr lang="es-CO" smtClean="0"/>
              <a:t>‹Nº›</a:t>
            </a:fld>
            <a:endParaRPr lang="es-CO"/>
          </a:p>
        </p:txBody>
      </p:sp>
    </p:spTree>
    <p:extLst>
      <p:ext uri="{BB962C8B-B14F-4D97-AF65-F5344CB8AC3E}">
        <p14:creationId xmlns:p14="http://schemas.microsoft.com/office/powerpoint/2010/main" val="923113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2C1AC5-DD26-BF4D-BEEF-4DACD1A9EB6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AA738F0-CEF5-3A44-8D20-4879A0D986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5F2CF256-9EBC-DA48-96CC-2C842DD23981}"/>
              </a:ext>
            </a:extLst>
          </p:cNvPr>
          <p:cNvSpPr>
            <a:spLocks noGrp="1"/>
          </p:cNvSpPr>
          <p:nvPr>
            <p:ph type="dt" sz="half" idx="10"/>
          </p:nvPr>
        </p:nvSpPr>
        <p:spPr/>
        <p:txBody>
          <a:bodyPr/>
          <a:lstStyle/>
          <a:p>
            <a:fld id="{8CED900B-F3CA-EC4D-B912-004BC1629AA6}" type="datetimeFigureOut">
              <a:rPr lang="es-CO" smtClean="0"/>
              <a:t>17/08/2022</a:t>
            </a:fld>
            <a:endParaRPr lang="es-CO"/>
          </a:p>
        </p:txBody>
      </p:sp>
      <p:sp>
        <p:nvSpPr>
          <p:cNvPr id="5" name="Marcador de pie de página 4">
            <a:extLst>
              <a:ext uri="{FF2B5EF4-FFF2-40B4-BE49-F238E27FC236}">
                <a16:creationId xmlns:a16="http://schemas.microsoft.com/office/drawing/2014/main" id="{2EF963E2-D6F3-5749-876A-9197FED00EF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6F6B714-98AC-1449-9753-0E6B91BD6309}"/>
              </a:ext>
            </a:extLst>
          </p:cNvPr>
          <p:cNvSpPr>
            <a:spLocks noGrp="1"/>
          </p:cNvSpPr>
          <p:nvPr>
            <p:ph type="sldNum" sz="quarter" idx="12"/>
          </p:nvPr>
        </p:nvSpPr>
        <p:spPr/>
        <p:txBody>
          <a:bodyPr/>
          <a:lstStyle/>
          <a:p>
            <a:fld id="{2B6BACDA-C362-2C45-B99B-E7DD1F95CBF3}" type="slidenum">
              <a:rPr lang="es-CO" smtClean="0"/>
              <a:t>‹Nº›</a:t>
            </a:fld>
            <a:endParaRPr lang="es-CO"/>
          </a:p>
        </p:txBody>
      </p:sp>
    </p:spTree>
    <p:extLst>
      <p:ext uri="{BB962C8B-B14F-4D97-AF65-F5344CB8AC3E}">
        <p14:creationId xmlns:p14="http://schemas.microsoft.com/office/powerpoint/2010/main" val="2075602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E221C4-88A4-B240-A7E5-B330A2C93EA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CC818267-4C16-3941-9E3F-C810D0A3E4F9}"/>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CO"/>
          </a:p>
        </p:txBody>
      </p:sp>
      <p:sp>
        <p:nvSpPr>
          <p:cNvPr id="4" name="Marcador de contenido 3">
            <a:extLst>
              <a:ext uri="{FF2B5EF4-FFF2-40B4-BE49-F238E27FC236}">
                <a16:creationId xmlns:a16="http://schemas.microsoft.com/office/drawing/2014/main" id="{F8219D71-C259-E642-A4B7-6C8CB3EEE54B}"/>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CO"/>
          </a:p>
        </p:txBody>
      </p:sp>
      <p:sp>
        <p:nvSpPr>
          <p:cNvPr id="5" name="Marcador de fecha 4">
            <a:extLst>
              <a:ext uri="{FF2B5EF4-FFF2-40B4-BE49-F238E27FC236}">
                <a16:creationId xmlns:a16="http://schemas.microsoft.com/office/drawing/2014/main" id="{1784BBB8-10FB-4A40-A0C6-05890539124B}"/>
              </a:ext>
            </a:extLst>
          </p:cNvPr>
          <p:cNvSpPr>
            <a:spLocks noGrp="1"/>
          </p:cNvSpPr>
          <p:nvPr>
            <p:ph type="dt" sz="half" idx="10"/>
          </p:nvPr>
        </p:nvSpPr>
        <p:spPr/>
        <p:txBody>
          <a:bodyPr/>
          <a:lstStyle/>
          <a:p>
            <a:fld id="{8CED900B-F3CA-EC4D-B912-004BC1629AA6}" type="datetimeFigureOut">
              <a:rPr lang="es-CO" smtClean="0"/>
              <a:t>17/08/2022</a:t>
            </a:fld>
            <a:endParaRPr lang="es-CO"/>
          </a:p>
        </p:txBody>
      </p:sp>
      <p:sp>
        <p:nvSpPr>
          <p:cNvPr id="6" name="Marcador de pie de página 5">
            <a:extLst>
              <a:ext uri="{FF2B5EF4-FFF2-40B4-BE49-F238E27FC236}">
                <a16:creationId xmlns:a16="http://schemas.microsoft.com/office/drawing/2014/main" id="{8B6DB84B-9358-DB41-9468-189DE68D226C}"/>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84A8827-92A8-0349-8FBC-BDC9CA66C3F2}"/>
              </a:ext>
            </a:extLst>
          </p:cNvPr>
          <p:cNvSpPr>
            <a:spLocks noGrp="1"/>
          </p:cNvSpPr>
          <p:nvPr>
            <p:ph type="sldNum" sz="quarter" idx="12"/>
          </p:nvPr>
        </p:nvSpPr>
        <p:spPr/>
        <p:txBody>
          <a:bodyPr/>
          <a:lstStyle/>
          <a:p>
            <a:fld id="{2B6BACDA-C362-2C45-B99B-E7DD1F95CBF3}" type="slidenum">
              <a:rPr lang="es-CO" smtClean="0"/>
              <a:t>‹Nº›</a:t>
            </a:fld>
            <a:endParaRPr lang="es-CO"/>
          </a:p>
        </p:txBody>
      </p:sp>
    </p:spTree>
    <p:extLst>
      <p:ext uri="{BB962C8B-B14F-4D97-AF65-F5344CB8AC3E}">
        <p14:creationId xmlns:p14="http://schemas.microsoft.com/office/powerpoint/2010/main" val="305411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7B1BD8-523D-6D42-86D0-196D6794903B}"/>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825A99B-AEA5-4F4C-8E6F-1AD2A5153E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O"/>
          </a:p>
        </p:txBody>
      </p:sp>
      <p:sp>
        <p:nvSpPr>
          <p:cNvPr id="4" name="Marcador de contenido 3">
            <a:extLst>
              <a:ext uri="{FF2B5EF4-FFF2-40B4-BE49-F238E27FC236}">
                <a16:creationId xmlns:a16="http://schemas.microsoft.com/office/drawing/2014/main" id="{FE2EFA69-2455-8E4A-875C-5BE3E180A9B2}"/>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CO"/>
          </a:p>
        </p:txBody>
      </p:sp>
      <p:sp>
        <p:nvSpPr>
          <p:cNvPr id="5" name="Marcador de texto 4">
            <a:extLst>
              <a:ext uri="{FF2B5EF4-FFF2-40B4-BE49-F238E27FC236}">
                <a16:creationId xmlns:a16="http://schemas.microsoft.com/office/drawing/2014/main" id="{7273AABD-1476-1B42-A5AF-8561E08D5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O"/>
          </a:p>
        </p:txBody>
      </p:sp>
      <p:sp>
        <p:nvSpPr>
          <p:cNvPr id="6" name="Marcador de contenido 5">
            <a:extLst>
              <a:ext uri="{FF2B5EF4-FFF2-40B4-BE49-F238E27FC236}">
                <a16:creationId xmlns:a16="http://schemas.microsoft.com/office/drawing/2014/main" id="{920B5860-6CA1-0D40-8A02-16BC1A5FE43B}"/>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CO"/>
          </a:p>
        </p:txBody>
      </p:sp>
      <p:sp>
        <p:nvSpPr>
          <p:cNvPr id="7" name="Marcador de fecha 6">
            <a:extLst>
              <a:ext uri="{FF2B5EF4-FFF2-40B4-BE49-F238E27FC236}">
                <a16:creationId xmlns:a16="http://schemas.microsoft.com/office/drawing/2014/main" id="{D42CC132-4009-5240-8CE3-B74C691633C5}"/>
              </a:ext>
            </a:extLst>
          </p:cNvPr>
          <p:cNvSpPr>
            <a:spLocks noGrp="1"/>
          </p:cNvSpPr>
          <p:nvPr>
            <p:ph type="dt" sz="half" idx="10"/>
          </p:nvPr>
        </p:nvSpPr>
        <p:spPr/>
        <p:txBody>
          <a:bodyPr/>
          <a:lstStyle/>
          <a:p>
            <a:fld id="{8CED900B-F3CA-EC4D-B912-004BC1629AA6}" type="datetimeFigureOut">
              <a:rPr lang="es-CO" smtClean="0"/>
              <a:t>17/08/2022</a:t>
            </a:fld>
            <a:endParaRPr lang="es-CO"/>
          </a:p>
        </p:txBody>
      </p:sp>
      <p:sp>
        <p:nvSpPr>
          <p:cNvPr id="8" name="Marcador de pie de página 7">
            <a:extLst>
              <a:ext uri="{FF2B5EF4-FFF2-40B4-BE49-F238E27FC236}">
                <a16:creationId xmlns:a16="http://schemas.microsoft.com/office/drawing/2014/main" id="{9CC9834C-6565-8640-A5CC-46F2DD825BBF}"/>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927F87A7-7DA9-B543-A4F8-D3A3AB82CF2C}"/>
              </a:ext>
            </a:extLst>
          </p:cNvPr>
          <p:cNvSpPr>
            <a:spLocks noGrp="1"/>
          </p:cNvSpPr>
          <p:nvPr>
            <p:ph type="sldNum" sz="quarter" idx="12"/>
          </p:nvPr>
        </p:nvSpPr>
        <p:spPr/>
        <p:txBody>
          <a:bodyPr/>
          <a:lstStyle/>
          <a:p>
            <a:fld id="{2B6BACDA-C362-2C45-B99B-E7DD1F95CBF3}" type="slidenum">
              <a:rPr lang="es-CO" smtClean="0"/>
              <a:t>‹Nº›</a:t>
            </a:fld>
            <a:endParaRPr lang="es-CO"/>
          </a:p>
        </p:txBody>
      </p:sp>
    </p:spTree>
    <p:extLst>
      <p:ext uri="{BB962C8B-B14F-4D97-AF65-F5344CB8AC3E}">
        <p14:creationId xmlns:p14="http://schemas.microsoft.com/office/powerpoint/2010/main" val="2606912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E60336-01F9-A549-9FFE-8AB2A8E646F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18EB12AC-EFA8-0748-8FE9-AD0E0681F35B}"/>
              </a:ext>
            </a:extLst>
          </p:cNvPr>
          <p:cNvSpPr>
            <a:spLocks noGrp="1"/>
          </p:cNvSpPr>
          <p:nvPr>
            <p:ph type="dt" sz="half" idx="10"/>
          </p:nvPr>
        </p:nvSpPr>
        <p:spPr/>
        <p:txBody>
          <a:bodyPr/>
          <a:lstStyle/>
          <a:p>
            <a:fld id="{8CED900B-F3CA-EC4D-B912-004BC1629AA6}" type="datetimeFigureOut">
              <a:rPr lang="es-CO" smtClean="0"/>
              <a:t>17/08/2022</a:t>
            </a:fld>
            <a:endParaRPr lang="es-CO"/>
          </a:p>
        </p:txBody>
      </p:sp>
      <p:sp>
        <p:nvSpPr>
          <p:cNvPr id="4" name="Marcador de pie de página 3">
            <a:extLst>
              <a:ext uri="{FF2B5EF4-FFF2-40B4-BE49-F238E27FC236}">
                <a16:creationId xmlns:a16="http://schemas.microsoft.com/office/drawing/2014/main" id="{C4A00E2E-8B4D-CC41-9A70-3A941917FD3B}"/>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2E8EABCE-91B8-3B45-ABBE-C81C6A1DAC11}"/>
              </a:ext>
            </a:extLst>
          </p:cNvPr>
          <p:cNvSpPr>
            <a:spLocks noGrp="1"/>
          </p:cNvSpPr>
          <p:nvPr>
            <p:ph type="sldNum" sz="quarter" idx="12"/>
          </p:nvPr>
        </p:nvSpPr>
        <p:spPr/>
        <p:txBody>
          <a:bodyPr/>
          <a:lstStyle/>
          <a:p>
            <a:fld id="{2B6BACDA-C362-2C45-B99B-E7DD1F95CBF3}" type="slidenum">
              <a:rPr lang="es-CO" smtClean="0"/>
              <a:t>‹Nº›</a:t>
            </a:fld>
            <a:endParaRPr lang="es-CO"/>
          </a:p>
        </p:txBody>
      </p:sp>
    </p:spTree>
    <p:extLst>
      <p:ext uri="{BB962C8B-B14F-4D97-AF65-F5344CB8AC3E}">
        <p14:creationId xmlns:p14="http://schemas.microsoft.com/office/powerpoint/2010/main" val="313159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CD68599-992A-DE49-BFC4-23F833A70C6B}"/>
              </a:ext>
            </a:extLst>
          </p:cNvPr>
          <p:cNvSpPr>
            <a:spLocks noGrp="1"/>
          </p:cNvSpPr>
          <p:nvPr>
            <p:ph type="dt" sz="half" idx="10"/>
          </p:nvPr>
        </p:nvSpPr>
        <p:spPr/>
        <p:txBody>
          <a:bodyPr/>
          <a:lstStyle/>
          <a:p>
            <a:fld id="{8CED900B-F3CA-EC4D-B912-004BC1629AA6}" type="datetimeFigureOut">
              <a:rPr lang="es-CO" smtClean="0"/>
              <a:t>17/08/2022</a:t>
            </a:fld>
            <a:endParaRPr lang="es-CO"/>
          </a:p>
        </p:txBody>
      </p:sp>
      <p:sp>
        <p:nvSpPr>
          <p:cNvPr id="3" name="Marcador de pie de página 2">
            <a:extLst>
              <a:ext uri="{FF2B5EF4-FFF2-40B4-BE49-F238E27FC236}">
                <a16:creationId xmlns:a16="http://schemas.microsoft.com/office/drawing/2014/main" id="{438413AE-A7CC-854B-AB22-C6BC375E209C}"/>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57DABF02-15FD-9340-937D-288A10303FF9}"/>
              </a:ext>
            </a:extLst>
          </p:cNvPr>
          <p:cNvSpPr>
            <a:spLocks noGrp="1"/>
          </p:cNvSpPr>
          <p:nvPr>
            <p:ph type="sldNum" sz="quarter" idx="12"/>
          </p:nvPr>
        </p:nvSpPr>
        <p:spPr/>
        <p:txBody>
          <a:bodyPr/>
          <a:lstStyle/>
          <a:p>
            <a:fld id="{2B6BACDA-C362-2C45-B99B-E7DD1F95CBF3}" type="slidenum">
              <a:rPr lang="es-CO" smtClean="0"/>
              <a:t>‹Nº›</a:t>
            </a:fld>
            <a:endParaRPr lang="es-CO"/>
          </a:p>
        </p:txBody>
      </p:sp>
    </p:spTree>
    <p:extLst>
      <p:ext uri="{BB962C8B-B14F-4D97-AF65-F5344CB8AC3E}">
        <p14:creationId xmlns:p14="http://schemas.microsoft.com/office/powerpoint/2010/main" val="1191640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884E02-FD6B-7F41-B64F-F7076A303E6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B89C097F-5F1D-7F4E-8716-C79D2DD0E4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CO"/>
          </a:p>
        </p:txBody>
      </p:sp>
      <p:sp>
        <p:nvSpPr>
          <p:cNvPr id="4" name="Marcador de texto 3">
            <a:extLst>
              <a:ext uri="{FF2B5EF4-FFF2-40B4-BE49-F238E27FC236}">
                <a16:creationId xmlns:a16="http://schemas.microsoft.com/office/drawing/2014/main" id="{8D61C799-335B-5F47-BA27-FA4EFB3D84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O"/>
          </a:p>
        </p:txBody>
      </p:sp>
      <p:sp>
        <p:nvSpPr>
          <p:cNvPr id="5" name="Marcador de fecha 4">
            <a:extLst>
              <a:ext uri="{FF2B5EF4-FFF2-40B4-BE49-F238E27FC236}">
                <a16:creationId xmlns:a16="http://schemas.microsoft.com/office/drawing/2014/main" id="{D438472B-8F70-764A-AE17-71DA186EECC9}"/>
              </a:ext>
            </a:extLst>
          </p:cNvPr>
          <p:cNvSpPr>
            <a:spLocks noGrp="1"/>
          </p:cNvSpPr>
          <p:nvPr>
            <p:ph type="dt" sz="half" idx="10"/>
          </p:nvPr>
        </p:nvSpPr>
        <p:spPr/>
        <p:txBody>
          <a:bodyPr/>
          <a:lstStyle/>
          <a:p>
            <a:fld id="{8CED900B-F3CA-EC4D-B912-004BC1629AA6}" type="datetimeFigureOut">
              <a:rPr lang="es-CO" smtClean="0"/>
              <a:t>17/08/2022</a:t>
            </a:fld>
            <a:endParaRPr lang="es-CO"/>
          </a:p>
        </p:txBody>
      </p:sp>
      <p:sp>
        <p:nvSpPr>
          <p:cNvPr id="6" name="Marcador de pie de página 5">
            <a:extLst>
              <a:ext uri="{FF2B5EF4-FFF2-40B4-BE49-F238E27FC236}">
                <a16:creationId xmlns:a16="http://schemas.microsoft.com/office/drawing/2014/main" id="{7638665C-C08B-6746-9787-0EC4F6AD91B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B0CADA5-4696-5E4B-B86B-B1A6B5505795}"/>
              </a:ext>
            </a:extLst>
          </p:cNvPr>
          <p:cNvSpPr>
            <a:spLocks noGrp="1"/>
          </p:cNvSpPr>
          <p:nvPr>
            <p:ph type="sldNum" sz="quarter" idx="12"/>
          </p:nvPr>
        </p:nvSpPr>
        <p:spPr/>
        <p:txBody>
          <a:bodyPr/>
          <a:lstStyle/>
          <a:p>
            <a:fld id="{2B6BACDA-C362-2C45-B99B-E7DD1F95CBF3}" type="slidenum">
              <a:rPr lang="es-CO" smtClean="0"/>
              <a:t>‹Nº›</a:t>
            </a:fld>
            <a:endParaRPr lang="es-CO"/>
          </a:p>
        </p:txBody>
      </p:sp>
    </p:spTree>
    <p:extLst>
      <p:ext uri="{BB962C8B-B14F-4D97-AF65-F5344CB8AC3E}">
        <p14:creationId xmlns:p14="http://schemas.microsoft.com/office/powerpoint/2010/main" val="651431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4AA866-C477-3644-A724-BA607C40979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A34F6F4A-CFCB-7A48-9314-82D1265013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4A771775-632D-EF4F-8912-C39606D15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O"/>
          </a:p>
        </p:txBody>
      </p:sp>
      <p:sp>
        <p:nvSpPr>
          <p:cNvPr id="5" name="Marcador de fecha 4">
            <a:extLst>
              <a:ext uri="{FF2B5EF4-FFF2-40B4-BE49-F238E27FC236}">
                <a16:creationId xmlns:a16="http://schemas.microsoft.com/office/drawing/2014/main" id="{1B6CFBC4-E236-D744-BBF5-0EF526DAC364}"/>
              </a:ext>
            </a:extLst>
          </p:cNvPr>
          <p:cNvSpPr>
            <a:spLocks noGrp="1"/>
          </p:cNvSpPr>
          <p:nvPr>
            <p:ph type="dt" sz="half" idx="10"/>
          </p:nvPr>
        </p:nvSpPr>
        <p:spPr/>
        <p:txBody>
          <a:bodyPr/>
          <a:lstStyle/>
          <a:p>
            <a:fld id="{8CED900B-F3CA-EC4D-B912-004BC1629AA6}" type="datetimeFigureOut">
              <a:rPr lang="es-CO" smtClean="0"/>
              <a:t>17/08/2022</a:t>
            </a:fld>
            <a:endParaRPr lang="es-CO"/>
          </a:p>
        </p:txBody>
      </p:sp>
      <p:sp>
        <p:nvSpPr>
          <p:cNvPr id="6" name="Marcador de pie de página 5">
            <a:extLst>
              <a:ext uri="{FF2B5EF4-FFF2-40B4-BE49-F238E27FC236}">
                <a16:creationId xmlns:a16="http://schemas.microsoft.com/office/drawing/2014/main" id="{DB056B54-7C07-9F4C-B122-BD6F54EF9C47}"/>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FC75F1F-D7F3-CF41-A564-D0E1CCB1867C}"/>
              </a:ext>
            </a:extLst>
          </p:cNvPr>
          <p:cNvSpPr>
            <a:spLocks noGrp="1"/>
          </p:cNvSpPr>
          <p:nvPr>
            <p:ph type="sldNum" sz="quarter" idx="12"/>
          </p:nvPr>
        </p:nvSpPr>
        <p:spPr/>
        <p:txBody>
          <a:bodyPr/>
          <a:lstStyle/>
          <a:p>
            <a:fld id="{2B6BACDA-C362-2C45-B99B-E7DD1F95CBF3}" type="slidenum">
              <a:rPr lang="es-CO" smtClean="0"/>
              <a:t>‹Nº›</a:t>
            </a:fld>
            <a:endParaRPr lang="es-CO"/>
          </a:p>
        </p:txBody>
      </p:sp>
    </p:spTree>
    <p:extLst>
      <p:ext uri="{BB962C8B-B14F-4D97-AF65-F5344CB8AC3E}">
        <p14:creationId xmlns:p14="http://schemas.microsoft.com/office/powerpoint/2010/main" val="1198776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BA2DBE2-25BE-A945-ACCE-8BE97A0801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0E039363-C8B3-7240-8D02-B744DB8128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687A647F-722D-7240-AF65-B117F7C4B9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ED900B-F3CA-EC4D-B912-004BC1629AA6}" type="datetimeFigureOut">
              <a:rPr lang="es-CO" smtClean="0"/>
              <a:t>17/08/2022</a:t>
            </a:fld>
            <a:endParaRPr lang="es-CO"/>
          </a:p>
        </p:txBody>
      </p:sp>
      <p:sp>
        <p:nvSpPr>
          <p:cNvPr id="5" name="Marcador de pie de página 4">
            <a:extLst>
              <a:ext uri="{FF2B5EF4-FFF2-40B4-BE49-F238E27FC236}">
                <a16:creationId xmlns:a16="http://schemas.microsoft.com/office/drawing/2014/main" id="{C0DBF1A0-A302-764B-A7A2-E275A3A883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DEF1DB11-5173-D448-AB7D-05EED5FDD0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6BACDA-C362-2C45-B99B-E7DD1F95CBF3}" type="slidenum">
              <a:rPr lang="es-CO" smtClean="0"/>
              <a:t>‹Nº›</a:t>
            </a:fld>
            <a:endParaRPr lang="es-CO"/>
          </a:p>
        </p:txBody>
      </p:sp>
    </p:spTree>
    <p:extLst>
      <p:ext uri="{BB962C8B-B14F-4D97-AF65-F5344CB8AC3E}">
        <p14:creationId xmlns:p14="http://schemas.microsoft.com/office/powerpoint/2010/main" val="3711662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jpe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t="35126"/>
          <a:stretch/>
        </p:blipFill>
        <p:spPr>
          <a:xfrm>
            <a:off x="0" y="2410690"/>
            <a:ext cx="12192000" cy="4447309"/>
          </a:xfrm>
          <a:prstGeom prst="rect">
            <a:avLst/>
          </a:prstGeom>
        </p:spPr>
      </p:pic>
      <p:sp>
        <p:nvSpPr>
          <p:cNvPr id="3" name="CuadroTexto 2"/>
          <p:cNvSpPr txBox="1"/>
          <p:nvPr/>
        </p:nvSpPr>
        <p:spPr>
          <a:xfrm>
            <a:off x="6096000" y="5994718"/>
            <a:ext cx="4502561" cy="707886"/>
          </a:xfrm>
          <a:prstGeom prst="rect">
            <a:avLst/>
          </a:prstGeom>
          <a:noFill/>
        </p:spPr>
        <p:txBody>
          <a:bodyPr wrap="square" rtlCol="0">
            <a:spAutoFit/>
          </a:bodyPr>
          <a:lstStyle/>
          <a:p>
            <a:pPr algn="ctr"/>
            <a:r>
              <a:rPr lang="es-CO" sz="4000" b="1" dirty="0">
                <a:solidFill>
                  <a:schemeClr val="bg1"/>
                </a:solidFill>
              </a:rPr>
              <a:t>Diciembre 2021</a:t>
            </a:r>
          </a:p>
        </p:txBody>
      </p:sp>
      <p:sp>
        <p:nvSpPr>
          <p:cNvPr id="4" name="CuadroTexto 3"/>
          <p:cNvSpPr txBox="1"/>
          <p:nvPr/>
        </p:nvSpPr>
        <p:spPr>
          <a:xfrm>
            <a:off x="681064" y="1093985"/>
            <a:ext cx="11405822" cy="1200329"/>
          </a:xfrm>
          <a:prstGeom prst="rect">
            <a:avLst/>
          </a:prstGeom>
          <a:noFill/>
        </p:spPr>
        <p:txBody>
          <a:bodyPr wrap="square" rtlCol="0">
            <a:spAutoFit/>
          </a:bodyPr>
          <a:lstStyle/>
          <a:p>
            <a:pPr algn="ctr"/>
            <a:r>
              <a:rPr lang="es-CO" sz="7200" b="1" dirty="0">
                <a:effectLst>
                  <a:outerShdw blurRad="38100" dist="38100" dir="2700000" algn="tl">
                    <a:srgbClr val="000000">
                      <a:alpha val="43137"/>
                    </a:srgbClr>
                  </a:outerShdw>
                </a:effectLst>
              </a:rPr>
              <a:t>Seguimiento Plan Sectorial</a:t>
            </a:r>
          </a:p>
        </p:txBody>
      </p:sp>
    </p:spTree>
    <p:extLst>
      <p:ext uri="{BB962C8B-B14F-4D97-AF65-F5344CB8AC3E}">
        <p14:creationId xmlns:p14="http://schemas.microsoft.com/office/powerpoint/2010/main" val="471060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txBox="1">
            <a:spLocks/>
          </p:cNvSpPr>
          <p:nvPr/>
        </p:nvSpPr>
        <p:spPr>
          <a:xfrm>
            <a:off x="1132713" y="2284158"/>
            <a:ext cx="10405353" cy="3800758"/>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spcAft>
                <a:spcPts val="450"/>
              </a:spcAft>
              <a:buAutoNum type="arabicPeriod"/>
              <a:defRPr/>
            </a:pPr>
            <a:r>
              <a:rPr lang="es-CO" sz="2800" b="1" dirty="0">
                <a:solidFill>
                  <a:srgbClr val="0F6FC6"/>
                </a:solidFill>
                <a:latin typeface="Arial"/>
                <a:cs typeface="Arial"/>
              </a:rPr>
              <a:t>Planeación Estratégica Sectorial 2019-2022.</a:t>
            </a:r>
          </a:p>
          <a:p>
            <a:pPr marL="457200" lvl="1" indent="0" algn="just">
              <a:spcAft>
                <a:spcPts val="450"/>
              </a:spcAft>
              <a:buNone/>
              <a:defRPr/>
            </a:pPr>
            <a:r>
              <a:rPr lang="es-CO" dirty="0">
                <a:solidFill>
                  <a:schemeClr val="tx1">
                    <a:lumMod val="75000"/>
                    <a:lumOff val="25000"/>
                  </a:schemeClr>
                </a:solidFill>
                <a:latin typeface="Arial"/>
                <a:cs typeface="Arial"/>
              </a:rPr>
              <a:t>Mapa Estratégico.</a:t>
            </a:r>
          </a:p>
          <a:p>
            <a:pPr marL="457200" lvl="1" indent="0" algn="just">
              <a:spcAft>
                <a:spcPts val="450"/>
              </a:spcAft>
              <a:buNone/>
              <a:defRPr/>
            </a:pPr>
            <a:r>
              <a:rPr lang="es-CO" dirty="0">
                <a:solidFill>
                  <a:schemeClr val="tx1">
                    <a:lumMod val="75000"/>
                    <a:lumOff val="25000"/>
                  </a:schemeClr>
                </a:solidFill>
                <a:latin typeface="Arial"/>
                <a:cs typeface="Arial"/>
              </a:rPr>
              <a:t>Iniciativas Estratégicas.</a:t>
            </a:r>
          </a:p>
          <a:p>
            <a:pPr algn="just">
              <a:spcAft>
                <a:spcPts val="450"/>
              </a:spcAft>
              <a:buAutoNum type="arabicPeriod"/>
              <a:defRPr/>
            </a:pPr>
            <a:endParaRPr lang="es-CO" sz="2800" b="1" dirty="0">
              <a:solidFill>
                <a:srgbClr val="0F6FC6"/>
              </a:solidFill>
              <a:latin typeface="Arial"/>
              <a:cs typeface="Arial"/>
            </a:endParaRPr>
          </a:p>
          <a:p>
            <a:pPr algn="just">
              <a:spcAft>
                <a:spcPts val="450"/>
              </a:spcAft>
              <a:buAutoNum type="arabicPeriod"/>
              <a:defRPr/>
            </a:pPr>
            <a:r>
              <a:rPr lang="es-CO" sz="2800" b="1" dirty="0">
                <a:solidFill>
                  <a:srgbClr val="0F6FC6"/>
                </a:solidFill>
                <a:latin typeface="Arial"/>
                <a:cs typeface="Arial"/>
              </a:rPr>
              <a:t>Seguimiento Plan Sectorial.</a:t>
            </a:r>
          </a:p>
          <a:p>
            <a:pPr marL="0" indent="0" algn="just">
              <a:spcAft>
                <a:spcPts val="450"/>
              </a:spcAft>
              <a:buNone/>
              <a:defRPr/>
            </a:pPr>
            <a:r>
              <a:rPr lang="es-CO" sz="2800" dirty="0">
                <a:solidFill>
                  <a:schemeClr val="tx1">
                    <a:lumMod val="75000"/>
                    <a:lumOff val="25000"/>
                  </a:schemeClr>
                </a:solidFill>
                <a:latin typeface="Arial"/>
                <a:cs typeface="Arial"/>
              </a:rPr>
              <a:t>	Cumplimiento del Plan de Acción Anual 2021.</a:t>
            </a:r>
          </a:p>
        </p:txBody>
      </p:sp>
      <p:sp>
        <p:nvSpPr>
          <p:cNvPr id="5" name="Rectángulo 4"/>
          <p:cNvSpPr/>
          <p:nvPr/>
        </p:nvSpPr>
        <p:spPr>
          <a:xfrm>
            <a:off x="-810919" y="1151707"/>
            <a:ext cx="6397071" cy="707886"/>
          </a:xfrm>
          <a:prstGeom prst="rect">
            <a:avLst/>
          </a:prstGeom>
        </p:spPr>
        <p:txBody>
          <a:bodyPr wrap="square">
            <a:spAutoFit/>
          </a:bodyPr>
          <a:lstStyle/>
          <a:p>
            <a:pPr algn="ctr">
              <a:defRPr/>
            </a:pPr>
            <a:r>
              <a:rPr lang="es-CO" sz="4000" b="1" dirty="0">
                <a:effectLst>
                  <a:outerShdw blurRad="38100" dist="38100" dir="2700000" algn="tl">
                    <a:srgbClr val="000000">
                      <a:alpha val="43137"/>
                    </a:srgbClr>
                  </a:outerShdw>
                </a:effectLst>
                <a:latin typeface="Arial"/>
                <a:cs typeface="Arial"/>
              </a:rPr>
              <a:t>Contenido</a:t>
            </a:r>
          </a:p>
        </p:txBody>
      </p:sp>
    </p:spTree>
    <p:extLst>
      <p:ext uri="{BB962C8B-B14F-4D97-AF65-F5344CB8AC3E}">
        <p14:creationId xmlns:p14="http://schemas.microsoft.com/office/powerpoint/2010/main" val="829834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67" t="47818" r="72494" b="38910"/>
          <a:stretch/>
        </p:blipFill>
        <p:spPr bwMode="auto">
          <a:xfrm>
            <a:off x="3459863" y="1300900"/>
            <a:ext cx="1619040" cy="595487"/>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13" t="3981" r="75345" b="81419"/>
          <a:stretch/>
        </p:blipFill>
        <p:spPr bwMode="auto">
          <a:xfrm>
            <a:off x="9760422" y="1228919"/>
            <a:ext cx="1869768" cy="698308"/>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n 6"/>
          <p:cNvPicPr>
            <a:picLocks noChangeAspect="1"/>
          </p:cNvPicPr>
          <p:nvPr/>
        </p:nvPicPr>
        <p:blipFill>
          <a:blip r:embed="rId4">
            <a:clrChange>
              <a:clrFrom>
                <a:srgbClr val="FFFFFF"/>
              </a:clrFrom>
              <a:clrTo>
                <a:srgbClr val="FFFFFF">
                  <a:alpha val="0"/>
                </a:srgbClr>
              </a:clrTo>
            </a:clrChange>
          </a:blip>
          <a:stretch>
            <a:fillRect/>
          </a:stretch>
        </p:blipFill>
        <p:spPr>
          <a:xfrm>
            <a:off x="7122654" y="3030515"/>
            <a:ext cx="1788199" cy="680089"/>
          </a:xfrm>
          <a:prstGeom prst="rect">
            <a:avLst/>
          </a:prstGeom>
          <a:ln>
            <a:noFill/>
          </a:ln>
          <a:effectLst/>
        </p:spPr>
      </p:pic>
      <p:pic>
        <p:nvPicPr>
          <p:cNvPr id="8" name="Picture 2"/>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0014" r="9148" b="82708"/>
          <a:stretch/>
        </p:blipFill>
        <p:spPr bwMode="auto">
          <a:xfrm>
            <a:off x="2131385" y="4756968"/>
            <a:ext cx="1571200" cy="84258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agen 8"/>
          <p:cNvPicPr>
            <a:picLocks noChangeAspect="1"/>
          </p:cNvPicPr>
          <p:nvPr/>
        </p:nvPicPr>
        <p:blipFill>
          <a:blip r:embed="rId6">
            <a:clrChange>
              <a:clrFrom>
                <a:srgbClr val="FFFFFF"/>
              </a:clrFrom>
              <a:clrTo>
                <a:srgbClr val="FFFFFF">
                  <a:alpha val="0"/>
                </a:srgbClr>
              </a:clrTo>
            </a:clrChange>
          </a:blip>
          <a:stretch>
            <a:fillRect/>
          </a:stretch>
        </p:blipFill>
        <p:spPr>
          <a:xfrm>
            <a:off x="7840210" y="4850210"/>
            <a:ext cx="1550549" cy="576135"/>
          </a:xfrm>
          <a:prstGeom prst="rect">
            <a:avLst/>
          </a:prstGeom>
          <a:ln>
            <a:noFill/>
          </a:ln>
          <a:effectLst/>
        </p:spPr>
      </p:pic>
      <p:pic>
        <p:nvPicPr>
          <p:cNvPr id="11"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83654" r="76662" b="2497"/>
          <a:stretch/>
        </p:blipFill>
        <p:spPr bwMode="auto">
          <a:xfrm>
            <a:off x="2971241" y="3016649"/>
            <a:ext cx="1854261" cy="678079"/>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Logo de la ContadurÃ­a General de la NaciÃ³n"/>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72568" y="1349420"/>
            <a:ext cx="2110451" cy="474668"/>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p:cNvPicPr>
            <a:picLocks noChangeAspect="1"/>
          </p:cNvPicPr>
          <p:nvPr/>
        </p:nvPicPr>
        <p:blipFill>
          <a:blip r:embed="rId8">
            <a:clrChange>
              <a:clrFrom>
                <a:srgbClr val="FFFFFF"/>
              </a:clrFrom>
              <a:clrTo>
                <a:srgbClr val="FFFFFF">
                  <a:alpha val="0"/>
                </a:srgbClr>
              </a:clrTo>
            </a:clrChange>
          </a:blip>
          <a:stretch>
            <a:fillRect/>
          </a:stretch>
        </p:blipFill>
        <p:spPr>
          <a:xfrm>
            <a:off x="9012286" y="3978417"/>
            <a:ext cx="1713132" cy="480636"/>
          </a:xfrm>
          <a:prstGeom prst="rect">
            <a:avLst/>
          </a:prstGeom>
          <a:ln>
            <a:noFill/>
          </a:ln>
          <a:effectLst/>
        </p:spPr>
      </p:pic>
      <p:pic>
        <p:nvPicPr>
          <p:cNvPr id="14" name="Imagen 13"/>
          <p:cNvPicPr>
            <a:picLocks noChangeAspect="1"/>
          </p:cNvPicPr>
          <p:nvPr/>
        </p:nvPicPr>
        <p:blipFill rotWithShape="1">
          <a:blip r:embed="rId9">
            <a:clrChange>
              <a:clrFrom>
                <a:srgbClr val="FFFFFF"/>
              </a:clrFrom>
              <a:clrTo>
                <a:srgbClr val="FFFFFF">
                  <a:alpha val="0"/>
                </a:srgbClr>
              </a:clrTo>
            </a:clrChange>
          </a:blip>
          <a:srcRect l="5998"/>
          <a:stretch/>
        </p:blipFill>
        <p:spPr>
          <a:xfrm>
            <a:off x="4910690" y="3059740"/>
            <a:ext cx="2000313" cy="603304"/>
          </a:xfrm>
          <a:prstGeom prst="rect">
            <a:avLst/>
          </a:prstGeom>
          <a:ln>
            <a:noFill/>
          </a:ln>
          <a:effectLst/>
        </p:spPr>
      </p:pic>
      <p:pic>
        <p:nvPicPr>
          <p:cNvPr id="15" name="Imagen 14"/>
          <p:cNvPicPr>
            <a:picLocks noChangeAspect="1"/>
          </p:cNvPicPr>
          <p:nvPr/>
        </p:nvPicPr>
        <p:blipFill rotWithShape="1">
          <a:blip r:embed="rId10">
            <a:clrChange>
              <a:clrFrom>
                <a:srgbClr val="FFFFFF"/>
              </a:clrFrom>
              <a:clrTo>
                <a:srgbClr val="FFFFFF">
                  <a:alpha val="0"/>
                </a:srgbClr>
              </a:clrTo>
            </a:clrChange>
          </a:blip>
          <a:srcRect l="4966" t="14607" b="9101"/>
          <a:stretch/>
        </p:blipFill>
        <p:spPr>
          <a:xfrm>
            <a:off x="3833338" y="4857314"/>
            <a:ext cx="1486682" cy="636891"/>
          </a:xfrm>
          <a:prstGeom prst="rect">
            <a:avLst/>
          </a:prstGeom>
          <a:ln>
            <a:noFill/>
          </a:ln>
          <a:effectLst/>
        </p:spPr>
      </p:pic>
      <p:pic>
        <p:nvPicPr>
          <p:cNvPr id="16" name="Imagen 15"/>
          <p:cNvPicPr>
            <a:picLocks noChangeAspect="1"/>
          </p:cNvPicPr>
          <p:nvPr/>
        </p:nvPicPr>
        <p:blipFill>
          <a:blip r:embed="rId11">
            <a:clrChange>
              <a:clrFrom>
                <a:srgbClr val="FFFFFF"/>
              </a:clrFrom>
              <a:clrTo>
                <a:srgbClr val="FFFFFF">
                  <a:alpha val="0"/>
                </a:srgbClr>
              </a:clrTo>
            </a:clrChange>
          </a:blip>
          <a:stretch>
            <a:fillRect/>
          </a:stretch>
        </p:blipFill>
        <p:spPr>
          <a:xfrm>
            <a:off x="3551339" y="5812229"/>
            <a:ext cx="1768682" cy="651894"/>
          </a:xfrm>
          <a:prstGeom prst="rect">
            <a:avLst/>
          </a:prstGeom>
          <a:ln>
            <a:noFill/>
          </a:ln>
          <a:effectLst/>
        </p:spPr>
      </p:pic>
      <p:pic>
        <p:nvPicPr>
          <p:cNvPr id="17" name="Imagen 16"/>
          <p:cNvPicPr>
            <a:picLocks noChangeAspect="1"/>
          </p:cNvPicPr>
          <p:nvPr/>
        </p:nvPicPr>
        <p:blipFill>
          <a:blip r:embed="rId12">
            <a:clrChange>
              <a:clrFrom>
                <a:srgbClr val="FFFFFF"/>
              </a:clrFrom>
              <a:clrTo>
                <a:srgbClr val="FFFFFF">
                  <a:alpha val="0"/>
                </a:srgbClr>
              </a:clrTo>
            </a:clrChange>
          </a:blip>
          <a:stretch>
            <a:fillRect/>
          </a:stretch>
        </p:blipFill>
        <p:spPr>
          <a:xfrm>
            <a:off x="9132189" y="2973137"/>
            <a:ext cx="1783007" cy="663937"/>
          </a:xfrm>
          <a:prstGeom prst="rect">
            <a:avLst/>
          </a:prstGeom>
          <a:ln>
            <a:noFill/>
          </a:ln>
          <a:effectLst/>
        </p:spPr>
      </p:pic>
      <p:pic>
        <p:nvPicPr>
          <p:cNvPr id="18" name="Imagen 17"/>
          <p:cNvPicPr>
            <a:picLocks noChangeAspect="1"/>
          </p:cNvPicPr>
          <p:nvPr/>
        </p:nvPicPr>
        <p:blipFill rotWithShape="1">
          <a:blip r:embed="rId13">
            <a:clrChange>
              <a:clrFrom>
                <a:srgbClr val="FFFFFF"/>
              </a:clrFrom>
              <a:clrTo>
                <a:srgbClr val="FFFFFF">
                  <a:alpha val="0"/>
                </a:srgbClr>
              </a:clrTo>
            </a:clrChange>
          </a:blip>
          <a:srcRect l="2006" t="-260" r="69798" b="1"/>
          <a:stretch/>
        </p:blipFill>
        <p:spPr>
          <a:xfrm>
            <a:off x="5787047" y="5735493"/>
            <a:ext cx="870059" cy="803979"/>
          </a:xfrm>
          <a:prstGeom prst="rect">
            <a:avLst/>
          </a:prstGeom>
          <a:ln>
            <a:noFill/>
          </a:ln>
          <a:effectLst/>
        </p:spPr>
      </p:pic>
      <p:pic>
        <p:nvPicPr>
          <p:cNvPr id="19" name="Imagen 18"/>
          <p:cNvPicPr>
            <a:picLocks noChangeAspect="1"/>
          </p:cNvPicPr>
          <p:nvPr/>
        </p:nvPicPr>
        <p:blipFill rotWithShape="1">
          <a:blip r:embed="rId14">
            <a:clrChange>
              <a:clrFrom>
                <a:srgbClr val="FFFFFF"/>
              </a:clrFrom>
              <a:clrTo>
                <a:srgbClr val="FFFFFF">
                  <a:alpha val="0"/>
                </a:srgbClr>
              </a:clrTo>
            </a:clrChange>
          </a:blip>
          <a:srcRect l="3048" t="8346" r="2380" b="15951"/>
          <a:stretch/>
        </p:blipFill>
        <p:spPr>
          <a:xfrm>
            <a:off x="2757833" y="2284580"/>
            <a:ext cx="1590842" cy="516578"/>
          </a:xfrm>
          <a:prstGeom prst="rect">
            <a:avLst/>
          </a:prstGeom>
          <a:ln>
            <a:noFill/>
          </a:ln>
          <a:effectLst/>
        </p:spPr>
      </p:pic>
      <p:pic>
        <p:nvPicPr>
          <p:cNvPr id="20"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1681" t="50473" r="8315" b="42891"/>
          <a:stretch/>
        </p:blipFill>
        <p:spPr bwMode="auto">
          <a:xfrm>
            <a:off x="5228664" y="1361524"/>
            <a:ext cx="2163141" cy="433252"/>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4182" t="71708" r="9982" b="15019"/>
          <a:stretch/>
        </p:blipFill>
        <p:spPr bwMode="auto">
          <a:xfrm>
            <a:off x="7733839" y="3997459"/>
            <a:ext cx="1132171" cy="600753"/>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Imagen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64715" y="4827235"/>
            <a:ext cx="1543310" cy="517061"/>
          </a:xfrm>
          <a:prstGeom prst="rect">
            <a:avLst/>
          </a:prstGeom>
        </p:spPr>
      </p:pic>
      <p:pic>
        <p:nvPicPr>
          <p:cNvPr id="23" name="Imagen 22"/>
          <p:cNvPicPr>
            <a:picLocks noChangeAspect="1"/>
          </p:cNvPicPr>
          <p:nvPr/>
        </p:nvPicPr>
        <p:blipFill rotWithShape="1">
          <a:blip r:embed="rId16">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r="74894"/>
          <a:stretch/>
        </p:blipFill>
        <p:spPr>
          <a:xfrm>
            <a:off x="7109125" y="5735493"/>
            <a:ext cx="1735183" cy="844597"/>
          </a:xfrm>
          <a:prstGeom prst="rect">
            <a:avLst/>
          </a:prstGeom>
        </p:spPr>
      </p:pic>
      <p:pic>
        <p:nvPicPr>
          <p:cNvPr id="24" name="Imagen 23"/>
          <p:cNvPicPr>
            <a:picLocks noChangeAspect="1"/>
          </p:cNvPicPr>
          <p:nvPr/>
        </p:nvPicPr>
        <p:blipFill>
          <a:blip r:embed="rId17"/>
          <a:stretch>
            <a:fillRect/>
          </a:stretch>
        </p:blipFill>
        <p:spPr>
          <a:xfrm>
            <a:off x="444217" y="1300900"/>
            <a:ext cx="980243" cy="819674"/>
          </a:xfrm>
          <a:prstGeom prst="rect">
            <a:avLst/>
          </a:prstGeom>
        </p:spPr>
      </p:pic>
      <p:pic>
        <p:nvPicPr>
          <p:cNvPr id="25" name="Imagen 24" descr="Bancoldex - Cámara de Comercio de Bogotá"/>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462093" y="1384571"/>
            <a:ext cx="1841398" cy="601172"/>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n 25" descr="Sistema de Gestión de Proyectos"/>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09899" y="2265793"/>
            <a:ext cx="1922406" cy="592260"/>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n 26" descr="Fiduagraria SA - Semilla De Inversión para Colombia"/>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681210" y="2306636"/>
            <a:ext cx="1825014" cy="503147"/>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n 27" descr="Servicio al Cliente Fiducoldex"/>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983136" y="2185239"/>
            <a:ext cx="1634033" cy="578780"/>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n 28" descr="finagro-logo – Violeta Stereo Casanare"/>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t="26255" b="19487"/>
          <a:stretch/>
        </p:blipFill>
        <p:spPr bwMode="auto">
          <a:xfrm>
            <a:off x="1083548" y="3078341"/>
            <a:ext cx="1887693" cy="620212"/>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n 29" descr="Cristina Londoño Juan es la nueva presidenta del Fondo Nacional del ahorro  FNA - Valora Analitik"/>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18842" t="13336" r="21827" b="10915"/>
          <a:stretch/>
        </p:blipFill>
        <p:spPr bwMode="auto">
          <a:xfrm>
            <a:off x="1816152" y="3799208"/>
            <a:ext cx="804453" cy="798146"/>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n 30" descr="Bancóldex y el Fondo Nacional de Garantías"/>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993900" y="3991867"/>
            <a:ext cx="1023525" cy="518163"/>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n 31" descr="Más de 120.000 usuarios de Icetex se beneficiarán con plan de alivios e  incentivos anunciados por el Gobierno Nacional"/>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108752" y="3798325"/>
            <a:ext cx="1557237" cy="943420"/>
          </a:xfrm>
          <a:prstGeom prst="rect">
            <a:avLst/>
          </a:prstGeom>
          <a:noFill/>
          <a:extLst>
            <a:ext uri="{909E8E84-426E-40DD-AFC4-6F175D3DCCD1}">
              <a14:hiddenFill xmlns:a14="http://schemas.microsoft.com/office/drawing/2010/main">
                <a:solidFill>
                  <a:srgbClr val="FFFFFF"/>
                </a:solidFill>
              </a14:hiddenFill>
            </a:ext>
          </a:extLst>
        </p:spPr>
      </p:pic>
      <p:sp>
        <p:nvSpPr>
          <p:cNvPr id="33" name="CuadroTexto 6"/>
          <p:cNvSpPr txBox="1"/>
          <p:nvPr/>
        </p:nvSpPr>
        <p:spPr>
          <a:xfrm>
            <a:off x="4269383" y="3986527"/>
            <a:ext cx="1690731"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CO" sz="1600" b="1" dirty="0"/>
              <a:t>Grupo</a:t>
            </a:r>
            <a:r>
              <a:rPr lang="es-CO" sz="1600" b="1" baseline="0" dirty="0"/>
              <a:t> Bicentenario</a:t>
            </a:r>
            <a:endParaRPr lang="es-CO" sz="1600" b="1" dirty="0"/>
          </a:p>
        </p:txBody>
      </p:sp>
      <p:sp>
        <p:nvSpPr>
          <p:cNvPr id="35" name="1 Título"/>
          <p:cNvSpPr txBox="1">
            <a:spLocks/>
          </p:cNvSpPr>
          <p:nvPr/>
        </p:nvSpPr>
        <p:spPr>
          <a:xfrm>
            <a:off x="7851885" y="-71059"/>
            <a:ext cx="3527038" cy="5762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tabLst>
                <a:tab pos="7089243" algn="l"/>
              </a:tabLst>
            </a:pPr>
            <a:r>
              <a:rPr lang="es-CO" altLang="es-CO" sz="3000" b="1" dirty="0">
                <a:solidFill>
                  <a:schemeClr val="bg1"/>
                </a:solidFill>
                <a:effectLst>
                  <a:outerShdw blurRad="38100" dist="38100" dir="2700000" algn="tl">
                    <a:srgbClr val="000000">
                      <a:alpha val="43137"/>
                    </a:srgbClr>
                  </a:outerShdw>
                </a:effectLst>
                <a:latin typeface="Arial"/>
                <a:ea typeface="+mn-ea"/>
                <a:cs typeface="Arial"/>
              </a:rPr>
              <a:t>Sector Hacienda</a:t>
            </a:r>
            <a:endParaRPr lang="en-US" altLang="es-CO" sz="3000" b="1" dirty="0">
              <a:solidFill>
                <a:schemeClr val="bg1"/>
              </a:solidFill>
              <a:effectLst>
                <a:outerShdw blurRad="38100" dist="38100" dir="2700000" algn="tl">
                  <a:srgbClr val="000000">
                    <a:alpha val="43137"/>
                  </a:srgbClr>
                </a:outerShdw>
              </a:effectLst>
              <a:latin typeface="Arial"/>
              <a:ea typeface="+mn-ea"/>
              <a:cs typeface="Arial"/>
            </a:endParaRPr>
          </a:p>
        </p:txBody>
      </p:sp>
      <p:pic>
        <p:nvPicPr>
          <p:cNvPr id="2" name="Imagen 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094081" y="2313932"/>
            <a:ext cx="2536621" cy="391547"/>
          </a:xfrm>
          <a:prstGeom prst="rect">
            <a:avLst/>
          </a:prstGeom>
        </p:spPr>
      </p:pic>
    </p:spTree>
    <p:extLst>
      <p:ext uri="{BB962C8B-B14F-4D97-AF65-F5344CB8AC3E}">
        <p14:creationId xmlns:p14="http://schemas.microsoft.com/office/powerpoint/2010/main" val="4213813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631234" y="-72459"/>
            <a:ext cx="8529428" cy="543675"/>
          </a:xfrm>
          <a:prstGeom prst="rect">
            <a:avLst/>
          </a:prstGeom>
        </p:spPr>
        <p:txBody>
          <a:bodyPr wrap="square">
            <a:spAutoFit/>
          </a:bodyPr>
          <a:lstStyle/>
          <a:p>
            <a:pPr algn="r">
              <a:defRPr/>
            </a:pPr>
            <a:r>
              <a:rPr lang="es-CO" sz="2933" b="1" dirty="0">
                <a:solidFill>
                  <a:schemeClr val="bg1"/>
                </a:solidFill>
                <a:effectLst>
                  <a:outerShdw blurRad="38100" dist="38100" dir="2700000" algn="tl">
                    <a:srgbClr val="000000">
                      <a:alpha val="43137"/>
                    </a:srgbClr>
                  </a:outerShdw>
                </a:effectLst>
                <a:latin typeface="Arial"/>
                <a:cs typeface="Arial"/>
              </a:rPr>
              <a:t>1. Planeación Estratégica Sectorial</a:t>
            </a:r>
          </a:p>
        </p:txBody>
      </p:sp>
      <p:pic>
        <p:nvPicPr>
          <p:cNvPr id="2" name="Imagen 1">
            <a:extLst>
              <a:ext uri="{FF2B5EF4-FFF2-40B4-BE49-F238E27FC236}">
                <a16:creationId xmlns:a16="http://schemas.microsoft.com/office/drawing/2014/main" id="{EE80D4FF-C63A-BFC7-9D36-ABFDA127CCA2}"/>
              </a:ext>
              <a:ext uri="{147F2762-F138-4A5C-976F-8EAC2B608ADB}">
                <a16:predDERef xmlns:a16="http://schemas.microsoft.com/office/drawing/2014/main" pred="{00000000-0008-0000-0100-0000450C0000}"/>
              </a:ext>
            </a:extLst>
          </p:cNvPr>
          <p:cNvPicPr>
            <a:picLocks noChangeAspect="1"/>
          </p:cNvPicPr>
          <p:nvPr/>
        </p:nvPicPr>
        <p:blipFill>
          <a:blip r:embed="rId3"/>
          <a:stretch>
            <a:fillRect/>
          </a:stretch>
        </p:blipFill>
        <p:spPr>
          <a:xfrm>
            <a:off x="1586302" y="980084"/>
            <a:ext cx="9601102" cy="5842124"/>
          </a:xfrm>
          <a:prstGeom prst="rect">
            <a:avLst/>
          </a:prstGeom>
        </p:spPr>
      </p:pic>
    </p:spTree>
    <p:extLst>
      <p:ext uri="{BB962C8B-B14F-4D97-AF65-F5344CB8AC3E}">
        <p14:creationId xmlns:p14="http://schemas.microsoft.com/office/powerpoint/2010/main" val="2517838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615917" y="1237718"/>
            <a:ext cx="5831457" cy="502766"/>
          </a:xfrm>
          <a:prstGeom prst="rect">
            <a:avLst/>
          </a:prstGeom>
          <a:noFill/>
        </p:spPr>
        <p:txBody>
          <a:bodyPr wrap="square" rtlCol="0">
            <a:spAutoFit/>
          </a:bodyPr>
          <a:lstStyle/>
          <a:p>
            <a:r>
              <a:rPr lang="es-CO" sz="2667" dirty="0">
                <a:solidFill>
                  <a:srgbClr val="138156"/>
                </a:solidFill>
                <a:latin typeface="Arial" panose="020B0604020202020204" pitchFamily="34" charset="0"/>
                <a:cs typeface="Arial" panose="020B0604020202020204" pitchFamily="34" charset="0"/>
              </a:rPr>
              <a:t>Perspectiva: Gestión Misional</a:t>
            </a:r>
          </a:p>
        </p:txBody>
      </p:sp>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l="16887" t="22376" r="73962" b="70068"/>
          <a:stretch/>
        </p:blipFill>
        <p:spPr>
          <a:xfrm>
            <a:off x="807166" y="1298864"/>
            <a:ext cx="683429" cy="387512"/>
          </a:xfrm>
          <a:prstGeom prst="rect">
            <a:avLst/>
          </a:prstGeom>
        </p:spPr>
      </p:pic>
      <p:graphicFrame>
        <p:nvGraphicFramePr>
          <p:cNvPr id="8" name="Tabla 7"/>
          <p:cNvGraphicFramePr>
            <a:graphicFrameLocks noGrp="1"/>
          </p:cNvGraphicFramePr>
          <p:nvPr>
            <p:extLst>
              <p:ext uri="{D42A27DB-BD31-4B8C-83A1-F6EECF244321}">
                <p14:modId xmlns:p14="http://schemas.microsoft.com/office/powerpoint/2010/main" val="601253503"/>
              </p:ext>
            </p:extLst>
          </p:nvPr>
        </p:nvGraphicFramePr>
        <p:xfrm>
          <a:off x="807166" y="1777109"/>
          <a:ext cx="8731405" cy="1209089"/>
        </p:xfrm>
        <a:graphic>
          <a:graphicData uri="http://schemas.openxmlformats.org/drawingml/2006/table">
            <a:tbl>
              <a:tblPr/>
              <a:tblGrid>
                <a:gridCol w="3287665">
                  <a:extLst>
                    <a:ext uri="{9D8B030D-6E8A-4147-A177-3AD203B41FA5}">
                      <a16:colId xmlns:a16="http://schemas.microsoft.com/office/drawing/2014/main" val="147860546"/>
                    </a:ext>
                  </a:extLst>
                </a:gridCol>
                <a:gridCol w="5443740">
                  <a:extLst>
                    <a:ext uri="{9D8B030D-6E8A-4147-A177-3AD203B41FA5}">
                      <a16:colId xmlns:a16="http://schemas.microsoft.com/office/drawing/2014/main" val="3708013185"/>
                    </a:ext>
                  </a:extLst>
                </a:gridCol>
              </a:tblGrid>
              <a:tr h="290128">
                <a:tc>
                  <a:txBody>
                    <a:bodyPr/>
                    <a:lstStyle/>
                    <a:p>
                      <a:pPr algn="ctr" fontAlgn="ctr"/>
                      <a:r>
                        <a:rPr lang="es-CO" sz="1200" b="1" i="0" u="none" strike="noStrike" dirty="0">
                          <a:solidFill>
                            <a:srgbClr val="FFFFFF"/>
                          </a:solidFill>
                          <a:effectLst/>
                          <a:latin typeface="Arial" panose="020B0604020202020204" pitchFamily="34" charset="0"/>
                        </a:rPr>
                        <a:t>Objetivo </a:t>
                      </a:r>
                    </a:p>
                  </a:txBody>
                  <a:tcPr marL="4561" marR="4561" marT="456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138156"/>
                    </a:solidFill>
                  </a:tcPr>
                </a:tc>
                <a:tc>
                  <a:txBody>
                    <a:bodyPr/>
                    <a:lstStyle/>
                    <a:p>
                      <a:pPr algn="ctr" fontAlgn="ctr"/>
                      <a:r>
                        <a:rPr lang="es-CO" sz="1200" b="1" i="0" u="none" strike="noStrike" dirty="0">
                          <a:solidFill>
                            <a:srgbClr val="FFFFFF"/>
                          </a:solidFill>
                          <a:effectLst/>
                          <a:latin typeface="Arial" panose="020B0604020202020204" pitchFamily="34" charset="0"/>
                        </a:rPr>
                        <a:t>Iniciativa </a:t>
                      </a:r>
                    </a:p>
                  </a:txBody>
                  <a:tcPr marL="4561" marR="4561" marT="456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138156"/>
                    </a:solidFill>
                  </a:tcPr>
                </a:tc>
                <a:extLst>
                  <a:ext uri="{0D108BD9-81ED-4DB2-BD59-A6C34878D82A}">
                    <a16:rowId xmlns:a16="http://schemas.microsoft.com/office/drawing/2014/main" val="3613844063"/>
                  </a:ext>
                </a:extLst>
              </a:tr>
              <a:tr h="918961">
                <a:tc>
                  <a:txBody>
                    <a:bodyPr/>
                    <a:lstStyle/>
                    <a:p>
                      <a:pPr algn="ctr" fontAlgn="ctr"/>
                      <a:r>
                        <a:rPr lang="es-ES" sz="1200" b="0" i="0" u="none" strike="noStrike" dirty="0">
                          <a:solidFill>
                            <a:srgbClr val="000000"/>
                          </a:solidFill>
                          <a:effectLst/>
                          <a:latin typeface="Arial Narrow" panose="020B0606020202030204" pitchFamily="34" charset="0"/>
                        </a:rPr>
                        <a:t>GM1.</a:t>
                      </a:r>
                      <a:r>
                        <a:rPr lang="es-ES" sz="1200" b="0" i="0" u="none" strike="noStrike" baseline="0" dirty="0">
                          <a:solidFill>
                            <a:srgbClr val="000000"/>
                          </a:solidFill>
                          <a:effectLst/>
                          <a:latin typeface="Arial Narrow" panose="020B0606020202030204" pitchFamily="34" charset="0"/>
                        </a:rPr>
                        <a:t> </a:t>
                      </a:r>
                      <a:r>
                        <a:rPr lang="es-ES" sz="1200" b="0" i="0" u="none" strike="noStrike" dirty="0">
                          <a:solidFill>
                            <a:srgbClr val="000000"/>
                          </a:solidFill>
                          <a:effectLst/>
                          <a:latin typeface="Arial Narrow" panose="020B0606020202030204" pitchFamily="34" charset="0"/>
                        </a:rPr>
                        <a:t>Contribuir al logro de los pactos del Plan Nacional de Desarrollo en los cuales participa el Sector Hacienda</a:t>
                      </a:r>
                    </a:p>
                  </a:txBody>
                  <a:tcPr marL="4561" marR="4561" marT="456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just" fontAlgn="ctr"/>
                      <a:r>
                        <a:rPr lang="es-CO" sz="1200" b="0" i="0" u="none" strike="noStrike" dirty="0">
                          <a:solidFill>
                            <a:srgbClr val="000000"/>
                          </a:solidFill>
                          <a:effectLst/>
                          <a:latin typeface="Arial Narrow" panose="020B0606020202030204" pitchFamily="34" charset="0"/>
                        </a:rPr>
                        <a:t>SH.Ini.2019.2022.GM1.Desarrollar las acciones misionales que contribuyan al logro de los objetivos del sector y del Gobierno nacional. </a:t>
                      </a:r>
                      <a:endParaRPr lang="es-ES" sz="1200" b="0" i="0" u="none" strike="noStrike" dirty="0">
                        <a:solidFill>
                          <a:srgbClr val="000000"/>
                        </a:solidFill>
                        <a:effectLst/>
                        <a:latin typeface="Arial Narrow" panose="020B0606020202030204" pitchFamily="34" charset="0"/>
                      </a:endParaRPr>
                    </a:p>
                  </a:txBody>
                  <a:tcPr marL="4561" marR="4561" marT="456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962522"/>
                  </a:ext>
                </a:extLst>
              </a:tr>
            </a:tbl>
          </a:graphicData>
        </a:graphic>
      </p:graphicFrame>
      <p:sp>
        <p:nvSpPr>
          <p:cNvPr id="10" name="Rectángulo 9"/>
          <p:cNvSpPr/>
          <p:nvPr/>
        </p:nvSpPr>
        <p:spPr>
          <a:xfrm>
            <a:off x="6693481" y="384702"/>
            <a:ext cx="5467181" cy="461665"/>
          </a:xfrm>
          <a:prstGeom prst="rect">
            <a:avLst/>
          </a:prstGeom>
        </p:spPr>
        <p:txBody>
          <a:bodyPr wrap="square">
            <a:spAutoFit/>
          </a:bodyPr>
          <a:lstStyle/>
          <a:p>
            <a:pPr algn="r">
              <a:defRPr/>
            </a:pPr>
            <a:r>
              <a:rPr lang="es-CO" sz="2400" b="1" dirty="0">
                <a:effectLst>
                  <a:outerShdw blurRad="38100" dist="38100" dir="2700000" algn="tl">
                    <a:srgbClr val="000000">
                      <a:alpha val="43137"/>
                    </a:srgbClr>
                  </a:outerShdw>
                </a:effectLst>
                <a:latin typeface="Arial"/>
                <a:cs typeface="Arial"/>
              </a:rPr>
              <a:t>Iniciativas Estratégicas</a:t>
            </a:r>
          </a:p>
        </p:txBody>
      </p:sp>
      <p:pic>
        <p:nvPicPr>
          <p:cNvPr id="12" name="Imagen 11"/>
          <p:cNvPicPr>
            <a:picLocks noChangeAspect="1"/>
          </p:cNvPicPr>
          <p:nvPr/>
        </p:nvPicPr>
        <p:blipFill rotWithShape="1">
          <a:blip r:embed="rId3">
            <a:extLst>
              <a:ext uri="{28A0092B-C50C-407E-A947-70E740481C1C}">
                <a14:useLocalDpi xmlns:a14="http://schemas.microsoft.com/office/drawing/2010/main" val="0"/>
              </a:ext>
            </a:extLst>
          </a:blip>
          <a:srcRect l="18585" t="53426" r="75849" b="38468"/>
          <a:stretch/>
        </p:blipFill>
        <p:spPr>
          <a:xfrm>
            <a:off x="867726" y="3115515"/>
            <a:ext cx="562308" cy="562309"/>
          </a:xfrm>
          <a:prstGeom prst="rect">
            <a:avLst/>
          </a:prstGeom>
        </p:spPr>
      </p:pic>
      <p:sp>
        <p:nvSpPr>
          <p:cNvPr id="13" name="CuadroTexto 12"/>
          <p:cNvSpPr txBox="1"/>
          <p:nvPr/>
        </p:nvSpPr>
        <p:spPr>
          <a:xfrm>
            <a:off x="1615917" y="3173826"/>
            <a:ext cx="7895401" cy="502766"/>
          </a:xfrm>
          <a:prstGeom prst="rect">
            <a:avLst/>
          </a:prstGeom>
          <a:noFill/>
        </p:spPr>
        <p:txBody>
          <a:bodyPr wrap="square" rtlCol="0">
            <a:spAutoFit/>
          </a:bodyPr>
          <a:lstStyle/>
          <a:p>
            <a:r>
              <a:rPr lang="es-CO" sz="2667" dirty="0">
                <a:solidFill>
                  <a:srgbClr val="138156"/>
                </a:solidFill>
                <a:latin typeface="Arial" panose="020B0604020202020204" pitchFamily="34" charset="0"/>
                <a:cs typeface="Arial" panose="020B0604020202020204" pitchFamily="34" charset="0"/>
              </a:rPr>
              <a:t>Perspectiva: Gestión para el Resultado</a:t>
            </a:r>
          </a:p>
        </p:txBody>
      </p:sp>
      <p:graphicFrame>
        <p:nvGraphicFramePr>
          <p:cNvPr id="14" name="Tabla 13"/>
          <p:cNvGraphicFramePr>
            <a:graphicFrameLocks noGrp="1"/>
          </p:cNvGraphicFramePr>
          <p:nvPr>
            <p:extLst>
              <p:ext uri="{D42A27DB-BD31-4B8C-83A1-F6EECF244321}">
                <p14:modId xmlns:p14="http://schemas.microsoft.com/office/powerpoint/2010/main" val="3862829727"/>
              </p:ext>
            </p:extLst>
          </p:nvPr>
        </p:nvGraphicFramePr>
        <p:xfrm>
          <a:off x="807165" y="3807141"/>
          <a:ext cx="10535601" cy="2743075"/>
        </p:xfrm>
        <a:graphic>
          <a:graphicData uri="http://schemas.openxmlformats.org/drawingml/2006/table">
            <a:tbl>
              <a:tblPr/>
              <a:tblGrid>
                <a:gridCol w="3274124">
                  <a:extLst>
                    <a:ext uri="{9D8B030D-6E8A-4147-A177-3AD203B41FA5}">
                      <a16:colId xmlns:a16="http://schemas.microsoft.com/office/drawing/2014/main" val="147860546"/>
                    </a:ext>
                  </a:extLst>
                </a:gridCol>
                <a:gridCol w="7261477">
                  <a:extLst>
                    <a:ext uri="{9D8B030D-6E8A-4147-A177-3AD203B41FA5}">
                      <a16:colId xmlns:a16="http://schemas.microsoft.com/office/drawing/2014/main" val="3708013185"/>
                    </a:ext>
                  </a:extLst>
                </a:gridCol>
              </a:tblGrid>
              <a:tr h="290128">
                <a:tc>
                  <a:txBody>
                    <a:bodyPr/>
                    <a:lstStyle/>
                    <a:p>
                      <a:pPr algn="ctr" fontAlgn="ctr"/>
                      <a:r>
                        <a:rPr lang="es-CO" sz="1200" b="1" i="0" u="none" strike="noStrike" dirty="0">
                          <a:solidFill>
                            <a:srgbClr val="FFFFFF"/>
                          </a:solidFill>
                          <a:effectLst/>
                          <a:latin typeface="Arial" panose="020B0604020202020204" pitchFamily="34" charset="0"/>
                        </a:rPr>
                        <a:t>Objetivo </a:t>
                      </a:r>
                    </a:p>
                  </a:txBody>
                  <a:tcPr marL="4561" marR="4561" marT="456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138156"/>
                    </a:solidFill>
                  </a:tcPr>
                </a:tc>
                <a:tc>
                  <a:txBody>
                    <a:bodyPr/>
                    <a:lstStyle/>
                    <a:p>
                      <a:pPr algn="ctr" fontAlgn="ctr"/>
                      <a:r>
                        <a:rPr lang="es-CO" sz="1200" b="1" i="0" u="none" strike="noStrike" dirty="0">
                          <a:solidFill>
                            <a:srgbClr val="FFFFFF"/>
                          </a:solidFill>
                          <a:effectLst/>
                          <a:latin typeface="Arial" panose="020B0604020202020204" pitchFamily="34" charset="0"/>
                        </a:rPr>
                        <a:t>Iniciativa </a:t>
                      </a:r>
                    </a:p>
                  </a:txBody>
                  <a:tcPr marL="4561" marR="4561" marT="456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138156"/>
                    </a:solidFill>
                  </a:tcPr>
                </a:tc>
                <a:extLst>
                  <a:ext uri="{0D108BD9-81ED-4DB2-BD59-A6C34878D82A}">
                    <a16:rowId xmlns:a16="http://schemas.microsoft.com/office/drawing/2014/main" val="3613844063"/>
                  </a:ext>
                </a:extLst>
              </a:tr>
              <a:tr h="383429">
                <a:tc rowSpan="3">
                  <a:txBody>
                    <a:bodyPr/>
                    <a:lstStyle/>
                    <a:p>
                      <a:pPr algn="ctr"/>
                      <a:r>
                        <a:rPr lang="es-CO" sz="1200" b="0" i="0" u="none" strike="noStrike" kern="1200" dirty="0">
                          <a:solidFill>
                            <a:srgbClr val="000000"/>
                          </a:solidFill>
                          <a:effectLst/>
                          <a:latin typeface="Arial Narrow" panose="020B0606020202030204" pitchFamily="34" charset="0"/>
                          <a:ea typeface="+mn-ea"/>
                          <a:cs typeface="+mn-cs"/>
                        </a:rPr>
                        <a:t>GR1. Fortalecer las relaciones de las entidades del Sector Hacienda con sus grupos de valor </a:t>
                      </a:r>
                    </a:p>
                  </a:txBody>
                  <a:tcPr marL="4561" marR="4561" marT="456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ctr" latinLnBrk="0" hangingPunct="1">
                        <a:lnSpc>
                          <a:spcPct val="100000"/>
                        </a:lnSpc>
                        <a:spcBef>
                          <a:spcPts val="0"/>
                        </a:spcBef>
                        <a:spcAft>
                          <a:spcPts val="0"/>
                        </a:spcAft>
                        <a:buClrTx/>
                        <a:buSzTx/>
                        <a:buFontTx/>
                        <a:buNone/>
                        <a:tabLst/>
                        <a:defRPr/>
                      </a:pPr>
                      <a:r>
                        <a:rPr lang="es-ES" sz="1200" b="0" i="0" u="none" strike="noStrike" kern="1200" dirty="0">
                          <a:solidFill>
                            <a:srgbClr val="000000"/>
                          </a:solidFill>
                          <a:effectLst/>
                          <a:latin typeface="Arial Narrow" panose="020B0606020202030204" pitchFamily="34" charset="0"/>
                          <a:ea typeface="+mn-ea"/>
                          <a:cs typeface="+mn-cs"/>
                        </a:rPr>
                        <a:t>SH.Ini.2019.GR1.001 </a:t>
                      </a:r>
                      <a:r>
                        <a:rPr lang="es-CO" sz="1200" b="0" i="0" u="none" strike="noStrike" kern="1200" dirty="0">
                          <a:solidFill>
                            <a:srgbClr val="000000"/>
                          </a:solidFill>
                          <a:effectLst/>
                          <a:latin typeface="Arial Narrow" panose="020B0606020202030204" pitchFamily="34" charset="0"/>
                          <a:ea typeface="+mn-ea"/>
                          <a:cs typeface="+mn-cs"/>
                        </a:rPr>
                        <a:t>Promover el seguimiento y mejora continua de las acciones que se realizan para fortalecer las relaciones con los grupos de valor en las entidades del Sector Hacienda.</a:t>
                      </a:r>
                      <a:endParaRPr lang="es-ES" sz="1200" b="0" i="0" u="none" strike="noStrike" dirty="0">
                        <a:solidFill>
                          <a:srgbClr val="000000"/>
                        </a:solidFill>
                        <a:effectLst/>
                        <a:latin typeface="Arial Narrow" panose="020B0606020202030204" pitchFamily="34" charset="0"/>
                      </a:endParaRPr>
                    </a:p>
                  </a:txBody>
                  <a:tcPr marL="4561" marR="4561" marT="456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962522"/>
                  </a:ext>
                </a:extLst>
              </a:tr>
              <a:tr h="278557">
                <a:tc vMerge="1">
                  <a:txBody>
                    <a:bodyPr/>
                    <a:lstStyle/>
                    <a:p>
                      <a:pPr algn="ctr"/>
                      <a:endParaRPr lang="es-CO" sz="900" b="0" i="0" u="none" strike="noStrike" kern="1200" dirty="0">
                        <a:solidFill>
                          <a:srgbClr val="000000"/>
                        </a:solidFill>
                        <a:effectLst/>
                        <a:latin typeface="Arial Narrow" panose="020B0606020202030204" pitchFamily="34" charset="0"/>
                        <a:ea typeface="+mn-ea"/>
                        <a:cs typeface="+mn-cs"/>
                      </a:endParaRPr>
                    </a:p>
                  </a:txBody>
                  <a:tcPr marL="3421" marR="3421" marT="342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ctr" latinLnBrk="0" hangingPunct="1">
                        <a:lnSpc>
                          <a:spcPct val="100000"/>
                        </a:lnSpc>
                        <a:spcBef>
                          <a:spcPts val="0"/>
                        </a:spcBef>
                        <a:spcAft>
                          <a:spcPts val="0"/>
                        </a:spcAft>
                        <a:buClrTx/>
                        <a:buSzTx/>
                        <a:buFontTx/>
                        <a:buNone/>
                        <a:tabLst/>
                        <a:defRPr/>
                      </a:pPr>
                      <a:r>
                        <a:rPr lang="es-ES" sz="1200" b="0" i="0" u="none" strike="noStrike" kern="1200" dirty="0">
                          <a:solidFill>
                            <a:srgbClr val="000000"/>
                          </a:solidFill>
                          <a:effectLst/>
                          <a:latin typeface="Arial Narrow" panose="020B0606020202030204" pitchFamily="34" charset="0"/>
                          <a:ea typeface="+mn-ea"/>
                          <a:cs typeface="+mn-cs"/>
                        </a:rPr>
                        <a:t>SH.Ini.2019.GR1.002 </a:t>
                      </a:r>
                      <a:r>
                        <a:rPr lang="es-CO" sz="1200" b="0" i="0" u="none" strike="noStrike" kern="1200" dirty="0">
                          <a:solidFill>
                            <a:srgbClr val="000000"/>
                          </a:solidFill>
                          <a:effectLst/>
                          <a:latin typeface="Arial Narrow" panose="020B0606020202030204" pitchFamily="34" charset="0"/>
                          <a:ea typeface="+mn-ea"/>
                          <a:cs typeface="+mn-cs"/>
                        </a:rPr>
                        <a:t>Contribuir a la obtención de niveles de excelencia en el ejercicio de la función disciplinaria</a:t>
                      </a:r>
                      <a:r>
                        <a:rPr lang="es-ES" sz="1200" b="0" i="0" u="none" strike="noStrike" kern="1200" dirty="0">
                          <a:solidFill>
                            <a:srgbClr val="000000"/>
                          </a:solidFill>
                          <a:effectLst/>
                          <a:latin typeface="Arial Narrow" panose="020B0606020202030204" pitchFamily="34" charset="0"/>
                          <a:ea typeface="+mn-ea"/>
                          <a:cs typeface="+mn-cs"/>
                        </a:rPr>
                        <a:t>.</a:t>
                      </a:r>
                      <a:endParaRPr lang="es-CO" sz="1200" b="0" i="0" u="none" strike="noStrike" kern="1200" dirty="0">
                        <a:solidFill>
                          <a:srgbClr val="000000"/>
                        </a:solidFill>
                        <a:effectLst/>
                        <a:latin typeface="Arial Narrow" panose="020B0606020202030204" pitchFamily="34" charset="0"/>
                        <a:ea typeface="+mn-ea"/>
                        <a:cs typeface="+mn-cs"/>
                      </a:endParaRPr>
                    </a:p>
                  </a:txBody>
                  <a:tcPr marL="4561" marR="4561" marT="456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985361"/>
                  </a:ext>
                </a:extLst>
              </a:tr>
              <a:tr h="383429">
                <a:tc vMerge="1">
                  <a:txBody>
                    <a:bodyPr/>
                    <a:lstStyle/>
                    <a:p>
                      <a:pPr algn="ctr"/>
                      <a:endParaRPr lang="es-CO" sz="900" b="0" i="0" u="none" strike="noStrike" kern="1200" dirty="0">
                        <a:solidFill>
                          <a:srgbClr val="000000"/>
                        </a:solidFill>
                        <a:effectLst/>
                        <a:latin typeface="Arial Narrow" panose="020B0606020202030204" pitchFamily="34" charset="0"/>
                        <a:ea typeface="+mn-ea"/>
                        <a:cs typeface="+mn-cs"/>
                      </a:endParaRPr>
                    </a:p>
                  </a:txBody>
                  <a:tcPr marL="3421" marR="3421" marT="342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ctr" latinLnBrk="0" hangingPunct="1">
                        <a:lnSpc>
                          <a:spcPct val="100000"/>
                        </a:lnSpc>
                        <a:spcBef>
                          <a:spcPts val="0"/>
                        </a:spcBef>
                        <a:spcAft>
                          <a:spcPts val="0"/>
                        </a:spcAft>
                        <a:buClrTx/>
                        <a:buSzTx/>
                        <a:buFontTx/>
                        <a:buNone/>
                        <a:tabLst/>
                        <a:defRPr/>
                      </a:pPr>
                      <a:r>
                        <a:rPr lang="es-ES" sz="1200" b="0" i="0" u="none" strike="noStrike" kern="1200" dirty="0">
                          <a:solidFill>
                            <a:srgbClr val="000000"/>
                          </a:solidFill>
                          <a:effectLst/>
                          <a:latin typeface="Arial Narrow" panose="020B0606020202030204" pitchFamily="34" charset="0"/>
                          <a:ea typeface="+mn-ea"/>
                          <a:cs typeface="+mn-cs"/>
                        </a:rPr>
                        <a:t>SH.Ini.2019.GR1.003 </a:t>
                      </a:r>
                      <a:r>
                        <a:rPr lang="es-CO" sz="1200" b="0" i="0" u="none" strike="noStrike" kern="1200" dirty="0">
                          <a:solidFill>
                            <a:srgbClr val="000000"/>
                          </a:solidFill>
                          <a:effectLst/>
                          <a:latin typeface="Arial Narrow" panose="020B0606020202030204" pitchFamily="34" charset="0"/>
                          <a:ea typeface="+mn-ea"/>
                          <a:cs typeface="+mn-cs"/>
                        </a:rPr>
                        <a:t>Fortalecer los mecanismos de transparencia, acceso a la información pública y lucha contra la corrupción.</a:t>
                      </a:r>
                      <a:endParaRPr lang="es-ES" sz="1200" b="0" i="0" u="none" strike="noStrike" kern="1200" dirty="0">
                        <a:solidFill>
                          <a:srgbClr val="000000"/>
                        </a:solidFill>
                        <a:effectLst/>
                        <a:latin typeface="Arial Narrow" panose="020B0606020202030204" pitchFamily="34" charset="0"/>
                        <a:ea typeface="+mn-ea"/>
                        <a:cs typeface="+mn-cs"/>
                      </a:endParaRPr>
                    </a:p>
                  </a:txBody>
                  <a:tcPr marL="4561" marR="4561" marT="456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2192285"/>
                  </a:ext>
                </a:extLst>
              </a:tr>
              <a:tr h="187441">
                <a:tc rowSpan="3">
                  <a:txBody>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lang="es-CO" sz="1200" b="0" i="0" u="none" strike="noStrike" kern="1200" dirty="0">
                          <a:solidFill>
                            <a:srgbClr val="000000"/>
                          </a:solidFill>
                          <a:effectLst/>
                          <a:latin typeface="Arial Narrow" panose="020B0606020202030204" pitchFamily="34" charset="0"/>
                          <a:ea typeface="+mn-ea"/>
                          <a:cs typeface="+mn-cs"/>
                        </a:rPr>
                        <a:t>GR2. Fortalecer la Gestión TIC y de la Información en las Entidades del Sector Hacienda</a:t>
                      </a:r>
                    </a:p>
                    <a:p>
                      <a:pPr algn="ctr"/>
                      <a:endParaRPr lang="es-CO" sz="1200" b="0" i="0" u="none" strike="noStrike" kern="1200" dirty="0">
                        <a:solidFill>
                          <a:srgbClr val="000000"/>
                        </a:solidFill>
                        <a:effectLst/>
                        <a:latin typeface="Arial Narrow" panose="020B0606020202030204" pitchFamily="34" charset="0"/>
                        <a:ea typeface="+mn-ea"/>
                        <a:cs typeface="+mn-cs"/>
                      </a:endParaRPr>
                    </a:p>
                  </a:txBody>
                  <a:tcPr marL="4561" marR="4561" marT="456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ctr" latinLnBrk="0" hangingPunct="1">
                        <a:lnSpc>
                          <a:spcPct val="100000"/>
                        </a:lnSpc>
                        <a:spcBef>
                          <a:spcPts val="0"/>
                        </a:spcBef>
                        <a:spcAft>
                          <a:spcPts val="0"/>
                        </a:spcAft>
                        <a:buClrTx/>
                        <a:buSzTx/>
                        <a:buFontTx/>
                        <a:buNone/>
                        <a:tabLst/>
                        <a:defRPr/>
                      </a:pPr>
                      <a:r>
                        <a:rPr lang="es-ES" sz="1200" b="0" i="0" u="none" strike="noStrike" kern="1200" dirty="0">
                          <a:solidFill>
                            <a:srgbClr val="000000"/>
                          </a:solidFill>
                          <a:effectLst/>
                          <a:latin typeface="Arial Narrow" panose="020B0606020202030204" pitchFamily="34" charset="0"/>
                          <a:ea typeface="+mn-ea"/>
                          <a:cs typeface="+mn-cs"/>
                        </a:rPr>
                        <a:t>SH.Ini.2019.GR2.001 </a:t>
                      </a:r>
                      <a:r>
                        <a:rPr lang="es-CO" sz="1200" b="0" i="0" u="none" strike="noStrike" kern="1200" dirty="0">
                          <a:solidFill>
                            <a:srgbClr val="000000"/>
                          </a:solidFill>
                          <a:effectLst/>
                          <a:latin typeface="Arial Narrow" panose="020B0606020202030204" pitchFamily="34" charset="0"/>
                          <a:ea typeface="+mn-ea"/>
                          <a:cs typeface="+mn-cs"/>
                        </a:rPr>
                        <a:t>Fortalecer la Gestión Documental en las entidades del Sector Hacienda.</a:t>
                      </a:r>
                      <a:endParaRPr lang="es-ES" sz="1200" b="0" i="0" u="none" strike="noStrike" kern="1200" dirty="0">
                        <a:solidFill>
                          <a:srgbClr val="000000"/>
                        </a:solidFill>
                        <a:effectLst/>
                        <a:latin typeface="Arial Narrow" panose="020B0606020202030204" pitchFamily="34" charset="0"/>
                        <a:ea typeface="+mn-ea"/>
                        <a:cs typeface="+mn-cs"/>
                      </a:endParaRPr>
                    </a:p>
                  </a:txBody>
                  <a:tcPr marL="4561" marR="4561" marT="456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7042069"/>
                  </a:ext>
                </a:extLst>
              </a:tr>
              <a:tr h="383429">
                <a:tc vMerge="1">
                  <a:txBody>
                    <a:bodyPr/>
                    <a:lstStyle/>
                    <a:p>
                      <a:pPr algn="ctr"/>
                      <a:endParaRPr lang="es-CO" sz="900" b="0" i="0" u="none" strike="noStrike" kern="1200" dirty="0">
                        <a:solidFill>
                          <a:srgbClr val="000000"/>
                        </a:solidFill>
                        <a:effectLst/>
                        <a:latin typeface="Arial Narrow" panose="020B0606020202030204" pitchFamily="34" charset="0"/>
                        <a:ea typeface="+mn-ea"/>
                        <a:cs typeface="+mn-cs"/>
                      </a:endParaRPr>
                    </a:p>
                  </a:txBody>
                  <a:tcPr marL="3421" marR="3421" marT="342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ctr" latinLnBrk="0" hangingPunct="1">
                        <a:lnSpc>
                          <a:spcPct val="100000"/>
                        </a:lnSpc>
                        <a:spcBef>
                          <a:spcPts val="0"/>
                        </a:spcBef>
                        <a:spcAft>
                          <a:spcPts val="0"/>
                        </a:spcAft>
                        <a:buClrTx/>
                        <a:buSzTx/>
                        <a:buFontTx/>
                        <a:buNone/>
                        <a:tabLst/>
                        <a:defRPr/>
                      </a:pPr>
                      <a:r>
                        <a:rPr lang="es-ES" sz="1200" b="0" i="0" u="none" strike="noStrike" kern="1200" dirty="0">
                          <a:solidFill>
                            <a:srgbClr val="000000"/>
                          </a:solidFill>
                          <a:effectLst/>
                          <a:latin typeface="Arial Narrow" panose="020B0606020202030204" pitchFamily="34" charset="0"/>
                          <a:ea typeface="+mn-ea"/>
                          <a:cs typeface="+mn-cs"/>
                        </a:rPr>
                        <a:t>SH.Ini.2019.GR2.002 </a:t>
                      </a:r>
                      <a:r>
                        <a:rPr lang="es-CO" sz="1200" b="0" i="0" u="none" strike="noStrike" kern="1200" dirty="0">
                          <a:solidFill>
                            <a:srgbClr val="000000"/>
                          </a:solidFill>
                          <a:effectLst/>
                          <a:latin typeface="Arial Narrow" panose="020B0606020202030204" pitchFamily="34" charset="0"/>
                          <a:ea typeface="+mn-ea"/>
                          <a:cs typeface="+mn-cs"/>
                        </a:rPr>
                        <a:t>Fortalecer el Gobierno Digital en las entidades del Sector Hacienda. </a:t>
                      </a:r>
                      <a:endParaRPr lang="es-ES" sz="1200" b="0" i="0" u="none" strike="noStrike" kern="1200" dirty="0">
                        <a:solidFill>
                          <a:srgbClr val="000000"/>
                        </a:solidFill>
                        <a:effectLst/>
                        <a:latin typeface="Arial Narrow" panose="020B0606020202030204" pitchFamily="34" charset="0"/>
                        <a:ea typeface="+mn-ea"/>
                        <a:cs typeface="+mn-cs"/>
                      </a:endParaRPr>
                    </a:p>
                  </a:txBody>
                  <a:tcPr marL="4561" marR="4561" marT="456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998166"/>
                  </a:ext>
                </a:extLst>
              </a:tr>
              <a:tr h="383429">
                <a:tc vMerge="1">
                  <a:txBody>
                    <a:bodyPr/>
                    <a:lstStyle/>
                    <a:p>
                      <a:pPr algn="ctr"/>
                      <a:endParaRPr lang="es-CO" sz="900" b="0" i="0" u="none" strike="noStrike" kern="1200" dirty="0">
                        <a:solidFill>
                          <a:srgbClr val="000000"/>
                        </a:solidFill>
                        <a:effectLst/>
                        <a:latin typeface="Arial Narrow" panose="020B0606020202030204" pitchFamily="34" charset="0"/>
                        <a:ea typeface="+mn-ea"/>
                        <a:cs typeface="+mn-cs"/>
                      </a:endParaRPr>
                    </a:p>
                  </a:txBody>
                  <a:tcPr marL="3421" marR="3421" marT="342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ctr" latinLnBrk="0" hangingPunct="1">
                        <a:lnSpc>
                          <a:spcPct val="100000"/>
                        </a:lnSpc>
                        <a:spcBef>
                          <a:spcPts val="0"/>
                        </a:spcBef>
                        <a:spcAft>
                          <a:spcPts val="0"/>
                        </a:spcAft>
                        <a:buClrTx/>
                        <a:buSzTx/>
                        <a:buFontTx/>
                        <a:buNone/>
                        <a:tabLst/>
                        <a:defRPr/>
                      </a:pPr>
                      <a:r>
                        <a:rPr lang="es-ES" sz="1200" b="0" i="0" u="none" strike="noStrike" kern="1200" dirty="0">
                          <a:solidFill>
                            <a:srgbClr val="000000"/>
                          </a:solidFill>
                          <a:effectLst/>
                          <a:latin typeface="Arial Narrow" panose="020B0606020202030204" pitchFamily="34" charset="0"/>
                          <a:ea typeface="+mn-ea"/>
                          <a:cs typeface="+mn-cs"/>
                        </a:rPr>
                        <a:t>SH.Ini.2019.GR2.003 </a:t>
                      </a:r>
                      <a:r>
                        <a:rPr lang="es-CO" sz="1200" b="0" i="0" u="none" strike="noStrike" kern="1200" dirty="0">
                          <a:solidFill>
                            <a:srgbClr val="000000"/>
                          </a:solidFill>
                          <a:effectLst/>
                          <a:latin typeface="Arial Narrow" panose="020B0606020202030204" pitchFamily="34" charset="0"/>
                          <a:ea typeface="+mn-ea"/>
                          <a:cs typeface="+mn-cs"/>
                        </a:rPr>
                        <a:t>Fortalecer la Seguridad Digital en las entidades del Sector Hacienda.</a:t>
                      </a:r>
                      <a:endParaRPr lang="es-ES" sz="1200" b="0" i="0" u="none" strike="noStrike" kern="1200" dirty="0">
                        <a:solidFill>
                          <a:srgbClr val="000000"/>
                        </a:solidFill>
                        <a:effectLst/>
                        <a:latin typeface="Arial Narrow" panose="020B0606020202030204" pitchFamily="34" charset="0"/>
                        <a:ea typeface="+mn-ea"/>
                        <a:cs typeface="+mn-cs"/>
                      </a:endParaRPr>
                    </a:p>
                  </a:txBody>
                  <a:tcPr marL="4561" marR="4561" marT="456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488244"/>
                  </a:ext>
                </a:extLst>
              </a:tr>
              <a:tr h="453233">
                <a:tc>
                  <a:txBody>
                    <a:bodyPr/>
                    <a:lstStyle/>
                    <a:p>
                      <a:pPr marL="0" marR="0" lvl="0" indent="0" algn="ctr" defTabSz="457178" rtl="0" eaLnBrk="1" fontAlgn="ctr" latinLnBrk="0" hangingPunct="1">
                        <a:lnSpc>
                          <a:spcPct val="100000"/>
                        </a:lnSpc>
                        <a:spcBef>
                          <a:spcPts val="0"/>
                        </a:spcBef>
                        <a:spcAft>
                          <a:spcPts val="0"/>
                        </a:spcAft>
                        <a:buClrTx/>
                        <a:buSzTx/>
                        <a:buFontTx/>
                        <a:buNone/>
                        <a:tabLst/>
                        <a:defRPr/>
                      </a:pPr>
                      <a:r>
                        <a:rPr lang="es-ES" sz="1200" b="0" i="0" u="none" strike="noStrike" dirty="0">
                          <a:solidFill>
                            <a:srgbClr val="000000"/>
                          </a:solidFill>
                          <a:effectLst/>
                          <a:latin typeface="Arial Narrow" panose="020B0606020202030204" pitchFamily="34" charset="0"/>
                        </a:rPr>
                        <a:t>GR3. Fortalecer la gestión organizacional y por procesos de las entidades del Sector Hacienda</a:t>
                      </a:r>
                    </a:p>
                  </a:txBody>
                  <a:tcPr marL="4561" marR="4561" marT="456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ctr" latinLnBrk="0" hangingPunct="1">
                        <a:lnSpc>
                          <a:spcPct val="100000"/>
                        </a:lnSpc>
                        <a:spcBef>
                          <a:spcPts val="0"/>
                        </a:spcBef>
                        <a:spcAft>
                          <a:spcPts val="0"/>
                        </a:spcAft>
                        <a:buClrTx/>
                        <a:buSzTx/>
                        <a:buFontTx/>
                        <a:buNone/>
                        <a:tabLst/>
                        <a:defRPr/>
                      </a:pPr>
                      <a:r>
                        <a:rPr lang="es-ES" sz="1200" b="0" i="0" u="none" strike="noStrike" kern="1200" dirty="0">
                          <a:solidFill>
                            <a:srgbClr val="000000"/>
                          </a:solidFill>
                          <a:effectLst/>
                          <a:latin typeface="Arial Narrow" panose="020B0606020202030204" pitchFamily="34" charset="0"/>
                          <a:ea typeface="+mn-ea"/>
                          <a:cs typeface="+mn-cs"/>
                        </a:rPr>
                        <a:t>SH.Ini.2019.GR3.001 </a:t>
                      </a:r>
                      <a:r>
                        <a:rPr lang="es-CO" sz="1200" b="0" i="0" u="none" strike="noStrike" kern="1200" dirty="0">
                          <a:solidFill>
                            <a:srgbClr val="000000"/>
                          </a:solidFill>
                          <a:effectLst/>
                          <a:latin typeface="Arial Narrow" panose="020B0606020202030204" pitchFamily="34" charset="0"/>
                          <a:ea typeface="+mn-ea"/>
                          <a:cs typeface="+mn-cs"/>
                        </a:rPr>
                        <a:t>Desarrollar acciones encaminadas a fortalecer la gestión organizacional y por procesos de la entidades del Sector Hacienda</a:t>
                      </a:r>
                      <a:endParaRPr lang="es-ES" sz="1200" b="0" i="0" u="none" strike="noStrike" dirty="0">
                        <a:solidFill>
                          <a:srgbClr val="000000"/>
                        </a:solidFill>
                        <a:effectLst/>
                        <a:latin typeface="Arial Narrow" panose="020B0606020202030204" pitchFamily="34" charset="0"/>
                      </a:endParaRPr>
                    </a:p>
                  </a:txBody>
                  <a:tcPr marL="4561" marR="4561" marT="456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1740875"/>
                  </a:ext>
                </a:extLst>
              </a:tr>
            </a:tbl>
          </a:graphicData>
        </a:graphic>
      </p:graphicFrame>
      <p:sp>
        <p:nvSpPr>
          <p:cNvPr id="11" name="Rectángulo 10"/>
          <p:cNvSpPr/>
          <p:nvPr/>
        </p:nvSpPr>
        <p:spPr>
          <a:xfrm>
            <a:off x="3631234" y="-72459"/>
            <a:ext cx="8529428" cy="543675"/>
          </a:xfrm>
          <a:prstGeom prst="rect">
            <a:avLst/>
          </a:prstGeom>
        </p:spPr>
        <p:txBody>
          <a:bodyPr wrap="square">
            <a:spAutoFit/>
          </a:bodyPr>
          <a:lstStyle/>
          <a:p>
            <a:pPr algn="r">
              <a:defRPr/>
            </a:pPr>
            <a:r>
              <a:rPr lang="es-CO" sz="2933" b="1" dirty="0">
                <a:solidFill>
                  <a:schemeClr val="bg1"/>
                </a:solidFill>
                <a:effectLst>
                  <a:outerShdw blurRad="38100" dist="38100" dir="2700000" algn="tl">
                    <a:srgbClr val="000000">
                      <a:alpha val="43137"/>
                    </a:srgbClr>
                  </a:outerShdw>
                </a:effectLst>
                <a:latin typeface="Arial"/>
                <a:cs typeface="Arial"/>
              </a:rPr>
              <a:t>1. Planeación Estratégica Sectorial</a:t>
            </a:r>
          </a:p>
        </p:txBody>
      </p:sp>
    </p:spTree>
    <p:extLst>
      <p:ext uri="{BB962C8B-B14F-4D97-AF65-F5344CB8AC3E}">
        <p14:creationId xmlns:p14="http://schemas.microsoft.com/office/powerpoint/2010/main" val="1500043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p:cNvGraphicFramePr>
            <a:graphicFrameLocks noGrp="1"/>
          </p:cNvGraphicFramePr>
          <p:nvPr/>
        </p:nvGraphicFramePr>
        <p:xfrm>
          <a:off x="470864" y="2161612"/>
          <a:ext cx="10779409" cy="2689962"/>
        </p:xfrm>
        <a:graphic>
          <a:graphicData uri="http://schemas.openxmlformats.org/drawingml/2006/table">
            <a:tbl>
              <a:tblPr/>
              <a:tblGrid>
                <a:gridCol w="3349892">
                  <a:extLst>
                    <a:ext uri="{9D8B030D-6E8A-4147-A177-3AD203B41FA5}">
                      <a16:colId xmlns:a16="http://schemas.microsoft.com/office/drawing/2014/main" val="147860546"/>
                    </a:ext>
                  </a:extLst>
                </a:gridCol>
                <a:gridCol w="7429517">
                  <a:extLst>
                    <a:ext uri="{9D8B030D-6E8A-4147-A177-3AD203B41FA5}">
                      <a16:colId xmlns:a16="http://schemas.microsoft.com/office/drawing/2014/main" val="3708013185"/>
                    </a:ext>
                  </a:extLst>
                </a:gridCol>
              </a:tblGrid>
              <a:tr h="319299">
                <a:tc>
                  <a:txBody>
                    <a:bodyPr/>
                    <a:lstStyle/>
                    <a:p>
                      <a:pPr algn="ctr" fontAlgn="ctr"/>
                      <a:r>
                        <a:rPr lang="es-CO" sz="1200" b="1" i="0" u="none" strike="noStrike" dirty="0">
                          <a:solidFill>
                            <a:srgbClr val="FFFFFF"/>
                          </a:solidFill>
                          <a:effectLst/>
                          <a:latin typeface="Arial" panose="020B0604020202020204" pitchFamily="34" charset="0"/>
                        </a:rPr>
                        <a:t>Objetivo </a:t>
                      </a:r>
                    </a:p>
                  </a:txBody>
                  <a:tcPr marL="4561" marR="4561" marT="456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138156"/>
                    </a:solidFill>
                  </a:tcPr>
                </a:tc>
                <a:tc>
                  <a:txBody>
                    <a:bodyPr/>
                    <a:lstStyle/>
                    <a:p>
                      <a:pPr algn="ctr" fontAlgn="ctr"/>
                      <a:r>
                        <a:rPr lang="es-CO" sz="1200" b="1" i="0" u="none" strike="noStrike" dirty="0">
                          <a:solidFill>
                            <a:srgbClr val="FFFFFF"/>
                          </a:solidFill>
                          <a:effectLst/>
                          <a:latin typeface="Arial" panose="020B0604020202020204" pitchFamily="34" charset="0"/>
                        </a:rPr>
                        <a:t>Iniciativa </a:t>
                      </a:r>
                    </a:p>
                  </a:txBody>
                  <a:tcPr marL="4561" marR="4561" marT="456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rgbClr val="138156"/>
                    </a:solidFill>
                  </a:tcPr>
                </a:tc>
                <a:extLst>
                  <a:ext uri="{0D108BD9-81ED-4DB2-BD59-A6C34878D82A}">
                    <a16:rowId xmlns:a16="http://schemas.microsoft.com/office/drawing/2014/main" val="3613844063"/>
                  </a:ext>
                </a:extLst>
              </a:tr>
              <a:tr h="421981">
                <a:tc rowSpan="3">
                  <a:txBody>
                    <a:bodyPr/>
                    <a:lstStyle/>
                    <a:p>
                      <a:pPr algn="ctr" fontAlgn="ctr"/>
                      <a:r>
                        <a:rPr lang="es-CO" sz="1200" b="0" i="0" u="none" strike="noStrike" kern="1200" dirty="0">
                          <a:solidFill>
                            <a:srgbClr val="000000"/>
                          </a:solidFill>
                          <a:effectLst/>
                          <a:latin typeface="Arial Narrow" panose="020B0606020202030204" pitchFamily="34" charset="0"/>
                          <a:ea typeface="+mn-ea"/>
                          <a:cs typeface="+mn-cs"/>
                        </a:rPr>
                        <a:t>GCI1. Fortalecer las capacidades del talento humano y la innovación</a:t>
                      </a:r>
                      <a:r>
                        <a:rPr lang="es-CO" sz="1200" b="0" i="0" u="none" strike="noStrike" kern="1200" baseline="0" dirty="0">
                          <a:solidFill>
                            <a:srgbClr val="000000"/>
                          </a:solidFill>
                          <a:effectLst/>
                          <a:latin typeface="Arial Narrow" panose="020B0606020202030204" pitchFamily="34" charset="0"/>
                          <a:ea typeface="+mn-ea"/>
                          <a:cs typeface="+mn-cs"/>
                        </a:rPr>
                        <a:t> en las entidades del Sector Hacienda</a:t>
                      </a:r>
                      <a:endParaRPr lang="es-CO" sz="1200" b="0" i="0" u="none" strike="noStrike" kern="1200" dirty="0">
                        <a:solidFill>
                          <a:srgbClr val="000000"/>
                        </a:solidFill>
                        <a:effectLst/>
                        <a:latin typeface="Arial Narrow" panose="020B0606020202030204" pitchFamily="34" charset="0"/>
                        <a:ea typeface="+mn-ea"/>
                        <a:cs typeface="+mn-cs"/>
                      </a:endParaRPr>
                    </a:p>
                  </a:txBody>
                  <a:tcPr marL="12700" marR="12700" marT="1270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ctr" latinLnBrk="0" hangingPunct="1">
                        <a:lnSpc>
                          <a:spcPct val="100000"/>
                        </a:lnSpc>
                        <a:spcBef>
                          <a:spcPts val="0"/>
                        </a:spcBef>
                        <a:spcAft>
                          <a:spcPts val="0"/>
                        </a:spcAft>
                        <a:buClrTx/>
                        <a:buSzTx/>
                        <a:buFontTx/>
                        <a:buNone/>
                        <a:tabLst/>
                        <a:defRPr/>
                      </a:pPr>
                      <a:r>
                        <a:rPr lang="es-ES" sz="1200" b="0" i="0" u="none" strike="noStrike" kern="1200" baseline="0" dirty="0">
                          <a:solidFill>
                            <a:srgbClr val="000000"/>
                          </a:solidFill>
                          <a:effectLst/>
                          <a:latin typeface="Arial Narrow" panose="020B0606020202030204" pitchFamily="34" charset="0"/>
                          <a:ea typeface="+mn-ea"/>
                          <a:cs typeface="+mn-cs"/>
                        </a:rPr>
                        <a:t>SH.Ini.2019.GCI1.001 </a:t>
                      </a:r>
                      <a:r>
                        <a:rPr lang="es-CO" sz="1200" b="0" i="0" u="none" strike="noStrike" kern="1200" baseline="0" dirty="0">
                          <a:solidFill>
                            <a:srgbClr val="000000"/>
                          </a:solidFill>
                          <a:effectLst/>
                          <a:latin typeface="Arial Narrow" panose="020B0606020202030204" pitchFamily="34" charset="0"/>
                          <a:ea typeface="+mn-ea"/>
                          <a:cs typeface="+mn-cs"/>
                        </a:rPr>
                        <a:t>Fortalecer la implementación de la política del Talento Humano en las Entidades del Sector.</a:t>
                      </a:r>
                      <a:endParaRPr lang="es-ES" sz="1200" b="0" i="0" u="none" strike="noStrike" kern="1200" baseline="0" dirty="0">
                        <a:solidFill>
                          <a:srgbClr val="000000"/>
                        </a:solidFill>
                        <a:effectLst/>
                        <a:latin typeface="Arial Narrow" panose="020B0606020202030204" pitchFamily="34" charset="0"/>
                        <a:ea typeface="+mn-ea"/>
                        <a:cs typeface="+mn-cs"/>
                      </a:endParaRPr>
                    </a:p>
                  </a:txBody>
                  <a:tcPr marL="4561" marR="4561" marT="456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5962522"/>
                  </a:ext>
                </a:extLst>
              </a:tr>
              <a:tr h="534161">
                <a:tc vMerge="1">
                  <a:txBody>
                    <a:bodyPr/>
                    <a:lstStyle/>
                    <a:p>
                      <a:endParaRPr lang="es-CO"/>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ctr" latinLnBrk="0" hangingPunct="1">
                        <a:lnSpc>
                          <a:spcPct val="100000"/>
                        </a:lnSpc>
                        <a:spcBef>
                          <a:spcPts val="0"/>
                        </a:spcBef>
                        <a:spcAft>
                          <a:spcPts val="0"/>
                        </a:spcAft>
                        <a:buClrTx/>
                        <a:buSzTx/>
                        <a:buFontTx/>
                        <a:buNone/>
                        <a:tabLst/>
                        <a:defRPr/>
                      </a:pPr>
                      <a:r>
                        <a:rPr lang="es-ES" sz="1200" b="0" i="0" u="none" strike="noStrike" kern="1200" baseline="0" dirty="0">
                          <a:solidFill>
                            <a:srgbClr val="000000"/>
                          </a:solidFill>
                          <a:effectLst/>
                          <a:latin typeface="Arial Narrow" panose="020B0606020202030204" pitchFamily="34" charset="0"/>
                          <a:ea typeface="+mn-ea"/>
                          <a:cs typeface="+mn-cs"/>
                        </a:rPr>
                        <a:t>SH.Ini.2019.GCI1.002 </a:t>
                      </a:r>
                      <a:r>
                        <a:rPr lang="es-CO" sz="1200" b="0" i="0" u="none" strike="noStrike" kern="1200" baseline="0" dirty="0">
                          <a:solidFill>
                            <a:srgbClr val="000000"/>
                          </a:solidFill>
                          <a:effectLst/>
                          <a:latin typeface="Arial Narrow" panose="020B0606020202030204" pitchFamily="34" charset="0"/>
                          <a:ea typeface="+mn-ea"/>
                          <a:cs typeface="+mn-cs"/>
                        </a:rPr>
                        <a:t>Fortalecer la implementación de la política de integridad en las Entidades del Sector Hacienda.</a:t>
                      </a:r>
                      <a:endParaRPr lang="es-ES" sz="1200" b="0" i="0" u="none" strike="noStrike" kern="1200" baseline="0" dirty="0">
                        <a:solidFill>
                          <a:srgbClr val="000000"/>
                        </a:solidFill>
                        <a:effectLst/>
                        <a:latin typeface="Arial Narrow" panose="020B0606020202030204" pitchFamily="34" charset="0"/>
                        <a:ea typeface="+mn-ea"/>
                        <a:cs typeface="+mn-cs"/>
                      </a:endParaRPr>
                    </a:p>
                  </a:txBody>
                  <a:tcPr marL="4561" marR="4561" marT="456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5925310"/>
                  </a:ext>
                </a:extLst>
              </a:tr>
              <a:tr h="534161">
                <a:tc vMerge="1">
                  <a:txBody>
                    <a:bodyPr/>
                    <a:lstStyle/>
                    <a:p>
                      <a:pPr algn="ctr" fontAlgn="ctr"/>
                      <a:endParaRPr lang="es-CO" sz="900" b="0" i="0" u="none" strike="noStrike" kern="1200" dirty="0">
                        <a:solidFill>
                          <a:srgbClr val="000000"/>
                        </a:solidFill>
                        <a:effectLst/>
                        <a:latin typeface="Arial Narrow" panose="020B0606020202030204" pitchFamily="34" charset="0"/>
                        <a:ea typeface="+mn-ea"/>
                        <a:cs typeface="+mn-cs"/>
                      </a:endParaRPr>
                    </a:p>
                  </a:txBody>
                  <a:tcPr marL="9525" marR="9525" marT="9525"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178" rtl="0" eaLnBrk="1" fontAlgn="ctr" latinLnBrk="0" hangingPunct="1">
                        <a:lnSpc>
                          <a:spcPct val="100000"/>
                        </a:lnSpc>
                        <a:spcBef>
                          <a:spcPts val="0"/>
                        </a:spcBef>
                        <a:spcAft>
                          <a:spcPts val="0"/>
                        </a:spcAft>
                        <a:buClrTx/>
                        <a:buSzTx/>
                        <a:buFontTx/>
                        <a:buNone/>
                        <a:tabLst/>
                        <a:defRPr/>
                      </a:pPr>
                      <a:r>
                        <a:rPr lang="es-ES" sz="1200" b="0" i="0" u="none" strike="noStrike" kern="1200" baseline="0" dirty="0">
                          <a:solidFill>
                            <a:srgbClr val="000000"/>
                          </a:solidFill>
                          <a:effectLst/>
                          <a:latin typeface="Arial Narrow" panose="020B0606020202030204" pitchFamily="34" charset="0"/>
                          <a:ea typeface="+mn-ea"/>
                          <a:cs typeface="+mn-cs"/>
                        </a:rPr>
                        <a:t>SH.Ini.2019.GCI1.003 </a:t>
                      </a:r>
                      <a:r>
                        <a:rPr lang="es-CO" sz="1200" b="0" i="0" u="none" strike="noStrike" kern="1200" baseline="0" dirty="0">
                          <a:solidFill>
                            <a:srgbClr val="000000"/>
                          </a:solidFill>
                          <a:effectLst/>
                          <a:latin typeface="Arial Narrow" panose="020B0606020202030204" pitchFamily="34" charset="0"/>
                          <a:ea typeface="+mn-ea"/>
                          <a:cs typeface="+mn-cs"/>
                        </a:rPr>
                        <a:t>Fortalecer la implementación de la política de Gestión de Conocimiento e Innovación en las Entidades del Sector.</a:t>
                      </a:r>
                      <a:endParaRPr lang="es-ES" sz="1200" b="0" i="0" u="none" strike="noStrike" kern="1200" baseline="0" dirty="0">
                        <a:solidFill>
                          <a:srgbClr val="000000"/>
                        </a:solidFill>
                        <a:effectLst/>
                        <a:latin typeface="Arial Narrow" panose="020B0606020202030204" pitchFamily="34" charset="0"/>
                        <a:ea typeface="+mn-ea"/>
                        <a:cs typeface="+mn-cs"/>
                      </a:endParaRPr>
                    </a:p>
                  </a:txBody>
                  <a:tcPr marL="4561" marR="4561" marT="456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8003642"/>
                  </a:ext>
                </a:extLst>
              </a:tr>
              <a:tr h="440180">
                <a:tc rowSpan="2">
                  <a:txBody>
                    <a:bodyPr/>
                    <a:lstStyle/>
                    <a:p>
                      <a:pPr algn="ctr" fontAlgn="ctr"/>
                      <a:r>
                        <a:rPr lang="es-CO" sz="1200" b="0" i="0" u="none" strike="noStrike" kern="1200" dirty="0">
                          <a:solidFill>
                            <a:srgbClr val="000000"/>
                          </a:solidFill>
                          <a:effectLst/>
                          <a:latin typeface="Arial Narrow" panose="020B0606020202030204" pitchFamily="34" charset="0"/>
                          <a:ea typeface="+mn-ea"/>
                          <a:cs typeface="+mn-cs"/>
                        </a:rPr>
                        <a:t>GCI2. Promover la adecuada administración de los recursos físicos, financieros y la defensa técnica de la Entidad</a:t>
                      </a:r>
                      <a:r>
                        <a:rPr lang="es-CO" sz="1200" b="0" i="0" u="none" strike="noStrike" kern="1200" baseline="0" dirty="0">
                          <a:solidFill>
                            <a:srgbClr val="000000"/>
                          </a:solidFill>
                          <a:effectLst/>
                          <a:latin typeface="Arial Narrow" panose="020B0606020202030204" pitchFamily="34" charset="0"/>
                          <a:ea typeface="+mn-ea"/>
                          <a:cs typeface="+mn-cs"/>
                        </a:rPr>
                        <a:t> de las entidades del Sector Hacienda</a:t>
                      </a:r>
                      <a:endParaRPr lang="es-CO" sz="1200" b="0" i="0" u="none" strike="noStrike" kern="1200" dirty="0">
                        <a:solidFill>
                          <a:srgbClr val="000000"/>
                        </a:solidFill>
                        <a:effectLst/>
                        <a:latin typeface="Arial Narrow" panose="020B0606020202030204" pitchFamily="34" charset="0"/>
                        <a:ea typeface="+mn-ea"/>
                        <a:cs typeface="+mn-cs"/>
                      </a:endParaRPr>
                    </a:p>
                  </a:txBody>
                  <a:tcPr marL="12700" marR="12700" marT="12700"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tcPr>
                </a:tc>
                <a:tc>
                  <a:txBody>
                    <a:bodyPr/>
                    <a:lstStyle/>
                    <a:p>
                      <a:pPr marL="0" marR="0" lvl="0" indent="0" algn="l" defTabSz="457178" rtl="0" eaLnBrk="1" fontAlgn="ctr" latinLnBrk="0" hangingPunct="1">
                        <a:lnSpc>
                          <a:spcPct val="100000"/>
                        </a:lnSpc>
                        <a:spcBef>
                          <a:spcPts val="0"/>
                        </a:spcBef>
                        <a:spcAft>
                          <a:spcPts val="0"/>
                        </a:spcAft>
                        <a:buClrTx/>
                        <a:buSzTx/>
                        <a:buFontTx/>
                        <a:buNone/>
                        <a:tabLst/>
                        <a:defRPr/>
                      </a:pPr>
                      <a:r>
                        <a:rPr lang="es-ES" sz="1200" b="0" i="0" u="none" strike="noStrike" kern="1200" baseline="0" dirty="0">
                          <a:solidFill>
                            <a:srgbClr val="000000"/>
                          </a:solidFill>
                          <a:effectLst/>
                          <a:latin typeface="Arial Narrow" panose="020B0606020202030204" pitchFamily="34" charset="0"/>
                          <a:ea typeface="+mn-ea"/>
                          <a:cs typeface="+mn-cs"/>
                        </a:rPr>
                        <a:t>SH.Ini.2019.GCI2.001 </a:t>
                      </a:r>
                      <a:r>
                        <a:rPr lang="es-CO" sz="1200" b="0" i="0" u="none" strike="noStrike" kern="1200" baseline="0" dirty="0">
                          <a:solidFill>
                            <a:srgbClr val="000000"/>
                          </a:solidFill>
                          <a:effectLst/>
                          <a:latin typeface="Arial Narrow" panose="020B0606020202030204" pitchFamily="34" charset="0"/>
                          <a:ea typeface="+mn-ea"/>
                          <a:cs typeface="+mn-cs"/>
                        </a:rPr>
                        <a:t>Implementar buenas prácticas para la administración de recursos financieros en las Entidades del Sector Hacienda.</a:t>
                      </a:r>
                      <a:endParaRPr lang="es-ES" sz="1200" b="0" i="0" u="none" strike="noStrike" kern="1200" baseline="0" dirty="0">
                        <a:solidFill>
                          <a:srgbClr val="000000"/>
                        </a:solidFill>
                        <a:effectLst/>
                        <a:latin typeface="Arial Narrow" panose="020B0606020202030204" pitchFamily="34" charset="0"/>
                        <a:ea typeface="+mn-ea"/>
                        <a:cs typeface="+mn-cs"/>
                      </a:endParaRPr>
                    </a:p>
                  </a:txBody>
                  <a:tcPr marL="4561" marR="4561" marT="456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4230177"/>
                  </a:ext>
                </a:extLst>
              </a:tr>
              <a:tr h="440180">
                <a:tc vMerge="1">
                  <a:txBody>
                    <a:bodyPr/>
                    <a:lstStyle/>
                    <a:p>
                      <a:endParaRPr lang="es-CO"/>
                    </a:p>
                  </a:txBody>
                  <a:tcPr/>
                </a:tc>
                <a:tc>
                  <a:txBody>
                    <a:bodyPr/>
                    <a:lstStyle/>
                    <a:p>
                      <a:pPr marL="0" marR="0" lvl="0" indent="0" algn="l" defTabSz="457178" rtl="0" eaLnBrk="1" fontAlgn="ctr" latinLnBrk="0" hangingPunct="1">
                        <a:lnSpc>
                          <a:spcPct val="100000"/>
                        </a:lnSpc>
                        <a:spcBef>
                          <a:spcPts val="0"/>
                        </a:spcBef>
                        <a:spcAft>
                          <a:spcPts val="0"/>
                        </a:spcAft>
                        <a:buClrTx/>
                        <a:buSzTx/>
                        <a:buFontTx/>
                        <a:buNone/>
                        <a:tabLst/>
                        <a:defRPr/>
                      </a:pPr>
                      <a:r>
                        <a:rPr lang="es-ES" sz="1200" b="0" i="0" u="none" strike="noStrike" kern="1200" baseline="0" dirty="0">
                          <a:solidFill>
                            <a:srgbClr val="000000"/>
                          </a:solidFill>
                          <a:effectLst/>
                          <a:latin typeface="Arial Narrow" panose="020B0606020202030204" pitchFamily="34" charset="0"/>
                          <a:ea typeface="+mn-ea"/>
                          <a:cs typeface="+mn-cs"/>
                        </a:rPr>
                        <a:t>SH.Ini.2019.GCI2.002 </a:t>
                      </a:r>
                      <a:r>
                        <a:rPr lang="es-CO" sz="1200" b="0" i="0" u="none" strike="noStrike" kern="1200" baseline="0" dirty="0">
                          <a:solidFill>
                            <a:srgbClr val="000000"/>
                          </a:solidFill>
                          <a:effectLst/>
                          <a:latin typeface="Arial Narrow" panose="020B0606020202030204" pitchFamily="34" charset="0"/>
                          <a:ea typeface="+mn-ea"/>
                          <a:cs typeface="+mn-cs"/>
                        </a:rPr>
                        <a:t> Desarrollar mecanismos para un adecuado ejercicio de defensa jurídica de las Entidades del Sector Hacienda.</a:t>
                      </a:r>
                      <a:endParaRPr lang="es-ES" sz="1200" b="0" i="0" u="none" strike="noStrike" kern="1200" baseline="0" dirty="0">
                        <a:solidFill>
                          <a:srgbClr val="000000"/>
                        </a:solidFill>
                        <a:effectLst/>
                        <a:latin typeface="Arial Narrow" panose="020B0606020202030204" pitchFamily="34" charset="0"/>
                        <a:ea typeface="+mn-ea"/>
                        <a:cs typeface="+mn-cs"/>
                      </a:endParaRPr>
                    </a:p>
                  </a:txBody>
                  <a:tcPr marL="4561" marR="4561" marT="4561" marB="0"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9961509"/>
                  </a:ext>
                </a:extLst>
              </a:tr>
            </a:tbl>
          </a:graphicData>
        </a:graphic>
      </p:graphicFrame>
      <p:sp>
        <p:nvSpPr>
          <p:cNvPr id="12" name="CuadroTexto 11"/>
          <p:cNvSpPr txBox="1"/>
          <p:nvPr/>
        </p:nvSpPr>
        <p:spPr>
          <a:xfrm>
            <a:off x="1692397" y="1477363"/>
            <a:ext cx="10110159" cy="529504"/>
          </a:xfrm>
          <a:prstGeom prst="rect">
            <a:avLst/>
          </a:prstGeom>
          <a:noFill/>
        </p:spPr>
        <p:txBody>
          <a:bodyPr wrap="square" rtlCol="0">
            <a:spAutoFit/>
          </a:bodyPr>
          <a:lstStyle/>
          <a:p>
            <a:r>
              <a:rPr lang="es-CO" sz="2841" dirty="0">
                <a:solidFill>
                  <a:srgbClr val="138156"/>
                </a:solidFill>
                <a:latin typeface="Arial" panose="020B0604020202020204" pitchFamily="34" charset="0"/>
                <a:cs typeface="Arial" panose="020B0604020202020204" pitchFamily="34" charset="0"/>
              </a:rPr>
              <a:t>Perspectiva: Gestión de Capacidades Institucionales</a:t>
            </a:r>
          </a:p>
        </p:txBody>
      </p:sp>
      <p:pic>
        <p:nvPicPr>
          <p:cNvPr id="13" name="Imagen 12"/>
          <p:cNvPicPr>
            <a:picLocks noChangeAspect="1"/>
          </p:cNvPicPr>
          <p:nvPr/>
        </p:nvPicPr>
        <p:blipFill rotWithShape="1">
          <a:blip r:embed="rId3">
            <a:extLst>
              <a:ext uri="{28A0092B-C50C-407E-A947-70E740481C1C}">
                <a14:useLocalDpi xmlns:a14="http://schemas.microsoft.com/office/drawing/2010/main" val="0"/>
              </a:ext>
            </a:extLst>
          </a:blip>
          <a:srcRect l="17547" t="82964" r="75000" b="8518"/>
          <a:stretch/>
        </p:blipFill>
        <p:spPr>
          <a:xfrm>
            <a:off x="565753" y="1477363"/>
            <a:ext cx="776003" cy="609013"/>
          </a:xfrm>
          <a:prstGeom prst="rect">
            <a:avLst/>
          </a:prstGeom>
        </p:spPr>
      </p:pic>
      <p:sp>
        <p:nvSpPr>
          <p:cNvPr id="7" name="Rectángulo 6"/>
          <p:cNvSpPr/>
          <p:nvPr/>
        </p:nvSpPr>
        <p:spPr>
          <a:xfrm>
            <a:off x="6693481" y="384702"/>
            <a:ext cx="5467181" cy="461665"/>
          </a:xfrm>
          <a:prstGeom prst="rect">
            <a:avLst/>
          </a:prstGeom>
        </p:spPr>
        <p:txBody>
          <a:bodyPr wrap="square">
            <a:spAutoFit/>
          </a:bodyPr>
          <a:lstStyle/>
          <a:p>
            <a:pPr algn="r">
              <a:defRPr/>
            </a:pPr>
            <a:r>
              <a:rPr lang="es-CO" sz="2400" b="1" dirty="0">
                <a:effectLst>
                  <a:outerShdw blurRad="38100" dist="38100" dir="2700000" algn="tl">
                    <a:srgbClr val="000000">
                      <a:alpha val="43137"/>
                    </a:srgbClr>
                  </a:outerShdw>
                </a:effectLst>
                <a:latin typeface="Arial"/>
                <a:cs typeface="Arial"/>
              </a:rPr>
              <a:t>Iniciativas Estratégicas</a:t>
            </a:r>
          </a:p>
        </p:txBody>
      </p:sp>
      <p:sp>
        <p:nvSpPr>
          <p:cNvPr id="9" name="Rectángulo 8"/>
          <p:cNvSpPr/>
          <p:nvPr/>
        </p:nvSpPr>
        <p:spPr>
          <a:xfrm>
            <a:off x="3631234" y="-72459"/>
            <a:ext cx="8529428" cy="543675"/>
          </a:xfrm>
          <a:prstGeom prst="rect">
            <a:avLst/>
          </a:prstGeom>
        </p:spPr>
        <p:txBody>
          <a:bodyPr wrap="square">
            <a:spAutoFit/>
          </a:bodyPr>
          <a:lstStyle/>
          <a:p>
            <a:pPr algn="r">
              <a:defRPr/>
            </a:pPr>
            <a:r>
              <a:rPr lang="es-CO" sz="2933" b="1" dirty="0">
                <a:solidFill>
                  <a:schemeClr val="bg1"/>
                </a:solidFill>
                <a:effectLst>
                  <a:outerShdw blurRad="38100" dist="38100" dir="2700000" algn="tl">
                    <a:srgbClr val="000000">
                      <a:alpha val="43137"/>
                    </a:srgbClr>
                  </a:outerShdw>
                </a:effectLst>
                <a:latin typeface="Arial"/>
                <a:cs typeface="Arial"/>
              </a:rPr>
              <a:t>1. Planeación Estratégica Sectorial</a:t>
            </a:r>
          </a:p>
        </p:txBody>
      </p:sp>
    </p:spTree>
    <p:extLst>
      <p:ext uri="{BB962C8B-B14F-4D97-AF65-F5344CB8AC3E}">
        <p14:creationId xmlns:p14="http://schemas.microsoft.com/office/powerpoint/2010/main" val="1043244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44452" y="769326"/>
            <a:ext cx="10288931" cy="523220"/>
          </a:xfrm>
          <a:prstGeom prst="rect">
            <a:avLst/>
          </a:prstGeom>
        </p:spPr>
        <p:txBody>
          <a:bodyPr wrap="square" lIns="91440" tIns="45720" rIns="91440" bIns="45720" anchor="t">
            <a:spAutoFit/>
          </a:bodyPr>
          <a:lstStyle/>
          <a:p>
            <a:pPr algn="just">
              <a:defRPr/>
            </a:pPr>
            <a:r>
              <a:rPr lang="es-CO" sz="2800" b="1" dirty="0">
                <a:solidFill>
                  <a:srgbClr val="45ADF4"/>
                </a:solidFill>
                <a:latin typeface="Century Gothic"/>
                <a:cs typeface="Arial"/>
              </a:rPr>
              <a:t>		Seguimiento al</a:t>
            </a:r>
            <a:r>
              <a:rPr lang="es-ES" altLang="es-CO" sz="2800" b="1" dirty="0">
                <a:solidFill>
                  <a:srgbClr val="45ADF4"/>
                </a:solidFill>
                <a:latin typeface="Century Gothic"/>
                <a:cs typeface="Arial"/>
              </a:rPr>
              <a:t> Plan de Acción Sectorial 2021</a:t>
            </a:r>
            <a:endParaRPr lang="es-CO" sz="2800" b="1" dirty="0">
              <a:solidFill>
                <a:srgbClr val="45ADF4"/>
              </a:solidFill>
              <a:latin typeface="Century Gothic"/>
              <a:cs typeface="Arial"/>
            </a:endParaRPr>
          </a:p>
        </p:txBody>
      </p:sp>
      <p:sp>
        <p:nvSpPr>
          <p:cNvPr id="19" name="CuadroTexto 18">
            <a:extLst>
              <a:ext uri="{FF2B5EF4-FFF2-40B4-BE49-F238E27FC236}">
                <a16:creationId xmlns:a16="http://schemas.microsoft.com/office/drawing/2014/main" id="{AF44C4EA-0EC4-4735-A246-88C4701BE866}"/>
              </a:ext>
            </a:extLst>
          </p:cNvPr>
          <p:cNvSpPr txBox="1"/>
          <p:nvPr/>
        </p:nvSpPr>
        <p:spPr>
          <a:xfrm>
            <a:off x="479106" y="5590158"/>
            <a:ext cx="3389053" cy="646331"/>
          </a:xfrm>
          <a:prstGeom prst="rect">
            <a:avLst/>
          </a:prstGeom>
          <a:noFill/>
        </p:spPr>
        <p:txBody>
          <a:bodyPr wrap="square">
            <a:spAutoFit/>
          </a:bodyPr>
          <a:lstStyle/>
          <a:p>
            <a:r>
              <a:rPr lang="es-ES" sz="1200" b="1" dirty="0">
                <a:solidFill>
                  <a:schemeClr val="bg1">
                    <a:lumMod val="50000"/>
                  </a:schemeClr>
                </a:solidFill>
                <a:latin typeface="Century Gothic"/>
              </a:rPr>
              <a:t>Fuente:</a:t>
            </a:r>
            <a:r>
              <a:rPr lang="es-ES" sz="1200" dirty="0">
                <a:solidFill>
                  <a:schemeClr val="bg1">
                    <a:lumMod val="50000"/>
                  </a:schemeClr>
                </a:solidFill>
                <a:latin typeface="Century Gothic"/>
              </a:rPr>
              <a:t> Oficina Asesora de Planeación</a:t>
            </a:r>
          </a:p>
          <a:p>
            <a:r>
              <a:rPr lang="es-ES" sz="1200" dirty="0">
                <a:solidFill>
                  <a:schemeClr val="bg1">
                    <a:lumMod val="50000"/>
                  </a:schemeClr>
                </a:solidFill>
                <a:latin typeface="Century Gothic"/>
              </a:rPr>
              <a:t>Información con corte 26 de enero de 2022.</a:t>
            </a:r>
            <a:endParaRPr lang="en-US" sz="1200" dirty="0">
              <a:solidFill>
                <a:schemeClr val="bg1">
                  <a:lumMod val="50000"/>
                </a:schemeClr>
              </a:solidFill>
            </a:endParaRPr>
          </a:p>
        </p:txBody>
      </p:sp>
      <p:sp>
        <p:nvSpPr>
          <p:cNvPr id="5" name="1 Título">
            <a:extLst>
              <a:ext uri="{FF2B5EF4-FFF2-40B4-BE49-F238E27FC236}">
                <a16:creationId xmlns:a16="http://schemas.microsoft.com/office/drawing/2014/main" id="{DE9041CD-B546-48F5-82EE-C680183AAD97}"/>
              </a:ext>
            </a:extLst>
          </p:cNvPr>
          <p:cNvSpPr txBox="1">
            <a:spLocks/>
          </p:cNvSpPr>
          <p:nvPr/>
        </p:nvSpPr>
        <p:spPr bwMode="auto">
          <a:xfrm>
            <a:off x="3287485" y="-31104"/>
            <a:ext cx="8324742" cy="49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tabLst>
                <a:tab pos="7089775" algn="l"/>
              </a:tabLst>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tabLst>
                <a:tab pos="7089775" algn="l"/>
              </a:tabLst>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tabLst>
                <a:tab pos="7089775" algn="l"/>
              </a:tabLst>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tabLst>
                <a:tab pos="7089775" algn="l"/>
              </a:tabLst>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tabLst>
                <a:tab pos="70897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70897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70897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70897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7089775" algn="l"/>
              </a:tabLst>
              <a:defRPr sz="2000">
                <a:solidFill>
                  <a:schemeClr val="tx1"/>
                </a:solidFill>
                <a:latin typeface="Arial" panose="020B0604020202020204" pitchFamily="34" charset="0"/>
              </a:defRPr>
            </a:lvl9pPr>
          </a:lstStyle>
          <a:p>
            <a:pPr algn="r">
              <a:spcBef>
                <a:spcPct val="0"/>
              </a:spcBef>
              <a:spcAft>
                <a:spcPts val="493"/>
              </a:spcAft>
              <a:buNone/>
            </a:pPr>
            <a:r>
              <a:rPr lang="es-CO" altLang="es-CO" sz="2800" b="1" dirty="0">
                <a:solidFill>
                  <a:schemeClr val="bg1"/>
                </a:solidFill>
                <a:effectLst>
                  <a:outerShdw blurRad="38100" dist="38100" dir="2700000" algn="tl">
                    <a:srgbClr val="000000">
                      <a:alpha val="43137"/>
                    </a:srgbClr>
                  </a:outerShdw>
                </a:effectLst>
                <a:ea typeface="Verdana" panose="020B0604030504040204" pitchFamily="34" charset="0"/>
                <a:cs typeface="Arial" panose="020B0604020202020204" pitchFamily="34" charset="0"/>
              </a:rPr>
              <a:t>2. Seguimiento Plan Sectorial</a:t>
            </a:r>
            <a:endParaRPr lang="es-CO" altLang="es-CO" sz="2800" b="1" dirty="0">
              <a:solidFill>
                <a:schemeClr val="bg1"/>
              </a:solidFill>
              <a:ea typeface="Verdana" panose="020B0604030504040204" pitchFamily="34" charset="0"/>
              <a:cs typeface="Arial" panose="020B0604020202020204" pitchFamily="34" charset="0"/>
            </a:endParaRPr>
          </a:p>
        </p:txBody>
      </p:sp>
      <p:graphicFrame>
        <p:nvGraphicFramePr>
          <p:cNvPr id="6" name="Gráfico 5"/>
          <p:cNvGraphicFramePr>
            <a:graphicFrameLocks/>
          </p:cNvGraphicFramePr>
          <p:nvPr/>
        </p:nvGraphicFramePr>
        <p:xfrm>
          <a:off x="3860801" y="1308059"/>
          <a:ext cx="8072582" cy="4141395"/>
        </p:xfrm>
        <a:graphic>
          <a:graphicData uri="http://schemas.openxmlformats.org/drawingml/2006/chart">
            <c:chart xmlns:c="http://schemas.openxmlformats.org/drawingml/2006/chart" xmlns:r="http://schemas.openxmlformats.org/officeDocument/2006/relationships" r:id="rId3"/>
          </a:graphicData>
        </a:graphic>
      </p:graphicFrame>
      <p:sp>
        <p:nvSpPr>
          <p:cNvPr id="3" name="CuadroTexto 2"/>
          <p:cNvSpPr txBox="1"/>
          <p:nvPr/>
        </p:nvSpPr>
        <p:spPr>
          <a:xfrm>
            <a:off x="3628307" y="1308059"/>
            <a:ext cx="810690" cy="276999"/>
          </a:xfrm>
          <a:prstGeom prst="rect">
            <a:avLst/>
          </a:prstGeom>
          <a:noFill/>
        </p:spPr>
        <p:txBody>
          <a:bodyPr wrap="square" rtlCol="0">
            <a:spAutoFit/>
          </a:bodyPr>
          <a:lstStyle/>
          <a:p>
            <a:r>
              <a:rPr lang="es-CO" sz="1200" dirty="0">
                <a:solidFill>
                  <a:schemeClr val="bg2">
                    <a:lumMod val="50000"/>
                  </a:schemeClr>
                </a:solidFill>
                <a:latin typeface="Century Gothic" panose="020B0502020202020204" pitchFamily="34" charset="0"/>
              </a:rPr>
              <a:t>100%</a:t>
            </a:r>
          </a:p>
        </p:txBody>
      </p:sp>
      <p:sp>
        <p:nvSpPr>
          <p:cNvPr id="8" name="CuadroTexto 2"/>
          <p:cNvSpPr txBox="1"/>
          <p:nvPr/>
        </p:nvSpPr>
        <p:spPr>
          <a:xfrm>
            <a:off x="3694809" y="2195776"/>
            <a:ext cx="81069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CO" sz="1200">
                <a:solidFill>
                  <a:schemeClr val="bg2">
                    <a:lumMod val="50000"/>
                  </a:schemeClr>
                </a:solidFill>
                <a:latin typeface="Century Gothic" panose="020B0502020202020204" pitchFamily="34" charset="0"/>
              </a:rPr>
              <a:t>50%</a:t>
            </a:r>
          </a:p>
        </p:txBody>
      </p:sp>
      <p:sp>
        <p:nvSpPr>
          <p:cNvPr id="9" name="CuadroTexto 2"/>
          <p:cNvSpPr txBox="1"/>
          <p:nvPr/>
        </p:nvSpPr>
        <p:spPr>
          <a:xfrm>
            <a:off x="3705101" y="2980191"/>
            <a:ext cx="810690" cy="27699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CO" sz="1200" dirty="0">
                <a:solidFill>
                  <a:schemeClr val="bg2">
                    <a:lumMod val="50000"/>
                  </a:schemeClr>
                </a:solidFill>
                <a:latin typeface="Century Gothic" panose="020B0502020202020204" pitchFamily="34" charset="0"/>
              </a:rPr>
              <a:t>0%</a:t>
            </a:r>
          </a:p>
        </p:txBody>
      </p:sp>
      <p:graphicFrame>
        <p:nvGraphicFramePr>
          <p:cNvPr id="10" name="Gráfico 9">
            <a:extLst>
              <a:ext uri="{FF2B5EF4-FFF2-40B4-BE49-F238E27FC236}">
                <a16:creationId xmlns:a16="http://schemas.microsoft.com/office/drawing/2014/main" id="{F31F72C5-2FF7-43F2-BB55-69416A2FF40A}"/>
              </a:ext>
            </a:extLst>
          </p:cNvPr>
          <p:cNvGraphicFramePr>
            <a:graphicFrameLocks/>
          </p:cNvGraphicFramePr>
          <p:nvPr/>
        </p:nvGraphicFramePr>
        <p:xfrm>
          <a:off x="162823" y="1839844"/>
          <a:ext cx="3382488" cy="3499802"/>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6">
            <a:extLst>
              <a:ext uri="{FF2B5EF4-FFF2-40B4-BE49-F238E27FC236}">
                <a16:creationId xmlns:a16="http://schemas.microsoft.com/office/drawing/2014/main" id="{E53BEF72-2988-4C7D-8BDA-3B976BD0973F}"/>
              </a:ext>
            </a:extLst>
          </p:cNvPr>
          <p:cNvSpPr txBox="1"/>
          <p:nvPr/>
        </p:nvSpPr>
        <p:spPr>
          <a:xfrm>
            <a:off x="-86851" y="1470512"/>
            <a:ext cx="39550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s-CO"/>
            </a:defPPr>
            <a:lvl1pPr algn="ctr">
              <a:defRPr b="1">
                <a:solidFill>
                  <a:srgbClr val="002060"/>
                </a:solidFill>
                <a:latin typeface="Century Gothic"/>
                <a:ea typeface="+mn-lt"/>
                <a:cs typeface="+mn-lt"/>
              </a:defRPr>
            </a:lvl1pPr>
          </a:lstStyle>
          <a:p>
            <a:r>
              <a:rPr lang="es-CO" dirty="0"/>
              <a:t> Cumplimiento vigencia </a:t>
            </a:r>
            <a:r>
              <a:rPr lang="es-CO" b="0" dirty="0"/>
              <a:t>2021</a:t>
            </a:r>
          </a:p>
        </p:txBody>
      </p:sp>
      <p:sp>
        <p:nvSpPr>
          <p:cNvPr id="13" name="Rectángulo 12">
            <a:extLst>
              <a:ext uri="{FF2B5EF4-FFF2-40B4-BE49-F238E27FC236}">
                <a16:creationId xmlns:a16="http://schemas.microsoft.com/office/drawing/2014/main" id="{7384AF34-0F2A-4210-B334-492297FBB47B}"/>
              </a:ext>
            </a:extLst>
          </p:cNvPr>
          <p:cNvSpPr/>
          <p:nvPr/>
        </p:nvSpPr>
        <p:spPr>
          <a:xfrm>
            <a:off x="3705101" y="5512074"/>
            <a:ext cx="8228281" cy="1384995"/>
          </a:xfrm>
          <a:prstGeom prst="rect">
            <a:avLst/>
          </a:prstGeom>
        </p:spPr>
        <p:txBody>
          <a:bodyPr wrap="square" lIns="91440" tIns="45720" rIns="91440" bIns="45720" anchor="t">
            <a:spAutoFit/>
          </a:bodyPr>
          <a:lstStyle/>
          <a:p>
            <a:pPr marL="171450" indent="-171450" algn="just" eaLnBrk="0" fontAlgn="base" hangingPunct="0">
              <a:spcBef>
                <a:spcPct val="0"/>
              </a:spcBef>
              <a:spcAft>
                <a:spcPct val="0"/>
              </a:spcAft>
              <a:buFont typeface="Arial" panose="020B0604020202020204" pitchFamily="34" charset="0"/>
              <a:buChar char="•"/>
            </a:pPr>
            <a:r>
              <a:rPr lang="es-MX" sz="1200" dirty="0">
                <a:latin typeface="Century Gothic"/>
                <a:cs typeface="Arial"/>
              </a:rPr>
              <a:t>D</a:t>
            </a:r>
            <a:r>
              <a:rPr lang="es-CO" sz="1200" dirty="0">
                <a:latin typeface="Century Gothic"/>
                <a:cs typeface="Arial"/>
              </a:rPr>
              <a:t>e las </a:t>
            </a:r>
            <a:r>
              <a:rPr lang="es-CO" sz="1200" b="1" dirty="0">
                <a:latin typeface="Century Gothic"/>
                <a:cs typeface="Arial"/>
              </a:rPr>
              <a:t>340</a:t>
            </a:r>
            <a:r>
              <a:rPr lang="es-CO" sz="1200" dirty="0">
                <a:latin typeface="Century Gothic"/>
                <a:cs typeface="Arial"/>
              </a:rPr>
              <a:t> tareas incluidas en el Plan Estratégico Sectorial 2021, </a:t>
            </a:r>
            <a:r>
              <a:rPr lang="es-CO" sz="1200" b="1" dirty="0">
                <a:latin typeface="Century Gothic"/>
                <a:cs typeface="Arial"/>
              </a:rPr>
              <a:t>339</a:t>
            </a:r>
            <a:r>
              <a:rPr lang="es-CO" sz="1200" dirty="0">
                <a:latin typeface="Century Gothic"/>
                <a:cs typeface="Arial"/>
              </a:rPr>
              <a:t> fueron finalizadas y </a:t>
            </a:r>
            <a:r>
              <a:rPr lang="es-CO" sz="1200" b="1" dirty="0">
                <a:latin typeface="Century Gothic"/>
                <a:cs typeface="Arial"/>
              </a:rPr>
              <a:t>1</a:t>
            </a:r>
            <a:r>
              <a:rPr lang="es-CO" sz="1200" dirty="0">
                <a:latin typeface="Century Gothic"/>
                <a:cs typeface="Arial"/>
              </a:rPr>
              <a:t> quedo en estado nuevo, lo que permitió un </a:t>
            </a:r>
            <a:r>
              <a:rPr lang="es-CO" sz="1200" b="1" dirty="0">
                <a:latin typeface="Century Gothic"/>
                <a:cs typeface="Arial"/>
              </a:rPr>
              <a:t>cumplimiento para la vigencia 2021 del 99.7%.</a:t>
            </a:r>
          </a:p>
          <a:p>
            <a:pPr marL="171450" indent="-171450" algn="just" eaLnBrk="0" fontAlgn="base" hangingPunct="0">
              <a:spcBef>
                <a:spcPct val="0"/>
              </a:spcBef>
              <a:spcAft>
                <a:spcPct val="0"/>
              </a:spcAft>
              <a:buFont typeface="Arial" panose="020B0604020202020204" pitchFamily="34" charset="0"/>
              <a:buChar char="•"/>
            </a:pPr>
            <a:r>
              <a:rPr lang="es-CO" sz="1200" dirty="0">
                <a:latin typeface="Century Gothic"/>
                <a:cs typeface="Arial"/>
              </a:rPr>
              <a:t>Es importante mencionar que la tarea “</a:t>
            </a:r>
            <a:r>
              <a:rPr lang="es-MX" sz="1200" dirty="0">
                <a:latin typeface="Century Gothic"/>
                <a:cs typeface="Arial"/>
              </a:rPr>
              <a:t>Participar en las sesiones programadas por la ANDJE dentro de la iniciativa de Comunidad jurídica del conocimiento” no se le dio cumplimiento por parte de una de las entidades puesto que no se inscribió y no se asistió a las sesiones programadas, por lo tanto, no se contaba con los soportes correspondientes para documentar la actividad.</a:t>
            </a:r>
          </a:p>
          <a:p>
            <a:pPr marL="171450" indent="-171450" algn="just" eaLnBrk="0" fontAlgn="base" hangingPunct="0">
              <a:spcBef>
                <a:spcPct val="0"/>
              </a:spcBef>
              <a:spcAft>
                <a:spcPct val="0"/>
              </a:spcAft>
              <a:buFont typeface="Arial" panose="020B0604020202020204" pitchFamily="34" charset="0"/>
              <a:buChar char="•"/>
            </a:pPr>
            <a:endParaRPr lang="es-CO" sz="1200" dirty="0">
              <a:latin typeface="Century Gothic"/>
              <a:cs typeface="Arial"/>
            </a:endParaRPr>
          </a:p>
        </p:txBody>
      </p:sp>
    </p:spTree>
    <p:extLst>
      <p:ext uri="{BB962C8B-B14F-4D97-AF65-F5344CB8AC3E}">
        <p14:creationId xmlns:p14="http://schemas.microsoft.com/office/powerpoint/2010/main" val="183007306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4984</TotalTime>
  <Words>634</Words>
  <Application>Microsoft Office PowerPoint</Application>
  <PresentationFormat>Panorámica</PresentationFormat>
  <Paragraphs>61</Paragraphs>
  <Slides>7</Slides>
  <Notes>5</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7</vt:i4>
      </vt:variant>
    </vt:vector>
  </HeadingPairs>
  <TitlesOfParts>
    <vt:vector size="13" baseType="lpstr">
      <vt:lpstr>Arial</vt:lpstr>
      <vt:lpstr>Arial Narrow</vt:lpstr>
      <vt:lpstr>Calibri</vt:lpstr>
      <vt:lpstr>Calibri Light</vt:lpstr>
      <vt:lpstr>Century Gothic</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Jose Tiberio Peña</cp:lastModifiedBy>
  <cp:revision>69</cp:revision>
  <dcterms:created xsi:type="dcterms:W3CDTF">2021-07-26T22:18:55Z</dcterms:created>
  <dcterms:modified xsi:type="dcterms:W3CDTF">2022-08-17T21:53:30Z</dcterms:modified>
</cp:coreProperties>
</file>