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56" r:id="rId6"/>
    <p:sldId id="263" r:id="rId7"/>
    <p:sldId id="264" r:id="rId8"/>
    <p:sldId id="265" r:id="rId9"/>
    <p:sldId id="266" r:id="rId10"/>
    <p:sldId id="267" r:id="rId11"/>
    <p:sldId id="268" r:id="rId12"/>
    <p:sldId id="269" r:id="rId13"/>
    <p:sldId id="270" r:id="rId14"/>
    <p:sldId id="297" r:id="rId15"/>
    <p:sldId id="299" r:id="rId16"/>
    <p:sldId id="300" r:id="rId17"/>
    <p:sldId id="310" r:id="rId18"/>
    <p:sldId id="311" r:id="rId19"/>
    <p:sldId id="303" r:id="rId20"/>
    <p:sldId id="304" r:id="rId21"/>
    <p:sldId id="307" r:id="rId22"/>
    <p:sldId id="308" r:id="rId23"/>
    <p:sldId id="309" r:id="rId24"/>
    <p:sldId id="305" r:id="rId25"/>
    <p:sldId id="312" r:id="rId26"/>
    <p:sldId id="306" r:id="rId27"/>
    <p:sldId id="271" r:id="rId28"/>
    <p:sldId id="272" r:id="rId29"/>
    <p:sldId id="273" r:id="rId30"/>
    <p:sldId id="282" r:id="rId31"/>
    <p:sldId id="274" r:id="rId32"/>
    <p:sldId id="296" r:id="rId33"/>
    <p:sldId id="275" r:id="rId34"/>
    <p:sldId id="276" r:id="rId35"/>
    <p:sldId id="277" r:id="rId36"/>
    <p:sldId id="278" r:id="rId37"/>
    <p:sldId id="279" r:id="rId38"/>
    <p:sldId id="281" r:id="rId3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30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8049E-852D-497A-AE1F-4A9AD2900B31}"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CO"/>
        </a:p>
      </dgm:t>
    </dgm:pt>
    <dgm:pt modelId="{1CB27938-749D-4D7A-8D98-3D70BA726936}">
      <dgm:prSet phldrT="[Texto]" custT="1"/>
      <dgm:spPr>
        <a:solidFill>
          <a:schemeClr val="accent2">
            <a:lumMod val="75000"/>
          </a:schemeClr>
        </a:solidFill>
      </dgm:spPr>
      <dgm:t>
        <a:bodyPr/>
        <a:lstStyle/>
        <a:p>
          <a:r>
            <a:rPr lang="es-CO" sz="1600" b="1" i="0" dirty="0" smtClean="0">
              <a:ln/>
              <a:latin typeface="Calibri" panose="020F0502020204030204" pitchFamily="34" charset="0"/>
            </a:rPr>
            <a:t>CIRCULAR EXTERNA 018</a:t>
          </a:r>
          <a:r>
            <a:rPr lang="es-CO" sz="1600" b="1" i="0" dirty="0" smtClean="0">
              <a:ln/>
              <a:solidFill>
                <a:srgbClr val="FF0000"/>
              </a:solidFill>
              <a:latin typeface="Calibri" panose="020F0502020204030204" pitchFamily="34" charset="0"/>
            </a:rPr>
            <a:t>  </a:t>
          </a:r>
        </a:p>
        <a:p>
          <a:r>
            <a:rPr lang="es-CO" sz="1600" b="1" i="0" dirty="0" smtClean="0">
              <a:ln/>
              <a:latin typeface="Calibri" panose="020F0502020204030204" pitchFamily="34" charset="0"/>
            </a:rPr>
            <a:t>Junio 2017</a:t>
          </a:r>
          <a:endParaRPr lang="es-CO" sz="1600" i="0" dirty="0">
            <a:latin typeface="Calibri" panose="020F0502020204030204" pitchFamily="34" charset="0"/>
          </a:endParaRPr>
        </a:p>
      </dgm:t>
    </dgm:pt>
    <dgm:pt modelId="{0EB7238E-4C40-4472-95CF-D6D43BF2C569}" type="parTrans" cxnId="{B9976FC6-FE75-44A5-A557-BF848C1EBA28}">
      <dgm:prSet/>
      <dgm:spPr/>
      <dgm:t>
        <a:bodyPr/>
        <a:lstStyle/>
        <a:p>
          <a:endParaRPr lang="es-CO"/>
        </a:p>
      </dgm:t>
    </dgm:pt>
    <dgm:pt modelId="{C4B43C1C-3520-4A7E-B494-4393A482CF7B}" type="sibTrans" cxnId="{B9976FC6-FE75-44A5-A557-BF848C1EBA28}">
      <dgm:prSet/>
      <dgm:spPr/>
      <dgm:t>
        <a:bodyPr/>
        <a:lstStyle/>
        <a:p>
          <a:endParaRPr lang="es-CO"/>
        </a:p>
      </dgm:t>
    </dgm:pt>
    <dgm:pt modelId="{A58AC1DA-DFF3-487C-B420-D2C9456381D9}">
      <dgm:prSet phldrT="[Texto]" custT="1"/>
      <dgm:spPr/>
      <dgm:t>
        <a:bodyPr/>
        <a:lstStyle/>
        <a:p>
          <a:pPr algn="just"/>
          <a:r>
            <a:rPr lang="es-CO" sz="1700" b="1" i="0" dirty="0" smtClean="0">
              <a:latin typeface="Calibri" panose="020F0502020204030204" pitchFamily="34" charset="0"/>
            </a:rPr>
            <a:t>Informa las cuentas bancarias donde se deben consignar los recursos</a:t>
          </a:r>
          <a:endParaRPr lang="es-CO" sz="1700" b="1" i="0" dirty="0">
            <a:latin typeface="Calibri" panose="020F0502020204030204" pitchFamily="34" charset="0"/>
          </a:endParaRPr>
        </a:p>
      </dgm:t>
    </dgm:pt>
    <dgm:pt modelId="{1D76DC7A-4589-402A-B087-9F40B52E7A8B}" type="parTrans" cxnId="{7F1C5388-2BF2-4E7B-8949-B953F7488FD5}">
      <dgm:prSet/>
      <dgm:spPr/>
      <dgm:t>
        <a:bodyPr/>
        <a:lstStyle/>
        <a:p>
          <a:endParaRPr lang="es-CO"/>
        </a:p>
      </dgm:t>
    </dgm:pt>
    <dgm:pt modelId="{9DE02AA1-43E0-41CE-B37C-8615748CE213}" type="sibTrans" cxnId="{7F1C5388-2BF2-4E7B-8949-B953F7488FD5}">
      <dgm:prSet/>
      <dgm:spPr/>
      <dgm:t>
        <a:bodyPr/>
        <a:lstStyle/>
        <a:p>
          <a:endParaRPr lang="es-CO"/>
        </a:p>
      </dgm:t>
    </dgm:pt>
    <dgm:pt modelId="{6A8DC1BD-2735-43BB-86E2-3E88602942CB}">
      <dgm:prSet phldrT="[Texto]" custT="1"/>
      <dgm:spPr>
        <a:solidFill>
          <a:schemeClr val="accent6">
            <a:lumMod val="50000"/>
          </a:schemeClr>
        </a:solidFill>
      </dgm:spPr>
      <dgm:t>
        <a:bodyPr/>
        <a:lstStyle/>
        <a:p>
          <a:r>
            <a:rPr lang="es-ES" sz="1600" b="1" i="0" dirty="0" smtClean="0">
              <a:ln/>
              <a:latin typeface="Calibri" panose="020F0502020204030204" pitchFamily="34" charset="0"/>
            </a:rPr>
            <a:t>CIRCULAR EXTERNA 001 </a:t>
          </a:r>
          <a:endParaRPr lang="es-ES" sz="1600" b="1" i="0" dirty="0" smtClean="0">
            <a:ln/>
            <a:solidFill>
              <a:srgbClr val="FF0000"/>
            </a:solidFill>
            <a:latin typeface="Calibri" panose="020F0502020204030204" pitchFamily="34" charset="0"/>
          </a:endParaRPr>
        </a:p>
        <a:p>
          <a:r>
            <a:rPr lang="es-ES" sz="1600" b="1" i="0" dirty="0" smtClean="0">
              <a:ln/>
              <a:latin typeface="Calibri" panose="020F0502020204030204" pitchFamily="34" charset="0"/>
            </a:rPr>
            <a:t>Febrero 2012</a:t>
          </a:r>
          <a:endParaRPr lang="es-CO" sz="1600" i="0" dirty="0">
            <a:latin typeface="Calibri" panose="020F0502020204030204" pitchFamily="34" charset="0"/>
          </a:endParaRPr>
        </a:p>
      </dgm:t>
    </dgm:pt>
    <dgm:pt modelId="{6C12C9DE-0A47-4493-BEEB-5428468C237E}" type="parTrans" cxnId="{B6CDBE1B-9643-49F6-9119-D7F10A70634F}">
      <dgm:prSet/>
      <dgm:spPr/>
      <dgm:t>
        <a:bodyPr/>
        <a:lstStyle/>
        <a:p>
          <a:endParaRPr lang="es-CO"/>
        </a:p>
      </dgm:t>
    </dgm:pt>
    <dgm:pt modelId="{783256E8-8FD3-4BDB-8A12-1EC26819B528}" type="sibTrans" cxnId="{B6CDBE1B-9643-49F6-9119-D7F10A70634F}">
      <dgm:prSet/>
      <dgm:spPr/>
      <dgm:t>
        <a:bodyPr/>
        <a:lstStyle/>
        <a:p>
          <a:endParaRPr lang="es-CO"/>
        </a:p>
      </dgm:t>
    </dgm:pt>
    <dgm:pt modelId="{D71592EE-99B9-4BBE-8F13-39D91078EAA0}">
      <dgm:prSet phldrT="[Texto]" custT="1"/>
      <dgm:spPr/>
      <dgm:t>
        <a:bodyPr/>
        <a:lstStyle/>
        <a:p>
          <a:pPr algn="just"/>
          <a:r>
            <a:rPr lang="es-ES" sz="1700" b="1" i="0" dirty="0" smtClean="0">
              <a:latin typeface="Calibri" panose="020F0502020204030204" pitchFamily="34" charset="0"/>
            </a:rPr>
            <a:t>Reintegros con cargo a documentos de destinación especifica</a:t>
          </a:r>
          <a:endParaRPr lang="es-CO" sz="1700" b="1" i="0" dirty="0">
            <a:latin typeface="Calibri" panose="020F0502020204030204" pitchFamily="34" charset="0"/>
          </a:endParaRPr>
        </a:p>
      </dgm:t>
    </dgm:pt>
    <dgm:pt modelId="{D77940B0-57B8-4691-A31F-344A4DB6CEA6}" type="parTrans" cxnId="{0035F301-6844-47A2-9279-387ED0455210}">
      <dgm:prSet/>
      <dgm:spPr/>
      <dgm:t>
        <a:bodyPr/>
        <a:lstStyle/>
        <a:p>
          <a:endParaRPr lang="es-CO"/>
        </a:p>
      </dgm:t>
    </dgm:pt>
    <dgm:pt modelId="{C8666C0B-DA70-473F-A56C-D2EE678B8696}" type="sibTrans" cxnId="{0035F301-6844-47A2-9279-387ED0455210}">
      <dgm:prSet/>
      <dgm:spPr/>
      <dgm:t>
        <a:bodyPr/>
        <a:lstStyle/>
        <a:p>
          <a:endParaRPr lang="es-CO"/>
        </a:p>
      </dgm:t>
    </dgm:pt>
    <dgm:pt modelId="{27723F66-2687-4C88-B968-7985896DB111}">
      <dgm:prSet phldrT="[Texto]" custT="1"/>
      <dgm:spPr>
        <a:solidFill>
          <a:schemeClr val="accent6">
            <a:lumMod val="50000"/>
          </a:schemeClr>
        </a:solidFill>
      </dgm:spPr>
      <dgm:t>
        <a:bodyPr/>
        <a:lstStyle/>
        <a:p>
          <a:r>
            <a:rPr lang="es-ES" sz="1400" b="1" i="0" dirty="0" smtClean="0">
              <a:ln/>
              <a:latin typeface="+mj-lt"/>
              <a:cs typeface="Arial" panose="020B0604020202020204" pitchFamily="34" charset="0"/>
            </a:rPr>
            <a:t>CIRCULAR EXTERNA 026</a:t>
          </a:r>
          <a:endParaRPr lang="es-ES" sz="1400" b="1" i="0" dirty="0" smtClean="0">
            <a:ln/>
            <a:solidFill>
              <a:srgbClr val="FF0000"/>
            </a:solidFill>
            <a:latin typeface="+mj-lt"/>
            <a:cs typeface="Arial" panose="020B0604020202020204" pitchFamily="34" charset="0"/>
          </a:endParaRPr>
        </a:p>
        <a:p>
          <a:r>
            <a:rPr lang="es-ES" sz="1400" b="1" i="0" dirty="0" smtClean="0">
              <a:ln/>
              <a:latin typeface="+mj-lt"/>
              <a:cs typeface="Arial" panose="020B0604020202020204" pitchFamily="34" charset="0"/>
            </a:rPr>
            <a:t>Noviembre 2015</a:t>
          </a:r>
          <a:endParaRPr lang="es-CO" sz="1400" i="0" dirty="0">
            <a:latin typeface="+mj-lt"/>
            <a:cs typeface="Arial" panose="020B0604020202020204" pitchFamily="34" charset="0"/>
          </a:endParaRPr>
        </a:p>
      </dgm:t>
    </dgm:pt>
    <dgm:pt modelId="{1FE5A0EA-CA7C-4100-96C7-F95F2BF97F9A}" type="parTrans" cxnId="{B8327416-FDC1-4226-8392-1AEF3B1D0A7F}">
      <dgm:prSet/>
      <dgm:spPr/>
      <dgm:t>
        <a:bodyPr/>
        <a:lstStyle/>
        <a:p>
          <a:endParaRPr lang="es-CO"/>
        </a:p>
      </dgm:t>
    </dgm:pt>
    <dgm:pt modelId="{C5D6DFE5-48A0-4823-A5FD-F80A9A7C6FAD}" type="sibTrans" cxnId="{B8327416-FDC1-4226-8392-1AEF3B1D0A7F}">
      <dgm:prSet/>
      <dgm:spPr/>
      <dgm:t>
        <a:bodyPr/>
        <a:lstStyle/>
        <a:p>
          <a:endParaRPr lang="es-CO"/>
        </a:p>
      </dgm:t>
    </dgm:pt>
    <dgm:pt modelId="{0A77B788-F59C-4976-B265-F02089636D76}">
      <dgm:prSet phldrT="[Texto]" custT="1"/>
      <dgm:spPr/>
      <dgm:t>
        <a:bodyPr/>
        <a:lstStyle/>
        <a:p>
          <a:r>
            <a:rPr lang="es-ES" sz="1700" b="1" i="0" dirty="0" smtClean="0">
              <a:latin typeface="Calibri" panose="020F0502020204030204" pitchFamily="34" charset="0"/>
            </a:rPr>
            <a:t>Reintegros de Incapacidades</a:t>
          </a:r>
          <a:endParaRPr lang="es-CO" sz="1700" b="1" i="0" dirty="0">
            <a:latin typeface="Calibri" panose="020F0502020204030204" pitchFamily="34" charset="0"/>
          </a:endParaRPr>
        </a:p>
      </dgm:t>
    </dgm:pt>
    <dgm:pt modelId="{68B97E12-7E80-4BD1-8823-1B9CA10DBE4D}" type="parTrans" cxnId="{6ED85274-26D2-41F3-A78C-FCF9496632DC}">
      <dgm:prSet/>
      <dgm:spPr/>
      <dgm:t>
        <a:bodyPr/>
        <a:lstStyle/>
        <a:p>
          <a:endParaRPr lang="es-CO"/>
        </a:p>
      </dgm:t>
    </dgm:pt>
    <dgm:pt modelId="{A3376EB7-C5A3-4A23-A2FB-3CA62C80E85E}" type="sibTrans" cxnId="{6ED85274-26D2-41F3-A78C-FCF9496632DC}">
      <dgm:prSet/>
      <dgm:spPr/>
      <dgm:t>
        <a:bodyPr/>
        <a:lstStyle/>
        <a:p>
          <a:endParaRPr lang="es-CO"/>
        </a:p>
      </dgm:t>
    </dgm:pt>
    <dgm:pt modelId="{9D669045-4A28-416C-AB25-60F1D8C0B8DE}" type="pres">
      <dgm:prSet presAssocID="{8148049E-852D-497A-AE1F-4A9AD2900B31}" presName="Name0" presStyleCnt="0">
        <dgm:presLayoutVars>
          <dgm:dir/>
          <dgm:animLvl val="lvl"/>
          <dgm:resizeHandles val="exact"/>
        </dgm:presLayoutVars>
      </dgm:prSet>
      <dgm:spPr/>
      <dgm:t>
        <a:bodyPr/>
        <a:lstStyle/>
        <a:p>
          <a:endParaRPr lang="es-CO"/>
        </a:p>
      </dgm:t>
    </dgm:pt>
    <dgm:pt modelId="{FF942810-5573-4D52-87D1-943930D51492}" type="pres">
      <dgm:prSet presAssocID="{1CB27938-749D-4D7A-8D98-3D70BA726936}" presName="linNode" presStyleCnt="0"/>
      <dgm:spPr/>
      <dgm:t>
        <a:bodyPr/>
        <a:lstStyle/>
        <a:p>
          <a:endParaRPr lang="es-CO"/>
        </a:p>
      </dgm:t>
    </dgm:pt>
    <dgm:pt modelId="{6BD2468E-235E-492B-8E64-DACA512A9928}" type="pres">
      <dgm:prSet presAssocID="{1CB27938-749D-4D7A-8D98-3D70BA726936}" presName="parentText" presStyleLbl="node1" presStyleIdx="0" presStyleCnt="3">
        <dgm:presLayoutVars>
          <dgm:chMax val="1"/>
          <dgm:bulletEnabled val="1"/>
        </dgm:presLayoutVars>
      </dgm:prSet>
      <dgm:spPr/>
      <dgm:t>
        <a:bodyPr/>
        <a:lstStyle/>
        <a:p>
          <a:endParaRPr lang="es-CO"/>
        </a:p>
      </dgm:t>
    </dgm:pt>
    <dgm:pt modelId="{A61057A7-56EE-47AB-BEEA-B5B628362BA9}" type="pres">
      <dgm:prSet presAssocID="{1CB27938-749D-4D7A-8D98-3D70BA726936}" presName="descendantText" presStyleLbl="alignAccFollowNode1" presStyleIdx="0" presStyleCnt="3">
        <dgm:presLayoutVars>
          <dgm:bulletEnabled val="1"/>
        </dgm:presLayoutVars>
      </dgm:prSet>
      <dgm:spPr/>
      <dgm:t>
        <a:bodyPr/>
        <a:lstStyle/>
        <a:p>
          <a:endParaRPr lang="es-CO"/>
        </a:p>
      </dgm:t>
    </dgm:pt>
    <dgm:pt modelId="{52395CD2-474E-450B-8224-753FF46EE9F9}" type="pres">
      <dgm:prSet presAssocID="{C4B43C1C-3520-4A7E-B494-4393A482CF7B}" presName="sp" presStyleCnt="0"/>
      <dgm:spPr/>
      <dgm:t>
        <a:bodyPr/>
        <a:lstStyle/>
        <a:p>
          <a:endParaRPr lang="es-CO"/>
        </a:p>
      </dgm:t>
    </dgm:pt>
    <dgm:pt modelId="{ADAC1427-9938-4CC3-A92F-696CCB0A2970}" type="pres">
      <dgm:prSet presAssocID="{6A8DC1BD-2735-43BB-86E2-3E88602942CB}" presName="linNode" presStyleCnt="0"/>
      <dgm:spPr/>
      <dgm:t>
        <a:bodyPr/>
        <a:lstStyle/>
        <a:p>
          <a:endParaRPr lang="es-CO"/>
        </a:p>
      </dgm:t>
    </dgm:pt>
    <dgm:pt modelId="{FD856B66-AAB4-4DCC-8516-7F2ECDD1A1ED}" type="pres">
      <dgm:prSet presAssocID="{6A8DC1BD-2735-43BB-86E2-3E88602942CB}" presName="parentText" presStyleLbl="node1" presStyleIdx="1" presStyleCnt="3">
        <dgm:presLayoutVars>
          <dgm:chMax val="1"/>
          <dgm:bulletEnabled val="1"/>
        </dgm:presLayoutVars>
      </dgm:prSet>
      <dgm:spPr/>
      <dgm:t>
        <a:bodyPr/>
        <a:lstStyle/>
        <a:p>
          <a:endParaRPr lang="es-CO"/>
        </a:p>
      </dgm:t>
    </dgm:pt>
    <dgm:pt modelId="{33DF2CE3-9BF7-441C-92AF-757476ACE18A}" type="pres">
      <dgm:prSet presAssocID="{6A8DC1BD-2735-43BB-86E2-3E88602942CB}" presName="descendantText" presStyleLbl="alignAccFollowNode1" presStyleIdx="1" presStyleCnt="3">
        <dgm:presLayoutVars>
          <dgm:bulletEnabled val="1"/>
        </dgm:presLayoutVars>
      </dgm:prSet>
      <dgm:spPr/>
      <dgm:t>
        <a:bodyPr/>
        <a:lstStyle/>
        <a:p>
          <a:endParaRPr lang="es-CO"/>
        </a:p>
      </dgm:t>
    </dgm:pt>
    <dgm:pt modelId="{6A920B79-E8AA-45E5-BA95-8C25BF117FD8}" type="pres">
      <dgm:prSet presAssocID="{783256E8-8FD3-4BDB-8A12-1EC26819B528}" presName="sp" presStyleCnt="0"/>
      <dgm:spPr/>
      <dgm:t>
        <a:bodyPr/>
        <a:lstStyle/>
        <a:p>
          <a:endParaRPr lang="es-CO"/>
        </a:p>
      </dgm:t>
    </dgm:pt>
    <dgm:pt modelId="{BE3E8BA3-DEA8-4007-BC59-E2E613047B5C}" type="pres">
      <dgm:prSet presAssocID="{27723F66-2687-4C88-B968-7985896DB111}" presName="linNode" presStyleCnt="0"/>
      <dgm:spPr/>
      <dgm:t>
        <a:bodyPr/>
        <a:lstStyle/>
        <a:p>
          <a:endParaRPr lang="es-CO"/>
        </a:p>
      </dgm:t>
    </dgm:pt>
    <dgm:pt modelId="{5FC93275-2E4B-466B-8BCE-620E3379C1F9}" type="pres">
      <dgm:prSet presAssocID="{27723F66-2687-4C88-B968-7985896DB111}" presName="parentText" presStyleLbl="node1" presStyleIdx="2" presStyleCnt="3">
        <dgm:presLayoutVars>
          <dgm:chMax val="1"/>
          <dgm:bulletEnabled val="1"/>
        </dgm:presLayoutVars>
      </dgm:prSet>
      <dgm:spPr/>
      <dgm:t>
        <a:bodyPr/>
        <a:lstStyle/>
        <a:p>
          <a:endParaRPr lang="es-CO"/>
        </a:p>
      </dgm:t>
    </dgm:pt>
    <dgm:pt modelId="{2601AD92-4599-4972-ABDA-F00315BD565D}" type="pres">
      <dgm:prSet presAssocID="{27723F66-2687-4C88-B968-7985896DB111}" presName="descendantText" presStyleLbl="alignAccFollowNode1" presStyleIdx="2" presStyleCnt="3">
        <dgm:presLayoutVars>
          <dgm:bulletEnabled val="1"/>
        </dgm:presLayoutVars>
      </dgm:prSet>
      <dgm:spPr/>
      <dgm:t>
        <a:bodyPr/>
        <a:lstStyle/>
        <a:p>
          <a:endParaRPr lang="es-CO"/>
        </a:p>
      </dgm:t>
    </dgm:pt>
  </dgm:ptLst>
  <dgm:cxnLst>
    <dgm:cxn modelId="{B6CDBE1B-9643-49F6-9119-D7F10A70634F}" srcId="{8148049E-852D-497A-AE1F-4A9AD2900B31}" destId="{6A8DC1BD-2735-43BB-86E2-3E88602942CB}" srcOrd="1" destOrd="0" parTransId="{6C12C9DE-0A47-4493-BEEB-5428468C237E}" sibTransId="{783256E8-8FD3-4BDB-8A12-1EC26819B528}"/>
    <dgm:cxn modelId="{F86B0716-1F74-4CA2-A014-64F9F57E79BB}" type="presOf" srcId="{6A8DC1BD-2735-43BB-86E2-3E88602942CB}" destId="{FD856B66-AAB4-4DCC-8516-7F2ECDD1A1ED}" srcOrd="0" destOrd="0" presId="urn:microsoft.com/office/officeart/2005/8/layout/vList5"/>
    <dgm:cxn modelId="{B9976FC6-FE75-44A5-A557-BF848C1EBA28}" srcId="{8148049E-852D-497A-AE1F-4A9AD2900B31}" destId="{1CB27938-749D-4D7A-8D98-3D70BA726936}" srcOrd="0" destOrd="0" parTransId="{0EB7238E-4C40-4472-95CF-D6D43BF2C569}" sibTransId="{C4B43C1C-3520-4A7E-B494-4393A482CF7B}"/>
    <dgm:cxn modelId="{6AC37C9A-A352-4C6E-B55E-1DDDFB2A36E6}" type="presOf" srcId="{27723F66-2687-4C88-B968-7985896DB111}" destId="{5FC93275-2E4B-466B-8BCE-620E3379C1F9}" srcOrd="0" destOrd="0" presId="urn:microsoft.com/office/officeart/2005/8/layout/vList5"/>
    <dgm:cxn modelId="{7F1C5388-2BF2-4E7B-8949-B953F7488FD5}" srcId="{1CB27938-749D-4D7A-8D98-3D70BA726936}" destId="{A58AC1DA-DFF3-487C-B420-D2C9456381D9}" srcOrd="0" destOrd="0" parTransId="{1D76DC7A-4589-402A-B087-9F40B52E7A8B}" sibTransId="{9DE02AA1-43E0-41CE-B37C-8615748CE213}"/>
    <dgm:cxn modelId="{4E6C5752-E6C9-490E-9912-8E10BF976F69}" type="presOf" srcId="{D71592EE-99B9-4BBE-8F13-39D91078EAA0}" destId="{33DF2CE3-9BF7-441C-92AF-757476ACE18A}" srcOrd="0" destOrd="0" presId="urn:microsoft.com/office/officeart/2005/8/layout/vList5"/>
    <dgm:cxn modelId="{E99AD490-9969-4E37-9EE9-87B5E6AC1036}" type="presOf" srcId="{A58AC1DA-DFF3-487C-B420-D2C9456381D9}" destId="{A61057A7-56EE-47AB-BEEA-B5B628362BA9}" srcOrd="0" destOrd="0" presId="urn:microsoft.com/office/officeart/2005/8/layout/vList5"/>
    <dgm:cxn modelId="{6ED85274-26D2-41F3-A78C-FCF9496632DC}" srcId="{27723F66-2687-4C88-B968-7985896DB111}" destId="{0A77B788-F59C-4976-B265-F02089636D76}" srcOrd="0" destOrd="0" parTransId="{68B97E12-7E80-4BD1-8823-1B9CA10DBE4D}" sibTransId="{A3376EB7-C5A3-4A23-A2FB-3CA62C80E85E}"/>
    <dgm:cxn modelId="{B8327416-FDC1-4226-8392-1AEF3B1D0A7F}" srcId="{8148049E-852D-497A-AE1F-4A9AD2900B31}" destId="{27723F66-2687-4C88-B968-7985896DB111}" srcOrd="2" destOrd="0" parTransId="{1FE5A0EA-CA7C-4100-96C7-F95F2BF97F9A}" sibTransId="{C5D6DFE5-48A0-4823-A5FD-F80A9A7C6FAD}"/>
    <dgm:cxn modelId="{0035F301-6844-47A2-9279-387ED0455210}" srcId="{6A8DC1BD-2735-43BB-86E2-3E88602942CB}" destId="{D71592EE-99B9-4BBE-8F13-39D91078EAA0}" srcOrd="0" destOrd="0" parTransId="{D77940B0-57B8-4691-A31F-344A4DB6CEA6}" sibTransId="{C8666C0B-DA70-473F-A56C-D2EE678B8696}"/>
    <dgm:cxn modelId="{8AF6849C-E99C-49E3-9736-DA35AA814820}" type="presOf" srcId="{8148049E-852D-497A-AE1F-4A9AD2900B31}" destId="{9D669045-4A28-416C-AB25-60F1D8C0B8DE}" srcOrd="0" destOrd="0" presId="urn:microsoft.com/office/officeart/2005/8/layout/vList5"/>
    <dgm:cxn modelId="{5DF89932-DA2E-4473-9906-1CA0480561C0}" type="presOf" srcId="{1CB27938-749D-4D7A-8D98-3D70BA726936}" destId="{6BD2468E-235E-492B-8E64-DACA512A9928}" srcOrd="0" destOrd="0" presId="urn:microsoft.com/office/officeart/2005/8/layout/vList5"/>
    <dgm:cxn modelId="{E36F29A1-9D7D-4F19-8861-57A05C4C058B}" type="presOf" srcId="{0A77B788-F59C-4976-B265-F02089636D76}" destId="{2601AD92-4599-4972-ABDA-F00315BD565D}" srcOrd="0" destOrd="0" presId="urn:microsoft.com/office/officeart/2005/8/layout/vList5"/>
    <dgm:cxn modelId="{C1009F88-A751-461D-9047-E83FD4036F3C}" type="presParOf" srcId="{9D669045-4A28-416C-AB25-60F1D8C0B8DE}" destId="{FF942810-5573-4D52-87D1-943930D51492}" srcOrd="0" destOrd="0" presId="urn:microsoft.com/office/officeart/2005/8/layout/vList5"/>
    <dgm:cxn modelId="{B9313B9E-F551-4DB6-A700-6C14C28C8ED2}" type="presParOf" srcId="{FF942810-5573-4D52-87D1-943930D51492}" destId="{6BD2468E-235E-492B-8E64-DACA512A9928}" srcOrd="0" destOrd="0" presId="urn:microsoft.com/office/officeart/2005/8/layout/vList5"/>
    <dgm:cxn modelId="{B9CA0984-241F-484E-9245-82273DD19068}" type="presParOf" srcId="{FF942810-5573-4D52-87D1-943930D51492}" destId="{A61057A7-56EE-47AB-BEEA-B5B628362BA9}" srcOrd="1" destOrd="0" presId="urn:microsoft.com/office/officeart/2005/8/layout/vList5"/>
    <dgm:cxn modelId="{4E907F12-4265-4A8C-BE7A-6DEF781A22A6}" type="presParOf" srcId="{9D669045-4A28-416C-AB25-60F1D8C0B8DE}" destId="{52395CD2-474E-450B-8224-753FF46EE9F9}" srcOrd="1" destOrd="0" presId="urn:microsoft.com/office/officeart/2005/8/layout/vList5"/>
    <dgm:cxn modelId="{78E1BA65-C695-4921-821E-5B781A7958E9}" type="presParOf" srcId="{9D669045-4A28-416C-AB25-60F1D8C0B8DE}" destId="{ADAC1427-9938-4CC3-A92F-696CCB0A2970}" srcOrd="2" destOrd="0" presId="urn:microsoft.com/office/officeart/2005/8/layout/vList5"/>
    <dgm:cxn modelId="{65D8087A-56D9-4732-8E7C-B45AE2A46CFC}" type="presParOf" srcId="{ADAC1427-9938-4CC3-A92F-696CCB0A2970}" destId="{FD856B66-AAB4-4DCC-8516-7F2ECDD1A1ED}" srcOrd="0" destOrd="0" presId="urn:microsoft.com/office/officeart/2005/8/layout/vList5"/>
    <dgm:cxn modelId="{48CF85E9-4A5F-4417-A96C-1629860E7955}" type="presParOf" srcId="{ADAC1427-9938-4CC3-A92F-696CCB0A2970}" destId="{33DF2CE3-9BF7-441C-92AF-757476ACE18A}" srcOrd="1" destOrd="0" presId="urn:microsoft.com/office/officeart/2005/8/layout/vList5"/>
    <dgm:cxn modelId="{D0971AD3-06F1-4794-9E7E-23B24C158A11}" type="presParOf" srcId="{9D669045-4A28-416C-AB25-60F1D8C0B8DE}" destId="{6A920B79-E8AA-45E5-BA95-8C25BF117FD8}" srcOrd="3" destOrd="0" presId="urn:microsoft.com/office/officeart/2005/8/layout/vList5"/>
    <dgm:cxn modelId="{860F06F7-17B5-4796-840C-643FC6E15CCB}" type="presParOf" srcId="{9D669045-4A28-416C-AB25-60F1D8C0B8DE}" destId="{BE3E8BA3-DEA8-4007-BC59-E2E613047B5C}" srcOrd="4" destOrd="0" presId="urn:microsoft.com/office/officeart/2005/8/layout/vList5"/>
    <dgm:cxn modelId="{D09CD032-CAE3-4488-AE39-DA9A3BF6D2EE}" type="presParOf" srcId="{BE3E8BA3-DEA8-4007-BC59-E2E613047B5C}" destId="{5FC93275-2E4B-466B-8BCE-620E3379C1F9}" srcOrd="0" destOrd="0" presId="urn:microsoft.com/office/officeart/2005/8/layout/vList5"/>
    <dgm:cxn modelId="{2A9EBAF0-1ECA-4E4D-AFBF-1F819850F66B}" type="presParOf" srcId="{BE3E8BA3-DEA8-4007-BC59-E2E613047B5C}" destId="{2601AD92-4599-4972-ABDA-F00315BD56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35F65-7127-4878-95D4-5431D6A68F2F}" type="doc">
      <dgm:prSet loTypeId="urn:microsoft.com/office/officeart/2005/8/layout/chevron2" loCatId="list" qsTypeId="urn:microsoft.com/office/officeart/2005/8/quickstyle/simple1#1" qsCatId="simple" csTypeId="urn:microsoft.com/office/officeart/2005/8/colors/accent2_2" csCatId="accent2" phldr="1"/>
      <dgm:spPr/>
      <dgm:t>
        <a:bodyPr/>
        <a:lstStyle/>
        <a:p>
          <a:endParaRPr lang="es-CO"/>
        </a:p>
      </dgm:t>
    </dgm:pt>
    <dgm:pt modelId="{B1172394-C0D3-41EE-B82D-CD969F7A61F1}">
      <dgm:prSet phldrT="[Texto]"/>
      <dgm:spPr/>
      <dgm:t>
        <a:bodyPr/>
        <a:lstStyle/>
        <a:p>
          <a:r>
            <a:rPr lang="es-CO" dirty="0" smtClean="0"/>
            <a:t>EPG</a:t>
          </a:r>
          <a:endParaRPr lang="es-CO" dirty="0"/>
        </a:p>
      </dgm:t>
    </dgm:pt>
    <dgm:pt modelId="{0EB03EAB-C3B5-4465-821D-2DDB0CBB8997}" type="parTrans" cxnId="{6232C2A0-7A94-4A19-A359-68118F487081}">
      <dgm:prSet/>
      <dgm:spPr/>
      <dgm:t>
        <a:bodyPr/>
        <a:lstStyle/>
        <a:p>
          <a:endParaRPr lang="es-CO"/>
        </a:p>
      </dgm:t>
    </dgm:pt>
    <dgm:pt modelId="{8C5D6575-6AEE-4708-B03F-F4A82F9A6ECB}" type="sibTrans" cxnId="{6232C2A0-7A94-4A19-A359-68118F487081}">
      <dgm:prSet/>
      <dgm:spPr/>
      <dgm:t>
        <a:bodyPr/>
        <a:lstStyle/>
        <a:p>
          <a:endParaRPr lang="es-CO"/>
        </a:p>
      </dgm:t>
    </dgm:pt>
    <dgm:pt modelId="{13CD777A-4CB2-46B2-968D-D0E7DBFA8AC2}">
      <dgm:prSet phldrT="[Texto]"/>
      <dgm:spPr/>
      <dgm:t>
        <a:bodyPr/>
        <a:lstStyle/>
        <a:p>
          <a:r>
            <a:rPr lang="es-CO" dirty="0" smtClean="0"/>
            <a:t>ING</a:t>
          </a:r>
          <a:endParaRPr lang="es-CO" dirty="0"/>
        </a:p>
      </dgm:t>
    </dgm:pt>
    <dgm:pt modelId="{66E66AED-3EDF-4E78-AE7B-34D0074AA8F8}" type="parTrans" cxnId="{E7062136-607E-4FBB-B525-463A501B6D0F}">
      <dgm:prSet/>
      <dgm:spPr/>
      <dgm:t>
        <a:bodyPr/>
        <a:lstStyle/>
        <a:p>
          <a:endParaRPr lang="es-CO"/>
        </a:p>
      </dgm:t>
    </dgm:pt>
    <dgm:pt modelId="{35A15091-0B76-4F72-9DDD-C6D272B77589}" type="sibTrans" cxnId="{E7062136-607E-4FBB-B525-463A501B6D0F}">
      <dgm:prSet/>
      <dgm:spPr/>
      <dgm:t>
        <a:bodyPr/>
        <a:lstStyle/>
        <a:p>
          <a:endParaRPr lang="es-CO"/>
        </a:p>
      </dgm:t>
    </dgm:pt>
    <dgm:pt modelId="{E078F3D8-4627-47E3-AE32-490E13C6521D}">
      <dgm:prSet phldrT="[Texto]"/>
      <dgm:spPr/>
      <dgm:t>
        <a:bodyPr/>
        <a:lstStyle/>
        <a:p>
          <a:r>
            <a:rPr lang="es-CO" dirty="0" smtClean="0"/>
            <a:t>PAG</a:t>
          </a:r>
          <a:endParaRPr lang="es-CO" dirty="0"/>
        </a:p>
      </dgm:t>
    </dgm:pt>
    <dgm:pt modelId="{9A6738D4-5F24-4B99-869B-3034AB756490}" type="parTrans" cxnId="{FE9DBAA3-C98D-4C63-B8EB-18057C44F81E}">
      <dgm:prSet/>
      <dgm:spPr/>
      <dgm:t>
        <a:bodyPr/>
        <a:lstStyle/>
        <a:p>
          <a:endParaRPr lang="es-CO"/>
        </a:p>
      </dgm:t>
    </dgm:pt>
    <dgm:pt modelId="{594CE71E-CB45-4B4B-9AA7-BD2D31BC183B}" type="sibTrans" cxnId="{FE9DBAA3-C98D-4C63-B8EB-18057C44F81E}">
      <dgm:prSet/>
      <dgm:spPr/>
      <dgm:t>
        <a:bodyPr/>
        <a:lstStyle/>
        <a:p>
          <a:endParaRPr lang="es-CO"/>
        </a:p>
      </dgm:t>
    </dgm:pt>
    <dgm:pt modelId="{A48B4B0C-5A3E-4080-81D9-06086DCF43A9}">
      <dgm:prSet phldrT="[Texto]" custT="1"/>
      <dgm:spPr/>
      <dgm:t>
        <a:bodyPr/>
        <a:lstStyle/>
        <a:p>
          <a:r>
            <a:rPr lang="es-CO" sz="3200" baseline="0" dirty="0" smtClean="0"/>
            <a:t>Aplicar reintegros</a:t>
          </a:r>
          <a:endParaRPr lang="es-CO" sz="3900" baseline="0" dirty="0"/>
        </a:p>
      </dgm:t>
    </dgm:pt>
    <dgm:pt modelId="{539FB522-2A44-407A-BB73-3E9BB17B9C9B}" type="parTrans" cxnId="{D6ED71A6-7A70-485D-BCB7-B1E8C318457C}">
      <dgm:prSet/>
      <dgm:spPr/>
      <dgm:t>
        <a:bodyPr/>
        <a:lstStyle/>
        <a:p>
          <a:endParaRPr lang="es-CO"/>
        </a:p>
      </dgm:t>
    </dgm:pt>
    <dgm:pt modelId="{4D9733E8-F940-4131-8E0A-B18B6188DB7F}" type="sibTrans" cxnId="{D6ED71A6-7A70-485D-BCB7-B1E8C318457C}">
      <dgm:prSet/>
      <dgm:spPr/>
      <dgm:t>
        <a:bodyPr/>
        <a:lstStyle/>
        <a:p>
          <a:endParaRPr lang="es-CO"/>
        </a:p>
      </dgm:t>
    </dgm:pt>
    <dgm:pt modelId="{24ECDF4E-A659-4AA9-AEAA-6E71B78ACF35}">
      <dgm:prSet phldrT="[Texto]" custT="1"/>
      <dgm:spPr/>
      <dgm:t>
        <a:bodyPr/>
        <a:lstStyle/>
        <a:p>
          <a:r>
            <a:rPr lang="es-CO" sz="3200" baseline="0" dirty="0" smtClean="0"/>
            <a:t>Imputar un ingreso</a:t>
          </a:r>
          <a:endParaRPr lang="es-CO" sz="3900" baseline="0" dirty="0"/>
        </a:p>
      </dgm:t>
    </dgm:pt>
    <dgm:pt modelId="{4537E106-5652-4F57-94C7-03F085D93663}" type="parTrans" cxnId="{91E78CBD-C2B4-4E20-B7B3-2FB657328A51}">
      <dgm:prSet/>
      <dgm:spPr/>
      <dgm:t>
        <a:bodyPr/>
        <a:lstStyle/>
        <a:p>
          <a:endParaRPr lang="es-CO"/>
        </a:p>
      </dgm:t>
    </dgm:pt>
    <dgm:pt modelId="{66077448-9D6B-4547-8FAF-C4077639880A}" type="sibTrans" cxnId="{91E78CBD-C2B4-4E20-B7B3-2FB657328A51}">
      <dgm:prSet/>
      <dgm:spPr/>
      <dgm:t>
        <a:bodyPr/>
        <a:lstStyle/>
        <a:p>
          <a:endParaRPr lang="es-CO"/>
        </a:p>
      </dgm:t>
    </dgm:pt>
    <dgm:pt modelId="{F8E26008-8660-498F-A325-1DE9F195D95C}">
      <dgm:prSet phldrT="[Texto]" custT="1"/>
      <dgm:spPr/>
      <dgm:t>
        <a:bodyPr/>
        <a:lstStyle/>
        <a:p>
          <a:r>
            <a:rPr lang="es-CO" sz="3200" b="0" baseline="0" dirty="0" smtClean="0"/>
            <a:t>Devoluciones No presupuestales</a:t>
          </a:r>
          <a:endParaRPr lang="es-CO" sz="3900" b="0" baseline="0" dirty="0"/>
        </a:p>
      </dgm:t>
    </dgm:pt>
    <dgm:pt modelId="{93000C6C-E8A1-4D67-A310-86AA2C2EDA7D}" type="sibTrans" cxnId="{6A3BA74C-01B3-4CD6-A570-51A98F5CE7A6}">
      <dgm:prSet/>
      <dgm:spPr/>
      <dgm:t>
        <a:bodyPr/>
        <a:lstStyle/>
        <a:p>
          <a:endParaRPr lang="es-CO"/>
        </a:p>
      </dgm:t>
    </dgm:pt>
    <dgm:pt modelId="{A7087C58-565C-45B6-B3B5-0EFD02C123B6}" type="parTrans" cxnId="{6A3BA74C-01B3-4CD6-A570-51A98F5CE7A6}">
      <dgm:prSet/>
      <dgm:spPr/>
      <dgm:t>
        <a:bodyPr/>
        <a:lstStyle/>
        <a:p>
          <a:endParaRPr lang="es-CO"/>
        </a:p>
      </dgm:t>
    </dgm:pt>
    <dgm:pt modelId="{16D071DD-3CA8-4E66-83F8-D53894C0ACFB}" type="pres">
      <dgm:prSet presAssocID="{87B35F65-7127-4878-95D4-5431D6A68F2F}" presName="linearFlow" presStyleCnt="0">
        <dgm:presLayoutVars>
          <dgm:dir/>
          <dgm:animLvl val="lvl"/>
          <dgm:resizeHandles val="exact"/>
        </dgm:presLayoutVars>
      </dgm:prSet>
      <dgm:spPr/>
      <dgm:t>
        <a:bodyPr/>
        <a:lstStyle/>
        <a:p>
          <a:endParaRPr lang="es-CO"/>
        </a:p>
      </dgm:t>
    </dgm:pt>
    <dgm:pt modelId="{17845E7B-7260-427F-8BA7-3C4F9685877E}" type="pres">
      <dgm:prSet presAssocID="{B1172394-C0D3-41EE-B82D-CD969F7A61F1}" presName="composite" presStyleCnt="0"/>
      <dgm:spPr/>
      <dgm:t>
        <a:bodyPr/>
        <a:lstStyle/>
        <a:p>
          <a:endParaRPr lang="es-CO"/>
        </a:p>
      </dgm:t>
    </dgm:pt>
    <dgm:pt modelId="{E543D90D-B141-41E5-9E23-792E71BB89B0}" type="pres">
      <dgm:prSet presAssocID="{B1172394-C0D3-41EE-B82D-CD969F7A61F1}" presName="parentText" presStyleLbl="alignNode1" presStyleIdx="0" presStyleCnt="3">
        <dgm:presLayoutVars>
          <dgm:chMax val="1"/>
          <dgm:bulletEnabled val="1"/>
        </dgm:presLayoutVars>
      </dgm:prSet>
      <dgm:spPr/>
      <dgm:t>
        <a:bodyPr/>
        <a:lstStyle/>
        <a:p>
          <a:endParaRPr lang="es-CO"/>
        </a:p>
      </dgm:t>
    </dgm:pt>
    <dgm:pt modelId="{FA518758-296C-4121-AB9C-1172120116FF}" type="pres">
      <dgm:prSet presAssocID="{B1172394-C0D3-41EE-B82D-CD969F7A61F1}" presName="descendantText" presStyleLbl="alignAcc1" presStyleIdx="0" presStyleCnt="3">
        <dgm:presLayoutVars>
          <dgm:bulletEnabled val="1"/>
        </dgm:presLayoutVars>
      </dgm:prSet>
      <dgm:spPr/>
      <dgm:t>
        <a:bodyPr/>
        <a:lstStyle/>
        <a:p>
          <a:endParaRPr lang="es-CO"/>
        </a:p>
      </dgm:t>
    </dgm:pt>
    <dgm:pt modelId="{C3F70886-4D8A-41AE-A056-AF410DBC2ECC}" type="pres">
      <dgm:prSet presAssocID="{8C5D6575-6AEE-4708-B03F-F4A82F9A6ECB}" presName="sp" presStyleCnt="0"/>
      <dgm:spPr/>
      <dgm:t>
        <a:bodyPr/>
        <a:lstStyle/>
        <a:p>
          <a:endParaRPr lang="es-CO"/>
        </a:p>
      </dgm:t>
    </dgm:pt>
    <dgm:pt modelId="{FF35AC05-5C82-4967-94B5-C55D42572979}" type="pres">
      <dgm:prSet presAssocID="{13CD777A-4CB2-46B2-968D-D0E7DBFA8AC2}" presName="composite" presStyleCnt="0"/>
      <dgm:spPr/>
      <dgm:t>
        <a:bodyPr/>
        <a:lstStyle/>
        <a:p>
          <a:endParaRPr lang="es-CO"/>
        </a:p>
      </dgm:t>
    </dgm:pt>
    <dgm:pt modelId="{9300CB64-4D72-49C7-918A-60E1DE60378B}" type="pres">
      <dgm:prSet presAssocID="{13CD777A-4CB2-46B2-968D-D0E7DBFA8AC2}" presName="parentText" presStyleLbl="alignNode1" presStyleIdx="1" presStyleCnt="3">
        <dgm:presLayoutVars>
          <dgm:chMax val="1"/>
          <dgm:bulletEnabled val="1"/>
        </dgm:presLayoutVars>
      </dgm:prSet>
      <dgm:spPr/>
      <dgm:t>
        <a:bodyPr/>
        <a:lstStyle/>
        <a:p>
          <a:endParaRPr lang="es-CO"/>
        </a:p>
      </dgm:t>
    </dgm:pt>
    <dgm:pt modelId="{F581B64C-DD57-4571-9EB5-06A931E2F71E}" type="pres">
      <dgm:prSet presAssocID="{13CD777A-4CB2-46B2-968D-D0E7DBFA8AC2}" presName="descendantText" presStyleLbl="alignAcc1" presStyleIdx="1" presStyleCnt="3" custLinFactNeighborY="3747">
        <dgm:presLayoutVars>
          <dgm:bulletEnabled val="1"/>
        </dgm:presLayoutVars>
      </dgm:prSet>
      <dgm:spPr/>
      <dgm:t>
        <a:bodyPr/>
        <a:lstStyle/>
        <a:p>
          <a:endParaRPr lang="es-CO"/>
        </a:p>
      </dgm:t>
    </dgm:pt>
    <dgm:pt modelId="{B7F5F516-C6F4-4A20-A0B3-25E5B798A3AD}" type="pres">
      <dgm:prSet presAssocID="{35A15091-0B76-4F72-9DDD-C6D272B77589}" presName="sp" presStyleCnt="0"/>
      <dgm:spPr/>
      <dgm:t>
        <a:bodyPr/>
        <a:lstStyle/>
        <a:p>
          <a:endParaRPr lang="es-CO"/>
        </a:p>
      </dgm:t>
    </dgm:pt>
    <dgm:pt modelId="{08662B40-C8F2-49AF-94E5-163722B9B5E9}" type="pres">
      <dgm:prSet presAssocID="{E078F3D8-4627-47E3-AE32-490E13C6521D}" presName="composite" presStyleCnt="0"/>
      <dgm:spPr/>
      <dgm:t>
        <a:bodyPr/>
        <a:lstStyle/>
        <a:p>
          <a:endParaRPr lang="es-CO"/>
        </a:p>
      </dgm:t>
    </dgm:pt>
    <dgm:pt modelId="{70B42722-4CF8-4773-BD46-FEE731B17FBF}" type="pres">
      <dgm:prSet presAssocID="{E078F3D8-4627-47E3-AE32-490E13C6521D}" presName="parentText" presStyleLbl="alignNode1" presStyleIdx="2" presStyleCnt="3">
        <dgm:presLayoutVars>
          <dgm:chMax val="1"/>
          <dgm:bulletEnabled val="1"/>
        </dgm:presLayoutVars>
      </dgm:prSet>
      <dgm:spPr/>
      <dgm:t>
        <a:bodyPr/>
        <a:lstStyle/>
        <a:p>
          <a:endParaRPr lang="es-CO"/>
        </a:p>
      </dgm:t>
    </dgm:pt>
    <dgm:pt modelId="{4248E25F-F7B6-4B29-BE2E-1B53EDEA553F}" type="pres">
      <dgm:prSet presAssocID="{E078F3D8-4627-47E3-AE32-490E13C6521D}" presName="descendantText" presStyleLbl="alignAcc1" presStyleIdx="2" presStyleCnt="3" custScaleY="154277">
        <dgm:presLayoutVars>
          <dgm:bulletEnabled val="1"/>
        </dgm:presLayoutVars>
      </dgm:prSet>
      <dgm:spPr/>
      <dgm:t>
        <a:bodyPr/>
        <a:lstStyle/>
        <a:p>
          <a:endParaRPr lang="es-CO"/>
        </a:p>
      </dgm:t>
    </dgm:pt>
  </dgm:ptLst>
  <dgm:cxnLst>
    <dgm:cxn modelId="{069AABFC-9DA1-4F11-A8C0-13FEA8E27C5E}" type="presOf" srcId="{24ECDF4E-A659-4AA9-AEAA-6E71B78ACF35}" destId="{F581B64C-DD57-4571-9EB5-06A931E2F71E}" srcOrd="0" destOrd="0" presId="urn:microsoft.com/office/officeart/2005/8/layout/chevron2"/>
    <dgm:cxn modelId="{6232C2A0-7A94-4A19-A359-68118F487081}" srcId="{87B35F65-7127-4878-95D4-5431D6A68F2F}" destId="{B1172394-C0D3-41EE-B82D-CD969F7A61F1}" srcOrd="0" destOrd="0" parTransId="{0EB03EAB-C3B5-4465-821D-2DDB0CBB8997}" sibTransId="{8C5D6575-6AEE-4708-B03F-F4A82F9A6ECB}"/>
    <dgm:cxn modelId="{4FA68D2E-43BD-43AC-BDA6-42F17ED52957}" type="presOf" srcId="{F8E26008-8660-498F-A325-1DE9F195D95C}" destId="{4248E25F-F7B6-4B29-BE2E-1B53EDEA553F}" srcOrd="0" destOrd="0" presId="urn:microsoft.com/office/officeart/2005/8/layout/chevron2"/>
    <dgm:cxn modelId="{E7062136-607E-4FBB-B525-463A501B6D0F}" srcId="{87B35F65-7127-4878-95D4-5431D6A68F2F}" destId="{13CD777A-4CB2-46B2-968D-D0E7DBFA8AC2}" srcOrd="1" destOrd="0" parTransId="{66E66AED-3EDF-4E78-AE7B-34D0074AA8F8}" sibTransId="{35A15091-0B76-4F72-9DDD-C6D272B77589}"/>
    <dgm:cxn modelId="{91E78CBD-C2B4-4E20-B7B3-2FB657328A51}" srcId="{13CD777A-4CB2-46B2-968D-D0E7DBFA8AC2}" destId="{24ECDF4E-A659-4AA9-AEAA-6E71B78ACF35}" srcOrd="0" destOrd="0" parTransId="{4537E106-5652-4F57-94C7-03F085D93663}" sibTransId="{66077448-9D6B-4547-8FAF-C4077639880A}"/>
    <dgm:cxn modelId="{FE9DBAA3-C98D-4C63-B8EB-18057C44F81E}" srcId="{87B35F65-7127-4878-95D4-5431D6A68F2F}" destId="{E078F3D8-4627-47E3-AE32-490E13C6521D}" srcOrd="2" destOrd="0" parTransId="{9A6738D4-5F24-4B99-869B-3034AB756490}" sibTransId="{594CE71E-CB45-4B4B-9AA7-BD2D31BC183B}"/>
    <dgm:cxn modelId="{3BAEB5FF-540E-42B9-995D-80675C9E51D6}" type="presOf" srcId="{87B35F65-7127-4878-95D4-5431D6A68F2F}" destId="{16D071DD-3CA8-4E66-83F8-D53894C0ACFB}" srcOrd="0" destOrd="0" presId="urn:microsoft.com/office/officeart/2005/8/layout/chevron2"/>
    <dgm:cxn modelId="{44686CA0-DB9F-4D51-978F-E93F8B4A9FD4}" type="presOf" srcId="{E078F3D8-4627-47E3-AE32-490E13C6521D}" destId="{70B42722-4CF8-4773-BD46-FEE731B17FBF}" srcOrd="0" destOrd="0" presId="urn:microsoft.com/office/officeart/2005/8/layout/chevron2"/>
    <dgm:cxn modelId="{6A3BA74C-01B3-4CD6-A570-51A98F5CE7A6}" srcId="{E078F3D8-4627-47E3-AE32-490E13C6521D}" destId="{F8E26008-8660-498F-A325-1DE9F195D95C}" srcOrd="0" destOrd="0" parTransId="{A7087C58-565C-45B6-B3B5-0EFD02C123B6}" sibTransId="{93000C6C-E8A1-4D67-A310-86AA2C2EDA7D}"/>
    <dgm:cxn modelId="{D6ED71A6-7A70-485D-BCB7-B1E8C318457C}" srcId="{B1172394-C0D3-41EE-B82D-CD969F7A61F1}" destId="{A48B4B0C-5A3E-4080-81D9-06086DCF43A9}" srcOrd="0" destOrd="0" parTransId="{539FB522-2A44-407A-BB73-3E9BB17B9C9B}" sibTransId="{4D9733E8-F940-4131-8E0A-B18B6188DB7F}"/>
    <dgm:cxn modelId="{AE8CF26D-F1F7-4ABE-AE38-6552C248CDFD}" type="presOf" srcId="{A48B4B0C-5A3E-4080-81D9-06086DCF43A9}" destId="{FA518758-296C-4121-AB9C-1172120116FF}" srcOrd="0" destOrd="0" presId="urn:microsoft.com/office/officeart/2005/8/layout/chevron2"/>
    <dgm:cxn modelId="{AE897AE2-1DA3-4B6D-A5D8-AA4BA3C8539D}" type="presOf" srcId="{B1172394-C0D3-41EE-B82D-CD969F7A61F1}" destId="{E543D90D-B141-41E5-9E23-792E71BB89B0}" srcOrd="0" destOrd="0" presId="urn:microsoft.com/office/officeart/2005/8/layout/chevron2"/>
    <dgm:cxn modelId="{FD5CD63E-B60D-43CA-8E09-CAB0E079983D}" type="presOf" srcId="{13CD777A-4CB2-46B2-968D-D0E7DBFA8AC2}" destId="{9300CB64-4D72-49C7-918A-60E1DE60378B}" srcOrd="0" destOrd="0" presId="urn:microsoft.com/office/officeart/2005/8/layout/chevron2"/>
    <dgm:cxn modelId="{19003287-9B95-4B78-B873-6EF02E6BA585}" type="presParOf" srcId="{16D071DD-3CA8-4E66-83F8-D53894C0ACFB}" destId="{17845E7B-7260-427F-8BA7-3C4F9685877E}" srcOrd="0" destOrd="0" presId="urn:microsoft.com/office/officeart/2005/8/layout/chevron2"/>
    <dgm:cxn modelId="{E8C93ECF-7DDD-4CB5-825F-E87DFB26C0D5}" type="presParOf" srcId="{17845E7B-7260-427F-8BA7-3C4F9685877E}" destId="{E543D90D-B141-41E5-9E23-792E71BB89B0}" srcOrd="0" destOrd="0" presId="urn:microsoft.com/office/officeart/2005/8/layout/chevron2"/>
    <dgm:cxn modelId="{66BE28FF-EC2C-40AF-9D36-61A58F82C6E7}" type="presParOf" srcId="{17845E7B-7260-427F-8BA7-3C4F9685877E}" destId="{FA518758-296C-4121-AB9C-1172120116FF}" srcOrd="1" destOrd="0" presId="urn:microsoft.com/office/officeart/2005/8/layout/chevron2"/>
    <dgm:cxn modelId="{3033ED42-0194-4613-9078-0FE01186235D}" type="presParOf" srcId="{16D071DD-3CA8-4E66-83F8-D53894C0ACFB}" destId="{C3F70886-4D8A-41AE-A056-AF410DBC2ECC}" srcOrd="1" destOrd="0" presId="urn:microsoft.com/office/officeart/2005/8/layout/chevron2"/>
    <dgm:cxn modelId="{1D58F926-8CE2-413D-9D67-89076DCD22E0}" type="presParOf" srcId="{16D071DD-3CA8-4E66-83F8-D53894C0ACFB}" destId="{FF35AC05-5C82-4967-94B5-C55D42572979}" srcOrd="2" destOrd="0" presId="urn:microsoft.com/office/officeart/2005/8/layout/chevron2"/>
    <dgm:cxn modelId="{43AC1232-9C28-4F1D-AE5D-7AB7D96331E2}" type="presParOf" srcId="{FF35AC05-5C82-4967-94B5-C55D42572979}" destId="{9300CB64-4D72-49C7-918A-60E1DE60378B}" srcOrd="0" destOrd="0" presId="urn:microsoft.com/office/officeart/2005/8/layout/chevron2"/>
    <dgm:cxn modelId="{67FB7765-E188-40FE-86D5-A9EC8B972608}" type="presParOf" srcId="{FF35AC05-5C82-4967-94B5-C55D42572979}" destId="{F581B64C-DD57-4571-9EB5-06A931E2F71E}" srcOrd="1" destOrd="0" presId="urn:microsoft.com/office/officeart/2005/8/layout/chevron2"/>
    <dgm:cxn modelId="{0E30785F-12AD-4A21-A6B9-B26E9FCBA423}" type="presParOf" srcId="{16D071DD-3CA8-4E66-83F8-D53894C0ACFB}" destId="{B7F5F516-C6F4-4A20-A0B3-25E5B798A3AD}" srcOrd="3" destOrd="0" presId="urn:microsoft.com/office/officeart/2005/8/layout/chevron2"/>
    <dgm:cxn modelId="{D0F41253-00B0-4D63-9389-90BD26AF2B01}" type="presParOf" srcId="{16D071DD-3CA8-4E66-83F8-D53894C0ACFB}" destId="{08662B40-C8F2-49AF-94E5-163722B9B5E9}" srcOrd="4" destOrd="0" presId="urn:microsoft.com/office/officeart/2005/8/layout/chevron2"/>
    <dgm:cxn modelId="{430845AD-2E20-430B-A0F1-16BC9246B5E0}" type="presParOf" srcId="{08662B40-C8F2-49AF-94E5-163722B9B5E9}" destId="{70B42722-4CF8-4773-BD46-FEE731B17FBF}" srcOrd="0" destOrd="0" presId="urn:microsoft.com/office/officeart/2005/8/layout/chevron2"/>
    <dgm:cxn modelId="{55932BA1-FC02-42AB-8EE2-8C7AC508EEB7}" type="presParOf" srcId="{08662B40-C8F2-49AF-94E5-163722B9B5E9}" destId="{4248E25F-F7B6-4B29-BE2E-1B53EDEA553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057A7-56EE-47AB-BEEA-B5B628362BA9}">
      <dsp:nvSpPr>
        <dsp:cNvPr id="0" name=""/>
        <dsp:cNvSpPr/>
      </dsp:nvSpPr>
      <dsp:spPr>
        <a:xfrm rot="5400000">
          <a:off x="3070760" y="-1037950"/>
          <a:ext cx="1039615" cy="3379358"/>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s-CO" sz="1700" b="1" i="0" kern="1200" dirty="0" smtClean="0">
              <a:latin typeface="Calibri" panose="020F0502020204030204" pitchFamily="34" charset="0"/>
            </a:rPr>
            <a:t>Informa las cuentas bancarias donde se deben consignar los recursos</a:t>
          </a:r>
          <a:endParaRPr lang="es-CO" sz="1700" b="1" i="0" kern="1200" dirty="0">
            <a:latin typeface="Calibri" panose="020F0502020204030204" pitchFamily="34" charset="0"/>
          </a:endParaRPr>
        </a:p>
      </dsp:txBody>
      <dsp:txXfrm rot="-5400000">
        <a:off x="1900889" y="182671"/>
        <a:ext cx="3328608" cy="938115"/>
      </dsp:txXfrm>
    </dsp:sp>
    <dsp:sp modelId="{6BD2468E-235E-492B-8E64-DACA512A9928}">
      <dsp:nvSpPr>
        <dsp:cNvPr id="0" name=""/>
        <dsp:cNvSpPr/>
      </dsp:nvSpPr>
      <dsp:spPr>
        <a:xfrm>
          <a:off x="0" y="1968"/>
          <a:ext cx="1900889" cy="129951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i="0" kern="1200" dirty="0" smtClean="0">
              <a:ln/>
              <a:latin typeface="Calibri" panose="020F0502020204030204" pitchFamily="34" charset="0"/>
            </a:rPr>
            <a:t>CIRCULAR EXTERNA 018</a:t>
          </a:r>
          <a:r>
            <a:rPr lang="es-CO" sz="1600" b="1" i="0" kern="1200" dirty="0" smtClean="0">
              <a:ln/>
              <a:solidFill>
                <a:srgbClr val="FF0000"/>
              </a:solidFill>
              <a:latin typeface="Calibri" panose="020F0502020204030204" pitchFamily="34" charset="0"/>
            </a:rPr>
            <a:t>  </a:t>
          </a:r>
        </a:p>
        <a:p>
          <a:pPr lvl="0" algn="ctr" defTabSz="711200">
            <a:lnSpc>
              <a:spcPct val="90000"/>
            </a:lnSpc>
            <a:spcBef>
              <a:spcPct val="0"/>
            </a:spcBef>
            <a:spcAft>
              <a:spcPct val="35000"/>
            </a:spcAft>
          </a:pPr>
          <a:r>
            <a:rPr lang="es-CO" sz="1600" b="1" i="0" kern="1200" dirty="0" smtClean="0">
              <a:ln/>
              <a:latin typeface="Calibri" panose="020F0502020204030204" pitchFamily="34" charset="0"/>
            </a:rPr>
            <a:t>Junio 2017</a:t>
          </a:r>
          <a:endParaRPr lang="es-CO" sz="1600" i="0" kern="1200" dirty="0">
            <a:latin typeface="Calibri" panose="020F0502020204030204" pitchFamily="34" charset="0"/>
          </a:endParaRPr>
        </a:p>
      </dsp:txBody>
      <dsp:txXfrm>
        <a:off x="63437" y="65405"/>
        <a:ext cx="1774015" cy="1172645"/>
      </dsp:txXfrm>
    </dsp:sp>
    <dsp:sp modelId="{33DF2CE3-9BF7-441C-92AF-757476ACE18A}">
      <dsp:nvSpPr>
        <dsp:cNvPr id="0" name=""/>
        <dsp:cNvSpPr/>
      </dsp:nvSpPr>
      <dsp:spPr>
        <a:xfrm rot="5400000">
          <a:off x="3070760" y="326544"/>
          <a:ext cx="1039615" cy="3379358"/>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Char char="••"/>
          </a:pPr>
          <a:r>
            <a:rPr lang="es-ES" sz="1700" b="1" i="0" kern="1200" dirty="0" smtClean="0">
              <a:latin typeface="Calibri" panose="020F0502020204030204" pitchFamily="34" charset="0"/>
            </a:rPr>
            <a:t>Reintegros con cargo a documentos de destinación especifica</a:t>
          </a:r>
          <a:endParaRPr lang="es-CO" sz="1700" b="1" i="0" kern="1200" dirty="0">
            <a:latin typeface="Calibri" panose="020F0502020204030204" pitchFamily="34" charset="0"/>
          </a:endParaRPr>
        </a:p>
      </dsp:txBody>
      <dsp:txXfrm rot="-5400000">
        <a:off x="1900889" y="1547165"/>
        <a:ext cx="3328608" cy="938115"/>
      </dsp:txXfrm>
    </dsp:sp>
    <dsp:sp modelId="{FD856B66-AAB4-4DCC-8516-7F2ECDD1A1ED}">
      <dsp:nvSpPr>
        <dsp:cNvPr id="0" name=""/>
        <dsp:cNvSpPr/>
      </dsp:nvSpPr>
      <dsp:spPr>
        <a:xfrm>
          <a:off x="0" y="1366464"/>
          <a:ext cx="1900889" cy="129951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1" i="0" kern="1200" dirty="0" smtClean="0">
              <a:ln/>
              <a:latin typeface="Calibri" panose="020F0502020204030204" pitchFamily="34" charset="0"/>
            </a:rPr>
            <a:t>CIRCULAR EXTERNA 001 </a:t>
          </a:r>
          <a:endParaRPr lang="es-ES" sz="1600" b="1" i="0" kern="1200" dirty="0" smtClean="0">
            <a:ln/>
            <a:solidFill>
              <a:srgbClr val="FF0000"/>
            </a:solidFill>
            <a:latin typeface="Calibri" panose="020F0502020204030204" pitchFamily="34" charset="0"/>
          </a:endParaRPr>
        </a:p>
        <a:p>
          <a:pPr lvl="0" algn="ctr" defTabSz="711200">
            <a:lnSpc>
              <a:spcPct val="90000"/>
            </a:lnSpc>
            <a:spcBef>
              <a:spcPct val="0"/>
            </a:spcBef>
            <a:spcAft>
              <a:spcPct val="35000"/>
            </a:spcAft>
          </a:pPr>
          <a:r>
            <a:rPr lang="es-ES" sz="1600" b="1" i="0" kern="1200" dirty="0" smtClean="0">
              <a:ln/>
              <a:latin typeface="Calibri" panose="020F0502020204030204" pitchFamily="34" charset="0"/>
            </a:rPr>
            <a:t>Febrero 2012</a:t>
          </a:r>
          <a:endParaRPr lang="es-CO" sz="1600" i="0" kern="1200" dirty="0">
            <a:latin typeface="Calibri" panose="020F0502020204030204" pitchFamily="34" charset="0"/>
          </a:endParaRPr>
        </a:p>
      </dsp:txBody>
      <dsp:txXfrm>
        <a:off x="63437" y="1429901"/>
        <a:ext cx="1774015" cy="1172645"/>
      </dsp:txXfrm>
    </dsp:sp>
    <dsp:sp modelId="{2601AD92-4599-4972-ABDA-F00315BD565D}">
      <dsp:nvSpPr>
        <dsp:cNvPr id="0" name=""/>
        <dsp:cNvSpPr/>
      </dsp:nvSpPr>
      <dsp:spPr>
        <a:xfrm rot="5400000">
          <a:off x="3070760" y="1691039"/>
          <a:ext cx="1039615" cy="3379358"/>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s-ES" sz="1700" b="1" i="0" kern="1200" dirty="0" smtClean="0">
              <a:latin typeface="Calibri" panose="020F0502020204030204" pitchFamily="34" charset="0"/>
            </a:rPr>
            <a:t>Reintegros de Incapacidades</a:t>
          </a:r>
          <a:endParaRPr lang="es-CO" sz="1700" b="1" i="0" kern="1200" dirty="0">
            <a:latin typeface="Calibri" panose="020F0502020204030204" pitchFamily="34" charset="0"/>
          </a:endParaRPr>
        </a:p>
      </dsp:txBody>
      <dsp:txXfrm rot="-5400000">
        <a:off x="1900889" y="2911660"/>
        <a:ext cx="3328608" cy="938115"/>
      </dsp:txXfrm>
    </dsp:sp>
    <dsp:sp modelId="{5FC93275-2E4B-466B-8BCE-620E3379C1F9}">
      <dsp:nvSpPr>
        <dsp:cNvPr id="0" name=""/>
        <dsp:cNvSpPr/>
      </dsp:nvSpPr>
      <dsp:spPr>
        <a:xfrm>
          <a:off x="0" y="2730959"/>
          <a:ext cx="1900889" cy="1299519"/>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S" sz="1400" b="1" i="0" kern="1200" dirty="0" smtClean="0">
              <a:ln/>
              <a:latin typeface="+mj-lt"/>
              <a:cs typeface="Arial" panose="020B0604020202020204" pitchFamily="34" charset="0"/>
            </a:rPr>
            <a:t>CIRCULAR EXTERNA 026</a:t>
          </a:r>
          <a:endParaRPr lang="es-ES" sz="1400" b="1" i="0" kern="1200" dirty="0" smtClean="0">
            <a:ln/>
            <a:solidFill>
              <a:srgbClr val="FF0000"/>
            </a:solidFill>
            <a:latin typeface="+mj-lt"/>
            <a:cs typeface="Arial" panose="020B0604020202020204" pitchFamily="34" charset="0"/>
          </a:endParaRPr>
        </a:p>
        <a:p>
          <a:pPr lvl="0" algn="ctr" defTabSz="622300">
            <a:lnSpc>
              <a:spcPct val="90000"/>
            </a:lnSpc>
            <a:spcBef>
              <a:spcPct val="0"/>
            </a:spcBef>
            <a:spcAft>
              <a:spcPct val="35000"/>
            </a:spcAft>
          </a:pPr>
          <a:r>
            <a:rPr lang="es-ES" sz="1400" b="1" i="0" kern="1200" dirty="0" smtClean="0">
              <a:ln/>
              <a:latin typeface="+mj-lt"/>
              <a:cs typeface="Arial" panose="020B0604020202020204" pitchFamily="34" charset="0"/>
            </a:rPr>
            <a:t>Noviembre 2015</a:t>
          </a:r>
          <a:endParaRPr lang="es-CO" sz="1400" i="0" kern="1200" dirty="0">
            <a:latin typeface="+mj-lt"/>
            <a:cs typeface="Arial" panose="020B0604020202020204" pitchFamily="34" charset="0"/>
          </a:endParaRPr>
        </a:p>
      </dsp:txBody>
      <dsp:txXfrm>
        <a:off x="63437" y="2794396"/>
        <a:ext cx="1774015" cy="1172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D90D-B141-41E5-9E23-792E71BB89B0}">
      <dsp:nvSpPr>
        <dsp:cNvPr id="0" name=""/>
        <dsp:cNvSpPr/>
      </dsp:nvSpPr>
      <dsp:spPr>
        <a:xfrm rot="5400000">
          <a:off x="-163802" y="166544"/>
          <a:ext cx="1092018" cy="7644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O" sz="2100" kern="1200" dirty="0" smtClean="0"/>
            <a:t>EPG</a:t>
          </a:r>
          <a:endParaRPr lang="es-CO" sz="2100" kern="1200" dirty="0"/>
        </a:p>
      </dsp:txBody>
      <dsp:txXfrm rot="-5400000">
        <a:off x="1" y="384947"/>
        <a:ext cx="764412" cy="327606"/>
      </dsp:txXfrm>
    </dsp:sp>
    <dsp:sp modelId="{FA518758-296C-4121-AB9C-1172120116FF}">
      <dsp:nvSpPr>
        <dsp:cNvPr id="0" name=""/>
        <dsp:cNvSpPr/>
      </dsp:nvSpPr>
      <dsp:spPr>
        <a:xfrm rot="5400000">
          <a:off x="2799608" y="-2032454"/>
          <a:ext cx="709811" cy="478020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O" sz="3200" kern="1200" baseline="0" dirty="0" smtClean="0"/>
            <a:t>Aplicar reintegros</a:t>
          </a:r>
          <a:endParaRPr lang="es-CO" sz="3900" kern="1200" baseline="0" dirty="0"/>
        </a:p>
      </dsp:txBody>
      <dsp:txXfrm rot="-5400000">
        <a:off x="764412" y="37392"/>
        <a:ext cx="4745553" cy="640511"/>
      </dsp:txXfrm>
    </dsp:sp>
    <dsp:sp modelId="{9300CB64-4D72-49C7-918A-60E1DE60378B}">
      <dsp:nvSpPr>
        <dsp:cNvPr id="0" name=""/>
        <dsp:cNvSpPr/>
      </dsp:nvSpPr>
      <dsp:spPr>
        <a:xfrm rot="5400000">
          <a:off x="-163802" y="1069637"/>
          <a:ext cx="1092018" cy="7644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O" sz="2100" kern="1200" dirty="0" smtClean="0"/>
            <a:t>ING</a:t>
          </a:r>
          <a:endParaRPr lang="es-CO" sz="2100" kern="1200" dirty="0"/>
        </a:p>
      </dsp:txBody>
      <dsp:txXfrm rot="-5400000">
        <a:off x="1" y="1288040"/>
        <a:ext cx="764412" cy="327606"/>
      </dsp:txXfrm>
    </dsp:sp>
    <dsp:sp modelId="{F581B64C-DD57-4571-9EB5-06A931E2F71E}">
      <dsp:nvSpPr>
        <dsp:cNvPr id="0" name=""/>
        <dsp:cNvSpPr/>
      </dsp:nvSpPr>
      <dsp:spPr>
        <a:xfrm rot="5400000">
          <a:off x="2799608" y="-1102764"/>
          <a:ext cx="709811" cy="478020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O" sz="3200" kern="1200" baseline="0" dirty="0" smtClean="0"/>
            <a:t>Imputar un ingreso</a:t>
          </a:r>
          <a:endParaRPr lang="es-CO" sz="3900" kern="1200" baseline="0" dirty="0"/>
        </a:p>
      </dsp:txBody>
      <dsp:txXfrm rot="-5400000">
        <a:off x="764412" y="967082"/>
        <a:ext cx="4745553" cy="640511"/>
      </dsp:txXfrm>
    </dsp:sp>
    <dsp:sp modelId="{70B42722-4CF8-4773-BD46-FEE731B17FBF}">
      <dsp:nvSpPr>
        <dsp:cNvPr id="0" name=""/>
        <dsp:cNvSpPr/>
      </dsp:nvSpPr>
      <dsp:spPr>
        <a:xfrm rot="5400000">
          <a:off x="-163802" y="2165362"/>
          <a:ext cx="1092018" cy="76441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CO" sz="2100" kern="1200" dirty="0" smtClean="0"/>
            <a:t>PAG</a:t>
          </a:r>
          <a:endParaRPr lang="es-CO" sz="2100" kern="1200" dirty="0"/>
        </a:p>
      </dsp:txBody>
      <dsp:txXfrm rot="-5400000">
        <a:off x="1" y="2383765"/>
        <a:ext cx="764412" cy="327606"/>
      </dsp:txXfrm>
    </dsp:sp>
    <dsp:sp modelId="{4248E25F-F7B6-4B29-BE2E-1B53EDEA553F}">
      <dsp:nvSpPr>
        <dsp:cNvPr id="0" name=""/>
        <dsp:cNvSpPr/>
      </dsp:nvSpPr>
      <dsp:spPr>
        <a:xfrm rot="5400000">
          <a:off x="2606976" y="-33635"/>
          <a:ext cx="1095076" cy="478020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CO" sz="3200" b="0" kern="1200" baseline="0" dirty="0" smtClean="0"/>
            <a:t>Devoluciones No presupuestales</a:t>
          </a:r>
          <a:endParaRPr lang="es-CO" sz="3900" b="0" kern="1200" baseline="0" dirty="0"/>
        </a:p>
      </dsp:txBody>
      <dsp:txXfrm rot="-5400000">
        <a:off x="764413" y="1862385"/>
        <a:ext cx="4726746" cy="9881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CA87CD-6178-4A1F-AE4C-69A634C3703B}" type="datetimeFigureOut">
              <a:rPr lang="es-CO" smtClean="0"/>
              <a:t>15/11/2017</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6C42-AAB3-4C91-AA36-74A5490D4C7C}" type="slidenum">
              <a:rPr lang="es-CO" smtClean="0"/>
              <a:t>‹Nº›</a:t>
            </a:fld>
            <a:endParaRPr lang="es-CO"/>
          </a:p>
        </p:txBody>
      </p:sp>
    </p:spTree>
    <p:extLst>
      <p:ext uri="{BB962C8B-B14F-4D97-AF65-F5344CB8AC3E}">
        <p14:creationId xmlns:p14="http://schemas.microsoft.com/office/powerpoint/2010/main" val="48897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FAEAB574-628C-45BD-8079-A1A84CD4DC96}" type="slidenum">
              <a:rPr lang="es-ES" smtClean="0">
                <a:solidFill>
                  <a:prstClr val="black"/>
                </a:solidFill>
              </a:rPr>
              <a:pPr>
                <a:defRPr/>
              </a:pPr>
              <a:t>4</a:t>
            </a:fld>
            <a:endParaRPr lang="es-ES">
              <a:solidFill>
                <a:prstClr val="black"/>
              </a:solidFill>
            </a:endParaRPr>
          </a:p>
        </p:txBody>
      </p:sp>
    </p:spTree>
    <p:extLst>
      <p:ext uri="{BB962C8B-B14F-4D97-AF65-F5344CB8AC3E}">
        <p14:creationId xmlns:p14="http://schemas.microsoft.com/office/powerpoint/2010/main" val="81384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8106C42-AAB3-4C91-AA36-74A5490D4C7C}" type="slidenum">
              <a:rPr lang="es-CO" smtClean="0"/>
              <a:t>7</a:t>
            </a:fld>
            <a:endParaRPr lang="es-CO"/>
          </a:p>
        </p:txBody>
      </p:sp>
    </p:spTree>
    <p:extLst>
      <p:ext uri="{BB962C8B-B14F-4D97-AF65-F5344CB8AC3E}">
        <p14:creationId xmlns:p14="http://schemas.microsoft.com/office/powerpoint/2010/main" val="399360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8106C42-AAB3-4C91-AA36-74A5490D4C7C}" type="slidenum">
              <a:rPr lang="es-CO" smtClean="0"/>
              <a:t>20</a:t>
            </a:fld>
            <a:endParaRPr lang="es-CO"/>
          </a:p>
        </p:txBody>
      </p:sp>
    </p:spTree>
    <p:extLst>
      <p:ext uri="{BB962C8B-B14F-4D97-AF65-F5344CB8AC3E}">
        <p14:creationId xmlns:p14="http://schemas.microsoft.com/office/powerpoint/2010/main" val="2641181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pic>
        <p:nvPicPr>
          <p:cNvPr id="7" name="Picture 2" descr="F:\MHCP_2014\Multimedia\Img Institucional\2014-Todos por un nuevo país\logos Ajustados\Nuevo logo-minhacienda-201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84168" y="6093296"/>
            <a:ext cx="2852779"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6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34631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77395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04626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7065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018219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269697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123094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37371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98527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6508E3-C06B-4F74-9723-337CB90398CB}" type="datetimeFigureOut">
              <a:rPr lang="es-CO" smtClean="0"/>
              <a:t>15/11/2017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19F1D00-0F7D-401C-A034-981AFB6B8ED9}" type="slidenum">
              <a:rPr lang="es-CO" smtClean="0"/>
              <a:t>‹Nº›</a:t>
            </a:fld>
            <a:endParaRPr lang="es-CO"/>
          </a:p>
        </p:txBody>
      </p:sp>
    </p:spTree>
    <p:extLst>
      <p:ext uri="{BB962C8B-B14F-4D97-AF65-F5344CB8AC3E}">
        <p14:creationId xmlns:p14="http://schemas.microsoft.com/office/powerpoint/2010/main" val="389628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508E3-C06B-4F74-9723-337CB90398CB}" type="datetimeFigureOut">
              <a:rPr lang="es-CO" smtClean="0"/>
              <a:t>15/11/2017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F1D00-0F7D-401C-A034-981AFB6B8ED9}" type="slidenum">
              <a:rPr lang="es-CO" smtClean="0"/>
              <a:t>‹Nº›</a:t>
            </a:fld>
            <a:endParaRPr lang="es-CO"/>
          </a:p>
        </p:txBody>
      </p:sp>
      <p:pic>
        <p:nvPicPr>
          <p:cNvPr id="7" name="Picture 2" descr="F:\MHCP_2014\Multimedia\Img Institucional\2014-Todos por un nuevo país\logos Ajustados\Nuevo logo-minhacienda-2014.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84168" y="6093296"/>
            <a:ext cx="2852779"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06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696" y="0"/>
            <a:ext cx="9144000" cy="559058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4908503"/>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a:spLocks noGrp="1"/>
          </p:cNvSpPr>
          <p:nvPr>
            <p:ph type="ctrTitle"/>
          </p:nvPr>
        </p:nvSpPr>
        <p:spPr>
          <a:xfrm>
            <a:off x="1" y="1484784"/>
            <a:ext cx="9136360" cy="1008062"/>
          </a:xfrm>
        </p:spPr>
        <p:txBody>
          <a:bodyPr>
            <a:normAutofit/>
          </a:bodyPr>
          <a:lstStyle/>
          <a:p>
            <a:pPr algn="ctr" eaLnBrk="1" hangingPunct="1"/>
            <a:r>
              <a:rPr lang="es-CO" altLang="es-CO" sz="4000" b="1" dirty="0" smtClean="0">
                <a:solidFill>
                  <a:schemeClr val="bg1"/>
                </a:solidFill>
                <a:effectLst>
                  <a:outerShdw blurRad="38100" dist="38100" dir="2700000" algn="tl">
                    <a:srgbClr val="000000">
                      <a:alpha val="43137"/>
                    </a:srgbClr>
                  </a:outerShdw>
                </a:effectLst>
                <a:latin typeface="Arial" charset="0"/>
                <a:cs typeface="Arial" charset="0"/>
              </a:rPr>
              <a:t>SIIF NACION</a:t>
            </a:r>
          </a:p>
        </p:txBody>
      </p:sp>
      <p:sp>
        <p:nvSpPr>
          <p:cNvPr id="6" name="2 Subtítulo"/>
          <p:cNvSpPr>
            <a:spLocks noGrp="1"/>
          </p:cNvSpPr>
          <p:nvPr>
            <p:ph type="subTitle" idx="1"/>
          </p:nvPr>
        </p:nvSpPr>
        <p:spPr>
          <a:xfrm>
            <a:off x="1" y="2996332"/>
            <a:ext cx="9136360" cy="1512788"/>
          </a:xfrm>
        </p:spPr>
        <p:txBody>
          <a:bodyPr>
            <a:normAutofit/>
          </a:bodyPr>
          <a:lstStyle/>
          <a:p>
            <a:pPr algn="ctr" fontAlgn="auto">
              <a:lnSpc>
                <a:spcPts val="4600"/>
              </a:lnSpc>
              <a:spcAft>
                <a:spcPts val="0"/>
              </a:spcAft>
              <a:buFont typeface="Arial" pitchFamily="34" charset="0"/>
              <a:buNone/>
              <a:defRPr/>
            </a:pPr>
            <a:r>
              <a:rPr lang="es-CO" sz="3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REINTEGROS-DEVOLUCION</a:t>
            </a:r>
            <a:r>
              <a:rPr lang="es-CO" sz="3500" b="1" dirty="0" smtClean="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s-CO" sz="35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DEDUCCIONES</a:t>
            </a:r>
          </a:p>
        </p:txBody>
      </p:sp>
    </p:spTree>
    <p:extLst>
      <p:ext uri="{BB962C8B-B14F-4D97-AF65-F5344CB8AC3E}">
        <p14:creationId xmlns:p14="http://schemas.microsoft.com/office/powerpoint/2010/main" val="3225271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9" name="Rectangle 3"/>
          <p:cNvSpPr txBox="1">
            <a:spLocks noChangeArrowheads="1"/>
          </p:cNvSpPr>
          <p:nvPr/>
        </p:nvSpPr>
        <p:spPr bwMode="auto">
          <a:xfrm>
            <a:off x="613792" y="1804938"/>
            <a:ext cx="7990656" cy="436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s-ES" dirty="0">
                <a:latin typeface="Arial" panose="020B0604020202020204" pitchFamily="34" charset="0"/>
                <a:cs typeface="Arial" panose="020B0604020202020204" pitchFamily="34" charset="0"/>
              </a:rPr>
              <a:t>Para atender los casos en los cuales la entidad debe aplicar deducciones porque en su momento se pagó un mayor valor al debido; se podrán aplicar reintegros a partir de Documentos de Recaudo por Clasificar de compensación de deducciones, que se generan a partir de deducciones donde el tercero beneficiario de la deducción tiene el mismo NIT de la entidad pública que está registrando el reintegro. </a:t>
            </a:r>
            <a:endParaRPr lang="es-ES" dirty="0" smtClean="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r>
              <a:rPr lang="es-ES" dirty="0" smtClean="0">
                <a:latin typeface="Arial" panose="020B0604020202020204" pitchFamily="34" charset="0"/>
                <a:cs typeface="Arial" panose="020B0604020202020204" pitchFamily="34" charset="0"/>
              </a:rPr>
              <a:t>Con </a:t>
            </a:r>
            <a:r>
              <a:rPr lang="es-ES" dirty="0">
                <a:latin typeface="Arial" panose="020B0604020202020204" pitchFamily="34" charset="0"/>
                <a:cs typeface="Arial" panose="020B0604020202020204" pitchFamily="34" charset="0"/>
              </a:rPr>
              <a:t>esta funcionalidad se evita que la entidad pública solicite los recursos a la DTN y los vuelva a reintegrar, haciendo un tránsito inoficioso de los recursos. </a:t>
            </a:r>
            <a:endParaRPr lang="es-MX" altLang="es-CO" dirty="0">
              <a:latin typeface="Arial" panose="020B0604020202020204" pitchFamily="34" charset="0"/>
              <a:cs typeface="Arial" panose="020B0604020202020204" pitchFamily="34" charset="0"/>
            </a:endParaRPr>
          </a:p>
          <a:p>
            <a:pPr algn="just" eaLnBrk="1" hangingPunct="1"/>
            <a:endParaRPr lang="es-MX" altLang="es-CO"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8" name="Rectangle 2"/>
          <p:cNvSpPr txBox="1">
            <a:spLocks noChangeArrowheads="1"/>
          </p:cNvSpPr>
          <p:nvPr/>
        </p:nvSpPr>
        <p:spPr bwMode="auto">
          <a:xfrm>
            <a:off x="685800" y="548680"/>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ES" altLang="es-CO" sz="2000" b="1" dirty="0" smtClean="0">
                <a:solidFill>
                  <a:srgbClr val="953735"/>
                </a:solidFill>
                <a:latin typeface="Arial" charset="0"/>
                <a:cs typeface="Arial" charset="0"/>
              </a:rPr>
              <a:t>DOCUMENTO DE RECAUDO POR CLASIFICAR DE COMPENSACIÓN DE DEDUCCIONES</a:t>
            </a:r>
            <a:endParaRPr lang="es-ES" altLang="es-CO" sz="2000" b="1" dirty="0">
              <a:solidFill>
                <a:srgbClr val="953735"/>
              </a:solidFill>
              <a:latin typeface="Arial" charset="0"/>
              <a:cs typeface="Arial" charset="0"/>
            </a:endParaRPr>
          </a:p>
        </p:txBody>
      </p:sp>
    </p:spTree>
    <p:extLst>
      <p:ext uri="{BB962C8B-B14F-4D97-AF65-F5344CB8AC3E}">
        <p14:creationId xmlns:p14="http://schemas.microsoft.com/office/powerpoint/2010/main" val="140445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nodePh="1">
                                  <p:stCondLst>
                                    <p:cond delay="75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CASO NÓMINA</a:t>
            </a:r>
            <a:endParaRPr lang="es-ES" altLang="es-CO" sz="20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613792" y="1844824"/>
            <a:ext cx="799065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sz="3200" dirty="0" smtClean="0">
                <a:solidFill>
                  <a:srgbClr val="003399"/>
                </a:solidFill>
                <a:latin typeface="Calibri" pitchFamily="34" charset="0"/>
              </a:rPr>
              <a:t>Ejemplo</a:t>
            </a:r>
            <a:r>
              <a:rPr lang="es-MX" altLang="es-CO" sz="3200" dirty="0" smtClean="0">
                <a:latin typeface="Calibri" pitchFamily="34" charset="0"/>
              </a:rPr>
              <a:t>: </a:t>
            </a:r>
          </a:p>
          <a:p>
            <a:pPr algn="just" eaLnBrk="1" hangingPunct="1"/>
            <a:endParaRPr lang="es-MX" altLang="es-CO" sz="3200" dirty="0">
              <a:latin typeface="Calibri" pitchFamily="34" charset="0"/>
            </a:endParaRPr>
          </a:p>
          <a:p>
            <a:pPr algn="just" eaLnBrk="1" hangingPunct="1"/>
            <a:r>
              <a:rPr lang="es-MX" altLang="es-CO" sz="3200" dirty="0" smtClean="0">
                <a:latin typeface="Calibri" pitchFamily="34" charset="0"/>
              </a:rPr>
              <a:t>Talento Humano remitió la nómina a la oficina financiera para autorización de pago el día 24 de abril de 2017 y el señor JUAN radicó carta de renuncia el 24 de abril, cuando ya se había autorizado el pago. </a:t>
            </a: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p:txBody>
      </p:sp>
    </p:spTree>
    <p:extLst>
      <p:ext uri="{BB962C8B-B14F-4D97-AF65-F5344CB8AC3E}">
        <p14:creationId xmlns:p14="http://schemas.microsoft.com/office/powerpoint/2010/main" val="44997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1500" b="1" dirty="0" smtClean="0">
                <a:solidFill>
                  <a:srgbClr val="953735"/>
                </a:solidFill>
                <a:latin typeface="Arial" charset="0"/>
                <a:cs typeface="Arial" charset="0"/>
              </a:rPr>
              <a:t>CASO NÓMINA – REPORTE ORDEN DE PAGO PRESUPUESTAL </a:t>
            </a:r>
          </a:p>
          <a:p>
            <a:pPr algn="ctr" eaLnBrk="1" hangingPunct="1"/>
            <a:r>
              <a:rPr lang="es-MX" altLang="es-CO" sz="1500" b="1" dirty="0" smtClean="0">
                <a:solidFill>
                  <a:srgbClr val="953735"/>
                </a:solidFill>
                <a:latin typeface="Arial" charset="0"/>
                <a:cs typeface="Arial" charset="0"/>
              </a:rPr>
              <a:t>NÓMINA ABRIL 2017</a:t>
            </a:r>
            <a:endParaRPr lang="es-ES" altLang="es-CO" sz="15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251520" y="1700809"/>
            <a:ext cx="8712968" cy="5040560"/>
          </a:xfrm>
          <a:prstGeom prst="rect">
            <a:avLst/>
          </a:prstGeom>
        </p:spPr>
      </p:pic>
    </p:spTree>
    <p:extLst>
      <p:ext uri="{BB962C8B-B14F-4D97-AF65-F5344CB8AC3E}">
        <p14:creationId xmlns:p14="http://schemas.microsoft.com/office/powerpoint/2010/main" val="983762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1500" b="1" dirty="0" smtClean="0">
                <a:solidFill>
                  <a:srgbClr val="953735"/>
                </a:solidFill>
                <a:latin typeface="Arial" charset="0"/>
                <a:cs typeface="Arial" charset="0"/>
              </a:rPr>
              <a:t>CASO NÓMINA – REPORTE ORDEN DE PAGO PRESUPUESTAL </a:t>
            </a:r>
          </a:p>
          <a:p>
            <a:pPr algn="ctr" eaLnBrk="1" hangingPunct="1"/>
            <a:r>
              <a:rPr lang="es-MX" altLang="es-CO" sz="1500" b="1" dirty="0" smtClean="0">
                <a:solidFill>
                  <a:srgbClr val="953735"/>
                </a:solidFill>
                <a:latin typeface="Arial" charset="0"/>
                <a:cs typeface="Arial" charset="0"/>
              </a:rPr>
              <a:t>NÓMINA ABRIL 2017</a:t>
            </a:r>
            <a:endParaRPr lang="es-ES" altLang="es-CO" sz="15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07505" y="1700808"/>
            <a:ext cx="8928992" cy="5040560"/>
          </a:xfrm>
          <a:prstGeom prst="rect">
            <a:avLst/>
          </a:prstGeom>
        </p:spPr>
      </p:pic>
    </p:spTree>
    <p:extLst>
      <p:ext uri="{BB962C8B-B14F-4D97-AF65-F5344CB8AC3E}">
        <p14:creationId xmlns:p14="http://schemas.microsoft.com/office/powerpoint/2010/main" val="2474431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1500" b="1" dirty="0" smtClean="0">
                <a:solidFill>
                  <a:srgbClr val="953735"/>
                </a:solidFill>
                <a:latin typeface="Arial" charset="0"/>
                <a:cs typeface="Arial" charset="0"/>
              </a:rPr>
              <a:t>CASO NÓMINA – REPORTE ORDEN DE PAGO PRESUPUESTAL </a:t>
            </a:r>
          </a:p>
          <a:p>
            <a:pPr algn="ctr" eaLnBrk="1" hangingPunct="1"/>
            <a:r>
              <a:rPr lang="es-MX" altLang="es-CO" sz="1500" b="1" dirty="0" smtClean="0">
                <a:solidFill>
                  <a:srgbClr val="953735"/>
                </a:solidFill>
                <a:latin typeface="Arial" charset="0"/>
                <a:cs typeface="Arial" charset="0"/>
              </a:rPr>
              <a:t>NÓMINA ABRIL 2017</a:t>
            </a:r>
            <a:endParaRPr lang="es-ES" altLang="es-CO" sz="15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179512" y="1714948"/>
            <a:ext cx="8839582" cy="5026419"/>
          </a:xfrm>
          <a:prstGeom prst="rect">
            <a:avLst/>
          </a:prstGeom>
        </p:spPr>
      </p:pic>
    </p:spTree>
    <p:extLst>
      <p:ext uri="{BB962C8B-B14F-4D97-AF65-F5344CB8AC3E}">
        <p14:creationId xmlns:p14="http://schemas.microsoft.com/office/powerpoint/2010/main" val="1758192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CASO NÓMINA</a:t>
            </a:r>
            <a:endParaRPr lang="es-ES" altLang="es-CO" sz="20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541784" y="1988840"/>
            <a:ext cx="799065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sz="3200" dirty="0" smtClean="0">
                <a:latin typeface="Calibri" pitchFamily="34" charset="0"/>
              </a:rPr>
              <a:t>En atención a la renuncia presentada por el señor JUAN a partir del 24 de abril de 2017 y que afectó la nómina de ese mes, la oficina de Talento Humano remite a la oficina financiera la liquidación del funcionario y el cuadro resumen de las modificaciones a realizar en la cuarta nómina del año.</a:t>
            </a: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p:txBody>
      </p:sp>
    </p:spTree>
    <p:extLst>
      <p:ext uri="{BB962C8B-B14F-4D97-AF65-F5344CB8AC3E}">
        <p14:creationId xmlns:p14="http://schemas.microsoft.com/office/powerpoint/2010/main" val="592476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RESUMEN MODIFICACIONES EXFUNCIONARIO</a:t>
            </a:r>
            <a:endParaRPr lang="es-ES" altLang="es-CO" sz="20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23528" y="1538933"/>
            <a:ext cx="8352928" cy="4390514"/>
          </a:xfrm>
          <a:prstGeom prst="rect">
            <a:avLst/>
          </a:prstGeom>
        </p:spPr>
      </p:pic>
    </p:spTree>
    <p:extLst>
      <p:ext uri="{BB962C8B-B14F-4D97-AF65-F5344CB8AC3E}">
        <p14:creationId xmlns:p14="http://schemas.microsoft.com/office/powerpoint/2010/main" val="1481974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1500" b="1" dirty="0" smtClean="0">
                <a:solidFill>
                  <a:srgbClr val="953735"/>
                </a:solidFill>
                <a:latin typeface="Arial" charset="0"/>
                <a:cs typeface="Arial" charset="0"/>
              </a:rPr>
              <a:t>CASO NÓMINA – REPORTE ORDEN DE PAGO PRESUPUESTAL EXFUNCIONARIO</a:t>
            </a:r>
            <a:endParaRPr lang="es-ES" altLang="es-CO" sz="15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251521" y="1513906"/>
            <a:ext cx="8712968" cy="5227462"/>
          </a:xfrm>
          <a:prstGeom prst="rect">
            <a:avLst/>
          </a:prstGeom>
        </p:spPr>
      </p:pic>
    </p:spTree>
    <p:extLst>
      <p:ext uri="{BB962C8B-B14F-4D97-AF65-F5344CB8AC3E}">
        <p14:creationId xmlns:p14="http://schemas.microsoft.com/office/powerpoint/2010/main" val="1182303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1700" b="1" dirty="0" smtClean="0">
                <a:solidFill>
                  <a:srgbClr val="953735"/>
                </a:solidFill>
                <a:latin typeface="Arial" charset="0"/>
                <a:cs typeface="Arial" charset="0"/>
              </a:rPr>
              <a:t>CASO NÓMINA – ORDEN DE PAGO PRESUPUESTAL EXFUNCIONARIO</a:t>
            </a:r>
            <a:endParaRPr lang="es-ES" altLang="es-CO" sz="17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179512" y="1513905"/>
            <a:ext cx="8869510" cy="5227463"/>
          </a:xfrm>
          <a:prstGeom prst="rect">
            <a:avLst/>
          </a:prstGeom>
        </p:spPr>
      </p:pic>
      <p:sp>
        <p:nvSpPr>
          <p:cNvPr id="3" name="Rectángulo 2"/>
          <p:cNvSpPr/>
          <p:nvPr/>
        </p:nvSpPr>
        <p:spPr>
          <a:xfrm>
            <a:off x="179512" y="5589240"/>
            <a:ext cx="8308851" cy="360040"/>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Tree>
    <p:extLst>
      <p:ext uri="{BB962C8B-B14F-4D97-AF65-F5344CB8AC3E}">
        <p14:creationId xmlns:p14="http://schemas.microsoft.com/office/powerpoint/2010/main" val="2946908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25806"/>
          <a:stretch/>
        </p:blipFill>
        <p:spPr>
          <a:xfrm>
            <a:off x="251520" y="1628800"/>
            <a:ext cx="8372475" cy="3312368"/>
          </a:xfrm>
          <a:prstGeom prst="rect">
            <a:avLst/>
          </a:prstGeom>
        </p:spPr>
      </p:pic>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6"/>
            <a:ext cx="7772400" cy="309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RESUMEN MODIFICACIONES NÓMINA</a:t>
            </a:r>
            <a:endParaRPr lang="es-ES" altLang="es-CO" sz="20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644008" y="5169966"/>
            <a:ext cx="4392488"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CO" dirty="0" smtClean="0"/>
              <a:t>La columna “diferencia” indica los valores a reintegrar en la orden de pago presupuestal de la nómina del mes de Abril. </a:t>
            </a:r>
            <a:endParaRPr lang="es-CO" dirty="0"/>
          </a:p>
        </p:txBody>
      </p:sp>
    </p:spTree>
    <p:extLst>
      <p:ext uri="{BB962C8B-B14F-4D97-AF65-F5344CB8AC3E}">
        <p14:creationId xmlns:p14="http://schemas.microsoft.com/office/powerpoint/2010/main" val="240794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666750" y="620688"/>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000" b="1" dirty="0">
                <a:solidFill>
                  <a:srgbClr val="953735"/>
                </a:solidFill>
                <a:latin typeface="Arial" charset="0"/>
                <a:cs typeface="Arial" charset="0"/>
              </a:rPr>
              <a:t>OBJETIVOS</a:t>
            </a:r>
            <a:endParaRPr lang="es-ES" altLang="es-CO" sz="3000" b="1" dirty="0">
              <a:solidFill>
                <a:srgbClr val="953735"/>
              </a:solidFill>
              <a:latin typeface="Arial" charset="0"/>
              <a:cs typeface="Arial" charset="0"/>
            </a:endParaRPr>
          </a:p>
        </p:txBody>
      </p:sp>
      <p:sp>
        <p:nvSpPr>
          <p:cNvPr id="4" name="Rectangle 3"/>
          <p:cNvSpPr txBox="1">
            <a:spLocks noChangeArrowheads="1"/>
          </p:cNvSpPr>
          <p:nvPr/>
        </p:nvSpPr>
        <p:spPr bwMode="auto">
          <a:xfrm>
            <a:off x="251520" y="1196752"/>
            <a:ext cx="8496944"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lvl="0" indent="-457200" algn="just">
              <a:buFont typeface="Wingdings" panose="05000000000000000000" pitchFamily="2" charset="2"/>
              <a:buChar char="Ø"/>
            </a:pPr>
            <a:r>
              <a:rPr lang="es-ES" sz="2600" dirty="0" smtClean="0">
                <a:latin typeface="Arial" charset="0"/>
                <a:cs typeface="Arial" charset="0"/>
              </a:rPr>
              <a:t>Determinar </a:t>
            </a:r>
            <a:r>
              <a:rPr lang="es-ES" sz="2600" dirty="0">
                <a:latin typeface="Arial" charset="0"/>
                <a:cs typeface="Arial" charset="0"/>
              </a:rPr>
              <a:t>el origen de un reintegro para establecer a que caja se deben </a:t>
            </a:r>
            <a:r>
              <a:rPr lang="es-ES" sz="2600" dirty="0" smtClean="0">
                <a:latin typeface="Arial" charset="0"/>
                <a:cs typeface="Arial" charset="0"/>
              </a:rPr>
              <a:t>consignar </a:t>
            </a:r>
            <a:r>
              <a:rPr lang="es-ES" sz="2600" dirty="0">
                <a:latin typeface="Arial" charset="0"/>
                <a:cs typeface="Arial" charset="0"/>
              </a:rPr>
              <a:t>los recursos</a:t>
            </a:r>
            <a:r>
              <a:rPr lang="es-ES" sz="2600" dirty="0" smtClean="0">
                <a:latin typeface="Arial" charset="0"/>
                <a:cs typeface="Arial" charset="0"/>
              </a:rPr>
              <a:t>.</a:t>
            </a:r>
          </a:p>
          <a:p>
            <a:pPr marL="457200" indent="-457200" algn="just">
              <a:buFont typeface="Wingdings" panose="05000000000000000000" pitchFamily="2" charset="2"/>
              <a:buChar char="Ø"/>
            </a:pPr>
            <a:r>
              <a:rPr lang="es-ES" altLang="es-CO" sz="2600" dirty="0" smtClean="0">
                <a:latin typeface="Arial" charset="0"/>
                <a:cs typeface="Arial" charset="0"/>
              </a:rPr>
              <a:t>Indicar </a:t>
            </a:r>
            <a:r>
              <a:rPr lang="es-ES" altLang="es-CO" sz="2600" dirty="0">
                <a:latin typeface="Arial" charset="0"/>
                <a:cs typeface="Arial" charset="0"/>
              </a:rPr>
              <a:t>qué hacer con un valor consignado en la </a:t>
            </a:r>
            <a:r>
              <a:rPr lang="es-ES" altLang="es-CO" sz="2600" dirty="0" smtClean="0">
                <a:latin typeface="Arial" charset="0"/>
                <a:cs typeface="Arial" charset="0"/>
              </a:rPr>
              <a:t>tesorería y diferenciar </a:t>
            </a:r>
            <a:r>
              <a:rPr lang="es-ES" altLang="es-CO" sz="2600" dirty="0">
                <a:latin typeface="Arial" charset="0"/>
                <a:cs typeface="Arial" charset="0"/>
              </a:rPr>
              <a:t>el concepto de reintegro del concepto de devolución.</a:t>
            </a:r>
          </a:p>
          <a:p>
            <a:pPr marL="457200" lvl="0" indent="-457200" algn="just">
              <a:buFont typeface="Wingdings" panose="05000000000000000000" pitchFamily="2" charset="2"/>
              <a:buChar char="Ø"/>
            </a:pPr>
            <a:r>
              <a:rPr lang="es-CO" sz="2600" dirty="0" smtClean="0">
                <a:latin typeface="Arial" charset="0"/>
                <a:cs typeface="Arial" charset="0"/>
              </a:rPr>
              <a:t>Establecer cómo reintegrar un valor deducido a un tercero por mayor valor pagado sin necesidad de realizar flujo de efectivo.</a:t>
            </a:r>
            <a:endParaRPr lang="es-CO" sz="2600" dirty="0">
              <a:latin typeface="Arial" charset="0"/>
              <a:cs typeface="Arial" charset="0"/>
            </a:endParaRPr>
          </a:p>
          <a:p>
            <a:pPr algn="just" eaLnBrk="1" hangingPunct="1">
              <a:spcBef>
                <a:spcPct val="20000"/>
              </a:spcBef>
              <a:buFont typeface="Wingdings" pitchFamily="2" charset="2"/>
              <a:buChar char="Ø"/>
            </a:pPr>
            <a:r>
              <a:rPr lang="es-ES" altLang="es-CO" sz="2600" dirty="0" smtClean="0">
                <a:latin typeface="Arial" charset="0"/>
                <a:cs typeface="Arial" charset="0"/>
              </a:rPr>
              <a:t>Resolver qué hacer cuando se quiere aplicar un   reintegro y la deducción ya fue solicitada.</a:t>
            </a:r>
          </a:p>
          <a:p>
            <a:pPr algn="just" eaLnBrk="1" hangingPunct="1">
              <a:spcBef>
                <a:spcPct val="20000"/>
              </a:spcBef>
              <a:buFont typeface="Wingdings" pitchFamily="2" charset="2"/>
              <a:buChar char="Ø"/>
            </a:pPr>
            <a:r>
              <a:rPr lang="es-ES" altLang="es-CO" sz="2600" dirty="0" smtClean="0">
                <a:latin typeface="Arial" charset="0"/>
                <a:cs typeface="Arial" charset="0"/>
              </a:rPr>
              <a:t> Calcular el valor bruto y  deducciones de un reintegro.</a:t>
            </a:r>
            <a:endParaRPr lang="es-ES" altLang="es-CO" sz="2600" dirty="0">
              <a:latin typeface="Calibri"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61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75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75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CASO NÓMINA</a:t>
            </a:r>
            <a:endParaRPr lang="es-ES" altLang="es-CO" sz="2000" b="1" dirty="0">
              <a:solidFill>
                <a:srgbClr val="953735"/>
              </a:solidFill>
              <a:latin typeface="Arial" charset="0"/>
              <a:cs typeface="Arial"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541784" y="1628800"/>
            <a:ext cx="799065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dirty="0" smtClean="0">
                <a:latin typeface="Calibri" pitchFamily="34" charset="0"/>
              </a:rPr>
              <a:t>En la orden de pago de la liquidación del exfuncionario se debe incluir una deducción por el concepto  Mayor Valor Pagado con el valor neto a reintegrar.</a:t>
            </a:r>
          </a:p>
          <a:p>
            <a:pPr algn="just" eaLnBrk="1" hangingPunct="1"/>
            <a:endParaRPr lang="es-MX" altLang="es-CO" dirty="0" smtClean="0">
              <a:latin typeface="Calibri" pitchFamily="34" charset="0"/>
            </a:endParaRPr>
          </a:p>
          <a:p>
            <a:pPr algn="just" eaLnBrk="1" hangingPunct="1"/>
            <a:r>
              <a:rPr lang="es-MX" altLang="es-CO" dirty="0" smtClean="0">
                <a:latin typeface="Calibri" pitchFamily="34" charset="0"/>
              </a:rPr>
              <a:t>Una vez pagada la orden de pago de la liquidación, la deducción de mayor valor pagado queda causada y la </a:t>
            </a:r>
            <a:r>
              <a:rPr lang="es-MX" altLang="es-CO" b="1" i="1" u="sng" dirty="0" smtClean="0">
                <a:latin typeface="Calibri" pitchFamily="34" charset="0"/>
              </a:rPr>
              <a:t>entidad debe</a:t>
            </a:r>
            <a:r>
              <a:rPr lang="es-MX" altLang="es-CO" dirty="0" smtClean="0">
                <a:latin typeface="Calibri" pitchFamily="34" charset="0"/>
              </a:rPr>
              <a:t>:</a:t>
            </a:r>
          </a:p>
          <a:p>
            <a:pPr algn="just" eaLnBrk="1" hangingPunct="1"/>
            <a:endParaRPr lang="es-MX" altLang="es-CO" dirty="0">
              <a:latin typeface="Calibri" pitchFamily="34" charset="0"/>
            </a:endParaRPr>
          </a:p>
          <a:p>
            <a:pPr algn="just" eaLnBrk="1" hangingPunct="1"/>
            <a:r>
              <a:rPr lang="es-MX" altLang="es-CO" dirty="0" smtClean="0">
                <a:latin typeface="Calibri" pitchFamily="34" charset="0"/>
              </a:rPr>
              <a:t>Realizar un reintegro presupuestal con un Documento de Recaudo por Clasificar de compensación de deducciones utilizando para la compensación el concepto mayor valor pagado.</a:t>
            </a:r>
          </a:p>
        </p:txBody>
      </p:sp>
    </p:spTree>
    <p:extLst>
      <p:ext uri="{BB962C8B-B14F-4D97-AF65-F5344CB8AC3E}">
        <p14:creationId xmlns:p14="http://schemas.microsoft.com/office/powerpoint/2010/main" val="301913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685800" y="620688"/>
            <a:ext cx="7772400" cy="112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AFECTACIÓN LIBRETA CUANDO LA ODP ES PROPIOS CSF O NACION SSF </a:t>
            </a:r>
            <a:endParaRPr lang="es-ES" altLang="es-CO" sz="3200" b="1" dirty="0">
              <a:solidFill>
                <a:srgbClr val="953735"/>
              </a:solidFill>
              <a:latin typeface="Arial" charset="0"/>
              <a:cs typeface="Arial" charset="0"/>
            </a:endParaRPr>
          </a:p>
        </p:txBody>
      </p:sp>
      <p:pic>
        <p:nvPicPr>
          <p:cNvPr id="2" name="Imagen 1"/>
          <p:cNvPicPr>
            <a:picLocks noChangeAspect="1"/>
          </p:cNvPicPr>
          <p:nvPr/>
        </p:nvPicPr>
        <p:blipFill>
          <a:blip r:embed="rId3"/>
          <a:stretch>
            <a:fillRect/>
          </a:stretch>
        </p:blipFill>
        <p:spPr>
          <a:xfrm>
            <a:off x="251521" y="1741908"/>
            <a:ext cx="8640960" cy="4639420"/>
          </a:xfrm>
          <a:prstGeom prst="rect">
            <a:avLst/>
          </a:prstGeom>
        </p:spPr>
      </p:pic>
    </p:spTree>
    <p:extLst>
      <p:ext uri="{BB962C8B-B14F-4D97-AF65-F5344CB8AC3E}">
        <p14:creationId xmlns:p14="http://schemas.microsoft.com/office/powerpoint/2010/main" val="328774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3"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CASO NÓMINA</a:t>
            </a:r>
            <a:endParaRPr lang="es-ES" altLang="es-CO" sz="2000" b="1" dirty="0">
              <a:solidFill>
                <a:srgbClr val="953735"/>
              </a:solidFill>
              <a:latin typeface="Arial" charset="0"/>
              <a:cs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44000"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541784" y="1628800"/>
            <a:ext cx="7990656"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b="1" dirty="0" smtClean="0">
                <a:latin typeface="Calibri" pitchFamily="34" charset="0"/>
              </a:rPr>
              <a:t>Si los recursos son Nación SSF o Propios CSF:</a:t>
            </a:r>
            <a:r>
              <a:rPr lang="es-MX" altLang="es-CO" dirty="0" smtClean="0">
                <a:latin typeface="Calibri" pitchFamily="34" charset="0"/>
              </a:rPr>
              <a:t> </a:t>
            </a:r>
          </a:p>
          <a:p>
            <a:pPr algn="just" eaLnBrk="1" hangingPunct="1"/>
            <a:endParaRPr lang="es-MX" altLang="es-CO" dirty="0">
              <a:latin typeface="Calibri" pitchFamily="34" charset="0"/>
            </a:endParaRPr>
          </a:p>
          <a:p>
            <a:pPr algn="just" eaLnBrk="1" hangingPunct="1"/>
            <a:r>
              <a:rPr lang="es-MX" altLang="es-CO" dirty="0" smtClean="0">
                <a:latin typeface="Calibri" pitchFamily="34" charset="0"/>
              </a:rPr>
              <a:t>La entidad debe:</a:t>
            </a:r>
          </a:p>
          <a:p>
            <a:pPr marL="457200" indent="-457200" algn="just" eaLnBrk="1" hangingPunct="1">
              <a:buAutoNum type="arabicPeriod"/>
            </a:pPr>
            <a:r>
              <a:rPr lang="es-MX" altLang="es-CO" dirty="0" smtClean="0">
                <a:latin typeface="Calibri" pitchFamily="34" charset="0"/>
              </a:rPr>
              <a:t>Solicitar a las EPS y ARL que consignen los recursos directamente a la cuenta que la entidad indique.</a:t>
            </a:r>
          </a:p>
          <a:p>
            <a:pPr marL="457200" indent="-457200" algn="just" eaLnBrk="1" hangingPunct="1">
              <a:buAutoNum type="arabicPeriod"/>
            </a:pPr>
            <a:r>
              <a:rPr lang="es-MX" altLang="es-CO" dirty="0" smtClean="0">
                <a:latin typeface="Calibri" pitchFamily="34" charset="0"/>
              </a:rPr>
              <a:t>Generar un Documento de Recaudo por Clasificar para utilizar en el registro del reintegro.</a:t>
            </a:r>
          </a:p>
          <a:p>
            <a:pPr marL="457200" indent="-457200" algn="just" eaLnBrk="1" hangingPunct="1">
              <a:buAutoNum type="arabicPeriod"/>
            </a:pPr>
            <a:r>
              <a:rPr lang="es-MX" altLang="es-CO" dirty="0" smtClean="0">
                <a:latin typeface="Calibri" pitchFamily="34" charset="0"/>
              </a:rPr>
              <a:t>Trasladar los recursos a la Cuenta Única Nacional mediante transferencia SEBRA de acuerdo con lo indicado en los procedimientos del SCUN, utilizando el código de portafolio asignado a la respectiva entidad.</a:t>
            </a:r>
          </a:p>
        </p:txBody>
      </p:sp>
    </p:spTree>
    <p:extLst>
      <p:ext uri="{BB962C8B-B14F-4D97-AF65-F5344CB8AC3E}">
        <p14:creationId xmlns:p14="http://schemas.microsoft.com/office/powerpoint/2010/main" val="2410840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0" y="620688"/>
            <a:ext cx="9160694"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VIGENCIA ACTUAL</a:t>
            </a:r>
            <a:endParaRPr lang="es-ES" altLang="es-CO" sz="2000" b="1" dirty="0">
              <a:solidFill>
                <a:srgbClr val="953735"/>
              </a:solidFill>
              <a:latin typeface="Arial" charset="0"/>
              <a:cs typeface="Arial" charset="0"/>
            </a:endParaRPr>
          </a:p>
        </p:txBody>
      </p:sp>
      <p:sp>
        <p:nvSpPr>
          <p:cNvPr id="21509" name="Rectangle 3"/>
          <p:cNvSpPr txBox="1">
            <a:spLocks noChangeArrowheads="1"/>
          </p:cNvSpPr>
          <p:nvPr/>
        </p:nvSpPr>
        <p:spPr bwMode="auto">
          <a:xfrm>
            <a:off x="611560" y="1556792"/>
            <a:ext cx="799065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dirty="0" smtClean="0">
                <a:latin typeface="Arial" panose="020B0604020202020204" pitchFamily="34" charset="0"/>
                <a:cs typeface="Arial" panose="020B0604020202020204" pitchFamily="34" charset="0"/>
              </a:rPr>
              <a:t>Operación mediante la cual se aplica un valor consignado por un tercero, a una orden de pago presupuestal para liberar recursos. </a:t>
            </a:r>
            <a:endParaRPr lang="es-MX" altLang="es-CO" b="1" dirty="0" smtClean="0">
              <a:solidFill>
                <a:srgbClr val="FF0000"/>
              </a:solidFill>
              <a:latin typeface="Arial" panose="020B0604020202020204" pitchFamily="34" charset="0"/>
              <a:cs typeface="Arial" panose="020B0604020202020204" pitchFamily="34" charset="0"/>
            </a:endParaRPr>
          </a:p>
          <a:p>
            <a:pPr algn="just" eaLnBrk="1" hangingPunct="1"/>
            <a:endParaRPr lang="es-MX" altLang="es-CO" dirty="0" smtClean="0">
              <a:latin typeface="Arial" panose="020B0604020202020204" pitchFamily="34" charset="0"/>
              <a:cs typeface="Arial" panose="020B0604020202020204" pitchFamily="34" charset="0"/>
            </a:endParaRPr>
          </a:p>
          <a:p>
            <a:pPr algn="just" eaLnBrk="1" hangingPunct="1"/>
            <a:r>
              <a:rPr lang="es-MX" altLang="es-CO" dirty="0" smtClean="0">
                <a:latin typeface="Arial" panose="020B0604020202020204" pitchFamily="34" charset="0"/>
                <a:cs typeface="Arial" panose="020B0604020202020204" pitchFamily="34" charset="0"/>
              </a:rPr>
              <a:t>Con la aplicación de un reintegro el sistema:</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Reduce el valor de la orden de pago presupuestal.</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Reduce la obligación asociada.</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Libera PAC pagado y gestionado.</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Aumenta el saldo por obligar del COMP asociado.</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En contabilidad genera comprobante, reversa el activo o gasto contra el </a:t>
            </a:r>
            <a:r>
              <a:rPr lang="es-MX" altLang="es-CO" dirty="0" smtClean="0">
                <a:latin typeface="Arial" charset="0"/>
                <a:cs typeface="Arial" charset="0"/>
              </a:rPr>
              <a:t>banco o cuenta reciproca.</a:t>
            </a:r>
            <a:endParaRPr lang="es-MX" altLang="es-CO" dirty="0" smtClean="0">
              <a:latin typeface="Arial" panose="020B0604020202020204" pitchFamily="34" charset="0"/>
              <a:cs typeface="Arial" panose="020B0604020202020204" pitchFamily="34" charset="0"/>
            </a:endParaRPr>
          </a:p>
          <a:p>
            <a:pPr algn="just" eaLnBrk="1" hangingPunct="1">
              <a:spcBef>
                <a:spcPct val="20000"/>
              </a:spcBef>
            </a:pPr>
            <a:r>
              <a:rPr lang="es-MX" altLang="es-CO" sz="3200" b="1" dirty="0" smtClean="0">
                <a:latin typeface="Calibri" pitchFamily="34" charset="0"/>
              </a:rPr>
              <a:t> </a:t>
            </a: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965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PRESUPUESTAL</a:t>
            </a:r>
          </a:p>
          <a:p>
            <a:pPr algn="ctr" eaLnBrk="1" hangingPunct="1"/>
            <a:r>
              <a:rPr lang="es-MX" altLang="es-CO" sz="2000" b="1" dirty="0" smtClean="0">
                <a:solidFill>
                  <a:srgbClr val="953735"/>
                </a:solidFill>
                <a:latin typeface="Arial" charset="0"/>
                <a:cs typeface="Arial" charset="0"/>
              </a:rPr>
              <a:t>VIGENCIA CUENTAS POR PAGAR</a:t>
            </a:r>
            <a:endParaRPr lang="es-ES" altLang="es-CO" sz="2000" b="1" dirty="0">
              <a:solidFill>
                <a:srgbClr val="953735"/>
              </a:solidFill>
              <a:latin typeface="Arial" charset="0"/>
              <a:cs typeface="Arial" charset="0"/>
            </a:endParaRPr>
          </a:p>
        </p:txBody>
      </p:sp>
      <p:sp>
        <p:nvSpPr>
          <p:cNvPr id="21509" name="Rectangle 3"/>
          <p:cNvSpPr txBox="1">
            <a:spLocks noChangeArrowheads="1"/>
          </p:cNvSpPr>
          <p:nvPr/>
        </p:nvSpPr>
        <p:spPr bwMode="auto">
          <a:xfrm>
            <a:off x="613792" y="1556792"/>
            <a:ext cx="799065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MX" altLang="es-CO" dirty="0" smtClean="0">
                <a:latin typeface="Arial" panose="020B0604020202020204" pitchFamily="34" charset="0"/>
                <a:cs typeface="Arial" panose="020B0604020202020204" pitchFamily="34" charset="0"/>
              </a:rPr>
              <a:t>Operación mediante la cual se aplica un valor consignado por un tercero, a una orden de pago presupuestal. </a:t>
            </a:r>
            <a:endParaRPr lang="es-MX" altLang="es-CO" b="1" dirty="0" smtClean="0">
              <a:solidFill>
                <a:srgbClr val="FF0000"/>
              </a:solidFill>
              <a:latin typeface="Arial" panose="020B0604020202020204" pitchFamily="34" charset="0"/>
              <a:cs typeface="Arial" panose="020B0604020202020204" pitchFamily="34" charset="0"/>
            </a:endParaRPr>
          </a:p>
          <a:p>
            <a:pPr algn="just" eaLnBrk="1" hangingPunct="1"/>
            <a:endParaRPr lang="es-MX" altLang="es-CO" dirty="0" smtClean="0">
              <a:latin typeface="Arial" panose="020B0604020202020204" pitchFamily="34" charset="0"/>
              <a:cs typeface="Arial" panose="020B0604020202020204" pitchFamily="34" charset="0"/>
            </a:endParaRPr>
          </a:p>
          <a:p>
            <a:pPr algn="just" eaLnBrk="1" hangingPunct="1"/>
            <a:r>
              <a:rPr lang="es-MX" altLang="es-CO" dirty="0" smtClean="0">
                <a:latin typeface="Arial" panose="020B0604020202020204" pitchFamily="34" charset="0"/>
                <a:cs typeface="Arial" panose="020B0604020202020204" pitchFamily="34" charset="0"/>
              </a:rPr>
              <a:t>Con la aplicación de un reintegro el sistema:</a:t>
            </a:r>
          </a:p>
          <a:p>
            <a:pPr marL="457200" indent="-457200" algn="just" eaLnBrk="1" hangingPunct="1">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Reduce el valor de la orden de pago presupuestal.</a:t>
            </a:r>
          </a:p>
          <a:p>
            <a:pPr marL="457200" indent="-4572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Reduce la obligación asociada.</a:t>
            </a:r>
          </a:p>
          <a:p>
            <a:pPr marL="457200" indent="-457200" algn="just" eaLnBrk="1" hangingPunct="1">
              <a:spcBef>
                <a:spcPct val="20000"/>
              </a:spcBef>
              <a:buFont typeface="Arial" panose="020B0604020202020204" pitchFamily="34" charset="0"/>
              <a:buChar char="•"/>
            </a:pPr>
            <a:r>
              <a:rPr lang="es-MX" altLang="es-CO" dirty="0">
                <a:latin typeface="Arial" panose="020B0604020202020204" pitchFamily="34" charset="0"/>
                <a:cs typeface="Arial" panose="020B0604020202020204" pitchFamily="34" charset="0"/>
              </a:rPr>
              <a:t>En contabilidad genera comprobante, reversa el activo o gasto contra el </a:t>
            </a:r>
            <a:r>
              <a:rPr lang="es-MX" altLang="es-CO" dirty="0">
                <a:latin typeface="Arial" charset="0"/>
                <a:cs typeface="Arial" charset="0"/>
              </a:rPr>
              <a:t>banco o cuenta </a:t>
            </a:r>
            <a:r>
              <a:rPr lang="es-MX" altLang="es-CO" dirty="0" smtClean="0">
                <a:latin typeface="Arial" charset="0"/>
                <a:cs typeface="Arial" charset="0"/>
              </a:rPr>
              <a:t>reciproca</a:t>
            </a:r>
          </a:p>
          <a:p>
            <a:pPr marL="457200" indent="-457200" algn="just" eaLnBrk="1" hangingPunct="1">
              <a:spcBef>
                <a:spcPct val="20000"/>
              </a:spcBef>
              <a:buFont typeface="Arial" panose="020B0604020202020204" pitchFamily="34" charset="0"/>
              <a:buChar char="•"/>
            </a:pPr>
            <a:endParaRPr lang="es-MX" altLang="es-CO" sz="1800" b="1" dirty="0">
              <a:latin typeface="Arial" charset="0"/>
              <a:cs typeface="Arial" charset="0"/>
            </a:endParaRPr>
          </a:p>
          <a:p>
            <a:pPr algn="just" eaLnBrk="1" hangingPunct="1">
              <a:spcBef>
                <a:spcPct val="20000"/>
              </a:spcBef>
            </a:pPr>
            <a:r>
              <a:rPr lang="es-MX" altLang="es-CO" sz="1800" b="1" dirty="0" smtClean="0">
                <a:solidFill>
                  <a:srgbClr val="FF0000"/>
                </a:solidFill>
                <a:latin typeface="Arial" panose="020B0604020202020204" pitchFamily="34" charset="0"/>
                <a:cs typeface="Arial" panose="020B0604020202020204" pitchFamily="34" charset="0"/>
              </a:rPr>
              <a:t>IMPORTANTE: Con esta operación se cancela la constitución de las cuentas por pagar.</a:t>
            </a:r>
            <a:endParaRPr lang="es-MX" altLang="es-CO" sz="3200" dirty="0">
              <a:solidFill>
                <a:srgbClr val="FF0000"/>
              </a:solidFill>
              <a:latin typeface="Calibri" pitchFamily="34" charset="0"/>
            </a:endParaRPr>
          </a:p>
          <a:p>
            <a:pPr algn="just" eaLnBrk="1" hangingPunct="1">
              <a:spcBef>
                <a:spcPct val="20000"/>
              </a:spcBef>
            </a:pPr>
            <a:endParaRPr lang="es-MX" altLang="es-CO" sz="3200" dirty="0">
              <a:latin typeface="Calibri"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824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323528" y="621774"/>
            <a:ext cx="8496746" cy="646986"/>
          </a:xfrm>
          <a:prstGeom prst="flowChartAlternateProcess">
            <a:avLst/>
          </a:prstGeom>
          <a:noFill/>
          <a:ln w="9525">
            <a:noFill/>
            <a:miter lim="800000"/>
            <a:headEnd/>
            <a:tailEnd/>
          </a:ln>
        </p:spPr>
        <p:txBody>
          <a:bodyPr wrap="square">
            <a:spAutoFit/>
          </a:bodyPr>
          <a:lstStyle/>
          <a:p>
            <a:pPr algn="ctr"/>
            <a:r>
              <a:rPr lang="es-ES" sz="3200" b="1" dirty="0" smtClean="0">
                <a:solidFill>
                  <a:srgbClr val="953735"/>
                </a:solidFill>
                <a:latin typeface="Arial" charset="0"/>
                <a:cs typeface="Arial" charset="0"/>
              </a:rPr>
              <a:t>ANÁLISIS VALOR REINTEGRADO</a:t>
            </a:r>
            <a:endParaRPr lang="es-ES" sz="3200" b="1" dirty="0">
              <a:solidFill>
                <a:srgbClr val="953735"/>
              </a:solidFill>
              <a:latin typeface="Arial" charset="0"/>
              <a:cs typeface="Arial"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Tabla"/>
          <p:cNvGraphicFramePr>
            <a:graphicFrameLocks noGrp="1"/>
          </p:cNvGraphicFramePr>
          <p:nvPr>
            <p:extLst>
              <p:ext uri="{D42A27DB-BD31-4B8C-83A1-F6EECF244321}">
                <p14:modId xmlns:p14="http://schemas.microsoft.com/office/powerpoint/2010/main" val="2010751159"/>
              </p:ext>
            </p:extLst>
          </p:nvPr>
        </p:nvGraphicFramePr>
        <p:xfrm>
          <a:off x="1763688" y="1250250"/>
          <a:ext cx="5544616" cy="5078084"/>
        </p:xfrm>
        <a:graphic>
          <a:graphicData uri="http://schemas.openxmlformats.org/drawingml/2006/table">
            <a:tbl>
              <a:tblPr>
                <a:tableStyleId>{5C22544A-7EE6-4342-B048-85BDC9FD1C3A}</a:tableStyleId>
              </a:tblPr>
              <a:tblGrid>
                <a:gridCol w="940315">
                  <a:extLst>
                    <a:ext uri="{9D8B030D-6E8A-4147-A177-3AD203B41FA5}">
                      <a16:colId xmlns:a16="http://schemas.microsoft.com/office/drawing/2014/main" val="20000"/>
                    </a:ext>
                  </a:extLst>
                </a:gridCol>
                <a:gridCol w="1977903">
                  <a:extLst>
                    <a:ext uri="{9D8B030D-6E8A-4147-A177-3AD203B41FA5}">
                      <a16:colId xmlns:a16="http://schemas.microsoft.com/office/drawing/2014/main" val="20001"/>
                    </a:ext>
                  </a:extLst>
                </a:gridCol>
                <a:gridCol w="972740">
                  <a:extLst>
                    <a:ext uri="{9D8B030D-6E8A-4147-A177-3AD203B41FA5}">
                      <a16:colId xmlns:a16="http://schemas.microsoft.com/office/drawing/2014/main" val="20002"/>
                    </a:ext>
                  </a:extLst>
                </a:gridCol>
                <a:gridCol w="1653658">
                  <a:extLst>
                    <a:ext uri="{9D8B030D-6E8A-4147-A177-3AD203B41FA5}">
                      <a16:colId xmlns:a16="http://schemas.microsoft.com/office/drawing/2014/main" val="20003"/>
                    </a:ext>
                  </a:extLst>
                </a:gridCol>
              </a:tblGrid>
              <a:tr h="234890">
                <a:tc>
                  <a:txBody>
                    <a:bodyPr/>
                    <a:lstStyle/>
                    <a:p>
                      <a:pPr algn="ctr" rtl="0" fontAlgn="b"/>
                      <a:r>
                        <a:rPr lang="es-CO" sz="1400" b="1" u="none" strike="noStrike" dirty="0">
                          <a:effectLst/>
                        </a:rPr>
                        <a:t>1</a:t>
                      </a:r>
                      <a:endParaRPr lang="es-CO" sz="1400" b="1" i="0" u="none" strike="noStrike" dirty="0">
                        <a:solidFill>
                          <a:srgbClr val="000000"/>
                        </a:solidFill>
                        <a:effectLst/>
                        <a:latin typeface="Calibri"/>
                      </a:endParaRPr>
                    </a:p>
                  </a:txBody>
                  <a:tcPr marL="6887" marR="6887" marT="6887" marB="0" anchor="b"/>
                </a:tc>
                <a:tc>
                  <a:txBody>
                    <a:bodyPr/>
                    <a:lstStyle/>
                    <a:p>
                      <a:pPr algn="l" rtl="0" fontAlgn="b"/>
                      <a:r>
                        <a:rPr lang="es-CO" sz="1400" b="1" u="none" strike="noStrike">
                          <a:effectLst/>
                        </a:rPr>
                        <a:t> Valor Bruto Pagado </a:t>
                      </a:r>
                      <a:endParaRPr lang="es-CO" sz="1400" b="1" i="0" u="none" strike="noStrike">
                        <a:solidFill>
                          <a:srgbClr val="000000"/>
                        </a:solidFill>
                        <a:effectLst/>
                        <a:latin typeface="Calibri"/>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rtl="0" fontAlgn="b"/>
                      <a:r>
                        <a:rPr lang="es-CO" sz="1400" b="1" u="none" strike="noStrike" dirty="0">
                          <a:effectLst/>
                        </a:rPr>
                        <a:t>4,435,200.00</a:t>
                      </a:r>
                      <a:endParaRPr lang="es-CO" sz="1400" b="1"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00"/>
                  </a:ext>
                </a:extLst>
              </a:tr>
              <a:tr h="234890">
                <a:tc>
                  <a:txBody>
                    <a:bodyPr/>
                    <a:lstStyle/>
                    <a:p>
                      <a:pPr algn="ctr"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rtl="0" fontAlgn="b"/>
                      <a:r>
                        <a:rPr lang="es-CO" sz="1400" u="none" strike="noStrike" dirty="0">
                          <a:effectLst/>
                        </a:rPr>
                        <a:t> Descuentos </a:t>
                      </a:r>
                      <a:endParaRPr lang="es-CO" sz="1400" b="0" i="0" u="none" strike="noStrike" dirty="0">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01"/>
                  </a:ext>
                </a:extLst>
              </a:tr>
              <a:tr h="161487">
                <a:tc>
                  <a:txBody>
                    <a:bodyPr/>
                    <a:lstStyle/>
                    <a:p>
                      <a:pPr algn="ctr" rtl="0" fontAlgn="b"/>
                      <a:r>
                        <a:rPr lang="es-CO" sz="1400" u="none" strike="noStrike" dirty="0">
                          <a:effectLst/>
                        </a:rPr>
                        <a:t>2</a:t>
                      </a:r>
                      <a:endParaRPr lang="es-CO" sz="1400" b="0" i="0" u="none" strike="noStrike" dirty="0">
                        <a:solidFill>
                          <a:srgbClr val="000000"/>
                        </a:solidFill>
                        <a:effectLst/>
                        <a:latin typeface="Calibri"/>
                      </a:endParaRPr>
                    </a:p>
                  </a:txBody>
                  <a:tcPr marL="6887" marR="6887" marT="6887" marB="0" anchor="b"/>
                </a:tc>
                <a:tc>
                  <a:txBody>
                    <a:bodyPr/>
                    <a:lstStyle/>
                    <a:p>
                      <a:pPr algn="l" rtl="0" fontAlgn="b"/>
                      <a:r>
                        <a:rPr lang="es-CO" sz="1400" u="none" strike="noStrike">
                          <a:effectLst/>
                        </a:rPr>
                        <a:t>     Retención Fuente </a:t>
                      </a:r>
                      <a:endParaRPr lang="es-CO" sz="1400" b="0" i="0" u="none" strike="noStrike">
                        <a:solidFill>
                          <a:srgbClr val="000000"/>
                        </a:solidFill>
                        <a:effectLst/>
                        <a:latin typeface="Calibri"/>
                      </a:endParaRPr>
                    </a:p>
                  </a:txBody>
                  <a:tcPr marL="6887" marR="6887" marT="6887" marB="0" anchor="b"/>
                </a:tc>
                <a:tc>
                  <a:txBody>
                    <a:bodyPr/>
                    <a:lstStyle/>
                    <a:p>
                      <a:pPr algn="ctr" rtl="0" fontAlgn="b"/>
                      <a:r>
                        <a:rPr lang="es-CO" sz="1400" u="none" strike="noStrike" dirty="0">
                          <a:effectLst/>
                        </a:rPr>
                        <a:t>1.68%</a:t>
                      </a:r>
                      <a:endParaRPr lang="es-CO" sz="1400" b="0" i="0" u="none" strike="noStrike" dirty="0">
                        <a:solidFill>
                          <a:srgbClr val="000000"/>
                        </a:solidFill>
                        <a:effectLst/>
                        <a:latin typeface="Calibri"/>
                      </a:endParaRPr>
                    </a:p>
                  </a:txBody>
                  <a:tcPr marL="6887" marR="6887" marT="6887" marB="0" anchor="b"/>
                </a:tc>
                <a:tc>
                  <a:txBody>
                    <a:bodyPr/>
                    <a:lstStyle/>
                    <a:p>
                      <a:pPr algn="l" rtl="0" fontAlgn="b"/>
                      <a:r>
                        <a:rPr lang="es-CO" sz="1400" u="none" strike="noStrike" dirty="0">
                          <a:effectLst/>
                        </a:rPr>
                        <a:t>49,530.00</a:t>
                      </a:r>
                      <a:endParaRPr lang="es-CO" sz="1400" b="0"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02"/>
                  </a:ext>
                </a:extLst>
              </a:tr>
              <a:tr h="161487">
                <a:tc>
                  <a:txBody>
                    <a:bodyPr/>
                    <a:lstStyle/>
                    <a:p>
                      <a:pPr algn="ctr" rtl="0" fontAlgn="b"/>
                      <a:r>
                        <a:rPr lang="es-CO" sz="1400" u="none" strike="noStrike">
                          <a:effectLst/>
                        </a:rPr>
                        <a:t>3</a:t>
                      </a:r>
                      <a:endParaRPr lang="es-CO" sz="1400" b="0" i="0" u="none" strike="noStrike">
                        <a:solidFill>
                          <a:srgbClr val="000000"/>
                        </a:solidFill>
                        <a:effectLst/>
                        <a:latin typeface="Calibri"/>
                      </a:endParaRPr>
                    </a:p>
                  </a:txBody>
                  <a:tcPr marL="6887" marR="6887" marT="6887" marB="0" anchor="b"/>
                </a:tc>
                <a:tc>
                  <a:txBody>
                    <a:bodyPr/>
                    <a:lstStyle/>
                    <a:p>
                      <a:pPr algn="l" rtl="0" fontAlgn="b"/>
                      <a:r>
                        <a:rPr lang="es-CO" sz="1400" u="none" strike="noStrike" dirty="0">
                          <a:effectLst/>
                        </a:rPr>
                        <a:t>      ICA</a:t>
                      </a:r>
                      <a:endParaRPr lang="es-CO" sz="1400" b="0" i="0" u="none" strike="noStrike" dirty="0">
                        <a:solidFill>
                          <a:srgbClr val="000000"/>
                        </a:solidFill>
                        <a:effectLst/>
                        <a:latin typeface="Calibri"/>
                      </a:endParaRPr>
                    </a:p>
                  </a:txBody>
                  <a:tcPr marL="6887" marR="6887" marT="6887" marB="0" anchor="b"/>
                </a:tc>
                <a:tc>
                  <a:txBody>
                    <a:bodyPr/>
                    <a:lstStyle/>
                    <a:p>
                      <a:pPr algn="ctr" rtl="0" fontAlgn="b"/>
                      <a:r>
                        <a:rPr lang="es-CO" sz="1400" u="none" strike="noStrike" dirty="0">
                          <a:effectLst/>
                        </a:rPr>
                        <a:t>0.966%</a:t>
                      </a:r>
                      <a:endParaRPr lang="es-CO" sz="1400" b="0" i="0" u="none" strike="noStrike" dirty="0">
                        <a:solidFill>
                          <a:srgbClr val="000000"/>
                        </a:solidFill>
                        <a:effectLst/>
                        <a:latin typeface="Calibri"/>
                      </a:endParaRPr>
                    </a:p>
                  </a:txBody>
                  <a:tcPr marL="6887" marR="6887" marT="6887" marB="0" anchor="b"/>
                </a:tc>
                <a:tc>
                  <a:txBody>
                    <a:bodyPr/>
                    <a:lstStyle/>
                    <a:p>
                      <a:pPr algn="l" rtl="0" fontAlgn="b"/>
                      <a:r>
                        <a:rPr lang="es-CO" sz="1400" u="none" strike="noStrike" dirty="0">
                          <a:effectLst/>
                        </a:rPr>
                        <a:t>37,869.00</a:t>
                      </a:r>
                      <a:endParaRPr lang="es-CO" sz="1400" b="0"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03"/>
                  </a:ext>
                </a:extLst>
              </a:tr>
              <a:tr h="234890">
                <a:tc>
                  <a:txBody>
                    <a:bodyPr/>
                    <a:lstStyle/>
                    <a:p>
                      <a:pPr algn="ctr"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04"/>
                  </a:ext>
                </a:extLst>
              </a:tr>
              <a:tr h="234890">
                <a:tc>
                  <a:txBody>
                    <a:bodyPr/>
                    <a:lstStyle/>
                    <a:p>
                      <a:pPr algn="ctr" rtl="0" fontAlgn="b"/>
                      <a:r>
                        <a:rPr lang="es-CO" sz="1400" u="none" strike="noStrike">
                          <a:effectLst/>
                        </a:rPr>
                        <a:t>4</a:t>
                      </a:r>
                      <a:endParaRPr lang="es-CO" sz="1400" b="1" i="0" u="none" strike="noStrike">
                        <a:solidFill>
                          <a:srgbClr val="000000"/>
                        </a:solidFill>
                        <a:effectLst/>
                        <a:latin typeface="Calibri"/>
                      </a:endParaRPr>
                    </a:p>
                  </a:txBody>
                  <a:tcPr marL="6887" marR="6887" marT="6887" marB="0" anchor="b"/>
                </a:tc>
                <a:tc>
                  <a:txBody>
                    <a:bodyPr/>
                    <a:lstStyle/>
                    <a:p>
                      <a:pPr algn="l" rtl="0" fontAlgn="b"/>
                      <a:r>
                        <a:rPr lang="es-CO" sz="1400" u="none" strike="noStrike" dirty="0">
                          <a:effectLst/>
                        </a:rPr>
                        <a:t> Total Descuentos </a:t>
                      </a:r>
                      <a:endParaRPr lang="es-CO" sz="1400" b="1" i="0" u="none" strike="noStrike" dirty="0">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a:effectLst/>
                        </a:rPr>
                        <a:t>87,399.00</a:t>
                      </a:r>
                      <a:endParaRPr lang="es-CO" sz="1400" b="1" i="0" u="none" strike="noStrike">
                        <a:solidFill>
                          <a:srgbClr val="000000"/>
                        </a:solidFill>
                        <a:effectLst/>
                        <a:latin typeface="Calibri"/>
                      </a:endParaRPr>
                    </a:p>
                  </a:txBody>
                  <a:tcPr marL="6887" marR="6887" marT="6887" marB="0" anchor="b"/>
                </a:tc>
                <a:extLst>
                  <a:ext uri="{0D108BD9-81ED-4DB2-BD59-A6C34878D82A}">
                    <a16:rowId xmlns:a16="http://schemas.microsoft.com/office/drawing/2014/main" val="10005"/>
                  </a:ext>
                </a:extLst>
              </a:tr>
              <a:tr h="234890">
                <a:tc>
                  <a:txBody>
                    <a:bodyPr/>
                    <a:lstStyle/>
                    <a:p>
                      <a:pPr algn="ctr" rtl="0" fontAlgn="b"/>
                      <a:r>
                        <a:rPr lang="es-CO" sz="1400" b="1" u="none" strike="noStrike">
                          <a:effectLst/>
                        </a:rPr>
                        <a:t>5</a:t>
                      </a:r>
                      <a:endParaRPr lang="es-CO" sz="1400" b="1" i="0" u="none" strike="noStrike">
                        <a:solidFill>
                          <a:srgbClr val="000000"/>
                        </a:solidFill>
                        <a:effectLst/>
                        <a:latin typeface="Calibri"/>
                      </a:endParaRPr>
                    </a:p>
                  </a:txBody>
                  <a:tcPr marL="6887" marR="6887" marT="6887" marB="0" anchor="b"/>
                </a:tc>
                <a:tc>
                  <a:txBody>
                    <a:bodyPr/>
                    <a:lstStyle/>
                    <a:p>
                      <a:pPr algn="l" rtl="0" fontAlgn="b"/>
                      <a:r>
                        <a:rPr lang="es-CO" sz="1400" b="1" u="none" strike="noStrike">
                          <a:effectLst/>
                        </a:rPr>
                        <a:t> Total Neto Girado </a:t>
                      </a:r>
                      <a:endParaRPr lang="es-CO" sz="1400" b="1" i="0" u="none" strike="noStrike">
                        <a:solidFill>
                          <a:srgbClr val="000000"/>
                        </a:solidFill>
                        <a:effectLst/>
                        <a:latin typeface="Calibri"/>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rtl="0" fontAlgn="b"/>
                      <a:r>
                        <a:rPr lang="es-CO" sz="1400" b="1" u="none" strike="noStrike" dirty="0">
                          <a:effectLst/>
                        </a:rPr>
                        <a:t>4,347,801.00</a:t>
                      </a:r>
                      <a:endParaRPr lang="es-CO" sz="1400" b="1"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06"/>
                  </a:ext>
                </a:extLst>
              </a:tr>
              <a:tr h="234890">
                <a:tc>
                  <a:txBody>
                    <a:bodyPr/>
                    <a:lstStyle/>
                    <a:p>
                      <a:pPr algn="ctr"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07"/>
                  </a:ext>
                </a:extLst>
              </a:tr>
              <a:tr h="161487">
                <a:tc>
                  <a:txBody>
                    <a:bodyPr/>
                    <a:lstStyle/>
                    <a:p>
                      <a:pPr algn="ctr" rtl="0" fontAlgn="b"/>
                      <a:r>
                        <a:rPr lang="es-CO" sz="1400" u="none" strike="noStrike">
                          <a:effectLst/>
                        </a:rPr>
                        <a:t>6</a:t>
                      </a:r>
                      <a:endParaRPr lang="es-CO" sz="1400" b="0" i="0" u="none" strike="noStrike">
                        <a:solidFill>
                          <a:srgbClr val="000000"/>
                        </a:solidFill>
                        <a:effectLst/>
                        <a:latin typeface="Calibri"/>
                      </a:endParaRPr>
                    </a:p>
                  </a:txBody>
                  <a:tcPr marL="6887" marR="6887" marT="6887" marB="0" anchor="b"/>
                </a:tc>
                <a:tc gridSpan="2">
                  <a:txBody>
                    <a:bodyPr/>
                    <a:lstStyle/>
                    <a:p>
                      <a:pPr algn="l" rtl="0" fontAlgn="b"/>
                      <a:r>
                        <a:rPr lang="es-CO" sz="1400" u="none" strike="noStrike" dirty="0">
                          <a:effectLst/>
                        </a:rPr>
                        <a:t> Valor consignado Reintegro </a:t>
                      </a:r>
                      <a:endParaRPr lang="es-CO" sz="1400" b="1" i="0" u="none" strike="noStrike" dirty="0">
                        <a:solidFill>
                          <a:srgbClr val="000000"/>
                        </a:solidFill>
                        <a:effectLst/>
                        <a:latin typeface="Calibri"/>
                      </a:endParaRPr>
                    </a:p>
                  </a:txBody>
                  <a:tcPr marL="6887" marR="6887" marT="6887" marB="0" anchor="b"/>
                </a:tc>
                <a:tc hMerge="1">
                  <a:txBody>
                    <a:bodyPr/>
                    <a:lstStyle/>
                    <a:p>
                      <a:endParaRPr lang="es-CO"/>
                    </a:p>
                  </a:txBody>
                  <a:tcPr/>
                </a:tc>
                <a:tc>
                  <a:txBody>
                    <a:bodyPr/>
                    <a:lstStyle/>
                    <a:p>
                      <a:pPr algn="l" rtl="0" fontAlgn="b"/>
                      <a:r>
                        <a:rPr lang="es-CO" sz="1400" u="none" strike="noStrike">
                          <a:effectLst/>
                        </a:rPr>
                        <a:t>570,000.00</a:t>
                      </a:r>
                      <a:endParaRPr lang="es-CO" sz="1400" b="1" i="0" u="none" strike="noStrike">
                        <a:solidFill>
                          <a:srgbClr val="000000"/>
                        </a:solidFill>
                        <a:effectLst/>
                        <a:latin typeface="Calibri"/>
                      </a:endParaRPr>
                    </a:p>
                  </a:txBody>
                  <a:tcPr marL="6887" marR="6887" marT="6887" marB="0" anchor="b"/>
                </a:tc>
                <a:extLst>
                  <a:ext uri="{0D108BD9-81ED-4DB2-BD59-A6C34878D82A}">
                    <a16:rowId xmlns:a16="http://schemas.microsoft.com/office/drawing/2014/main" val="10008"/>
                  </a:ext>
                </a:extLst>
              </a:tr>
              <a:tr h="484460">
                <a:tc>
                  <a:txBody>
                    <a:bodyPr/>
                    <a:lstStyle/>
                    <a:p>
                      <a:pPr algn="l" rtl="0" fontAlgn="b"/>
                      <a:r>
                        <a:rPr lang="es-CO" sz="1400" u="none" strike="noStrike">
                          <a:effectLst/>
                        </a:rPr>
                        <a:t> 7= (6/5) </a:t>
                      </a:r>
                      <a:endParaRPr lang="es-CO" sz="1400" b="0" i="0" u="none" strike="noStrike">
                        <a:solidFill>
                          <a:srgbClr val="000000"/>
                        </a:solidFill>
                        <a:effectLst/>
                        <a:latin typeface="Calibri"/>
                      </a:endParaRPr>
                    </a:p>
                  </a:txBody>
                  <a:tcPr marL="6887" marR="6887" marT="6887" marB="0" anchor="b"/>
                </a:tc>
                <a:tc>
                  <a:txBody>
                    <a:bodyPr/>
                    <a:lstStyle/>
                    <a:p>
                      <a:pPr algn="l" rtl="0" fontAlgn="b"/>
                      <a:r>
                        <a:rPr lang="es-ES" sz="1400" u="none" strike="noStrike" dirty="0">
                          <a:effectLst/>
                        </a:rPr>
                        <a:t> Porcentaje del reintegro con neto girado </a:t>
                      </a:r>
                      <a:endParaRPr lang="es-ES" sz="1400" b="0" i="0" u="none" strike="noStrike" dirty="0">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a:effectLst/>
                        </a:rPr>
                        <a:t>13.11%</a:t>
                      </a:r>
                      <a:endParaRPr lang="es-CO" sz="1400" b="0" i="0" u="none" strike="noStrike">
                        <a:solidFill>
                          <a:srgbClr val="000000"/>
                        </a:solidFill>
                        <a:effectLst/>
                        <a:latin typeface="Calibri"/>
                      </a:endParaRPr>
                    </a:p>
                  </a:txBody>
                  <a:tcPr marL="6887" marR="6887" marT="6887" marB="0" anchor="b"/>
                </a:tc>
                <a:extLst>
                  <a:ext uri="{0D108BD9-81ED-4DB2-BD59-A6C34878D82A}">
                    <a16:rowId xmlns:a16="http://schemas.microsoft.com/office/drawing/2014/main" val="10009"/>
                  </a:ext>
                </a:extLst>
              </a:tr>
              <a:tr h="223489">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10"/>
                  </a:ext>
                </a:extLst>
              </a:tr>
              <a:tr h="223489">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fontAlgn="b"/>
                      <a:r>
                        <a:rPr lang="es-CO" sz="1400" b="1" u="none" strike="noStrike" dirty="0">
                          <a:effectLst/>
                        </a:rPr>
                        <a:t> </a:t>
                      </a:r>
                      <a:endParaRPr lang="es-CO" sz="1400" b="1" i="0" u="none" strike="noStrike" dirty="0">
                        <a:solidFill>
                          <a:srgbClr val="000000"/>
                        </a:solidFill>
                        <a:effectLst/>
                        <a:latin typeface="Arial"/>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11"/>
                  </a:ext>
                </a:extLst>
              </a:tr>
              <a:tr h="161487">
                <a:tc gridSpan="4">
                  <a:txBody>
                    <a:bodyPr/>
                    <a:lstStyle/>
                    <a:p>
                      <a:pPr algn="ctr" rtl="0" fontAlgn="ctr"/>
                      <a:r>
                        <a:rPr lang="es-CO" sz="1400" b="1" u="none" strike="noStrike" dirty="0">
                          <a:effectLst/>
                        </a:rPr>
                        <a:t> COMO QUEDARIA EL REINTEGRO </a:t>
                      </a:r>
                      <a:endParaRPr lang="es-CO" sz="1400" b="1" i="0" u="none" strike="noStrike" dirty="0">
                        <a:solidFill>
                          <a:srgbClr val="000000"/>
                        </a:solidFill>
                        <a:effectLst/>
                        <a:latin typeface="Calibri"/>
                      </a:endParaRPr>
                    </a:p>
                  </a:txBody>
                  <a:tcPr marL="6887" marR="6887" marT="6887" marB="0" anchor="ct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12"/>
                  </a:ext>
                </a:extLst>
              </a:tr>
              <a:tr h="223489">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13"/>
                  </a:ext>
                </a:extLst>
              </a:tr>
              <a:tr h="234890">
                <a:tc>
                  <a:txBody>
                    <a:bodyPr/>
                    <a:lstStyle/>
                    <a:p>
                      <a:pPr algn="l" rtl="0" fontAlgn="b"/>
                      <a:r>
                        <a:rPr lang="es-CO" sz="1400" b="1" u="none" strike="noStrike">
                          <a:effectLst/>
                        </a:rPr>
                        <a:t> 8= (7*1) </a:t>
                      </a:r>
                      <a:endParaRPr lang="es-CO" sz="1400" b="1" i="0" u="none" strike="noStrike">
                        <a:solidFill>
                          <a:srgbClr val="000000"/>
                        </a:solidFill>
                        <a:effectLst/>
                        <a:latin typeface="Calibri"/>
                      </a:endParaRPr>
                    </a:p>
                  </a:txBody>
                  <a:tcPr marL="6887" marR="6887" marT="6887" marB="0" anchor="b"/>
                </a:tc>
                <a:tc>
                  <a:txBody>
                    <a:bodyPr/>
                    <a:lstStyle/>
                    <a:p>
                      <a:pPr algn="l" rtl="0" fontAlgn="b"/>
                      <a:r>
                        <a:rPr lang="es-CO" sz="1400" b="1" u="none" strike="noStrike">
                          <a:effectLst/>
                        </a:rPr>
                        <a:t> Valor Bruto </a:t>
                      </a:r>
                      <a:endParaRPr lang="es-CO" sz="1400" b="1" i="0" u="none" strike="noStrike">
                        <a:solidFill>
                          <a:srgbClr val="000000"/>
                        </a:solidFill>
                        <a:effectLst/>
                        <a:latin typeface="Calibri"/>
                      </a:endParaRPr>
                    </a:p>
                  </a:txBody>
                  <a:tcPr marL="6887" marR="6887" marT="6887" marB="0" anchor="b"/>
                </a:tc>
                <a:tc>
                  <a:txBody>
                    <a:bodyPr/>
                    <a:lstStyle/>
                    <a:p>
                      <a:pPr algn="l" fontAlgn="b"/>
                      <a:r>
                        <a:rPr lang="es-CO" sz="1400" b="1" u="none" strike="noStrike" dirty="0">
                          <a:effectLst/>
                        </a:rPr>
                        <a:t> </a:t>
                      </a:r>
                      <a:endParaRPr lang="es-CO" sz="1400" b="1" i="0" u="none" strike="noStrike" dirty="0">
                        <a:solidFill>
                          <a:srgbClr val="000000"/>
                        </a:solidFill>
                        <a:effectLst/>
                        <a:latin typeface="Arial"/>
                      </a:endParaRPr>
                    </a:p>
                  </a:txBody>
                  <a:tcPr marL="6887" marR="6887" marT="6887" marB="0" anchor="b"/>
                </a:tc>
                <a:tc>
                  <a:txBody>
                    <a:bodyPr/>
                    <a:lstStyle/>
                    <a:p>
                      <a:pPr algn="l" rtl="0" fontAlgn="b"/>
                      <a:r>
                        <a:rPr lang="es-CO" sz="1400" b="1" u="none" strike="noStrike" dirty="0">
                          <a:effectLst/>
                        </a:rPr>
                        <a:t>581,458</a:t>
                      </a:r>
                      <a:endParaRPr lang="es-CO" sz="1400" b="1"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14"/>
                  </a:ext>
                </a:extLst>
              </a:tr>
              <a:tr h="234890">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a:effectLst/>
                        </a:rPr>
                        <a:t> Descuentos </a:t>
                      </a:r>
                      <a:endParaRPr lang="es-CO" sz="1400" b="0" i="0" u="none" strike="noStrike">
                        <a:solidFill>
                          <a:srgbClr val="000000"/>
                        </a:solidFill>
                        <a:effectLst/>
                        <a:latin typeface="Calibri"/>
                      </a:endParaRPr>
                    </a:p>
                  </a:txBody>
                  <a:tcPr marL="6887" marR="6887" marT="6887"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15"/>
                  </a:ext>
                </a:extLst>
              </a:tr>
              <a:tr h="234890">
                <a:tc>
                  <a:txBody>
                    <a:bodyPr/>
                    <a:lstStyle/>
                    <a:p>
                      <a:pPr algn="l" rtl="0" fontAlgn="b"/>
                      <a:r>
                        <a:rPr lang="es-CO" sz="1400" u="none" strike="noStrike">
                          <a:effectLst/>
                        </a:rPr>
                        <a:t> 9 = (7*2) </a:t>
                      </a:r>
                      <a:endParaRPr lang="es-CO" sz="1400" b="0" i="0" u="none" strike="noStrike">
                        <a:solidFill>
                          <a:srgbClr val="000000"/>
                        </a:solidFill>
                        <a:effectLst/>
                        <a:latin typeface="Calibri"/>
                      </a:endParaRPr>
                    </a:p>
                  </a:txBody>
                  <a:tcPr marL="6887" marR="6887" marT="6887" marB="0" anchor="b"/>
                </a:tc>
                <a:tc>
                  <a:txBody>
                    <a:bodyPr/>
                    <a:lstStyle/>
                    <a:p>
                      <a:pPr algn="l" rtl="0" fontAlgn="b"/>
                      <a:r>
                        <a:rPr lang="es-CO" sz="1400" u="none" strike="noStrike">
                          <a:effectLst/>
                        </a:rPr>
                        <a:t>     Retención Fuente </a:t>
                      </a:r>
                      <a:endParaRPr lang="es-CO" sz="1400" b="0" i="0" u="none" strike="noStrike">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dirty="0">
                          <a:effectLst/>
                        </a:rPr>
                        <a:t>6,493</a:t>
                      </a:r>
                      <a:endParaRPr lang="es-CO" sz="1400" b="0"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16"/>
                  </a:ext>
                </a:extLst>
              </a:tr>
              <a:tr h="234890">
                <a:tc>
                  <a:txBody>
                    <a:bodyPr/>
                    <a:lstStyle/>
                    <a:p>
                      <a:pPr algn="l" rtl="0" fontAlgn="b"/>
                      <a:r>
                        <a:rPr lang="es-CO" sz="1400" u="none" strike="noStrike">
                          <a:effectLst/>
                        </a:rPr>
                        <a:t> 10 = (7*3) </a:t>
                      </a:r>
                      <a:endParaRPr lang="es-CO" sz="1400" b="0" i="0" u="none" strike="noStrike">
                        <a:solidFill>
                          <a:srgbClr val="000000"/>
                        </a:solidFill>
                        <a:effectLst/>
                        <a:latin typeface="Calibri"/>
                      </a:endParaRPr>
                    </a:p>
                  </a:txBody>
                  <a:tcPr marL="6887" marR="6887" marT="6887" marB="0" anchor="b"/>
                </a:tc>
                <a:tc>
                  <a:txBody>
                    <a:bodyPr/>
                    <a:lstStyle/>
                    <a:p>
                      <a:pPr algn="l" rtl="0" fontAlgn="b"/>
                      <a:r>
                        <a:rPr lang="es-CO" sz="1400" u="none" strike="noStrike">
                          <a:effectLst/>
                        </a:rPr>
                        <a:t>     ICA</a:t>
                      </a:r>
                      <a:endParaRPr lang="es-CO" sz="1400" b="0" i="0" u="none" strike="noStrike">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dirty="0">
                          <a:effectLst/>
                        </a:rPr>
                        <a:t>4,965</a:t>
                      </a:r>
                      <a:endParaRPr lang="es-CO" sz="1400" b="0"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17"/>
                  </a:ext>
                </a:extLst>
              </a:tr>
              <a:tr h="223489">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extLst>
                  <a:ext uri="{0D108BD9-81ED-4DB2-BD59-A6C34878D82A}">
                    <a16:rowId xmlns:a16="http://schemas.microsoft.com/office/drawing/2014/main" val="10018"/>
                  </a:ext>
                </a:extLst>
              </a:tr>
              <a:tr h="234890">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a:effectLst/>
                        </a:rPr>
                        <a:t> Total Descuentos </a:t>
                      </a:r>
                      <a:endParaRPr lang="es-CO" sz="1400" b="1" i="0" u="none" strike="noStrike">
                        <a:solidFill>
                          <a:srgbClr val="000000"/>
                        </a:solidFill>
                        <a:effectLst/>
                        <a:latin typeface="Calibri"/>
                      </a:endParaRPr>
                    </a:p>
                  </a:txBody>
                  <a:tcPr marL="6887" marR="6887" marT="6887" marB="0" anchor="b"/>
                </a:tc>
                <a:tc>
                  <a:txBody>
                    <a:bodyPr/>
                    <a:lstStyle/>
                    <a:p>
                      <a:pPr algn="l" fontAlgn="b"/>
                      <a:r>
                        <a:rPr lang="es-CO" sz="1400" u="none" strike="noStrike">
                          <a:effectLst/>
                        </a:rPr>
                        <a:t> </a:t>
                      </a:r>
                      <a:endParaRPr lang="es-CO" sz="1400" b="0" i="0" u="none" strike="noStrike">
                        <a:solidFill>
                          <a:srgbClr val="000000"/>
                        </a:solidFill>
                        <a:effectLst/>
                        <a:latin typeface="Arial"/>
                      </a:endParaRPr>
                    </a:p>
                  </a:txBody>
                  <a:tcPr marL="6887" marR="6887" marT="6887" marB="0" anchor="b"/>
                </a:tc>
                <a:tc>
                  <a:txBody>
                    <a:bodyPr/>
                    <a:lstStyle/>
                    <a:p>
                      <a:pPr algn="l" rtl="0" fontAlgn="b"/>
                      <a:r>
                        <a:rPr lang="es-CO" sz="1400" u="none" strike="noStrike" dirty="0">
                          <a:effectLst/>
                        </a:rPr>
                        <a:t>11,458</a:t>
                      </a:r>
                      <a:endParaRPr lang="es-CO" sz="1400" b="1"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19"/>
                  </a:ext>
                </a:extLst>
              </a:tr>
              <a:tr h="234890">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rtl="0" fontAlgn="b"/>
                      <a:r>
                        <a:rPr lang="es-CO" sz="1400" b="1" u="none" strike="noStrike">
                          <a:effectLst/>
                        </a:rPr>
                        <a:t>Neto Reintegro</a:t>
                      </a:r>
                      <a:endParaRPr lang="es-CO" sz="1400" b="1" i="0" u="none" strike="noStrike">
                        <a:solidFill>
                          <a:srgbClr val="000000"/>
                        </a:solidFill>
                        <a:effectLst/>
                        <a:latin typeface="Calibri"/>
                      </a:endParaRPr>
                    </a:p>
                  </a:txBody>
                  <a:tcPr marL="6887" marR="6887" marT="6887" marB="0" anchor="b"/>
                </a:tc>
                <a:tc>
                  <a:txBody>
                    <a:bodyPr/>
                    <a:lstStyle/>
                    <a:p>
                      <a:pPr algn="l" fontAlgn="b"/>
                      <a:r>
                        <a:rPr lang="es-CO" sz="1400" b="1" u="none" strike="noStrike">
                          <a:effectLst/>
                        </a:rPr>
                        <a:t> </a:t>
                      </a:r>
                      <a:endParaRPr lang="es-CO" sz="1400" b="1" i="0" u="none" strike="noStrike">
                        <a:solidFill>
                          <a:srgbClr val="000000"/>
                        </a:solidFill>
                        <a:effectLst/>
                        <a:latin typeface="Arial"/>
                      </a:endParaRPr>
                    </a:p>
                  </a:txBody>
                  <a:tcPr marL="6887" marR="6887" marT="6887" marB="0" anchor="b"/>
                </a:tc>
                <a:tc>
                  <a:txBody>
                    <a:bodyPr/>
                    <a:lstStyle/>
                    <a:p>
                      <a:pPr algn="l" rtl="0" fontAlgn="b"/>
                      <a:r>
                        <a:rPr lang="es-CO" sz="1400" b="1" u="none" strike="noStrike" dirty="0">
                          <a:effectLst/>
                        </a:rPr>
                        <a:t>570,000.00</a:t>
                      </a:r>
                      <a:endParaRPr lang="es-CO" sz="1400" b="1" i="0" u="none" strike="noStrike" dirty="0">
                        <a:solidFill>
                          <a:srgbClr val="000000"/>
                        </a:solidFill>
                        <a:effectLst/>
                        <a:latin typeface="Calibri"/>
                      </a:endParaRPr>
                    </a:p>
                  </a:txBody>
                  <a:tcPr marL="6887" marR="6887" marT="6887"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717307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79512" y="548680"/>
            <a:ext cx="8496746" cy="1191816"/>
          </a:xfrm>
          <a:prstGeom prst="flowChartAlternateProcess">
            <a:avLst/>
          </a:prstGeom>
          <a:noFill/>
          <a:ln w="9525">
            <a:noFill/>
            <a:miter lim="800000"/>
            <a:headEnd/>
            <a:tailEnd/>
          </a:ln>
        </p:spPr>
        <p:txBody>
          <a:bodyPr wrap="square">
            <a:spAutoFit/>
          </a:bodyPr>
          <a:lstStyle/>
          <a:p>
            <a:pPr algn="ctr"/>
            <a:r>
              <a:rPr lang="es-ES" sz="3200" b="1" dirty="0" smtClean="0">
                <a:solidFill>
                  <a:srgbClr val="953735"/>
                </a:solidFill>
                <a:latin typeface="Arial" charset="0"/>
                <a:cs typeface="Arial" charset="0"/>
              </a:rPr>
              <a:t>COMO CALCULAR BASE GRAVABLE </a:t>
            </a:r>
          </a:p>
          <a:p>
            <a:pPr algn="ctr"/>
            <a:r>
              <a:rPr lang="es-ES" sz="3200" b="1" dirty="0" smtClean="0">
                <a:solidFill>
                  <a:srgbClr val="953735"/>
                </a:solidFill>
                <a:latin typeface="Arial" charset="0"/>
                <a:cs typeface="Arial" charset="0"/>
              </a:rPr>
              <a:t>DEL DESCUENTO EN EL REINTEGRO </a:t>
            </a:r>
            <a:endParaRPr lang="es-ES" sz="3200" b="1" dirty="0">
              <a:solidFill>
                <a:srgbClr val="953735"/>
              </a:solidFill>
              <a:latin typeface="Arial" charset="0"/>
              <a:cs typeface="Arial"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6 Tabla"/>
          <p:cNvGraphicFramePr>
            <a:graphicFrameLocks noGrp="1"/>
          </p:cNvGraphicFramePr>
          <p:nvPr>
            <p:extLst>
              <p:ext uri="{D42A27DB-BD31-4B8C-83A1-F6EECF244321}">
                <p14:modId xmlns:p14="http://schemas.microsoft.com/office/powerpoint/2010/main" val="249400469"/>
              </p:ext>
            </p:extLst>
          </p:nvPr>
        </p:nvGraphicFramePr>
        <p:xfrm>
          <a:off x="755578" y="2676838"/>
          <a:ext cx="7488830" cy="3776498"/>
        </p:xfrm>
        <a:graphic>
          <a:graphicData uri="http://schemas.openxmlformats.org/drawingml/2006/table">
            <a:tbl>
              <a:tblPr>
                <a:tableStyleId>{5C22544A-7EE6-4342-B048-85BDC9FD1C3A}</a:tableStyleId>
              </a:tblPr>
              <a:tblGrid>
                <a:gridCol w="942634">
                  <a:extLst>
                    <a:ext uri="{9D8B030D-6E8A-4147-A177-3AD203B41FA5}">
                      <a16:colId xmlns:a16="http://schemas.microsoft.com/office/drawing/2014/main" val="20000"/>
                    </a:ext>
                  </a:extLst>
                </a:gridCol>
                <a:gridCol w="856939">
                  <a:extLst>
                    <a:ext uri="{9D8B030D-6E8A-4147-A177-3AD203B41FA5}">
                      <a16:colId xmlns:a16="http://schemas.microsoft.com/office/drawing/2014/main" val="20001"/>
                    </a:ext>
                  </a:extLst>
                </a:gridCol>
                <a:gridCol w="856939">
                  <a:extLst>
                    <a:ext uri="{9D8B030D-6E8A-4147-A177-3AD203B41FA5}">
                      <a16:colId xmlns:a16="http://schemas.microsoft.com/office/drawing/2014/main" val="20002"/>
                    </a:ext>
                  </a:extLst>
                </a:gridCol>
                <a:gridCol w="856939">
                  <a:extLst>
                    <a:ext uri="{9D8B030D-6E8A-4147-A177-3AD203B41FA5}">
                      <a16:colId xmlns:a16="http://schemas.microsoft.com/office/drawing/2014/main" val="20003"/>
                    </a:ext>
                  </a:extLst>
                </a:gridCol>
                <a:gridCol w="856939">
                  <a:extLst>
                    <a:ext uri="{9D8B030D-6E8A-4147-A177-3AD203B41FA5}">
                      <a16:colId xmlns:a16="http://schemas.microsoft.com/office/drawing/2014/main" val="20004"/>
                    </a:ext>
                  </a:extLst>
                </a:gridCol>
                <a:gridCol w="856939">
                  <a:extLst>
                    <a:ext uri="{9D8B030D-6E8A-4147-A177-3AD203B41FA5}">
                      <a16:colId xmlns:a16="http://schemas.microsoft.com/office/drawing/2014/main" val="20005"/>
                    </a:ext>
                  </a:extLst>
                </a:gridCol>
                <a:gridCol w="856939">
                  <a:extLst>
                    <a:ext uri="{9D8B030D-6E8A-4147-A177-3AD203B41FA5}">
                      <a16:colId xmlns:a16="http://schemas.microsoft.com/office/drawing/2014/main" val="20006"/>
                    </a:ext>
                  </a:extLst>
                </a:gridCol>
                <a:gridCol w="1404562">
                  <a:extLst>
                    <a:ext uri="{9D8B030D-6E8A-4147-A177-3AD203B41FA5}">
                      <a16:colId xmlns:a16="http://schemas.microsoft.com/office/drawing/2014/main" val="20007"/>
                    </a:ext>
                  </a:extLst>
                </a:gridCol>
              </a:tblGrid>
              <a:tr h="708301">
                <a:tc gridSpan="8">
                  <a:txBody>
                    <a:bodyPr/>
                    <a:lstStyle/>
                    <a:p>
                      <a:pPr algn="l" fontAlgn="t"/>
                      <a:r>
                        <a:rPr lang="es-ES" sz="1900" b="1" u="none" strike="noStrike" dirty="0">
                          <a:effectLst/>
                        </a:rPr>
                        <a:t>((Valor de descuento en Orden de Pago Presupuestal/Tarifa)/Valor Bruto Orden Pago))*(Valor Bruto Reintegro Presupuestal)</a:t>
                      </a:r>
                      <a:endParaRPr lang="es-ES" sz="1900" b="1" i="0" u="none" strike="noStrike" dirty="0">
                        <a:solidFill>
                          <a:srgbClr val="000000"/>
                        </a:solidFill>
                        <a:effectLst/>
                        <a:latin typeface="Calibri"/>
                      </a:endParaRPr>
                    </a:p>
                  </a:txBody>
                  <a:tcPr marL="9525" marR="9525" marT="9525" marB="0"/>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61379">
                <a:tc gridSpan="8">
                  <a:txBody>
                    <a:bodyPr/>
                    <a:lstStyle/>
                    <a:p>
                      <a:pPr algn="l" fontAlgn="b"/>
                      <a:r>
                        <a:rPr lang="es-CO" sz="1500" u="none" strike="noStrike" dirty="0">
                          <a:effectLst/>
                        </a:rPr>
                        <a:t> </a:t>
                      </a:r>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500" b="0" i="0" u="none" strike="noStrike" dirty="0">
                        <a:solidFill>
                          <a:srgbClr val="000000"/>
                        </a:solidFill>
                        <a:effectLst/>
                        <a:latin typeface="Calibri"/>
                      </a:endParaRPr>
                    </a:p>
                  </a:txBody>
                  <a:tcPr marL="9525" marR="9525" marT="9525" marB="0" anchor="b"/>
                </a:tc>
                <a:tc hMerge="1">
                  <a:txBody>
                    <a:bodyPr/>
                    <a:lstStyle/>
                    <a:p>
                      <a:pPr algn="l" fontAlgn="b"/>
                      <a:endParaRPr lang="es-CO" sz="1500" b="0" i="0" u="none" strike="noStrike" dirty="0">
                        <a:solidFill>
                          <a:srgbClr val="000000"/>
                        </a:solidFill>
                        <a:effectLst/>
                        <a:latin typeface="Calibri"/>
                      </a:endParaRPr>
                    </a:p>
                  </a:txBody>
                  <a:tcPr marL="9525" marR="9525" marT="9525" marB="0" anchor="b"/>
                </a:tc>
                <a:tc hMerge="1">
                  <a:txBody>
                    <a:bodyPr/>
                    <a:lstStyle/>
                    <a:p>
                      <a:pPr algn="l" fontAlgn="b"/>
                      <a:endParaRPr lang="es-CO" sz="15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61379">
                <a:tc gridSpan="8">
                  <a:txBody>
                    <a:bodyPr/>
                    <a:lstStyle/>
                    <a:p>
                      <a:pPr algn="l" fontAlgn="b"/>
                      <a:r>
                        <a:rPr lang="es-CO" sz="1700" b="1" u="none" strike="noStrike" dirty="0">
                          <a:effectLst/>
                        </a:rPr>
                        <a:t>Ejemplo:</a:t>
                      </a:r>
                      <a:endParaRPr lang="es-CO" sz="1700" b="1" i="0" u="none" strike="noStrike" dirty="0">
                        <a:solidFill>
                          <a:srgbClr val="000000"/>
                        </a:solidFill>
                        <a:effectLst/>
                        <a:latin typeface="Calibri"/>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2"/>
                  </a:ext>
                </a:extLst>
              </a:tr>
              <a:tr h="361379">
                <a:tc gridSpan="8">
                  <a:txBody>
                    <a:bodyPr/>
                    <a:lstStyle/>
                    <a:p>
                      <a:pPr algn="l" fontAlgn="b"/>
                      <a:r>
                        <a:rPr lang="es-CO" sz="1700" u="none" strike="noStrike" dirty="0">
                          <a:effectLst/>
                        </a:rPr>
                        <a:t> </a:t>
                      </a:r>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61379">
                <a:tc gridSpan="8">
                  <a:txBody>
                    <a:bodyPr/>
                    <a:lstStyle/>
                    <a:p>
                      <a:pPr algn="l" fontAlgn="b"/>
                      <a:r>
                        <a:rPr lang="es-CO" sz="1700" b="1" u="none" strike="noStrike" dirty="0">
                          <a:effectLst/>
                        </a:rPr>
                        <a:t>Retención Fuente</a:t>
                      </a:r>
                      <a:endParaRPr lang="es-CO" sz="1700" b="1" i="0" u="none" strike="noStrike" dirty="0">
                        <a:solidFill>
                          <a:srgbClr val="000000"/>
                        </a:solidFill>
                        <a:effectLst/>
                        <a:latin typeface="Calibri"/>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4"/>
                  </a:ext>
                </a:extLst>
              </a:tr>
              <a:tr h="361379">
                <a:tc gridSpan="8">
                  <a:txBody>
                    <a:bodyPr/>
                    <a:lstStyle/>
                    <a:p>
                      <a:pPr algn="l" fontAlgn="b"/>
                      <a:r>
                        <a:rPr lang="es-CO" sz="1700" u="none" strike="noStrike">
                          <a:effectLst/>
                        </a:rPr>
                        <a:t>((49,530.00/1.68%)/4,435,200.00)*(581,458)=386.513</a:t>
                      </a:r>
                      <a:endParaRPr lang="es-CO" sz="1700" b="0" i="0" u="none" strike="noStrike">
                        <a:solidFill>
                          <a:srgbClr val="000000"/>
                        </a:solidFill>
                        <a:effectLst/>
                        <a:latin typeface="Calibri"/>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5"/>
                  </a:ext>
                </a:extLst>
              </a:tr>
              <a:tr h="361379">
                <a:tc gridSpan="8">
                  <a:txBody>
                    <a:bodyPr/>
                    <a:lstStyle/>
                    <a:p>
                      <a:pPr algn="l" fontAlgn="b"/>
                      <a:r>
                        <a:rPr lang="es-CO" sz="1700" u="none" strike="noStrike" dirty="0">
                          <a:effectLst/>
                        </a:rPr>
                        <a:t> </a:t>
                      </a:r>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7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tc hMerge="1">
                  <a:txBody>
                    <a:bodyPr/>
                    <a:lstStyle/>
                    <a:p>
                      <a:pPr algn="l" fontAlgn="b"/>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61379">
                <a:tc gridSpan="8">
                  <a:txBody>
                    <a:bodyPr/>
                    <a:lstStyle/>
                    <a:p>
                      <a:pPr algn="l" fontAlgn="b"/>
                      <a:r>
                        <a:rPr lang="es-CO" sz="1700" b="1" u="none" strike="noStrike" dirty="0">
                          <a:effectLst/>
                        </a:rPr>
                        <a:t>ICA</a:t>
                      </a:r>
                      <a:endParaRPr lang="es-CO" sz="1700" b="1" i="0" u="none" strike="noStrike" dirty="0">
                        <a:solidFill>
                          <a:srgbClr val="000000"/>
                        </a:solidFill>
                        <a:effectLst/>
                        <a:latin typeface="Calibri"/>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7"/>
                  </a:ext>
                </a:extLst>
              </a:tr>
              <a:tr h="361379">
                <a:tc gridSpan="8">
                  <a:txBody>
                    <a:bodyPr/>
                    <a:lstStyle/>
                    <a:p>
                      <a:pPr algn="l" fontAlgn="b"/>
                      <a:r>
                        <a:rPr lang="es-CO" sz="1700" u="none" strike="noStrike" dirty="0">
                          <a:effectLst/>
                        </a:rPr>
                        <a:t>((37,869/0.966%)/4,435,200.00)*(581,458)=513.939</a:t>
                      </a:r>
                      <a:endParaRPr lang="es-CO" sz="1700" b="0" i="0" u="none" strike="noStrike" dirty="0">
                        <a:solidFill>
                          <a:srgbClr val="000000"/>
                        </a:solidFill>
                        <a:effectLst/>
                        <a:latin typeface="Calibri"/>
                      </a:endParaRPr>
                    </a:p>
                  </a:txBody>
                  <a:tcPr marL="9525" marR="9525" marT="9525"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8"/>
                  </a:ext>
                </a:extLst>
              </a:tr>
              <a:tr h="145089">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a:solidFill>
                          <a:srgbClr val="000000"/>
                        </a:solidFill>
                        <a:effectLst/>
                        <a:latin typeface="Calibri"/>
                      </a:endParaRPr>
                    </a:p>
                  </a:txBody>
                  <a:tcPr marL="9525" marR="9525" marT="9525" marB="0" anchor="b"/>
                </a:tc>
                <a:tc>
                  <a:txBody>
                    <a:bodyPr/>
                    <a:lstStyle/>
                    <a:p>
                      <a:pPr algn="l" fontAlgn="b"/>
                      <a:endParaRPr lang="es-CO"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2" name="1 Rectángulo"/>
          <p:cNvSpPr/>
          <p:nvPr/>
        </p:nvSpPr>
        <p:spPr>
          <a:xfrm>
            <a:off x="683568" y="1774557"/>
            <a:ext cx="8280920" cy="923330"/>
          </a:xfrm>
          <a:prstGeom prst="rect">
            <a:avLst/>
          </a:prstGeom>
        </p:spPr>
        <p:txBody>
          <a:bodyPr wrap="square">
            <a:spAutoFit/>
          </a:bodyPr>
          <a:lstStyle/>
          <a:p>
            <a:r>
              <a:rPr lang="es-MX" altLang="es-CO" dirty="0" smtClean="0">
                <a:latin typeface="Arial" panose="020B0604020202020204" pitchFamily="34" charset="0"/>
                <a:cs typeface="Arial" panose="020B0604020202020204" pitchFamily="34" charset="0"/>
              </a:rPr>
              <a:t>En la transacción de reintegro presupuestal el sistema requiere que se registre la base gravable para calcular el valor a reintegrar, este valor se puede calcular así: </a:t>
            </a:r>
            <a:endParaRPr lang="es-CO" dirty="0"/>
          </a:p>
        </p:txBody>
      </p:sp>
    </p:spTree>
    <p:extLst>
      <p:ext uri="{BB962C8B-B14F-4D97-AF65-F5344CB8AC3E}">
        <p14:creationId xmlns:p14="http://schemas.microsoft.com/office/powerpoint/2010/main" val="1135583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NO PRESUPUESTAL </a:t>
            </a:r>
            <a:endParaRPr lang="es-ES" altLang="es-CO" sz="3200" b="1" dirty="0">
              <a:solidFill>
                <a:srgbClr val="953735"/>
              </a:solidFill>
              <a:latin typeface="Arial" charset="0"/>
              <a:cs typeface="Arial" charset="0"/>
            </a:endParaRPr>
          </a:p>
        </p:txBody>
      </p:sp>
      <p:sp>
        <p:nvSpPr>
          <p:cNvPr id="21509" name="Rectangle 3"/>
          <p:cNvSpPr txBox="1">
            <a:spLocks noChangeArrowheads="1"/>
          </p:cNvSpPr>
          <p:nvPr/>
        </p:nvSpPr>
        <p:spPr bwMode="auto">
          <a:xfrm>
            <a:off x="685800" y="1196752"/>
            <a:ext cx="799065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s-MX" altLang="es-CO" dirty="0" smtClean="0">
                <a:latin typeface="Arial" panose="020B0604020202020204" pitchFamily="34" charset="0"/>
                <a:cs typeface="Arial" panose="020B0604020202020204" pitchFamily="34" charset="0"/>
              </a:rPr>
              <a:t>Operación mediante la cual se aplica un valor consignado por un tercero o una entidad pública a una orden de pago NO presupuestal de deducciones de EPG para liberar recursos en la bolsa de deducciones.</a:t>
            </a:r>
            <a:r>
              <a:rPr lang="es-MX" altLang="es-CO" b="1" dirty="0">
                <a:latin typeface="Arial" panose="020B0604020202020204" pitchFamily="34" charset="0"/>
                <a:cs typeface="Arial" panose="020B0604020202020204" pitchFamily="34" charset="0"/>
              </a:rPr>
              <a:t> </a:t>
            </a:r>
            <a:endParaRPr lang="es-MX" altLang="es-CO" b="1" dirty="0" smtClean="0">
              <a:latin typeface="Arial" panose="020B0604020202020204" pitchFamily="34" charset="0"/>
              <a:cs typeface="Arial" panose="020B0604020202020204" pitchFamily="34" charset="0"/>
            </a:endParaRPr>
          </a:p>
          <a:p>
            <a:pPr algn="just" eaLnBrk="1" hangingPunct="1">
              <a:spcBef>
                <a:spcPct val="20000"/>
              </a:spcBef>
            </a:pPr>
            <a:endParaRPr lang="es-MX" altLang="es-CO" dirty="0" smtClean="0">
              <a:latin typeface="Arial" panose="020B0604020202020204" pitchFamily="34" charset="0"/>
              <a:cs typeface="Arial" panose="020B0604020202020204" pitchFamily="34" charset="0"/>
            </a:endParaRPr>
          </a:p>
          <a:p>
            <a:pPr algn="just" eaLnBrk="1" hangingPunct="1">
              <a:spcBef>
                <a:spcPct val="20000"/>
              </a:spcBef>
            </a:pPr>
            <a:r>
              <a:rPr lang="es-MX" altLang="es-CO" dirty="0" smtClean="0">
                <a:latin typeface="Arial" panose="020B0604020202020204" pitchFamily="34" charset="0"/>
                <a:cs typeface="Arial" panose="020B0604020202020204" pitchFamily="34" charset="0"/>
              </a:rPr>
              <a:t>Con la aplicación de un reintegro el sistema:</a:t>
            </a:r>
          </a:p>
          <a:p>
            <a:pPr marL="342900" indent="-3429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 Disminuye </a:t>
            </a:r>
            <a:r>
              <a:rPr lang="es-MX" altLang="es-CO" dirty="0">
                <a:latin typeface="Arial" panose="020B0604020202020204" pitchFamily="34" charset="0"/>
                <a:cs typeface="Arial" panose="020B0604020202020204" pitchFamily="34" charset="0"/>
              </a:rPr>
              <a:t>el saldo por imputar del DRXC</a:t>
            </a:r>
            <a:r>
              <a:rPr lang="es-MX" altLang="es-CO" dirty="0" smtClean="0">
                <a:latin typeface="Arial" panose="020B0604020202020204" pitchFamily="34" charset="0"/>
                <a:cs typeface="Arial" panose="020B0604020202020204" pitchFamily="34" charset="0"/>
              </a:rPr>
              <a:t>.</a:t>
            </a:r>
          </a:p>
          <a:p>
            <a:pPr marL="457200" indent="-457200" algn="just" eaLnBrk="1" hangingPunct="1">
              <a:spcBef>
                <a:spcPct val="20000"/>
              </a:spcBef>
              <a:buFont typeface="Arial" panose="020B0604020202020204" pitchFamily="34" charset="0"/>
              <a:buChar char="•"/>
            </a:pPr>
            <a:r>
              <a:rPr lang="es-ES" altLang="es-CO" dirty="0">
                <a:latin typeface="Arial" panose="020B0604020202020204" pitchFamily="34" charset="0"/>
                <a:cs typeface="Arial" panose="020B0604020202020204" pitchFamily="34" charset="0"/>
              </a:rPr>
              <a:t>Genera un valor de movimiento positivo </a:t>
            </a:r>
            <a:r>
              <a:rPr lang="es-ES" altLang="es-CO" dirty="0" smtClean="0">
                <a:latin typeface="Arial" panose="020B0604020202020204" pitchFamily="34" charset="0"/>
                <a:cs typeface="Arial" panose="020B0604020202020204" pitchFamily="34" charset="0"/>
              </a:rPr>
              <a:t>con </a:t>
            </a:r>
            <a:r>
              <a:rPr lang="es-ES" altLang="es-CO" dirty="0">
                <a:latin typeface="Arial" panose="020B0604020202020204" pitchFamily="34" charset="0"/>
                <a:cs typeface="Arial" panose="020B0604020202020204" pitchFamily="34" charset="0"/>
              </a:rPr>
              <a:t>saldo igual al valor de </a:t>
            </a:r>
            <a:r>
              <a:rPr lang="es-ES" altLang="es-CO" dirty="0" smtClean="0">
                <a:latin typeface="Arial" panose="020B0604020202020204" pitchFamily="34" charset="0"/>
                <a:cs typeface="Arial" panose="020B0604020202020204" pitchFamily="34" charset="0"/>
              </a:rPr>
              <a:t>movimiento</a:t>
            </a:r>
            <a:r>
              <a:rPr lang="es-MX" altLang="es-CO" dirty="0">
                <a:latin typeface="Arial" panose="020B0604020202020204" pitchFamily="34" charset="0"/>
                <a:cs typeface="Arial" panose="020B0604020202020204" pitchFamily="34" charset="0"/>
              </a:rPr>
              <a:t> </a:t>
            </a:r>
            <a:r>
              <a:rPr lang="es-MX" altLang="es-CO" dirty="0" smtClean="0">
                <a:latin typeface="Arial" panose="020B0604020202020204" pitchFamily="34" charset="0"/>
                <a:cs typeface="Arial" panose="020B0604020202020204" pitchFamily="34" charset="0"/>
              </a:rPr>
              <a:t>en la bolsa deducciones.</a:t>
            </a:r>
          </a:p>
          <a:p>
            <a:pPr marL="457200" indent="-457200" algn="just" eaLnBrk="1" hangingPunct="1">
              <a:spcBef>
                <a:spcPct val="20000"/>
              </a:spcBef>
              <a:buFont typeface="Arial" panose="020B0604020202020204" pitchFamily="34" charset="0"/>
              <a:buChar char="•"/>
            </a:pPr>
            <a:r>
              <a:rPr lang="es-MX" altLang="es-CO" dirty="0">
                <a:latin typeface="Arial" panose="020B0604020202020204" pitchFamily="34" charset="0"/>
                <a:cs typeface="Arial" panose="020B0604020202020204" pitchFamily="34" charset="0"/>
              </a:rPr>
              <a:t>En contabilidad genera comprobante, </a:t>
            </a:r>
            <a:r>
              <a:rPr lang="es-MX" altLang="es-CO" dirty="0" smtClean="0">
                <a:latin typeface="Arial" panose="020B0604020202020204" pitchFamily="34" charset="0"/>
                <a:cs typeface="Arial" panose="020B0604020202020204" pitchFamily="34" charset="0"/>
              </a:rPr>
              <a:t>incrementado la cuenta por pagar de retención contra </a:t>
            </a:r>
            <a:r>
              <a:rPr lang="es-MX" altLang="es-CO" dirty="0">
                <a:latin typeface="Arial" panose="020B0604020202020204" pitchFamily="34" charset="0"/>
                <a:cs typeface="Arial" panose="020B0604020202020204" pitchFamily="34" charset="0"/>
              </a:rPr>
              <a:t>el </a:t>
            </a:r>
            <a:r>
              <a:rPr lang="es-MX" altLang="es-CO" dirty="0" smtClean="0">
                <a:latin typeface="Arial" panose="020B0604020202020204" pitchFamily="34" charset="0"/>
                <a:cs typeface="Arial" panose="020B0604020202020204" pitchFamily="34" charset="0"/>
              </a:rPr>
              <a:t>banco o cuenta recíproca.</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084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3"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4" name="Rectangle 2"/>
          <p:cNvSpPr txBox="1">
            <a:spLocks noChangeArrowheads="1"/>
          </p:cNvSpPr>
          <p:nvPr/>
        </p:nvSpPr>
        <p:spPr bwMode="auto">
          <a:xfrm>
            <a:off x="685800" y="620688"/>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REINTEGRO NO PRESUPUESTAL </a:t>
            </a:r>
            <a:endParaRPr lang="es-ES" altLang="es-CO" sz="3200" b="1" dirty="0">
              <a:solidFill>
                <a:srgbClr val="953735"/>
              </a:solidFill>
              <a:latin typeface="Arial" charset="0"/>
              <a:cs typeface="Arial" charset="0"/>
            </a:endParaRPr>
          </a:p>
        </p:txBody>
      </p:sp>
      <p:sp>
        <p:nvSpPr>
          <p:cNvPr id="5" name="Rectangle 3"/>
          <p:cNvSpPr txBox="1">
            <a:spLocks noChangeArrowheads="1"/>
          </p:cNvSpPr>
          <p:nvPr/>
        </p:nvSpPr>
        <p:spPr bwMode="auto">
          <a:xfrm>
            <a:off x="685800" y="1196752"/>
            <a:ext cx="7990656"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s-MX" altLang="es-CO" dirty="0" smtClean="0">
                <a:latin typeface="Arial" panose="020B0604020202020204" pitchFamily="34" charset="0"/>
                <a:cs typeface="Arial" panose="020B0604020202020204" pitchFamily="34" charset="0"/>
              </a:rPr>
              <a:t>Cuando se requiere realizar un reintegro presupuestal a una orden de pago valor neto cero con un DRXC sin saldo (porque se disminuyó al registrar el reintegro no presupuestal con el fin de aumentar el valor en la bolsa de deducciones), la funcionalidad del reintegro presupuestal permite utilizar dicho DRXC si en el aplicativo se selecciona el </a:t>
            </a:r>
            <a:r>
              <a:rPr lang="es-MX" altLang="es-CO" dirty="0" err="1" smtClean="0">
                <a:latin typeface="Arial" panose="020B0604020202020204" pitchFamily="34" charset="0"/>
                <a:cs typeface="Arial" panose="020B0604020202020204" pitchFamily="34" charset="0"/>
              </a:rPr>
              <a:t>check</a:t>
            </a:r>
            <a:r>
              <a:rPr lang="es-MX" altLang="es-CO" dirty="0" smtClean="0">
                <a:latin typeface="Arial" panose="020B0604020202020204" pitchFamily="34" charset="0"/>
                <a:cs typeface="Arial" panose="020B0604020202020204" pitchFamily="34" charset="0"/>
              </a:rPr>
              <a:t> “valor líquido cero”.</a:t>
            </a:r>
          </a:p>
          <a:p>
            <a:pPr algn="just" eaLnBrk="1" hangingPunct="1">
              <a:spcBef>
                <a:spcPct val="20000"/>
              </a:spcBef>
            </a:pPr>
            <a:endParaRPr lang="es-MX" altLang="es-CO"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6"/>
          <p:cNvPicPr>
            <a:picLocks noChangeAspect="1"/>
          </p:cNvPicPr>
          <p:nvPr/>
        </p:nvPicPr>
        <p:blipFill rotWithShape="1">
          <a:blip r:embed="rId3"/>
          <a:srcRect l="23624" t="25200" r="28593" b="56320"/>
          <a:stretch/>
        </p:blipFill>
        <p:spPr>
          <a:xfrm>
            <a:off x="791580" y="3933056"/>
            <a:ext cx="7812868"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78476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849213"/>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DEVOLUCIÓN DE DEDUCCIONES</a:t>
            </a:r>
            <a:endParaRPr lang="es-ES" altLang="es-CO" sz="3200" b="1" dirty="0">
              <a:solidFill>
                <a:srgbClr val="953735"/>
              </a:solidFill>
              <a:latin typeface="Arial" charset="0"/>
              <a:cs typeface="Arial" charset="0"/>
            </a:endParaRPr>
          </a:p>
        </p:txBody>
      </p:sp>
      <p:sp>
        <p:nvSpPr>
          <p:cNvPr id="21509" name="Rectangle 3"/>
          <p:cNvSpPr txBox="1">
            <a:spLocks noChangeArrowheads="1"/>
          </p:cNvSpPr>
          <p:nvPr/>
        </p:nvSpPr>
        <p:spPr bwMode="auto">
          <a:xfrm>
            <a:off x="685800" y="1628800"/>
            <a:ext cx="799065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s-MX" altLang="es-CO" dirty="0" smtClean="0">
                <a:latin typeface="Arial" panose="020B0604020202020204" pitchFamily="34" charset="0"/>
                <a:cs typeface="Arial" panose="020B0604020202020204" pitchFamily="34" charset="0"/>
              </a:rPr>
              <a:t>Operación mediante la cual se realiza devolución a un tercero por deducciones aplicadas en exceso.</a:t>
            </a:r>
          </a:p>
          <a:p>
            <a:pPr algn="just" eaLnBrk="1" hangingPunct="1">
              <a:spcBef>
                <a:spcPct val="20000"/>
              </a:spcBef>
            </a:pPr>
            <a:r>
              <a:rPr lang="es-MX" altLang="es-CO" dirty="0" smtClean="0">
                <a:latin typeface="Arial" panose="020B0604020202020204" pitchFamily="34" charset="0"/>
                <a:cs typeface="Arial" panose="020B0604020202020204" pitchFamily="34" charset="0"/>
              </a:rPr>
              <a:t>Transacciones</a:t>
            </a:r>
          </a:p>
          <a:p>
            <a:pPr marL="342900" indent="-3429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Radicar cuenta por pagar no presupuestal</a:t>
            </a:r>
          </a:p>
          <a:p>
            <a:pPr marL="342900" indent="-3429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Aprobar cuenta por pagar</a:t>
            </a:r>
          </a:p>
          <a:p>
            <a:pPr marL="342900" indent="-342900" algn="just" eaLnBrk="1" hangingPunct="1">
              <a:spcBef>
                <a:spcPct val="20000"/>
              </a:spcBef>
              <a:buFont typeface="Arial" panose="020B0604020202020204" pitchFamily="34" charset="0"/>
              <a:buChar char="•"/>
            </a:pPr>
            <a:r>
              <a:rPr lang="es-MX" altLang="es-CO" dirty="0" smtClean="0">
                <a:latin typeface="Arial" panose="020B0604020202020204" pitchFamily="34" charset="0"/>
                <a:cs typeface="Arial" panose="020B0604020202020204" pitchFamily="34" charset="0"/>
              </a:rPr>
              <a:t>Registrar orden de pago no presupuestal de EPG</a:t>
            </a:r>
          </a:p>
          <a:p>
            <a:pPr algn="just" eaLnBrk="1" hangingPunct="1">
              <a:spcBef>
                <a:spcPct val="20000"/>
              </a:spcBef>
            </a:pPr>
            <a:endParaRPr lang="es-MX" altLang="es-CO" dirty="0" smtClean="0">
              <a:latin typeface="Arial" panose="020B0604020202020204" pitchFamily="34" charset="0"/>
              <a:cs typeface="Arial" panose="020B0604020202020204" pitchFamily="34" charset="0"/>
            </a:endParaRPr>
          </a:p>
          <a:p>
            <a:pPr algn="just" eaLnBrk="1" hangingPunct="1">
              <a:spcBef>
                <a:spcPct val="20000"/>
              </a:spcBef>
            </a:pPr>
            <a:r>
              <a:rPr lang="es-MX" altLang="es-CO" dirty="0" smtClean="0">
                <a:latin typeface="Arial" panose="020B0604020202020204" pitchFamily="34" charset="0"/>
                <a:cs typeface="Arial" panose="020B0604020202020204" pitchFamily="34" charset="0"/>
              </a:rPr>
              <a:t>Con la aprobación de una cuenta por pagar no presupuestal el sistema</a:t>
            </a:r>
          </a:p>
          <a:p>
            <a:pPr marL="457200" indent="-457200" algn="just" eaLnBrk="1" hangingPunct="1">
              <a:spcBef>
                <a:spcPct val="20000"/>
              </a:spcBef>
              <a:buFont typeface="Arial" panose="020B0604020202020204" pitchFamily="34" charset="0"/>
              <a:buChar char="•"/>
            </a:pPr>
            <a:r>
              <a:rPr lang="es-ES" altLang="es-CO" dirty="0">
                <a:latin typeface="Arial" panose="020B0604020202020204" pitchFamily="34" charset="0"/>
                <a:cs typeface="Arial" panose="020B0604020202020204" pitchFamily="34" charset="0"/>
              </a:rPr>
              <a:t>Genera un valor de movimiento negativo </a:t>
            </a:r>
            <a:r>
              <a:rPr lang="es-ES" altLang="es-CO" dirty="0" smtClean="0">
                <a:latin typeface="Arial" panose="020B0604020202020204" pitchFamily="34" charset="0"/>
                <a:cs typeface="Arial" panose="020B0604020202020204" pitchFamily="34" charset="0"/>
              </a:rPr>
              <a:t>con </a:t>
            </a:r>
            <a:r>
              <a:rPr lang="es-ES" altLang="es-CO" dirty="0">
                <a:latin typeface="Arial" panose="020B0604020202020204" pitchFamily="34" charset="0"/>
                <a:cs typeface="Arial" panose="020B0604020202020204" pitchFamily="34" charset="0"/>
              </a:rPr>
              <a:t>saldo igual al valor de movimiento</a:t>
            </a:r>
            <a:endParaRPr lang="es-MX" altLang="es-CO" sz="3200" dirty="0">
              <a:latin typeface="Calibri"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750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666750" y="981075"/>
            <a:ext cx="7772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000" b="1" dirty="0">
                <a:solidFill>
                  <a:srgbClr val="953735"/>
                </a:solidFill>
                <a:latin typeface="Arial" charset="0"/>
                <a:cs typeface="Arial" charset="0"/>
              </a:rPr>
              <a:t>AGENDA</a:t>
            </a:r>
            <a:endParaRPr lang="es-ES" altLang="es-CO" sz="3000" b="1" dirty="0">
              <a:solidFill>
                <a:srgbClr val="953735"/>
              </a:solidFill>
              <a:latin typeface="Arial" charset="0"/>
              <a:cs typeface="Arial" charset="0"/>
            </a:endParaRPr>
          </a:p>
        </p:txBody>
      </p:sp>
      <p:sp>
        <p:nvSpPr>
          <p:cNvPr id="16387"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buFont typeface="Wingdings" pitchFamily="2" charset="2"/>
              <a:buChar char="Ø"/>
            </a:pPr>
            <a:r>
              <a:rPr lang="es-ES" altLang="es-CO" sz="2800" dirty="0" smtClean="0">
                <a:latin typeface="Arial" charset="0"/>
                <a:cs typeface="Arial" charset="0"/>
              </a:rPr>
              <a:t>Diferencia reintegro/devolución</a:t>
            </a:r>
          </a:p>
          <a:p>
            <a:pPr algn="just" eaLnBrk="1" hangingPunct="1">
              <a:spcBef>
                <a:spcPct val="20000"/>
              </a:spcBef>
              <a:buFont typeface="Wingdings" pitchFamily="2" charset="2"/>
              <a:buChar char="Ø"/>
            </a:pPr>
            <a:r>
              <a:rPr lang="es-ES" altLang="es-CO" sz="2800" dirty="0" smtClean="0">
                <a:latin typeface="Arial" charset="0"/>
                <a:cs typeface="Arial" charset="0"/>
              </a:rPr>
              <a:t>Reintegros </a:t>
            </a:r>
            <a:r>
              <a:rPr lang="es-ES" altLang="es-CO" sz="2800" dirty="0">
                <a:latin typeface="Arial" charset="0"/>
                <a:cs typeface="Arial" charset="0"/>
              </a:rPr>
              <a:t>con DRXC por compensación de deducciones</a:t>
            </a:r>
          </a:p>
          <a:p>
            <a:pPr algn="just" eaLnBrk="1" hangingPunct="1">
              <a:spcBef>
                <a:spcPct val="20000"/>
              </a:spcBef>
              <a:buFont typeface="Wingdings" pitchFamily="2" charset="2"/>
              <a:buChar char="Ø"/>
            </a:pPr>
            <a:r>
              <a:rPr lang="es-ES" altLang="es-CO" sz="2800" dirty="0" smtClean="0">
                <a:latin typeface="Arial" charset="0"/>
                <a:cs typeface="Arial" charset="0"/>
              </a:rPr>
              <a:t>Reintegros Presupuestales</a:t>
            </a:r>
          </a:p>
          <a:p>
            <a:pPr algn="just" eaLnBrk="1" hangingPunct="1">
              <a:spcBef>
                <a:spcPct val="20000"/>
              </a:spcBef>
              <a:buFont typeface="Wingdings" pitchFamily="2" charset="2"/>
              <a:buChar char="Ø"/>
            </a:pPr>
            <a:r>
              <a:rPr lang="es-ES" altLang="es-CO" sz="2800" dirty="0" smtClean="0">
                <a:latin typeface="Arial" charset="0"/>
                <a:cs typeface="Arial" charset="0"/>
              </a:rPr>
              <a:t>Reintegros </a:t>
            </a:r>
            <a:r>
              <a:rPr lang="es-ES" altLang="es-CO" sz="2800" dirty="0">
                <a:latin typeface="Arial" charset="0"/>
                <a:cs typeface="Arial" charset="0"/>
              </a:rPr>
              <a:t>Vigencias Anteriores</a:t>
            </a:r>
          </a:p>
          <a:p>
            <a:pPr algn="just" eaLnBrk="1" hangingPunct="1">
              <a:spcBef>
                <a:spcPct val="20000"/>
              </a:spcBef>
              <a:buFont typeface="Wingdings" pitchFamily="2" charset="2"/>
              <a:buChar char="Ø"/>
            </a:pPr>
            <a:r>
              <a:rPr lang="es-ES" altLang="es-CO" sz="2800" dirty="0" smtClean="0">
                <a:latin typeface="Arial" charset="0"/>
                <a:cs typeface="Arial" charset="0"/>
              </a:rPr>
              <a:t>Reintegros no Presupuestales de EPG</a:t>
            </a:r>
          </a:p>
          <a:p>
            <a:pPr algn="just" eaLnBrk="1" hangingPunct="1">
              <a:spcBef>
                <a:spcPct val="20000"/>
              </a:spcBef>
              <a:buFont typeface="Wingdings" pitchFamily="2" charset="2"/>
              <a:buChar char="Ø"/>
            </a:pPr>
            <a:r>
              <a:rPr lang="es-ES" altLang="es-CO" sz="2800" dirty="0" smtClean="0">
                <a:latin typeface="Arial" charset="0"/>
                <a:cs typeface="Arial" charset="0"/>
              </a:rPr>
              <a:t>Devolución de Deducciones</a:t>
            </a:r>
          </a:p>
          <a:p>
            <a:pPr lvl="1" algn="just" eaLnBrk="1" hangingPunct="1">
              <a:spcBef>
                <a:spcPct val="20000"/>
              </a:spcBef>
              <a:buFont typeface="Wingdings" pitchFamily="2" charset="2"/>
              <a:buChar char="Ø"/>
            </a:pPr>
            <a:r>
              <a:rPr lang="es-ES" altLang="es-CO" sz="2800" dirty="0" smtClean="0">
                <a:latin typeface="Arial" charset="0"/>
                <a:cs typeface="Arial" charset="0"/>
              </a:rPr>
              <a:t>Reclasificación de Deducciones</a:t>
            </a:r>
          </a:p>
          <a:p>
            <a:pPr algn="just" eaLnBrk="1" hangingPunct="1">
              <a:spcBef>
                <a:spcPct val="20000"/>
              </a:spcBef>
              <a:buFont typeface="Wingdings" pitchFamily="2" charset="2"/>
              <a:buChar char="Ø"/>
            </a:pPr>
            <a:r>
              <a:rPr lang="es-ES" altLang="es-CO" sz="2800" dirty="0" smtClean="0">
                <a:latin typeface="Arial" charset="0"/>
                <a:cs typeface="Arial" charset="0"/>
              </a:rPr>
              <a:t>Traslado de Deducciones</a:t>
            </a:r>
          </a:p>
          <a:p>
            <a:pPr marL="57150" indent="0" algn="just" eaLnBrk="1" hangingPunct="1">
              <a:spcBef>
                <a:spcPct val="20000"/>
              </a:spcBef>
            </a:pPr>
            <a:endParaRPr lang="es-ES" altLang="es-CO" sz="2900" dirty="0" smtClean="0">
              <a:latin typeface="Arial" charset="0"/>
              <a:cs typeface="Arial" charset="0"/>
            </a:endParaRPr>
          </a:p>
          <a:p>
            <a:pPr marL="457200" lvl="1" indent="0" algn="just" eaLnBrk="1" hangingPunct="1">
              <a:spcBef>
                <a:spcPct val="20000"/>
              </a:spcBef>
            </a:pPr>
            <a:endParaRPr lang="es-ES" altLang="es-CO" sz="2900" dirty="0" smtClean="0">
              <a:latin typeface="Arial" charset="0"/>
              <a:cs typeface="Arial" charset="0"/>
            </a:endParaRPr>
          </a:p>
          <a:p>
            <a:pPr algn="just" eaLnBrk="1" hangingPunct="1">
              <a:spcBef>
                <a:spcPct val="20000"/>
              </a:spcBef>
            </a:pPr>
            <a:endParaRPr lang="es-CO" altLang="es-CO" sz="3200" dirty="0">
              <a:latin typeface="Calibri" pitchFamily="34" charset="0"/>
            </a:endParaRPr>
          </a:p>
          <a:p>
            <a:pPr eaLnBrk="1" hangingPunct="1">
              <a:spcBef>
                <a:spcPct val="20000"/>
              </a:spcBef>
            </a:pPr>
            <a:endParaRPr lang="es-ES" altLang="es-CO" sz="3200" dirty="0">
              <a:latin typeface="Calibri"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653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849213"/>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200" b="1" dirty="0" smtClean="0">
                <a:solidFill>
                  <a:srgbClr val="953735"/>
                </a:solidFill>
                <a:latin typeface="Arial" charset="0"/>
                <a:cs typeface="Arial" charset="0"/>
              </a:rPr>
              <a:t>TRASLADO DE DEDUCCIONES</a:t>
            </a:r>
            <a:endParaRPr lang="es-ES" altLang="es-CO" sz="3200" b="1" dirty="0">
              <a:solidFill>
                <a:srgbClr val="953735"/>
              </a:solidFill>
              <a:latin typeface="Arial" charset="0"/>
              <a:cs typeface="Arial" charset="0"/>
            </a:endParaRPr>
          </a:p>
        </p:txBody>
      </p:sp>
      <p:sp>
        <p:nvSpPr>
          <p:cNvPr id="21509" name="Rectangle 3"/>
          <p:cNvSpPr txBox="1">
            <a:spLocks noChangeArrowheads="1"/>
          </p:cNvSpPr>
          <p:nvPr/>
        </p:nvSpPr>
        <p:spPr bwMode="auto">
          <a:xfrm>
            <a:off x="685800" y="1628800"/>
            <a:ext cx="799065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s-MX" altLang="es-CO" dirty="0" smtClean="0">
                <a:latin typeface="Arial" panose="020B0604020202020204" pitchFamily="34" charset="0"/>
                <a:cs typeface="Arial" panose="020B0604020202020204" pitchFamily="34" charset="0"/>
              </a:rPr>
              <a:t>Operación mediante la cual se </a:t>
            </a:r>
            <a:r>
              <a:rPr lang="es-MX" altLang="es-CO" dirty="0" err="1" smtClean="0">
                <a:latin typeface="Arial" panose="020B0604020202020204" pitchFamily="34" charset="0"/>
                <a:cs typeface="Arial" panose="020B0604020202020204" pitchFamily="34" charset="0"/>
              </a:rPr>
              <a:t>contracredita</a:t>
            </a:r>
            <a:r>
              <a:rPr lang="es-MX" altLang="es-CO" dirty="0" smtClean="0">
                <a:latin typeface="Arial" panose="020B0604020202020204" pitchFamily="34" charset="0"/>
                <a:cs typeface="Arial" panose="020B0604020202020204" pitchFamily="34" charset="0"/>
              </a:rPr>
              <a:t> y acredita un valor a una posición de pago no presupuestal que tenga saldo por pagar, a otra,  para poder realizar la devolución de deducciones aplicadas en exceso.</a:t>
            </a:r>
          </a:p>
          <a:p>
            <a:pPr algn="just" eaLnBrk="1" hangingPunct="1">
              <a:spcBef>
                <a:spcPct val="20000"/>
              </a:spcBef>
            </a:pPr>
            <a:endParaRPr lang="es-MX" altLang="es-CO" dirty="0" smtClean="0">
              <a:latin typeface="Arial" panose="020B0604020202020204" pitchFamily="34" charset="0"/>
              <a:cs typeface="Arial" panose="020B0604020202020204" pitchFamily="34" charset="0"/>
            </a:endParaRPr>
          </a:p>
          <a:p>
            <a:pPr algn="just" eaLnBrk="1" hangingPunct="1">
              <a:spcBef>
                <a:spcPct val="20000"/>
              </a:spcBef>
            </a:pPr>
            <a:r>
              <a:rPr lang="es-MX" altLang="es-CO" dirty="0" smtClean="0">
                <a:latin typeface="Arial" panose="020B0604020202020204" pitchFamily="34" charset="0"/>
                <a:cs typeface="Arial" panose="020B0604020202020204" pitchFamily="34" charset="0"/>
              </a:rPr>
              <a:t>Con esta transacción el sistema genera</a:t>
            </a:r>
            <a:r>
              <a:rPr lang="es-MX" altLang="es-CO" dirty="0">
                <a:latin typeface="Arial" panose="020B0604020202020204" pitchFamily="34" charset="0"/>
                <a:cs typeface="Arial" panose="020B0604020202020204" pitchFamily="34" charset="0"/>
              </a:rPr>
              <a:t>:</a:t>
            </a:r>
            <a:endParaRPr lang="es-ES" altLang="es-CO" dirty="0" smtClean="0">
              <a:latin typeface="Arial" panose="020B0604020202020204" pitchFamily="34" charset="0"/>
              <a:cs typeface="Arial" panose="020B0604020202020204" pitchFamily="34" charset="0"/>
            </a:endParaRPr>
          </a:p>
          <a:p>
            <a:pPr algn="just" eaLnBrk="1" hangingPunct="1">
              <a:spcBef>
                <a:spcPct val="20000"/>
              </a:spcBef>
            </a:pPr>
            <a:r>
              <a:rPr lang="es-ES" altLang="es-CO" dirty="0" smtClean="0">
                <a:latin typeface="Arial" panose="020B0604020202020204" pitchFamily="34" charset="0"/>
                <a:cs typeface="Arial" panose="020B0604020202020204" pitchFamily="34" charset="0"/>
              </a:rPr>
              <a:t>Un </a:t>
            </a:r>
            <a:r>
              <a:rPr lang="es-ES" altLang="es-CO" dirty="0">
                <a:latin typeface="Arial" panose="020B0604020202020204" pitchFamily="34" charset="0"/>
                <a:cs typeface="Arial" panose="020B0604020202020204" pitchFamily="34" charset="0"/>
              </a:rPr>
              <a:t>valor de movimiento negativo </a:t>
            </a:r>
            <a:r>
              <a:rPr lang="es-ES" altLang="es-CO" dirty="0" smtClean="0">
                <a:latin typeface="Arial" panose="020B0604020202020204" pitchFamily="34" charset="0"/>
                <a:cs typeface="Arial" panose="020B0604020202020204" pitchFamily="34" charset="0"/>
              </a:rPr>
              <a:t>con </a:t>
            </a:r>
            <a:r>
              <a:rPr lang="es-ES" altLang="es-CO" dirty="0">
                <a:latin typeface="Arial" panose="020B0604020202020204" pitchFamily="34" charset="0"/>
                <a:cs typeface="Arial" panose="020B0604020202020204" pitchFamily="34" charset="0"/>
              </a:rPr>
              <a:t>saldo igual al valor de </a:t>
            </a:r>
            <a:r>
              <a:rPr lang="es-ES" altLang="es-CO" dirty="0" smtClean="0">
                <a:latin typeface="Arial" panose="020B0604020202020204" pitchFamily="34" charset="0"/>
                <a:cs typeface="Arial" panose="020B0604020202020204" pitchFamily="34" charset="0"/>
              </a:rPr>
              <a:t>movimiento</a:t>
            </a:r>
          </a:p>
          <a:p>
            <a:pPr algn="just" eaLnBrk="1" hangingPunct="1">
              <a:spcBef>
                <a:spcPct val="20000"/>
              </a:spcBef>
            </a:pPr>
            <a:r>
              <a:rPr lang="es-ES" altLang="es-CO" dirty="0" smtClean="0">
                <a:latin typeface="Arial" panose="020B0604020202020204" pitchFamily="34" charset="0"/>
                <a:cs typeface="Arial" panose="020B0604020202020204" pitchFamily="34" charset="0"/>
              </a:rPr>
              <a:t>Un </a:t>
            </a:r>
            <a:r>
              <a:rPr lang="es-ES" altLang="es-CO" dirty="0">
                <a:latin typeface="Arial" panose="020B0604020202020204" pitchFamily="34" charset="0"/>
                <a:cs typeface="Arial" panose="020B0604020202020204" pitchFamily="34" charset="0"/>
              </a:rPr>
              <a:t>valor de movimiento </a:t>
            </a:r>
            <a:r>
              <a:rPr lang="es-ES" altLang="es-CO" dirty="0" smtClean="0">
                <a:latin typeface="Arial" panose="020B0604020202020204" pitchFamily="34" charset="0"/>
                <a:cs typeface="Arial" panose="020B0604020202020204" pitchFamily="34" charset="0"/>
              </a:rPr>
              <a:t>positivo con </a:t>
            </a:r>
            <a:r>
              <a:rPr lang="es-ES" altLang="es-CO" dirty="0">
                <a:latin typeface="Arial" panose="020B0604020202020204" pitchFamily="34" charset="0"/>
                <a:cs typeface="Arial" panose="020B0604020202020204" pitchFamily="34" charset="0"/>
              </a:rPr>
              <a:t>saldo igual al valor de movimiento</a:t>
            </a:r>
            <a:endParaRPr lang="es-MX" altLang="es-CO" dirty="0">
              <a:latin typeface="Arial" panose="020B0604020202020204" pitchFamily="34" charset="0"/>
              <a:cs typeface="Arial" panose="020B0604020202020204" pitchFamily="34" charset="0"/>
            </a:endParaRPr>
          </a:p>
          <a:p>
            <a:pPr marL="457200" indent="-457200" algn="just" eaLnBrk="1" hangingPunct="1">
              <a:spcBef>
                <a:spcPct val="20000"/>
              </a:spcBef>
              <a:buFont typeface="Arial" panose="020B0604020202020204" pitchFamily="34" charset="0"/>
              <a:buChar char="•"/>
            </a:pPr>
            <a:endParaRPr lang="es-MX" altLang="es-CO" sz="3200" dirty="0">
              <a:latin typeface="Calibri"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76657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323528" y="332656"/>
            <a:ext cx="8496746" cy="6061234"/>
          </a:xfrm>
          <a:prstGeom prst="flowChartAlternateProcess">
            <a:avLst/>
          </a:prstGeom>
          <a:noFill/>
          <a:ln w="9525">
            <a:noFill/>
            <a:miter lim="800000"/>
            <a:headEnd/>
            <a:tailEnd/>
          </a:ln>
        </p:spPr>
        <p:txBody>
          <a:bodyPr wrap="square">
            <a:spAutoFit/>
          </a:bodyPr>
          <a:lstStyle/>
          <a:p>
            <a:pPr algn="ctr"/>
            <a:r>
              <a:rPr lang="es-ES" sz="2800" b="1" dirty="0" smtClean="0">
                <a:solidFill>
                  <a:srgbClr val="953735"/>
                </a:solidFill>
                <a:latin typeface="Arial" charset="0"/>
                <a:cs typeface="Arial" charset="0"/>
              </a:rPr>
              <a:t>REINTEGROS FUENTE ESPECÍFICA</a:t>
            </a:r>
          </a:p>
          <a:p>
            <a:pPr algn="ctr"/>
            <a:r>
              <a:rPr lang="es-ES" sz="2000" b="1" dirty="0" smtClean="0">
                <a:solidFill>
                  <a:srgbClr val="953735"/>
                </a:solidFill>
                <a:latin typeface="Arial" charset="0"/>
                <a:cs typeface="Arial" charset="0"/>
              </a:rPr>
              <a:t>POR </a:t>
            </a:r>
            <a:r>
              <a:rPr lang="es-ES" sz="2000" b="1" dirty="0">
                <a:solidFill>
                  <a:srgbClr val="953735"/>
                </a:solidFill>
                <a:latin typeface="Arial" charset="0"/>
                <a:cs typeface="Arial" charset="0"/>
              </a:rPr>
              <a:t>PAGOS DE LA VIGENCIA ACTUAL</a:t>
            </a:r>
          </a:p>
          <a:p>
            <a:endParaRPr lang="es-ES" dirty="0" smtClean="0"/>
          </a:p>
          <a:p>
            <a:pPr algn="just"/>
            <a:r>
              <a:rPr lang="es-ES" sz="1800" dirty="0" smtClean="0">
                <a:latin typeface="Arial" panose="020B0604020202020204" pitchFamily="34" charset="0"/>
                <a:cs typeface="Arial" panose="020B0604020202020204" pitchFamily="34" charset="0"/>
              </a:rPr>
              <a:t>1.   Se consignan los recursos en pesos a la cuenta bancaria</a:t>
            </a:r>
          </a:p>
          <a:p>
            <a:pPr algn="just"/>
            <a:endParaRPr lang="es-MX"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Cuenta </a:t>
            </a:r>
            <a:r>
              <a:rPr lang="es-MX" sz="1800" dirty="0">
                <a:latin typeface="Arial" panose="020B0604020202020204" pitchFamily="34" charset="0"/>
                <a:cs typeface="Arial" panose="020B0604020202020204" pitchFamily="34" charset="0"/>
              </a:rPr>
              <a:t>No</a:t>
            </a:r>
            <a:r>
              <a:rPr lang="es-MX" sz="1800" dirty="0" smtClean="0">
                <a:latin typeface="Arial" panose="020B0604020202020204" pitchFamily="34" charset="0"/>
                <a:cs typeface="Arial" panose="020B0604020202020204" pitchFamily="34" charset="0"/>
              </a:rPr>
              <a:t>.         :  61016950</a:t>
            </a:r>
            <a:endParaRPr lang="es-CO" sz="1800" dirty="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Denominación  :  Cuenta </a:t>
            </a:r>
            <a:r>
              <a:rPr lang="es-MX" sz="1800" dirty="0">
                <a:latin typeface="Arial" panose="020B0604020202020204" pitchFamily="34" charset="0"/>
                <a:cs typeface="Arial" panose="020B0604020202020204" pitchFamily="34" charset="0"/>
              </a:rPr>
              <a:t>Única en Pesos – Reintegros Recursos de Destinación Específica</a:t>
            </a:r>
            <a:endParaRPr lang="es-CO"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Código de </a:t>
            </a:r>
            <a:r>
              <a:rPr lang="es-MX" sz="1800" dirty="0" smtClean="0">
                <a:latin typeface="Arial" panose="020B0604020202020204" pitchFamily="34" charset="0"/>
                <a:cs typeface="Arial" panose="020B0604020202020204" pitchFamily="34" charset="0"/>
              </a:rPr>
              <a:t>Portafolio: Se </a:t>
            </a:r>
            <a:r>
              <a:rPr lang="es-MX" sz="1800" dirty="0">
                <a:latin typeface="Arial" panose="020B0604020202020204" pitchFamily="34" charset="0"/>
                <a:cs typeface="Arial" panose="020B0604020202020204" pitchFamily="34" charset="0"/>
              </a:rPr>
              <a:t>debe utilizar el mismo código asignado a su entidad para </a:t>
            </a:r>
            <a:r>
              <a:rPr lang="es-MX" sz="1800" dirty="0" smtClean="0">
                <a:latin typeface="Arial" panose="020B0604020202020204" pitchFamily="34" charset="0"/>
                <a:cs typeface="Arial" panose="020B0604020202020204" pitchFamily="34" charset="0"/>
              </a:rPr>
              <a:t>realizar  Reintegros </a:t>
            </a:r>
            <a:r>
              <a:rPr lang="es-MX" sz="1800" dirty="0">
                <a:latin typeface="Arial" panose="020B0604020202020204" pitchFamily="34" charset="0"/>
                <a:cs typeface="Arial" panose="020B0604020202020204" pitchFamily="34" charset="0"/>
              </a:rPr>
              <a:t>a través del Banco de la República</a:t>
            </a:r>
            <a:endParaRPr lang="es-CO" sz="1800" dirty="0">
              <a:latin typeface="Arial" panose="020B0604020202020204" pitchFamily="34" charset="0"/>
              <a:cs typeface="Arial" panose="020B0604020202020204" pitchFamily="34" charset="0"/>
            </a:endParaRPr>
          </a:p>
          <a:p>
            <a:pPr algn="just"/>
            <a:endParaRPr lang="es-ES" sz="1800" dirty="0" smtClean="0">
              <a:latin typeface="Arial" panose="020B0604020202020204" pitchFamily="34" charset="0"/>
              <a:cs typeface="Arial" panose="020B0604020202020204" pitchFamily="34" charset="0"/>
            </a:endParaRPr>
          </a:p>
          <a:p>
            <a:pPr marL="342900" indent="-342900" algn="just">
              <a:buAutoNum type="arabicPeriod" startAt="2"/>
            </a:pPr>
            <a:r>
              <a:rPr lang="es-ES" sz="1800" dirty="0" smtClean="0">
                <a:latin typeface="Arial" panose="020B0604020202020204" pitchFamily="34" charset="0"/>
                <a:cs typeface="Arial" panose="020B0604020202020204" pitchFamily="34" charset="0"/>
              </a:rPr>
              <a:t>Una vez asignado el Documento de Recaudo por Clasificar por parte de la DTN, el usuario de perfil pagador central o regional, aplica reintegro presupuestal a la orden de pago que generó el pago.</a:t>
            </a:r>
          </a:p>
          <a:p>
            <a:pPr marL="342900" indent="-342900" algn="just">
              <a:buAutoNum type="arabicPeriod" startAt="2"/>
            </a:pPr>
            <a:endParaRPr lang="es-ES" sz="1800" dirty="0" smtClean="0">
              <a:latin typeface="Arial" panose="020B0604020202020204" pitchFamily="34" charset="0"/>
              <a:cs typeface="Arial" panose="020B0604020202020204" pitchFamily="34" charset="0"/>
            </a:endParaRPr>
          </a:p>
          <a:p>
            <a:pPr marL="342900" indent="-342900" algn="just">
              <a:buAutoNum type="arabicPeriod" startAt="2"/>
            </a:pPr>
            <a:r>
              <a:rPr lang="es-ES" sz="1800" dirty="0" smtClean="0">
                <a:latin typeface="Arial" panose="020B0604020202020204" pitchFamily="34" charset="0"/>
                <a:cs typeface="Arial" panose="020B0604020202020204" pitchFamily="34" charset="0"/>
              </a:rPr>
              <a:t>El sistema aumenta en el campo del DDE llamado Valor Reintegrado CSF, el valor en dólares resultante de dividir el valor en pesos reintegrado, sobre la TRM del día de pago.</a:t>
            </a:r>
            <a:endParaRPr lang="es-ES" sz="18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18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323528" y="332656"/>
            <a:ext cx="8352928" cy="6299597"/>
          </a:xfrm>
          <a:prstGeom prst="flowChartAlternateProcess">
            <a:avLst/>
          </a:prstGeom>
          <a:noFill/>
          <a:ln w="9525">
            <a:noFill/>
            <a:miter lim="800000"/>
            <a:headEnd/>
            <a:tailEnd/>
          </a:ln>
        </p:spPr>
        <p:txBody>
          <a:bodyPr wrap="square">
            <a:spAutoFit/>
          </a:bodyPr>
          <a:lstStyle/>
          <a:p>
            <a:pPr algn="ctr"/>
            <a:r>
              <a:rPr lang="es-ES" sz="2800" b="1" dirty="0">
                <a:solidFill>
                  <a:srgbClr val="953735"/>
                </a:solidFill>
                <a:latin typeface="Arial" charset="0"/>
                <a:cs typeface="Arial" charset="0"/>
              </a:rPr>
              <a:t>REINTEGROS FUENTE </a:t>
            </a:r>
            <a:r>
              <a:rPr lang="es-ES" sz="2800" b="1" dirty="0" smtClean="0">
                <a:solidFill>
                  <a:srgbClr val="953735"/>
                </a:solidFill>
                <a:latin typeface="Arial" charset="0"/>
                <a:cs typeface="Arial" charset="0"/>
              </a:rPr>
              <a:t>ESPECÍFICA</a:t>
            </a:r>
            <a:endParaRPr lang="es-ES" sz="2800" b="1" dirty="0">
              <a:solidFill>
                <a:srgbClr val="953735"/>
              </a:solidFill>
              <a:latin typeface="Arial" charset="0"/>
              <a:cs typeface="Arial" charset="0"/>
            </a:endParaRPr>
          </a:p>
          <a:p>
            <a:pPr algn="ctr"/>
            <a:r>
              <a:rPr lang="es-ES" sz="2000" b="1" dirty="0">
                <a:solidFill>
                  <a:srgbClr val="953735"/>
                </a:solidFill>
                <a:latin typeface="Arial" charset="0"/>
                <a:cs typeface="Arial" charset="0"/>
              </a:rPr>
              <a:t>POR PAGOS DE LA VIGENCIA </a:t>
            </a:r>
            <a:r>
              <a:rPr lang="es-ES" sz="2000" b="1" dirty="0" smtClean="0">
                <a:solidFill>
                  <a:srgbClr val="953735"/>
                </a:solidFill>
                <a:latin typeface="Arial" charset="0"/>
                <a:cs typeface="Arial" charset="0"/>
              </a:rPr>
              <a:t>ANTERIOR</a:t>
            </a:r>
            <a:endParaRPr lang="es-ES" sz="2000" b="1" dirty="0">
              <a:solidFill>
                <a:srgbClr val="953735"/>
              </a:solidFill>
              <a:latin typeface="Arial" charset="0"/>
              <a:cs typeface="Arial" charset="0"/>
            </a:endParaRPr>
          </a:p>
          <a:p>
            <a:endParaRPr lang="es-ES" dirty="0" smtClean="0"/>
          </a:p>
          <a:p>
            <a:pPr algn="just"/>
            <a:r>
              <a:rPr lang="es-ES" sz="1700" dirty="0" smtClean="0"/>
              <a:t>1.   </a:t>
            </a:r>
            <a:r>
              <a:rPr lang="es-ES" sz="1800" dirty="0" smtClean="0">
                <a:latin typeface="Arial" panose="020B0604020202020204" pitchFamily="34" charset="0"/>
                <a:cs typeface="Arial" panose="020B0604020202020204" pitchFamily="34" charset="0"/>
              </a:rPr>
              <a:t>Se consignan los recursos en pesos a la cuenta bancaria</a:t>
            </a:r>
          </a:p>
          <a:p>
            <a:pPr algn="just"/>
            <a:endParaRPr lang="es-MX" sz="1800" dirty="0" smtClean="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Cuenta </a:t>
            </a:r>
            <a:r>
              <a:rPr lang="es-MX" sz="1800" dirty="0">
                <a:latin typeface="Arial" panose="020B0604020202020204" pitchFamily="34" charset="0"/>
                <a:cs typeface="Arial" panose="020B0604020202020204" pitchFamily="34" charset="0"/>
              </a:rPr>
              <a:t>No</a:t>
            </a:r>
            <a:r>
              <a:rPr lang="es-MX" sz="1800" dirty="0" smtClean="0">
                <a:latin typeface="Arial" panose="020B0604020202020204" pitchFamily="34" charset="0"/>
                <a:cs typeface="Arial" panose="020B0604020202020204" pitchFamily="34" charset="0"/>
              </a:rPr>
              <a:t>.         :  61016950</a:t>
            </a:r>
            <a:endParaRPr lang="es-CO" sz="1800" dirty="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Denominación  :  Cuenta </a:t>
            </a:r>
            <a:r>
              <a:rPr lang="es-MX" sz="1800" dirty="0">
                <a:latin typeface="Arial" panose="020B0604020202020204" pitchFamily="34" charset="0"/>
                <a:cs typeface="Arial" panose="020B0604020202020204" pitchFamily="34" charset="0"/>
              </a:rPr>
              <a:t>Única en Pesos – Reintegros Recursos de Destinación Específica</a:t>
            </a:r>
            <a:endParaRPr lang="es-CO"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Código de </a:t>
            </a:r>
            <a:r>
              <a:rPr lang="es-MX" sz="1800" dirty="0" smtClean="0">
                <a:latin typeface="Arial" panose="020B0604020202020204" pitchFamily="34" charset="0"/>
                <a:cs typeface="Arial" panose="020B0604020202020204" pitchFamily="34" charset="0"/>
              </a:rPr>
              <a:t>Portafolio: Se </a:t>
            </a:r>
            <a:r>
              <a:rPr lang="es-MX" sz="1800" dirty="0">
                <a:latin typeface="Arial" panose="020B0604020202020204" pitchFamily="34" charset="0"/>
                <a:cs typeface="Arial" panose="020B0604020202020204" pitchFamily="34" charset="0"/>
              </a:rPr>
              <a:t>debe utilizar el mismo código asignado a su entidad para </a:t>
            </a:r>
            <a:r>
              <a:rPr lang="es-MX" sz="1800" dirty="0" smtClean="0">
                <a:latin typeface="Arial" panose="020B0604020202020204" pitchFamily="34" charset="0"/>
                <a:cs typeface="Arial" panose="020B0604020202020204" pitchFamily="34" charset="0"/>
              </a:rPr>
              <a:t>realizar  Reintegros </a:t>
            </a:r>
            <a:r>
              <a:rPr lang="es-MX" sz="1800" dirty="0">
                <a:latin typeface="Arial" panose="020B0604020202020204" pitchFamily="34" charset="0"/>
                <a:cs typeface="Arial" panose="020B0604020202020204" pitchFamily="34" charset="0"/>
              </a:rPr>
              <a:t>a través del Banco de la República</a:t>
            </a:r>
            <a:endParaRPr lang="es-CO" sz="1800" dirty="0">
              <a:latin typeface="Arial" panose="020B0604020202020204" pitchFamily="34" charset="0"/>
              <a:cs typeface="Arial" panose="020B0604020202020204" pitchFamily="34" charset="0"/>
            </a:endParaRPr>
          </a:p>
          <a:p>
            <a:pPr algn="just"/>
            <a:endParaRPr lang="es-ES" sz="1800" dirty="0" smtClean="0">
              <a:latin typeface="Arial" panose="020B0604020202020204" pitchFamily="34" charset="0"/>
              <a:cs typeface="Arial" panose="020B0604020202020204" pitchFamily="34" charset="0"/>
            </a:endParaRPr>
          </a:p>
          <a:p>
            <a:pPr marL="342900" indent="-342900" algn="just">
              <a:buAutoNum type="arabicPeriod" startAt="2"/>
            </a:pPr>
            <a:r>
              <a:rPr lang="es-ES" sz="1800" dirty="0" smtClean="0">
                <a:latin typeface="Arial" panose="020B0604020202020204" pitchFamily="34" charset="0"/>
                <a:cs typeface="Arial" panose="020B0604020202020204" pitchFamily="34" charset="0"/>
              </a:rPr>
              <a:t>Se informa a la DTN el valor consignado, a qué orden de pago presupuestal corresponde, TRM del día en que se pagó la orden de pago, y valor en dólares resultantes de dividir el valor en pesos sobre la TRM del día de pago.</a:t>
            </a:r>
          </a:p>
          <a:p>
            <a:pPr marL="342900" indent="-342900" algn="just">
              <a:buAutoNum type="arabicPeriod" startAt="2"/>
            </a:pPr>
            <a:r>
              <a:rPr lang="es-ES" sz="1800" dirty="0" smtClean="0">
                <a:latin typeface="Arial" panose="020B0604020202020204" pitchFamily="34" charset="0"/>
                <a:cs typeface="Arial" panose="020B0604020202020204" pitchFamily="34" charset="0"/>
              </a:rPr>
              <a:t>La DTN traslada el valor en dólares informado en el punto 2, a la cuenta especial del DDE.</a:t>
            </a:r>
          </a:p>
          <a:p>
            <a:pPr marL="342900" indent="-342900" algn="just">
              <a:buAutoNum type="arabicPeriod" startAt="2"/>
            </a:pPr>
            <a:r>
              <a:rPr lang="es-ES" sz="1800" dirty="0" smtClean="0">
                <a:latin typeface="Arial" panose="020B0604020202020204" pitchFamily="34" charset="0"/>
                <a:cs typeface="Arial" panose="020B0604020202020204" pitchFamily="34" charset="0"/>
              </a:rPr>
              <a:t>La DTN asigna el Documento de Recaudo por Clasificar a la unidad ejecutora que consignó.</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133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7"/>
          <p:cNvSpPr>
            <a:spLocks noChangeArrowheads="1"/>
          </p:cNvSpPr>
          <p:nvPr/>
        </p:nvSpPr>
        <p:spPr bwMode="auto">
          <a:xfrm>
            <a:off x="323726" y="908720"/>
            <a:ext cx="8496746" cy="3064669"/>
          </a:xfrm>
          <a:prstGeom prst="flowChartAlternateProcess">
            <a:avLst/>
          </a:prstGeom>
          <a:noFill/>
          <a:ln w="9525">
            <a:noFill/>
            <a:miter lim="800000"/>
            <a:headEnd/>
            <a:tailEnd/>
          </a:ln>
        </p:spPr>
        <p:txBody>
          <a:bodyPr wrap="square">
            <a:spAutoFit/>
          </a:bodyPr>
          <a:lstStyle/>
          <a:p>
            <a:pPr algn="ctr"/>
            <a:r>
              <a:rPr lang="es-ES" sz="2800" b="1" dirty="0">
                <a:solidFill>
                  <a:srgbClr val="953735"/>
                </a:solidFill>
                <a:latin typeface="Arial" charset="0"/>
                <a:cs typeface="Arial" charset="0"/>
              </a:rPr>
              <a:t>REINTEGROS FUENTE </a:t>
            </a:r>
            <a:r>
              <a:rPr lang="es-ES" sz="2800" b="1" dirty="0" smtClean="0">
                <a:solidFill>
                  <a:srgbClr val="953735"/>
                </a:solidFill>
                <a:latin typeface="Arial" charset="0"/>
                <a:cs typeface="Arial" charset="0"/>
              </a:rPr>
              <a:t>ESPECÍFICA</a:t>
            </a:r>
            <a:endParaRPr lang="es-ES" sz="2800" b="1" dirty="0">
              <a:solidFill>
                <a:srgbClr val="953735"/>
              </a:solidFill>
              <a:latin typeface="Arial" charset="0"/>
              <a:cs typeface="Arial" charset="0"/>
            </a:endParaRPr>
          </a:p>
          <a:p>
            <a:pPr algn="ctr"/>
            <a:r>
              <a:rPr lang="es-ES" sz="2000" b="1" dirty="0">
                <a:solidFill>
                  <a:srgbClr val="953735"/>
                </a:solidFill>
                <a:latin typeface="Arial" charset="0"/>
                <a:cs typeface="Arial" charset="0"/>
              </a:rPr>
              <a:t>POR PAGOS DE LA VIGENCIA </a:t>
            </a:r>
            <a:r>
              <a:rPr lang="es-ES" sz="2000" b="1" dirty="0" smtClean="0">
                <a:solidFill>
                  <a:srgbClr val="953735"/>
                </a:solidFill>
                <a:latin typeface="Arial" charset="0"/>
                <a:cs typeface="Arial" charset="0"/>
              </a:rPr>
              <a:t>ANTERIOR</a:t>
            </a:r>
            <a:endParaRPr lang="es-ES" sz="2000" b="1" dirty="0">
              <a:solidFill>
                <a:srgbClr val="953735"/>
              </a:solidFill>
              <a:latin typeface="Arial" charset="0"/>
              <a:cs typeface="Arial" charset="0"/>
            </a:endParaRPr>
          </a:p>
          <a:p>
            <a:pPr algn="just"/>
            <a:endParaRPr lang="es-ES" dirty="0" smtClean="0"/>
          </a:p>
          <a:p>
            <a:pPr marL="342900" indent="-342900" algn="just">
              <a:buAutoNum type="arabicPeriod" startAt="5"/>
            </a:pPr>
            <a:r>
              <a:rPr lang="es-ES" sz="1800" dirty="0" smtClean="0">
                <a:latin typeface="Arial" panose="020B0604020202020204" pitchFamily="34" charset="0"/>
                <a:cs typeface="Arial" panose="020B0604020202020204" pitchFamily="34" charset="0"/>
              </a:rPr>
              <a:t>El usuario del perfil </a:t>
            </a:r>
            <a:r>
              <a:rPr lang="es-ES" sz="1800" dirty="0">
                <a:latin typeface="Arial" panose="020B0604020202020204" pitchFamily="34" charset="0"/>
                <a:cs typeface="Arial" panose="020B0604020202020204" pitchFamily="34" charset="0"/>
              </a:rPr>
              <a:t>Gestión Presupuesto Ingresos </a:t>
            </a:r>
            <a:r>
              <a:rPr lang="es-ES" sz="1800" dirty="0" smtClean="0">
                <a:latin typeface="Arial" panose="020B0604020202020204" pitchFamily="34" charset="0"/>
                <a:cs typeface="Arial" panose="020B0604020202020204" pitchFamily="34" charset="0"/>
              </a:rPr>
              <a:t>de la unidad o sub unidad ejecutora  Registra Causación Básica ( referenciando el DDE ) y luego Recaudo Básico.</a:t>
            </a:r>
            <a:endParaRPr lang="es-ES" sz="1800" dirty="0">
              <a:latin typeface="Arial" panose="020B0604020202020204" pitchFamily="34" charset="0"/>
              <a:cs typeface="Arial" panose="020B0604020202020204" pitchFamily="34" charset="0"/>
            </a:endParaRPr>
          </a:p>
          <a:p>
            <a:pPr marL="342900" indent="-342900" algn="just">
              <a:buAutoNum type="arabicPeriod" startAt="5"/>
            </a:pPr>
            <a:endParaRPr lang="es-ES" sz="1800" dirty="0" smtClean="0">
              <a:latin typeface="Arial" panose="020B0604020202020204" pitchFamily="34" charset="0"/>
              <a:cs typeface="Arial" panose="020B0604020202020204" pitchFamily="34" charset="0"/>
            </a:endParaRPr>
          </a:p>
          <a:p>
            <a:pPr algn="just"/>
            <a:r>
              <a:rPr lang="es-ES" sz="1800" dirty="0" smtClean="0">
                <a:latin typeface="Arial" panose="020B0604020202020204" pitchFamily="34" charset="0"/>
                <a:cs typeface="Arial" panose="020B0604020202020204" pitchFamily="34" charset="0"/>
              </a:rPr>
              <a:t>Con esta operación el sistema aumenta el campo Valor Desembolsos del DDE.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284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47667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4908503"/>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0" y="2492896"/>
            <a:ext cx="9144000" cy="769441"/>
          </a:xfrm>
          <a:prstGeom prst="rect">
            <a:avLst/>
          </a:prstGeom>
          <a:noFill/>
        </p:spPr>
        <p:txBody>
          <a:bodyPr wrap="square" rtlCol="0">
            <a:spAutoFit/>
          </a:bodyPr>
          <a:lstStyle/>
          <a:p>
            <a:pPr algn="ctr"/>
            <a:r>
              <a:rPr lang="es-CO" sz="4400" b="1" dirty="0" smtClean="0">
                <a:latin typeface="Verdana" panose="020B0604030504040204" pitchFamily="34" charset="0"/>
                <a:ea typeface="Verdana" panose="020B0604030504040204" pitchFamily="34" charset="0"/>
                <a:cs typeface="Verdana" panose="020B0604030504040204" pitchFamily="34" charset="0"/>
              </a:rPr>
              <a:t>GRACIAS</a:t>
            </a:r>
            <a:endParaRPr lang="es-CO"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4997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222084740"/>
              </p:ext>
            </p:extLst>
          </p:nvPr>
        </p:nvGraphicFramePr>
        <p:xfrm>
          <a:off x="1787860" y="1556792"/>
          <a:ext cx="528024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666750" y="764704"/>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CO" altLang="es-CO" sz="3000" b="1" dirty="0" smtClean="0">
                <a:solidFill>
                  <a:srgbClr val="953735"/>
                </a:solidFill>
                <a:latin typeface="Arial" charset="0"/>
                <a:cs typeface="Arial" charset="0"/>
              </a:rPr>
              <a:t>NORMAS</a:t>
            </a:r>
            <a:endParaRPr lang="es-ES" altLang="es-CO" sz="3000" b="1" dirty="0">
              <a:solidFill>
                <a:srgbClr val="953735"/>
              </a:solidFill>
              <a:latin typeface="Arial" charset="0"/>
              <a:cs typeface="Arial" charset="0"/>
            </a:endParaRPr>
          </a:p>
        </p:txBody>
      </p:sp>
      <p:sp>
        <p:nvSpPr>
          <p:cNvPr id="3" name="2 CuadroTexto"/>
          <p:cNvSpPr txBox="1"/>
          <p:nvPr/>
        </p:nvSpPr>
        <p:spPr>
          <a:xfrm>
            <a:off x="4979144" y="5616252"/>
            <a:ext cx="2689200" cy="215444"/>
          </a:xfrm>
          <a:prstGeom prst="rect">
            <a:avLst/>
          </a:prstGeom>
          <a:noFill/>
        </p:spPr>
        <p:txBody>
          <a:bodyPr wrap="square" rtlCol="0">
            <a:spAutoFit/>
          </a:bodyPr>
          <a:lstStyle/>
          <a:p>
            <a:r>
              <a:rPr lang="es-CO" sz="800" dirty="0" smtClean="0">
                <a:latin typeface="Arial" panose="020B0604020202020204" pitchFamily="34" charset="0"/>
                <a:cs typeface="Arial" panose="020B0604020202020204" pitchFamily="34" charset="0"/>
              </a:rPr>
              <a:t>Expedidas por Dirección del Tesoro Nacional</a:t>
            </a:r>
            <a:endParaRPr lang="es-CO" sz="8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37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666750" y="908050"/>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CO" sz="3000" b="1" dirty="0">
                <a:solidFill>
                  <a:srgbClr val="953735"/>
                </a:solidFill>
                <a:latin typeface="Arial" charset="0"/>
                <a:cs typeface="Arial" charset="0"/>
              </a:rPr>
              <a:t>PRECONDICIONES </a:t>
            </a:r>
            <a:r>
              <a:rPr lang="es-CO" altLang="es-CO" sz="3000" b="1" dirty="0">
                <a:solidFill>
                  <a:srgbClr val="953735"/>
                </a:solidFill>
                <a:latin typeface="Arial" charset="0"/>
                <a:cs typeface="Arial" charset="0"/>
              </a:rPr>
              <a:t/>
            </a:r>
            <a:br>
              <a:rPr lang="es-CO" altLang="es-CO" sz="3000" b="1" dirty="0">
                <a:solidFill>
                  <a:srgbClr val="953735"/>
                </a:solidFill>
                <a:latin typeface="Arial" charset="0"/>
                <a:cs typeface="Arial" charset="0"/>
              </a:rPr>
            </a:br>
            <a:endParaRPr lang="es-ES" altLang="es-CO" sz="3000" b="1" dirty="0">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90000"/>
              </a:lnSpc>
              <a:spcBef>
                <a:spcPct val="20000"/>
              </a:spcBef>
              <a:buFont typeface="Wingdings" pitchFamily="2" charset="2"/>
              <a:buChar char="Ø"/>
            </a:pPr>
            <a:r>
              <a:rPr lang="es-ES" altLang="es-CO" sz="2800" dirty="0" smtClean="0">
                <a:latin typeface="Arial" charset="0"/>
                <a:cs typeface="Arial" charset="0"/>
              </a:rPr>
              <a:t>Documentos </a:t>
            </a:r>
            <a:r>
              <a:rPr lang="es-ES" altLang="es-CO" sz="2800" dirty="0">
                <a:latin typeface="Arial" charset="0"/>
                <a:cs typeface="Arial" charset="0"/>
              </a:rPr>
              <a:t>de Recaudo por </a:t>
            </a:r>
            <a:r>
              <a:rPr lang="es-ES" altLang="es-CO" sz="2800" dirty="0" smtClean="0">
                <a:latin typeface="Arial" charset="0"/>
                <a:cs typeface="Arial" charset="0"/>
              </a:rPr>
              <a:t>Clasificar.</a:t>
            </a:r>
          </a:p>
          <a:p>
            <a:pPr algn="just" eaLnBrk="1" hangingPunct="1">
              <a:lnSpc>
                <a:spcPct val="90000"/>
              </a:lnSpc>
              <a:spcBef>
                <a:spcPct val="20000"/>
              </a:spcBef>
              <a:buFont typeface="Wingdings" pitchFamily="2" charset="2"/>
              <a:buChar char="Ø"/>
            </a:pPr>
            <a:r>
              <a:rPr lang="es-ES" altLang="es-CO" sz="2800" dirty="0" smtClean="0">
                <a:latin typeface="Arial" charset="0"/>
                <a:cs typeface="Arial" charset="0"/>
              </a:rPr>
              <a:t>Ordenes de pago en estado pagadas con fecha de pago menor o igual a la fecha del recaudo.</a:t>
            </a:r>
          </a:p>
          <a:p>
            <a:pPr algn="just" eaLnBrk="1" hangingPunct="1">
              <a:lnSpc>
                <a:spcPct val="90000"/>
              </a:lnSpc>
              <a:spcBef>
                <a:spcPct val="20000"/>
              </a:spcBef>
              <a:buFont typeface="Wingdings" pitchFamily="2" charset="2"/>
              <a:buChar char="Ø"/>
            </a:pPr>
            <a:r>
              <a:rPr lang="es-ES" altLang="es-CO" sz="2800" dirty="0" smtClean="0">
                <a:latin typeface="Arial" charset="0"/>
                <a:cs typeface="Arial" charset="0"/>
              </a:rPr>
              <a:t>Saldo por pagar en las posiciones de pago no presupuestal **</a:t>
            </a:r>
            <a:endParaRPr lang="es-CO" altLang="es-CO" sz="2800" dirty="0">
              <a:latin typeface="Arial" charset="0"/>
              <a:cs typeface="Arial" charset="0"/>
            </a:endParaRPr>
          </a:p>
          <a:p>
            <a:pPr algn="just" eaLnBrk="1" hangingPunct="1">
              <a:spcBef>
                <a:spcPct val="20000"/>
              </a:spcBef>
              <a:buFont typeface="Wingdings" pitchFamily="2" charset="2"/>
              <a:buNone/>
            </a:pPr>
            <a:endParaRPr lang="es-CO" altLang="es-CO" sz="3200" dirty="0">
              <a:latin typeface="Calibri" pitchFamily="34" charset="0"/>
            </a:endParaRPr>
          </a:p>
          <a:p>
            <a:pPr eaLnBrk="1" hangingPunct="1">
              <a:spcBef>
                <a:spcPct val="20000"/>
              </a:spcBef>
            </a:pPr>
            <a:endParaRPr lang="es-ES" altLang="es-CO" sz="3200" dirty="0">
              <a:latin typeface="Calibri"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06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75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75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715963" y="860425"/>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4" name="Rectangle 3"/>
          <p:cNvSpPr txBox="1">
            <a:spLocks noChangeArrowheads="1"/>
          </p:cNvSpPr>
          <p:nvPr/>
        </p:nvSpPr>
        <p:spPr bwMode="auto">
          <a:xfrm>
            <a:off x="685800" y="1628775"/>
            <a:ext cx="77724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es-ES" altLang="es-CO" sz="3200">
              <a:solidFill>
                <a:srgbClr val="000000"/>
              </a:solidFill>
              <a:latin typeface="Calibri" pitchFamily="34" charset="0"/>
            </a:endParaRPr>
          </a:p>
        </p:txBody>
      </p:sp>
      <p:sp>
        <p:nvSpPr>
          <p:cNvPr id="21508" name="Rectangle 2"/>
          <p:cNvSpPr txBox="1">
            <a:spLocks noChangeArrowheads="1"/>
          </p:cNvSpPr>
          <p:nvPr/>
        </p:nvSpPr>
        <p:spPr bwMode="auto">
          <a:xfrm>
            <a:off x="685800" y="692696"/>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altLang="es-CO" sz="3000" b="1" dirty="0" smtClean="0">
                <a:solidFill>
                  <a:srgbClr val="953735"/>
                </a:solidFill>
                <a:latin typeface="Arial" charset="0"/>
                <a:cs typeface="Arial" charset="0"/>
              </a:rPr>
              <a:t>PRECONDICION</a:t>
            </a:r>
            <a:endParaRPr lang="es-ES" altLang="es-CO" sz="3000" b="1" dirty="0">
              <a:solidFill>
                <a:srgbClr val="953735"/>
              </a:solidFill>
              <a:latin typeface="Arial" charset="0"/>
              <a:cs typeface="Arial" charset="0"/>
            </a:endParaRPr>
          </a:p>
        </p:txBody>
      </p:sp>
      <p:sp>
        <p:nvSpPr>
          <p:cNvPr id="21509" name="Rectangle 3"/>
          <p:cNvSpPr txBox="1">
            <a:spLocks noChangeArrowheads="1"/>
          </p:cNvSpPr>
          <p:nvPr/>
        </p:nvSpPr>
        <p:spPr bwMode="auto">
          <a:xfrm>
            <a:off x="685800" y="1340768"/>
            <a:ext cx="77724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pPr>
            <a:r>
              <a:rPr lang="es-MX" altLang="es-CO" sz="2800" b="1" dirty="0">
                <a:solidFill>
                  <a:srgbClr val="003399"/>
                </a:solidFill>
                <a:latin typeface="Calibri" pitchFamily="34" charset="0"/>
              </a:rPr>
              <a:t>Recaudo por clasificar </a:t>
            </a:r>
            <a:r>
              <a:rPr lang="es-MX" altLang="es-CO" sz="2800" dirty="0">
                <a:latin typeface="Calibri" pitchFamily="34" charset="0"/>
              </a:rPr>
              <a:t>: A partir de la entrada de dinero al </a:t>
            </a:r>
            <a:r>
              <a:rPr lang="es-MX" altLang="es-CO" sz="2800" dirty="0" smtClean="0">
                <a:latin typeface="Calibri" pitchFamily="34" charset="0"/>
              </a:rPr>
              <a:t>banco (</a:t>
            </a:r>
            <a:r>
              <a:rPr lang="es-MX" altLang="es-CO" sz="2800" dirty="0">
                <a:latin typeface="Calibri" pitchFamily="34" charset="0"/>
              </a:rPr>
              <a:t>DTN o Entidad), por títulos y deducciones.</a:t>
            </a: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a:p>
            <a:pPr algn="just" eaLnBrk="1" hangingPunct="1">
              <a:spcBef>
                <a:spcPct val="20000"/>
              </a:spcBef>
            </a:pPr>
            <a:endParaRPr lang="es-MX" altLang="es-CO" sz="3200" dirty="0">
              <a:latin typeface="Calibri" pitchFamily="34" charset="0"/>
            </a:endParaRPr>
          </a:p>
        </p:txBody>
      </p:sp>
      <p:graphicFrame>
        <p:nvGraphicFramePr>
          <p:cNvPr id="7" name="6 Diagrama"/>
          <p:cNvGraphicFramePr/>
          <p:nvPr>
            <p:extLst>
              <p:ext uri="{D42A27DB-BD31-4B8C-83A1-F6EECF244321}">
                <p14:modId xmlns:p14="http://schemas.microsoft.com/office/powerpoint/2010/main" val="3563451163"/>
              </p:ext>
            </p:extLst>
          </p:nvPr>
        </p:nvGraphicFramePr>
        <p:xfrm>
          <a:off x="2051720" y="2996952"/>
          <a:ext cx="5544616" cy="309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38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noChangeArrowheads="1"/>
          </p:cNvSpPr>
          <p:nvPr/>
        </p:nvSpPr>
        <p:spPr bwMode="auto">
          <a:xfrm>
            <a:off x="666750" y="9032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4579" name="Rectangle 3"/>
          <p:cNvSpPr txBox="1">
            <a:spLocks noChangeArrowheads="1"/>
          </p:cNvSpPr>
          <p:nvPr/>
        </p:nvSpPr>
        <p:spPr bwMode="auto">
          <a:xfrm>
            <a:off x="395288" y="1589088"/>
            <a:ext cx="80629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buFont typeface="Wingdings" pitchFamily="2" charset="2"/>
              <a:buNone/>
            </a:pPr>
            <a:endParaRPr lang="es-CO" altLang="es-CO" sz="3200">
              <a:latin typeface="Calibri" pitchFamily="34" charset="0"/>
            </a:endParaRPr>
          </a:p>
          <a:p>
            <a:pPr eaLnBrk="1" hangingPunct="1">
              <a:spcBef>
                <a:spcPct val="20000"/>
              </a:spcBef>
            </a:pPr>
            <a:endParaRPr lang="es-ES" altLang="es-CO" sz="3200">
              <a:latin typeface="Calibri" pitchFamily="34" charset="0"/>
            </a:endParaRPr>
          </a:p>
        </p:txBody>
      </p:sp>
      <p:sp>
        <p:nvSpPr>
          <p:cNvPr id="24580" name="Rectangle 2"/>
          <p:cNvSpPr txBox="1">
            <a:spLocks noChangeArrowheads="1"/>
          </p:cNvSpPr>
          <p:nvPr/>
        </p:nvSpPr>
        <p:spPr bwMode="auto">
          <a:xfrm>
            <a:off x="685800" y="903288"/>
            <a:ext cx="7772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CO" sz="3000" b="1" dirty="0" smtClean="0">
                <a:solidFill>
                  <a:srgbClr val="953735"/>
                </a:solidFill>
                <a:latin typeface="Arial" charset="0"/>
                <a:cs typeface="Arial" charset="0"/>
              </a:rPr>
              <a:t>DIFERENCIA REINTEGRO/DEVOLUCIÓN</a:t>
            </a:r>
            <a:endParaRPr lang="es-ES" altLang="es-CO" sz="3000" b="1" dirty="0">
              <a:solidFill>
                <a:srgbClr val="953735"/>
              </a:solidFill>
              <a:latin typeface="Arial" charset="0"/>
              <a:cs typeface="Arial" charset="0"/>
            </a:endParaRPr>
          </a:p>
        </p:txBody>
      </p:sp>
      <p:sp>
        <p:nvSpPr>
          <p:cNvPr id="6" name="Rectangle 3"/>
          <p:cNvSpPr txBox="1">
            <a:spLocks noChangeArrowheads="1"/>
          </p:cNvSpPr>
          <p:nvPr/>
        </p:nvSpPr>
        <p:spPr bwMode="auto">
          <a:xfrm>
            <a:off x="539750" y="1628775"/>
            <a:ext cx="8353425" cy="475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8900" indent="-88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es-MX" altLang="es-CO" sz="2200" b="1" u="sng" dirty="0">
                <a:solidFill>
                  <a:srgbClr val="003399"/>
                </a:solidFill>
                <a:latin typeface="Arial" charset="0"/>
                <a:cs typeface="Arial" charset="0"/>
              </a:rPr>
              <a:t>Reintegro:</a:t>
            </a:r>
          </a:p>
          <a:p>
            <a:pPr algn="just" eaLnBrk="1" hangingPunct="1">
              <a:lnSpc>
                <a:spcPct val="90000"/>
              </a:lnSpc>
              <a:spcBef>
                <a:spcPct val="20000"/>
              </a:spcBef>
              <a:buFont typeface="Wingdings" pitchFamily="2" charset="2"/>
              <a:buChar char="Ø"/>
            </a:pPr>
            <a:r>
              <a:rPr lang="es-MX" altLang="es-CO" sz="2200" dirty="0">
                <a:latin typeface="Arial" charset="0"/>
                <a:cs typeface="Arial" charset="0"/>
              </a:rPr>
              <a:t>Se afecta una cadena de gasto</a:t>
            </a:r>
          </a:p>
          <a:p>
            <a:pPr algn="just" eaLnBrk="1" hangingPunct="1">
              <a:lnSpc>
                <a:spcPct val="90000"/>
              </a:lnSpc>
              <a:spcBef>
                <a:spcPct val="20000"/>
              </a:spcBef>
              <a:buFont typeface="Wingdings" pitchFamily="2" charset="2"/>
              <a:buChar char="Ø"/>
            </a:pPr>
            <a:r>
              <a:rPr lang="es-MX" altLang="es-CO" sz="2200" dirty="0">
                <a:latin typeface="Arial" charset="0"/>
                <a:cs typeface="Arial" charset="0"/>
              </a:rPr>
              <a:t>Menor valor de un gasto</a:t>
            </a:r>
          </a:p>
          <a:p>
            <a:pPr algn="just" eaLnBrk="1" hangingPunct="1">
              <a:lnSpc>
                <a:spcPct val="90000"/>
              </a:lnSpc>
              <a:spcBef>
                <a:spcPct val="20000"/>
              </a:spcBef>
              <a:buFont typeface="Wingdings" pitchFamily="2" charset="2"/>
              <a:buChar char="Ø"/>
            </a:pPr>
            <a:r>
              <a:rPr lang="es-MX" altLang="es-CO" sz="2200" dirty="0">
                <a:latin typeface="Arial" charset="0"/>
                <a:cs typeface="Arial" charset="0"/>
              </a:rPr>
              <a:t>Valor reintegrados por </a:t>
            </a:r>
            <a:r>
              <a:rPr lang="es-MX" altLang="es-CO" sz="2200" dirty="0" smtClean="0">
                <a:latin typeface="Arial" charset="0"/>
                <a:cs typeface="Arial" charset="0"/>
              </a:rPr>
              <a:t>terceros</a:t>
            </a:r>
          </a:p>
          <a:p>
            <a:pPr marL="0" indent="0" algn="just" eaLnBrk="1" hangingPunct="1">
              <a:lnSpc>
                <a:spcPct val="90000"/>
              </a:lnSpc>
              <a:spcBef>
                <a:spcPct val="20000"/>
              </a:spcBef>
            </a:pPr>
            <a:r>
              <a:rPr lang="es-MX" altLang="es-CO" dirty="0" smtClean="0">
                <a:latin typeface="Arial" charset="0"/>
                <a:cs typeface="Arial" charset="0"/>
              </a:rPr>
              <a:t> </a:t>
            </a:r>
            <a:endParaRPr lang="es-MX" altLang="es-CO" sz="2200" dirty="0">
              <a:latin typeface="Arial" charset="0"/>
              <a:cs typeface="Arial" charset="0"/>
            </a:endParaRPr>
          </a:p>
          <a:p>
            <a:pPr algn="just" eaLnBrk="1" hangingPunct="1">
              <a:lnSpc>
                <a:spcPct val="90000"/>
              </a:lnSpc>
              <a:spcBef>
                <a:spcPct val="20000"/>
              </a:spcBef>
              <a:buFont typeface="Arial" charset="0"/>
              <a:buNone/>
            </a:pPr>
            <a:r>
              <a:rPr lang="es-MX" altLang="es-CO" sz="2200" dirty="0">
                <a:latin typeface="Arial" charset="0"/>
                <a:cs typeface="Arial" charset="0"/>
              </a:rPr>
              <a:t>Si la </a:t>
            </a:r>
            <a:r>
              <a:rPr lang="es-MX" altLang="es-CO" sz="2200" dirty="0" smtClean="0">
                <a:latin typeface="Arial" charset="0"/>
                <a:cs typeface="Arial" charset="0"/>
              </a:rPr>
              <a:t>fecha de la consignación </a:t>
            </a:r>
            <a:r>
              <a:rPr lang="es-MX" altLang="es-CO" sz="2200" dirty="0">
                <a:latin typeface="Arial" charset="0"/>
                <a:cs typeface="Arial" charset="0"/>
              </a:rPr>
              <a:t>DRXC corresponde a </a:t>
            </a:r>
            <a:r>
              <a:rPr lang="es-MX" altLang="es-CO" sz="2200" dirty="0" smtClean="0">
                <a:latin typeface="Arial" charset="0"/>
                <a:cs typeface="Arial" charset="0"/>
              </a:rPr>
              <a:t>una</a:t>
            </a:r>
          </a:p>
          <a:p>
            <a:pPr algn="just" eaLnBrk="1" hangingPunct="1">
              <a:lnSpc>
                <a:spcPct val="90000"/>
              </a:lnSpc>
              <a:spcBef>
                <a:spcPct val="20000"/>
              </a:spcBef>
              <a:buFont typeface="Arial" charset="0"/>
              <a:buNone/>
            </a:pPr>
            <a:r>
              <a:rPr lang="es-MX" altLang="es-CO" sz="2200" dirty="0" smtClean="0">
                <a:latin typeface="Arial" charset="0"/>
                <a:cs typeface="Arial" charset="0"/>
              </a:rPr>
              <a:t>vigencia anterior a </a:t>
            </a:r>
            <a:r>
              <a:rPr lang="es-MX" altLang="es-CO" sz="2200" dirty="0">
                <a:latin typeface="Arial" charset="0"/>
                <a:cs typeface="Arial" charset="0"/>
              </a:rPr>
              <a:t>la de la Orden de Pago </a:t>
            </a:r>
            <a:r>
              <a:rPr lang="es-MX" altLang="es-CO" sz="2200" dirty="0" smtClean="0">
                <a:latin typeface="Arial" charset="0"/>
                <a:cs typeface="Arial" charset="0"/>
              </a:rPr>
              <a:t>se debe aplicar</a:t>
            </a:r>
          </a:p>
          <a:p>
            <a:pPr algn="just" eaLnBrk="1" hangingPunct="1">
              <a:lnSpc>
                <a:spcPct val="90000"/>
              </a:lnSpc>
              <a:spcBef>
                <a:spcPct val="20000"/>
              </a:spcBef>
              <a:buFont typeface="Arial" charset="0"/>
              <a:buNone/>
            </a:pPr>
            <a:r>
              <a:rPr lang="es-MX" altLang="es-CO" sz="2200" dirty="0" smtClean="0">
                <a:latin typeface="Arial" charset="0"/>
                <a:cs typeface="Arial" charset="0"/>
              </a:rPr>
              <a:t>como un </a:t>
            </a:r>
            <a:r>
              <a:rPr lang="es-MX" altLang="es-CO" sz="2200" b="1" dirty="0" smtClean="0">
                <a:latin typeface="Arial" charset="0"/>
                <a:cs typeface="Arial" charset="0"/>
              </a:rPr>
              <a:t>INGRESO</a:t>
            </a:r>
            <a:r>
              <a:rPr lang="es-MX" altLang="es-CO" sz="2200" dirty="0" smtClean="0">
                <a:latin typeface="Arial" charset="0"/>
                <a:cs typeface="Arial" charset="0"/>
              </a:rPr>
              <a:t> utilizando los rubros desagregados de</a:t>
            </a:r>
          </a:p>
          <a:p>
            <a:pPr algn="just" eaLnBrk="1" hangingPunct="1">
              <a:lnSpc>
                <a:spcPct val="90000"/>
              </a:lnSpc>
              <a:spcBef>
                <a:spcPct val="20000"/>
              </a:spcBef>
              <a:buFont typeface="Arial" charset="0"/>
              <a:buNone/>
            </a:pPr>
            <a:r>
              <a:rPr lang="es-MX" altLang="es-CO" sz="2200" dirty="0" smtClean="0">
                <a:latin typeface="Arial" charset="0"/>
                <a:cs typeface="Arial" charset="0"/>
              </a:rPr>
              <a:t>los siguientes conceptos :</a:t>
            </a:r>
            <a:endParaRPr lang="es-MX" altLang="es-CO" sz="2200" dirty="0">
              <a:latin typeface="Arial" charset="0"/>
              <a:cs typeface="Arial" charset="0"/>
            </a:endParaRPr>
          </a:p>
          <a:p>
            <a:pPr algn="just" eaLnBrk="1" hangingPunct="1">
              <a:lnSpc>
                <a:spcPct val="90000"/>
              </a:lnSpc>
              <a:spcBef>
                <a:spcPct val="20000"/>
              </a:spcBef>
              <a:buFont typeface="Arial" charset="0"/>
              <a:buNone/>
            </a:pPr>
            <a:r>
              <a:rPr lang="es-MX" altLang="es-CO" sz="2200" b="1" dirty="0" smtClean="0">
                <a:latin typeface="Arial" charset="0"/>
                <a:cs typeface="Arial" charset="0"/>
              </a:rPr>
              <a:t>Nación           </a:t>
            </a:r>
            <a:r>
              <a:rPr lang="es-MX" altLang="es-CO" sz="2200" dirty="0" smtClean="0">
                <a:latin typeface="Arial" charset="0"/>
                <a:cs typeface="Arial" charset="0"/>
              </a:rPr>
              <a:t>2-8-0-0-1-9 </a:t>
            </a:r>
            <a:r>
              <a:rPr lang="es-MX" altLang="es-CO" sz="2200" b="1" dirty="0">
                <a:latin typeface="Arial" charset="0"/>
                <a:cs typeface="Arial" charset="0"/>
              </a:rPr>
              <a:t>Reintegros Vigencias Anteriores </a:t>
            </a:r>
          </a:p>
          <a:p>
            <a:pPr algn="just" eaLnBrk="1" hangingPunct="1">
              <a:lnSpc>
                <a:spcPct val="90000"/>
              </a:lnSpc>
              <a:spcBef>
                <a:spcPct val="20000"/>
              </a:spcBef>
              <a:buFont typeface="Arial" charset="0"/>
              <a:buNone/>
            </a:pPr>
            <a:r>
              <a:rPr lang="es-MX" altLang="es-CO" sz="2200" b="1" dirty="0" smtClean="0">
                <a:latin typeface="Arial" charset="0"/>
                <a:cs typeface="Arial" charset="0"/>
              </a:rPr>
              <a:t>Propios          </a:t>
            </a:r>
            <a:r>
              <a:rPr lang="es-MX" altLang="es-CO" sz="2200" dirty="0" smtClean="0">
                <a:latin typeface="Arial" charset="0"/>
                <a:cs typeface="Arial" charset="0"/>
              </a:rPr>
              <a:t>3-2-5-5-1 </a:t>
            </a:r>
            <a:r>
              <a:rPr lang="es-MX" altLang="es-CO" sz="2200" b="1" dirty="0">
                <a:latin typeface="Arial" charset="0"/>
                <a:cs typeface="Arial" charset="0"/>
              </a:rPr>
              <a:t>Reintegros Vigencias Anteriores </a:t>
            </a:r>
            <a:endParaRPr lang="es-MX" altLang="es-CO" sz="2200" dirty="0">
              <a:latin typeface="Arial" charset="0"/>
              <a:cs typeface="Arial" charset="0"/>
            </a:endParaRPr>
          </a:p>
          <a:p>
            <a:pPr eaLnBrk="1" hangingPunct="1">
              <a:lnSpc>
                <a:spcPct val="90000"/>
              </a:lnSpc>
              <a:spcBef>
                <a:spcPct val="20000"/>
              </a:spcBef>
              <a:buFont typeface="Arial" charset="0"/>
              <a:buNone/>
            </a:pPr>
            <a:endParaRPr lang="es-MX" altLang="es-CO" dirty="0">
              <a:latin typeface="Arial" charset="0"/>
              <a:cs typeface="Arial" charset="0"/>
            </a:endParaRPr>
          </a:p>
          <a:p>
            <a:pPr eaLnBrk="1" hangingPunct="1">
              <a:lnSpc>
                <a:spcPct val="90000"/>
              </a:lnSpc>
              <a:spcBef>
                <a:spcPct val="20000"/>
              </a:spcBef>
            </a:pPr>
            <a:endParaRPr lang="es-MX" altLang="es-CO" u="sng" dirty="0">
              <a:latin typeface="Arial" charset="0"/>
              <a:cs typeface="Arial" charset="0"/>
            </a:endParaRPr>
          </a:p>
          <a:p>
            <a:pPr eaLnBrk="1" hangingPunct="1">
              <a:lnSpc>
                <a:spcPct val="90000"/>
              </a:lnSpc>
              <a:spcBef>
                <a:spcPct val="20000"/>
              </a:spcBef>
            </a:pPr>
            <a:endParaRPr lang="es-ES" altLang="es-CO" sz="2000" u="sng" dirty="0">
              <a:latin typeface="Arial" charset="0"/>
              <a:cs typeface="Arial"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ector recto de flecha 2"/>
          <p:cNvCxnSpPr/>
          <p:nvPr/>
        </p:nvCxnSpPr>
        <p:spPr>
          <a:xfrm>
            <a:off x="1691680" y="5157192"/>
            <a:ext cx="64807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Conector recto de flecha 9"/>
          <p:cNvCxnSpPr/>
          <p:nvPr/>
        </p:nvCxnSpPr>
        <p:spPr>
          <a:xfrm>
            <a:off x="1763688" y="5517232"/>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946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ChangeArrowheads="1"/>
          </p:cNvSpPr>
          <p:nvPr/>
        </p:nvSpPr>
        <p:spPr bwMode="auto">
          <a:xfrm>
            <a:off x="666750" y="9032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5603" name="Rectangle 3"/>
          <p:cNvSpPr txBox="1">
            <a:spLocks noChangeArrowheads="1"/>
          </p:cNvSpPr>
          <p:nvPr/>
        </p:nvSpPr>
        <p:spPr bwMode="auto">
          <a:xfrm>
            <a:off x="395288" y="1589088"/>
            <a:ext cx="80629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buFont typeface="Wingdings" pitchFamily="2" charset="2"/>
              <a:buNone/>
            </a:pPr>
            <a:endParaRPr lang="es-CO" altLang="es-CO" sz="3200">
              <a:latin typeface="Calibri" pitchFamily="34" charset="0"/>
            </a:endParaRPr>
          </a:p>
          <a:p>
            <a:pPr eaLnBrk="1" hangingPunct="1">
              <a:spcBef>
                <a:spcPct val="20000"/>
              </a:spcBef>
            </a:pPr>
            <a:endParaRPr lang="es-ES" altLang="es-CO" sz="3200">
              <a:latin typeface="Calibri" pitchFamily="34" charset="0"/>
            </a:endParaRPr>
          </a:p>
        </p:txBody>
      </p:sp>
      <p:sp>
        <p:nvSpPr>
          <p:cNvPr id="25604" name="Rectangle 2"/>
          <p:cNvSpPr txBox="1">
            <a:spLocks noChangeArrowheads="1"/>
          </p:cNvSpPr>
          <p:nvPr/>
        </p:nvSpPr>
        <p:spPr bwMode="auto">
          <a:xfrm>
            <a:off x="685800" y="903288"/>
            <a:ext cx="7772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CO" sz="3000" b="1" dirty="0">
                <a:solidFill>
                  <a:srgbClr val="953735"/>
                </a:solidFill>
                <a:latin typeface="Arial" charset="0"/>
                <a:cs typeface="Arial" charset="0"/>
              </a:rPr>
              <a:t>DIFERENCIA REINTEGRO/DEVOLUCION</a:t>
            </a:r>
          </a:p>
        </p:txBody>
      </p:sp>
      <p:sp>
        <p:nvSpPr>
          <p:cNvPr id="6" name="Rectangle 3"/>
          <p:cNvSpPr txBox="1">
            <a:spLocks noChangeArrowheads="1"/>
          </p:cNvSpPr>
          <p:nvPr/>
        </p:nvSpPr>
        <p:spPr bwMode="auto">
          <a:xfrm>
            <a:off x="539750" y="1844129"/>
            <a:ext cx="83534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8900" indent="-88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90000"/>
              </a:lnSpc>
              <a:spcBef>
                <a:spcPct val="20000"/>
              </a:spcBef>
              <a:buFont typeface="Arial" charset="0"/>
              <a:buNone/>
            </a:pPr>
            <a:r>
              <a:rPr lang="es-CO" altLang="es-CO" dirty="0" smtClean="0">
                <a:latin typeface="Arial" charset="0"/>
                <a:cs typeface="Arial" charset="0"/>
              </a:rPr>
              <a:t>Para los reintegros de </a:t>
            </a:r>
            <a:r>
              <a:rPr lang="es-ES" altLang="es-CO" dirty="0" smtClean="0">
                <a:latin typeface="Arial" charset="0"/>
                <a:cs typeface="Arial" charset="0"/>
              </a:rPr>
              <a:t>vigencias </a:t>
            </a:r>
            <a:r>
              <a:rPr lang="es-ES" altLang="es-CO" dirty="0">
                <a:latin typeface="Arial" charset="0"/>
                <a:cs typeface="Arial" charset="0"/>
              </a:rPr>
              <a:t>a</a:t>
            </a:r>
            <a:r>
              <a:rPr lang="es-ES" altLang="es-CO" dirty="0" smtClean="0">
                <a:latin typeface="Arial" charset="0"/>
                <a:cs typeface="Arial" charset="0"/>
              </a:rPr>
              <a:t>nteriores</a:t>
            </a:r>
            <a:r>
              <a:rPr lang="es-ES_tradnl" altLang="es-CO" dirty="0" smtClean="0">
                <a:latin typeface="Arial" charset="0"/>
                <a:cs typeface="Arial" charset="0"/>
              </a:rPr>
              <a:t> realizados por </a:t>
            </a:r>
          </a:p>
          <a:p>
            <a:pPr algn="just" eaLnBrk="1" hangingPunct="1">
              <a:lnSpc>
                <a:spcPct val="90000"/>
              </a:lnSpc>
              <a:spcBef>
                <a:spcPct val="20000"/>
              </a:spcBef>
              <a:buFont typeface="Arial" charset="0"/>
              <a:buNone/>
            </a:pPr>
            <a:r>
              <a:rPr lang="es-ES_tradnl" altLang="es-CO" dirty="0" smtClean="0">
                <a:latin typeface="Arial" charset="0"/>
                <a:cs typeface="Arial" charset="0"/>
              </a:rPr>
              <a:t>las </a:t>
            </a:r>
            <a:r>
              <a:rPr lang="es-ES_tradnl" altLang="es-CO" dirty="0">
                <a:latin typeface="Arial" charset="0"/>
                <a:cs typeface="Arial" charset="0"/>
              </a:rPr>
              <a:t>EPS </a:t>
            </a:r>
            <a:r>
              <a:rPr lang="es-ES_tradnl" altLang="es-CO" dirty="0" smtClean="0">
                <a:latin typeface="Arial" charset="0"/>
                <a:cs typeface="Arial" charset="0"/>
              </a:rPr>
              <a:t>a las entidades </a:t>
            </a:r>
            <a:r>
              <a:rPr lang="es-ES_tradnl" altLang="es-CO" dirty="0">
                <a:latin typeface="Arial" charset="0"/>
                <a:cs typeface="Arial" charset="0"/>
              </a:rPr>
              <a:t>por concepto de Incapacidades </a:t>
            </a:r>
            <a:r>
              <a:rPr lang="es-ES_tradnl" altLang="es-CO" dirty="0" smtClean="0">
                <a:latin typeface="Arial" charset="0"/>
                <a:cs typeface="Arial" charset="0"/>
              </a:rPr>
              <a:t>se</a:t>
            </a:r>
          </a:p>
          <a:p>
            <a:pPr algn="just" eaLnBrk="1" hangingPunct="1">
              <a:lnSpc>
                <a:spcPct val="90000"/>
              </a:lnSpc>
              <a:spcBef>
                <a:spcPct val="20000"/>
              </a:spcBef>
              <a:buFont typeface="Arial" charset="0"/>
              <a:buNone/>
            </a:pPr>
            <a:r>
              <a:rPr lang="es-ES_tradnl" altLang="es-CO" dirty="0" smtClean="0">
                <a:latin typeface="Arial" charset="0"/>
                <a:cs typeface="Arial" charset="0"/>
              </a:rPr>
              <a:t>deben utilizar </a:t>
            </a:r>
            <a:r>
              <a:rPr lang="es-ES_tradnl" altLang="es-CO" dirty="0">
                <a:latin typeface="Arial" charset="0"/>
                <a:cs typeface="Arial" charset="0"/>
              </a:rPr>
              <a:t>los siguientes rubros de ingreso </a:t>
            </a:r>
            <a:r>
              <a:rPr lang="es-MX" altLang="es-CO" dirty="0">
                <a:latin typeface="Arial" charset="0"/>
                <a:cs typeface="Arial" charset="0"/>
              </a:rPr>
              <a:t>:</a:t>
            </a:r>
          </a:p>
          <a:p>
            <a:pPr algn="just" eaLnBrk="1" hangingPunct="1">
              <a:lnSpc>
                <a:spcPct val="90000"/>
              </a:lnSpc>
              <a:spcBef>
                <a:spcPct val="20000"/>
              </a:spcBef>
              <a:buFont typeface="Arial" charset="0"/>
              <a:buNone/>
            </a:pPr>
            <a:endParaRPr lang="es-MX" altLang="es-CO" b="1" u="sng" dirty="0" smtClean="0">
              <a:latin typeface="Arial" charset="0"/>
              <a:cs typeface="Arial" charset="0"/>
            </a:endParaRPr>
          </a:p>
          <a:p>
            <a:pPr algn="just" eaLnBrk="1" hangingPunct="1">
              <a:lnSpc>
                <a:spcPct val="90000"/>
              </a:lnSpc>
              <a:spcBef>
                <a:spcPct val="20000"/>
              </a:spcBef>
              <a:buFont typeface="Arial" charset="0"/>
              <a:buNone/>
            </a:pPr>
            <a:r>
              <a:rPr lang="es-MX" altLang="es-CO" b="1" u="sng" dirty="0" smtClean="0">
                <a:latin typeface="Arial" charset="0"/>
                <a:cs typeface="Arial" charset="0"/>
              </a:rPr>
              <a:t>Nación</a:t>
            </a:r>
            <a:endParaRPr lang="es-MX" altLang="es-CO" b="1" u="sng" dirty="0">
              <a:latin typeface="Arial" charset="0"/>
              <a:cs typeface="Arial" charset="0"/>
            </a:endParaRPr>
          </a:p>
          <a:p>
            <a:pPr algn="just" eaLnBrk="1" hangingPunct="1">
              <a:lnSpc>
                <a:spcPct val="90000"/>
              </a:lnSpc>
              <a:spcBef>
                <a:spcPct val="20000"/>
              </a:spcBef>
              <a:buFont typeface="Arial" charset="0"/>
              <a:buNone/>
            </a:pPr>
            <a:r>
              <a:rPr lang="es-MX" altLang="es-CO" dirty="0">
                <a:latin typeface="Arial" charset="0"/>
                <a:cs typeface="Arial" charset="0"/>
              </a:rPr>
              <a:t>2-8-0-0-1-9-4 </a:t>
            </a:r>
            <a:r>
              <a:rPr lang="es-ES" altLang="es-CO" b="1" dirty="0">
                <a:latin typeface="Calibri" pitchFamily="34" charset="0"/>
              </a:rPr>
              <a:t>Reintegro Incapacidades Vigencias Anteriores</a:t>
            </a:r>
            <a:endParaRPr lang="es-MX" altLang="es-CO" b="1" dirty="0">
              <a:latin typeface="Arial" charset="0"/>
              <a:cs typeface="Arial" charset="0"/>
            </a:endParaRPr>
          </a:p>
          <a:p>
            <a:pPr algn="just" eaLnBrk="1" hangingPunct="1">
              <a:lnSpc>
                <a:spcPct val="90000"/>
              </a:lnSpc>
              <a:spcBef>
                <a:spcPct val="20000"/>
              </a:spcBef>
              <a:buFont typeface="Arial" charset="0"/>
              <a:buNone/>
            </a:pPr>
            <a:endParaRPr lang="es-MX" altLang="es-CO" b="1" u="sng" dirty="0" smtClean="0">
              <a:latin typeface="Arial" charset="0"/>
              <a:cs typeface="Arial" charset="0"/>
            </a:endParaRPr>
          </a:p>
          <a:p>
            <a:pPr algn="just" eaLnBrk="1" hangingPunct="1">
              <a:lnSpc>
                <a:spcPct val="90000"/>
              </a:lnSpc>
              <a:spcBef>
                <a:spcPct val="20000"/>
              </a:spcBef>
              <a:buFont typeface="Arial" charset="0"/>
              <a:buNone/>
            </a:pPr>
            <a:r>
              <a:rPr lang="es-MX" altLang="es-CO" b="1" u="sng" dirty="0" smtClean="0">
                <a:latin typeface="Arial" charset="0"/>
                <a:cs typeface="Arial" charset="0"/>
              </a:rPr>
              <a:t>Propios</a:t>
            </a:r>
            <a:endParaRPr lang="es-MX" altLang="es-CO" b="1" u="sng" dirty="0">
              <a:latin typeface="Arial" charset="0"/>
              <a:cs typeface="Arial" charset="0"/>
            </a:endParaRPr>
          </a:p>
          <a:p>
            <a:pPr algn="just" eaLnBrk="1" hangingPunct="1">
              <a:lnSpc>
                <a:spcPct val="90000"/>
              </a:lnSpc>
              <a:spcBef>
                <a:spcPct val="20000"/>
              </a:spcBef>
              <a:buFont typeface="Arial" charset="0"/>
              <a:buNone/>
            </a:pPr>
            <a:r>
              <a:rPr lang="es-MX" altLang="es-CO" dirty="0">
                <a:latin typeface="Arial" charset="0"/>
                <a:cs typeface="Arial" charset="0"/>
              </a:rPr>
              <a:t>3-2-5-5-1-4 </a:t>
            </a:r>
            <a:r>
              <a:rPr lang="es-ES" altLang="es-CO" b="1" dirty="0">
                <a:latin typeface="Calibri" pitchFamily="34" charset="0"/>
              </a:rPr>
              <a:t>Reintegro Incapacidades Vigencias Anteriores</a:t>
            </a:r>
            <a:endParaRPr lang="es-MX" altLang="es-CO" dirty="0">
              <a:latin typeface="Arial" charset="0"/>
              <a:cs typeface="Arial" charset="0"/>
            </a:endParaRPr>
          </a:p>
          <a:p>
            <a:pPr eaLnBrk="1" hangingPunct="1">
              <a:lnSpc>
                <a:spcPct val="90000"/>
              </a:lnSpc>
              <a:spcBef>
                <a:spcPct val="20000"/>
              </a:spcBef>
              <a:buFont typeface="Arial" charset="0"/>
              <a:buNone/>
            </a:pPr>
            <a:endParaRPr lang="es-MX" altLang="es-CO" dirty="0">
              <a:latin typeface="Arial" charset="0"/>
              <a:cs typeface="Arial" charset="0"/>
            </a:endParaRPr>
          </a:p>
          <a:p>
            <a:pPr eaLnBrk="1" hangingPunct="1">
              <a:lnSpc>
                <a:spcPct val="90000"/>
              </a:lnSpc>
              <a:spcBef>
                <a:spcPct val="20000"/>
              </a:spcBef>
            </a:pPr>
            <a:endParaRPr lang="es-MX" altLang="es-CO" u="sng" dirty="0">
              <a:latin typeface="Arial" charset="0"/>
              <a:cs typeface="Arial" charset="0"/>
            </a:endParaRPr>
          </a:p>
          <a:p>
            <a:pPr eaLnBrk="1" hangingPunct="1">
              <a:lnSpc>
                <a:spcPct val="90000"/>
              </a:lnSpc>
              <a:spcBef>
                <a:spcPct val="20000"/>
              </a:spcBef>
            </a:pPr>
            <a:endParaRPr lang="es-ES" altLang="es-CO" sz="2000" u="sng" dirty="0">
              <a:latin typeface="Arial" charset="0"/>
              <a:cs typeface="Arial"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0"/>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77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666750" y="903288"/>
            <a:ext cx="777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s-ES" altLang="es-CO" sz="3200" b="1">
              <a:solidFill>
                <a:srgbClr val="953735"/>
              </a:solidFill>
              <a:latin typeface="Arial" charset="0"/>
              <a:cs typeface="Arial" charset="0"/>
            </a:endParaRPr>
          </a:p>
        </p:txBody>
      </p:sp>
      <p:sp>
        <p:nvSpPr>
          <p:cNvPr id="26627" name="Rectangle 3"/>
          <p:cNvSpPr txBox="1">
            <a:spLocks noChangeArrowheads="1"/>
          </p:cNvSpPr>
          <p:nvPr/>
        </p:nvSpPr>
        <p:spPr bwMode="auto">
          <a:xfrm>
            <a:off x="395288" y="1589088"/>
            <a:ext cx="80629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0000"/>
              </a:spcBef>
              <a:buFont typeface="Wingdings" pitchFamily="2" charset="2"/>
              <a:buNone/>
            </a:pPr>
            <a:endParaRPr lang="es-CO" altLang="es-CO" sz="3200">
              <a:latin typeface="Calibri" pitchFamily="34" charset="0"/>
            </a:endParaRPr>
          </a:p>
          <a:p>
            <a:pPr eaLnBrk="1" hangingPunct="1">
              <a:spcBef>
                <a:spcPct val="20000"/>
              </a:spcBef>
            </a:pPr>
            <a:endParaRPr lang="es-ES" altLang="es-CO" sz="3200">
              <a:latin typeface="Calibri" pitchFamily="34" charset="0"/>
            </a:endParaRPr>
          </a:p>
        </p:txBody>
      </p:sp>
      <p:sp>
        <p:nvSpPr>
          <p:cNvPr id="26628" name="Rectangle 2"/>
          <p:cNvSpPr txBox="1">
            <a:spLocks noChangeArrowheads="1"/>
          </p:cNvSpPr>
          <p:nvPr/>
        </p:nvSpPr>
        <p:spPr bwMode="auto">
          <a:xfrm>
            <a:off x="830262" y="903288"/>
            <a:ext cx="77724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ES" altLang="es-CO" sz="3000" b="1" dirty="0">
                <a:solidFill>
                  <a:srgbClr val="953735"/>
                </a:solidFill>
                <a:latin typeface="Arial" charset="0"/>
                <a:cs typeface="Arial" charset="0"/>
              </a:rPr>
              <a:t>DIFERENCIA </a:t>
            </a:r>
            <a:r>
              <a:rPr lang="es-ES" altLang="es-CO" sz="3000" b="1" dirty="0" smtClean="0">
                <a:solidFill>
                  <a:srgbClr val="953735"/>
                </a:solidFill>
                <a:latin typeface="Arial" charset="0"/>
                <a:cs typeface="Arial" charset="0"/>
              </a:rPr>
              <a:t>REINTEGRO/DEVOLUCIÓN</a:t>
            </a:r>
            <a:endParaRPr lang="es-ES" altLang="es-CO" sz="3000" b="1" dirty="0">
              <a:solidFill>
                <a:srgbClr val="953735"/>
              </a:solidFill>
              <a:latin typeface="Arial" charset="0"/>
              <a:cs typeface="Arial" charset="0"/>
            </a:endParaRPr>
          </a:p>
        </p:txBody>
      </p:sp>
      <p:sp>
        <p:nvSpPr>
          <p:cNvPr id="6" name="Rectangle 3"/>
          <p:cNvSpPr txBox="1">
            <a:spLocks noChangeArrowheads="1"/>
          </p:cNvSpPr>
          <p:nvPr/>
        </p:nvSpPr>
        <p:spPr bwMode="auto">
          <a:xfrm>
            <a:off x="539750" y="1628775"/>
            <a:ext cx="83534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8900" indent="-88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20000"/>
              </a:spcBef>
            </a:pPr>
            <a:r>
              <a:rPr lang="es-MX" altLang="es-CO" b="1" u="sng" dirty="0" smtClean="0">
                <a:solidFill>
                  <a:srgbClr val="003399"/>
                </a:solidFill>
                <a:latin typeface="Arial" charset="0"/>
                <a:cs typeface="Arial" charset="0"/>
              </a:rPr>
              <a:t>Devolución de Ingresos Presupuestales:</a:t>
            </a:r>
            <a:endParaRPr lang="es-MX" altLang="es-CO" b="1" u="sng" dirty="0">
              <a:solidFill>
                <a:srgbClr val="003399"/>
              </a:solidFill>
              <a:latin typeface="Arial" charset="0"/>
              <a:cs typeface="Arial" charset="0"/>
            </a:endParaRPr>
          </a:p>
          <a:p>
            <a:pPr algn="just" eaLnBrk="1" hangingPunct="1">
              <a:lnSpc>
                <a:spcPct val="90000"/>
              </a:lnSpc>
              <a:spcBef>
                <a:spcPct val="20000"/>
              </a:spcBef>
              <a:buFont typeface="Wingdings" pitchFamily="2" charset="2"/>
              <a:buChar char="Ø"/>
            </a:pPr>
            <a:r>
              <a:rPr lang="es-MX" altLang="es-CO" dirty="0" smtClean="0">
                <a:latin typeface="Arial" charset="0"/>
                <a:cs typeface="Arial" charset="0"/>
              </a:rPr>
              <a:t>Recursos </a:t>
            </a:r>
            <a:r>
              <a:rPr lang="es-MX" altLang="es-CO" dirty="0">
                <a:latin typeface="Arial" charset="0"/>
                <a:cs typeface="Arial" charset="0"/>
              </a:rPr>
              <a:t>que ingresaron a las cuentas bancarias </a:t>
            </a:r>
            <a:r>
              <a:rPr lang="es-CO" altLang="es-CO" dirty="0">
                <a:latin typeface="Arial" charset="0"/>
                <a:cs typeface="Arial" charset="0"/>
              </a:rPr>
              <a:t>y fueron causados y recaudados en la vigencia actual o en vigencias anteriores.</a:t>
            </a:r>
          </a:p>
          <a:p>
            <a:pPr algn="just" eaLnBrk="1" hangingPunct="1">
              <a:lnSpc>
                <a:spcPct val="90000"/>
              </a:lnSpc>
              <a:spcBef>
                <a:spcPct val="20000"/>
              </a:spcBef>
              <a:buFont typeface="Wingdings" pitchFamily="2" charset="2"/>
              <a:buChar char="Ø"/>
            </a:pPr>
            <a:r>
              <a:rPr lang="es-CO" altLang="es-CO" dirty="0">
                <a:latin typeface="Arial" charset="0"/>
                <a:cs typeface="Arial" charset="0"/>
              </a:rPr>
              <a:t>Solicitud de devolución de ingresos por parte de un tercero </a:t>
            </a:r>
          </a:p>
          <a:p>
            <a:pPr algn="just" eaLnBrk="1" hangingPunct="1">
              <a:lnSpc>
                <a:spcPct val="90000"/>
              </a:lnSpc>
              <a:spcBef>
                <a:spcPct val="20000"/>
              </a:spcBef>
              <a:buFont typeface="Wingdings" pitchFamily="2" charset="2"/>
              <a:buChar char="Ø"/>
            </a:pPr>
            <a:r>
              <a:rPr lang="es-ES" altLang="es-CO" dirty="0">
                <a:latin typeface="Arial" charset="0"/>
                <a:cs typeface="Arial" charset="0"/>
              </a:rPr>
              <a:t>Se realiza la devolución por el </a:t>
            </a:r>
            <a:r>
              <a:rPr lang="es-ES" altLang="es-CO" dirty="0" smtClean="0">
                <a:latin typeface="Arial" charset="0"/>
                <a:cs typeface="Arial" charset="0"/>
              </a:rPr>
              <a:t>módulo </a:t>
            </a:r>
            <a:r>
              <a:rPr lang="es-ES" altLang="es-CO" dirty="0">
                <a:latin typeface="Arial" charset="0"/>
                <a:cs typeface="Arial" charset="0"/>
              </a:rPr>
              <a:t>de ingresos</a:t>
            </a:r>
            <a:r>
              <a:rPr lang="es-ES" altLang="es-CO" dirty="0" smtClean="0">
                <a:latin typeface="Arial" charset="0"/>
                <a:cs typeface="Arial" charset="0"/>
              </a:rPr>
              <a:t>.</a:t>
            </a:r>
          </a:p>
          <a:p>
            <a:pPr marL="0" indent="0" algn="just" eaLnBrk="1" hangingPunct="1">
              <a:lnSpc>
                <a:spcPct val="90000"/>
              </a:lnSpc>
              <a:spcBef>
                <a:spcPct val="20000"/>
              </a:spcBef>
            </a:pPr>
            <a:endParaRPr lang="es-ES" altLang="es-CO" dirty="0">
              <a:latin typeface="Arial" charset="0"/>
              <a:cs typeface="Arial" charset="0"/>
            </a:endParaRPr>
          </a:p>
          <a:p>
            <a:pPr marL="0" indent="0" algn="just" eaLnBrk="1" hangingPunct="1">
              <a:lnSpc>
                <a:spcPct val="90000"/>
              </a:lnSpc>
              <a:spcBef>
                <a:spcPct val="20000"/>
              </a:spcBef>
            </a:pPr>
            <a:r>
              <a:rPr lang="es-ES" altLang="es-CO" b="1" u="sng" dirty="0" smtClean="0">
                <a:solidFill>
                  <a:srgbClr val="003399"/>
                </a:solidFill>
                <a:latin typeface="Arial" charset="0"/>
                <a:cs typeface="Arial" charset="0"/>
              </a:rPr>
              <a:t>Otras Devoluciones</a:t>
            </a:r>
          </a:p>
          <a:p>
            <a:pPr algn="just" eaLnBrk="1" hangingPunct="1">
              <a:lnSpc>
                <a:spcPct val="90000"/>
              </a:lnSpc>
              <a:spcBef>
                <a:spcPct val="20000"/>
              </a:spcBef>
              <a:buFont typeface="Wingdings" pitchFamily="2" charset="2"/>
              <a:buChar char="Ø"/>
            </a:pPr>
            <a:r>
              <a:rPr lang="es-ES" altLang="es-CO" dirty="0" smtClean="0">
                <a:latin typeface="Arial" charset="0"/>
                <a:cs typeface="Arial" charset="0"/>
              </a:rPr>
              <a:t> </a:t>
            </a:r>
            <a:r>
              <a:rPr lang="es-ES" altLang="es-CO" dirty="0">
                <a:latin typeface="Arial" charset="0"/>
                <a:cs typeface="Arial" charset="0"/>
              </a:rPr>
              <a:t>(Pagos No Presupuestales), Recursos que ingresaron equivocadamente a las cuentas bancarias y están pendientes por clasificar (por imputar).</a:t>
            </a:r>
            <a:endParaRPr lang="es-CO" altLang="es-CO" dirty="0">
              <a:latin typeface="Arial" charset="0"/>
              <a:cs typeface="Arial" charset="0"/>
            </a:endParaRPr>
          </a:p>
          <a:p>
            <a:pPr algn="just" eaLnBrk="1" hangingPunct="1">
              <a:lnSpc>
                <a:spcPct val="90000"/>
              </a:lnSpc>
              <a:spcBef>
                <a:spcPct val="20000"/>
              </a:spcBef>
              <a:buFont typeface="Wingdings" pitchFamily="2" charset="2"/>
              <a:buChar char="Ø"/>
            </a:pPr>
            <a:endParaRPr lang="es-MX" altLang="es-CO" dirty="0">
              <a:latin typeface="Arial" charset="0"/>
              <a:cs typeface="Arial" charset="0"/>
            </a:endParaRPr>
          </a:p>
          <a:p>
            <a:pPr algn="just" eaLnBrk="1" hangingPunct="1">
              <a:lnSpc>
                <a:spcPct val="90000"/>
              </a:lnSpc>
              <a:spcBef>
                <a:spcPct val="20000"/>
              </a:spcBef>
              <a:buFont typeface="Arial" charset="0"/>
              <a:buNone/>
            </a:pPr>
            <a:endParaRPr lang="es-MX" altLang="es-CO" dirty="0">
              <a:latin typeface="Arial" charset="0"/>
              <a:cs typeface="Arial" charset="0"/>
            </a:endParaRPr>
          </a:p>
          <a:p>
            <a:pPr eaLnBrk="1" hangingPunct="1">
              <a:lnSpc>
                <a:spcPct val="90000"/>
              </a:lnSpc>
              <a:spcBef>
                <a:spcPct val="20000"/>
              </a:spcBef>
              <a:buFont typeface="Arial" charset="0"/>
              <a:buNone/>
            </a:pPr>
            <a:endParaRPr lang="es-MX" altLang="es-CO" dirty="0">
              <a:latin typeface="Arial" charset="0"/>
              <a:cs typeface="Arial" charset="0"/>
            </a:endParaRPr>
          </a:p>
          <a:p>
            <a:pPr eaLnBrk="1" hangingPunct="1">
              <a:lnSpc>
                <a:spcPct val="90000"/>
              </a:lnSpc>
              <a:spcBef>
                <a:spcPct val="20000"/>
              </a:spcBef>
            </a:pPr>
            <a:endParaRPr lang="es-MX" altLang="es-CO" u="sng" dirty="0">
              <a:latin typeface="Arial" charset="0"/>
              <a:cs typeface="Arial" charset="0"/>
            </a:endParaRPr>
          </a:p>
          <a:p>
            <a:pPr eaLnBrk="1" hangingPunct="1">
              <a:lnSpc>
                <a:spcPct val="90000"/>
              </a:lnSpc>
              <a:spcBef>
                <a:spcPct val="20000"/>
              </a:spcBef>
            </a:pPr>
            <a:endParaRPr lang="es-ES" altLang="es-CO" sz="2000" u="sng" dirty="0">
              <a:latin typeface="Arial" charset="0"/>
              <a:cs typeface="Arial"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48" t="44368" r="9224" b="48114"/>
          <a:stretch/>
        </p:blipFill>
        <p:spPr bwMode="auto">
          <a:xfrm>
            <a:off x="0" y="-27384"/>
            <a:ext cx="9160694" cy="71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307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75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ivel xmlns="68aa4d9b-49e9-4141-85be-49b88062f9db" xsi:nil="true"/>
    <Fecha_x0020_Publicaci_x00f3_n xmlns="68aa4d9b-49e9-4141-85be-49b88062f9db" xsi:nil="true"/>
    <_dlc_DocId xmlns="9b439fa8-e993-4352-b14e-36bd4af4dd6d">KR33XJ2DTYQK-29-159</_dlc_DocId>
    <_dlc_DocIdUrl xmlns="9b439fa8-e993-4352-b14e-36bd4af4dd6d">
      <Url>http://mintranet/_layouts/DocIdRedir.aspx?ID=KR33XJ2DTYQK-29-159</Url>
      <Description>KR33XJ2DTYQK-29-159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4C9ADB8B30D0C428EB90BAD02695755" ma:contentTypeVersion="2" ma:contentTypeDescription="Crear nuevo documento." ma:contentTypeScope="" ma:versionID="8f427e7d64eeff7f62b2d8ce0247c007">
  <xsd:schema xmlns:xsd="http://www.w3.org/2001/XMLSchema" xmlns:xs="http://www.w3.org/2001/XMLSchema" xmlns:p="http://schemas.microsoft.com/office/2006/metadata/properties" xmlns:ns2="9b439fa8-e993-4352-b14e-36bd4af4dd6d" xmlns:ns3="68aa4d9b-49e9-4141-85be-49b88062f9db" targetNamespace="http://schemas.microsoft.com/office/2006/metadata/properties" ma:root="true" ma:fieldsID="0aa6ddb5e47afd631c08966bde719e9f" ns2:_="" ns3:_="">
    <xsd:import namespace="9b439fa8-e993-4352-b14e-36bd4af4dd6d"/>
    <xsd:import namespace="68aa4d9b-49e9-4141-85be-49b88062f9db"/>
    <xsd:element name="properties">
      <xsd:complexType>
        <xsd:sequence>
          <xsd:element name="documentManagement">
            <xsd:complexType>
              <xsd:all>
                <xsd:element ref="ns2:_dlc_DocId" minOccurs="0"/>
                <xsd:element ref="ns2:_dlc_DocIdUrl" minOccurs="0"/>
                <xsd:element ref="ns2:_dlc_DocIdPersistId" minOccurs="0"/>
                <xsd:element ref="ns3:Fecha_x0020_Publicaci_x00f3_n" minOccurs="0"/>
                <xsd:element ref="ns3:Ni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39fa8-e993-4352-b14e-36bd4af4dd6d"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aa4d9b-49e9-4141-85be-49b88062f9db" elementFormDefault="qualified">
    <xsd:import namespace="http://schemas.microsoft.com/office/2006/documentManagement/types"/>
    <xsd:import namespace="http://schemas.microsoft.com/office/infopath/2007/PartnerControls"/>
    <xsd:element name="Fecha_x0020_Publicaci_x00f3_n" ma:index="11" nillable="true" ma:displayName="Fecha Publicación" ma:format="DateTime" ma:internalName="Fecha_x0020_Publicaci_x00f3_n">
      <xsd:simpleType>
        <xsd:restriction base="dms:DateTime"/>
      </xsd:simpleType>
    </xsd:element>
    <xsd:element name="Nivel" ma:index="12" nillable="true" ma:displayName="Nivel" ma:decimals="0" ma:internalName="Nivel">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0AB53-CEAE-42D6-888C-5166F05B62E8}">
  <ds:schemaRefs>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elements/1.1/"/>
    <ds:schemaRef ds:uri="68aa4d9b-49e9-4141-85be-49b88062f9db"/>
    <ds:schemaRef ds:uri="http://schemas.openxmlformats.org/package/2006/metadata/core-properties"/>
    <ds:schemaRef ds:uri="9b439fa8-e993-4352-b14e-36bd4af4dd6d"/>
  </ds:schemaRefs>
</ds:datastoreItem>
</file>

<file path=customXml/itemProps2.xml><?xml version="1.0" encoding="utf-8"?>
<ds:datastoreItem xmlns:ds="http://schemas.openxmlformats.org/officeDocument/2006/customXml" ds:itemID="{D3D75107-B25F-4148-8673-12A53E3ED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39fa8-e993-4352-b14e-36bd4af4dd6d"/>
    <ds:schemaRef ds:uri="68aa4d9b-49e9-4141-85be-49b88062f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CBB94A-F6F9-4AA7-A0FD-8C406ACCDDA3}">
  <ds:schemaRefs>
    <ds:schemaRef ds:uri="http://schemas.microsoft.com/sharepoint/events"/>
  </ds:schemaRefs>
</ds:datastoreItem>
</file>

<file path=customXml/itemProps4.xml><?xml version="1.0" encoding="utf-8"?>
<ds:datastoreItem xmlns:ds="http://schemas.openxmlformats.org/officeDocument/2006/customXml" ds:itemID="{F42C81CD-5C28-420A-9B76-C302409B86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5859</TotalTime>
  <Words>1871</Words>
  <Application>Microsoft Office PowerPoint</Application>
  <PresentationFormat>Presentación en pantalla (4:3)</PresentationFormat>
  <Paragraphs>300</Paragraphs>
  <Slides>34</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Verdana</vt:lpstr>
      <vt:lpstr>Wingdings</vt:lpstr>
      <vt:lpstr>Tema de Office</vt:lpstr>
      <vt:lpstr>SIIF NACION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carolina rozo rodriguez</cp:lastModifiedBy>
  <cp:revision>183</cp:revision>
  <dcterms:created xsi:type="dcterms:W3CDTF">2014-10-09T14:27:44Z</dcterms:created>
  <dcterms:modified xsi:type="dcterms:W3CDTF">2017-11-15T16:39:43Z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0ccc88b4-eef5-4860-8f49-35b0785646fb</vt:lpwstr>
  </property>
  <property fmtid="{D5CDD505-2E9C-101B-9397-08002B2CF9AE}" pid="3" name="ContentTypeId">
    <vt:lpwstr>0x01010084C9ADB8B30D0C428EB90BAD02695755</vt:lpwstr>
  </property>
</Properties>
</file>