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0.xml" ContentType="application/vnd.openxmlformats-officedocument.themeOverride+xml"/>
  <Override PartName="/ppt/charts/chartEx1.xml" ContentType="application/vnd.ms-office.chartex+xml"/>
  <Override PartName="/ppt/charts/style9.xml" ContentType="application/vnd.ms-office.chartstyle+xml"/>
  <Override PartName="/ppt/charts/colors9.xml" ContentType="application/vnd.ms-office.chartcolorstyle+xml"/>
  <Override PartName="/ppt/theme/themeOverride11.xml" ContentType="application/vnd.openxmlformats-officedocument.themeOverride+xml"/>
  <Override PartName="/ppt/charts/chart11.xml" ContentType="application/vnd.openxmlformats-officedocument.drawingml.chart+xml"/>
  <Override PartName="/ppt/theme/themeOverride12.xml" ContentType="application/vnd.openxmlformats-officedocument.themeOverr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3.xml" ContentType="application/vnd.openxmlformats-officedocument.themeOverrid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4.xml" ContentType="application/vnd.openxmlformats-officedocument.themeOverrid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5.xml" ContentType="application/vnd.openxmlformats-officedocument.themeOverrid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7" r:id="rId4"/>
    <p:sldId id="265" r:id="rId5"/>
    <p:sldId id="264" r:id="rId6"/>
    <p:sldId id="263" r:id="rId7"/>
    <p:sldId id="259" r:id="rId8"/>
    <p:sldId id="267" r:id="rId9"/>
    <p:sldId id="268" r:id="rId10"/>
    <p:sldId id="294" r:id="rId11"/>
    <p:sldId id="274" r:id="rId12"/>
    <p:sldId id="273" r:id="rId13"/>
    <p:sldId id="272" r:id="rId14"/>
    <p:sldId id="271" r:id="rId15"/>
    <p:sldId id="8068" r:id="rId16"/>
    <p:sldId id="297" r:id="rId17"/>
    <p:sldId id="277" r:id="rId18"/>
    <p:sldId id="292" r:id="rId19"/>
    <p:sldId id="293" r:id="rId20"/>
    <p:sldId id="279" r:id="rId21"/>
    <p:sldId id="278" r:id="rId22"/>
    <p:sldId id="280" r:id="rId23"/>
    <p:sldId id="281" r:id="rId24"/>
    <p:sldId id="282" r:id="rId25"/>
    <p:sldId id="313" r:id="rId26"/>
    <p:sldId id="283" r:id="rId27"/>
    <p:sldId id="284" r:id="rId28"/>
    <p:sldId id="286" r:id="rId29"/>
    <p:sldId id="289" r:id="rId30"/>
    <p:sldId id="287" r:id="rId31"/>
    <p:sldId id="290" r:id="rId32"/>
    <p:sldId id="288" r:id="rId33"/>
    <p:sldId id="291" r:id="rId34"/>
    <p:sldId id="285" r:id="rId35"/>
  </p:sldIdLst>
  <p:sldSz cx="12192000" cy="6858000"/>
  <p:notesSz cx="701040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GN 2024" id="{B3100B48-0C27-431D-813B-853DF43C6E68}">
          <p14:sldIdLst>
            <p14:sldId id="256"/>
            <p14:sldId id="257"/>
          </p14:sldIdLst>
        </p14:section>
        <p14:section name="1. Propuesta del cambio PGN 2024" id="{B3A0E7C9-7065-45BC-9E6A-57C573833A30}">
          <p14:sldIdLst>
            <p14:sldId id="265"/>
            <p14:sldId id="264"/>
          </p14:sldIdLst>
        </p14:section>
        <p14:section name="2. Criterios Generales de Programación" id="{87D40245-DA74-4F12-972C-1D38461BF12E}">
          <p14:sldIdLst>
            <p14:sldId id="263"/>
            <p14:sldId id="259"/>
            <p14:sldId id="267"/>
            <p14:sldId id="268"/>
            <p14:sldId id="294"/>
            <p14:sldId id="274"/>
            <p14:sldId id="273"/>
            <p14:sldId id="272"/>
            <p14:sldId id="271"/>
            <p14:sldId id="8068"/>
            <p14:sldId id="297"/>
          </p14:sldIdLst>
        </p14:section>
        <p14:section name="3. Ingresos PGN 2024" id="{21C8F1E9-7741-40EF-B0AF-DD46C24F9F5E}">
          <p14:sldIdLst>
            <p14:sldId id="277"/>
            <p14:sldId id="292"/>
            <p14:sldId id="293"/>
          </p14:sldIdLst>
        </p14:section>
        <p14:section name="4. Gastos PGN 2024" id="{947DDE19-BC2B-49C9-9BF9-7267C3CBA1E1}">
          <p14:sldIdLst>
            <p14:sldId id="279"/>
            <p14:sldId id="278"/>
            <p14:sldId id="280"/>
            <p14:sldId id="281"/>
            <p14:sldId id="282"/>
            <p14:sldId id="313"/>
            <p14:sldId id="283"/>
            <p14:sldId id="284"/>
            <p14:sldId id="286"/>
            <p14:sldId id="289"/>
            <p14:sldId id="287"/>
            <p14:sldId id="290"/>
            <p14:sldId id="288"/>
            <p14:sldId id="291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B4"/>
    <a:srgbClr val="B48B3F"/>
    <a:srgbClr val="775423"/>
    <a:srgbClr val="E2D2B3"/>
    <a:srgbClr val="D2B98A"/>
    <a:srgbClr val="EFE5D7"/>
    <a:srgbClr val="A8823B"/>
    <a:srgbClr val="C3A268"/>
    <a:srgbClr val="B68E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>
      <p:cViewPr varScale="1">
        <p:scale>
          <a:sx n="114" d="100"/>
          <a:sy n="114" d="100"/>
        </p:scale>
        <p:origin x="4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8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oleObject" Target="file:///\\minhacienda\cedin\DGPN\SACP\ESTUDIOS%20TRANSVERSALES\PROYECCIONES%20SECTORIALES\VERSI&#211;N%202023\Base%20definitiva\Presentaci&#243;n%20PGN%202024\Gr&#225;ficas%20propuestas%20PGN%202024.xlsx" TargetMode="External"/><Relationship Id="rId4" Type="http://schemas.openxmlformats.org/officeDocument/2006/relationships/themeOverride" Target="../theme/themeOverride1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193007406014432"/>
          <c:y val="4.2305396103239974E-2"/>
          <c:w val="0.39641447627778609"/>
          <c:h val="0.5992146667589515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002-4946-ABAB-D703BEA2A013}"/>
              </c:ext>
            </c:extLst>
          </c:dPt>
          <c:dPt>
            <c:idx val="1"/>
            <c:bubble3D val="0"/>
            <c:spPr>
              <a:solidFill>
                <a:srgbClr val="0000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002-4946-ABAB-D703BEA2A013}"/>
              </c:ext>
            </c:extLst>
          </c:dPt>
          <c:dPt>
            <c:idx val="2"/>
            <c:bubble3D val="0"/>
            <c:spPr>
              <a:solidFill>
                <a:srgbClr val="FF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002-4946-ABAB-D703BEA2A0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002-4946-ABAB-D703BEA2A013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002-4946-ABAB-D703BEA2A0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002-4946-ABAB-D703BEA2A0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002-4946-ABAB-D703BEA2A013}"/>
              </c:ext>
            </c:extLst>
          </c:dPt>
          <c:dPt>
            <c:idx val="7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002-4946-ABAB-D703BEA2A013}"/>
              </c:ext>
            </c:extLst>
          </c:dPt>
          <c:dLbls>
            <c:dLbl>
              <c:idx val="3"/>
              <c:layout>
                <c:manualLayout>
                  <c:x val="-6.2194262554793392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002-4946-ABAB-D703BEA2A013}"/>
                </c:ext>
              </c:extLst>
            </c:dLbl>
            <c:dLbl>
              <c:idx val="4"/>
              <c:layout>
                <c:manualLayout>
                  <c:x val="-0.17725364828116116"/>
                  <c:y val="6.580839393837328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002-4946-ABAB-D703BEA2A013}"/>
                </c:ext>
              </c:extLst>
            </c:dLbl>
            <c:dLbl>
              <c:idx val="5"/>
              <c:layout>
                <c:manualLayout>
                  <c:x val="-0.18658278766438016"/>
                  <c:y val="4.700599567026663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002-4946-ABAB-D703BEA2A013}"/>
                </c:ext>
              </c:extLst>
            </c:dLbl>
            <c:dLbl>
              <c:idx val="6"/>
              <c:layout>
                <c:manualLayout>
                  <c:x val="-0.18658278766438019"/>
                  <c:y val="-7.991019263945327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002-4946-ABAB-D703BEA2A013}"/>
                </c:ext>
              </c:extLst>
            </c:dLbl>
            <c:dLbl>
              <c:idx val="7"/>
              <c:layout>
                <c:manualLayout>
                  <c:x val="0"/>
                  <c:y val="-9.40119913405333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002-4946-ABAB-D703BEA2A0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'Graficas n'!$A$33:$A$40</c:f>
              <c:strCache>
                <c:ptCount val="8"/>
                <c:pt idx="0">
                  <c:v>Crédito Interno</c:v>
                </c:pt>
                <c:pt idx="1">
                  <c:v>Excedentes</c:v>
                </c:pt>
                <c:pt idx="2">
                  <c:v>Crédito Externo</c:v>
                </c:pt>
                <c:pt idx="3">
                  <c:v>Rec. Balance</c:v>
                </c:pt>
                <c:pt idx="4">
                  <c:v>Reint. Rec No Aprop</c:v>
                </c:pt>
                <c:pt idx="5">
                  <c:v>Rend. Financ</c:v>
                </c:pt>
                <c:pt idx="6">
                  <c:v>Rec. Cartera</c:v>
                </c:pt>
                <c:pt idx="7">
                  <c:v>Otr. Rec. De Capital 1/</c:v>
                </c:pt>
              </c:strCache>
            </c:strRef>
          </c:cat>
          <c:val>
            <c:numRef>
              <c:f>'Graficas n'!$B$33:$B$40</c:f>
              <c:numCache>
                <c:formatCode>_-* #,##0.0_-;\-* #,##0.0_-;_-* "-"??_-;_-@_-</c:formatCode>
                <c:ptCount val="8"/>
                <c:pt idx="0">
                  <c:v>46.25</c:v>
                </c:pt>
                <c:pt idx="1">
                  <c:v>29.489416245369</c:v>
                </c:pt>
                <c:pt idx="2">
                  <c:v>27.4306579</c:v>
                </c:pt>
                <c:pt idx="3">
                  <c:v>5.8923230000000002</c:v>
                </c:pt>
                <c:pt idx="4">
                  <c:v>2</c:v>
                </c:pt>
                <c:pt idx="5">
                  <c:v>1.325472</c:v>
                </c:pt>
                <c:pt idx="6">
                  <c:v>0.17452799999999999</c:v>
                </c:pt>
                <c:pt idx="7">
                  <c:v>28.583383746254999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002-4946-ABAB-D703BEA2A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3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820679739215046E-2"/>
          <c:y val="0.66228375854019372"/>
          <c:w val="0.96258868191748337"/>
          <c:h val="0.306492786430294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b="1">
          <a:solidFill>
            <a:schemeClr val="tx1"/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195486026642691"/>
          <c:y val="4.0455105847191702E-3"/>
          <c:w val="0.45830643476735999"/>
          <c:h val="0.92481265283413405"/>
        </c:manualLayout>
      </c:layout>
      <c:doughnut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B32-4E5C-A53C-78FCF96C571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B32-4E5C-A53C-78FCF96C571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B32-4E5C-A53C-78FCF96C571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B32-4E5C-A53C-78FCF96C571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B32-4E5C-A53C-78FCF96C571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B32-4E5C-A53C-78FCF96C571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B32-4E5C-A53C-78FCF96C571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2853653462801753"/>
                      <c:h val="0.240501246090113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B32-4E5C-A53C-78FCF96C571B}"/>
                </c:ext>
              </c:extLst>
            </c:dLbl>
            <c:dLbl>
              <c:idx val="1"/>
              <c:layout>
                <c:manualLayout>
                  <c:x val="0.18022938208800496"/>
                  <c:y val="0.173337054040892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7187407969992405"/>
                      <c:h val="0.2039878134204285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B32-4E5C-A53C-78FCF96C571B}"/>
                </c:ext>
              </c:extLst>
            </c:dLbl>
            <c:dLbl>
              <c:idx val="2"/>
              <c:layout>
                <c:manualLayout>
                  <c:x val="0.16157309547407805"/>
                  <c:y val="-0.287838793623453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256303137124552"/>
                      <c:h val="0.156302841566026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B32-4E5C-A53C-78FCF96C571B}"/>
                </c:ext>
              </c:extLst>
            </c:dLbl>
            <c:dLbl>
              <c:idx val="3"/>
              <c:layout>
                <c:manualLayout>
                  <c:x val="0.12652482404229004"/>
                  <c:y val="-0.229367636242840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327872530453762"/>
                      <c:h val="0.203397378939320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B32-4E5C-A53C-78FCF96C571B}"/>
                </c:ext>
              </c:extLst>
            </c:dLbl>
            <c:dLbl>
              <c:idx val="4"/>
              <c:layout>
                <c:manualLayout>
                  <c:x val="0.22755247194520575"/>
                  <c:y val="-2.084293145396571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406326370795329"/>
                      <c:h val="0.156237627454832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AB32-4E5C-A53C-78FCF96C571B}"/>
                </c:ext>
              </c:extLst>
            </c:dLbl>
            <c:dLbl>
              <c:idx val="5"/>
              <c:layout>
                <c:manualLayout>
                  <c:x val="0.22426787121520766"/>
                  <c:y val="0.154340816426033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489318081595707"/>
                      <c:h val="0.156237627454832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B32-4E5C-A53C-78FCF96C571B}"/>
                </c:ext>
              </c:extLst>
            </c:dLbl>
            <c:dLbl>
              <c:idx val="6"/>
              <c:layout>
                <c:manualLayout>
                  <c:x val="0.19679972251854819"/>
                  <c:y val="0.330117826742520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396016747523908"/>
                      <c:h val="0.15623768893840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AB32-4E5C-A53C-78FCF96C57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'Graficas n'!$A$125:$A$131</c:f>
              <c:strCache>
                <c:ptCount val="7"/>
                <c:pt idx="0">
                  <c:v>G. Personal</c:v>
                </c:pt>
                <c:pt idx="1">
                  <c:v>Adq B&amp;S</c:v>
                </c:pt>
                <c:pt idx="2">
                  <c:v>Transferencias</c:v>
                </c:pt>
                <c:pt idx="3">
                  <c:v>G. Com y Prod</c:v>
                </c:pt>
                <c:pt idx="4">
                  <c:v>Adq. Act. Fin.</c:v>
                </c:pt>
                <c:pt idx="5">
                  <c:v>Dis. de Pasivos</c:v>
                </c:pt>
                <c:pt idx="6">
                  <c:v>G. Tributos</c:v>
                </c:pt>
              </c:strCache>
            </c:strRef>
          </c:cat>
          <c:val>
            <c:numRef>
              <c:f>'Graficas n'!$B$125:$B$131</c:f>
              <c:numCache>
                <c:formatCode>_-* #,##0.0_-;\-* #,##0.0_-;_-* "-"??_-;_-@_-</c:formatCode>
                <c:ptCount val="7"/>
                <c:pt idx="0">
                  <c:v>54.970618648021002</c:v>
                </c:pt>
                <c:pt idx="1">
                  <c:v>13.668197701897</c:v>
                </c:pt>
                <c:pt idx="2">
                  <c:v>237.57101101688301</c:v>
                </c:pt>
                <c:pt idx="3">
                  <c:v>1.795218761361</c:v>
                </c:pt>
                <c:pt idx="4">
                  <c:v>0.73252131765200001</c:v>
                </c:pt>
                <c:pt idx="5">
                  <c:v>0.34740950100000001</c:v>
                </c:pt>
                <c:pt idx="6">
                  <c:v>1.2427597786710001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B32-4E5C-A53C-78FCF96C5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6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'Graficas n'!$A$165</c:f>
              <c:strCache>
                <c:ptCount val="1"/>
                <c:pt idx="0">
                  <c:v>Funcionamiento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838C6AD-BB79-42FA-8FF4-064CB69DE0EC}" type="SERIESNAME">
                      <a:rPr lang="en-US" sz="105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[NOMBRE DE LA SERIE]</a:t>
                    </a:fld>
                    <a:r>
                      <a:rPr lang="en-US" sz="1050" b="1">
                        <a:solidFill>
                          <a:schemeClr val="bg1"/>
                        </a:solidFill>
                      </a:rPr>
                      <a:t> </a:t>
                    </a:r>
                    <a:fld id="{ABF3B34C-15A6-454C-836C-C5677075B520}" type="CELLRANGE">
                      <a:rPr lang="en-US" sz="1050" b="1">
                        <a:solidFill>
                          <a:schemeClr val="bg1"/>
                        </a:solidFill>
                      </a:rPr>
                      <a:pPr/>
                      <a:t>[CELLRANGE]</a:t>
                    </a:fld>
                    <a:r>
                      <a:rPr lang="en-US" sz="1050" b="1" baseline="0">
                        <a:solidFill>
                          <a:schemeClr val="bg1"/>
                        </a:solidFill>
                      </a:rPr>
                      <a:t>; </a:t>
                    </a:r>
                    <a:fld id="{72C53D99-E28C-4C4B-96D1-BBCCD6874D52}" type="VALUE">
                      <a:rPr lang="en-US" sz="1050" b="1" baseline="0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en-US" sz="1050" b="1" baseline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EC3E-4497-8A97-0A203CAB5F65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13BDE6CA-44C8-49F1-A3E9-DAFB6D32CB17}" type="SERIESNAME">
                      <a:rPr lang="en-U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050" b="1" i="0" u="none" strike="noStrike" kern="1200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defRPr>
                      </a:pPr>
                      <a:t>[NOMBRE DE LA SERIE]</a:t>
                    </a:fld>
                    <a:r>
                      <a:rPr lang="en-U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3DED5A40-E8DB-4D01-9309-DC1C36C8AABD}" type="CELLRANGE">
                      <a:rPr lang="en-US" sz="105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050" b="1" i="0" u="none" strike="noStrike" kern="1200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defRPr>
                      </a:pPr>
                      <a:t>[CELLRANGE]</a:t>
                    </a:fld>
                    <a:r>
                      <a:rPr lang="en-US" sz="1050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4DD3560B-B46F-4561-8BBB-98B8A9BA734C}" type="VALUE">
                      <a:rPr lang="en-US" sz="1050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050" b="1" i="0" u="none" strike="noStrike" kern="1200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defRPr>
                      </a:pPr>
                      <a:t>[VALOR]</a:t>
                    </a:fld>
                    <a:endParaRPr lang="en-US" sz="1050" baseline="0"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EC3E-4497-8A97-0A203CAB5F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'Graficas n'!$B$164:$C$164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'Graficas n'!$B$165:$C$165</c:f>
              <c:numCache>
                <c:formatCode>_-* #,##0.0_-;\-* #,##0.0_-;_-* "-"??_-;_-@_-</c:formatCode>
                <c:ptCount val="2"/>
                <c:pt idx="0">
                  <c:v>261.09890550699106</c:v>
                </c:pt>
                <c:pt idx="1">
                  <c:v>310.32773672548501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n'!$D$165:$E$165</c15:f>
                <c15:dlblRangeCache>
                  <c:ptCount val="2"/>
                  <c:pt idx="0">
                    <c:v>61,7%</c:v>
                  </c:pt>
                  <c:pt idx="1">
                    <c:v>61,7%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EC3E-4497-8A97-0A203CAB5F65}"/>
            </c:ext>
          </c:extLst>
        </c:ser>
        <c:ser>
          <c:idx val="1"/>
          <c:order val="1"/>
          <c:tx>
            <c:strRef>
              <c:f>'Graficas n'!$A$166</c:f>
              <c:strCache>
                <c:ptCount val="1"/>
                <c:pt idx="0">
                  <c:v>Servicio de la Deuda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D30F914-2E12-406B-B9EC-67A615358ED0}" type="SERIESNAME">
                      <a:rPr lang="es-E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[NOMBRE DE LA SERIE]</a:t>
                    </a:fld>
                    <a:r>
                      <a:rPr lang="es-E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                 </a:t>
                    </a:r>
                    <a:fld id="{E726BF3E-6F33-401B-99A9-104E6AF90AE4}" type="CELLRANGE">
                      <a:rPr lang="es-ES" sz="105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[CELLRANGE]</a:t>
                    </a:fld>
                    <a:r>
                      <a:rPr lang="es-ES" sz="1050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164FCC4B-C706-459E-BEB3-801CDC1B5CCF}" type="VALUE">
                      <a:rPr lang="es-ES" sz="1050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[VALOR]</a:t>
                    </a:fld>
                    <a:endParaRPr lang="es-ES" sz="1050" baseline="0"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34813422233866"/>
                      <c:h val="0.1656330766619290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EC3E-4497-8A97-0A203CAB5F6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01BB489-3D40-4C79-85AC-A6A07F1CCF81}" type="SERIESNAME">
                      <a:rPr lang="es-E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[NOMBRE DE LA SERIE]</a:t>
                    </a:fld>
                    <a:r>
                      <a:rPr lang="es-ES" sz="1050" b="1" i="0" u="none" strike="noStrike" kern="1200" baseline="0">
                        <a:solidFill>
                          <a:sysClr val="window" lastClr="FFFFFF"/>
                        </a:solidFill>
                        <a:latin typeface="Century Gothic" panose="020B0502020202020204" pitchFamily="34" charset="0"/>
                      </a:rPr>
                      <a:t>                    </a:t>
                    </a:r>
                    <a:fld id="{535E4B83-082E-424C-9B29-A0D98FB8D8B9}" type="CELLRANGE">
                      <a:rPr lang="es-ES" sz="1050"/>
                      <a:pPr/>
                      <a:t>[CELLRANGE]</a:t>
                    </a:fld>
                    <a:r>
                      <a:rPr lang="es-ES" sz="1050" baseline="0"/>
                      <a:t>; </a:t>
                    </a:r>
                    <a:fld id="{FF916707-C3FD-48B0-B17F-FCC364C7ACB8}" type="VALUE">
                      <a:rPr lang="es-ES" sz="1050" baseline="0"/>
                      <a:pPr/>
                      <a:t>[VALOR]</a:t>
                    </a:fld>
                    <a:endParaRPr lang="es-ES" sz="1050" baseline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18969880502484"/>
                      <c:h val="0.1677343013475646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EC3E-4497-8A97-0A203CAB5F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'Graficas n'!$B$164:$C$164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'Graficas n'!$B$166:$C$166</c:f>
              <c:numCache>
                <c:formatCode>_-* #,##0.0_-;\-* #,##0.0_-;_-* "-"??_-;_-@_-</c:formatCode>
                <c:ptCount val="2"/>
                <c:pt idx="0">
                  <c:v>78.497998934296007</c:v>
                </c:pt>
                <c:pt idx="1">
                  <c:v>94.521245425668994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n'!$D$166:$E$166</c15:f>
                <c15:dlblRangeCache>
                  <c:ptCount val="2"/>
                  <c:pt idx="0">
                    <c:v>18,6%</c:v>
                  </c:pt>
                  <c:pt idx="1">
                    <c:v>18,8%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EC3E-4497-8A97-0A203CAB5F65}"/>
            </c:ext>
          </c:extLst>
        </c:ser>
        <c:ser>
          <c:idx val="2"/>
          <c:order val="2"/>
          <c:tx>
            <c:strRef>
              <c:f>'Graficas n'!$A$167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E88CAB2-F2A3-4249-A46C-6C0B914F683A}" type="SERIESNAME">
                      <a:rPr lang="en-U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[NOMBRE DE LA SERIE]</a:t>
                    </a:fld>
                    <a:r>
                      <a:rPr lang="en-US" sz="1050" b="1" i="0" u="none" strike="noStrike" kern="1200" baseline="0">
                        <a:solidFill>
                          <a:sysClr val="window" lastClr="FFFFFF"/>
                        </a:solidFill>
                        <a:latin typeface="Century Gothic" panose="020B0502020202020204" pitchFamily="34" charset="0"/>
                      </a:rPr>
                      <a:t>                    </a:t>
                    </a:r>
                    <a:fld id="{6876E8C5-242B-4565-BB84-150C9A317D40}" type="CELLRANGE">
                      <a:rPr lang="en-US" sz="1050"/>
                      <a:pPr/>
                      <a:t>[CELLRANGE]</a:t>
                    </a:fld>
                    <a:r>
                      <a:rPr lang="en-US" sz="1050" baseline="0"/>
                      <a:t>; </a:t>
                    </a:r>
                    <a:fld id="{E70D136A-3EE8-40FB-A868-2F2629507370}" type="VALUE">
                      <a:rPr lang="en-US" sz="1050" baseline="0"/>
                      <a:pPr/>
                      <a:t>[VALOR]</a:t>
                    </a:fld>
                    <a:endParaRPr lang="en-US" sz="1050" baseline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EC3E-4497-8A97-0A203CAB5F6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E024181-C726-4F91-9CD7-14125D6692B1}" type="SERIESNAME">
                      <a:rPr lang="en-U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[NOMBRE DE LA SERIE]</a:t>
                    </a:fld>
                    <a:r>
                      <a:rPr lang="en-US" sz="1050" b="1" i="0" u="none" strike="noStrike" kern="1200" baseline="0">
                        <a:solidFill>
                          <a:sysClr val="window" lastClr="FFFFFF"/>
                        </a:solidFill>
                        <a:latin typeface="Century Gothic" panose="020B0502020202020204" pitchFamily="34" charset="0"/>
                      </a:rPr>
                      <a:t>                </a:t>
                    </a:r>
                    <a:fld id="{CCC4927D-0D24-48F3-884F-BC870DFF6112}" type="CELLRANGE">
                      <a:rPr lang="en-US" sz="1050"/>
                      <a:pPr/>
                      <a:t>[CELLRANGE]</a:t>
                    </a:fld>
                    <a:r>
                      <a:rPr lang="en-US" sz="1050" baseline="0"/>
                      <a:t>;  </a:t>
                    </a:r>
                    <a:fld id="{BCE801C2-534C-46B5-8DFC-A95CA8804330}" type="VALUE">
                      <a:rPr lang="en-US" sz="1050" baseline="0"/>
                      <a:pPr/>
                      <a:t>[VALOR]</a:t>
                    </a:fld>
                    <a:endParaRPr lang="en-US" sz="1050" baseline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EC3E-4497-8A97-0A203CAB5F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'Graficas n'!$B$164:$C$164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'Graficas n'!$B$167:$C$167</c:f>
              <c:numCache>
                <c:formatCode>_-* #,##0.0_-;\-* #,##0.0_-;_-* "-"??_-;_-@_-</c:formatCode>
                <c:ptCount val="2"/>
                <c:pt idx="0">
                  <c:v>83.247151138568</c:v>
                </c:pt>
                <c:pt idx="1">
                  <c:v>97.747851073034994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n'!$D$167:$E$167</c15:f>
                <c15:dlblRangeCache>
                  <c:ptCount val="2"/>
                  <c:pt idx="0">
                    <c:v>19,7%</c:v>
                  </c:pt>
                  <c:pt idx="1">
                    <c:v>19,4%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EC3E-4497-8A97-0A203CAB5F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6"/>
        <c:overlap val="100"/>
        <c:axId val="1343774079"/>
        <c:axId val="1343774495"/>
      </c:barChart>
      <c:catAx>
        <c:axId val="1343774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343774495"/>
        <c:crosses val="autoZero"/>
        <c:auto val="1"/>
        <c:lblAlgn val="ctr"/>
        <c:lblOffset val="100"/>
        <c:noMultiLvlLbl val="0"/>
      </c:catAx>
      <c:valAx>
        <c:axId val="1343774495"/>
        <c:scaling>
          <c:orientation val="minMax"/>
        </c:scaling>
        <c:delete val="1"/>
        <c:axPos val="l"/>
        <c:numFmt formatCode="_-* #,##0.0_-;\-* #,##0.0_-;_-* &quot;-&quot;??_-;_-@_-" sourceLinked="1"/>
        <c:majorTickMark val="none"/>
        <c:minorTickMark val="none"/>
        <c:tickLblPos val="nextTo"/>
        <c:crossAx val="1343774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50">
          <a:latin typeface="Century Gothic" panose="020B0502020202020204" pitchFamily="34" charset="0"/>
        </a:defRPr>
      </a:pPr>
      <a:endParaRPr lang="es-CO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521743321971564E-3"/>
          <c:y val="2.548881694121425E-2"/>
          <c:w val="0.97194202744861047"/>
          <c:h val="0.94902236611757151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6384078832624019"/>
                  <c:y val="-4.272189506373549E-3"/>
                </c:manualLayout>
              </c:layout>
              <c:tx>
                <c:rich>
                  <a:bodyPr/>
                  <a:lstStyle/>
                  <a:p>
                    <a:fld id="{7AE33510-1521-4076-8FF6-B57D4EC53EFC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D15272D6-3DDE-4684-BE22-CBC51BF9C63C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057687156450874"/>
                      <c:h val="8.972825894063897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3D6F-40D3-BBB0-02711117A548}"/>
                </c:ext>
              </c:extLst>
            </c:dLbl>
            <c:dLbl>
              <c:idx val="1"/>
              <c:layout>
                <c:manualLayout>
                  <c:x val="-5.0932399056568983E-8"/>
                  <c:y val="-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488D8716-07A1-44E9-ADCF-2B6210E9F85A}" type="CELLRANGE">
                      <a:rPr lang="en-US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; </a:t>
                    </a:r>
                    <a:fld id="{B4318A25-5030-42D2-B502-6726E53E0133}" type="CATEGORYNAM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3D6F-40D3-BBB0-02711117A548}"/>
                </c:ext>
              </c:extLst>
            </c:dLbl>
            <c:dLbl>
              <c:idx val="2"/>
              <c:layout>
                <c:manualLayout>
                  <c:x val="5.093239900913449E-8"/>
                  <c:y val="-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0542612F-5FD2-4207-ADB0-6D6C102E29E6}" type="CELLRANGE">
                      <a:rPr lang="es-ES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s-ES" baseline="0"/>
                      <a:t>; </a:t>
                    </a:r>
                    <a:fld id="{3625857B-4E9A-4351-953B-687126EF1FE6}" type="CATEGORYNAME">
                      <a:rPr lang="es-ES" baseline="0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s-E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D6F-40D3-BBB0-02711117A548}"/>
                </c:ext>
              </c:extLst>
            </c:dLbl>
            <c:dLbl>
              <c:idx val="3"/>
              <c:layout>
                <c:manualLayout>
                  <c:x val="-5.0932399104003477E-8"/>
                  <c:y val="1.7595918378975465E-1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0CB07B8-3BE6-467F-8F78-42230F284FF0}" type="CELLRANGE">
                      <a:rPr lang="en-US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; </a:t>
                    </a:r>
                    <a:fld id="{456195B3-C36B-414D-ADE7-34894EFCB6C7}" type="CATEGORYNAM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D6F-40D3-BBB0-02711117A548}"/>
                </c:ext>
              </c:extLst>
            </c:dLbl>
            <c:dLbl>
              <c:idx val="4"/>
              <c:layout>
                <c:manualLayout>
                  <c:x val="-0.1741808213737055"/>
                  <c:y val="1.7767398458429439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5F5CAF82-73BE-4743-9E8A-CF1B113DCA1F}" type="CELLRANGE">
                      <a:rPr lang="en-US" sz="900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sz="900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26158F36-1FC1-475C-AB69-A7A7FA3BFE24}" type="CATEGORYNAME">
                      <a:rPr lang="en-US" sz="900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900" baseline="0"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5763812478"/>
                      <c:h val="8.9728204998822017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3D6F-40D3-BBB0-02711117A548}"/>
                </c:ext>
              </c:extLst>
            </c:dLbl>
            <c:dLbl>
              <c:idx val="5"/>
              <c:layout>
                <c:manualLayout>
                  <c:x val="5.093239900913449E-8"/>
                  <c:y val="-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AED2C8F-0DF0-4D0E-908E-A0A0BD677061}" type="CELLRANGE">
                      <a:rPr lang="es-ES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s-ES" baseline="0"/>
                      <a:t>; </a:t>
                    </a:r>
                    <a:fld id="{9C1C4FC2-9AF3-4B09-AC6B-4C7049A1CA09}" type="CATEGORYNAME">
                      <a:rPr lang="es-ES" baseline="0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s-E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D6F-40D3-BBB0-02711117A548}"/>
                </c:ext>
              </c:extLst>
            </c:dLbl>
            <c:dLbl>
              <c:idx val="6"/>
              <c:layout>
                <c:manualLayout>
                  <c:x val="5.0932399056568983E-8"/>
                  <c:y val="-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B519DF3-8AFD-41CF-9700-C65A04958048}" type="CELLRANGE">
                      <a:rPr lang="en-US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; </a:t>
                    </a:r>
                    <a:fld id="{7A7A1E7E-966B-42D4-B759-4AD08B0296E2}" type="CATEGORYNAM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3D6F-40D3-BBB0-02711117A548}"/>
                </c:ext>
              </c:extLst>
            </c:dLbl>
            <c:dLbl>
              <c:idx val="7"/>
              <c:layout>
                <c:manualLayout>
                  <c:x val="-5.0932399104003477E-8"/>
                  <c:y val="8.7979591894877324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433D387D-8613-48A2-BBE2-DD09323FED5F}" type="CELLRANGE">
                      <a:rPr lang="en-US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; </a:t>
                    </a:r>
                    <a:fld id="{6CCD8D52-F001-41CD-9EE7-7779C12B5C88}" type="CATEGORYNAM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3D6F-40D3-BBB0-02711117A548}"/>
                </c:ext>
              </c:extLst>
            </c:dLbl>
            <c:dLbl>
              <c:idx val="8"/>
              <c:layout>
                <c:manualLayout>
                  <c:x val="5.0932399056568983E-8"/>
                  <c:y val="-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5617E880-CBA5-42BB-A4BF-DEAB39F92575}" type="CELLRANGE">
                      <a:rPr lang="en-US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; </a:t>
                    </a:r>
                    <a:fld id="{C1FC37BF-0632-4F10-8409-BD05B5B24CE1}" type="CATEGORYNAM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3D6F-40D3-BBB0-02711117A548}"/>
                </c:ext>
              </c:extLst>
            </c:dLbl>
            <c:dLbl>
              <c:idx val="9"/>
              <c:layout>
                <c:manualLayout>
                  <c:x val="-0.19644015127329978"/>
                  <c:y val="-4.6322969192953926E-3"/>
                </c:manualLayout>
              </c:layout>
              <c:tx>
                <c:rich>
                  <a:bodyPr/>
                  <a:lstStyle/>
                  <a:p>
                    <a:fld id="{F39886AC-1A75-4BAD-8E9E-86EE0C7CFD68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12F4E8B6-1DE1-4A42-88C7-8E8D35EC794A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450145024913076"/>
                      <c:h val="8.9728247554793361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3D6F-40D3-BBB0-02711117A548}"/>
                </c:ext>
              </c:extLst>
            </c:dLbl>
            <c:dLbl>
              <c:idx val="10"/>
              <c:layout>
                <c:manualLayout>
                  <c:x val="5.0932399056568983E-8"/>
                  <c:y val="-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6BBA8C3C-0FB0-4ACB-AA97-4C9FA87CE293}" type="CELLRANGE">
                      <a:rPr lang="en-US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; </a:t>
                    </a:r>
                    <a:fld id="{84E5EB11-4366-41B1-8B57-531617081C93}" type="CATEGORYNAME">
                      <a:rPr lang="en-US" baseline="0"/>
                      <a:pPr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3D6F-40D3-BBB0-02711117A548}"/>
                </c:ext>
              </c:extLst>
            </c:dLbl>
            <c:dLbl>
              <c:idx val="11"/>
              <c:layout>
                <c:manualLayout>
                  <c:x val="-5.093239908028623E-8"/>
                  <c:y val="-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5628A215-7F20-4166-A928-5A6E63AD7885}" type="CELLRANGE">
                      <a:rPr lang="en-US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; </a:t>
                    </a:r>
                    <a:fld id="{700B42D5-EBBC-420A-9EC7-F376CFE4E6B1}" type="CATEGORYNAME">
                      <a:rPr lang="en-US" baseline="0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3D6F-40D3-BBB0-02711117A548}"/>
                </c:ext>
              </c:extLst>
            </c:dLbl>
            <c:dLbl>
              <c:idx val="12"/>
              <c:layout>
                <c:manualLayout>
                  <c:x val="-5.0932399056568983E-8"/>
                  <c:y val="2.1994897973719331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B37CDB89-8B2F-40B3-B420-99FF81218F20}" type="CELLRANGE">
                      <a:rPr lang="en-US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; </a:t>
                    </a:r>
                    <a:fld id="{8F209C4C-FDF2-462A-8471-0F010E7CC66F}" type="CATEGORYNAME">
                      <a:rPr lang="en-US" baseline="0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3D6F-40D3-BBB0-02711117A548}"/>
                </c:ext>
              </c:extLst>
            </c:dLbl>
            <c:dLbl>
              <c:idx val="13"/>
              <c:layout>
                <c:manualLayout>
                  <c:x val="5.0932399032851737E-8"/>
                  <c:y val="-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21F3A8F9-8902-486A-A5BE-D2F7F3D1F637}" type="CELLRANGE">
                      <a:rPr lang="en-US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; </a:t>
                    </a:r>
                    <a:fld id="{DEB3FF19-4341-426A-9B64-BB6C24601B55}" type="CATEGORYNAME">
                      <a:rPr lang="en-US" baseline="0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3D6F-40D3-BBB0-02711117A548}"/>
                </c:ext>
              </c:extLst>
            </c:dLbl>
            <c:dLbl>
              <c:idx val="14"/>
              <c:layout>
                <c:manualLayout>
                  <c:x val="5.0932399056568983E-8"/>
                  <c:y val="-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42DA4D76-2823-4489-B17F-FFA55173659A}" type="CELLRANGE">
                      <a:rPr lang="es-ES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s-ES" baseline="0"/>
                      <a:t>; </a:t>
                    </a:r>
                    <a:fld id="{B7B6DB1D-CF8D-4E46-8CDC-A3E8DFB727A1}" type="CATEGORYNAME">
                      <a:rPr lang="es-ES" baseline="0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s-E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3D6F-40D3-BBB0-02711117A548}"/>
                </c:ext>
              </c:extLst>
            </c:dLbl>
            <c:dLbl>
              <c:idx val="15"/>
              <c:layout>
                <c:manualLayout>
                  <c:x val="5.0932399032851737E-8"/>
                  <c:y val="-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1E7EF7CC-ADE1-42B7-A5FE-FCFB58C1A2BD}" type="CELLRANGE">
                      <a:rPr lang="en-US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; </a:t>
                    </a:r>
                    <a:fld id="{FEFA8B3B-41B6-43E5-8B74-BA698F267ADA}" type="CATEGORYNAME">
                      <a:rPr lang="en-US" baseline="0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638988914461481"/>
                      <c:h val="8.9728128584446176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3D6F-40D3-BBB0-02711117A5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>
                  <c:manualLayout>
                    <c:w val="0.32638985763812478"/>
                    <c:h val="8.9728204998822017E-2"/>
                  </c:manualLayout>
                </c15:layout>
                <c15:showDataLabelsRange val="1"/>
                <c15:showLeaderLines val="0"/>
              </c:ext>
            </c:extLst>
          </c:dLbls>
          <c:cat>
            <c:strRef>
              <c:f>'Grafica total sin deuda'!$A$18:$A$33</c:f>
              <c:strCache>
                <c:ptCount val="16"/>
                <c:pt idx="0">
                  <c:v>RESTO DE SECTORES</c:v>
                </c:pt>
                <c:pt idx="1">
                  <c:v>ORGANISMOS_DE_CONTROL</c:v>
                </c:pt>
                <c:pt idx="2">
                  <c:v>JUSTICIA_Y_DEL_DERECHO</c:v>
                </c:pt>
                <c:pt idx="3">
                  <c:v>FISCALÍA</c:v>
                </c:pt>
                <c:pt idx="4">
                  <c:v>AGRICULTURA_Y_DESARROLLO_RURAL</c:v>
                </c:pt>
                <c:pt idx="5">
                  <c:v>VIVIENDA_CIUDAD_Y_TERRITORIO</c:v>
                </c:pt>
                <c:pt idx="6">
                  <c:v>RAMA_JUDICIAL</c:v>
                </c:pt>
                <c:pt idx="7">
                  <c:v>IGUALDAD Y EQUIDAD</c:v>
                </c:pt>
                <c:pt idx="8">
                  <c:v>MINAS_Y_ENERGÍA</c:v>
                </c:pt>
                <c:pt idx="9">
                  <c:v>INCLUSIÓN_SOCIAL_Y_RECONCILIACIÓN</c:v>
                </c:pt>
                <c:pt idx="10">
                  <c:v>TRANSPORTE</c:v>
                </c:pt>
                <c:pt idx="11">
                  <c:v>TRABAJO</c:v>
                </c:pt>
                <c:pt idx="12">
                  <c:v>HACIENDA</c:v>
                </c:pt>
                <c:pt idx="13">
                  <c:v>DEFENSA_Y_POLICÍA</c:v>
                </c:pt>
                <c:pt idx="14">
                  <c:v>SALUD_Y_PROTECCIÓN_SOCIAL</c:v>
                </c:pt>
                <c:pt idx="15">
                  <c:v>EDUCACIÓN</c:v>
                </c:pt>
              </c:strCache>
            </c:strRef>
          </c:cat>
          <c:val>
            <c:numRef>
              <c:f>'Grafica total sin deuda'!$C$18:$C$33</c:f>
              <c:numCache>
                <c:formatCode>#,###,,,</c:formatCode>
                <c:ptCount val="16"/>
                <c:pt idx="0">
                  <c:v>-23717653686126.016</c:v>
                </c:pt>
                <c:pt idx="1">
                  <c:v>-4359780878127</c:v>
                </c:pt>
                <c:pt idx="2">
                  <c:v>-4470779866998</c:v>
                </c:pt>
                <c:pt idx="3">
                  <c:v>-5790032642340</c:v>
                </c:pt>
                <c:pt idx="4">
                  <c:v>-5427811214639.2568</c:v>
                </c:pt>
                <c:pt idx="5">
                  <c:v>-7949636377425</c:v>
                </c:pt>
                <c:pt idx="6">
                  <c:v>-8307953885163</c:v>
                </c:pt>
                <c:pt idx="7">
                  <c:v>-9219372045275</c:v>
                </c:pt>
                <c:pt idx="8">
                  <c:v>-9027518018496.8672</c:v>
                </c:pt>
                <c:pt idx="9">
                  <c:v>-9507381971197</c:v>
                </c:pt>
                <c:pt idx="10">
                  <c:v>-13012876030805.924</c:v>
                </c:pt>
                <c:pt idx="11">
                  <c:v>-38884635973703.383</c:v>
                </c:pt>
                <c:pt idx="12">
                  <c:v>-47486832984182.625</c:v>
                </c:pt>
                <c:pt idx="13">
                  <c:v>-47814673877646.875</c:v>
                </c:pt>
                <c:pt idx="14">
                  <c:v>-52385468850729.055</c:v>
                </c:pt>
                <c:pt idx="15">
                  <c:v>-56983648342704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 total sin deuda'!$B$18:$B$33</c15:f>
                <c15:dlblRangeCache>
                  <c:ptCount val="16"/>
                  <c:pt idx="0">
                    <c:v>23.718</c:v>
                  </c:pt>
                  <c:pt idx="1">
                    <c:v>4.360</c:v>
                  </c:pt>
                  <c:pt idx="2">
                    <c:v>4.471</c:v>
                  </c:pt>
                  <c:pt idx="3">
                    <c:v>5.790</c:v>
                  </c:pt>
                  <c:pt idx="4">
                    <c:v>5.428</c:v>
                  </c:pt>
                  <c:pt idx="5">
                    <c:v>7.950</c:v>
                  </c:pt>
                  <c:pt idx="6">
                    <c:v>8.308</c:v>
                  </c:pt>
                  <c:pt idx="7">
                    <c:v>9.219</c:v>
                  </c:pt>
                  <c:pt idx="8">
                    <c:v>9.028</c:v>
                  </c:pt>
                  <c:pt idx="9">
                    <c:v>9.507</c:v>
                  </c:pt>
                  <c:pt idx="10">
                    <c:v>13.013</c:v>
                  </c:pt>
                  <c:pt idx="11">
                    <c:v>38.885</c:v>
                  </c:pt>
                  <c:pt idx="12">
                    <c:v>47.487</c:v>
                  </c:pt>
                  <c:pt idx="13">
                    <c:v>47.815</c:v>
                  </c:pt>
                  <c:pt idx="14">
                    <c:v>52.385</c:v>
                  </c:pt>
                  <c:pt idx="15">
                    <c:v>56.984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3D6F-40D3-BBB0-02711117A548}"/>
            </c:ext>
          </c:extLst>
        </c:ser>
        <c:ser>
          <c:idx val="1"/>
          <c:order val="1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1974872614572003"/>
                  <c:y val="-3.6047334877386075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16220011792883"/>
                      <c:h val="6.37452457635971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3D6F-40D3-BBB0-02711117A548}"/>
                </c:ext>
              </c:extLst>
            </c:dLbl>
            <c:dLbl>
              <c:idx val="1"/>
              <c:layout>
                <c:manualLayout>
                  <c:x val="0.1913513158835353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9724623139"/>
                      <c:h val="6.37451614932148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3D6F-40D3-BBB0-02711117A548}"/>
                </c:ext>
              </c:extLst>
            </c:dLbl>
            <c:dLbl>
              <c:idx val="2"/>
              <c:layout>
                <c:manualLayout>
                  <c:x val="0.19135131588353532"/>
                  <c:y val="-8.2735896382617947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9724623139"/>
                      <c:h val="6.37451614932148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3D6F-40D3-BBB0-02711117A548}"/>
                </c:ext>
              </c:extLst>
            </c:dLbl>
            <c:dLbl>
              <c:idx val="3"/>
              <c:layout>
                <c:manualLayout>
                  <c:x val="0.19135131588353532"/>
                  <c:y val="8.2735896382617947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9724623139"/>
                      <c:h val="6.37451614932148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4-3D6F-40D3-BBB0-02711117A548}"/>
                </c:ext>
              </c:extLst>
            </c:dLbl>
            <c:dLbl>
              <c:idx val="4"/>
              <c:layout>
                <c:manualLayout>
                  <c:x val="0.1913513158835353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9724623139"/>
                      <c:h val="6.37451614932148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3D6F-40D3-BBB0-02711117A548}"/>
                </c:ext>
              </c:extLst>
            </c:dLbl>
            <c:dLbl>
              <c:idx val="5"/>
              <c:layout>
                <c:manualLayout>
                  <c:x val="0.1978922604453734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6979164601"/>
                      <c:h val="6.37452140048003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6-3D6F-40D3-BBB0-02711117A548}"/>
                </c:ext>
              </c:extLst>
            </c:dLbl>
            <c:dLbl>
              <c:idx val="6"/>
              <c:layout>
                <c:manualLayout>
                  <c:x val="0.2031250160948438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6979164601"/>
                      <c:h val="6.37452140048003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3D6F-40D3-BBB0-02711117A548}"/>
                </c:ext>
              </c:extLst>
            </c:dLbl>
            <c:dLbl>
              <c:idx val="7"/>
              <c:layout>
                <c:manualLayout>
                  <c:x val="0.20835777174431439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6979164601"/>
                      <c:h val="6.37452140048003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8-3D6F-40D3-BBB0-02711117A548}"/>
                </c:ext>
              </c:extLst>
            </c:dLbl>
            <c:dLbl>
              <c:idx val="8"/>
              <c:layout>
                <c:manualLayout>
                  <c:x val="0.2122823384814172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6979164601"/>
                      <c:h val="6.37452140048003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3D6F-40D3-BBB0-02711117A548}"/>
                </c:ext>
              </c:extLst>
            </c:dLbl>
            <c:dLbl>
              <c:idx val="9"/>
              <c:layout>
                <c:manualLayout>
                  <c:x val="0.22405603869272578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6979164601"/>
                      <c:h val="6.37452140048003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A-3D6F-40D3-BBB0-02711117A548}"/>
                </c:ext>
              </c:extLst>
            </c:dLbl>
            <c:dLbl>
              <c:idx val="10"/>
              <c:layout>
                <c:manualLayout>
                  <c:x val="0.23059698325456388"/>
                  <c:y val="2.25645960422058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6979164601"/>
                      <c:h val="6.37452140048003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3D6F-40D3-BBB0-02711117A548}"/>
                </c:ext>
              </c:extLst>
            </c:dLbl>
            <c:dLbl>
              <c:idx val="11"/>
              <c:layout>
                <c:manualLayout>
                  <c:x val="0.19135131588353521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9724623139"/>
                      <c:h val="6.37451614932148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C-3D6F-40D3-BBB0-02711117A548}"/>
                </c:ext>
              </c:extLst>
            </c:dLbl>
            <c:dLbl>
              <c:idx val="12"/>
              <c:layout>
                <c:manualLayout>
                  <c:x val="0.1848789739843458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9724623139"/>
                      <c:h val="6.37451614932148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D-3D6F-40D3-BBB0-02711117A548}"/>
                </c:ext>
              </c:extLst>
            </c:dLbl>
            <c:dLbl>
              <c:idx val="13"/>
              <c:layout>
                <c:manualLayout>
                  <c:x val="0.1222675075334170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6979164601"/>
                      <c:h val="6.37452140048003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E-3D6F-40D3-BBB0-02711117A548}"/>
                </c:ext>
              </c:extLst>
            </c:dLbl>
            <c:dLbl>
              <c:idx val="14"/>
              <c:layout>
                <c:manualLayout>
                  <c:x val="9.0941430425260289E-2"/>
                  <c:y val="-4.512919208441077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71706979164601"/>
                      <c:h val="6.37452140048003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F-3D6F-40D3-BBB0-02711117A548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0-3D6F-40D3-BBB0-02711117A5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9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'Grafica total sin deuda'!$A$18:$A$33</c:f>
              <c:strCache>
                <c:ptCount val="16"/>
                <c:pt idx="0">
                  <c:v>RESTO DE SECTORES</c:v>
                </c:pt>
                <c:pt idx="1">
                  <c:v>ORGANISMOS_DE_CONTROL</c:v>
                </c:pt>
                <c:pt idx="2">
                  <c:v>JUSTICIA_Y_DEL_DERECHO</c:v>
                </c:pt>
                <c:pt idx="3">
                  <c:v>FISCALÍA</c:v>
                </c:pt>
                <c:pt idx="4">
                  <c:v>AGRICULTURA_Y_DESARROLLO_RURAL</c:v>
                </c:pt>
                <c:pt idx="5">
                  <c:v>VIVIENDA_CIUDAD_Y_TERRITORIO</c:v>
                </c:pt>
                <c:pt idx="6">
                  <c:v>RAMA_JUDICIAL</c:v>
                </c:pt>
                <c:pt idx="7">
                  <c:v>IGUALDAD Y EQUIDAD</c:v>
                </c:pt>
                <c:pt idx="8">
                  <c:v>MINAS_Y_ENERGÍA</c:v>
                </c:pt>
                <c:pt idx="9">
                  <c:v>INCLUSIÓN_SOCIAL_Y_RECONCILIACIÓN</c:v>
                </c:pt>
                <c:pt idx="10">
                  <c:v>TRANSPORTE</c:v>
                </c:pt>
                <c:pt idx="11">
                  <c:v>TRABAJO</c:v>
                </c:pt>
                <c:pt idx="12">
                  <c:v>HACIENDA</c:v>
                </c:pt>
                <c:pt idx="13">
                  <c:v>DEFENSA_Y_POLICÍA</c:v>
                </c:pt>
                <c:pt idx="14">
                  <c:v>SALUD_Y_PROTECCIÓN_SOCIAL</c:v>
                </c:pt>
                <c:pt idx="15">
                  <c:v>EDUCACIÓN</c:v>
                </c:pt>
              </c:strCache>
            </c:strRef>
          </c:cat>
          <c:val>
            <c:numRef>
              <c:f>'Grafica total sin deuda'!$D$18:$D$33</c:f>
              <c:numCache>
                <c:formatCode>#,###,,,</c:formatCode>
                <c:ptCount val="16"/>
                <c:pt idx="0">
                  <c:v>26681856439536</c:v>
                </c:pt>
                <c:pt idx="1">
                  <c:v>4456931660645</c:v>
                </c:pt>
                <c:pt idx="2">
                  <c:v>5191686148615</c:v>
                </c:pt>
                <c:pt idx="3">
                  <c:v>6806486794363</c:v>
                </c:pt>
                <c:pt idx="4">
                  <c:v>9162223192810</c:v>
                </c:pt>
                <c:pt idx="5">
                  <c:v>9587417777949</c:v>
                </c:pt>
                <c:pt idx="6">
                  <c:v>9634272367971</c:v>
                </c:pt>
                <c:pt idx="7">
                  <c:v>10755027234518</c:v>
                </c:pt>
                <c:pt idx="8">
                  <c:v>12567731642327</c:v>
                </c:pt>
                <c:pt idx="9">
                  <c:v>15004537461291</c:v>
                </c:pt>
                <c:pt idx="10">
                  <c:v>15204582170381</c:v>
                </c:pt>
                <c:pt idx="11">
                  <c:v>46136941680781</c:v>
                </c:pt>
                <c:pt idx="12">
                  <c:v>49638716523378</c:v>
                </c:pt>
                <c:pt idx="13">
                  <c:v>55288436972947</c:v>
                </c:pt>
                <c:pt idx="14">
                  <c:v>61503058919318</c:v>
                </c:pt>
                <c:pt idx="15">
                  <c:v>70455680811690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3D6F-40D3-BBB0-02711117A5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"/>
        <c:overlap val="100"/>
        <c:axId val="2065808224"/>
        <c:axId val="2065791584"/>
      </c:barChart>
      <c:valAx>
        <c:axId val="2065791584"/>
        <c:scaling>
          <c:orientation val="minMax"/>
        </c:scaling>
        <c:delete val="1"/>
        <c:axPos val="t"/>
        <c:numFmt formatCode="#,###,,," sourceLinked="1"/>
        <c:majorTickMark val="out"/>
        <c:minorTickMark val="none"/>
        <c:tickLblPos val="nextTo"/>
        <c:crossAx val="2065808224"/>
        <c:crosses val="max"/>
        <c:crossBetween val="between"/>
      </c:valAx>
      <c:catAx>
        <c:axId val="20658082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657915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1903146312877937"/>
                  <c:y val="-4.3075134112633071E-3"/>
                </c:manualLayout>
              </c:layout>
              <c:tx>
                <c:rich>
                  <a:bodyPr/>
                  <a:lstStyle/>
                  <a:p>
                    <a:fld id="{7F00BE2B-7B2E-4757-A31D-1800352A0C70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F2CC762B-C0A8-4568-83F0-E904B328D078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19249043098754"/>
                      <c:h val="3.81799318416608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CD65-4126-9789-0F04521FBD6A}"/>
                </c:ext>
              </c:extLst>
            </c:dLbl>
            <c:dLbl>
              <c:idx val="1"/>
              <c:layout>
                <c:manualLayout>
                  <c:x val="-0.13952695753385699"/>
                  <c:y val="4.3081918399613837E-3"/>
                </c:manualLayout>
              </c:layout>
              <c:tx>
                <c:rich>
                  <a:bodyPr/>
                  <a:lstStyle/>
                  <a:p>
                    <a:fld id="{36AC2CD3-6D6D-4E80-9DBF-F0AA75FF4254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D4ABCC3D-85A2-4020-AE39-8A59CE5AF3F0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19249043098754"/>
                      <c:h val="3.81799318416608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CD65-4126-9789-0F04521FBD6A}"/>
                </c:ext>
              </c:extLst>
            </c:dLbl>
            <c:dLbl>
              <c:idx val="2"/>
              <c:layout>
                <c:manualLayout>
                  <c:x val="-0.16081067811534308"/>
                  <c:y val="2.1543503307424705E-3"/>
                </c:manualLayout>
              </c:layout>
              <c:tx>
                <c:rich>
                  <a:bodyPr/>
                  <a:lstStyle/>
                  <a:p>
                    <a:fld id="{590CB8CA-0431-40A0-9CF7-BF01922FAE20}" type="CELLRANGE">
                      <a:rPr lang="es-ES" baseline="0"/>
                      <a:pPr/>
                      <a:t>[CELLRANGE]</a:t>
                    </a:fld>
                    <a:r>
                      <a:rPr lang="es-ES" baseline="0"/>
                      <a:t>; </a:t>
                    </a:r>
                    <a:fld id="{62E6E2C0-AF89-4EE4-9B61-01D8A24F6E88}" type="CATEGORYNAME">
                      <a:rPr lang="es-ES" baseline="0"/>
                      <a:pPr/>
                      <a:t>[NOMBRE DE CATEGORÍA]</a:t>
                    </a:fld>
                    <a:endParaRPr lang="es-E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260690274844456"/>
                      <c:h val="4.6795976307234574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CD65-4126-9789-0F04521FBD6A}"/>
                </c:ext>
              </c:extLst>
            </c:dLbl>
            <c:dLbl>
              <c:idx val="3"/>
              <c:layout>
                <c:manualLayout>
                  <c:x val="-0.20337830548813726"/>
                  <c:y val="4.3082766435488017E-3"/>
                </c:manualLayout>
              </c:layout>
              <c:tx>
                <c:rich>
                  <a:bodyPr/>
                  <a:lstStyle/>
                  <a:p>
                    <a:fld id="{C4E3F50A-26E2-4DBF-A69C-9BE96B3E89E4}" type="CELLRANGE">
                      <a:rPr lang="es-ES" baseline="0"/>
                      <a:pPr/>
                      <a:t>[CELLRANGE]</a:t>
                    </a:fld>
                    <a:r>
                      <a:rPr lang="es-ES" baseline="0"/>
                      <a:t>; </a:t>
                    </a:r>
                    <a:fld id="{8F38910B-FF25-441E-906A-F61FC5D6FC5B}" type="CATEGORYNAME">
                      <a:rPr lang="es-ES" baseline="0"/>
                      <a:pPr/>
                      <a:t>[NOMBRE DE CATEGORÍA]</a:t>
                    </a:fld>
                    <a:endParaRPr lang="es-E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25168094709791"/>
                      <c:h val="4.248795407444770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CD65-4126-9789-0F04521FBD6A}"/>
                </c:ext>
              </c:extLst>
            </c:dLbl>
            <c:dLbl>
              <c:idx val="4"/>
              <c:layout>
                <c:manualLayout>
                  <c:x val="-8.1981915550369877E-2"/>
                  <c:y val="-2.1536719020443938E-3"/>
                </c:manualLayout>
              </c:layout>
              <c:tx>
                <c:rich>
                  <a:bodyPr/>
                  <a:lstStyle/>
                  <a:p>
                    <a:fld id="{9CF4B979-6BB6-4DEC-B172-7A5F9F064A31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945D47B2-CF80-432E-838D-06A1CAA14EFF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0213243763926"/>
                      <c:h val="3.81799318416608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CD65-4126-9789-0F04521FBD6A}"/>
                </c:ext>
              </c:extLst>
            </c:dLbl>
            <c:dLbl>
              <c:idx val="5"/>
              <c:layout>
                <c:manualLayout>
                  <c:x val="-0.15844587544623631"/>
                  <c:y val="-3.230677460241031E-3"/>
                </c:manualLayout>
              </c:layout>
              <c:tx>
                <c:rich>
                  <a:bodyPr/>
                  <a:lstStyle/>
                  <a:p>
                    <a:fld id="{67A125DC-F47F-43E1-BFCD-0F73F2CB8C18}" type="CELLRANGE">
                      <a:rPr lang="es-ES" baseline="0"/>
                      <a:pPr/>
                      <a:t>[CELLRANGE]</a:t>
                    </a:fld>
                    <a:r>
                      <a:rPr lang="es-ES" baseline="0"/>
                      <a:t>; </a:t>
                    </a:r>
                    <a:fld id="{F22299ED-062B-4AA8-BE32-10994F1988C9}" type="CATEGORYNAME">
                      <a:rPr lang="es-ES" baseline="0"/>
                      <a:pPr/>
                      <a:t>[NOMBRE DE CATEGORÍA]</a:t>
                    </a:fld>
                    <a:endParaRPr lang="es-E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994924416812555"/>
                      <c:h val="3.1717898492480551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CD65-4126-9789-0F04521FBD6A}"/>
                </c:ext>
              </c:extLst>
            </c:dLbl>
            <c:dLbl>
              <c:idx val="6"/>
              <c:layout>
                <c:manualLayout>
                  <c:x val="-0.13952695753385699"/>
                  <c:y val="2.1543503307424705E-3"/>
                </c:manualLayout>
              </c:layout>
              <c:tx>
                <c:rich>
                  <a:bodyPr/>
                  <a:lstStyle/>
                  <a:p>
                    <a:fld id="{70FE520C-3569-4784-9774-5E70C7E45036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755442AF-6AFC-439C-B838-BDADF2926379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19249043098754"/>
                      <c:h val="3.81799318416608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CD65-4126-9789-0F04521FBD6A}"/>
                </c:ext>
              </c:extLst>
            </c:dLbl>
            <c:dLbl>
              <c:idx val="7"/>
              <c:layout>
                <c:manualLayout>
                  <c:x val="-0.13952695753385699"/>
                  <c:y val="-2.1536719020443149E-3"/>
                </c:manualLayout>
              </c:layout>
              <c:tx>
                <c:rich>
                  <a:bodyPr/>
                  <a:lstStyle/>
                  <a:p>
                    <a:fld id="{B56817E1-E097-4DD2-ABF4-3DAE8BD8039B}" type="CELLRANGE">
                      <a:rPr lang="es-ES" baseline="0"/>
                      <a:pPr/>
                      <a:t>[CELLRANGE]</a:t>
                    </a:fld>
                    <a:r>
                      <a:rPr lang="es-ES" baseline="0"/>
                      <a:t>; </a:t>
                    </a:r>
                    <a:fld id="{D09B836B-E408-4C57-A56D-43B0E28B74E3}" type="CATEGORYNAME">
                      <a:rPr lang="es-ES" baseline="0"/>
                      <a:pPr/>
                      <a:t>[NOMBRE DE CATEGORÍA]</a:t>
                    </a:fld>
                    <a:endParaRPr lang="es-E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19249043098754"/>
                      <c:h val="3.81799318416608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CD65-4126-9789-0F04521FBD6A}"/>
                </c:ext>
              </c:extLst>
            </c:dLbl>
            <c:dLbl>
              <c:idx val="8"/>
              <c:layout>
                <c:manualLayout>
                  <c:x val="-8.4346780289417264E-2"/>
                  <c:y val="4.3081918399614626E-3"/>
                </c:manualLayout>
              </c:layout>
              <c:tx>
                <c:rich>
                  <a:bodyPr/>
                  <a:lstStyle/>
                  <a:p>
                    <a:fld id="{A327F1D9-1167-4828-A41E-AD75C31BDEF8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2341F54C-F121-4439-9B62-DDB73CD505D8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19249043098754"/>
                      <c:h val="3.81799318416608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CD65-4126-9789-0F04521FBD6A}"/>
                </c:ext>
              </c:extLst>
            </c:dLbl>
            <c:dLbl>
              <c:idx val="9"/>
              <c:layout>
                <c:manualLayout>
                  <c:x val="-2.7590026552279216E-2"/>
                  <c:y val="-2.1540111163934322E-3"/>
                </c:manualLayout>
              </c:layout>
              <c:tx>
                <c:rich>
                  <a:bodyPr/>
                  <a:lstStyle/>
                  <a:p>
                    <a:fld id="{D01002E6-A86C-4F66-83B8-E7B936AF3F5F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2A317B87-F2E1-4890-9756-DD6AFAB59155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19249043098754"/>
                      <c:h val="3.81799318416608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CD65-4126-9789-0F04521FBD6A}"/>
                </c:ext>
              </c:extLst>
            </c:dLbl>
            <c:dLbl>
              <c:idx val="10"/>
              <c:layout>
                <c:manualLayout>
                  <c:x val="-8.9076509767512066E-2"/>
                  <c:y val="-2.1540111163933927E-3"/>
                </c:manualLayout>
              </c:layout>
              <c:tx>
                <c:rich>
                  <a:bodyPr/>
                  <a:lstStyle/>
                  <a:p>
                    <a:fld id="{634E2B98-5BB2-4DC9-A64F-C1FC20EF73EB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BD1E2401-A665-48DF-B40D-8520B8EC1031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19249043098754"/>
                      <c:h val="3.81799318416608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CD65-4126-9789-0F04521FBD6A}"/>
                </c:ext>
              </c:extLst>
            </c:dLbl>
            <c:dLbl>
              <c:idx val="11"/>
              <c:layout>
                <c:manualLayout>
                  <c:x val="4.7298536179761503E-3"/>
                  <c:y val="-3.231016674590148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CDD8F694-5E01-4C69-9555-35533530647E}" type="CELLRANGE">
                      <a:rPr lang="en-US" baseline="0">
                        <a:solidFill>
                          <a:schemeClr val="bg1"/>
                        </a:solidFill>
                      </a:rPr>
                      <a:pPr algn="l"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; </a:t>
                    </a:r>
                    <a:fld id="{35DAB25A-9CCA-4FE8-AFD7-301EA62D576D}" type="CATEGORYNAME">
                      <a:rPr lang="en-US" baseline="0">
                        <a:solidFill>
                          <a:schemeClr val="bg1"/>
                        </a:solidFill>
                      </a:rPr>
                      <a:pPr algn="l"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16546617194442"/>
                      <c:h val="3.602592072526741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CD65-4126-9789-0F04521FBD6A}"/>
                </c:ext>
              </c:extLst>
            </c:dLbl>
            <c:dLbl>
              <c:idx val="12"/>
              <c:layout>
                <c:manualLayout>
                  <c:x val="-1.5764523528169635E-3"/>
                  <c:y val="1.077005558196716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F7AB03A5-3B65-43F3-8D08-C5F2165B9DB9}" type="CELLRANGE">
                      <a:rPr lang="en-US" baseline="0">
                        <a:solidFill>
                          <a:schemeClr val="bg1"/>
                        </a:solidFill>
                      </a:rPr>
                      <a:pPr algn="l"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; </a:t>
                    </a:r>
                    <a:fld id="{77249157-2F3C-4223-8EAD-A3F9E820618B}" type="CATEGORYNAME">
                      <a:rPr lang="en-US" baseline="0">
                        <a:solidFill>
                          <a:schemeClr val="bg1"/>
                        </a:solidFill>
                      </a:rPr>
                      <a:pPr algn="l"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2375370697203"/>
                      <c:h val="4.4641965190841147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CD65-4126-9789-0F04521FBD6A}"/>
                </c:ext>
              </c:extLst>
            </c:dLbl>
            <c:dLbl>
              <c:idx val="13"/>
              <c:layout>
                <c:manualLayout>
                  <c:x val="3.9415266783268026E-3"/>
                  <c:y val="-2.1538813165363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108F2AA4-DE8E-4417-B0C8-38BFEE81072A}" type="CELLRANGE">
                      <a:rPr lang="es-CO"/>
                      <a:pPr algn="l"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s-CO" baseline="0"/>
                      <a:t>; </a:t>
                    </a:r>
                    <a:fld id="{068C210F-FDD7-467A-B93D-6C6DE182F5BF}" type="CATEGORYNAME">
                      <a:rPr lang="es-CO" baseline="0"/>
                      <a:pPr algn="l"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s-CO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19254927442056"/>
                      <c:h val="3.8180019707905785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CD65-4126-9789-0F04521FBD6A}"/>
                </c:ext>
              </c:extLst>
            </c:dLbl>
            <c:dLbl>
              <c:idx val="14"/>
              <c:layout>
                <c:manualLayout>
                  <c:x val="1.876442878708846E-3"/>
                  <c:y val="5.038966956491115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702464D9-B5C7-4BCF-8BC5-CC5DA5E6F7E0}" type="CELLRANGE">
                      <a:rPr lang="en-US" baseline="0">
                        <a:solidFill>
                          <a:schemeClr val="bg1"/>
                        </a:solidFill>
                      </a:rPr>
                      <a:pPr algn="l"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; </a:t>
                    </a:r>
                    <a:fld id="{A905A614-5159-4B97-BEDA-3964C860F34D}" type="CATEGORYNAME">
                      <a:rPr lang="en-US" baseline="0">
                        <a:solidFill>
                          <a:schemeClr val="bg1"/>
                        </a:solidFill>
                      </a:rPr>
                      <a:pPr algn="l"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005323425530652"/>
                      <c:h val="4.394984352185621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CD65-4126-9789-0F04521FBD6A}"/>
                </c:ext>
              </c:extLst>
            </c:dLbl>
            <c:dLbl>
              <c:idx val="15"/>
              <c:layout>
                <c:manualLayout>
                  <c:x val="3.9415266783268477E-3"/>
                  <c:y val="-2.1538813165363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1E4F0CAD-F243-4EF7-838D-8E6EBD84E35B}" type="CELLRANGE">
                      <a:rPr lang="es-CO"/>
                      <a:pPr algn="l"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s-CO" baseline="0"/>
                      <a:t>; </a:t>
                    </a:r>
                    <a:fld id="{E0813E33-9493-4A53-A2CB-EC6F75E714E8}" type="CATEGORYNAME">
                      <a:rPr lang="es-CO" baseline="0"/>
                      <a:pPr algn="l"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s-CO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19254927442056"/>
                      <c:h val="3.8180019707905785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CD65-4126-9789-0F04521FBD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noAutofit/>
              </a:bodyPr>
              <a:lstStyle/>
              <a:p>
                <a:pPr algn="l">
                  <a:defRPr sz="8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>
                  <c:manualLayout>
                    <c:x val="3.9415033016863207E-3"/>
                    <c:y val="-2.1540959199806901E-3"/>
                    <c:w val="0.28319249043098754"/>
                    <c:h val="3.8179931841660845E-2"/>
                  </c:manualLayout>
                </c15:layout>
                <c15:showDataLabelsRange val="1"/>
                <c15:showLeaderLines val="0"/>
              </c:ext>
            </c:extLst>
          </c:dLbls>
          <c:cat>
            <c:strRef>
              <c:f>'Grafica piramiede fto princ'!$A$18:$A$33</c:f>
              <c:strCache>
                <c:ptCount val="16"/>
                <c:pt idx="0">
                  <c:v>RESTO DE SECTORES</c:v>
                </c:pt>
                <c:pt idx="1">
                  <c:v>RELACIONES_EXTERIORES</c:v>
                </c:pt>
                <c:pt idx="2">
                  <c:v>PRESIDENCIA_DE_LA_REPÚBLICA</c:v>
                </c:pt>
                <c:pt idx="3">
                  <c:v>INCLUSIÓN_SOCIAL_Y_RECONCILIACIÓN</c:v>
                </c:pt>
                <c:pt idx="4">
                  <c:v>INTERIOR</c:v>
                </c:pt>
                <c:pt idx="5">
                  <c:v>VIVIENDA_CIUDAD_Y_TERRITORIO</c:v>
                </c:pt>
                <c:pt idx="6">
                  <c:v>ORGANISMOS_DE_CONTROL</c:v>
                </c:pt>
                <c:pt idx="7">
                  <c:v>JUSTICIA_Y_DEL_DERECHO</c:v>
                </c:pt>
                <c:pt idx="8">
                  <c:v>MINAS_Y_ENERGÍA</c:v>
                </c:pt>
                <c:pt idx="9">
                  <c:v>FISCALÍA</c:v>
                </c:pt>
                <c:pt idx="10">
                  <c:v>RAMA_JUDICIAL</c:v>
                </c:pt>
                <c:pt idx="11">
                  <c:v>TRABAJO</c:v>
                </c:pt>
                <c:pt idx="12">
                  <c:v>HACIENDA</c:v>
                </c:pt>
                <c:pt idx="13">
                  <c:v>DEFENSA_Y_POLICÍA</c:v>
                </c:pt>
                <c:pt idx="14">
                  <c:v>SALUD_Y_PROTECCIÓN_SOCIAL</c:v>
                </c:pt>
                <c:pt idx="15">
                  <c:v>EDUCACIÓN</c:v>
                </c:pt>
              </c:strCache>
            </c:strRef>
          </c:cat>
          <c:val>
            <c:numRef>
              <c:f>'Grafica piramiede fto princ'!$C$18:$C$33</c:f>
              <c:numCache>
                <c:formatCode>#,###,,,</c:formatCode>
                <c:ptCount val="16"/>
                <c:pt idx="0">
                  <c:v>-11366293787223.195</c:v>
                </c:pt>
                <c:pt idx="1">
                  <c:v>-1516404000000</c:v>
                </c:pt>
                <c:pt idx="2">
                  <c:v>-1926570000000</c:v>
                </c:pt>
                <c:pt idx="3">
                  <c:v>-1304362655381</c:v>
                </c:pt>
                <c:pt idx="4">
                  <c:v>-2648934112000</c:v>
                </c:pt>
                <c:pt idx="5">
                  <c:v>-2942146882845</c:v>
                </c:pt>
                <c:pt idx="6">
                  <c:v>-3778161995337</c:v>
                </c:pt>
                <c:pt idx="7">
                  <c:v>-3928678142686</c:v>
                </c:pt>
                <c:pt idx="8">
                  <c:v>-1782932068453.8667</c:v>
                </c:pt>
                <c:pt idx="9">
                  <c:v>-5550707271000</c:v>
                </c:pt>
                <c:pt idx="10">
                  <c:v>-7581044035163</c:v>
                </c:pt>
                <c:pt idx="11">
                  <c:v>-33764132862203.367</c:v>
                </c:pt>
                <c:pt idx="12">
                  <c:v>-37261715255863.625</c:v>
                </c:pt>
                <c:pt idx="13">
                  <c:v>-45833181232646.875</c:v>
                </c:pt>
                <c:pt idx="14">
                  <c:v>-50271848024665.055</c:v>
                </c:pt>
                <c:pt idx="15">
                  <c:v>-49641793181523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 piramiede fto princ'!$B$18:$B$33</c15:f>
                <c15:dlblRangeCache>
                  <c:ptCount val="16"/>
                  <c:pt idx="0">
                    <c:v>11.366</c:v>
                  </c:pt>
                  <c:pt idx="1">
                    <c:v>1.516</c:v>
                  </c:pt>
                  <c:pt idx="2">
                    <c:v>1.927</c:v>
                  </c:pt>
                  <c:pt idx="3">
                    <c:v>1.304</c:v>
                  </c:pt>
                  <c:pt idx="4">
                    <c:v>2.649</c:v>
                  </c:pt>
                  <c:pt idx="5">
                    <c:v>2.942</c:v>
                  </c:pt>
                  <c:pt idx="6">
                    <c:v>3.778</c:v>
                  </c:pt>
                  <c:pt idx="7">
                    <c:v>3.929</c:v>
                  </c:pt>
                  <c:pt idx="8">
                    <c:v>1.783</c:v>
                  </c:pt>
                  <c:pt idx="9">
                    <c:v>5.551</c:v>
                  </c:pt>
                  <c:pt idx="10">
                    <c:v>7.581</c:v>
                  </c:pt>
                  <c:pt idx="11">
                    <c:v>33.764</c:v>
                  </c:pt>
                  <c:pt idx="12">
                    <c:v>37.262</c:v>
                  </c:pt>
                  <c:pt idx="13">
                    <c:v>45.833</c:v>
                  </c:pt>
                  <c:pt idx="14">
                    <c:v>50.272</c:v>
                  </c:pt>
                  <c:pt idx="15">
                    <c:v>49.642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CD65-4126-9789-0F04521FBD6A}"/>
            </c:ext>
          </c:extLst>
        </c:ser>
        <c:ser>
          <c:idx val="1"/>
          <c:order val="1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14853671976998359"/>
                  <c:y val="2.3392221509682056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CD65-4126-9789-0F04521FBD6A}"/>
                </c:ext>
              </c:extLst>
            </c:dLbl>
            <c:dLbl>
              <c:idx val="1"/>
              <c:layout>
                <c:manualLayout>
                  <c:x val="0.14538356678458714"/>
                  <c:y val="2.3392221509683639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CD65-4126-9789-0F04521FBD6A}"/>
                </c:ext>
              </c:extLst>
            </c:dLbl>
            <c:dLbl>
              <c:idx val="2"/>
              <c:layout>
                <c:manualLayout>
                  <c:x val="0.18400969085569496"/>
                  <c:y val="4.4932332673616382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940870312431527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CD65-4126-9789-0F04521FBD6A}"/>
                </c:ext>
              </c:extLst>
            </c:dLbl>
            <c:dLbl>
              <c:idx val="3"/>
              <c:layout>
                <c:manualLayout>
                  <c:x val="0.22815383265124675"/>
                  <c:y val="2.3392221509682056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7246538949073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4-CD65-4126-9789-0F04521FBD6A}"/>
                </c:ext>
              </c:extLst>
            </c:dLbl>
            <c:dLbl>
              <c:idx val="4"/>
              <c:layout>
                <c:manualLayout>
                  <c:x val="0.10281600148173368"/>
                  <c:y val="2.3392221509683639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CD65-4126-9789-0F04521FBD6A}"/>
                </c:ext>
              </c:extLst>
            </c:dLbl>
            <c:dLbl>
              <c:idx val="5"/>
              <c:layout>
                <c:manualLayout>
                  <c:x val="0.19268086156553543"/>
                  <c:y val="6.6472443837552282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359789155859978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6-CD65-4126-9789-0F04521FBD6A}"/>
                </c:ext>
              </c:extLst>
            </c:dLbl>
            <c:dLbl>
              <c:idx val="6"/>
              <c:layout>
                <c:manualLayout>
                  <c:x val="0.18400969085569496"/>
                  <c:y val="2.3392221509683639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625555013891873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CD65-4126-9789-0F04521FBD6A}"/>
                </c:ext>
              </c:extLst>
            </c:dLbl>
            <c:dLbl>
              <c:idx val="7"/>
              <c:layout>
                <c:manualLayout>
                  <c:x val="0.15168987275538021"/>
                  <c:y val="2.3392221509683639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8-CD65-4126-9789-0F04521FBD6A}"/>
                </c:ext>
              </c:extLst>
            </c:dLbl>
            <c:dLbl>
              <c:idx val="8"/>
              <c:layout>
                <c:manualLayout>
                  <c:x val="0.13434753133569918"/>
                  <c:y val="2.3392221509683639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CD65-4126-9789-0F04521FBD6A}"/>
                </c:ext>
              </c:extLst>
            </c:dLbl>
            <c:dLbl>
              <c:idx val="9"/>
              <c:layout>
                <c:manualLayout>
                  <c:x val="0.10912230745252668"/>
                  <c:y val="2.3392221509683639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A-CD65-4126-9789-0F04521FBD6A}"/>
                </c:ext>
              </c:extLst>
            </c:dLbl>
            <c:dLbl>
              <c:idx val="10"/>
              <c:layout>
                <c:manualLayout>
                  <c:x val="0.13750068432109569"/>
                  <c:y val="2.3392221509683639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CD65-4126-9789-0F04521FBD6A}"/>
                </c:ext>
              </c:extLst>
            </c:dLbl>
            <c:dLbl>
              <c:idx val="11"/>
              <c:layout>
                <c:manualLayout>
                  <c:x val="6.3401589164276601E-2"/>
                  <c:y val="2.339222150968363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C-CD65-4126-9789-0F04521FBD6A}"/>
                </c:ext>
              </c:extLst>
            </c:dLbl>
            <c:dLbl>
              <c:idx val="12"/>
              <c:layout>
                <c:manualLayout>
                  <c:x val="5.394213020808699E-2"/>
                  <c:y val="1.8521103457493134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D-CD65-4126-9789-0F04521FBD6A}"/>
                </c:ext>
              </c:extLst>
            </c:dLbl>
            <c:dLbl>
              <c:idx val="13"/>
              <c:layout>
                <c:manualLayout>
                  <c:x val="3.8176365281104206E-2"/>
                  <c:y val="1.8521103457493134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E-CD65-4126-9789-0F04521FBD6A}"/>
                </c:ext>
              </c:extLst>
            </c:dLbl>
            <c:dLbl>
              <c:idx val="14"/>
              <c:layout>
                <c:manualLayout>
                  <c:x val="3.502321229570754E-2"/>
                  <c:y val="1.8521103457492147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26069027484445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F-CD65-4126-9789-0F04521FBD6A}"/>
                </c:ext>
              </c:extLst>
            </c:dLbl>
            <c:dLbl>
              <c:idx val="15"/>
              <c:layout>
                <c:manualLayout>
                  <c:x val="7.9167354091259329E-2"/>
                  <c:y val="2.339222150968363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699602590996"/>
                      <c:h val="4.89499874236280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0-CD65-4126-9789-0F04521FBD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no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'Grafica piramiede fto princ'!$A$18:$A$33</c:f>
              <c:strCache>
                <c:ptCount val="16"/>
                <c:pt idx="0">
                  <c:v>RESTO DE SECTORES</c:v>
                </c:pt>
                <c:pt idx="1">
                  <c:v>RELACIONES_EXTERIORES</c:v>
                </c:pt>
                <c:pt idx="2">
                  <c:v>PRESIDENCIA_DE_LA_REPÚBLICA</c:v>
                </c:pt>
                <c:pt idx="3">
                  <c:v>INCLUSIÓN_SOCIAL_Y_RECONCILIACIÓN</c:v>
                </c:pt>
                <c:pt idx="4">
                  <c:v>INTERIOR</c:v>
                </c:pt>
                <c:pt idx="5">
                  <c:v>VIVIENDA_CIUDAD_Y_TERRITORIO</c:v>
                </c:pt>
                <c:pt idx="6">
                  <c:v>ORGANISMOS_DE_CONTROL</c:v>
                </c:pt>
                <c:pt idx="7">
                  <c:v>JUSTICIA_Y_DEL_DERECHO</c:v>
                </c:pt>
                <c:pt idx="8">
                  <c:v>MINAS_Y_ENERGÍA</c:v>
                </c:pt>
                <c:pt idx="9">
                  <c:v>FISCALÍA</c:v>
                </c:pt>
                <c:pt idx="10">
                  <c:v>RAMA_JUDICIAL</c:v>
                </c:pt>
                <c:pt idx="11">
                  <c:v>TRABAJO</c:v>
                </c:pt>
                <c:pt idx="12">
                  <c:v>HACIENDA</c:v>
                </c:pt>
                <c:pt idx="13">
                  <c:v>DEFENSA_Y_POLICÍA</c:v>
                </c:pt>
                <c:pt idx="14">
                  <c:v>SALUD_Y_PROTECCIÓN_SOCIAL</c:v>
                </c:pt>
                <c:pt idx="15">
                  <c:v>EDUCACIÓN</c:v>
                </c:pt>
              </c:strCache>
            </c:strRef>
          </c:cat>
          <c:val>
            <c:numRef>
              <c:f>'Grafica piramiede fto princ'!$D$18:$D$33</c:f>
              <c:numCache>
                <c:formatCode>#,###,,,</c:formatCode>
                <c:ptCount val="16"/>
                <c:pt idx="0">
                  <c:v>10703323134660</c:v>
                </c:pt>
                <c:pt idx="1">
                  <c:v>1653688000000</c:v>
                </c:pt>
                <c:pt idx="2">
                  <c:v>1940027000000</c:v>
                </c:pt>
                <c:pt idx="3">
                  <c:v>2269165497549</c:v>
                </c:pt>
                <c:pt idx="4">
                  <c:v>3085281900000</c:v>
                </c:pt>
                <c:pt idx="5">
                  <c:v>3748614339562</c:v>
                </c:pt>
                <c:pt idx="6">
                  <c:v>3904770000000</c:v>
                </c:pt>
                <c:pt idx="7">
                  <c:v>4456443276000</c:v>
                </c:pt>
                <c:pt idx="8">
                  <c:v>4522084873017</c:v>
                </c:pt>
                <c:pt idx="9">
                  <c:v>6545399963000</c:v>
                </c:pt>
                <c:pt idx="10">
                  <c:v>8728629000000</c:v>
                </c:pt>
                <c:pt idx="11">
                  <c:v>40460063078000</c:v>
                </c:pt>
                <c:pt idx="12">
                  <c:v>44784548348774</c:v>
                </c:pt>
                <c:pt idx="13">
                  <c:v>52106092000000</c:v>
                </c:pt>
                <c:pt idx="14">
                  <c:v>59388580498551</c:v>
                </c:pt>
                <c:pt idx="15">
                  <c:v>62031025816372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CD65-4126-9789-0F04521FBD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065808224"/>
        <c:axId val="2065791584"/>
      </c:barChart>
      <c:valAx>
        <c:axId val="2065791584"/>
        <c:scaling>
          <c:orientation val="minMax"/>
        </c:scaling>
        <c:delete val="1"/>
        <c:axPos val="t"/>
        <c:numFmt formatCode="#,###,,," sourceLinked="1"/>
        <c:majorTickMark val="out"/>
        <c:minorTickMark val="none"/>
        <c:tickLblPos val="nextTo"/>
        <c:crossAx val="2065808224"/>
        <c:crosses val="max"/>
        <c:crossBetween val="between"/>
      </c:valAx>
      <c:catAx>
        <c:axId val="20658082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657915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2.7806057727083795E-2"/>
          <c:w val="1"/>
          <c:h val="0.94902236611757151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434167153110053E-2"/>
                  <c:y val="4.829443982841070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239D04E-B844-45FA-93E0-C7B0CF40F51C}" type="CELLRANG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; </a:t>
                    </a:r>
                    <a:fld id="{828F083D-5CE0-4C81-A71F-FA883A9F7E26}" type="CATEGORYNAM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40393186315216"/>
                      <c:h val="4.8138185284053461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5E68-4DE8-83C7-B0BA1C49001F}"/>
                </c:ext>
              </c:extLst>
            </c:dLbl>
            <c:dLbl>
              <c:idx val="1"/>
              <c:layout>
                <c:manualLayout>
                  <c:x val="-0.12688775269205163"/>
                  <c:y val="-2.4128210845548084E-3"/>
                </c:manualLayout>
              </c:layout>
              <c:tx>
                <c:rich>
                  <a:bodyPr/>
                  <a:lstStyle/>
                  <a:p>
                    <a:fld id="{C8C28983-A5A1-43FA-945C-66ECD583B880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A94FAE24-4BDA-46D5-83AF-71EC415B32C0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963599845812153"/>
                      <c:h val="2.882497152916742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E68-4DE8-83C7-B0BA1C49001F}"/>
                </c:ext>
              </c:extLst>
            </c:dLbl>
            <c:dLbl>
              <c:idx val="2"/>
              <c:layout>
                <c:manualLayout>
                  <c:x val="-0.17852277336022149"/>
                  <c:y val="3.622463168503798E-3"/>
                </c:manualLayout>
              </c:layout>
              <c:tx>
                <c:rich>
                  <a:bodyPr/>
                  <a:lstStyle/>
                  <a:p>
                    <a:fld id="{8E88FA42-6E17-4135-9B03-42FFF838C4DE}" type="CELLRANGE">
                      <a:rPr lang="es-ES" baseline="0"/>
                      <a:pPr/>
                      <a:t>[CELLRANGE]</a:t>
                    </a:fld>
                    <a:r>
                      <a:rPr lang="es-ES" baseline="0"/>
                      <a:t>; </a:t>
                    </a:r>
                    <a:fld id="{16FD88A2-06DB-4C34-BD0F-5AD7387EE6AF}" type="CATEGORYNAME">
                      <a:rPr lang="es-ES" baseline="0"/>
                      <a:pPr/>
                      <a:t>[NOMBRE DE CATEGORÍA]</a:t>
                    </a:fld>
                    <a:endParaRPr lang="es-E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16824117771154"/>
                      <c:h val="6.50372473195787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5E68-4DE8-83C7-B0BA1C49001F}"/>
                </c:ext>
              </c:extLst>
            </c:dLbl>
            <c:dLbl>
              <c:idx val="3"/>
              <c:layout>
                <c:manualLayout>
                  <c:x val="-0.10852230465694625"/>
                  <c:y val="3.6223681231606049E-3"/>
                </c:manualLayout>
              </c:layout>
              <c:tx>
                <c:rich>
                  <a:bodyPr/>
                  <a:lstStyle/>
                  <a:p>
                    <a:fld id="{A95C32A4-D58A-46D3-9BB0-FC0865181EDB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9B70A36D-ECDF-47C4-81F3-7BCC1B80E74E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2267135868807"/>
                      <c:h val="2.641081980980666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5E68-4DE8-83C7-B0BA1C49001F}"/>
                </c:ext>
              </c:extLst>
            </c:dLbl>
            <c:dLbl>
              <c:idx val="4"/>
              <c:layout>
                <c:manualLayout>
                  <c:x val="-0.16649002735564281"/>
                  <c:y val="6.0364247971779897E-3"/>
                </c:manualLayout>
              </c:layout>
              <c:tx>
                <c:rich>
                  <a:bodyPr/>
                  <a:lstStyle/>
                  <a:p>
                    <a:fld id="{01687589-68D5-420D-8EC5-A42E7FEEFE62}" type="CELLRANGE">
                      <a:rPr lang="es-ES" baseline="0"/>
                      <a:pPr/>
                      <a:t>[CELLRANGE]</a:t>
                    </a:fld>
                    <a:r>
                      <a:rPr lang="es-ES" baseline="0"/>
                      <a:t>; </a:t>
                    </a:r>
                    <a:fld id="{8BE8BA5B-C6AD-4716-AA37-52DEB20B212B}" type="CATEGORYNAME">
                      <a:rPr lang="es-ES" baseline="0"/>
                      <a:pPr/>
                      <a:t>[NOMBRE DE CATEGORÍA]</a:t>
                    </a:fld>
                    <a:endParaRPr lang="es-E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701371593269685"/>
                      <c:h val="4.08957301259711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5E68-4DE8-83C7-B0BA1C49001F}"/>
                </c:ext>
              </c:extLst>
            </c:dLbl>
            <c:dLbl>
              <c:idx val="5"/>
              <c:layout>
                <c:manualLayout>
                  <c:x val="-0.19265541121390187"/>
                  <c:y val="2.183091923230916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8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F2501B36-7F56-4063-BF1C-A4C7B0F5839A}" type="CELLRANGE">
                      <a:rPr lang="es-ES" sz="800" baseline="0"/>
                      <a:pPr algn="l"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s-ES" sz="800" baseline="0"/>
                      <a:t>; </a:t>
                    </a:r>
                    <a:fld id="{EE9C3099-009E-474B-9DDD-7163DD5A1B90}" type="CATEGORYNAME">
                      <a:rPr lang="es-ES" sz="800" baseline="0"/>
                      <a:pPr algn="l"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s-ES" sz="8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608310908346074"/>
                      <c:h val="5.779471181769989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5E68-4DE8-83C7-B0BA1C49001F}"/>
                </c:ext>
              </c:extLst>
            </c:dLbl>
            <c:dLbl>
              <c:idx val="6"/>
              <c:layout>
                <c:manualLayout>
                  <c:x val="-0.14607029588179593"/>
                  <c:y val="2.4153873088234206E-3"/>
                </c:manualLayout>
              </c:layout>
              <c:tx>
                <c:rich>
                  <a:bodyPr/>
                  <a:lstStyle/>
                  <a:p>
                    <a:fld id="{EB50569F-F7D1-49E7-8E6F-85329577DDFA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1795640D-4323-4399-BD79-96C5811E5E50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35427018502122"/>
                      <c:h val="6.26230956002179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5E68-4DE8-83C7-B0BA1C49001F}"/>
                </c:ext>
              </c:extLst>
            </c:dLbl>
            <c:dLbl>
              <c:idx val="7"/>
              <c:layout>
                <c:manualLayout>
                  <c:x val="-5.9588123910297532E-2"/>
                  <c:y val="-1.206087456392214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BEB34A69-F29E-45C3-9320-6F8FC15F5C0C}" type="CELLRANGE">
                      <a:rPr lang="es-CO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s-CO" baseline="0"/>
                      <a:t>; </a:t>
                    </a:r>
                    <a:fld id="{9E51D626-CF56-49BB-89DA-1638D8562F86}" type="CATEGORYNAME">
                      <a:rPr lang="es-CO" baseline="0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s-CO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22667235657698"/>
                      <c:h val="2.6410901442495877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5E68-4DE8-83C7-B0BA1C49001F}"/>
                </c:ext>
              </c:extLst>
            </c:dLbl>
            <c:dLbl>
              <c:idx val="8"/>
              <c:layout>
                <c:manualLayout>
                  <c:x val="-1.1405234728507338E-2"/>
                  <c:y val="1.208596585172844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C2ABB9FA-4154-40FE-B9E6-42716DFFC6BB}" type="CELLRANG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; </a:t>
                    </a:r>
                    <a:fld id="{784D9B26-33FA-4F24-8B67-189AE2F21E18}" type="CATEGORYNAM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2267135868807"/>
                      <c:h val="2.641081980980666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5E68-4DE8-83C7-B0BA1C49001F}"/>
                </c:ext>
              </c:extLst>
            </c:dLbl>
            <c:dLbl>
              <c:idx val="9"/>
              <c:layout>
                <c:manualLayout>
                  <c:x val="-0.20660780043694402"/>
                  <c:y val="1.140544119383034E-6"/>
                </c:manualLayout>
              </c:layout>
              <c:tx>
                <c:rich>
                  <a:bodyPr/>
                  <a:lstStyle/>
                  <a:p>
                    <a:fld id="{6413D49E-6D50-401F-9F8B-90492350D9CF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357644C4-7A3F-4381-BA1D-415FDABFA566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77264125044821"/>
                      <c:h val="4.8138185284053461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5E68-4DE8-83C7-B0BA1C49001F}"/>
                </c:ext>
              </c:extLst>
            </c:dLbl>
            <c:dLbl>
              <c:idx val="10"/>
              <c:layout>
                <c:manualLayout>
                  <c:x val="-1.3258423643460873E-2"/>
                  <c:y val="2.415387308823376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9BC7E1C4-90DF-45CD-A0D4-84F015205CAA}" type="CELLRANG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; </a:t>
                    </a:r>
                    <a:fld id="{3A166DA6-3AC9-46E5-95AA-716A571BA576}" type="CATEGORYNAM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076421814202879"/>
                      <c:h val="4.330988184533194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5E68-4DE8-83C7-B0BA1C49001F}"/>
                </c:ext>
              </c:extLst>
            </c:dLbl>
            <c:dLbl>
              <c:idx val="11"/>
              <c:layout>
                <c:manualLayout>
                  <c:x val="-0.20662076557074535"/>
                  <c:y val="-3.6199919895784681E-3"/>
                </c:manualLayout>
              </c:layout>
              <c:tx>
                <c:rich>
                  <a:bodyPr/>
                  <a:lstStyle/>
                  <a:p>
                    <a:fld id="{24DEFF99-B049-4481-A1A2-D9B51FD00166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5F7C53BC-CC39-4315-A9B5-3800E0A9C0E2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691276025023457"/>
                      <c:h val="5.538064044213571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5E68-4DE8-83C7-B0BA1C49001F}"/>
                </c:ext>
              </c:extLst>
            </c:dLbl>
            <c:dLbl>
              <c:idx val="12"/>
              <c:layout>
                <c:manualLayout>
                  <c:x val="-1.0169775451871707E-2"/>
                  <c:y val="1.208216403799760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757E5CC3-E464-49C1-ABF0-3DD8D114F99E}" type="CELLRANG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; </a:t>
                    </a:r>
                    <a:fld id="{0B9ED414-90AD-4AD7-84F5-3C96429767B9}" type="CATEGORYNAM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2267135868807"/>
                      <c:h val="2.641081980980666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5E68-4DE8-83C7-B0BA1C49001F}"/>
                </c:ext>
              </c:extLst>
            </c:dLbl>
            <c:dLbl>
              <c:idx val="13"/>
              <c:layout>
                <c:manualLayout>
                  <c:x val="-1.394648690831472E-2"/>
                  <c:y val="-1.205555134187867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6C4AA195-0002-42BF-A18C-3890A1CD22A5}" type="CELLRANG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; </a:t>
                    </a:r>
                    <a:fld id="{9E1C398A-898B-4E54-AB18-FA80BA9F6AEF}" type="CATEGORYNAM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76702584483525"/>
                      <c:h val="2.641081980980666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5E68-4DE8-83C7-B0BA1C49001F}"/>
                </c:ext>
              </c:extLst>
            </c:dLbl>
            <c:dLbl>
              <c:idx val="14"/>
              <c:layout>
                <c:manualLayout>
                  <c:x val="-4.7563697734445513E-2"/>
                  <c:y val="-1.205650179531149E-3"/>
                </c:manualLayout>
              </c:layout>
              <c:tx>
                <c:rich>
                  <a:bodyPr/>
                  <a:lstStyle/>
                  <a:p>
                    <a:fld id="{7F31B736-203A-43EA-BDA5-CA0437C94D65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DF28EC60-FFDF-4DD2-B8C6-0F1DFA74C60F}" type="CATEGORYNAME">
                      <a:rPr lang="en-US" baseline="0"/>
                      <a:pPr/>
                      <a:t>[NOMBRE DE CATEGORÍA]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878273099785098"/>
                      <c:h val="5.538064044213571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5E68-4DE8-83C7-B0BA1C49001F}"/>
                </c:ext>
              </c:extLst>
            </c:dLbl>
            <c:dLbl>
              <c:idx val="15"/>
              <c:layout>
                <c:manualLayout>
                  <c:x val="-5.9588123910297552E-2"/>
                  <c:y val="-1.206087456392219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2D17199-5A60-40AC-A2AA-F5B2233E7F77}" type="CELLRANGE">
                      <a:rPr lang="es-CO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s-CO" baseline="0"/>
                      <a:t>; </a:t>
                    </a:r>
                    <a:fld id="{C508FCBD-E051-4AEF-9704-D9699C64A681}" type="CATEGORYNAME">
                      <a:rPr lang="es-CO" baseline="0"/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s-CO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22667235657698"/>
                      <c:h val="2.6410901442495877E-2"/>
                    </c:manualLayout>
                  </c15:layout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5E68-4DE8-83C7-B0BA1C4900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no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>
                  <c:manualLayout>
                    <c:x val="-5.9588146517298712E-2"/>
                    <c:y val="-1.2063154969341168E-3"/>
                    <c:w val="0.1602267135868807"/>
                    <c:h val="2.6410819809806665E-2"/>
                  </c:manualLayout>
                </c15:layout>
                <c15:showDataLabelsRange val="1"/>
                <c15:showLeaderLines val="0"/>
              </c:ext>
            </c:extLst>
          </c:dLbls>
          <c:cat>
            <c:strRef>
              <c:f>'Grafica piramiede INV princ'!$A$18:$A$33</c:f>
              <c:strCache>
                <c:ptCount val="16"/>
                <c:pt idx="0">
                  <c:v>RESTO DE SECTORES</c:v>
                </c:pt>
                <c:pt idx="1">
                  <c:v>INFORMACIÓN_ESTADÍSTICA</c:v>
                </c:pt>
                <c:pt idx="2">
                  <c:v>AMBIENTE_Y_DESARROLLO_SOSTENIBLE</c:v>
                </c:pt>
                <c:pt idx="3">
                  <c:v>PLANEACIÓN</c:v>
                </c:pt>
                <c:pt idx="4">
                  <c:v>SALUD_Y_PROTECCIÓN_SOCIAL</c:v>
                </c:pt>
                <c:pt idx="5">
                  <c:v>TECNOLOGÍAS_DE_LA_INFORMACIÓN_Y_LAS_COMUNICACIONES</c:v>
                </c:pt>
                <c:pt idx="6">
                  <c:v>DEFENSA_Y_POLICÍA</c:v>
                </c:pt>
                <c:pt idx="7">
                  <c:v>HACIENDA</c:v>
                </c:pt>
                <c:pt idx="8">
                  <c:v>TRABAJO</c:v>
                </c:pt>
                <c:pt idx="9">
                  <c:v>VIVIENDA_CIUDAD_Y_TERRITORIO</c:v>
                </c:pt>
                <c:pt idx="10">
                  <c:v>MINAS_Y_ENERGÍA</c:v>
                </c:pt>
                <c:pt idx="11">
                  <c:v>AGRICULTURA_Y_DESARROLLO_RURAL</c:v>
                </c:pt>
                <c:pt idx="12">
                  <c:v>EDUCACIÓN</c:v>
                </c:pt>
                <c:pt idx="13">
                  <c:v>IGUALDAD Y EQUIDAD</c:v>
                </c:pt>
                <c:pt idx="14">
                  <c:v>INCLUSIÓN_SOCIAL_Y_RECONCILIACIÓN</c:v>
                </c:pt>
                <c:pt idx="15">
                  <c:v>TRANSPORTE</c:v>
                </c:pt>
              </c:strCache>
            </c:strRef>
          </c:cat>
          <c:val>
            <c:numRef>
              <c:f>'Grafica piramiede INV princ'!$C$18:$C$33</c:f>
              <c:numCache>
                <c:formatCode>#,###,,,</c:formatCode>
                <c:ptCount val="16"/>
                <c:pt idx="0">
                  <c:v>-6843022013576</c:v>
                </c:pt>
                <c:pt idx="1">
                  <c:v>-801531642159</c:v>
                </c:pt>
                <c:pt idx="2">
                  <c:v>-1475743422630</c:v>
                </c:pt>
                <c:pt idx="3">
                  <c:v>-1424364047551</c:v>
                </c:pt>
                <c:pt idx="4">
                  <c:v>-2113620826064</c:v>
                </c:pt>
                <c:pt idx="5">
                  <c:v>-1475032503861</c:v>
                </c:pt>
                <c:pt idx="6">
                  <c:v>-1981492645000</c:v>
                </c:pt>
                <c:pt idx="7">
                  <c:v>-10225117728319</c:v>
                </c:pt>
                <c:pt idx="8">
                  <c:v>-5120503111500</c:v>
                </c:pt>
                <c:pt idx="9">
                  <c:v>-5007489494580</c:v>
                </c:pt>
                <c:pt idx="10">
                  <c:v>-7244585950043</c:v>
                </c:pt>
                <c:pt idx="11">
                  <c:v>-4444599534221</c:v>
                </c:pt>
                <c:pt idx="12">
                  <c:v>-7341855161181</c:v>
                </c:pt>
                <c:pt idx="13">
                  <c:v>-8281433261455</c:v>
                </c:pt>
                <c:pt idx="14">
                  <c:v>-8203019315816</c:v>
                </c:pt>
                <c:pt idx="15">
                  <c:v>-11263740480612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 piramiede INV princ'!$B$18:$B$33</c15:f>
                <c15:dlblRangeCache>
                  <c:ptCount val="16"/>
                  <c:pt idx="0">
                    <c:v>6.843</c:v>
                  </c:pt>
                  <c:pt idx="1">
                    <c:v>802</c:v>
                  </c:pt>
                  <c:pt idx="2">
                    <c:v>1.476</c:v>
                  </c:pt>
                  <c:pt idx="3">
                    <c:v>1.424</c:v>
                  </c:pt>
                  <c:pt idx="4">
                    <c:v>2.114</c:v>
                  </c:pt>
                  <c:pt idx="5">
                    <c:v>1.475</c:v>
                  </c:pt>
                  <c:pt idx="6">
                    <c:v>1.981</c:v>
                  </c:pt>
                  <c:pt idx="7">
                    <c:v>10.225</c:v>
                  </c:pt>
                  <c:pt idx="8">
                    <c:v>5.121</c:v>
                  </c:pt>
                  <c:pt idx="9">
                    <c:v>5.007</c:v>
                  </c:pt>
                  <c:pt idx="10">
                    <c:v>7.245</c:v>
                  </c:pt>
                  <c:pt idx="11">
                    <c:v>4.445</c:v>
                  </c:pt>
                  <c:pt idx="12">
                    <c:v>7.342</c:v>
                  </c:pt>
                  <c:pt idx="13">
                    <c:v>8.281</c:v>
                  </c:pt>
                  <c:pt idx="14">
                    <c:v>8.203</c:v>
                  </c:pt>
                  <c:pt idx="15">
                    <c:v>11.264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5E68-4DE8-83C7-B0BA1C49001F}"/>
            </c:ext>
          </c:extLst>
        </c:ser>
        <c:ser>
          <c:idx val="1"/>
          <c:order val="1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9469002130726918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E68-4DE8-83C7-B0BA1C49001F}"/>
                </c:ext>
              </c:extLst>
            </c:dLbl>
            <c:dLbl>
              <c:idx val="1"/>
              <c:layout>
                <c:manualLayout>
                  <c:x val="0.14019444881728246"/>
                  <c:y val="-1.7703574762105849E-16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177320407843113"/>
                      <c:h val="6.00640947776955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5E68-4DE8-83C7-B0BA1C49001F}"/>
                </c:ext>
              </c:extLst>
            </c:dLbl>
            <c:dLbl>
              <c:idx val="2"/>
              <c:layout>
                <c:manualLayout>
                  <c:x val="0.17384428324990628"/>
                  <c:y val="-4.8283034387215104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459023227856205"/>
                      <c:h val="6.00640947776955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5E68-4DE8-83C7-B0BA1C49001F}"/>
                </c:ext>
              </c:extLst>
            </c:dLbl>
            <c:dLbl>
              <c:idx val="3"/>
              <c:layout>
                <c:manualLayout>
                  <c:x val="0.1059644912956868"/>
                  <c:y val="2.4141517193607552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E68-4DE8-83C7-B0BA1C49001F}"/>
                </c:ext>
              </c:extLst>
            </c:dLbl>
            <c:dLbl>
              <c:idx val="4"/>
              <c:layout>
                <c:manualLayout>
                  <c:x val="0.16872304076656194"/>
                  <c:y val="-4.8283573799020717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079698378021711"/>
                      <c:h val="6.00640947776955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5E68-4DE8-83C7-B0BA1C49001F}"/>
                </c:ext>
              </c:extLst>
            </c:dLbl>
            <c:dLbl>
              <c:idx val="5"/>
              <c:layout>
                <c:manualLayout>
                  <c:x val="0.25274719049846184"/>
                  <c:y val="0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7616771756397458"/>
                      <c:h val="8.6474914587502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6-5E68-4DE8-83C7-B0BA1C49001F}"/>
                </c:ext>
              </c:extLst>
            </c:dLbl>
            <c:dLbl>
              <c:idx val="6"/>
              <c:layout>
                <c:manualLayout>
                  <c:x val="0.14573354035999284"/>
                  <c:y val="0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E68-4DE8-83C7-B0BA1C49001F}"/>
                </c:ext>
              </c:extLst>
            </c:dLbl>
            <c:dLbl>
              <c:idx val="7"/>
              <c:layout>
                <c:manualLayout>
                  <c:x val="9.656475217976716E-3"/>
                  <c:y val="4.4258936905264621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E68-4DE8-83C7-B0BA1C49001F}"/>
                </c:ext>
              </c:extLst>
            </c:dLbl>
            <c:dLbl>
              <c:idx val="8"/>
              <c:layout>
                <c:manualLayout>
                  <c:x val="3.2863226080075449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E68-4DE8-83C7-B0BA1C49001F}"/>
                </c:ext>
              </c:extLst>
            </c:dLbl>
            <c:dLbl>
              <c:idx val="9"/>
              <c:layout>
                <c:manualLayout>
                  <c:x val="0.23234699782071372"/>
                  <c:y val="4.5703756884802301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059088041552166"/>
                      <c:h val="6.00640932212691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A-5E68-4DE8-83C7-B0BA1C49001F}"/>
                </c:ext>
              </c:extLst>
            </c:dLbl>
            <c:dLbl>
              <c:idx val="10"/>
              <c:layout>
                <c:manualLayout>
                  <c:x val="1.8939175562816157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5E68-4DE8-83C7-B0BA1C49001F}"/>
                </c:ext>
              </c:extLst>
            </c:dLbl>
            <c:dLbl>
              <c:idx val="11"/>
              <c:layout>
                <c:manualLayout>
                  <c:x val="0.16902494145927205"/>
                  <c:y val="2.4142019926118256E-3"/>
                </c:manualLayout>
              </c:layout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533487005216325"/>
                      <c:h val="6.00640932212691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C-5E68-4DE8-83C7-B0BA1C49001F}"/>
                </c:ext>
              </c:extLst>
            </c:dLbl>
            <c:dLbl>
              <c:idx val="12"/>
              <c:layout>
                <c:manualLayout>
                  <c:x val="4.098558888181012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5E68-4DE8-83C7-B0BA1C49001F}"/>
                </c:ext>
              </c:extLst>
            </c:dLbl>
            <c:dLbl>
              <c:idx val="13"/>
              <c:layout>
                <c:manualLayout>
                  <c:x val="4.098558888181012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5E68-4DE8-83C7-B0BA1C49001F}"/>
                </c:ext>
              </c:extLst>
            </c:dLbl>
            <c:dLbl>
              <c:idx val="14"/>
              <c:layout>
                <c:manualLayout>
                  <c:x val="1.0816812761081658E-2"/>
                  <c:y val="-1.1064734226316155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920780284056115"/>
                      <c:h val="6.00640947776955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F-5E68-4DE8-83C7-B0BA1C49001F}"/>
                </c:ext>
              </c:extLst>
            </c:dLbl>
            <c:dLbl>
              <c:idx val="15"/>
              <c:layout>
                <c:manualLayout>
                  <c:x val="7.3475040088748375E-2"/>
                  <c:y val="-2.414151719360755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5E68-4DE8-83C7-B0BA1C4900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'Grafica piramiede INV princ'!$A$18:$A$33</c:f>
              <c:strCache>
                <c:ptCount val="16"/>
                <c:pt idx="0">
                  <c:v>RESTO DE SECTORES</c:v>
                </c:pt>
                <c:pt idx="1">
                  <c:v>INFORMACIÓN_ESTADÍSTICA</c:v>
                </c:pt>
                <c:pt idx="2">
                  <c:v>AMBIENTE_Y_DESARROLLO_SOSTENIBLE</c:v>
                </c:pt>
                <c:pt idx="3">
                  <c:v>PLANEACIÓN</c:v>
                </c:pt>
                <c:pt idx="4">
                  <c:v>SALUD_Y_PROTECCIÓN_SOCIAL</c:v>
                </c:pt>
                <c:pt idx="5">
                  <c:v>TECNOLOGÍAS_DE_LA_INFORMACIÓN_Y_LAS_COMUNICACIONES</c:v>
                </c:pt>
                <c:pt idx="6">
                  <c:v>DEFENSA_Y_POLICÍA</c:v>
                </c:pt>
                <c:pt idx="7">
                  <c:v>HACIENDA</c:v>
                </c:pt>
                <c:pt idx="8">
                  <c:v>TRABAJO</c:v>
                </c:pt>
                <c:pt idx="9">
                  <c:v>VIVIENDA_CIUDAD_Y_TERRITORIO</c:v>
                </c:pt>
                <c:pt idx="10">
                  <c:v>MINAS_Y_ENERGÍA</c:v>
                </c:pt>
                <c:pt idx="11">
                  <c:v>AGRICULTURA_Y_DESARROLLO_RURAL</c:v>
                </c:pt>
                <c:pt idx="12">
                  <c:v>EDUCACIÓN</c:v>
                </c:pt>
                <c:pt idx="13">
                  <c:v>IGUALDAD Y EQUIDAD</c:v>
                </c:pt>
                <c:pt idx="14">
                  <c:v>INCLUSIÓN_SOCIAL_Y_RECONCILIACIÓN</c:v>
                </c:pt>
                <c:pt idx="15">
                  <c:v>TRANSPORTE</c:v>
                </c:pt>
              </c:strCache>
            </c:strRef>
          </c:cat>
          <c:val>
            <c:numRef>
              <c:f>'Grafica piramiede INV princ'!$D$18:$D$33</c:f>
              <c:numCache>
                <c:formatCode>#,###,,,</c:formatCode>
                <c:ptCount val="16"/>
                <c:pt idx="0">
                  <c:v>7943328172688</c:v>
                </c:pt>
                <c:pt idx="1">
                  <c:v>1372232285328</c:v>
                </c:pt>
                <c:pt idx="2">
                  <c:v>1463633715310</c:v>
                </c:pt>
                <c:pt idx="3">
                  <c:v>1544883221579</c:v>
                </c:pt>
                <c:pt idx="4">
                  <c:v>2114478420767</c:v>
                </c:pt>
                <c:pt idx="5">
                  <c:v>3119040338591</c:v>
                </c:pt>
                <c:pt idx="6">
                  <c:v>3182344972947</c:v>
                </c:pt>
                <c:pt idx="7">
                  <c:v>4854168174604</c:v>
                </c:pt>
                <c:pt idx="8">
                  <c:v>5676878602781</c:v>
                </c:pt>
                <c:pt idx="9">
                  <c:v>5838803438387</c:v>
                </c:pt>
                <c:pt idx="10">
                  <c:v>8045646769310</c:v>
                </c:pt>
                <c:pt idx="11">
                  <c:v>8157708662355</c:v>
                </c:pt>
                <c:pt idx="12">
                  <c:v>8424654995318</c:v>
                </c:pt>
                <c:pt idx="13">
                  <c:v>9671982499904</c:v>
                </c:pt>
                <c:pt idx="14">
                  <c:v>12735371963742</c:v>
                </c:pt>
                <c:pt idx="15">
                  <c:v>13602694839424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5E68-4DE8-83C7-B0BA1C4900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"/>
        <c:overlap val="100"/>
        <c:axId val="2065808224"/>
        <c:axId val="2065791584"/>
      </c:barChart>
      <c:valAx>
        <c:axId val="2065791584"/>
        <c:scaling>
          <c:orientation val="minMax"/>
        </c:scaling>
        <c:delete val="1"/>
        <c:axPos val="t"/>
        <c:numFmt formatCode="#,###,,," sourceLinked="1"/>
        <c:majorTickMark val="out"/>
        <c:minorTickMark val="none"/>
        <c:tickLblPos val="nextTo"/>
        <c:crossAx val="2065808224"/>
        <c:crosses val="max"/>
        <c:crossBetween val="between"/>
      </c:valAx>
      <c:catAx>
        <c:axId val="20658082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657915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747430249632892E-2"/>
          <c:y val="3.61961171437973E-2"/>
          <c:w val="0.96769456681350952"/>
          <c:h val="0.88651442014960369"/>
        </c:manualLayout>
      </c:layout>
      <c:lineChart>
        <c:grouping val="standard"/>
        <c:varyColors val="0"/>
        <c:ser>
          <c:idx val="0"/>
          <c:order val="0"/>
          <c:spPr>
            <a:ln w="22225" cap="rnd" cmpd="sng" algn="ctr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7500086718235112E-2"/>
                  <c:y val="-5.87776231820974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FB9-49AA-B918-94970C5AEB7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B9-49AA-B918-94970C5AEB7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B9-49AA-B918-94970C5AEB7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B9-49AA-B918-94970C5AEB7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B9-49AA-B918-94970C5AEB7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FB9-49AA-B918-94970C5AEB7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FB9-49AA-B918-94970C5AEB70}"/>
                </c:ext>
              </c:extLst>
            </c:dLbl>
            <c:dLbl>
              <c:idx val="9"/>
              <c:layout>
                <c:manualLayout>
                  <c:x val="-3.4684287812041116E-2"/>
                  <c:y val="-8.72572567126048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FB9-49AA-B918-94970C5AEB70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FB9-49AA-B918-94970C5AEB70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FB9-49AA-B918-94970C5AEB70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FB9-49AA-B918-94970C5AEB70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FB9-49AA-B918-94970C5AEB70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FB9-49AA-B918-94970C5AEB70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FB9-49AA-B918-94970C5AEB70}"/>
                </c:ext>
              </c:extLst>
            </c:dLbl>
            <c:dLbl>
              <c:idx val="19"/>
              <c:layout>
                <c:manualLayout>
                  <c:x val="-3.7993827160493938E-2"/>
                  <c:y val="-6.166660447064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FB9-49AA-B918-94970C5AEB70}"/>
                </c:ext>
              </c:extLst>
            </c:dLbl>
            <c:dLbl>
              <c:idx val="20"/>
              <c:layout>
                <c:manualLayout>
                  <c:x val="-4.5709876543209876E-2"/>
                  <c:y val="-9.64217387518503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FB9-49AA-B918-94970C5AEB70}"/>
                </c:ext>
              </c:extLst>
            </c:dLbl>
            <c:dLbl>
              <c:idx val="21"/>
              <c:layout>
                <c:manualLayout>
                  <c:x val="-5.6587117138991984E-2"/>
                  <c:y val="-5.41685127463706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FB9-49AA-B918-94970C5AEB70}"/>
                </c:ext>
              </c:extLst>
            </c:dLbl>
            <c:dLbl>
              <c:idx val="22"/>
              <c:layout>
                <c:manualLayout>
                  <c:x val="-5.1006972146102884E-2"/>
                  <c:y val="-4.2971294432223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FB9-49AA-B918-94970C5AEB70}"/>
                </c:ext>
              </c:extLst>
            </c:dLbl>
            <c:dLbl>
              <c:idx val="23"/>
              <c:layout>
                <c:manualLayout>
                  <c:x val="-3.9601442991432236E-2"/>
                  <c:y val="3.99476102012421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FB9-49AA-B918-94970C5AEB70}"/>
                </c:ext>
              </c:extLst>
            </c:dLbl>
            <c:dLbl>
              <c:idx val="24"/>
              <c:layout>
                <c:manualLayout>
                  <c:x val="-7.4961006893888016E-3"/>
                  <c:y val="-2.25227805710352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FB9-49AA-B918-94970C5AEB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'Grafica inversión histórico'!$B$1:$Z$1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'Grafica inversión histórico'!$B$2:$Z$2</c:f>
              <c:numCache>
                <c:formatCode>_-* #,##0_-;\-* #,##0_-;_-* "-"??_-;_-@_-</c:formatCode>
                <c:ptCount val="25"/>
                <c:pt idx="0">
                  <c:v>7620.8328149910003</c:v>
                </c:pt>
                <c:pt idx="1">
                  <c:v>11466.40575979717</c:v>
                </c:pt>
                <c:pt idx="2">
                  <c:v>10632.660553130168</c:v>
                </c:pt>
                <c:pt idx="3">
                  <c:v>8962.8546656788803</c:v>
                </c:pt>
                <c:pt idx="4">
                  <c:v>11175.57457430955</c:v>
                </c:pt>
                <c:pt idx="5">
                  <c:v>12598.451246417839</c:v>
                </c:pt>
                <c:pt idx="6">
                  <c:v>14981.811998555408</c:v>
                </c:pt>
                <c:pt idx="7">
                  <c:v>20992.218870548997</c:v>
                </c:pt>
                <c:pt idx="8">
                  <c:v>22090.148700844944</c:v>
                </c:pt>
                <c:pt idx="9">
                  <c:v>31189.933565960997</c:v>
                </c:pt>
                <c:pt idx="10">
                  <c:v>25684.611083310436</c:v>
                </c:pt>
                <c:pt idx="11">
                  <c:v>32860.724673777004</c:v>
                </c:pt>
                <c:pt idx="12">
                  <c:v>38080.336370912999</c:v>
                </c:pt>
                <c:pt idx="13">
                  <c:v>43645.577196724087</c:v>
                </c:pt>
                <c:pt idx="14">
                  <c:v>44484.787084583993</c:v>
                </c:pt>
                <c:pt idx="15">
                  <c:v>46088.679177236314</c:v>
                </c:pt>
                <c:pt idx="16">
                  <c:v>41141.051917831181</c:v>
                </c:pt>
                <c:pt idx="17">
                  <c:v>40418.517539096989</c:v>
                </c:pt>
                <c:pt idx="18">
                  <c:v>38621.701515496898</c:v>
                </c:pt>
                <c:pt idx="19">
                  <c:v>41797.831084842001</c:v>
                </c:pt>
                <c:pt idx="20">
                  <c:v>43764.039284271996</c:v>
                </c:pt>
                <c:pt idx="21">
                  <c:v>59571.784327827001</c:v>
                </c:pt>
                <c:pt idx="22">
                  <c:v>69625.547867062007</c:v>
                </c:pt>
                <c:pt idx="23">
                  <c:v>62791.634587360997</c:v>
                </c:pt>
                <c:pt idx="24">
                  <c:v>97747.851073034995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4-4FB9-49AA-B918-94970C5AEB70}"/>
            </c:ext>
          </c:extLst>
        </c:ser>
        <c:ser>
          <c:idx val="1"/>
          <c:order val="1"/>
          <c:spPr>
            <a:ln w="22225" cap="rnd" cmpd="sng" algn="ctr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FB9-49AA-B918-94970C5AEB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'Grafica inversión histórico'!$B$1:$Z$1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'Grafica inversión histórico'!$B$4:$Z$4</c:f>
              <c:numCache>
                <c:formatCode>_-* #,##0_-;\-* #,##0_-;_-* "-"??_-;_-@_-</c:formatCode>
                <c:ptCount val="25"/>
                <c:pt idx="0">
                  <c:v>35503.128360204311</c:v>
                </c:pt>
                <c:pt idx="1">
                  <c:v>35503.128360204311</c:v>
                </c:pt>
                <c:pt idx="2">
                  <c:v>35503.128360204311</c:v>
                </c:pt>
                <c:pt idx="3">
                  <c:v>35503.128360204311</c:v>
                </c:pt>
                <c:pt idx="4">
                  <c:v>35503.128360204311</c:v>
                </c:pt>
                <c:pt idx="5">
                  <c:v>35503.128360204311</c:v>
                </c:pt>
                <c:pt idx="6">
                  <c:v>35503.128360204311</c:v>
                </c:pt>
                <c:pt idx="7">
                  <c:v>35503.128360204311</c:v>
                </c:pt>
                <c:pt idx="8">
                  <c:v>35503.128360204311</c:v>
                </c:pt>
                <c:pt idx="9">
                  <c:v>35503.128360204311</c:v>
                </c:pt>
                <c:pt idx="10">
                  <c:v>35503.128360204311</c:v>
                </c:pt>
                <c:pt idx="11">
                  <c:v>35503.128360204311</c:v>
                </c:pt>
                <c:pt idx="12">
                  <c:v>35503.128360204311</c:v>
                </c:pt>
                <c:pt idx="13">
                  <c:v>35503.128360204311</c:v>
                </c:pt>
                <c:pt idx="14">
                  <c:v>35503.128360204311</c:v>
                </c:pt>
                <c:pt idx="15">
                  <c:v>35503.128360204311</c:v>
                </c:pt>
                <c:pt idx="16">
                  <c:v>35503.128360204311</c:v>
                </c:pt>
                <c:pt idx="17">
                  <c:v>35503.128360204311</c:v>
                </c:pt>
                <c:pt idx="18">
                  <c:v>35503.128360204311</c:v>
                </c:pt>
                <c:pt idx="19">
                  <c:v>35503.128360204311</c:v>
                </c:pt>
                <c:pt idx="20">
                  <c:v>35503.128360204311</c:v>
                </c:pt>
                <c:pt idx="21">
                  <c:v>35503.128360204311</c:v>
                </c:pt>
                <c:pt idx="22">
                  <c:v>35503.128360204311</c:v>
                </c:pt>
                <c:pt idx="23">
                  <c:v>35503.128360204311</c:v>
                </c:pt>
                <c:pt idx="24">
                  <c:v>35503.128360204311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4FB9-49AA-B918-94970C5AEB70}"/>
            </c:ext>
          </c:extLst>
        </c:ser>
        <c:ser>
          <c:idx val="2"/>
          <c:order val="2"/>
          <c:tx>
            <c:v>Ef1</c:v>
          </c:tx>
          <c:spPr>
            <a:ln w="22225" cap="rnd" cmpd="sng" algn="ctr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23"/>
            <c:marker>
              <c:symbol val="none"/>
            </c:marker>
            <c:bubble3D val="0"/>
            <c:spPr>
              <a:ln w="22225" cap="rnd" cmpd="sng" algn="ctr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8-4FB9-49AA-B918-94970C5AEB70}"/>
              </c:ext>
            </c:extLst>
          </c:dPt>
          <c:dPt>
            <c:idx val="24"/>
            <c:marker>
              <c:symbol val="none"/>
            </c:marker>
            <c:bubble3D val="0"/>
            <c:spPr>
              <a:ln w="22225" cap="rnd" cmpd="sng" algn="ctr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A-4FB9-49AA-B918-94970C5AEB70}"/>
              </c:ext>
            </c:extLst>
          </c:dPt>
          <c:dLbls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4FB9-49AA-B918-94970C5AEB70}"/>
                </c:ext>
              </c:extLst>
            </c:dLbl>
            <c:dLbl>
              <c:idx val="23"/>
              <c:layout>
                <c:manualLayout>
                  <c:x val="-4.4129984853214933E-2"/>
                  <c:y val="-4.11073369037162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4FB9-49AA-B918-94970C5AEB70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4FB9-49AA-B918-94970C5AEB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'Grafica inversión histórico'!$B$1:$Z$1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'Grafica inversión histórico'!$B$3:$Z$3</c:f>
              <c:numCache>
                <c:formatCode>General</c:formatCode>
                <c:ptCount val="25"/>
                <c:pt idx="22" formatCode="_-* #,##0_-;\-* #,##0_-;_-* &quot;-&quot;??_-;_-@_-">
                  <c:v>69625.547867062007</c:v>
                </c:pt>
                <c:pt idx="23" formatCode="_-* #,##0_-;\-* #,##0_-;_-* &quot;-&quot;??_-;_-@_-">
                  <c:v>83247.151138568006</c:v>
                </c:pt>
                <c:pt idx="24" formatCode="_-* #,##0_-;\-* #,##0_-;_-* &quot;-&quot;??_-;_-@_-">
                  <c:v>97747.851073034995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4FB9-49AA-B918-94970C5AEB7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987439584"/>
        <c:axId val="1987441664"/>
      </c:lineChart>
      <c:catAx>
        <c:axId val="198743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spc="2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987441664"/>
        <c:crosses val="autoZero"/>
        <c:auto val="1"/>
        <c:lblAlgn val="ctr"/>
        <c:lblOffset val="100"/>
        <c:noMultiLvlLbl val="0"/>
      </c:catAx>
      <c:valAx>
        <c:axId val="1987441664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987439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9185008694649022E-3"/>
                  <c:y val="6.658625218225806E-3"/>
                </c:manualLayout>
              </c:layout>
              <c:tx>
                <c:rich>
                  <a:bodyPr/>
                  <a:lstStyle/>
                  <a:p>
                    <a:fld id="{26944237-9456-435F-B8C0-E2D17913D915}" type="CELLRANGE">
                      <a:rPr lang="en-US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[CELLRANGE]</a:t>
                    </a:fld>
                    <a:r>
                      <a:rPr lang="en-US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01E211F7-52FD-44C2-A7B2-F04963510318}" type="VALUE">
                      <a:rPr lang="en-US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[VALOR]</a:t>
                    </a:fld>
                    <a:endParaRPr lang="en-US" b="1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9780-49B1-9E58-564BFEB6BAF0}"/>
                </c:ext>
              </c:extLst>
            </c:dLbl>
            <c:dLbl>
              <c:idx val="1"/>
              <c:layout>
                <c:manualLayout>
                  <c:x val="1.1127087077261177E-2"/>
                  <c:y val="7.5770753231994495E-17"/>
                </c:manualLayout>
              </c:layout>
              <c:tx>
                <c:rich>
                  <a:bodyPr/>
                  <a:lstStyle/>
                  <a:p>
                    <a:fld id="{B24D1646-9C44-4482-A7EB-DF2C32682822}" type="CELLRANGE">
                      <a:rPr lang="en-US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[CELLRANGE]</a:t>
                    </a:fld>
                    <a:r>
                      <a:rPr lang="en-US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8EDED5B4-0C32-44FB-84B7-DC68B09B361D}" type="VALUE">
                      <a:rPr lang="en-US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[VALOR]</a:t>
                    </a:fld>
                    <a:endParaRPr lang="en-US" b="1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9780-49B1-9E58-564BFEB6BA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EF1C0DD-50FE-4C78-8F02-ED251BA988D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2D76B4FD-4F4C-402F-B8CE-FF0384C792BF}" type="VALUE">
                      <a:rPr lang="en-US" baseline="0"/>
                      <a:pPr/>
                      <a:t>[VALOR]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780-49B1-9E58-564BFEB6BAF0}"/>
                </c:ext>
              </c:extLst>
            </c:dLbl>
            <c:dLbl>
              <c:idx val="3"/>
              <c:layout>
                <c:manualLayout>
                  <c:x val="-0.233324691678086"/>
                  <c:y val="6.260638772480992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4652ACA1-E240-449C-B5F3-74916F580FCA}" type="CELLRANG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; </a:t>
                    </a:r>
                    <a:fld id="{E07D3A7F-9DA7-4539-B35E-D189213F6DF9}" type="VALU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9780-49B1-9E58-564BFEB6BAF0}"/>
                </c:ext>
              </c:extLst>
            </c:dLbl>
            <c:dLbl>
              <c:idx val="4"/>
              <c:layout>
                <c:manualLayout>
                  <c:x val="-0.25380503082499534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27202FBC-2B9B-4957-8BDD-5E99E8DFBF6B}" type="CELLRANG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; </a:t>
                    </a:r>
                    <a:fld id="{29BB8B49-2E94-4A73-AD86-138FEAE6D9F8}" type="VALU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9780-49B1-9E58-564BFEB6BA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'Graficas n'!$A$11:$A$15</c:f>
              <c:strCache>
                <c:ptCount val="5"/>
                <c:pt idx="0">
                  <c:v>Establecimientos públicos</c:v>
                </c:pt>
                <c:pt idx="1">
                  <c:v>Rentas Parafiscales</c:v>
                </c:pt>
                <c:pt idx="2">
                  <c:v>Fondos Especiales</c:v>
                </c:pt>
                <c:pt idx="3">
                  <c:v>Recursos de capital</c:v>
                </c:pt>
                <c:pt idx="4">
                  <c:v>Ingresos Corrientes</c:v>
                </c:pt>
              </c:strCache>
            </c:strRef>
          </c:cat>
          <c:val>
            <c:numRef>
              <c:f>'Graficas n'!$B$11:$B$15</c:f>
              <c:numCache>
                <c:formatCode>_-* #,##0.0_-;\-* #,##0.0_-;_-* "-"??_-;_-@_-</c:formatCode>
                <c:ptCount val="5"/>
                <c:pt idx="0">
                  <c:v>26.129983095288999</c:v>
                </c:pt>
                <c:pt idx="1">
                  <c:v>3.1070450878739999</c:v>
                </c:pt>
                <c:pt idx="2">
                  <c:v>14.813818149402</c:v>
                </c:pt>
                <c:pt idx="3">
                  <c:v>141.14578089162401</c:v>
                </c:pt>
                <c:pt idx="4">
                  <c:v>317.40020600000003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n'!$C$11:$C$15</c15:f>
                <c15:dlblRangeCache>
                  <c:ptCount val="5"/>
                  <c:pt idx="0">
                    <c:v>5,2%</c:v>
                  </c:pt>
                  <c:pt idx="1">
                    <c:v>0,6%</c:v>
                  </c:pt>
                  <c:pt idx="2">
                    <c:v>2,9%</c:v>
                  </c:pt>
                  <c:pt idx="3">
                    <c:v>28,1%</c:v>
                  </c:pt>
                  <c:pt idx="4">
                    <c:v>63,2%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9780-49B1-9E58-564BFEB6BA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6"/>
        <c:axId val="1441387552"/>
        <c:axId val="1441384640"/>
      </c:barChart>
      <c:catAx>
        <c:axId val="1441387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441384640"/>
        <c:crosses val="autoZero"/>
        <c:auto val="1"/>
        <c:lblAlgn val="ctr"/>
        <c:lblOffset val="100"/>
        <c:noMultiLvlLbl val="0"/>
      </c:catAx>
      <c:valAx>
        <c:axId val="1441384640"/>
        <c:scaling>
          <c:orientation val="minMax"/>
        </c:scaling>
        <c:delete val="1"/>
        <c:axPos val="b"/>
        <c:numFmt formatCode="_-* #,##0.0_-;\-* #,##0.0_-;_-* &quot;-&quot;??_-;_-@_-" sourceLinked="1"/>
        <c:majorTickMark val="none"/>
        <c:minorTickMark val="none"/>
        <c:tickLblPos val="nextTo"/>
        <c:crossAx val="1441387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A6C-4ADA-AD5D-6606ED93502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A6C-4ADA-AD5D-6606ED93502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A6C-4ADA-AD5D-6606ED935024}"/>
              </c:ext>
            </c:extLst>
          </c:dPt>
          <c:dLbls>
            <c:dLbl>
              <c:idx val="0"/>
              <c:layout>
                <c:manualLayout>
                  <c:x val="-7.3333098550361894E-2"/>
                  <c:y val="2.73282367641705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6C-4ADA-AD5D-6606ED935024}"/>
                </c:ext>
              </c:extLst>
            </c:dLbl>
            <c:dLbl>
              <c:idx val="2"/>
              <c:layout>
                <c:manualLayout>
                  <c:x val="-5.6724030890031307E-3"/>
                  <c:y val="-0.129809766557604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6C-4ADA-AD5D-6606ED93502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'Graficas n'!$A$27:$A$29</c:f>
              <c:strCache>
                <c:ptCount val="3"/>
                <c:pt idx="0">
                  <c:v>DIAN Internos</c:v>
                </c:pt>
                <c:pt idx="1">
                  <c:v>DIAN Externos</c:v>
                </c:pt>
                <c:pt idx="2">
                  <c:v>No Tributarios</c:v>
                </c:pt>
              </c:strCache>
            </c:strRef>
          </c:cat>
          <c:val>
            <c:numRef>
              <c:f>'Graficas n'!$B$27:$B$29</c:f>
              <c:numCache>
                <c:formatCode>_-* #,##0.0_-;\-* #,##0.0_-;_-* "-"??_-;_-@_-</c:formatCode>
                <c:ptCount val="3"/>
                <c:pt idx="0">
                  <c:v>275.61642799999998</c:v>
                </c:pt>
                <c:pt idx="1">
                  <c:v>40.244332</c:v>
                </c:pt>
                <c:pt idx="2">
                  <c:v>1.5394460000000001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6C-4ADA-AD5D-6606ED9350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655990875502085"/>
          <c:y val="0.81518508788292832"/>
          <c:w val="0.70859991162451152"/>
          <c:h val="0.147604937499938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solidFill>
            <a:schemeClr val="tx1"/>
          </a:solidFill>
          <a:latin typeface="Century Gothic" panose="020B0502020202020204" pitchFamily="34" charset="0"/>
        </a:defRPr>
      </a:pPr>
      <a:endParaRPr lang="es-CO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2082671618673098"/>
          <c:y val="2.8294591275076195E-2"/>
          <c:w val="0.32633218215989268"/>
          <c:h val="0.7162131425880686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18-41DA-AE5D-225D1B7A4F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518-41DA-AE5D-225D1B7A4F5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518-41DA-AE5D-225D1B7A4F5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518-41DA-AE5D-225D1B7A4F5B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518-41DA-AE5D-225D1B7A4F5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'Graficas n'!$A$39:$A$42</c:f>
              <c:strCache>
                <c:ptCount val="4"/>
                <c:pt idx="0">
                  <c:v>SOAT y FONSAT</c:v>
                </c:pt>
                <c:pt idx="1">
                  <c:v>Salud Policía y FFMM</c:v>
                </c:pt>
                <c:pt idx="2">
                  <c:v>Sector justicia</c:v>
                </c:pt>
                <c:pt idx="3">
                  <c:v>Otros</c:v>
                </c:pt>
              </c:strCache>
            </c:strRef>
          </c:cat>
          <c:val>
            <c:numRef>
              <c:f>'Graficas n'!$B$39:$B$42</c:f>
              <c:numCache>
                <c:formatCode>_-* #,##0.0_-;\-* #,##0.0_-;_-* "-"??_-;_-@_-</c:formatCode>
                <c:ptCount val="4"/>
                <c:pt idx="0">
                  <c:v>2.8891037050000001</c:v>
                </c:pt>
                <c:pt idx="1">
                  <c:v>2.7126899999999998</c:v>
                </c:pt>
                <c:pt idx="2">
                  <c:v>1.2902764</c:v>
                </c:pt>
                <c:pt idx="3">
                  <c:v>7.9217480444020003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518-41DA-AE5D-225D1B7A4F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3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5894708243354138E-2"/>
          <c:y val="0.77515119176857794"/>
          <c:w val="0.80430555672260073"/>
          <c:h val="0.178006715262776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solidFill>
            <a:schemeClr val="tx1"/>
          </a:solidFill>
          <a:latin typeface="Century Gothic" panose="020B0502020202020204" pitchFamily="34" charset="0"/>
        </a:defRPr>
      </a:pPr>
      <a:endParaRPr lang="es-CO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427528566949355"/>
          <c:y val="8.5737493224744998E-2"/>
          <c:w val="0.40333495753657173"/>
          <c:h val="0.6274497761030933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C2-406D-B612-C615E15ACEF8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C2-406D-B612-C615E15ACEF8}"/>
              </c:ext>
            </c:extLst>
          </c:dPt>
          <c:dPt>
            <c:idx val="2"/>
            <c:bubble3D val="0"/>
            <c:spPr>
              <a:solidFill>
                <a:srgbClr val="003CB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C2-406D-B612-C615E15ACE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C2-406D-B612-C615E15ACEF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7C2-406D-B612-C615E15ACEF8}"/>
              </c:ext>
            </c:extLst>
          </c:dPt>
          <c:dPt>
            <c:idx val="5"/>
            <c:bubble3D val="0"/>
            <c:spPr>
              <a:solidFill>
                <a:sysClr val="windowText" lastClr="0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7C2-406D-B612-C615E15ACEF8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7C2-406D-B612-C615E15ACEF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7C2-406D-B612-C615E15ACEF8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7C2-406D-B612-C615E15ACE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'Graficas n'!$A$46:$A$51</c:f>
              <c:strCache>
                <c:ptCount val="6"/>
                <c:pt idx="0">
                  <c:v>ANH</c:v>
                </c:pt>
                <c:pt idx="1">
                  <c:v>ICBF</c:v>
                </c:pt>
                <c:pt idx="2">
                  <c:v>FUTIC</c:v>
                </c:pt>
                <c:pt idx="3">
                  <c:v>AEROCIVL</c:v>
                </c:pt>
                <c:pt idx="4">
                  <c:v>SENA</c:v>
                </c:pt>
                <c:pt idx="5">
                  <c:v>Otros</c:v>
                </c:pt>
              </c:strCache>
            </c:strRef>
          </c:cat>
          <c:val>
            <c:numRef>
              <c:f>'Graficas n'!$B$46:$B$51</c:f>
              <c:numCache>
                <c:formatCode>_-* #,##0.0_-;\-* #,##0.0_-;_-* "-"??_-;_-@_-</c:formatCode>
                <c:ptCount val="6"/>
                <c:pt idx="0">
                  <c:v>4.4449015429259999</c:v>
                </c:pt>
                <c:pt idx="1">
                  <c:v>4.4060318301230001</c:v>
                </c:pt>
                <c:pt idx="2">
                  <c:v>2.617324167</c:v>
                </c:pt>
                <c:pt idx="3">
                  <c:v>2.5578726573280002</c:v>
                </c:pt>
                <c:pt idx="4">
                  <c:v>2.284916554</c:v>
                </c:pt>
                <c:pt idx="5">
                  <c:v>9.8189363439120001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7C2-406D-B612-C615E15AC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9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680354918281983"/>
          <c:y val="0.77378914229238294"/>
          <c:w val="0.69644299490794193"/>
          <c:h val="0.187209956387574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0000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'Graficas n'!$A$64</c:f>
              <c:strCache>
                <c:ptCount val="1"/>
                <c:pt idx="0">
                  <c:v>Ingresos Corrientes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4C659CDE-C8D5-42A0-82A9-C82F16BCB3C9}" type="SERIESNAME">
                      <a:rPr lang="en-US"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LA SERIE]</a:t>
                    </a:fld>
                    <a:fld id="{C226B30A-36F0-4A4C-9B27-DB6A46853534}" type="CELLRANGE">
                      <a:rPr lang="en-US" sz="9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sz="9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 </a:t>
                    </a:r>
                    <a:fld id="{06FA2301-334B-46A7-8013-A8752184AE75}" type="VALUE">
                      <a:rPr lang="en-US" sz="9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="1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415D-4DD4-9C65-122CAEA50EA2}"/>
                </c:ext>
              </c:extLst>
            </c:dLbl>
            <c:dLbl>
              <c:idx val="1"/>
              <c:layout>
                <c:manualLayout>
                  <c:x val="0"/>
                  <c:y val="1.550387596899215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5A86DDF8-A5E0-4022-AB3C-89F40D2220CF}" type="SERIESNAME">
                      <a:rPr lang="en-US"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LA SERIE]</a:t>
                    </a:fld>
                    <a:fld id="{B620711B-248C-4448-802E-B438E1C0B024}" type="CELLRANGE">
                      <a:rPr lang="en-US" sz="9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sz="9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2C715809-C045-4856-BDED-4F6CD93C3221}" type="VALUE">
                      <a:rPr lang="en-US" sz="9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="1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15D-4DD4-9C65-122CAEA50E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'Graficas n'!$B$63:$C$63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'Graficas n'!$B$64:$C$64</c:f>
              <c:numCache>
                <c:formatCode>_-* #,##0.0_-;\-* #,##0.0_-;_-* "-"??_-;_-@_-</c:formatCode>
                <c:ptCount val="2"/>
                <c:pt idx="0">
                  <c:v>275.63395156996347</c:v>
                </c:pt>
                <c:pt idx="1">
                  <c:v>317.40020600000003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n'!$D$64:$E$64</c15:f>
                <c15:dlblRangeCache>
                  <c:ptCount val="2"/>
                  <c:pt idx="0">
                    <c:v>65,2%</c:v>
                  </c:pt>
                  <c:pt idx="1">
                    <c:v>63,2%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415D-4DD4-9C65-122CAEA50EA2}"/>
            </c:ext>
          </c:extLst>
        </c:ser>
        <c:ser>
          <c:idx val="1"/>
          <c:order val="1"/>
          <c:tx>
            <c:strRef>
              <c:f>'Graficas n'!$A$65</c:f>
              <c:strCache>
                <c:ptCount val="1"/>
                <c:pt idx="0">
                  <c:v>Recursos de Capital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7018283724529217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4554F458-FBA7-45AA-9697-AA3AF395D859}" type="SERIESNAME">
                      <a:rPr lang="en-US"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LA SERIE]</a:t>
                    </a:fld>
                    <a:r>
                      <a:rPr lang="en-US"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D6B9D4D4-CF01-4549-950B-3CDAD9170B37}" type="CELLRANGE">
                      <a:rPr lang="en-US" sz="9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sz="9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AEEC014A-6AE4-4F30-89A1-C3912244CFFA}" type="VALUE">
                      <a:rPr lang="en-US" sz="9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="1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320507136553982"/>
                      <c:h val="0.1274290422999450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5D-4DD4-9C65-122CAEA50EA2}"/>
                </c:ext>
              </c:extLst>
            </c:dLbl>
            <c:dLbl>
              <c:idx val="1"/>
              <c:layout>
                <c:manualLayout>
                  <c:x val="0"/>
                  <c:y val="1.808798525612053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81FB669-DF1D-4E86-AF16-16EF9FBBD78A}" type="SERIESNAME">
                      <a:rPr lang="en-US"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LA SERIE]</a:t>
                    </a:fld>
                    <a:r>
                      <a:rPr lang="en-US" sz="9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F0DC6F91-51D1-4E61-BCAB-C21AA417BB55}" type="CELLRANGE">
                      <a:rPr lang="en-US" sz="9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sz="9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7460AEFF-FA54-4EBC-9290-63EB2DAB56C4}" type="VALUE">
                      <a:rPr lang="en-US" sz="9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="1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53703375614303"/>
                      <c:h val="0.1403489097843582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415D-4DD4-9C65-122CAEA50E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'Graficas n'!$B$63:$C$63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'Graficas n'!$B$65:$C$65</c:f>
              <c:numCache>
                <c:formatCode>_-* #,##0.0_-;\-* #,##0.0_-;_-* "-"??_-;_-@_-</c:formatCode>
                <c:ptCount val="2"/>
                <c:pt idx="0">
                  <c:v>108.44645226617138</c:v>
                </c:pt>
                <c:pt idx="1">
                  <c:v>141.14578089162399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n'!$D$65:$E$65</c15:f>
                <c15:dlblRangeCache>
                  <c:ptCount val="2"/>
                  <c:pt idx="0">
                    <c:v>25,6%</c:v>
                  </c:pt>
                  <c:pt idx="1">
                    <c:v>28,1%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415D-4DD4-9C65-122CAEA50EA2}"/>
            </c:ext>
          </c:extLst>
        </c:ser>
        <c:ser>
          <c:idx val="2"/>
          <c:order val="2"/>
          <c:tx>
            <c:strRef>
              <c:f>'Graficas n'!$A$66</c:f>
              <c:strCache>
                <c:ptCount val="1"/>
                <c:pt idx="0">
                  <c:v>Fondos Especiales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65FA75B3-E2EC-48C8-B235-4FDD704D395A}" type="SERIESNAME">
                      <a:rPr lang="en-US"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LA SERIE]</a:t>
                    </a:fld>
                    <a:r>
                      <a:rPr lang="en-US"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2FAFC202-97AD-4F9F-84DE-74EF3C1C0FF4}" type="CELLRANGE">
                      <a:rPr lang="en-US" sz="8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sz="8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45C99E4D-1879-4EF4-9C8F-211722B0A42E}" type="VALUE">
                      <a:rPr lang="en-US" sz="8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800" b="1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33255975173033"/>
                      <c:h val="5.396105830606237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415D-4DD4-9C65-122CAEA50EA2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01A6E43F-5144-439D-90AF-173247865DB6}" type="SERIESNAME">
                      <a:rPr lang="en-US"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LA SERIE]</a:t>
                    </a:fld>
                    <a:r>
                      <a:rPr lang="en-US" sz="8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06528DF8-B1DC-499F-852B-02259ECD4AD1}" type="CELLRANGE">
                      <a:rPr lang="en-US" sz="8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sz="8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079C1E88-C142-4AB6-A57C-A2C6DD4BD988}" type="VALUE">
                      <a:rPr lang="en-US" sz="800" b="1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800" b="1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096517871916381"/>
                      <c:h val="5.396105830606237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415D-4DD4-9C65-122CAEA50E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'Graficas n'!$B$63:$C$63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'Graficas n'!$B$66:$C$66</c:f>
              <c:numCache>
                <c:formatCode>_-* #,##0.0_-;\-* #,##0.0_-;_-* "-"??_-;_-@_-</c:formatCode>
                <c:ptCount val="2"/>
                <c:pt idx="0">
                  <c:v>14.534055205606995</c:v>
                </c:pt>
                <c:pt idx="1">
                  <c:v>14.813818149402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n'!$D$66:$E$66</c15:f>
                <c15:dlblRangeCache>
                  <c:ptCount val="2"/>
                  <c:pt idx="0">
                    <c:v>3,4%</c:v>
                  </c:pt>
                  <c:pt idx="1">
                    <c:v>2,9%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415D-4DD4-9C65-122CAEA50EA2}"/>
            </c:ext>
          </c:extLst>
        </c:ser>
        <c:ser>
          <c:idx val="3"/>
          <c:order val="3"/>
          <c:tx>
            <c:strRef>
              <c:f>'Graficas n'!$A$67</c:f>
              <c:strCache>
                <c:ptCount val="1"/>
                <c:pt idx="0">
                  <c:v>Rentas Parafiscales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933985929753045E-2"/>
                  <c:y val="-8.328921270447559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97EE9C8E-7B4C-4637-ABEC-83FA6A9AB983}" type="SERIESNAME">
                      <a:rPr lang="en-US"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 algn="l"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LA SERIE]</a:t>
                    </a:fld>
                    <a:r>
                      <a:rPr lang="en-US"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74F37616-6CC3-4442-8CAB-D62323C20CBC}" type="CELLRANGE">
                      <a:rPr lang="en-US" sz="900" b="1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 algn="l"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sz="9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387DC9F1-D902-4CD0-A421-121A73779692}" type="VALUE">
                      <a:rPr lang="en-US" sz="9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 algn="l">
                        <a:defRPr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="1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0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1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011019015529623"/>
                      <c:h val="5.586702416269919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415D-4DD4-9C65-122CAEA50EA2}"/>
                </c:ext>
              </c:extLst>
            </c:dLbl>
            <c:dLbl>
              <c:idx val="1"/>
              <c:layout>
                <c:manualLayout>
                  <c:x val="-1.117204447238589E-2"/>
                  <c:y val="-7.7183818250601194E-2"/>
                </c:manualLayout>
              </c:layout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AEA6EF67-0699-487B-975C-58855047E7D1}" type="SERIESNAME">
                      <a:rPr lang="en-US"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 algn="l">
                        <a:defRPr sz="9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LA SERIE]</a:t>
                    </a:fld>
                    <a:r>
                      <a:rPr lang="en-US" sz="9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 </a:t>
                    </a:r>
                    <a:fld id="{FAFF1067-D8EF-454E-BD4F-7D297E3966E8}" type="CELLRANGE">
                      <a:rPr lang="en-US" sz="900" b="1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 algn="l">
                        <a:defRPr sz="9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sz="9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98B0A31A-4327-4B2F-B98B-4B93BA909899}" type="VALUE">
                      <a:rPr lang="en-US" sz="9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 algn="l">
                        <a:defRPr sz="9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="1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1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773965076829844"/>
                      <c:h val="4.393933872629808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415D-4DD4-9C65-122CAEA50E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1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'Graficas n'!$B$63:$C$63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'Graficas n'!$B$67:$C$67</c:f>
              <c:numCache>
                <c:formatCode>_-* #,##0.0_-;\-* #,##0.0_-;_-* "-"??_-;_-@_-</c:formatCode>
                <c:ptCount val="2"/>
                <c:pt idx="0">
                  <c:v>2.707382375076</c:v>
                </c:pt>
                <c:pt idx="1">
                  <c:v>3.1070450878739999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n'!$D$67:$E$67</c15:f>
                <c15:dlblRangeCache>
                  <c:ptCount val="2"/>
                  <c:pt idx="0">
                    <c:v>0,6%</c:v>
                  </c:pt>
                  <c:pt idx="1">
                    <c:v>0,6%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415D-4DD4-9C65-122CAEA50EA2}"/>
            </c:ext>
          </c:extLst>
        </c:ser>
        <c:ser>
          <c:idx val="4"/>
          <c:order val="4"/>
          <c:tx>
            <c:strRef>
              <c:f>'Graficas n'!$A$68</c:f>
              <c:strCache>
                <c:ptCount val="1"/>
                <c:pt idx="0">
                  <c:v>Establecimientos públicos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286F9186-0A33-4F93-A478-C645BCA144AD}" type="SERIESNAME">
                      <a:rPr lang="en-US" sz="8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LA SERIE]</a:t>
                    </a:fld>
                    <a:r>
                      <a:rPr lang="en-US" sz="8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F1786EF9-AE90-46A6-806B-790330723BA2}" type="CELLRANGE">
                      <a:rPr lang="en-US" sz="8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fld id="{688FB2D8-D9BE-4191-8D53-F0D428C49A6F}" type="VALUE">
                      <a:rPr lang="en-US" sz="8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8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47930882026671"/>
                      <c:h val="5.396105830606237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415D-4DD4-9C65-122CAEA50EA2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17CB3456-F8A0-4B05-8DF7-9FB29A30156B}" type="SERIESNAME">
                      <a:rPr lang="en-US" sz="8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LA SERIE]</a:t>
                    </a:fld>
                    <a:r>
                      <a:rPr lang="en-US" sz="8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9E2204D6-A6D7-4E17-B6AE-7D146C89DD97}" type="CELLRANGE">
                      <a:rPr lang="en-US" sz="8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[CELLRANGE]</a:t>
                    </a:fld>
                    <a:r>
                      <a:rPr lang="en-US" sz="8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</a:t>
                    </a:r>
                    <a:fld id="{61245155-8FFD-4C09-9573-F06B4C280DBE}" type="VALUE">
                      <a:rPr lang="en-US" sz="8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126640735189825"/>
                      <c:h val="5.396105830606237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415D-4DD4-9C65-122CAEA50E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'Graficas n'!$B$63:$C$63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'Graficas n'!$B$68:$C$68</c:f>
              <c:numCache>
                <c:formatCode>_-* #,##0.0_-;\-* #,##0.0_-;_-* "-"??_-;_-@_-</c:formatCode>
                <c:ptCount val="2"/>
                <c:pt idx="0">
                  <c:v>21.522210983000001</c:v>
                </c:pt>
                <c:pt idx="1">
                  <c:v>26.129983095288996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n'!$D$68:$E$68</c15:f>
                <c15:dlblRangeCache>
                  <c:ptCount val="2"/>
                  <c:pt idx="0">
                    <c:v>5,1%</c:v>
                  </c:pt>
                  <c:pt idx="1">
                    <c:v>5,2%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E-415D-4DD4-9C65-122CAEA50EA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7"/>
        <c:overlap val="100"/>
        <c:axId val="1593952271"/>
        <c:axId val="1593952687"/>
      </c:barChart>
      <c:catAx>
        <c:axId val="1593952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593952687"/>
        <c:crosses val="autoZero"/>
        <c:auto val="1"/>
        <c:lblAlgn val="ctr"/>
        <c:lblOffset val="100"/>
        <c:noMultiLvlLbl val="0"/>
      </c:catAx>
      <c:valAx>
        <c:axId val="1593952687"/>
        <c:scaling>
          <c:orientation val="minMax"/>
        </c:scaling>
        <c:delete val="1"/>
        <c:axPos val="l"/>
        <c:numFmt formatCode="_-* #,##0.0_-;\-* #,##0.0_-;_-* &quot;-&quot;??_-;_-@_-" sourceLinked="1"/>
        <c:majorTickMark val="none"/>
        <c:minorTickMark val="none"/>
        <c:tickLblPos val="nextTo"/>
        <c:crossAx val="1593952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20-4387-A1B0-598070733363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20-4387-A1B0-59807073336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420-4387-A1B0-598070733363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420-4387-A1B0-598070733363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420-4387-A1B0-598070733363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420-4387-A1B0-598070733363}"/>
              </c:ext>
            </c:extLst>
          </c:dPt>
          <c:dLbls>
            <c:dLbl>
              <c:idx val="0"/>
              <c:layout>
                <c:manualLayout>
                  <c:x val="-1.0876782121950004E-2"/>
                  <c:y val="1.7726467495189208E-3"/>
                </c:manualLayout>
              </c:layout>
              <c:tx>
                <c:rich>
                  <a:bodyPr/>
                  <a:lstStyle/>
                  <a:p>
                    <a:fld id="{62A5EAEE-ABAA-47FB-86DB-8AC85E23816B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[VALOR]</a:t>
                    </a:fld>
                    <a:endParaRPr lang="en-US" b="1">
                      <a:solidFill>
                        <a:schemeClr val="tx1"/>
                      </a:solidFill>
                    </a:endParaRPr>
                  </a:p>
                  <a:p>
                    <a:r>
                      <a:rPr lang="en-US" b="1">
                        <a:solidFill>
                          <a:schemeClr val="tx1"/>
                        </a:solidFill>
                      </a:rPr>
                      <a:t> </a:t>
                    </a:r>
                    <a:fld id="{18911A90-2F35-4121-8900-BC2DC5FD2B0B}" type="PERCENTAGE">
                      <a:rPr lang="en-US" b="1">
                        <a:solidFill>
                          <a:schemeClr val="tx1"/>
                        </a:solidFill>
                      </a:rPr>
                      <a:pPr/>
                      <a:t>[PORCENTAJE]</a:t>
                    </a:fld>
                    <a:endParaRPr lang="en-US" b="1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02483065510933"/>
                      <c:h val="0.1832302669483387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420-4387-A1B0-598070733363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05720342470129"/>
                      <c:h val="0.178574406990493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420-4387-A1B0-59807073336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22906309463399"/>
                      <c:h val="0.178574406990493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420-4387-A1B0-598070733363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45873405673001"/>
                      <c:h val="0.234317871179048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420-4387-A1B0-598070733363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54447684482476"/>
                      <c:h val="0.184148753409349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A420-4387-A1B0-598070733363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654226352658533"/>
                      <c:h val="0.178574406990493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420-4387-A1B0-598070733363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'Graficas n'!$A$153:$A$158</c:f>
              <c:strCache>
                <c:ptCount val="6"/>
                <c:pt idx="0">
                  <c:v>Transporte</c:v>
                </c:pt>
                <c:pt idx="1">
                  <c:v>Inclusión_Social_Y_Reconciliación</c:v>
                </c:pt>
                <c:pt idx="2">
                  <c:v>Igualdad Y Equidad</c:v>
                </c:pt>
                <c:pt idx="3">
                  <c:v>Educación</c:v>
                </c:pt>
                <c:pt idx="4">
                  <c:v>Agricultura_Y_Desarrollo_Rural</c:v>
                </c:pt>
                <c:pt idx="5">
                  <c:v>Resto Sectores</c:v>
                </c:pt>
              </c:strCache>
            </c:strRef>
          </c:cat>
          <c:val>
            <c:numRef>
              <c:f>'Graficas n'!$B$153:$B$158</c:f>
              <c:numCache>
                <c:formatCode>_-* #,##0.0_-;\-* #,##0.0_-;_-* "-"??_-;_-@_-</c:formatCode>
                <c:ptCount val="6"/>
                <c:pt idx="0">
                  <c:v>13.602694839424</c:v>
                </c:pt>
                <c:pt idx="1">
                  <c:v>12.735371963742001</c:v>
                </c:pt>
                <c:pt idx="2">
                  <c:v>9.6719824999040007</c:v>
                </c:pt>
                <c:pt idx="3">
                  <c:v>8.4246549953180008</c:v>
                </c:pt>
                <c:pt idx="4">
                  <c:v>8.1577086623550006</c:v>
                </c:pt>
                <c:pt idx="5">
                  <c:v>45.155438112292003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20-4387-A1B0-5980707333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54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771669572621688"/>
          <c:y val="7.5753035025391768E-2"/>
          <c:w val="0.3386534534567841"/>
          <c:h val="0.894627768938485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B1CB05F-A6E3-4CA2-94AA-D8EB3B10889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7EAED848-B28C-4418-BE1F-23E6917A0C45}" type="VALUE">
                      <a:rPr lang="en-US" baseline="0"/>
                      <a:pPr/>
                      <a:t>[VALOR]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7E8B-4D6B-968A-2684C5395FB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58A8682-66B5-44F7-AA8A-4530446321E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47D74A9D-8455-4E89-B373-23DF88C2D233}" type="VALUE">
                      <a:rPr lang="en-US" baseline="0"/>
                      <a:pPr/>
                      <a:t>[VALOR]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7E8B-4D6B-968A-2684C5395FB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B015A31-1AA0-4964-9CBF-9D17AE2DF6B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2124C11C-2B4F-450F-9A00-EED13BAC9EAD}" type="VALUE">
                      <a:rPr lang="en-US" baseline="0"/>
                      <a:pPr/>
                      <a:t>[VALOR]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7E8B-4D6B-968A-2684C5395F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'Graficas n'!$A$103:$A$105</c:f>
              <c:strCache>
                <c:ptCount val="3"/>
                <c:pt idx="0">
                  <c:v>Funcionamiento</c:v>
                </c:pt>
                <c:pt idx="1">
                  <c:v>Servicio de la Deuda</c:v>
                </c:pt>
                <c:pt idx="2">
                  <c:v>Inversión</c:v>
                </c:pt>
              </c:strCache>
            </c:strRef>
          </c:cat>
          <c:val>
            <c:numRef>
              <c:f>'Graficas n'!$B$103:$B$105</c:f>
              <c:numCache>
                <c:formatCode>_-* #,##0.0_-;\-* #,##0.0_-;_-* "-"??_-;_-@_-</c:formatCode>
                <c:ptCount val="3"/>
                <c:pt idx="0">
                  <c:v>310.32773672548501</c:v>
                </c:pt>
                <c:pt idx="1">
                  <c:v>94.521245425668994</c:v>
                </c:pt>
                <c:pt idx="2">
                  <c:v>97.747851073034994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n'!$C$103:$C$105</c15:f>
                <c15:dlblRangeCache>
                  <c:ptCount val="3"/>
                  <c:pt idx="0">
                    <c:v>61,7%</c:v>
                  </c:pt>
                  <c:pt idx="1">
                    <c:v>18,8%</c:v>
                  </c:pt>
                  <c:pt idx="2">
                    <c:v>19,4%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7E8B-4D6B-968A-2684C5395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441460768"/>
        <c:axId val="1441442880"/>
      </c:barChart>
      <c:catAx>
        <c:axId val="1441460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441442880"/>
        <c:crosses val="autoZero"/>
        <c:auto val="1"/>
        <c:lblAlgn val="ctr"/>
        <c:lblOffset val="100"/>
        <c:noMultiLvlLbl val="0"/>
      </c:catAx>
      <c:valAx>
        <c:axId val="1441442880"/>
        <c:scaling>
          <c:orientation val="minMax"/>
        </c:scaling>
        <c:delete val="1"/>
        <c:axPos val="l"/>
        <c:numFmt formatCode="_-* #,##0.0_-;\-* #,##0.0_-;_-* &quot;-&quot;??_-;_-@_-" sourceLinked="1"/>
        <c:majorTickMark val="none"/>
        <c:minorTickMark val="none"/>
        <c:tickLblPos val="nextTo"/>
        <c:crossAx val="1441460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166666666666663E-2"/>
          <c:y val="0.13194444444444445"/>
          <c:w val="0.46388888888888891"/>
          <c:h val="0.7731481481481481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EB-46C1-B5C8-58AA9E12C30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EB-46C1-B5C8-58AA9E12C30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EB-46C1-B5C8-58AA9E12C30C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EB-46C1-B5C8-58AA9E12C30C}"/>
              </c:ext>
            </c:extLst>
          </c:dPt>
          <c:dLbls>
            <c:dLbl>
              <c:idx val="0"/>
              <c:layout>
                <c:manualLayout>
                  <c:x val="-3.3472293230486526E-2"/>
                  <c:y val="2.7062237191849071E-7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03710554-01F1-4FD4-84B1-4E63525A0D00}" type="CATEGORYNAME">
                      <a:rPr lang="en-US" sz="800" b="1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r>
                      <a:rPr lang="en-U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</a:p>
                  <a:p>
                    <a:pPr>
                      <a:defRPr sz="800" b="1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fld id="{A5E5D137-7507-4B76-85C8-98B74763FD82}" type="VALUE">
                      <a:rPr lang="en-U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r>
                      <a:rPr lang="en-U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00FBCEBB-457E-431E-AB34-6D17E0042064}" type="PERCENTAGE">
                      <a:rPr lang="en-U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[PORCENTAJE]</a:t>
                    </a:fld>
                    <a:endParaRPr lang="en-US" sz="800" b="1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680124907602421"/>
                      <c:h val="0.221165050960898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6EB-46C1-B5C8-58AA9E12C30C}"/>
                </c:ext>
              </c:extLst>
            </c:dLbl>
            <c:dLbl>
              <c:idx val="1"/>
              <c:layout>
                <c:manualLayout>
                  <c:x val="5.9216582200382444E-2"/>
                  <c:y val="3.7778883119819913E-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88E440CC-4832-414B-B283-EB9103FD22A6}" type="CATEGORYNAME">
                      <a:rPr lang="en-US" sz="800" b="1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r>
                      <a:rPr lang="en-U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   </a:t>
                    </a:r>
                    <a:fld id="{5E99220D-EA08-4DE6-8960-D4A7A5187B56}" type="VALUE">
                      <a:rPr lang="en-U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r>
                      <a:rPr lang="en-U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33F9643B-FDD2-48BA-9D0C-4F75EA6D0B98}" type="PERCENTAGE">
                      <a:rPr lang="en-U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[PORCENTAJE]</a:t>
                    </a:fld>
                    <a:endParaRPr lang="en-US" sz="800" b="1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82675833908587"/>
                      <c:h val="0.221165050960898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6EB-46C1-B5C8-58AA9E12C30C}"/>
                </c:ext>
              </c:extLst>
            </c:dLbl>
            <c:dLbl>
              <c:idx val="2"/>
              <c:layout>
                <c:manualLayout>
                  <c:x val="0.16353256160335974"/>
                  <c:y val="-0.2575667368300269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EA5E5D1-A7FA-4E40-9CDB-526DEDFC39F8}" type="CATEGORYNAME">
                      <a:rPr lang="es-ES" sz="800" b="1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r>
                      <a:rPr lang="es-E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                    </a:t>
                    </a:r>
                    <a:fld id="{73CC1356-6533-4404-9174-96E118E0B27B}" type="VALUE">
                      <a:rPr lang="es-E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r>
                      <a:rPr lang="es-E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68ABBCEB-1B6A-46E1-BB5D-301C3896859E}" type="PERCENTAGE">
                      <a:rPr lang="es-E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[PORCENTAJE]</a:t>
                    </a:fld>
                    <a:endParaRPr lang="es-ES" sz="800" b="1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929686557310934"/>
                      <c:h val="0.2639774889283258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6EB-46C1-B5C8-58AA9E12C30C}"/>
                </c:ext>
              </c:extLst>
            </c:dLbl>
            <c:dLbl>
              <c:idx val="3"/>
              <c:layout>
                <c:manualLayout>
                  <c:x val="0.1655655215003235"/>
                  <c:y val="0.2891010087178289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8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72ABD6C-0C12-474F-88F5-9ED49B8C4183}" type="CATEGORYNAME">
                      <a:rPr lang="es-ES" sz="800" b="1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r>
                      <a:rPr lang="es-E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                 </a:t>
                    </a:r>
                    <a:fld id="{A55AF09D-C3EE-41AD-B40F-2A61A56A927A}" type="VALUE">
                      <a:rPr lang="es-E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r>
                      <a:rPr lang="es-E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</a:t>
                    </a:r>
                    <a:fld id="{0A578392-8668-44C0-952C-2970988FE5BA}" type="PERCENTAGE">
                      <a:rPr lang="es-ES" sz="800" b="1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800" b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[PORCENTAJE]</a:t>
                    </a:fld>
                    <a:endParaRPr lang="es-ES" sz="800" b="1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338559225818408"/>
                      <c:h val="0.2847347873692961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6EB-46C1-B5C8-58AA9E12C3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'Graficas n'!$A$143:$A$146</c:f>
              <c:strCache>
                <c:ptCount val="4"/>
                <c:pt idx="0">
                  <c:v>Principal</c:v>
                </c:pt>
                <c:pt idx="1">
                  <c:v>Intereses</c:v>
                </c:pt>
                <c:pt idx="2">
                  <c:v>Comisiones y otros gastos</c:v>
                </c:pt>
                <c:pt idx="3">
                  <c:v>Fondo de Contingencias</c:v>
                </c:pt>
              </c:strCache>
            </c:strRef>
          </c:cat>
          <c:val>
            <c:numRef>
              <c:f>'Graficas n'!$B$143:$B$146</c:f>
              <c:numCache>
                <c:formatCode>_-* #,##0.0_-;\-* #,##0.0_-;_-* "-"??_-;_-@_-</c:formatCode>
                <c:ptCount val="4"/>
                <c:pt idx="0">
                  <c:v>37.355915745193002</c:v>
                </c:pt>
                <c:pt idx="1">
                  <c:v>55.229691962098997</c:v>
                </c:pt>
                <c:pt idx="2">
                  <c:v>0.50861627137700005</c:v>
                </c:pt>
                <c:pt idx="3">
                  <c:v>1.427021447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6EB-46C1-B5C8-58AA9E12C3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9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'Graficas n'!$A$301:$A$307</cx:f>
        <cx:lvl ptCount="7">
          <cx:pt idx="0">F&amp;I 2023</cx:pt>
          <cx:pt idx="1">G.Personal</cx:pt>
          <cx:pt idx="2">Adq. ByS</cx:pt>
          <cx:pt idx="3">Transferencias</cx:pt>
          <cx:pt idx="4">Resto Fto</cx:pt>
          <cx:pt idx="5">Inversión</cx:pt>
          <cx:pt idx="6">F&amp;I 2024</cx:pt>
        </cx:lvl>
      </cx:strDim>
      <cx:numDim type="val">
        <cx:f>'Graficas n'!$B$301:$B$307</cx:f>
        <cx:lvl ptCount="7" formatCode="_-* #.##0,0_-;\-* #.##0,0_-;_-* &quot;-&quot;??_-;_-@_-">
          <cx:pt idx="0">21.447478280274705</cx:pt>
          <cx:pt idx="1">0.27536235562458744</cx:pt>
          <cx:pt idx="2">-0.025692224706017064</cx:pt>
          <cx:pt idx="3">1.7697780084594363</cx:pt>
          <cx:pt idx="4">0.020125206323631378</cx:pt>
          <cx:pt idx="5">0.5798012638779042</cx:pt>
          <cx:pt idx="6">24.066852889854264</cx:pt>
        </cx:lvl>
      </cx:numDim>
    </cx:data>
  </cx:chartData>
  <cx:chart>
    <cx:plotArea>
      <cx:plotAreaRegion>
        <cx:series layoutId="waterfall" uniqueId="{0761E00D-7D41-49C2-8981-083197DBFAA1}" formatIdx="0">
          <cx:dataLabels>
            <cx:txPr>
              <a:bodyPr spcFirstLastPara="1" vertOverflow="ellipsis" wrap="square" lIns="0" tIns="0" rIns="0" bIns="0" anchor="ctr" anchorCtr="1">
                <a:spAutoFit/>
              </a:bodyPr>
              <a:lstStyle/>
              <a:p>
                <a:pPr>
                  <a:defRPr lang="es-ES" sz="10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 sz="10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cx:txPr>
            <cx:visibility seriesName="0" categoryName="0" value="1"/>
          </cx:dataLabels>
          <cx:dataId val="0"/>
          <cx:layoutPr>
            <cx:visibility connectorLines="1"/>
            <cx:subtotals>
              <cx:idx val="6"/>
            </cx:subtotals>
          </cx:layoutPr>
        </cx:series>
      </cx:plotAreaRegion>
      <cx:axis id="0">
        <cx:catScaling gapWidth="0.0500000007"/>
        <cx:tickLabels/>
        <cx:txPr>
          <a:bodyPr spcFirstLastPara="1" vertOverflow="ellipsis" wrap="square" lIns="0" tIns="0" rIns="0" bIns="0" anchor="ctr" anchorCtr="1"/>
          <a:lstStyle/>
          <a:p>
            <a:pPr>
              <a:defRPr lang="es-ES" sz="900" b="1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 b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cx:txPr>
      </cx:axis>
      <cx:axis id="1" hidden="1">
        <cx:valScaling max="25" min="20"/>
        <cx:tickLabels/>
      </cx:axis>
    </cx:plotArea>
  </cx:chart>
  <cx:spPr>
    <a:noFill/>
    <a:ln>
      <a:noFill/>
    </a:ln>
  </cx:spPr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  <cs:bodyPr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  <cs:bodyPr wrap="square" lIns="38100" tIns="19050" rIns="38100" bIns="19050" anchor="ctr">
      <a:spAutoFit/>
    </cs:bodyPr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  <cs:bodyPr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  <cs:bodyPr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  <cs:bodyPr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C382D-8D5D-93A4-67F4-F7B63A9D10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38957E-D076-DE18-D2F7-4DCC395A0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510EBB-0ED3-57D2-7B32-B972230F4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A69164-F1CB-9507-C995-9A355DBA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E56E8C-B72B-685B-4F23-63719B6E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2311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3D39E-C6D3-8C86-3318-47066964B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DEF1E0-3EF4-0AEC-D54E-AB8648332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109480-2F5A-6DE0-DAA4-A7AC60BA3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09D06F-B005-3088-2799-0EB3EF822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C5670D-003A-39C3-BA60-D7628EF29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7463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DA6691F-2F39-162D-7CF8-C9CC2DE3C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10B8D3-A3E0-C1D6-CEE0-C8996E3FD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F141F4-B488-30AA-E7C3-29186F8E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8FAAC0-BFC4-0D2D-64DA-298B4A97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319B0F-D728-C5C4-93E9-56D5A7651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1231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9536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3713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350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0387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4820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04400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6264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868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E6F83E-5ECC-8069-11AA-2BF89357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048798-2292-81DC-CA28-437D5E457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8B062F-EDE3-9AAC-187E-36E2C241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413BD0-4B03-5E62-9848-C46060154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B7748F-DB2E-836D-6CF2-4E8645FB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73621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6212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09406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325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3360-F6B2-9482-FC7A-D07F9CE2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542B22-64AD-A6B7-D0A6-50BC25ED9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A763F2-399D-E739-2623-021E85674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7280BC-29F1-C6BB-3129-4221E89E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A96131-9691-54CF-0DCD-E62D6DA3B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398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C1CA40-D362-7C25-D68B-7F953D9C8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86664F-4B4F-D0D2-3B69-79DFAC04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4B3E55-7B93-B3A5-F1A5-E848A4166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1F4D2A7-63DC-A882-4F4D-110ACD07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2A0127-57F9-7664-F025-8A9F4B759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56E33D-F4DF-7101-E421-EE80C1343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977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D7435E-B49C-D2B5-F1A7-A1AC530C5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FC1CF6-73E1-2602-AF1F-FE4D6EF57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8A0C72-B28D-8028-967D-ACF88EF24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F6D2C7D-4D2E-1572-7E2D-EB1CE2808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AD12B75-01DF-6811-8C0A-20BB119249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A36A424-0547-A1D2-2093-A1C116ED4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A52DBB-7585-4664-C335-C07EE366A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9510549-166F-76F0-B365-57C3956A7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4225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CA7E5F-94CA-5F4B-D325-696A8CAAE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959F80-28FA-CD2C-9731-AFBD518B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2C8F71E-73DE-47EB-0EFA-AC220834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778B300-613D-81D8-1197-801DAB0FC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261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6439288-3FFC-E246-3585-F356D6A3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2C44E97-0B08-6AA6-92A2-0B585F670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83DFE74-F577-FAE1-8489-FCDD5208E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4077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F8277-53B7-E54E-E1DE-6E8180725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0C6E34-B7B8-8250-D5FF-32F61A175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79B95E-8A71-6D9D-4C37-F554B9624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875476-17F6-7A42-B712-3AC74E58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D9D217-789D-C75E-ED6B-C27243D9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50E143-54EA-C3A7-9B45-5E4D51538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263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0100A-E205-A8C3-5321-FB203690C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2D54A7-B1B9-6E21-CFC5-06787AD44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47AE44-DD98-FF89-B9EF-CED4FAFF8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3EC4D8-314B-9B99-5AF4-829C93145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26C601-2386-9E40-4BFC-E2118B65C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771D9E-FC7E-E060-A0FD-18E034C06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115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8F55B05-5A18-9201-B5F0-9188C0B1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1E6D64-FEBC-8E64-D18F-8FCEB3E60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D2F509-B85A-0A75-AE80-302D12716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6DEFA-822C-074B-9AA5-CD58110DA059}" type="datetimeFigureOut">
              <a:rPr lang="es-CO" smtClean="0"/>
              <a:t>22/08/23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C75622-A1E4-D06E-9A8D-F793996D1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6DFD92-DB30-9339-BFE4-DA7D85C0F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420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C38BB-758C-44EE-9B2B-759960A8DA09}" type="datetimeFigureOut">
              <a:rPr lang="es-ES" smtClean="0"/>
              <a:t>22/08/2023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352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911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717D01D-D401-0ED5-F5AA-3ED068F2D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99546"/>
              </p:ext>
            </p:extLst>
          </p:nvPr>
        </p:nvGraphicFramePr>
        <p:xfrm>
          <a:off x="452510" y="2135238"/>
          <a:ext cx="9734056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4056">
                  <a:extLst>
                    <a:ext uri="{9D8B030D-6E8A-4147-A177-3AD203B41FA5}">
                      <a16:colId xmlns:a16="http://schemas.microsoft.com/office/drawing/2014/main" val="3709952762"/>
                    </a:ext>
                  </a:extLst>
                </a:gridCol>
              </a:tblGrid>
              <a:tr h="316992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Gastos de Personal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B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019368"/>
                  </a:ext>
                </a:extLst>
              </a:tr>
              <a:tr h="1466088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 estimación de nómina con base en la certificada a 28 de febrero de 2023.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Incremento de gastos de personal: base inflación esperada año anterior. Para 2024 se toma 2023 (9,2%) + 1,6% puntos de negociación acordados.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Para resto de vigencias, consistente con espacio fiscal MFMP 2023.</a:t>
                      </a:r>
                    </a:p>
                    <a:p>
                      <a:pPr marL="0" indent="0" algn="just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endParaRPr lang="es-E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885929"/>
                  </a:ext>
                </a:extLst>
              </a:tr>
            </a:tbl>
          </a:graphicData>
        </a:graphic>
      </p:graphicFrame>
      <p:graphicFrame>
        <p:nvGraphicFramePr>
          <p:cNvPr id="4" name="Tabla 2">
            <a:extLst>
              <a:ext uri="{FF2B5EF4-FFF2-40B4-BE49-F238E27FC236}">
                <a16:creationId xmlns:a16="http://schemas.microsoft.com/office/drawing/2014/main" id="{4A48B9A0-74D6-D72D-F026-17A67DDBD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804380"/>
              </p:ext>
            </p:extLst>
          </p:nvPr>
        </p:nvGraphicFramePr>
        <p:xfrm>
          <a:off x="452510" y="4250955"/>
          <a:ext cx="9734056" cy="1612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4056">
                  <a:extLst>
                    <a:ext uri="{9D8B030D-6E8A-4147-A177-3AD203B41FA5}">
                      <a16:colId xmlns:a16="http://schemas.microsoft.com/office/drawing/2014/main" val="37099527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Adquisición de bienes y servicios</a:t>
                      </a:r>
                    </a:p>
                  </a:txBody>
                  <a:tcPr>
                    <a:solidFill>
                      <a:srgbClr val="D0B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019368"/>
                  </a:ext>
                </a:extLst>
              </a:tr>
              <a:tr h="1246801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Incremento IPC esperado para 2023 (9,2%). 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 contempla gastos extraordinarios que puedan haberse dado en 2023.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Para resto de vigencias, consistente con espacio fiscal MFMP 2023.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885929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B1068669-2824-2BAE-FD8B-4684C16B1BD3}"/>
              </a:ext>
            </a:extLst>
          </p:cNvPr>
          <p:cNvSpPr txBox="1"/>
          <p:nvPr/>
        </p:nvSpPr>
        <p:spPr>
          <a:xfrm>
            <a:off x="585673" y="723274"/>
            <a:ext cx="9259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B58D4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Criterios de programación - Funcionamiento</a:t>
            </a:r>
          </a:p>
        </p:txBody>
      </p:sp>
    </p:spTree>
    <p:extLst>
      <p:ext uri="{BB962C8B-B14F-4D97-AF65-F5344CB8AC3E}">
        <p14:creationId xmlns:p14="http://schemas.microsoft.com/office/powerpoint/2010/main" val="1395554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75D182A-E91C-2174-177B-59A708AF5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490208"/>
              </p:ext>
            </p:extLst>
          </p:nvPr>
        </p:nvGraphicFramePr>
        <p:xfrm>
          <a:off x="1056191" y="1862217"/>
          <a:ext cx="9734056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4056">
                  <a:extLst>
                    <a:ext uri="{9D8B030D-6E8A-4147-A177-3AD203B41FA5}">
                      <a16:colId xmlns:a16="http://schemas.microsoft.com/office/drawing/2014/main" val="3709952762"/>
                    </a:ext>
                  </a:extLst>
                </a:gridCol>
              </a:tblGrid>
              <a:tr h="303580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Transferencias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B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019368"/>
                  </a:ext>
                </a:extLst>
              </a:tr>
              <a:tr h="1922674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 acuerdo a las leyes que las ordenan y determinan su monto o liquidación.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Cada entidad es responsable de garantizar cumplimiento del ahorro del 5% en otras transferencias</a:t>
                      </a:r>
                      <a:r>
                        <a:rPr lang="es-CO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*</a:t>
                      </a:r>
                      <a:r>
                        <a:rPr lang="es-C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excepto aquellas de rango constitucional y específicas:</a:t>
                      </a:r>
                      <a:br>
                        <a:rPr lang="es-E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endParaRPr lang="es-ES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Sistema General de Participaciones</a:t>
                      </a: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Sistema de seguridad social</a:t>
                      </a: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Aportes a las instituciones de educación superior</a:t>
                      </a: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Cumplimiento de fallos judiciales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885929"/>
                  </a:ext>
                </a:extLst>
              </a:tr>
              <a:tr h="303580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s-E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795286"/>
                  </a:ext>
                </a:extLst>
              </a:tr>
              <a:tr h="303580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s-E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603023"/>
                  </a:ext>
                </a:extLst>
              </a:tr>
            </a:tbl>
          </a:graphicData>
        </a:graphic>
      </p:graphicFrame>
      <p:graphicFrame>
        <p:nvGraphicFramePr>
          <p:cNvPr id="4" name="Tabla 2">
            <a:extLst>
              <a:ext uri="{FF2B5EF4-FFF2-40B4-BE49-F238E27FC236}">
                <a16:creationId xmlns:a16="http://schemas.microsoft.com/office/drawing/2014/main" id="{B8A1CF74-33D5-CA31-EC56-7B8DE34B91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410883"/>
              </p:ext>
            </p:extLst>
          </p:nvPr>
        </p:nvGraphicFramePr>
        <p:xfrm>
          <a:off x="1056191" y="4782250"/>
          <a:ext cx="9734056" cy="1869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4056">
                  <a:extLst>
                    <a:ext uri="{9D8B030D-6E8A-4147-A177-3AD203B41FA5}">
                      <a16:colId xmlns:a16="http://schemas.microsoft.com/office/drawing/2014/main" val="3709952762"/>
                    </a:ext>
                  </a:extLst>
                </a:gridCol>
              </a:tblGrid>
              <a:tr h="306608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Gastos de comercialización y producción</a:t>
                      </a:r>
                    </a:p>
                  </a:txBody>
                  <a:tcPr>
                    <a:solidFill>
                      <a:srgbClr val="D0B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019368"/>
                  </a:ext>
                </a:extLst>
              </a:tr>
              <a:tr h="894274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 acuerdo a los soportes de:</a:t>
                      </a: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Costos de producción y comercialización y </a:t>
                      </a: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Metas de ingresos asociados.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885929"/>
                  </a:ext>
                </a:extLst>
              </a:tr>
              <a:tr h="437422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endParaRPr lang="es-E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4438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2751C291-6A24-E5D7-A8C3-4557AAB881B6}"/>
              </a:ext>
            </a:extLst>
          </p:cNvPr>
          <p:cNvSpPr txBox="1"/>
          <p:nvPr/>
        </p:nvSpPr>
        <p:spPr>
          <a:xfrm>
            <a:off x="0" y="6305788"/>
            <a:ext cx="4312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* Ley 2155 de 2021, Art. 19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05E5409-FBC8-30AC-5998-9596F224E3B6}"/>
              </a:ext>
            </a:extLst>
          </p:cNvPr>
          <p:cNvCxnSpPr/>
          <p:nvPr/>
        </p:nvCxnSpPr>
        <p:spPr>
          <a:xfrm>
            <a:off x="0" y="6287065"/>
            <a:ext cx="3019979" cy="0"/>
          </a:xfrm>
          <a:prstGeom prst="line">
            <a:avLst/>
          </a:prstGeom>
          <a:ln>
            <a:solidFill>
              <a:srgbClr val="B58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5083BA1F-95B1-85F5-EA61-56AC2080A331}"/>
              </a:ext>
            </a:extLst>
          </p:cNvPr>
          <p:cNvSpPr txBox="1"/>
          <p:nvPr/>
        </p:nvSpPr>
        <p:spPr>
          <a:xfrm>
            <a:off x="585673" y="723274"/>
            <a:ext cx="9259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B58D4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Criterios de programación - Funcionamiento</a:t>
            </a:r>
          </a:p>
        </p:txBody>
      </p:sp>
    </p:spTree>
    <p:extLst>
      <p:ext uri="{BB962C8B-B14F-4D97-AF65-F5344CB8AC3E}">
        <p14:creationId xmlns:p14="http://schemas.microsoft.com/office/powerpoint/2010/main" val="1916036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A5A7A86-A635-0195-5DF0-ECE8AD873A45}"/>
              </a:ext>
            </a:extLst>
          </p:cNvPr>
          <p:cNvSpPr txBox="1"/>
          <p:nvPr/>
        </p:nvSpPr>
        <p:spPr>
          <a:xfrm>
            <a:off x="585673" y="723274"/>
            <a:ext cx="9259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B58D4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Criterios de programación - Funcionamiento</a:t>
            </a:r>
          </a:p>
        </p:txBody>
      </p:sp>
      <p:graphicFrame>
        <p:nvGraphicFramePr>
          <p:cNvPr id="6" name="Tabla 2">
            <a:extLst>
              <a:ext uri="{FF2B5EF4-FFF2-40B4-BE49-F238E27FC236}">
                <a16:creationId xmlns:a16="http://schemas.microsoft.com/office/drawing/2014/main" id="{87E039C7-C786-51C2-1966-F1E73CCAFC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983370"/>
              </p:ext>
            </p:extLst>
          </p:nvPr>
        </p:nvGraphicFramePr>
        <p:xfrm>
          <a:off x="585673" y="1661483"/>
          <a:ext cx="9734056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4056">
                  <a:extLst>
                    <a:ext uri="{9D8B030D-6E8A-4147-A177-3AD203B41FA5}">
                      <a16:colId xmlns:a16="http://schemas.microsoft.com/office/drawing/2014/main" val="3709952762"/>
                    </a:ext>
                  </a:extLst>
                </a:gridCol>
              </a:tblGrid>
              <a:tr h="253677">
                <a:tc>
                  <a:txBody>
                    <a:bodyPr/>
                    <a:lstStyle/>
                    <a:p>
                      <a:pPr algn="ctr"/>
                      <a:r>
                        <a:rPr lang="es-CO" sz="1600" b="1" kern="1200" dirty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Adquisición de activos financieros</a:t>
                      </a:r>
                      <a:endParaRPr lang="es-CO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B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019368"/>
                  </a:ext>
                </a:extLst>
              </a:tr>
              <a:tr h="633332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 acuerdo con </a:t>
                      </a: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Soporte financiero de liquidez que los soporta y </a:t>
                      </a: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Contar con el ingreso respectivo de los rendimientos que genera.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s-E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885929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B96F0AE6-3954-843A-A724-EBEC4B7912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156107"/>
              </p:ext>
            </p:extLst>
          </p:nvPr>
        </p:nvGraphicFramePr>
        <p:xfrm>
          <a:off x="585673" y="3014681"/>
          <a:ext cx="9734056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4056">
                  <a:extLst>
                    <a:ext uri="{9D8B030D-6E8A-4147-A177-3AD203B41FA5}">
                      <a16:colId xmlns:a16="http://schemas.microsoft.com/office/drawing/2014/main" val="3709952762"/>
                    </a:ext>
                  </a:extLst>
                </a:gridCol>
              </a:tblGrid>
              <a:tr h="241429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Disminución de pasivos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B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019368"/>
                  </a:ext>
                </a:extLst>
              </a:tr>
              <a:tr h="702338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 base en</a:t>
                      </a: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Soportes de existencia del mismo y </a:t>
                      </a: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Autorización legal o de política que lo determina en el monto programado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885929"/>
                  </a:ext>
                </a:extLst>
              </a:tr>
              <a:tr h="241429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endParaRPr lang="es-E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795286"/>
                  </a:ext>
                </a:extLst>
              </a:tr>
              <a:tr h="241429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endParaRPr lang="es-E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8603023"/>
                  </a:ext>
                </a:extLst>
              </a:tr>
            </a:tbl>
          </a:graphicData>
        </a:graphic>
      </p:graphicFrame>
      <p:graphicFrame>
        <p:nvGraphicFramePr>
          <p:cNvPr id="8" name="Tabla 2">
            <a:extLst>
              <a:ext uri="{FF2B5EF4-FFF2-40B4-BE49-F238E27FC236}">
                <a16:creationId xmlns:a16="http://schemas.microsoft.com/office/drawing/2014/main" id="{BBDC399E-C5E7-EB63-0CED-416C69514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034784"/>
              </p:ext>
            </p:extLst>
          </p:nvPr>
        </p:nvGraphicFramePr>
        <p:xfrm>
          <a:off x="585673" y="4599576"/>
          <a:ext cx="9734056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4056">
                  <a:extLst>
                    <a:ext uri="{9D8B030D-6E8A-4147-A177-3AD203B41FA5}">
                      <a16:colId xmlns:a16="http://schemas.microsoft.com/office/drawing/2014/main" val="3709952762"/>
                    </a:ext>
                  </a:extLst>
                </a:gridCol>
              </a:tblGrid>
              <a:tr h="240427">
                <a:tc>
                  <a:txBody>
                    <a:bodyPr/>
                    <a:lstStyle/>
                    <a:p>
                      <a:pPr algn="ctr"/>
                      <a:r>
                        <a:rPr lang="es-CO" sz="1600" b="1" kern="1200" dirty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Gastos por Tributos, Multas, Sanciones e Intereses de Mora</a:t>
                      </a:r>
                      <a:endParaRPr lang="es-CO" sz="1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B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019368"/>
                  </a:ext>
                </a:extLst>
              </a:tr>
              <a:tr h="819565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 acuerdo con</a:t>
                      </a:r>
                    </a:p>
                    <a:p>
                      <a:pPr marL="742950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E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Soportes de tarifa, tasa, base gravable, pactado o demás criterios previamente evaluados y autorizados.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885929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76A64E0B-85B3-AC35-FDCE-CA59C29F8344}"/>
              </a:ext>
            </a:extLst>
          </p:cNvPr>
          <p:cNvSpPr txBox="1"/>
          <p:nvPr/>
        </p:nvSpPr>
        <p:spPr>
          <a:xfrm>
            <a:off x="452510" y="6056691"/>
            <a:ext cx="9867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caso de no contar con soporte, las anteriores cuentas deben programarse como base más incremento IPC esperado 2024 (5,7%).</a:t>
            </a:r>
            <a:endParaRPr lang="es-CO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329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E2B897F-A2E7-CF03-8B7B-0B5750FF02AE}"/>
              </a:ext>
            </a:extLst>
          </p:cNvPr>
          <p:cNvSpPr txBox="1"/>
          <p:nvPr/>
        </p:nvSpPr>
        <p:spPr>
          <a:xfrm>
            <a:off x="697042" y="524374"/>
            <a:ext cx="8163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B58D4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Criterios de programación – Servicio de la Deuda Pública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8CD691F-3045-F4DD-7D3E-E77EB61889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762151"/>
              </p:ext>
            </p:extLst>
          </p:nvPr>
        </p:nvGraphicFramePr>
        <p:xfrm>
          <a:off x="829477" y="1888831"/>
          <a:ext cx="9734056" cy="4202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4056">
                  <a:extLst>
                    <a:ext uri="{9D8B030D-6E8A-4147-A177-3AD203B41FA5}">
                      <a16:colId xmlns:a16="http://schemas.microsoft.com/office/drawing/2014/main" val="3709952762"/>
                    </a:ext>
                  </a:extLst>
                </a:gridCol>
              </a:tblGrid>
              <a:tr h="240427">
                <a:tc>
                  <a:txBody>
                    <a:bodyPr/>
                    <a:lstStyle/>
                    <a:p>
                      <a:pPr algn="ctr"/>
                      <a:r>
                        <a:rPr lang="es-CO" sz="1800" b="1" kern="1200" dirty="0">
                          <a:solidFill>
                            <a:schemeClr val="lt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Servicio de la deuda pública</a:t>
                      </a:r>
                      <a:endParaRPr lang="es-CO" sz="18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B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019368"/>
                  </a:ext>
                </a:extLst>
              </a:tr>
              <a:tr h="819565"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Consistente con el fuentes y usos del financiamiento del PF 2024.</a:t>
                      </a:r>
                    </a:p>
                    <a:p>
                      <a:pPr marL="0" indent="0" algn="just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Incluye servicio de la deuda solicitada por las entidades, validada por Dirección General de Crédito Público y Tesoro Nacional –DGCPTN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Cada Unidad ejecutora debe contemplar:</a:t>
                      </a:r>
                    </a:p>
                    <a:p>
                      <a:pPr marL="285750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s-CO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1200150" lvl="2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s-CO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Los montos anuales previstos en acuerdos marco de retribución aprobados por la DGCPTN. (Tanto el capital como el costo financiero).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4885929"/>
                  </a:ext>
                </a:extLst>
              </a:tr>
              <a:tr h="819565">
                <a:tc>
                  <a:txBody>
                    <a:bodyPr/>
                    <a:lstStyle/>
                    <a:p>
                      <a:pPr marL="457200" lvl="1" indent="0" algn="just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endParaRPr lang="es-ES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0420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080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8625D5-6B3A-ABFB-CEC6-C70F56E08633}"/>
              </a:ext>
            </a:extLst>
          </p:cNvPr>
          <p:cNvSpPr txBox="1">
            <a:spLocks/>
          </p:cNvSpPr>
          <p:nvPr/>
        </p:nvSpPr>
        <p:spPr>
          <a:xfrm>
            <a:off x="302526" y="775034"/>
            <a:ext cx="9320867" cy="477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B58D4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La programación de la inversión para 2024 prioriza los programas sociales estratégicos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srgbClr val="B58D4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5" name="Google Shape;318;p3">
            <a:extLst>
              <a:ext uri="{FF2B5EF4-FFF2-40B4-BE49-F238E27FC236}">
                <a16:creationId xmlns:a16="http://schemas.microsoft.com/office/drawing/2014/main" id="{6902BEB4-6F66-6C37-F77B-BE72801011F1}"/>
              </a:ext>
            </a:extLst>
          </p:cNvPr>
          <p:cNvSpPr/>
          <p:nvPr/>
        </p:nvSpPr>
        <p:spPr>
          <a:xfrm>
            <a:off x="854800" y="2634064"/>
            <a:ext cx="3145873" cy="3540154"/>
          </a:xfrm>
          <a:prstGeom prst="rect">
            <a:avLst/>
          </a:prstGeom>
          <a:solidFill>
            <a:srgbClr val="C3A268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SemiBold"/>
                <a:sym typeface="Work Sans SemiBold"/>
              </a:rPr>
              <a:t>Inflexibilidades presupuestales 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Work Sans SemiBold"/>
              <a:sym typeface="Work Sans SemiBold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Light"/>
                <a:sym typeface="Work Sans Light"/>
              </a:rPr>
              <a:t>Vigencias futuras.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Light"/>
                <a:sym typeface="Work Sans Light"/>
              </a:rPr>
              <a:t>Rentas de </a:t>
            </a: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Light"/>
                <a:sym typeface="Work Sans Light"/>
              </a:rPr>
              <a:t>destinación específica.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Light"/>
                <a:sym typeface="Work Sans Light"/>
              </a:rPr>
              <a:t>Víctimas.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Light"/>
                <a:sym typeface="Work Sans Light"/>
              </a:rPr>
              <a:t>Fondos especiales.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Light"/>
                <a:sym typeface="Work Sans Light"/>
              </a:rPr>
              <a:t>Recursos propios.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Work Sans Light"/>
              <a:sym typeface="Work Sans Light"/>
            </a:endParaRPr>
          </a:p>
        </p:txBody>
      </p:sp>
      <p:sp>
        <p:nvSpPr>
          <p:cNvPr id="6" name="Google Shape;319;p3">
            <a:extLst>
              <a:ext uri="{FF2B5EF4-FFF2-40B4-BE49-F238E27FC236}">
                <a16:creationId xmlns:a16="http://schemas.microsoft.com/office/drawing/2014/main" id="{29F1A1D8-E46F-229B-61B2-435FBA706D52}"/>
              </a:ext>
            </a:extLst>
          </p:cNvPr>
          <p:cNvSpPr/>
          <p:nvPr/>
        </p:nvSpPr>
        <p:spPr>
          <a:xfrm>
            <a:off x="4296382" y="2634064"/>
            <a:ext cx="4026018" cy="3540154"/>
          </a:xfrm>
          <a:prstGeom prst="rect">
            <a:avLst/>
          </a:prstGeom>
          <a:solidFill>
            <a:srgbClr val="C3A268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SemiBold"/>
                <a:sym typeface="Work Sans SemiBold"/>
              </a:rPr>
              <a:t>Programas sociales estratégicos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Work Sans SemiBold"/>
              <a:sym typeface="Work Sans SemiBold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ork Sans Light"/>
              </a:rPr>
              <a:t>Renta ciudadana y sistema de transferencias (Incluye Colombia Mayor y Jóvenes en acción).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ork Sans Light"/>
              </a:rPr>
              <a:t>Universidad en Tú Territorio.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ork Sans Light"/>
              </a:rPr>
              <a:t>Plan Nacional de Espacios Educativos.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Light"/>
                <a:sym typeface="Work Sans Light"/>
              </a:rPr>
              <a:t>PAE.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Work Sans Light"/>
              </a:rPr>
              <a:t>Caminos comunitarios.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Light"/>
                <a:sym typeface="Work Sans Light"/>
              </a:rPr>
              <a:t>Subsidios eléctricos y gas.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Work Sans"/>
              <a:sym typeface="Work Sans"/>
            </a:endParaRPr>
          </a:p>
        </p:txBody>
      </p:sp>
      <p:sp>
        <p:nvSpPr>
          <p:cNvPr id="7" name="Google Shape;322;p3">
            <a:extLst>
              <a:ext uri="{FF2B5EF4-FFF2-40B4-BE49-F238E27FC236}">
                <a16:creationId xmlns:a16="http://schemas.microsoft.com/office/drawing/2014/main" id="{CCD2CB1E-281A-E691-55FA-8137C5B68E91}"/>
              </a:ext>
            </a:extLst>
          </p:cNvPr>
          <p:cNvSpPr/>
          <p:nvPr/>
        </p:nvSpPr>
        <p:spPr>
          <a:xfrm>
            <a:off x="8618108" y="2634064"/>
            <a:ext cx="2750893" cy="3540154"/>
          </a:xfrm>
          <a:prstGeom prst="rect">
            <a:avLst/>
          </a:prstGeom>
          <a:solidFill>
            <a:srgbClr val="C3A268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SemiBold"/>
                <a:sym typeface="Work Sans SemiBold"/>
              </a:rPr>
              <a:t>Componente 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SemiBold"/>
                <a:sym typeface="Work Sans SemiBold"/>
              </a:rPr>
              <a:t>flexible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Work Sans SemiBold"/>
              <a:sym typeface="Work Sans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Light"/>
                <a:sym typeface="Work Sans Light"/>
              </a:rPr>
              <a:t>Garantizar los mínimos para entidades que no cuentan con inflexibilidades ni programas </a:t>
            </a: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Light"/>
                <a:sym typeface="Work Sans Light"/>
              </a:rPr>
              <a:t>sociales estratégicos.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8" name="Google Shape;315;p3">
            <a:extLst>
              <a:ext uri="{FF2B5EF4-FFF2-40B4-BE49-F238E27FC236}">
                <a16:creationId xmlns:a16="http://schemas.microsoft.com/office/drawing/2014/main" id="{270F658A-A634-126A-2BA3-8958619FAFC6}"/>
              </a:ext>
            </a:extLst>
          </p:cNvPr>
          <p:cNvSpPr/>
          <p:nvPr/>
        </p:nvSpPr>
        <p:spPr>
          <a:xfrm>
            <a:off x="302526" y="1822257"/>
            <a:ext cx="503338" cy="461395"/>
          </a:xfrm>
          <a:prstGeom prst="pentagon">
            <a:avLst>
              <a:gd name="hf" fmla="val 105146"/>
              <a:gd name="vf" fmla="val 110557"/>
            </a:avLst>
          </a:prstGeom>
          <a:solidFill>
            <a:srgbClr val="A882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" name="Google Shape;316;p3">
            <a:extLst>
              <a:ext uri="{FF2B5EF4-FFF2-40B4-BE49-F238E27FC236}">
                <a16:creationId xmlns:a16="http://schemas.microsoft.com/office/drawing/2014/main" id="{B5D04B2E-081E-86D5-B886-D313BC451CA3}"/>
              </a:ext>
            </a:extLst>
          </p:cNvPr>
          <p:cNvSpPr/>
          <p:nvPr/>
        </p:nvSpPr>
        <p:spPr>
          <a:xfrm>
            <a:off x="896755" y="1842466"/>
            <a:ext cx="5882072" cy="36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Work Sans SemiBold"/>
                <a:sym typeface="Work Sans SemiBold"/>
              </a:rPr>
              <a:t>Criterios de programación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Work Sans SemiBold"/>
              <a:sym typeface="Work Sans SemiBold"/>
            </a:endParaRPr>
          </a:p>
        </p:txBody>
      </p:sp>
      <p:pic>
        <p:nvPicPr>
          <p:cNvPr id="10" name="Google Shape;317;p3" descr="Gráfico de barras con tendencia alcista">
            <a:extLst>
              <a:ext uri="{FF2B5EF4-FFF2-40B4-BE49-F238E27FC236}">
                <a16:creationId xmlns:a16="http://schemas.microsoft.com/office/drawing/2014/main" id="{F9200236-5866-B25B-AC32-9873E05FC9B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3417" y="1934121"/>
            <a:ext cx="288000" cy="28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5456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43BCEBB9-97F4-C564-1ADF-6D2AF8DBCCC7}"/>
              </a:ext>
            </a:extLst>
          </p:cNvPr>
          <p:cNvSpPr txBox="1"/>
          <p:nvPr/>
        </p:nvSpPr>
        <p:spPr>
          <a:xfrm>
            <a:off x="668904" y="5898552"/>
            <a:ext cx="69933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b="1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Ministerio de Hacienda y Crédito Público - Dirección General del Presupuesto Público Nacional.</a:t>
            </a:r>
            <a:r>
              <a:rPr lang="es-ES" sz="1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s-CO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146E04E-9297-9601-8247-AC3E136780F2}"/>
              </a:ext>
            </a:extLst>
          </p:cNvPr>
          <p:cNvSpPr txBox="1"/>
          <p:nvPr/>
        </p:nvSpPr>
        <p:spPr>
          <a:xfrm>
            <a:off x="668904" y="819317"/>
            <a:ext cx="8678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B58D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RESUMEN INGRESOS Y GASTOS PGN 2024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8EF390A-D1C4-AFFC-783D-00254E051FCE}"/>
              </a:ext>
            </a:extLst>
          </p:cNvPr>
          <p:cNvGraphicFramePr>
            <a:graphicFrameLocks noGrp="1"/>
          </p:cNvGraphicFramePr>
          <p:nvPr/>
        </p:nvGraphicFramePr>
        <p:xfrm>
          <a:off x="736016" y="2197914"/>
          <a:ext cx="8007527" cy="1929465"/>
        </p:xfrm>
        <a:graphic>
          <a:graphicData uri="http://schemas.openxmlformats.org/drawingml/2006/table">
            <a:tbl>
              <a:tblPr/>
              <a:tblGrid>
                <a:gridCol w="3210939">
                  <a:extLst>
                    <a:ext uri="{9D8B030D-6E8A-4147-A177-3AD203B41FA5}">
                      <a16:colId xmlns:a16="http://schemas.microsoft.com/office/drawing/2014/main" val="2959816554"/>
                    </a:ext>
                  </a:extLst>
                </a:gridCol>
                <a:gridCol w="1050492">
                  <a:extLst>
                    <a:ext uri="{9D8B030D-6E8A-4147-A177-3AD203B41FA5}">
                      <a16:colId xmlns:a16="http://schemas.microsoft.com/office/drawing/2014/main" val="3986003106"/>
                    </a:ext>
                  </a:extLst>
                </a:gridCol>
                <a:gridCol w="1050492">
                  <a:extLst>
                    <a:ext uri="{9D8B030D-6E8A-4147-A177-3AD203B41FA5}">
                      <a16:colId xmlns:a16="http://schemas.microsoft.com/office/drawing/2014/main" val="2482156637"/>
                    </a:ext>
                  </a:extLst>
                </a:gridCol>
                <a:gridCol w="1010851">
                  <a:extLst>
                    <a:ext uri="{9D8B030D-6E8A-4147-A177-3AD203B41FA5}">
                      <a16:colId xmlns:a16="http://schemas.microsoft.com/office/drawing/2014/main" val="1735366989"/>
                    </a:ext>
                  </a:extLst>
                </a:gridCol>
                <a:gridCol w="852287">
                  <a:extLst>
                    <a:ext uri="{9D8B030D-6E8A-4147-A177-3AD203B41FA5}">
                      <a16:colId xmlns:a16="http://schemas.microsoft.com/office/drawing/2014/main" val="4108732173"/>
                    </a:ext>
                  </a:extLst>
                </a:gridCol>
                <a:gridCol w="832466">
                  <a:extLst>
                    <a:ext uri="{9D8B030D-6E8A-4147-A177-3AD203B41FA5}">
                      <a16:colId xmlns:a16="http://schemas.microsoft.com/office/drawing/2014/main" val="3416332899"/>
                    </a:ext>
                  </a:extLst>
                </a:gridCol>
              </a:tblGrid>
              <a:tr h="2143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CONCEPTO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Cifras $ mm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Variación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% del PIB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641281"/>
                  </a:ext>
                </a:extLst>
              </a:tr>
              <a:tr h="21438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151418"/>
                  </a:ext>
                </a:extLst>
              </a:tr>
              <a:tr h="214385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Ingresos del Presupuesto Nacional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401.322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476.467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18,7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25,0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28,1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193724"/>
                  </a:ext>
                </a:extLst>
              </a:tr>
              <a:tr h="2143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Ingresos Corrientes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275.634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317.400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15,2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17,2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18,7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6679513"/>
                  </a:ext>
                </a:extLst>
              </a:tr>
              <a:tr h="2143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Recursos de Capital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108.446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141.146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30,2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6,8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8,3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846489"/>
                  </a:ext>
                </a:extLst>
              </a:tr>
              <a:tr h="2143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Fondos Especiales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14.534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14.814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1,9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0,9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0,9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283247"/>
                  </a:ext>
                </a:extLst>
              </a:tr>
              <a:tr h="21438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Rentas Parafiscales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2.707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3.107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14,8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0,2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0,2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425684"/>
                  </a:ext>
                </a:extLst>
              </a:tr>
              <a:tr h="214385"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Ingresos de los Establecimientos Públicos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21.522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26.130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21,4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1,3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1,5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46881"/>
                  </a:ext>
                </a:extLst>
              </a:tr>
              <a:tr h="21438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Total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422.844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502.597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          18,9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      26,3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      29,6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92143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F7F82905-3C06-CC92-86F5-76039CD0FAB3}"/>
              </a:ext>
            </a:extLst>
          </p:cNvPr>
          <p:cNvSpPr txBox="1"/>
          <p:nvPr/>
        </p:nvSpPr>
        <p:spPr>
          <a:xfrm>
            <a:off x="668904" y="1881748"/>
            <a:ext cx="16924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INGRESOS</a:t>
            </a:r>
            <a:endParaRPr lang="es-CO" sz="14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315E239-EA38-9833-35D9-B0074C402E7B}"/>
              </a:ext>
            </a:extLst>
          </p:cNvPr>
          <p:cNvSpPr txBox="1"/>
          <p:nvPr/>
        </p:nvSpPr>
        <p:spPr>
          <a:xfrm>
            <a:off x="736016" y="4512352"/>
            <a:ext cx="15457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GASTOS</a:t>
            </a:r>
            <a:endParaRPr lang="es-CO" sz="1400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FE729A0-0A5A-4B10-F5A0-7FB8A5BBA997}"/>
              </a:ext>
            </a:extLst>
          </p:cNvPr>
          <p:cNvGraphicFramePr>
            <a:graphicFrameLocks noGrp="1"/>
          </p:cNvGraphicFramePr>
          <p:nvPr/>
        </p:nvGraphicFramePr>
        <p:xfrm>
          <a:off x="740789" y="4812702"/>
          <a:ext cx="8002753" cy="1085850"/>
        </p:xfrm>
        <a:graphic>
          <a:graphicData uri="http://schemas.openxmlformats.org/drawingml/2006/table">
            <a:tbl>
              <a:tblPr/>
              <a:tblGrid>
                <a:gridCol w="3055663">
                  <a:extLst>
                    <a:ext uri="{9D8B030D-6E8A-4147-A177-3AD203B41FA5}">
                      <a16:colId xmlns:a16="http://schemas.microsoft.com/office/drawing/2014/main" val="2007079189"/>
                    </a:ext>
                  </a:extLst>
                </a:gridCol>
                <a:gridCol w="1178928">
                  <a:extLst>
                    <a:ext uri="{9D8B030D-6E8A-4147-A177-3AD203B41FA5}">
                      <a16:colId xmlns:a16="http://schemas.microsoft.com/office/drawing/2014/main" val="2330897556"/>
                    </a:ext>
                  </a:extLst>
                </a:gridCol>
                <a:gridCol w="1145874">
                  <a:extLst>
                    <a:ext uri="{9D8B030D-6E8A-4147-A177-3AD203B41FA5}">
                      <a16:colId xmlns:a16="http://schemas.microsoft.com/office/drawing/2014/main" val="3137341851"/>
                    </a:ext>
                  </a:extLst>
                </a:gridCol>
                <a:gridCol w="914496">
                  <a:extLst>
                    <a:ext uri="{9D8B030D-6E8A-4147-A177-3AD203B41FA5}">
                      <a16:colId xmlns:a16="http://schemas.microsoft.com/office/drawing/2014/main" val="3757288880"/>
                    </a:ext>
                  </a:extLst>
                </a:gridCol>
                <a:gridCol w="991621">
                  <a:extLst>
                    <a:ext uri="{9D8B030D-6E8A-4147-A177-3AD203B41FA5}">
                      <a16:colId xmlns:a16="http://schemas.microsoft.com/office/drawing/2014/main" val="3218889332"/>
                    </a:ext>
                  </a:extLst>
                </a:gridCol>
                <a:gridCol w="716171">
                  <a:extLst>
                    <a:ext uri="{9D8B030D-6E8A-4147-A177-3AD203B41FA5}">
                      <a16:colId xmlns:a16="http://schemas.microsoft.com/office/drawing/2014/main" val="3449820127"/>
                    </a:ext>
                  </a:extLst>
                </a:gridCol>
              </a:tblGrid>
              <a:tr h="1809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TIPO DE GASTO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Cifras $ mm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Variación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% del PIB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762654"/>
                  </a:ext>
                </a:extLst>
              </a:tr>
              <a:tr h="18097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90589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Funcionamiento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261.099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310.328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18,9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16,3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18,3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17583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Servicio de la Deuda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78.498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94.521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20,4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4,9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5,6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395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Inversión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83.247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97.748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17,4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5,2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5,8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98736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Total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422.844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502.597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     18,9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       26,3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29,6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068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6515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190F532C-4D2D-E7A3-CBB3-9372F22817CD}"/>
              </a:ext>
            </a:extLst>
          </p:cNvPr>
          <p:cNvSpPr txBox="1">
            <a:spLocks/>
          </p:cNvSpPr>
          <p:nvPr/>
        </p:nvSpPr>
        <p:spPr>
          <a:xfrm>
            <a:off x="7288567" y="4083728"/>
            <a:ext cx="4802820" cy="15003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B48B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Ingresos PGN 2024</a:t>
            </a:r>
          </a:p>
        </p:txBody>
      </p:sp>
    </p:spTree>
    <p:extLst>
      <p:ext uri="{BB962C8B-B14F-4D97-AF65-F5344CB8AC3E}">
        <p14:creationId xmlns:p14="http://schemas.microsoft.com/office/powerpoint/2010/main" val="703375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04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7943666"/>
              </p:ext>
            </p:extLst>
          </p:nvPr>
        </p:nvGraphicFramePr>
        <p:xfrm>
          <a:off x="8330516" y="1814169"/>
          <a:ext cx="4000264" cy="2699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25">
            <a:extLst>
              <a:ext uri="{FF2B5EF4-FFF2-40B4-BE49-F238E27FC236}">
                <a16:creationId xmlns:a16="http://schemas.microsoft.com/office/drawing/2014/main" id="{02F7ABC8-A071-584C-9799-522852A1F18D}"/>
              </a:ext>
            </a:extLst>
          </p:cNvPr>
          <p:cNvSpPr txBox="1"/>
          <p:nvPr/>
        </p:nvSpPr>
        <p:spPr>
          <a:xfrm>
            <a:off x="216601" y="442570"/>
            <a:ext cx="92558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65">
              <a:defRPr/>
            </a:pPr>
            <a:r>
              <a:rPr lang="es-ES" sz="24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Futura"/>
              </a:rPr>
              <a:t>Presupuesto de Rentas y Recursos de Capital 2024 </a:t>
            </a:r>
            <a:r>
              <a:rPr lang="es-ES" sz="14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Futura"/>
              </a:rPr>
              <a:t>(Cifras en billones $)</a:t>
            </a:r>
            <a:endParaRPr lang="es-ES" sz="2400" b="1" dirty="0">
              <a:solidFill>
                <a:srgbClr val="A8823B"/>
              </a:solidFill>
              <a:latin typeface="Verdana" panose="020B0604030504040204" pitchFamily="34" charset="0"/>
              <a:ea typeface="Verdana" panose="020B0604030504040204" pitchFamily="34" charset="0"/>
              <a:cs typeface="Futura"/>
            </a:endParaRPr>
          </a:p>
        </p:txBody>
      </p:sp>
      <p:sp>
        <p:nvSpPr>
          <p:cNvPr id="11" name="Cerrar llave 10">
            <a:extLst>
              <a:ext uri="{FF2B5EF4-FFF2-40B4-BE49-F238E27FC236}">
                <a16:creationId xmlns:a16="http://schemas.microsoft.com/office/drawing/2014/main" id="{CD48534F-5383-6F41-859A-1C80E16A7CC0}"/>
              </a:ext>
            </a:extLst>
          </p:cNvPr>
          <p:cNvSpPr/>
          <p:nvPr/>
        </p:nvSpPr>
        <p:spPr>
          <a:xfrm>
            <a:off x="5513817" y="1331653"/>
            <a:ext cx="481197" cy="5296892"/>
          </a:xfrm>
          <a:prstGeom prst="rightBrace">
            <a:avLst/>
          </a:prstGeom>
          <a:ln w="28575">
            <a:solidFill>
              <a:srgbClr val="77542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86BB477-DB91-B11E-3137-247A7173EC14}"/>
              </a:ext>
            </a:extLst>
          </p:cNvPr>
          <p:cNvSpPr txBox="1"/>
          <p:nvPr/>
        </p:nvSpPr>
        <p:spPr>
          <a:xfrm rot="16200000">
            <a:off x="4153749" y="3517206"/>
            <a:ext cx="28627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Detalle del Ingreso</a:t>
            </a: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7D083A2E-659A-F630-3970-6E80105E78B6}"/>
              </a:ext>
            </a:extLst>
          </p:cNvPr>
          <p:cNvGrpSpPr/>
          <p:nvPr/>
        </p:nvGrpSpPr>
        <p:grpSpPr>
          <a:xfrm>
            <a:off x="97654" y="1633492"/>
            <a:ext cx="5211193" cy="4666579"/>
            <a:chOff x="97654" y="1633492"/>
            <a:chExt cx="5211193" cy="4666579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82045511"/>
                </p:ext>
              </p:extLst>
            </p:nvPr>
          </p:nvGraphicFramePr>
          <p:xfrm>
            <a:off x="97654" y="1633492"/>
            <a:ext cx="5211193" cy="40570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0" name="CuadroTexto 10">
              <a:extLst>
                <a:ext uri="{FF2B5EF4-FFF2-40B4-BE49-F238E27FC236}">
                  <a16:creationId xmlns:a16="http://schemas.microsoft.com/office/drawing/2014/main" id="{4C895D98-1F9D-7B67-5E44-E4E472DC66BB}"/>
                </a:ext>
              </a:extLst>
            </p:cNvPr>
            <p:cNvSpPr txBox="1"/>
            <p:nvPr/>
          </p:nvSpPr>
          <p:spPr>
            <a:xfrm>
              <a:off x="1023208" y="5776851"/>
              <a:ext cx="29254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O" sz="2800" b="1" dirty="0">
                  <a:latin typeface="Century Gothic" panose="020B0502020202020204" pitchFamily="34" charset="0"/>
                </a:rPr>
                <a:t>Total $502,6</a:t>
              </a: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89F68BC3-3ABF-6D92-9E44-9027E535A2AA}"/>
              </a:ext>
            </a:extLst>
          </p:cNvPr>
          <p:cNvGrpSpPr/>
          <p:nvPr/>
        </p:nvGrpSpPr>
        <p:grpSpPr>
          <a:xfrm>
            <a:off x="5691880" y="1451178"/>
            <a:ext cx="3180242" cy="2862780"/>
            <a:chOff x="5995015" y="1776494"/>
            <a:chExt cx="3317662" cy="2307234"/>
          </a:xfrm>
        </p:grpSpPr>
        <p:graphicFrame>
          <p:nvGraphicFramePr>
            <p:cNvPr id="5" name="Gráfico 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30478490"/>
                </p:ext>
              </p:extLst>
            </p:nvPr>
          </p:nvGraphicFramePr>
          <p:xfrm>
            <a:off x="5995015" y="2035890"/>
            <a:ext cx="3317662" cy="20478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E2EE9D1D-D83E-39CA-2C43-EF1A59FC7296}"/>
                </a:ext>
              </a:extLst>
            </p:cNvPr>
            <p:cNvSpPr txBox="1"/>
            <p:nvPr/>
          </p:nvSpPr>
          <p:spPr>
            <a:xfrm>
              <a:off x="6582743" y="1776494"/>
              <a:ext cx="23770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400" b="1" dirty="0">
                  <a:latin typeface="Verdana" panose="020B0604030504040204" pitchFamily="34" charset="0"/>
                  <a:ea typeface="Verdana" panose="020B0604030504040204" pitchFamily="34" charset="0"/>
                </a:rPr>
                <a:t>Ingresos Corrientes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0474DC99-03DC-3BE8-75CF-1261D8DE22DC}"/>
                </a:ext>
              </a:extLst>
            </p:cNvPr>
            <p:cNvSpPr txBox="1"/>
            <p:nvPr/>
          </p:nvSpPr>
          <p:spPr>
            <a:xfrm>
              <a:off x="7218201" y="2830083"/>
              <a:ext cx="87128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050" b="1" dirty="0">
                  <a:latin typeface="Verdana" panose="020B0604030504040204" pitchFamily="34" charset="0"/>
                  <a:ea typeface="Verdana" panose="020B0604030504040204" pitchFamily="34" charset="0"/>
                </a:rPr>
                <a:t>317,4</a:t>
              </a:r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B863DBA5-6EBC-3659-6C05-58DDE34A3898}"/>
              </a:ext>
            </a:extLst>
          </p:cNvPr>
          <p:cNvGrpSpPr/>
          <p:nvPr/>
        </p:nvGrpSpPr>
        <p:grpSpPr>
          <a:xfrm>
            <a:off x="5754026" y="4721602"/>
            <a:ext cx="3263967" cy="1947972"/>
            <a:chOff x="5907780" y="4391746"/>
            <a:chExt cx="3304853" cy="1947972"/>
          </a:xfrm>
        </p:grpSpPr>
        <p:graphicFrame>
          <p:nvGraphicFramePr>
            <p:cNvPr id="39" name="Gráfico 38">
              <a:extLst>
                <a:ext uri="{FF2B5EF4-FFF2-40B4-BE49-F238E27FC236}">
                  <a16:creationId xmlns:a16="http://schemas.microsoft.com/office/drawing/2014/main" id="{00000000-0008-0000-0400-000006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88937478"/>
                </p:ext>
              </p:extLst>
            </p:nvPr>
          </p:nvGraphicFramePr>
          <p:xfrm>
            <a:off x="5907780" y="4712976"/>
            <a:ext cx="3304853" cy="162674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FF96CF60-20BA-9519-38F7-72661FFA6F3F}"/>
                </a:ext>
              </a:extLst>
            </p:cNvPr>
            <p:cNvSpPr txBox="1"/>
            <p:nvPr/>
          </p:nvSpPr>
          <p:spPr>
            <a:xfrm>
              <a:off x="6371704" y="4391746"/>
              <a:ext cx="23770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400" b="1" dirty="0">
                  <a:latin typeface="Verdana" panose="020B0604030504040204" pitchFamily="34" charset="0"/>
                  <a:ea typeface="Verdana" panose="020B0604030504040204" pitchFamily="34" charset="0"/>
                </a:rPr>
                <a:t>Fondos Especiales</a:t>
              </a:r>
            </a:p>
          </p:txBody>
        </p: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9E0842C4-DF4A-645B-F4C5-C89944921143}"/>
                </a:ext>
              </a:extLst>
            </p:cNvPr>
            <p:cNvSpPr txBox="1"/>
            <p:nvPr/>
          </p:nvSpPr>
          <p:spPr>
            <a:xfrm>
              <a:off x="7055021" y="5222719"/>
              <a:ext cx="8712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000" b="1" dirty="0">
                  <a:latin typeface="Verdana" panose="020B0604030504040204" pitchFamily="34" charset="0"/>
                  <a:ea typeface="Verdana" panose="020B0604030504040204" pitchFamily="34" charset="0"/>
                </a:rPr>
                <a:t>14,8</a:t>
              </a: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0F9FC848-B0D0-BF75-0B63-0A5CB20E5CD7}"/>
              </a:ext>
            </a:extLst>
          </p:cNvPr>
          <p:cNvGrpSpPr/>
          <p:nvPr/>
        </p:nvGrpSpPr>
        <p:grpSpPr>
          <a:xfrm>
            <a:off x="9017993" y="4638944"/>
            <a:ext cx="3039439" cy="2238185"/>
            <a:chOff x="9017993" y="4390360"/>
            <a:chExt cx="3039439" cy="2238185"/>
          </a:xfrm>
        </p:grpSpPr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AFAC382F-D909-ADC1-2DDC-33413A0EEFBD}"/>
                </a:ext>
              </a:extLst>
            </p:cNvPr>
            <p:cNvSpPr txBox="1"/>
            <p:nvPr/>
          </p:nvSpPr>
          <p:spPr>
            <a:xfrm>
              <a:off x="9096838" y="4390360"/>
              <a:ext cx="2805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400" b="1" dirty="0">
                  <a:latin typeface="Verdana" panose="020B0604030504040204" pitchFamily="34" charset="0"/>
                  <a:ea typeface="Verdana" panose="020B0604030504040204" pitchFamily="34" charset="0"/>
                </a:rPr>
                <a:t>Establecimientos Públicos</a:t>
              </a:r>
            </a:p>
          </p:txBody>
        </p:sp>
        <p:graphicFrame>
          <p:nvGraphicFramePr>
            <p:cNvPr id="44" name="Gráfico 43">
              <a:extLst>
                <a:ext uri="{FF2B5EF4-FFF2-40B4-BE49-F238E27FC236}">
                  <a16:creationId xmlns:a16="http://schemas.microsoft.com/office/drawing/2014/main" id="{00000000-0008-0000-0400-000010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13211540"/>
                </p:ext>
              </p:extLst>
            </p:nvPr>
          </p:nvGraphicFramePr>
          <p:xfrm>
            <a:off x="9017993" y="4674744"/>
            <a:ext cx="3039439" cy="19538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DA769DB3-0F51-ED0D-DCD9-A5CC379C3FA9}"/>
                </a:ext>
              </a:extLst>
            </p:cNvPr>
            <p:cNvSpPr txBox="1"/>
            <p:nvPr/>
          </p:nvSpPr>
          <p:spPr>
            <a:xfrm>
              <a:off x="10051535" y="5312869"/>
              <a:ext cx="86050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000" b="1" dirty="0">
                  <a:latin typeface="Verdana" panose="020B0604030504040204" pitchFamily="34" charset="0"/>
                  <a:ea typeface="Verdana" panose="020B0604030504040204" pitchFamily="34" charset="0"/>
                </a:rPr>
                <a:t>26,1</a:t>
              </a: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DE523D8A-73C9-1F80-5796-42E55C2667D7}"/>
              </a:ext>
            </a:extLst>
          </p:cNvPr>
          <p:cNvSpPr txBox="1"/>
          <p:nvPr/>
        </p:nvSpPr>
        <p:spPr>
          <a:xfrm>
            <a:off x="9143424" y="1615486"/>
            <a:ext cx="2278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Recursos de Capital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6797406-436A-CDED-114F-9206FFFC93E6}"/>
              </a:ext>
            </a:extLst>
          </p:cNvPr>
          <p:cNvSpPr txBox="1"/>
          <p:nvPr/>
        </p:nvSpPr>
        <p:spPr>
          <a:xfrm>
            <a:off x="9868658" y="2604246"/>
            <a:ext cx="8351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>
                <a:latin typeface="Verdana" panose="020B0604030504040204" pitchFamily="34" charset="0"/>
                <a:ea typeface="Verdana" panose="020B0604030504040204" pitchFamily="34" charset="0"/>
              </a:rPr>
              <a:t>141,1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D6C898A-B627-1963-29A8-3FAFE0D993B6}"/>
              </a:ext>
            </a:extLst>
          </p:cNvPr>
          <p:cNvSpPr txBox="1"/>
          <p:nvPr/>
        </p:nvSpPr>
        <p:spPr>
          <a:xfrm>
            <a:off x="17824" y="6628545"/>
            <a:ext cx="46266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1/ Otros recursos de capital contiene pérdidas de apropiación y SSF. </a:t>
            </a:r>
          </a:p>
        </p:txBody>
      </p:sp>
    </p:spTree>
    <p:extLst>
      <p:ext uri="{BB962C8B-B14F-4D97-AF65-F5344CB8AC3E}">
        <p14:creationId xmlns:p14="http://schemas.microsoft.com/office/powerpoint/2010/main" val="247514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5">
            <a:extLst>
              <a:ext uri="{FF2B5EF4-FFF2-40B4-BE49-F238E27FC236}">
                <a16:creationId xmlns:a16="http://schemas.microsoft.com/office/drawing/2014/main" id="{02F7ABC8-A071-584C-9799-522852A1F18D}"/>
              </a:ext>
            </a:extLst>
          </p:cNvPr>
          <p:cNvSpPr txBox="1"/>
          <p:nvPr/>
        </p:nvSpPr>
        <p:spPr>
          <a:xfrm>
            <a:off x="216601" y="442570"/>
            <a:ext cx="9255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65">
              <a:defRPr/>
            </a:pPr>
            <a:r>
              <a:rPr lang="es-ES" sz="24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Futura"/>
              </a:rPr>
              <a:t>Comparativo Aforo Rentas y Recursos de Capital 2023 vs 2024 </a:t>
            </a:r>
            <a:r>
              <a:rPr lang="es-ES" sz="14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Futura"/>
              </a:rPr>
              <a:t>(Cifras en billones $)</a:t>
            </a:r>
            <a:endParaRPr lang="es-ES" sz="2400" b="1" dirty="0">
              <a:solidFill>
                <a:srgbClr val="A8823B"/>
              </a:solidFill>
              <a:latin typeface="Verdana" panose="020B0604030504040204" pitchFamily="34" charset="0"/>
              <a:ea typeface="Verdana" panose="020B0604030504040204" pitchFamily="34" charset="0"/>
              <a:cs typeface="Futura"/>
            </a:endParaRP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5F47ED47-3943-07CD-5C46-88B11775B95B}"/>
              </a:ext>
            </a:extLst>
          </p:cNvPr>
          <p:cNvGrpSpPr/>
          <p:nvPr/>
        </p:nvGrpSpPr>
        <p:grpSpPr>
          <a:xfrm>
            <a:off x="479394" y="1381781"/>
            <a:ext cx="8574042" cy="5268797"/>
            <a:chOff x="479394" y="1381781"/>
            <a:chExt cx="8574042" cy="5268797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FE4E3DB3-5FAF-08B3-EAF6-3D476F25600D}"/>
                </a:ext>
              </a:extLst>
            </p:cNvPr>
            <p:cNvGrpSpPr/>
            <p:nvPr/>
          </p:nvGrpSpPr>
          <p:grpSpPr>
            <a:xfrm>
              <a:off x="479394" y="1381781"/>
              <a:ext cx="8168381" cy="5268797"/>
              <a:chOff x="1198485" y="1346270"/>
              <a:chExt cx="8168381" cy="5268797"/>
            </a:xfrm>
          </p:grpSpPr>
          <p:graphicFrame>
            <p:nvGraphicFramePr>
              <p:cNvPr id="3" name="Gráfico 2">
                <a:extLst>
                  <a:ext uri="{FF2B5EF4-FFF2-40B4-BE49-F238E27FC236}">
                    <a16:creationId xmlns:a16="http://schemas.microsoft.com/office/drawing/2014/main" id="{00000000-0008-0000-0400-00000700000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179780061"/>
                  </p:ext>
                </p:extLst>
              </p:nvPr>
            </p:nvGraphicFramePr>
            <p:xfrm>
              <a:off x="1198485" y="1346270"/>
              <a:ext cx="8168381" cy="489473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4" name="CuadroTexto 10">
                <a:extLst>
                  <a:ext uri="{FF2B5EF4-FFF2-40B4-BE49-F238E27FC236}">
                    <a16:creationId xmlns:a16="http://schemas.microsoft.com/office/drawing/2014/main" id="{F05C3273-503D-D4D8-3E1E-AD3BACA7A164}"/>
                  </a:ext>
                </a:extLst>
              </p:cNvPr>
              <p:cNvSpPr txBox="1"/>
              <p:nvPr/>
            </p:nvSpPr>
            <p:spPr>
              <a:xfrm>
                <a:off x="2122731" y="6276513"/>
                <a:ext cx="29254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s-CO" sz="16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Total $422,8</a:t>
                </a:r>
              </a:p>
            </p:txBody>
          </p:sp>
          <p:sp>
            <p:nvSpPr>
              <p:cNvPr id="6" name="CuadroTexto 10">
                <a:extLst>
                  <a:ext uri="{FF2B5EF4-FFF2-40B4-BE49-F238E27FC236}">
                    <a16:creationId xmlns:a16="http://schemas.microsoft.com/office/drawing/2014/main" id="{192DB8D7-5539-B972-5178-06510465B8FC}"/>
                  </a:ext>
                </a:extLst>
              </p:cNvPr>
              <p:cNvSpPr txBox="1"/>
              <p:nvPr/>
            </p:nvSpPr>
            <p:spPr>
              <a:xfrm>
                <a:off x="5592369" y="6276513"/>
                <a:ext cx="29254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s-CO" sz="16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Total $502,6</a:t>
                </a:r>
              </a:p>
            </p:txBody>
          </p:sp>
        </p:grpSp>
        <p:sp>
          <p:nvSpPr>
            <p:cNvPr id="8" name="Triángulo isósceles 7">
              <a:extLst>
                <a:ext uri="{FF2B5EF4-FFF2-40B4-BE49-F238E27FC236}">
                  <a16:creationId xmlns:a16="http://schemas.microsoft.com/office/drawing/2014/main" id="{F4DB8EA3-B57D-4322-3A61-812B25F87844}"/>
                </a:ext>
              </a:extLst>
            </p:cNvPr>
            <p:cNvSpPr/>
            <p:nvPr/>
          </p:nvSpPr>
          <p:spPr>
            <a:xfrm>
              <a:off x="8331150" y="4671715"/>
              <a:ext cx="120818" cy="124690"/>
            </a:xfrm>
            <a:prstGeom prst="triangle">
              <a:avLst/>
            </a:prstGeom>
            <a:solidFill>
              <a:srgbClr val="B48B3F"/>
            </a:solidFill>
            <a:ln>
              <a:solidFill>
                <a:srgbClr val="B68E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5BEE9BA3-7E76-4B49-599A-A45D1A22C33B}"/>
                </a:ext>
              </a:extLst>
            </p:cNvPr>
            <p:cNvSpPr txBox="1"/>
            <p:nvPr/>
          </p:nvSpPr>
          <p:spPr>
            <a:xfrm>
              <a:off x="8461922" y="4644651"/>
              <a:ext cx="54681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900" b="1" dirty="0">
                  <a:latin typeface="Century Gothic" panose="020B0502020202020204" pitchFamily="34" charset="0"/>
                </a:rPr>
                <a:t>15.2%</a:t>
              </a:r>
            </a:p>
          </p:txBody>
        </p:sp>
        <p:sp>
          <p:nvSpPr>
            <p:cNvPr id="10" name="Triángulo isósceles 9">
              <a:extLst>
                <a:ext uri="{FF2B5EF4-FFF2-40B4-BE49-F238E27FC236}">
                  <a16:creationId xmlns:a16="http://schemas.microsoft.com/office/drawing/2014/main" id="{0B8223EF-300E-B83E-61DE-CE70E9CDCC32}"/>
                </a:ext>
              </a:extLst>
            </p:cNvPr>
            <p:cNvSpPr/>
            <p:nvPr/>
          </p:nvSpPr>
          <p:spPr>
            <a:xfrm>
              <a:off x="8336623" y="3081135"/>
              <a:ext cx="130869" cy="149770"/>
            </a:xfrm>
            <a:prstGeom prst="triangle">
              <a:avLst/>
            </a:prstGeom>
            <a:solidFill>
              <a:srgbClr val="D2B98A"/>
            </a:solidFill>
            <a:ln>
              <a:solidFill>
                <a:srgbClr val="E2D2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F234E7EF-8289-51C5-384E-C590820DACB7}"/>
                </a:ext>
              </a:extLst>
            </p:cNvPr>
            <p:cNvSpPr txBox="1"/>
            <p:nvPr/>
          </p:nvSpPr>
          <p:spPr>
            <a:xfrm>
              <a:off x="8434433" y="3046620"/>
              <a:ext cx="56467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900" b="1" dirty="0">
                  <a:latin typeface="Century Gothic" panose="020B0502020202020204" pitchFamily="34" charset="0"/>
                </a:rPr>
                <a:t>30.2%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8B9FA836-0E0A-2626-BFB8-E5EF196E3868}"/>
                </a:ext>
              </a:extLst>
            </p:cNvPr>
            <p:cNvSpPr txBox="1"/>
            <p:nvPr/>
          </p:nvSpPr>
          <p:spPr>
            <a:xfrm>
              <a:off x="8402057" y="2372116"/>
              <a:ext cx="56526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900" b="1" dirty="0">
                  <a:latin typeface="Century Gothic" panose="020B0502020202020204" pitchFamily="34" charset="0"/>
                </a:rPr>
                <a:t>1.9%</a:t>
              </a:r>
            </a:p>
          </p:txBody>
        </p:sp>
        <p:sp>
          <p:nvSpPr>
            <p:cNvPr id="16" name="Rectángulo redondeado 30">
              <a:extLst>
                <a:ext uri="{FF2B5EF4-FFF2-40B4-BE49-F238E27FC236}">
                  <a16:creationId xmlns:a16="http://schemas.microsoft.com/office/drawing/2014/main" id="{925CBB6F-7438-A8C8-3691-53A903D163AD}"/>
                </a:ext>
              </a:extLst>
            </p:cNvPr>
            <p:cNvSpPr/>
            <p:nvPr/>
          </p:nvSpPr>
          <p:spPr>
            <a:xfrm>
              <a:off x="8146153" y="1677880"/>
              <a:ext cx="862588" cy="3798339"/>
            </a:xfrm>
            <a:prstGeom prst="roundRect">
              <a:avLst/>
            </a:prstGeom>
            <a:noFill/>
            <a:ln w="28575">
              <a:solidFill>
                <a:srgbClr val="A8823B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89FF5E77-D080-DD9F-4EFD-463E2B81A38D}"/>
                </a:ext>
              </a:extLst>
            </p:cNvPr>
            <p:cNvSpPr txBox="1"/>
            <p:nvPr/>
          </p:nvSpPr>
          <p:spPr>
            <a:xfrm>
              <a:off x="8177845" y="5531996"/>
              <a:ext cx="87559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900" b="1" dirty="0">
                  <a:latin typeface="Century Gothic" panose="020B0502020202020204" pitchFamily="34" charset="0"/>
                </a:rPr>
                <a:t>Variaciones</a:t>
              </a:r>
            </a:p>
          </p:txBody>
        </p:sp>
        <p:sp>
          <p:nvSpPr>
            <p:cNvPr id="18" name="Igual que 32">
              <a:extLst>
                <a:ext uri="{FF2B5EF4-FFF2-40B4-BE49-F238E27FC236}">
                  <a16:creationId xmlns:a16="http://schemas.microsoft.com/office/drawing/2014/main" id="{61DFCB5F-6CBB-3657-A175-93A02F2C67BA}"/>
                </a:ext>
              </a:extLst>
            </p:cNvPr>
            <p:cNvSpPr/>
            <p:nvPr/>
          </p:nvSpPr>
          <p:spPr>
            <a:xfrm rot="5400000">
              <a:off x="8395800" y="5793000"/>
              <a:ext cx="376294" cy="299601"/>
            </a:xfrm>
            <a:prstGeom prst="mathEqual">
              <a:avLst/>
            </a:prstGeom>
            <a:solidFill>
              <a:srgbClr val="D2B98A"/>
            </a:solidFill>
            <a:ln>
              <a:solidFill>
                <a:srgbClr val="C3A2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chemeClr val="tx1"/>
                </a:solidFill>
              </a:endParaRPr>
            </a:p>
          </p:txBody>
        </p:sp>
        <p:sp>
          <p:nvSpPr>
            <p:cNvPr id="19" name="Triángulo isósceles 18">
              <a:extLst>
                <a:ext uri="{FF2B5EF4-FFF2-40B4-BE49-F238E27FC236}">
                  <a16:creationId xmlns:a16="http://schemas.microsoft.com/office/drawing/2014/main" id="{CF09BBE6-5F67-AACA-9CAA-556CAC245B04}"/>
                </a:ext>
              </a:extLst>
            </p:cNvPr>
            <p:cNvSpPr/>
            <p:nvPr/>
          </p:nvSpPr>
          <p:spPr>
            <a:xfrm>
              <a:off x="8308828" y="6367172"/>
              <a:ext cx="120818" cy="12469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376BC18F-83EF-8938-DA10-8B1BDFA66561}"/>
                </a:ext>
              </a:extLst>
            </p:cNvPr>
            <p:cNvSpPr txBox="1"/>
            <p:nvPr/>
          </p:nvSpPr>
          <p:spPr>
            <a:xfrm>
              <a:off x="8380105" y="6333483"/>
              <a:ext cx="6733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900" b="1" dirty="0">
                  <a:latin typeface="Century Gothic" panose="020B0502020202020204" pitchFamily="34" charset="0"/>
                </a:rPr>
                <a:t>18.9%</a:t>
              </a:r>
            </a:p>
          </p:txBody>
        </p:sp>
        <p:sp>
          <p:nvSpPr>
            <p:cNvPr id="22" name="Triángulo isósceles 21">
              <a:extLst>
                <a:ext uri="{FF2B5EF4-FFF2-40B4-BE49-F238E27FC236}">
                  <a16:creationId xmlns:a16="http://schemas.microsoft.com/office/drawing/2014/main" id="{53D3DAC1-38EF-0ACD-88DA-C769891A99C6}"/>
                </a:ext>
              </a:extLst>
            </p:cNvPr>
            <p:cNvSpPr/>
            <p:nvPr/>
          </p:nvSpPr>
          <p:spPr>
            <a:xfrm>
              <a:off x="8318912" y="2437259"/>
              <a:ext cx="120818" cy="124690"/>
            </a:xfrm>
            <a:prstGeom prst="triangle">
              <a:avLst/>
            </a:prstGeom>
            <a:solidFill>
              <a:srgbClr val="775423"/>
            </a:solidFill>
            <a:ln>
              <a:solidFill>
                <a:srgbClr val="7754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069AB3F1-48A2-7791-041C-D8AE48EEBCF7}"/>
                </a:ext>
              </a:extLst>
            </p:cNvPr>
            <p:cNvSpPr txBox="1"/>
            <p:nvPr/>
          </p:nvSpPr>
          <p:spPr>
            <a:xfrm>
              <a:off x="8397861" y="2115768"/>
              <a:ext cx="56526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900" b="1" dirty="0">
                  <a:latin typeface="Century Gothic" panose="020B0502020202020204" pitchFamily="34" charset="0"/>
                </a:rPr>
                <a:t>21.4%</a:t>
              </a:r>
            </a:p>
          </p:txBody>
        </p:sp>
        <p:sp>
          <p:nvSpPr>
            <p:cNvPr id="24" name="Triángulo isósceles 23">
              <a:extLst>
                <a:ext uri="{FF2B5EF4-FFF2-40B4-BE49-F238E27FC236}">
                  <a16:creationId xmlns:a16="http://schemas.microsoft.com/office/drawing/2014/main" id="{A5DC00A1-284C-4877-B07F-7DC0F5399AEB}"/>
                </a:ext>
              </a:extLst>
            </p:cNvPr>
            <p:cNvSpPr/>
            <p:nvPr/>
          </p:nvSpPr>
          <p:spPr>
            <a:xfrm>
              <a:off x="8314716" y="2163155"/>
              <a:ext cx="120818" cy="124690"/>
            </a:xfrm>
            <a:prstGeom prst="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5" name="Triángulo isósceles 24">
              <a:extLst>
                <a:ext uri="{FF2B5EF4-FFF2-40B4-BE49-F238E27FC236}">
                  <a16:creationId xmlns:a16="http://schemas.microsoft.com/office/drawing/2014/main" id="{12E4DF64-38D0-EFB1-C149-A02F31C431D5}"/>
                </a:ext>
              </a:extLst>
            </p:cNvPr>
            <p:cNvSpPr/>
            <p:nvPr/>
          </p:nvSpPr>
          <p:spPr>
            <a:xfrm>
              <a:off x="8308828" y="1872381"/>
              <a:ext cx="120818" cy="124690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83F8EF45-4974-974A-293C-78EB323EA916}"/>
                </a:ext>
              </a:extLst>
            </p:cNvPr>
            <p:cNvSpPr txBox="1"/>
            <p:nvPr/>
          </p:nvSpPr>
          <p:spPr>
            <a:xfrm>
              <a:off x="8392550" y="1806645"/>
              <a:ext cx="56526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900" b="1" dirty="0">
                  <a:latin typeface="Century Gothic" panose="020B0502020202020204" pitchFamily="34" charset="0"/>
                </a:rPr>
                <a:t>14.8%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944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190F532C-4D2D-E7A3-CBB3-9372F22817CD}"/>
              </a:ext>
            </a:extLst>
          </p:cNvPr>
          <p:cNvSpPr txBox="1">
            <a:spLocks/>
          </p:cNvSpPr>
          <p:nvPr/>
        </p:nvSpPr>
        <p:spPr>
          <a:xfrm>
            <a:off x="7288567" y="4083728"/>
            <a:ext cx="4474346" cy="15003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B48B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Gastos PGN 2024</a:t>
            </a:r>
          </a:p>
        </p:txBody>
      </p:sp>
    </p:spTree>
    <p:extLst>
      <p:ext uri="{BB962C8B-B14F-4D97-AF65-F5344CB8AC3E}">
        <p14:creationId xmlns:p14="http://schemas.microsoft.com/office/powerpoint/2010/main" val="1813946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D027187-873F-F7F6-9A78-107627D2D7B9}"/>
              </a:ext>
            </a:extLst>
          </p:cNvPr>
          <p:cNvSpPr txBox="1"/>
          <p:nvPr/>
        </p:nvSpPr>
        <p:spPr>
          <a:xfrm>
            <a:off x="1240645" y="698236"/>
            <a:ext cx="74653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TABLA DE CONTENIDO</a:t>
            </a:r>
          </a:p>
        </p:txBody>
      </p:sp>
      <p:sp>
        <p:nvSpPr>
          <p:cNvPr id="4" name="Rectángulo: esquinas redondeadas 9">
            <a:extLst>
              <a:ext uri="{FF2B5EF4-FFF2-40B4-BE49-F238E27FC236}">
                <a16:creationId xmlns:a16="http://schemas.microsoft.com/office/drawing/2014/main" id="{E1CC1CA9-5830-57AE-F572-D8E72122E5B9}"/>
              </a:ext>
            </a:extLst>
          </p:cNvPr>
          <p:cNvSpPr/>
          <p:nvPr/>
        </p:nvSpPr>
        <p:spPr>
          <a:xfrm>
            <a:off x="1228808" y="2177975"/>
            <a:ext cx="654396" cy="441673"/>
          </a:xfrm>
          <a:prstGeom prst="roundRect">
            <a:avLst/>
          </a:prstGeom>
          <a:solidFill>
            <a:srgbClr val="A8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Rectángulo: esquinas redondeadas 10">
            <a:extLst>
              <a:ext uri="{FF2B5EF4-FFF2-40B4-BE49-F238E27FC236}">
                <a16:creationId xmlns:a16="http://schemas.microsoft.com/office/drawing/2014/main" id="{7B386E46-3F82-EC3B-6526-933DAF52A494}"/>
              </a:ext>
            </a:extLst>
          </p:cNvPr>
          <p:cNvSpPr/>
          <p:nvPr/>
        </p:nvSpPr>
        <p:spPr>
          <a:xfrm>
            <a:off x="1228808" y="3114811"/>
            <a:ext cx="654396" cy="441673"/>
          </a:xfrm>
          <a:prstGeom prst="roundRect">
            <a:avLst/>
          </a:prstGeom>
          <a:solidFill>
            <a:srgbClr val="A8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66BB78E-BC7F-D00C-CDB1-800AFCE600D7}"/>
              </a:ext>
            </a:extLst>
          </p:cNvPr>
          <p:cNvSpPr txBox="1"/>
          <p:nvPr/>
        </p:nvSpPr>
        <p:spPr>
          <a:xfrm>
            <a:off x="2013918" y="2110624"/>
            <a:ext cx="6540070" cy="48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Propuesta del cambio PGN 2024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7CEEF0C-4AD5-9BFD-0A0F-7D670A19245D}"/>
              </a:ext>
            </a:extLst>
          </p:cNvPr>
          <p:cNvSpPr txBox="1"/>
          <p:nvPr/>
        </p:nvSpPr>
        <p:spPr>
          <a:xfrm>
            <a:off x="2041586" y="3059563"/>
            <a:ext cx="6512401" cy="48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Criterios generales programación PGN 2024 </a:t>
            </a:r>
          </a:p>
        </p:txBody>
      </p:sp>
      <p:sp>
        <p:nvSpPr>
          <p:cNvPr id="11" name="Rectángulo: esquinas redondeadas 15">
            <a:extLst>
              <a:ext uri="{FF2B5EF4-FFF2-40B4-BE49-F238E27FC236}">
                <a16:creationId xmlns:a16="http://schemas.microsoft.com/office/drawing/2014/main" id="{12169FD2-BBD1-0F62-F76A-5DC916C47668}"/>
              </a:ext>
            </a:extLst>
          </p:cNvPr>
          <p:cNvSpPr/>
          <p:nvPr/>
        </p:nvSpPr>
        <p:spPr>
          <a:xfrm>
            <a:off x="1240645" y="3964238"/>
            <a:ext cx="654396" cy="441673"/>
          </a:xfrm>
          <a:prstGeom prst="roundRect">
            <a:avLst/>
          </a:prstGeom>
          <a:solidFill>
            <a:srgbClr val="A8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8CB5A99-836D-79F0-9E6D-86C5FC16C2C4}"/>
              </a:ext>
            </a:extLst>
          </p:cNvPr>
          <p:cNvSpPr txBox="1"/>
          <p:nvPr/>
        </p:nvSpPr>
        <p:spPr>
          <a:xfrm>
            <a:off x="2052389" y="3897222"/>
            <a:ext cx="5029771" cy="48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Ingresos PGN 2024</a:t>
            </a:r>
          </a:p>
        </p:txBody>
      </p:sp>
      <p:sp>
        <p:nvSpPr>
          <p:cNvPr id="3" name="Rectángulo: esquinas redondeadas 15">
            <a:extLst>
              <a:ext uri="{FF2B5EF4-FFF2-40B4-BE49-F238E27FC236}">
                <a16:creationId xmlns:a16="http://schemas.microsoft.com/office/drawing/2014/main" id="{418DEAE7-DE5B-F235-6745-47F9659CBB33}"/>
              </a:ext>
            </a:extLst>
          </p:cNvPr>
          <p:cNvSpPr/>
          <p:nvPr/>
        </p:nvSpPr>
        <p:spPr>
          <a:xfrm>
            <a:off x="1240645" y="4856672"/>
            <a:ext cx="654396" cy="441673"/>
          </a:xfrm>
          <a:prstGeom prst="roundRect">
            <a:avLst/>
          </a:prstGeom>
          <a:solidFill>
            <a:srgbClr val="A88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CE0B975-F615-98B4-1CDC-04A7BE9952B2}"/>
              </a:ext>
            </a:extLst>
          </p:cNvPr>
          <p:cNvSpPr txBox="1"/>
          <p:nvPr/>
        </p:nvSpPr>
        <p:spPr>
          <a:xfrm>
            <a:off x="2052389" y="4784310"/>
            <a:ext cx="5029771" cy="48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Gastos PGN 2024</a:t>
            </a:r>
          </a:p>
        </p:txBody>
      </p:sp>
    </p:spTree>
    <p:extLst>
      <p:ext uri="{BB962C8B-B14F-4D97-AF65-F5344CB8AC3E}">
        <p14:creationId xmlns:p14="http://schemas.microsoft.com/office/powerpoint/2010/main" val="1708897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00000000-0008-0000-04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400440"/>
              </p:ext>
            </p:extLst>
          </p:nvPr>
        </p:nvGraphicFramePr>
        <p:xfrm>
          <a:off x="8523630" y="4437123"/>
          <a:ext cx="3834087" cy="220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4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2103134"/>
              </p:ext>
            </p:extLst>
          </p:nvPr>
        </p:nvGraphicFramePr>
        <p:xfrm>
          <a:off x="79332" y="1331653"/>
          <a:ext cx="5209901" cy="466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uadroTexto 25">
            <a:extLst>
              <a:ext uri="{FF2B5EF4-FFF2-40B4-BE49-F238E27FC236}">
                <a16:creationId xmlns:a16="http://schemas.microsoft.com/office/drawing/2014/main" id="{02F7ABC8-A071-584C-9799-522852A1F18D}"/>
              </a:ext>
            </a:extLst>
          </p:cNvPr>
          <p:cNvSpPr txBox="1"/>
          <p:nvPr/>
        </p:nvSpPr>
        <p:spPr>
          <a:xfrm>
            <a:off x="216601" y="553211"/>
            <a:ext cx="8420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65">
              <a:defRPr/>
            </a:pPr>
            <a:r>
              <a:rPr lang="es-CO" sz="24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Futura"/>
              </a:rPr>
              <a:t>Presupuesto de Gastos 2024 </a:t>
            </a:r>
            <a:r>
              <a:rPr lang="es-CO" sz="12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Futura"/>
              </a:rPr>
              <a:t>(Cifras en Billones de $)</a:t>
            </a:r>
            <a:endParaRPr lang="es-CO" sz="2400" b="1" dirty="0">
              <a:solidFill>
                <a:srgbClr val="A8823B"/>
              </a:solidFill>
              <a:latin typeface="Verdana" panose="020B0604030504040204" pitchFamily="34" charset="0"/>
              <a:ea typeface="Verdana" panose="020B0604030504040204" pitchFamily="34" charset="0"/>
              <a:cs typeface="Futura"/>
            </a:endParaRPr>
          </a:p>
        </p:txBody>
      </p:sp>
      <p:sp>
        <p:nvSpPr>
          <p:cNvPr id="4" name="CuadroTexto 10">
            <a:extLst>
              <a:ext uri="{FF2B5EF4-FFF2-40B4-BE49-F238E27FC236}">
                <a16:creationId xmlns:a16="http://schemas.microsoft.com/office/drawing/2014/main" id="{2DAA97A9-5AE2-47CF-B324-FDE626E1521F}"/>
              </a:ext>
            </a:extLst>
          </p:cNvPr>
          <p:cNvSpPr txBox="1"/>
          <p:nvPr/>
        </p:nvSpPr>
        <p:spPr>
          <a:xfrm>
            <a:off x="1274677" y="6105325"/>
            <a:ext cx="2925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800" b="1" dirty="0">
                <a:latin typeface="Century Gothic" panose="020B0502020202020204" pitchFamily="34" charset="0"/>
              </a:rPr>
              <a:t>Total $502,6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2599986-5FDC-BC79-2544-AC887A7FCEC5}"/>
              </a:ext>
            </a:extLst>
          </p:cNvPr>
          <p:cNvCxnSpPr>
            <a:cxnSpLocks/>
          </p:cNvCxnSpPr>
          <p:nvPr/>
        </p:nvCxnSpPr>
        <p:spPr>
          <a:xfrm>
            <a:off x="497148" y="3133820"/>
            <a:ext cx="1052908" cy="0"/>
          </a:xfrm>
          <a:prstGeom prst="line">
            <a:avLst/>
          </a:prstGeom>
          <a:ln w="28575">
            <a:solidFill>
              <a:srgbClr val="77542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DE8B0D67-0DB9-9E35-8398-CD17D1984A8D}"/>
              </a:ext>
            </a:extLst>
          </p:cNvPr>
          <p:cNvSpPr txBox="1"/>
          <p:nvPr/>
        </p:nvSpPr>
        <p:spPr>
          <a:xfrm>
            <a:off x="466981" y="2314008"/>
            <a:ext cx="1083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Resto</a:t>
            </a:r>
          </a:p>
          <a:p>
            <a:pPr algn="ctr"/>
            <a:r>
              <a:rPr lang="es-CO" sz="9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23.4%; 72,8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EC67720-FAC9-83D3-1E59-AC6CB90A01B1}"/>
              </a:ext>
            </a:extLst>
          </p:cNvPr>
          <p:cNvSpPr txBox="1"/>
          <p:nvPr/>
        </p:nvSpPr>
        <p:spPr>
          <a:xfrm>
            <a:off x="360448" y="3848472"/>
            <a:ext cx="126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Transferencias</a:t>
            </a:r>
          </a:p>
          <a:p>
            <a:pPr algn="ctr"/>
            <a:r>
              <a:rPr lang="es-CO" sz="9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76.6%; 237.6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D1C01405-7167-707B-5F59-D79307927D5B}"/>
              </a:ext>
            </a:extLst>
          </p:cNvPr>
          <p:cNvSpPr/>
          <p:nvPr/>
        </p:nvSpPr>
        <p:spPr>
          <a:xfrm>
            <a:off x="5513817" y="1331653"/>
            <a:ext cx="481197" cy="5296892"/>
          </a:xfrm>
          <a:prstGeom prst="rightBrace">
            <a:avLst/>
          </a:prstGeom>
          <a:ln w="28575">
            <a:solidFill>
              <a:srgbClr val="77542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58EF567-DC65-7BC0-83F6-4967E01C641F}"/>
              </a:ext>
            </a:extLst>
          </p:cNvPr>
          <p:cNvSpPr txBox="1"/>
          <p:nvPr/>
        </p:nvSpPr>
        <p:spPr>
          <a:xfrm rot="16200000">
            <a:off x="4153749" y="3517206"/>
            <a:ext cx="28627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Detalle del Gasto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9340CC4-33C6-24AF-F79A-42344F82F9D9}"/>
              </a:ext>
            </a:extLst>
          </p:cNvPr>
          <p:cNvSpPr txBox="1"/>
          <p:nvPr/>
        </p:nvSpPr>
        <p:spPr>
          <a:xfrm>
            <a:off x="7680250" y="2639677"/>
            <a:ext cx="12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</a:rPr>
              <a:t>310,3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BA26A6C-FECC-F818-D212-74756E5205AE}"/>
              </a:ext>
            </a:extLst>
          </p:cNvPr>
          <p:cNvSpPr txBox="1"/>
          <p:nvPr/>
        </p:nvSpPr>
        <p:spPr>
          <a:xfrm>
            <a:off x="7095431" y="1331652"/>
            <a:ext cx="2377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Funcionamiento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2FA6E82-939D-F3A1-2E2F-58E172364343}"/>
              </a:ext>
            </a:extLst>
          </p:cNvPr>
          <p:cNvSpPr txBox="1"/>
          <p:nvPr/>
        </p:nvSpPr>
        <p:spPr>
          <a:xfrm>
            <a:off x="6088805" y="5399768"/>
            <a:ext cx="1207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94,5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337701A-F1D7-B479-8A4E-2B3A6B54126F}"/>
              </a:ext>
            </a:extLst>
          </p:cNvPr>
          <p:cNvSpPr txBox="1"/>
          <p:nvPr/>
        </p:nvSpPr>
        <p:spPr>
          <a:xfrm>
            <a:off x="5842109" y="4485420"/>
            <a:ext cx="2377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Deuda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ED39488-CD0A-5BD7-337A-7D8FB63CB611}"/>
              </a:ext>
            </a:extLst>
          </p:cNvPr>
          <p:cNvSpPr txBox="1"/>
          <p:nvPr/>
        </p:nvSpPr>
        <p:spPr>
          <a:xfrm>
            <a:off x="9120451" y="5368193"/>
            <a:ext cx="1207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</a:rPr>
              <a:t>97,7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A366CFB-80A2-F7AA-31AA-37053DE4A74D}"/>
              </a:ext>
            </a:extLst>
          </p:cNvPr>
          <p:cNvSpPr txBox="1"/>
          <p:nvPr/>
        </p:nvSpPr>
        <p:spPr>
          <a:xfrm>
            <a:off x="9139312" y="4281640"/>
            <a:ext cx="2377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Inversión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4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3960876"/>
              </p:ext>
            </p:extLst>
          </p:nvPr>
        </p:nvGraphicFramePr>
        <p:xfrm>
          <a:off x="5620551" y="4602550"/>
          <a:ext cx="3518761" cy="184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4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562233"/>
              </p:ext>
            </p:extLst>
          </p:nvPr>
        </p:nvGraphicFramePr>
        <p:xfrm>
          <a:off x="6196988" y="1754005"/>
          <a:ext cx="4629739" cy="2276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82212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5">
            <a:extLst>
              <a:ext uri="{FF2B5EF4-FFF2-40B4-BE49-F238E27FC236}">
                <a16:creationId xmlns:a16="http://schemas.microsoft.com/office/drawing/2014/main" id="{02F7ABC8-A071-584C-9799-522852A1F18D}"/>
              </a:ext>
            </a:extLst>
          </p:cNvPr>
          <p:cNvSpPr txBox="1"/>
          <p:nvPr/>
        </p:nvSpPr>
        <p:spPr>
          <a:xfrm>
            <a:off x="157990" y="260654"/>
            <a:ext cx="8420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65">
              <a:defRPr/>
            </a:pPr>
            <a:r>
              <a:rPr lang="es-CO" sz="24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Futura"/>
              </a:rPr>
              <a:t>PGN 2024 PRINCIPALES CUENTAS DEL GASTO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B18C764-F36F-C86A-CAB2-FEBF7C54D760}"/>
              </a:ext>
            </a:extLst>
          </p:cNvPr>
          <p:cNvSpPr txBox="1"/>
          <p:nvPr/>
        </p:nvSpPr>
        <p:spPr>
          <a:xfrm>
            <a:off x="124288" y="6481930"/>
            <a:ext cx="8488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latin typeface="Verdana" panose="020B0604030504040204" pitchFamily="34" charset="0"/>
                <a:ea typeface="Verdana" panose="020B0604030504040204" pitchFamily="34" charset="0"/>
              </a:rPr>
              <a:t>* La vigencia 2023 es apropiación vigente a 30 de Junio con estimaciones de cierre + Ley 2299 del 2023 (adición reforma tributaria)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9091075-FB21-0B13-57AE-0932C91C6E93}"/>
              </a:ext>
            </a:extLst>
          </p:cNvPr>
          <p:cNvSpPr txBox="1"/>
          <p:nvPr/>
        </p:nvSpPr>
        <p:spPr>
          <a:xfrm>
            <a:off x="7894469" y="698130"/>
            <a:ext cx="172892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CO" sz="900" b="1" dirty="0">
                <a:latin typeface="Verdana" panose="020B0604030504040204" pitchFamily="34" charset="0"/>
                <a:ea typeface="Verdana" panose="020B0604030504040204" pitchFamily="34" charset="0"/>
              </a:rPr>
              <a:t>Cifras en $ mm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773C30A-250B-5BA7-A044-5D37CF802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9033"/>
              </p:ext>
            </p:extLst>
          </p:nvPr>
        </p:nvGraphicFramePr>
        <p:xfrm>
          <a:off x="157990" y="928962"/>
          <a:ext cx="9465404" cy="5509922"/>
        </p:xfrm>
        <a:graphic>
          <a:graphicData uri="http://schemas.openxmlformats.org/drawingml/2006/table">
            <a:tbl>
              <a:tblPr/>
              <a:tblGrid>
                <a:gridCol w="2889582">
                  <a:extLst>
                    <a:ext uri="{9D8B030D-6E8A-4147-A177-3AD203B41FA5}">
                      <a16:colId xmlns:a16="http://schemas.microsoft.com/office/drawing/2014/main" val="423016173"/>
                    </a:ext>
                  </a:extLst>
                </a:gridCol>
                <a:gridCol w="1120727">
                  <a:extLst>
                    <a:ext uri="{9D8B030D-6E8A-4147-A177-3AD203B41FA5}">
                      <a16:colId xmlns:a16="http://schemas.microsoft.com/office/drawing/2014/main" val="3692869658"/>
                    </a:ext>
                  </a:extLst>
                </a:gridCol>
                <a:gridCol w="1080218">
                  <a:extLst>
                    <a:ext uri="{9D8B030D-6E8A-4147-A177-3AD203B41FA5}">
                      <a16:colId xmlns:a16="http://schemas.microsoft.com/office/drawing/2014/main" val="741762195"/>
                    </a:ext>
                  </a:extLst>
                </a:gridCol>
                <a:gridCol w="864173">
                  <a:extLst>
                    <a:ext uri="{9D8B030D-6E8A-4147-A177-3AD203B41FA5}">
                      <a16:colId xmlns:a16="http://schemas.microsoft.com/office/drawing/2014/main" val="143441761"/>
                    </a:ext>
                  </a:extLst>
                </a:gridCol>
                <a:gridCol w="945190">
                  <a:extLst>
                    <a:ext uri="{9D8B030D-6E8A-4147-A177-3AD203B41FA5}">
                      <a16:colId xmlns:a16="http://schemas.microsoft.com/office/drawing/2014/main" val="3030423247"/>
                    </a:ext>
                  </a:extLst>
                </a:gridCol>
                <a:gridCol w="675135">
                  <a:extLst>
                    <a:ext uri="{9D8B030D-6E8A-4147-A177-3AD203B41FA5}">
                      <a16:colId xmlns:a16="http://schemas.microsoft.com/office/drawing/2014/main" val="2895182604"/>
                    </a:ext>
                  </a:extLst>
                </a:gridCol>
                <a:gridCol w="702140">
                  <a:extLst>
                    <a:ext uri="{9D8B030D-6E8A-4147-A177-3AD203B41FA5}">
                      <a16:colId xmlns:a16="http://schemas.microsoft.com/office/drawing/2014/main" val="1009597421"/>
                    </a:ext>
                  </a:extLst>
                </a:gridCol>
                <a:gridCol w="580617">
                  <a:extLst>
                    <a:ext uri="{9D8B030D-6E8A-4147-A177-3AD203B41FA5}">
                      <a16:colId xmlns:a16="http://schemas.microsoft.com/office/drawing/2014/main" val="1997685217"/>
                    </a:ext>
                  </a:extLst>
                </a:gridCol>
                <a:gridCol w="607622">
                  <a:extLst>
                    <a:ext uri="{9D8B030D-6E8A-4147-A177-3AD203B41FA5}">
                      <a16:colId xmlns:a16="http://schemas.microsoft.com/office/drawing/2014/main" val="1438747671"/>
                    </a:ext>
                  </a:extLst>
                </a:gridCol>
              </a:tblGrid>
              <a:tr h="4527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Tipo de Gasto - Cuentas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% Part. Total PGN 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% Part. Total PGN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V.Abs </a:t>
                      </a:r>
                      <a:b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24-23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% Var </a:t>
                      </a:r>
                      <a:b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24/23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% PIB 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% PIB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650368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 - Funcionamiento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261.099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61,7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310.328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61,7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49.229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16,3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18,3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827272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01 Gastos de Personal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47.630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11,3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54.971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10,9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7.341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3,0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3,2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101062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Sector Defensa y Policía</a:t>
                      </a:r>
                    </a:p>
                  </a:txBody>
                  <a:tcPr marL="13597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21.748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5,1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24.670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4,9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2.922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1,4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1,5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8733099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Resto de Sectores</a:t>
                      </a:r>
                    </a:p>
                  </a:txBody>
                  <a:tcPr marL="13597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25.882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6,1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30.301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6,0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4.419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1,6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1,8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347656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02 Adq. Bienes y Servicios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13.355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3,2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13.668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2,7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759333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Sector Defensa y Policía</a:t>
                      </a:r>
                    </a:p>
                  </a:txBody>
                  <a:tcPr marL="13597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5.823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1,4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6.861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1,4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1.038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167972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Resto de Sectores</a:t>
                      </a:r>
                    </a:p>
                  </a:txBody>
                  <a:tcPr marL="13597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7.532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1,8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6.807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1,4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-725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-9,6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409112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03 Tr. Corrientes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195.747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46,3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236.735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47,1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40.988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12,2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14,0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53305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SGP</a:t>
                      </a:r>
                    </a:p>
                  </a:txBody>
                  <a:tcPr marL="20396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54.940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13,0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70.541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14,0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15.601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28,4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3,4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4,2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689080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Pensiones</a:t>
                      </a:r>
                    </a:p>
                  </a:txBody>
                  <a:tcPr marL="20396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47.738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11,3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57.446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11,4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9.708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3,0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3,4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9641328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Aseguramiento en salud</a:t>
                      </a:r>
                    </a:p>
                  </a:txBody>
                  <a:tcPr marL="20396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34.687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8,2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35.253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7,0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2,2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2,1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281046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FEPC</a:t>
                      </a:r>
                    </a:p>
                  </a:txBody>
                  <a:tcPr marL="20396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18.356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4,3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15.422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3,1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-2.935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-16,0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1,1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8053840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FOMAG (Pensiones, salud y cesantias)</a:t>
                      </a:r>
                    </a:p>
                  </a:txBody>
                  <a:tcPr marL="20396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12.579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3,0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15.488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3,1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2.909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140621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IESP</a:t>
                      </a:r>
                    </a:p>
                  </a:txBody>
                  <a:tcPr marL="20396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5.217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1,2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5.795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1,2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86129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Sentencias</a:t>
                      </a:r>
                    </a:p>
                  </a:txBody>
                  <a:tcPr marL="20396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0,4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1.752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0,3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6181714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Resto de Transferencias</a:t>
                      </a:r>
                    </a:p>
                  </a:txBody>
                  <a:tcPr marL="20396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20.694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4,9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35.040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7,0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14.346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69,3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1,3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2,1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990855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04 Tr. Capital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0,2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59,3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9986937"/>
                  </a:ext>
                </a:extLst>
              </a:tr>
              <a:tr h="26229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05 Gtos. Comercialización y producción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1.420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0,3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1.795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0,4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737475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06 Adquisición de acrtivos financieros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0,2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-2,7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946249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07 Dis. Pasivos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-204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-37,0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829832"/>
                  </a:ext>
                </a:extLst>
              </a:tr>
              <a:tr h="262294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08 Gtos por Tributos, multas, sanciones e intereses de mora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1.119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0,3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1.243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0,2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619037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 - Servicio de la deuda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78.498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18,6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94.521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18,8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16.023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4,9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5,6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898032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Principal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31.942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7,6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37.356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7,4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5.414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2,0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2,2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4608592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Acuerdos Marco de Retribución</a:t>
                      </a:r>
                    </a:p>
                  </a:txBody>
                  <a:tcPr marL="13597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2.060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0,5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-1.425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-69,2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74758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Resto del Principal de la Deuda</a:t>
                      </a:r>
                    </a:p>
                  </a:txBody>
                  <a:tcPr marL="135979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29.882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7,1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36.722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7,3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6.840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22,9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1,9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2,2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857288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Intereses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42.134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10,0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55.230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11,0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13.096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2,6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3,3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124765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Comisiones y otros gastos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3677535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Fondo de Contingencias</a:t>
                      </a:r>
                    </a:p>
                  </a:txBody>
                  <a:tcPr marL="6799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4.013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   0,9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1.427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0,3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-2.586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-64,4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0,2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0,1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032350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 - Inversión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83.247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   19,7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97.748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    19,4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14.501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5,2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5,8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507536"/>
                  </a:ext>
                </a:extLst>
              </a:tr>
              <a:tr h="16020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Total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422.844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         100,0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502.597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      100,0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79.753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18,9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26,3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29,6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919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650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5">
            <a:extLst>
              <a:ext uri="{FF2B5EF4-FFF2-40B4-BE49-F238E27FC236}">
                <a16:creationId xmlns:a16="http://schemas.microsoft.com/office/drawing/2014/main" id="{02F7ABC8-A071-584C-9799-522852A1F18D}"/>
              </a:ext>
            </a:extLst>
          </p:cNvPr>
          <p:cNvSpPr txBox="1"/>
          <p:nvPr/>
        </p:nvSpPr>
        <p:spPr>
          <a:xfrm>
            <a:off x="185091" y="62464"/>
            <a:ext cx="9757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65">
              <a:defRPr/>
            </a:pPr>
            <a:r>
              <a:rPr lang="es-CO" sz="24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Futura"/>
              </a:rPr>
              <a:t>PGN 2024 POR SECTORES Funcionamiento &amp; Inversión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5F858FF-2C92-AD6B-F7EC-D589835FDBED}"/>
              </a:ext>
            </a:extLst>
          </p:cNvPr>
          <p:cNvSpPr txBox="1"/>
          <p:nvPr/>
        </p:nvSpPr>
        <p:spPr>
          <a:xfrm>
            <a:off x="124288" y="6623975"/>
            <a:ext cx="8488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latin typeface="Verdana" panose="020B0604030504040204" pitchFamily="34" charset="0"/>
                <a:ea typeface="Verdana" panose="020B0604030504040204" pitchFamily="34" charset="0"/>
              </a:rPr>
              <a:t>* La vigencia 2023 es apropiación vigente a 30 de Junio con estimaciones de cierre + Ley 2299 del 2023 (adición reforma tributaria)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CEC7D29-3781-3580-3A71-A6B0EACD5006}"/>
              </a:ext>
            </a:extLst>
          </p:cNvPr>
          <p:cNvSpPr txBox="1"/>
          <p:nvPr/>
        </p:nvSpPr>
        <p:spPr>
          <a:xfrm>
            <a:off x="10140520" y="293296"/>
            <a:ext cx="172892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CO" sz="900" b="1" dirty="0">
                <a:latin typeface="Verdana" panose="020B0604030504040204" pitchFamily="34" charset="0"/>
                <a:ea typeface="Verdana" panose="020B0604030504040204" pitchFamily="34" charset="0"/>
              </a:rPr>
              <a:t>Cifras en $ mm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4445C2D-35DA-2EEF-DC91-B33C11801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809859"/>
              </p:ext>
            </p:extLst>
          </p:nvPr>
        </p:nvGraphicFramePr>
        <p:xfrm>
          <a:off x="310718" y="524129"/>
          <a:ext cx="11452194" cy="6099857"/>
        </p:xfrm>
        <a:graphic>
          <a:graphicData uri="http://schemas.openxmlformats.org/drawingml/2006/table">
            <a:tbl>
              <a:tblPr/>
              <a:tblGrid>
                <a:gridCol w="4516179">
                  <a:extLst>
                    <a:ext uri="{9D8B030D-6E8A-4147-A177-3AD203B41FA5}">
                      <a16:colId xmlns:a16="http://schemas.microsoft.com/office/drawing/2014/main" val="2227202306"/>
                    </a:ext>
                  </a:extLst>
                </a:gridCol>
                <a:gridCol w="832934">
                  <a:extLst>
                    <a:ext uri="{9D8B030D-6E8A-4147-A177-3AD203B41FA5}">
                      <a16:colId xmlns:a16="http://schemas.microsoft.com/office/drawing/2014/main" val="3690142562"/>
                    </a:ext>
                  </a:extLst>
                </a:gridCol>
                <a:gridCol w="779442">
                  <a:extLst>
                    <a:ext uri="{9D8B030D-6E8A-4147-A177-3AD203B41FA5}">
                      <a16:colId xmlns:a16="http://schemas.microsoft.com/office/drawing/2014/main" val="340959082"/>
                    </a:ext>
                  </a:extLst>
                </a:gridCol>
                <a:gridCol w="784536">
                  <a:extLst>
                    <a:ext uri="{9D8B030D-6E8A-4147-A177-3AD203B41FA5}">
                      <a16:colId xmlns:a16="http://schemas.microsoft.com/office/drawing/2014/main" val="2268790999"/>
                    </a:ext>
                  </a:extLst>
                </a:gridCol>
                <a:gridCol w="779442">
                  <a:extLst>
                    <a:ext uri="{9D8B030D-6E8A-4147-A177-3AD203B41FA5}">
                      <a16:colId xmlns:a16="http://schemas.microsoft.com/office/drawing/2014/main" val="1903280991"/>
                    </a:ext>
                  </a:extLst>
                </a:gridCol>
                <a:gridCol w="692837">
                  <a:extLst>
                    <a:ext uri="{9D8B030D-6E8A-4147-A177-3AD203B41FA5}">
                      <a16:colId xmlns:a16="http://schemas.microsoft.com/office/drawing/2014/main" val="1998941880"/>
                    </a:ext>
                  </a:extLst>
                </a:gridCol>
                <a:gridCol w="845669">
                  <a:extLst>
                    <a:ext uri="{9D8B030D-6E8A-4147-A177-3AD203B41FA5}">
                      <a16:colId xmlns:a16="http://schemas.microsoft.com/office/drawing/2014/main" val="1204773046"/>
                    </a:ext>
                  </a:extLst>
                </a:gridCol>
                <a:gridCol w="840575">
                  <a:extLst>
                    <a:ext uri="{9D8B030D-6E8A-4147-A177-3AD203B41FA5}">
                      <a16:colId xmlns:a16="http://schemas.microsoft.com/office/drawing/2014/main" val="2617091004"/>
                    </a:ext>
                  </a:extLst>
                </a:gridCol>
                <a:gridCol w="692837">
                  <a:extLst>
                    <a:ext uri="{9D8B030D-6E8A-4147-A177-3AD203B41FA5}">
                      <a16:colId xmlns:a16="http://schemas.microsoft.com/office/drawing/2014/main" val="1889053676"/>
                    </a:ext>
                  </a:extLst>
                </a:gridCol>
                <a:gridCol w="687743">
                  <a:extLst>
                    <a:ext uri="{9D8B030D-6E8A-4147-A177-3AD203B41FA5}">
                      <a16:colId xmlns:a16="http://schemas.microsoft.com/office/drawing/2014/main" val="2142596906"/>
                    </a:ext>
                  </a:extLst>
                </a:gridCol>
              </a:tblGrid>
              <a:tr h="2699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SECTORES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2023*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Variación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662013"/>
                  </a:ext>
                </a:extLst>
              </a:tr>
              <a:tr h="34187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FTO</a:t>
                      </a:r>
                      <a:b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Inversión</a:t>
                      </a:r>
                      <a:b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  <a:b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(3= 1+2)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FTO</a:t>
                      </a:r>
                      <a:b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(4)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Inversión</a:t>
                      </a:r>
                      <a:b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  <a:b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(6= 4+5)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FTO</a:t>
                      </a:r>
                      <a:b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(7 =4/1)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Inversión</a:t>
                      </a:r>
                      <a:b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(8=5/2)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  <a:b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(9=6/3)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455681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AGRICULTURA_Y_DESARROLLO_RURAL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4.445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5.428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8.158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9.162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83,5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68,8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444054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AMBIENTE_Y_DESARROLLO_SOSTENIBLE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2.008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594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2.057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-0,8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5393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CIENCIA_TECNOLOGÍA_E_INNOVACIÓN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-19,7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-17,9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588978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COMERCIO_INDUSTRIA_Y_TURISMO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-38,4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417564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CONGRESO_DE_LA_REPÚBLICA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-51,2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-7,5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211338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CULTURA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1.151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128,0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82,4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52018"/>
                  </a:ext>
                </a:extLst>
              </a:tr>
              <a:tr h="188934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DEFENSA_Y_POLICÍA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45.833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1.981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47.815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52.106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3.182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55.288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42041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DEPORTE_Y_RECREACIÓN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1.251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1.314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40,3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905663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EDUCACIÓN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49.642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7.342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56.984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62.031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8.425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70.456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14,7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20161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EMPLEO_PÚBLICO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-4,9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42406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FISCALÍA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5.551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5.790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6.545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6.806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9,1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028435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HACIENDA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37.262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10.225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47.487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44.785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4.854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49.639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-52,5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397979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IGUALDAD Y EQUIDAD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8.281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9.219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9.672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10.755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16,7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48201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INCLUSIÓN_SOCIAL_Y_RECONCILIACIÓN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1.304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8.203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9.507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2.269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12.735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15.005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74,0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55,3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57,8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511488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INFORMACIÓN_ESTADÍSTICA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1.372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1.640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71,2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56,8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143310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INTELIGENCIA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142716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INTERIOR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2.649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3.118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3.085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3.698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991693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JUSTICIA_Y_DEL_DERECHO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3.929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4.471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4.456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5.192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16,1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360321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MINAS_Y_ENERGÍA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1.783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7.245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9.028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4.522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8.046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12.568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153,6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11,1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24330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ORGANISMOS_DE_CONTROL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3.778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4.360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3.905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4.457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-5,1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386534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PLANEACIÓN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1.988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1.545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2.065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-7,7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916189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PRESIDENCIA_DE_LA_REPÚBLICA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1.927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2.446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1.940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2.410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-9,5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886563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RAMA_JUDICIAL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7.581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8.308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8.729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9.634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15563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REGISTRADURÍA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2.348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2.544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1.390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1.701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-40,8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58,9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-33,1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310034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RELACIONES_EXTERIORES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1.516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1.635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1.654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1.770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-2,1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97645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SALUD_Y_PROTECCIÓN_SOCIAL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50.272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2.114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52.385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59.389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2.114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61.503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236323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SISTEMA_INTEGRAL_DE_VERDAD_JUSTICIA_REPARACIÓN_Y_NO_REPETICIÓN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679810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TECNOLOGÍAS_DE_LA_INFORMACIÓN_Y_LAS_COMUNICACIONES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1.037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1.475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2.512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3.119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3.912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-23,5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111,5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620974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TRABAJO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33.764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5.121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38.885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40.460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5.677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46.137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061073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TRANSPORTE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1.749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11.264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13.013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1.602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13.603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15.205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-8,4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433432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VIVIENDA_CIUDAD_Y_TERRITORIO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2.942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5.007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7.950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3.749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5.839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9.587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20,6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644511"/>
                  </a:ext>
                </a:extLst>
              </a:tr>
              <a:tr h="1709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TOTAL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261.099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83.247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344.346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310.328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97.748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408.076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923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01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5">
            <a:extLst>
              <a:ext uri="{FF2B5EF4-FFF2-40B4-BE49-F238E27FC236}">
                <a16:creationId xmlns:a16="http://schemas.microsoft.com/office/drawing/2014/main" id="{02F7ABC8-A071-584C-9799-522852A1F18D}"/>
              </a:ext>
            </a:extLst>
          </p:cNvPr>
          <p:cNvSpPr txBox="1"/>
          <p:nvPr/>
        </p:nvSpPr>
        <p:spPr>
          <a:xfrm>
            <a:off x="185091" y="62464"/>
            <a:ext cx="9757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65">
              <a:defRPr/>
            </a:pPr>
            <a:r>
              <a:rPr lang="es-CO" sz="24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Futura"/>
              </a:rPr>
              <a:t>PGN 2024 POR SECTORES Servicio de la Deuda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5F858FF-2C92-AD6B-F7EC-D589835FDBED}"/>
              </a:ext>
            </a:extLst>
          </p:cNvPr>
          <p:cNvSpPr txBox="1"/>
          <p:nvPr/>
        </p:nvSpPr>
        <p:spPr>
          <a:xfrm>
            <a:off x="115410" y="6459399"/>
            <a:ext cx="8488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latin typeface="Verdana" panose="020B0604030504040204" pitchFamily="34" charset="0"/>
                <a:ea typeface="Verdana" panose="020B0604030504040204" pitchFamily="34" charset="0"/>
              </a:rPr>
              <a:t>* La vigencia 2023 es apropiación vigente a 30 de Junio con estimaciones de cierre + Ley 2299 del 2023 (adición reforma tributaria)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CEC7D29-3781-3580-3A71-A6B0EACD5006}"/>
              </a:ext>
            </a:extLst>
          </p:cNvPr>
          <p:cNvSpPr txBox="1"/>
          <p:nvPr/>
        </p:nvSpPr>
        <p:spPr>
          <a:xfrm>
            <a:off x="7672528" y="472988"/>
            <a:ext cx="172892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CO" sz="900" b="1" dirty="0">
                <a:latin typeface="Verdana" panose="020B0604030504040204" pitchFamily="34" charset="0"/>
                <a:ea typeface="Verdana" panose="020B0604030504040204" pitchFamily="34" charset="0"/>
              </a:rPr>
              <a:t>Cifras en $ mm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52A062C-0B3A-2AEF-0529-AC6B747E3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298613"/>
              </p:ext>
            </p:extLst>
          </p:nvPr>
        </p:nvGraphicFramePr>
        <p:xfrm>
          <a:off x="277425" y="703820"/>
          <a:ext cx="8999739" cy="5681203"/>
        </p:xfrm>
        <a:graphic>
          <a:graphicData uri="http://schemas.openxmlformats.org/drawingml/2006/table">
            <a:tbl>
              <a:tblPr/>
              <a:tblGrid>
                <a:gridCol w="5951710">
                  <a:extLst>
                    <a:ext uri="{9D8B030D-6E8A-4147-A177-3AD203B41FA5}">
                      <a16:colId xmlns:a16="http://schemas.microsoft.com/office/drawing/2014/main" val="274683741"/>
                    </a:ext>
                  </a:extLst>
                </a:gridCol>
                <a:gridCol w="1101051">
                  <a:extLst>
                    <a:ext uri="{9D8B030D-6E8A-4147-A177-3AD203B41FA5}">
                      <a16:colId xmlns:a16="http://schemas.microsoft.com/office/drawing/2014/main" val="2147404531"/>
                    </a:ext>
                  </a:extLst>
                </a:gridCol>
                <a:gridCol w="1033912">
                  <a:extLst>
                    <a:ext uri="{9D8B030D-6E8A-4147-A177-3AD203B41FA5}">
                      <a16:colId xmlns:a16="http://schemas.microsoft.com/office/drawing/2014/main" val="3719154689"/>
                    </a:ext>
                  </a:extLst>
                </a:gridCol>
                <a:gridCol w="913066">
                  <a:extLst>
                    <a:ext uri="{9D8B030D-6E8A-4147-A177-3AD203B41FA5}">
                      <a16:colId xmlns:a16="http://schemas.microsoft.com/office/drawing/2014/main" val="3218331799"/>
                    </a:ext>
                  </a:extLst>
                </a:gridCol>
              </a:tblGrid>
              <a:tr h="31294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SECTORES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2023*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Variación 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049375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AGRICULTURA_Y_DESARROLLO_RURAL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537145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AMBIENTE_Y_DESARROLLO_SOSTENIBLE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542368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CIENCIA_TECNOLOGÍA_E_INNOVACIÓN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013231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COMERCIO_INDUSTRIA_Y_TURISMO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822234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CONGRESO_DE_LA_REPÚBLICA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-75,8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742237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CULTURA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653183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DEFENSA_Y_POLICÍA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1.677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-75,2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356709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DEPORTE_Y_RECREACIÓN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961817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EDUCACIÓN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084339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EMPLEO_PÚBLICO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713631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FISCALÍA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596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-70,8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44169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HACIENDA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-35,8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032177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IGUALDAD Y EQUIDAD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020194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INCLUSIÓN_SOCIAL_Y_RECONCILIACIÓN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682150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INFORMACIÓN_ESTADÍSTICA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623274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INTELIGENCIA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349241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INTERIOR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-78,2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522331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JUSTICIA_Y_DEL_DERECHO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22804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MINAS_Y_ENERGÍA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-86,1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433067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ORGANISMOS_DE_CONTROL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554140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PLANEACIÓN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579503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PRESIDENCIA_DE_LA_REPÚBLICA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726659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RAMA_JUDICIAL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-94,1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412740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REGISTRADURÍA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58476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RELACIONES_EXTERIORES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47750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SALUD_Y_PROTECCIÓN_SOCIAL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514176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SERVICIO_DE_LA_DEUDA_PUBLICA_NACIONAL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72.281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92.347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27,8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10062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SISTEMA_INTEGRAL_DE_VERDAD_JUSTICIA_REPARACIÓN_Y_NO_REPETICIÓN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053628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TECNOLOGÍAS_DE_LA_INFORMACIÓN_Y_LAS_COMUNICACIONES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860012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TRABAJO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716323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TRANSPORTE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3.352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1.545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-53,9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643046"/>
                  </a:ext>
                </a:extLst>
              </a:tr>
              <a:tr h="161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VIVIENDA_CIUDAD_Y_TERRITORIO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-100,0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022064"/>
                  </a:ext>
                </a:extLst>
              </a:tr>
              <a:tr h="1978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TOTAL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78.498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94.521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916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02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5">
            <a:extLst>
              <a:ext uri="{FF2B5EF4-FFF2-40B4-BE49-F238E27FC236}">
                <a16:creationId xmlns:a16="http://schemas.microsoft.com/office/drawing/2014/main" id="{02F7ABC8-A071-584C-9799-522852A1F18D}"/>
              </a:ext>
            </a:extLst>
          </p:cNvPr>
          <p:cNvSpPr txBox="1"/>
          <p:nvPr/>
        </p:nvSpPr>
        <p:spPr>
          <a:xfrm>
            <a:off x="185091" y="62464"/>
            <a:ext cx="9757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65">
              <a:defRPr/>
            </a:pPr>
            <a:r>
              <a:rPr lang="es-CO" sz="2400" b="1" dirty="0">
                <a:solidFill>
                  <a:srgbClr val="A8823B"/>
                </a:solidFill>
                <a:latin typeface="Verdana" panose="020B0604030504040204" pitchFamily="34" charset="0"/>
                <a:ea typeface="Verdana" panose="020B0604030504040204" pitchFamily="34" charset="0"/>
                <a:cs typeface="Futura"/>
              </a:rPr>
              <a:t>PGN 2023 - 2024 POR SECTORES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5F858FF-2C92-AD6B-F7EC-D589835FDBED}"/>
              </a:ext>
            </a:extLst>
          </p:cNvPr>
          <p:cNvSpPr txBox="1"/>
          <p:nvPr/>
        </p:nvSpPr>
        <p:spPr>
          <a:xfrm>
            <a:off x="185091" y="6554159"/>
            <a:ext cx="8488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latin typeface="Verdana" panose="020B0604030504040204" pitchFamily="34" charset="0"/>
                <a:ea typeface="Verdana" panose="020B0604030504040204" pitchFamily="34" charset="0"/>
              </a:rPr>
              <a:t>* La vigencia 2023 es apropiación vigente a 30 de Junio con estimaciones de cierre + Ley 2299 del 2023 (adición reforma tributaria)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28EEB0D-4D3F-F76F-ED89-E3C00AE7F6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249949"/>
              </p:ext>
            </p:extLst>
          </p:nvPr>
        </p:nvGraphicFramePr>
        <p:xfrm>
          <a:off x="290971" y="609383"/>
          <a:ext cx="9359055" cy="5957182"/>
        </p:xfrm>
        <a:graphic>
          <a:graphicData uri="http://schemas.openxmlformats.org/drawingml/2006/table">
            <a:tbl>
              <a:tblPr/>
              <a:tblGrid>
                <a:gridCol w="4461842">
                  <a:extLst>
                    <a:ext uri="{9D8B030D-6E8A-4147-A177-3AD203B41FA5}">
                      <a16:colId xmlns:a16="http://schemas.microsoft.com/office/drawing/2014/main" val="1796559543"/>
                    </a:ext>
                  </a:extLst>
                </a:gridCol>
                <a:gridCol w="930500">
                  <a:extLst>
                    <a:ext uri="{9D8B030D-6E8A-4147-A177-3AD203B41FA5}">
                      <a16:colId xmlns:a16="http://schemas.microsoft.com/office/drawing/2014/main" val="276039242"/>
                    </a:ext>
                  </a:extLst>
                </a:gridCol>
                <a:gridCol w="870742">
                  <a:extLst>
                    <a:ext uri="{9D8B030D-6E8A-4147-A177-3AD203B41FA5}">
                      <a16:colId xmlns:a16="http://schemas.microsoft.com/office/drawing/2014/main" val="2844925478"/>
                    </a:ext>
                  </a:extLst>
                </a:gridCol>
                <a:gridCol w="768301">
                  <a:extLst>
                    <a:ext uri="{9D8B030D-6E8A-4147-A177-3AD203B41FA5}">
                      <a16:colId xmlns:a16="http://schemas.microsoft.com/office/drawing/2014/main" val="3858486311"/>
                    </a:ext>
                  </a:extLst>
                </a:gridCol>
                <a:gridCol w="870742">
                  <a:extLst>
                    <a:ext uri="{9D8B030D-6E8A-4147-A177-3AD203B41FA5}">
                      <a16:colId xmlns:a16="http://schemas.microsoft.com/office/drawing/2014/main" val="509242917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82660976"/>
                    </a:ext>
                  </a:extLst>
                </a:gridCol>
                <a:gridCol w="773993">
                  <a:extLst>
                    <a:ext uri="{9D8B030D-6E8A-4147-A177-3AD203B41FA5}">
                      <a16:colId xmlns:a16="http://schemas.microsoft.com/office/drawing/2014/main" val="821445360"/>
                    </a:ext>
                  </a:extLst>
                </a:gridCol>
              </a:tblGrid>
              <a:tr h="1671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SECTORES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Cifras en $ 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% Part. 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Var. Abs</a:t>
                      </a:r>
                      <a:b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24-23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Var. %</a:t>
                      </a:r>
                      <a:b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24/23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36531"/>
                  </a:ext>
                </a:extLst>
              </a:tr>
              <a:tr h="1671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111178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AGRICULTURA_Y_DESARROLLO_RURAL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5.438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9.162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3.724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68,5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151532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AMBIENTE_Y_DESARROLLO_SOSTENIBLE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2.035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2.057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5047145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CIENCIA_TECNOLOGÍA_E_INNOVACIÓN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487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-87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-17,9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764012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COMERCIO_INDUSTRIA_Y_TURISMO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1.457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1.469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744180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CONGRESO_DE_LA_REPÚBLICA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1.199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1.106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-7,7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593955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CULTURA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1.478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572833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DEFENSA_Y_POLICÍA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49.491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55.704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11,1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6.213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958264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DEPORTE_Y_RECREACIÓN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726333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EDUCACIÓN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56.984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70.456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13.472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6346046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EMPLEO_PÚBLICO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578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400334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FISCALÍA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6.386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6.980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594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572010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HACIENDA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47.509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49.653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9,9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2.144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6925742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IGUALDAD Y EQUIDAD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9.226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10.755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2,1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616581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INCLUSIÓN_SOCIAL_Y_RECONCILIACIÓN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9.511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15.005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5.493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57,8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4606856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INFORMACIÓN_ESTADÍSTICA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1.046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1.640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47820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INTELIGENCIA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306618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INTERIOR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3.134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3.701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8113466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JUSTICIA_Y_DEL_DERECHO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4.562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5.192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015790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MINAS_Y_ENERGÍA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9.052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12.571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3.519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0248910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ORGANISMOS_DE_CONTROL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4.377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4.457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369669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PLANEACIÓN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2.001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2.065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283741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PRESIDENCIA_DE_LA_REPÚBLICA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2.453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2.410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-43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-1,7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105888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RAMA_JUDICIAL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8.608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9.652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1.044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766408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REGISTRADURÍA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2.545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1.701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-844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9C0006"/>
                          </a:solidFill>
                          <a:effectLst/>
                          <a:latin typeface="Verdana" panose="020B0604030504040204" pitchFamily="34" charset="0"/>
                        </a:rPr>
                        <a:t>-33,2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805316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RELACIONES_EXTERIORES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1.639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1.770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1760629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SALUD_Y_PROTECCIÓN_SOCIAL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52.405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61.503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9.099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923167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SERVICIO_DE_LA_DEUDA_PUBLICA_NACIONAL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72.281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92.347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18,4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20.067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8164506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SISTEMA_INTEGRAL_DE_VERDAD_JUSTICIA_REPARACIÓN_Y_NO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_ REPETICIÓN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129143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TECNOLOGÍAS_DE_LA_INFORMACIÓN_Y_LAS_COMUNICACIONES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2.527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3.912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54,8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925490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TRABAJO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38.886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46.137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9,2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7.250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50185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TRANSPORTE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16.365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16.749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3,3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046934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l" fontAlgn="b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VIVIENDA_CIUDAD_Y_TERRITORIO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7.952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9.587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1.636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449319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TOTAL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422.844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502.597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79.753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       18,9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8F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8B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253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367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Gráfico 1">
                <a:extLst>
                  <a:ext uri="{FF2B5EF4-FFF2-40B4-BE49-F238E27FC236}">
                    <a16:creationId xmlns:a16="http://schemas.microsoft.com/office/drawing/2014/main" id="{00000000-0008-0000-0400-00000200000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3825753"/>
                  </p:ext>
                </p:extLst>
              </p:nvPr>
            </p:nvGraphicFramePr>
            <p:xfrm>
              <a:off x="230819" y="745724"/>
              <a:ext cx="11825057" cy="584150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2" name="Gráfico 1">
                <a:extLst>
                  <a:ext uri="{FF2B5EF4-FFF2-40B4-BE49-F238E27FC236}">
                    <a16:creationId xmlns:a16="http://schemas.microsoft.com/office/drawing/2014/main" id="{00000000-0008-0000-0400-0000020000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0819" y="745724"/>
                <a:ext cx="11825057" cy="5841507"/>
              </a:xfrm>
              <a:prstGeom prst="rect">
                <a:avLst/>
              </a:prstGeom>
            </p:spPr>
          </p:pic>
        </mc:Fallback>
      </mc:AlternateContent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0CBD6690-154E-1B29-D67A-4AFADF11D709}"/>
              </a:ext>
            </a:extLst>
          </p:cNvPr>
          <p:cNvCxnSpPr>
            <a:cxnSpLocks/>
          </p:cNvCxnSpPr>
          <p:nvPr/>
        </p:nvCxnSpPr>
        <p:spPr>
          <a:xfrm>
            <a:off x="5340046" y="3823979"/>
            <a:ext cx="1511907" cy="0"/>
          </a:xfrm>
          <a:prstGeom prst="line">
            <a:avLst/>
          </a:prstGeom>
          <a:ln w="28575">
            <a:solidFill>
              <a:srgbClr val="77542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1">
            <a:extLst>
              <a:ext uri="{FF2B5EF4-FFF2-40B4-BE49-F238E27FC236}">
                <a16:creationId xmlns:a16="http://schemas.microsoft.com/office/drawing/2014/main" id="{4704F33E-7A26-3834-B172-4380BDCE0E2D}"/>
              </a:ext>
            </a:extLst>
          </p:cNvPr>
          <p:cNvSpPr txBox="1">
            <a:spLocks/>
          </p:cNvSpPr>
          <p:nvPr/>
        </p:nvSpPr>
        <p:spPr>
          <a:xfrm>
            <a:off x="511276" y="286309"/>
            <a:ext cx="90552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Variación PGN 2023 VS 2024 Funcionamiento e Inversión </a:t>
            </a:r>
            <a:r>
              <a:rPr lang="es-ES" sz="14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%PIB</a:t>
            </a:r>
            <a:endParaRPr lang="es-ES" sz="2400" b="1" dirty="0">
              <a:solidFill>
                <a:srgbClr val="B48B3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1864324-AD62-1396-872F-CBF363021B61}"/>
              </a:ext>
            </a:extLst>
          </p:cNvPr>
          <p:cNvSpPr txBox="1"/>
          <p:nvPr/>
        </p:nvSpPr>
        <p:spPr>
          <a:xfrm>
            <a:off x="2112885" y="4783833"/>
            <a:ext cx="1518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Verdana" panose="020B0604030504040204" pitchFamily="34" charset="0"/>
                <a:ea typeface="Verdana" panose="020B0604030504040204" pitchFamily="34" charset="0"/>
              </a:rPr>
              <a:t>Sector Defensa y Policía (0.1)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Verdana" panose="020B0604030504040204" pitchFamily="34" charset="0"/>
                <a:ea typeface="Verdana" panose="020B0604030504040204" pitchFamily="34" charset="0"/>
              </a:rPr>
              <a:t>DIAN (0.1)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Verdana" panose="020B0604030504040204" pitchFamily="34" charset="0"/>
                <a:ea typeface="Verdana" panose="020B0604030504040204" pitchFamily="34" charset="0"/>
              </a:rPr>
              <a:t>Resto de sectores (0.1)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805A734-4E92-F541-AC8D-5BE4D8D9A4B5}"/>
              </a:ext>
            </a:extLst>
          </p:cNvPr>
          <p:cNvSpPr txBox="1"/>
          <p:nvPr/>
        </p:nvSpPr>
        <p:spPr>
          <a:xfrm>
            <a:off x="8688583" y="2552426"/>
            <a:ext cx="13656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Hacienda (-0.4)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Resto de sectores (-0.1)</a:t>
            </a:r>
          </a:p>
          <a:p>
            <a:pPr marL="228600" indent="-228600">
              <a:buFont typeface="+mj-lt"/>
              <a:buAutoNum type="arabicPeriod"/>
            </a:pPr>
            <a:endParaRPr lang="es-CO" sz="800" b="1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Inclusión social y reconciliación (0.2)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Agricultura y Desarrollo Rural (0.2)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Transporte (0.1)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Resto Sectores (0.4)</a:t>
            </a:r>
          </a:p>
          <a:p>
            <a:pPr marL="228600" indent="-228600">
              <a:buFont typeface="+mj-lt"/>
              <a:buAutoNum type="arabicPeriod"/>
            </a:pPr>
            <a:endParaRPr lang="es-CO" sz="800" b="1" dirty="0">
              <a:latin typeface="Century Gothic" panose="020B0502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s-CO" sz="800" b="1" dirty="0">
              <a:latin typeface="Century Gothic" panose="020B0502020202020204" pitchFamily="34" charset="0"/>
            </a:endParaRPr>
          </a:p>
        </p:txBody>
      </p:sp>
      <p:sp>
        <p:nvSpPr>
          <p:cNvPr id="12" name="Flecha abajo 27">
            <a:extLst>
              <a:ext uri="{FF2B5EF4-FFF2-40B4-BE49-F238E27FC236}">
                <a16:creationId xmlns:a16="http://schemas.microsoft.com/office/drawing/2014/main" id="{C2989328-33F6-B5A8-7536-20D305F15DA7}"/>
              </a:ext>
            </a:extLst>
          </p:cNvPr>
          <p:cNvSpPr/>
          <p:nvPr/>
        </p:nvSpPr>
        <p:spPr>
          <a:xfrm>
            <a:off x="8158579" y="2784291"/>
            <a:ext cx="187039" cy="138499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500" dirty="0">
              <a:ln>
                <a:solidFill>
                  <a:schemeClr val="bg1"/>
                </a:solidFill>
              </a:ln>
              <a:solidFill>
                <a:srgbClr val="00817D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DA427D0-2693-33D0-5DC2-333DCDC546F5}"/>
              </a:ext>
            </a:extLst>
          </p:cNvPr>
          <p:cNvSpPr txBox="1"/>
          <p:nvPr/>
        </p:nvSpPr>
        <p:spPr>
          <a:xfrm>
            <a:off x="8318093" y="2730429"/>
            <a:ext cx="4157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-0.5</a:t>
            </a:r>
          </a:p>
        </p:txBody>
      </p:sp>
      <p:sp>
        <p:nvSpPr>
          <p:cNvPr id="14" name="Abrir llave 13">
            <a:extLst>
              <a:ext uri="{FF2B5EF4-FFF2-40B4-BE49-F238E27FC236}">
                <a16:creationId xmlns:a16="http://schemas.microsoft.com/office/drawing/2014/main" id="{71451C07-1BA3-3F47-83BB-0A58F771C5FF}"/>
              </a:ext>
            </a:extLst>
          </p:cNvPr>
          <p:cNvSpPr/>
          <p:nvPr/>
        </p:nvSpPr>
        <p:spPr>
          <a:xfrm>
            <a:off x="8688583" y="2552425"/>
            <a:ext cx="45719" cy="696801"/>
          </a:xfrm>
          <a:prstGeom prst="leftBrace">
            <a:avLst/>
          </a:prstGeom>
          <a:solidFill>
            <a:schemeClr val="bg1"/>
          </a:solidFill>
          <a:ln>
            <a:solidFill>
              <a:srgbClr val="B68E4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Flecha arriba 29">
            <a:extLst>
              <a:ext uri="{FF2B5EF4-FFF2-40B4-BE49-F238E27FC236}">
                <a16:creationId xmlns:a16="http://schemas.microsoft.com/office/drawing/2014/main" id="{410CA4F8-E13A-BB47-0279-2EBBB9E08777}"/>
              </a:ext>
            </a:extLst>
          </p:cNvPr>
          <p:cNvSpPr/>
          <p:nvPr/>
        </p:nvSpPr>
        <p:spPr>
          <a:xfrm>
            <a:off x="8158579" y="3429000"/>
            <a:ext cx="232756" cy="202184"/>
          </a:xfrm>
          <a:prstGeom prst="up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0CC2379C-E543-A99C-0406-84222CD98F78}"/>
              </a:ext>
            </a:extLst>
          </p:cNvPr>
          <p:cNvSpPr/>
          <p:nvPr/>
        </p:nvSpPr>
        <p:spPr>
          <a:xfrm>
            <a:off x="8684206" y="3336284"/>
            <a:ext cx="73244" cy="545067"/>
          </a:xfrm>
          <a:prstGeom prst="leftBrace">
            <a:avLst/>
          </a:prstGeom>
          <a:solidFill>
            <a:schemeClr val="bg1"/>
          </a:solidFill>
          <a:ln>
            <a:solidFill>
              <a:srgbClr val="B68E4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E4E8B1A-162D-4CE2-DA96-5B81ED73BCF4}"/>
              </a:ext>
            </a:extLst>
          </p:cNvPr>
          <p:cNvSpPr txBox="1"/>
          <p:nvPr/>
        </p:nvSpPr>
        <p:spPr>
          <a:xfrm>
            <a:off x="8365397" y="3411597"/>
            <a:ext cx="4157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1.0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9B04B585-FF63-BD5B-44E7-1776C263310B}"/>
              </a:ext>
            </a:extLst>
          </p:cNvPr>
          <p:cNvCxnSpPr>
            <a:cxnSpLocks/>
          </p:cNvCxnSpPr>
          <p:nvPr/>
        </p:nvCxnSpPr>
        <p:spPr>
          <a:xfrm>
            <a:off x="5398300" y="3189715"/>
            <a:ext cx="1480848" cy="0"/>
          </a:xfrm>
          <a:prstGeom prst="line">
            <a:avLst/>
          </a:prstGeom>
          <a:ln w="28575">
            <a:solidFill>
              <a:srgbClr val="77542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A993C3A-5574-7203-0DDB-6B3D70A29068}"/>
              </a:ext>
            </a:extLst>
          </p:cNvPr>
          <p:cNvSpPr txBox="1"/>
          <p:nvPr/>
        </p:nvSpPr>
        <p:spPr>
          <a:xfrm>
            <a:off x="5630424" y="4004036"/>
            <a:ext cx="656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SGP</a:t>
            </a:r>
          </a:p>
        </p:txBody>
      </p:sp>
      <p:sp>
        <p:nvSpPr>
          <p:cNvPr id="24" name="Flecha arriba 29">
            <a:extLst>
              <a:ext uri="{FF2B5EF4-FFF2-40B4-BE49-F238E27FC236}">
                <a16:creationId xmlns:a16="http://schemas.microsoft.com/office/drawing/2014/main" id="{0365CB29-ABB0-2B95-A980-E0139836CE31}"/>
              </a:ext>
            </a:extLst>
          </p:cNvPr>
          <p:cNvSpPr/>
          <p:nvPr/>
        </p:nvSpPr>
        <p:spPr>
          <a:xfrm>
            <a:off x="6242186" y="4010649"/>
            <a:ext cx="232756" cy="202184"/>
          </a:xfrm>
          <a:prstGeom prst="up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3410B7A-B4E6-C473-B116-8B47AEE9C246}"/>
              </a:ext>
            </a:extLst>
          </p:cNvPr>
          <p:cNvSpPr txBox="1"/>
          <p:nvPr/>
        </p:nvSpPr>
        <p:spPr>
          <a:xfrm>
            <a:off x="6463377" y="4012159"/>
            <a:ext cx="4157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0.7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EC72DB5-CE19-8AAA-7D93-60396CE8FD70}"/>
              </a:ext>
            </a:extLst>
          </p:cNvPr>
          <p:cNvSpPr txBox="1"/>
          <p:nvPr/>
        </p:nvSpPr>
        <p:spPr>
          <a:xfrm>
            <a:off x="5423249" y="3282933"/>
            <a:ext cx="922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>
                <a:solidFill>
                  <a:schemeClr val="bg1"/>
                </a:solidFill>
                <a:latin typeface="Century Gothic" panose="020B0502020202020204" pitchFamily="34" charset="0"/>
              </a:rPr>
              <a:t>Tr. Dif sectores</a:t>
            </a:r>
          </a:p>
        </p:txBody>
      </p:sp>
      <p:sp>
        <p:nvSpPr>
          <p:cNvPr id="27" name="Flecha arriba 29">
            <a:extLst>
              <a:ext uri="{FF2B5EF4-FFF2-40B4-BE49-F238E27FC236}">
                <a16:creationId xmlns:a16="http://schemas.microsoft.com/office/drawing/2014/main" id="{5CB59C11-BE9A-61E8-DDAD-19FF42131BDC}"/>
              </a:ext>
            </a:extLst>
          </p:cNvPr>
          <p:cNvSpPr/>
          <p:nvPr/>
        </p:nvSpPr>
        <p:spPr>
          <a:xfrm>
            <a:off x="6242186" y="3364090"/>
            <a:ext cx="232756" cy="202184"/>
          </a:xfrm>
          <a:prstGeom prst="up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121133C-6022-4350-858A-E5F9BE194604}"/>
              </a:ext>
            </a:extLst>
          </p:cNvPr>
          <p:cNvSpPr txBox="1"/>
          <p:nvPr/>
        </p:nvSpPr>
        <p:spPr>
          <a:xfrm>
            <a:off x="6467366" y="3372031"/>
            <a:ext cx="4157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0.8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A18BBA9-29B2-D438-1FAE-4DCEF0A015BF}"/>
              </a:ext>
            </a:extLst>
          </p:cNvPr>
          <p:cNvSpPr txBox="1"/>
          <p:nvPr/>
        </p:nvSpPr>
        <p:spPr>
          <a:xfrm>
            <a:off x="5393676" y="2859573"/>
            <a:ext cx="11862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Pensiones</a:t>
            </a:r>
          </a:p>
        </p:txBody>
      </p:sp>
      <p:sp>
        <p:nvSpPr>
          <p:cNvPr id="30" name="Flecha arriba 29">
            <a:extLst>
              <a:ext uri="{FF2B5EF4-FFF2-40B4-BE49-F238E27FC236}">
                <a16:creationId xmlns:a16="http://schemas.microsoft.com/office/drawing/2014/main" id="{0F41A7EB-C363-AEA9-D41F-37058566B27E}"/>
              </a:ext>
            </a:extLst>
          </p:cNvPr>
          <p:cNvSpPr/>
          <p:nvPr/>
        </p:nvSpPr>
        <p:spPr>
          <a:xfrm>
            <a:off x="6245228" y="2896375"/>
            <a:ext cx="232756" cy="202184"/>
          </a:xfrm>
          <a:prstGeom prst="up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672C503-6CB9-B052-9505-24437E5BC86E}"/>
              </a:ext>
            </a:extLst>
          </p:cNvPr>
          <p:cNvSpPr txBox="1"/>
          <p:nvPr/>
        </p:nvSpPr>
        <p:spPr>
          <a:xfrm>
            <a:off x="6477816" y="2859573"/>
            <a:ext cx="4157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0.4</a:t>
            </a:r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61BBE4FB-CC86-0E3D-B114-3475CD6CF0FF}"/>
              </a:ext>
            </a:extLst>
          </p:cNvPr>
          <p:cNvCxnSpPr>
            <a:cxnSpLocks/>
          </p:cNvCxnSpPr>
          <p:nvPr/>
        </p:nvCxnSpPr>
        <p:spPr>
          <a:xfrm>
            <a:off x="5367241" y="2784291"/>
            <a:ext cx="1526346" cy="0"/>
          </a:xfrm>
          <a:prstGeom prst="line">
            <a:avLst/>
          </a:prstGeom>
          <a:ln w="28575">
            <a:solidFill>
              <a:srgbClr val="77542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AE453F9-F283-0568-6E44-E630BE0F33A4}"/>
              </a:ext>
            </a:extLst>
          </p:cNvPr>
          <p:cNvSpPr txBox="1"/>
          <p:nvPr/>
        </p:nvSpPr>
        <p:spPr>
          <a:xfrm>
            <a:off x="4695226" y="2338111"/>
            <a:ext cx="656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Salud</a:t>
            </a:r>
          </a:p>
          <a:p>
            <a:pPr algn="ctr"/>
            <a:r>
              <a:rPr lang="es-CO" sz="9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(-0.1)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B990284-41EC-23F5-A38F-8697AE41FFFB}"/>
              </a:ext>
            </a:extLst>
          </p:cNvPr>
          <p:cNvSpPr txBox="1"/>
          <p:nvPr/>
        </p:nvSpPr>
        <p:spPr>
          <a:xfrm>
            <a:off x="5445793" y="2544748"/>
            <a:ext cx="7970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FOMAG</a:t>
            </a:r>
          </a:p>
        </p:txBody>
      </p:sp>
      <p:sp>
        <p:nvSpPr>
          <p:cNvPr id="39" name="Flecha arriba 29">
            <a:extLst>
              <a:ext uri="{FF2B5EF4-FFF2-40B4-BE49-F238E27FC236}">
                <a16:creationId xmlns:a16="http://schemas.microsoft.com/office/drawing/2014/main" id="{F7394FEC-36B1-838B-9662-4A7D4B60C482}"/>
              </a:ext>
            </a:extLst>
          </p:cNvPr>
          <p:cNvSpPr/>
          <p:nvPr/>
        </p:nvSpPr>
        <p:spPr>
          <a:xfrm>
            <a:off x="6283585" y="2576869"/>
            <a:ext cx="131155" cy="136889"/>
          </a:xfrm>
          <a:prstGeom prst="up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440DE78A-1C25-28ED-7FEF-74672E373F86}"/>
              </a:ext>
            </a:extLst>
          </p:cNvPr>
          <p:cNvSpPr txBox="1"/>
          <p:nvPr/>
        </p:nvSpPr>
        <p:spPr>
          <a:xfrm>
            <a:off x="6430534" y="2520991"/>
            <a:ext cx="4157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0.1</a:t>
            </a:r>
          </a:p>
        </p:txBody>
      </p:sp>
      <p:sp>
        <p:nvSpPr>
          <p:cNvPr id="41" name="Flecha abajo 27">
            <a:extLst>
              <a:ext uri="{FF2B5EF4-FFF2-40B4-BE49-F238E27FC236}">
                <a16:creationId xmlns:a16="http://schemas.microsoft.com/office/drawing/2014/main" id="{17C6EFBB-AE91-0C2F-16DA-DA9005C902B4}"/>
              </a:ext>
            </a:extLst>
          </p:cNvPr>
          <p:cNvSpPr/>
          <p:nvPr/>
        </p:nvSpPr>
        <p:spPr>
          <a:xfrm>
            <a:off x="4601706" y="2498524"/>
            <a:ext cx="187039" cy="138499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500" dirty="0">
              <a:ln>
                <a:solidFill>
                  <a:schemeClr val="bg1"/>
                </a:solidFill>
              </a:ln>
              <a:solidFill>
                <a:srgbClr val="00817D"/>
              </a:solidFill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B62AEF09-68DD-653C-1F2A-F8100BE96CFC}"/>
              </a:ext>
            </a:extLst>
          </p:cNvPr>
          <p:cNvSpPr txBox="1"/>
          <p:nvPr/>
        </p:nvSpPr>
        <p:spPr>
          <a:xfrm>
            <a:off x="4001892" y="2335770"/>
            <a:ext cx="740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FEPC  </a:t>
            </a:r>
          </a:p>
          <a:p>
            <a:pPr algn="ctr"/>
            <a:r>
              <a:rPr lang="es-CO" sz="9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(-0.2)</a:t>
            </a:r>
          </a:p>
        </p:txBody>
      </p:sp>
      <p:sp>
        <p:nvSpPr>
          <p:cNvPr id="43" name="Abrir llave 42">
            <a:extLst>
              <a:ext uri="{FF2B5EF4-FFF2-40B4-BE49-F238E27FC236}">
                <a16:creationId xmlns:a16="http://schemas.microsoft.com/office/drawing/2014/main" id="{A11A75BE-488A-F36B-F502-8A2F05CF7D53}"/>
              </a:ext>
            </a:extLst>
          </p:cNvPr>
          <p:cNvSpPr/>
          <p:nvPr/>
        </p:nvSpPr>
        <p:spPr>
          <a:xfrm>
            <a:off x="5163673" y="3189715"/>
            <a:ext cx="119768" cy="634259"/>
          </a:xfrm>
          <a:prstGeom prst="leftBrace">
            <a:avLst/>
          </a:prstGeom>
          <a:solidFill>
            <a:schemeClr val="bg1"/>
          </a:solidFill>
          <a:ln>
            <a:solidFill>
              <a:srgbClr val="B68E46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2744792D-B81A-3430-6390-553E434C1FC1}"/>
              </a:ext>
            </a:extLst>
          </p:cNvPr>
          <p:cNvSpPr txBox="1"/>
          <p:nvPr/>
        </p:nvSpPr>
        <p:spPr>
          <a:xfrm>
            <a:off x="3190078" y="3056542"/>
            <a:ext cx="21219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Apoyo programas Salud Ley 100 (0.28)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Rubros para garantizar cubrir compromisos (0.26)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Excedentes Financieros (0.12)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Atención a víctimas (0.05)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800" b="1" dirty="0">
                <a:latin typeface="Century Gothic" panose="020B0502020202020204" pitchFamily="34" charset="0"/>
              </a:rPr>
              <a:t>Resto de transferencias (0.1)</a:t>
            </a:r>
          </a:p>
        </p:txBody>
      </p:sp>
    </p:spTree>
    <p:extLst>
      <p:ext uri="{BB962C8B-B14F-4D97-AF65-F5344CB8AC3E}">
        <p14:creationId xmlns:p14="http://schemas.microsoft.com/office/powerpoint/2010/main" val="309318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E3F14F7-17F0-5C0D-36BA-349B81823AF6}"/>
              </a:ext>
            </a:extLst>
          </p:cNvPr>
          <p:cNvSpPr txBox="1"/>
          <p:nvPr/>
        </p:nvSpPr>
        <p:spPr>
          <a:xfrm>
            <a:off x="532013" y="690341"/>
            <a:ext cx="831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5">
              <a:defRPr/>
            </a:pPr>
            <a:r>
              <a:rPr lang="es-CO" sz="24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Comparativo Gastos 2023 vs 2024 </a:t>
            </a:r>
            <a:r>
              <a:rPr lang="es-CO" sz="12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(Cifras en billones $)</a:t>
            </a:r>
            <a:endParaRPr lang="es-CO" sz="2400" b="1" dirty="0">
              <a:solidFill>
                <a:srgbClr val="B48B3F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9" name="CuadroTexto 10">
            <a:extLst>
              <a:ext uri="{FF2B5EF4-FFF2-40B4-BE49-F238E27FC236}">
                <a16:creationId xmlns:a16="http://schemas.microsoft.com/office/drawing/2014/main" id="{D88FB918-16FE-12BC-726B-4F221CC8986E}"/>
              </a:ext>
            </a:extLst>
          </p:cNvPr>
          <p:cNvSpPr txBox="1"/>
          <p:nvPr/>
        </p:nvSpPr>
        <p:spPr>
          <a:xfrm>
            <a:off x="2167120" y="5867933"/>
            <a:ext cx="2925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</a:rPr>
              <a:t>Total $422,8</a:t>
            </a:r>
          </a:p>
        </p:txBody>
      </p:sp>
      <p:sp>
        <p:nvSpPr>
          <p:cNvPr id="19" name="CuadroTexto 10">
            <a:extLst>
              <a:ext uri="{FF2B5EF4-FFF2-40B4-BE49-F238E27FC236}">
                <a16:creationId xmlns:a16="http://schemas.microsoft.com/office/drawing/2014/main" id="{97FE5BE4-71B3-6191-5C01-6E508610FC23}"/>
              </a:ext>
            </a:extLst>
          </p:cNvPr>
          <p:cNvSpPr txBox="1"/>
          <p:nvPr/>
        </p:nvSpPr>
        <p:spPr>
          <a:xfrm>
            <a:off x="5636758" y="5867933"/>
            <a:ext cx="2925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</a:rPr>
              <a:t>Total $502,6</a:t>
            </a:r>
          </a:p>
        </p:txBody>
      </p:sp>
      <p:sp>
        <p:nvSpPr>
          <p:cNvPr id="45" name="Triángulo isósceles 44">
            <a:extLst>
              <a:ext uri="{FF2B5EF4-FFF2-40B4-BE49-F238E27FC236}">
                <a16:creationId xmlns:a16="http://schemas.microsoft.com/office/drawing/2014/main" id="{7AA62AF0-A21F-3345-C2FA-0D740EEB8F89}"/>
              </a:ext>
            </a:extLst>
          </p:cNvPr>
          <p:cNvSpPr/>
          <p:nvPr/>
        </p:nvSpPr>
        <p:spPr>
          <a:xfrm>
            <a:off x="8428805" y="4261942"/>
            <a:ext cx="120818" cy="124690"/>
          </a:xfrm>
          <a:prstGeom prst="triangle">
            <a:avLst/>
          </a:prstGeom>
          <a:solidFill>
            <a:srgbClr val="B48B3F"/>
          </a:solidFill>
          <a:ln>
            <a:solidFill>
              <a:srgbClr val="B68E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11B4D7EB-BF88-CBBD-2837-72CE2BD4C382}"/>
              </a:ext>
            </a:extLst>
          </p:cNvPr>
          <p:cNvSpPr txBox="1"/>
          <p:nvPr/>
        </p:nvSpPr>
        <p:spPr>
          <a:xfrm>
            <a:off x="8559577" y="4234878"/>
            <a:ext cx="5468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b="1" dirty="0">
                <a:latin typeface="Century Gothic" panose="020B0502020202020204" pitchFamily="34" charset="0"/>
              </a:rPr>
              <a:t>18.9%</a:t>
            </a:r>
          </a:p>
        </p:txBody>
      </p:sp>
      <p:sp>
        <p:nvSpPr>
          <p:cNvPr id="47" name="Triángulo isósceles 46">
            <a:extLst>
              <a:ext uri="{FF2B5EF4-FFF2-40B4-BE49-F238E27FC236}">
                <a16:creationId xmlns:a16="http://schemas.microsoft.com/office/drawing/2014/main" id="{5C7026A6-EA34-16DC-C4FC-737666ADD77E}"/>
              </a:ext>
            </a:extLst>
          </p:cNvPr>
          <p:cNvSpPr/>
          <p:nvPr/>
        </p:nvSpPr>
        <p:spPr>
          <a:xfrm>
            <a:off x="8396432" y="2901166"/>
            <a:ext cx="130869" cy="149770"/>
          </a:xfrm>
          <a:prstGeom prst="triangle">
            <a:avLst/>
          </a:prstGeom>
          <a:solidFill>
            <a:srgbClr val="C3A268"/>
          </a:solidFill>
          <a:ln>
            <a:solidFill>
              <a:srgbClr val="D2B9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1F2909B-D1FE-8B4D-1754-94DD6A14D8D8}"/>
              </a:ext>
            </a:extLst>
          </p:cNvPr>
          <p:cNvSpPr txBox="1"/>
          <p:nvPr/>
        </p:nvSpPr>
        <p:spPr>
          <a:xfrm>
            <a:off x="8541723" y="2880906"/>
            <a:ext cx="5646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b="1" dirty="0">
                <a:latin typeface="Century Gothic" panose="020B0502020202020204" pitchFamily="34" charset="0"/>
              </a:rPr>
              <a:t>20.4%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3475A0EF-5CC6-3C29-F494-F650E3FFAF8D}"/>
              </a:ext>
            </a:extLst>
          </p:cNvPr>
          <p:cNvSpPr txBox="1"/>
          <p:nvPr/>
        </p:nvSpPr>
        <p:spPr>
          <a:xfrm>
            <a:off x="8515891" y="2231778"/>
            <a:ext cx="5652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b="1" dirty="0">
                <a:latin typeface="Century Gothic" panose="020B0502020202020204" pitchFamily="34" charset="0"/>
              </a:rPr>
              <a:t>17.4%</a:t>
            </a:r>
          </a:p>
        </p:txBody>
      </p:sp>
      <p:sp>
        <p:nvSpPr>
          <p:cNvPr id="51" name="Rectángulo redondeado 30">
            <a:extLst>
              <a:ext uri="{FF2B5EF4-FFF2-40B4-BE49-F238E27FC236}">
                <a16:creationId xmlns:a16="http://schemas.microsoft.com/office/drawing/2014/main" id="{B6E36DCF-313C-4F10-B7EF-6BE23C9B6398}"/>
              </a:ext>
            </a:extLst>
          </p:cNvPr>
          <p:cNvSpPr/>
          <p:nvPr/>
        </p:nvSpPr>
        <p:spPr>
          <a:xfrm>
            <a:off x="8243808" y="1988598"/>
            <a:ext cx="862588" cy="3077848"/>
          </a:xfrm>
          <a:prstGeom prst="roundRect">
            <a:avLst/>
          </a:prstGeom>
          <a:noFill/>
          <a:ln w="28575">
            <a:solidFill>
              <a:srgbClr val="A8823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E98C0CB3-C1C0-B0B3-5D9A-FE2E7EADAD21}"/>
              </a:ext>
            </a:extLst>
          </p:cNvPr>
          <p:cNvSpPr txBox="1"/>
          <p:nvPr/>
        </p:nvSpPr>
        <p:spPr>
          <a:xfrm>
            <a:off x="8275500" y="5122223"/>
            <a:ext cx="875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b="1" dirty="0">
                <a:latin typeface="Century Gothic" panose="020B0502020202020204" pitchFamily="34" charset="0"/>
              </a:rPr>
              <a:t>Variaciones</a:t>
            </a:r>
          </a:p>
        </p:txBody>
      </p:sp>
      <p:sp>
        <p:nvSpPr>
          <p:cNvPr id="53" name="Igual que 32">
            <a:extLst>
              <a:ext uri="{FF2B5EF4-FFF2-40B4-BE49-F238E27FC236}">
                <a16:creationId xmlns:a16="http://schemas.microsoft.com/office/drawing/2014/main" id="{B3859DFA-6CF2-FB4F-A51E-D864F138573F}"/>
              </a:ext>
            </a:extLst>
          </p:cNvPr>
          <p:cNvSpPr/>
          <p:nvPr/>
        </p:nvSpPr>
        <p:spPr>
          <a:xfrm rot="5400000">
            <a:off x="8493455" y="5383227"/>
            <a:ext cx="376294" cy="299601"/>
          </a:xfrm>
          <a:prstGeom prst="mathEqual">
            <a:avLst/>
          </a:prstGeom>
          <a:solidFill>
            <a:srgbClr val="D2B98A"/>
          </a:solidFill>
          <a:ln>
            <a:solidFill>
              <a:srgbClr val="C3A2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54" name="Triángulo isósceles 53">
            <a:extLst>
              <a:ext uri="{FF2B5EF4-FFF2-40B4-BE49-F238E27FC236}">
                <a16:creationId xmlns:a16="http://schemas.microsoft.com/office/drawing/2014/main" id="{4AC013CE-F06A-F2D1-7D8D-B2BAE582679C}"/>
              </a:ext>
            </a:extLst>
          </p:cNvPr>
          <p:cNvSpPr/>
          <p:nvPr/>
        </p:nvSpPr>
        <p:spPr>
          <a:xfrm>
            <a:off x="8406483" y="5957399"/>
            <a:ext cx="120818" cy="12469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03FCECA7-CBFD-B757-91C9-E94F9849ED00}"/>
              </a:ext>
            </a:extLst>
          </p:cNvPr>
          <p:cNvSpPr txBox="1"/>
          <p:nvPr/>
        </p:nvSpPr>
        <p:spPr>
          <a:xfrm>
            <a:off x="8477760" y="5923710"/>
            <a:ext cx="6733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b="1" dirty="0">
                <a:latin typeface="Century Gothic" panose="020B0502020202020204" pitchFamily="34" charset="0"/>
              </a:rPr>
              <a:t>18.9%</a:t>
            </a:r>
          </a:p>
        </p:txBody>
      </p:sp>
      <p:sp>
        <p:nvSpPr>
          <p:cNvPr id="56" name="Triángulo isósceles 55">
            <a:extLst>
              <a:ext uri="{FF2B5EF4-FFF2-40B4-BE49-F238E27FC236}">
                <a16:creationId xmlns:a16="http://schemas.microsoft.com/office/drawing/2014/main" id="{024B877C-5B9D-79FF-B3D6-7240BB41D537}"/>
              </a:ext>
            </a:extLst>
          </p:cNvPr>
          <p:cNvSpPr/>
          <p:nvPr/>
        </p:nvSpPr>
        <p:spPr>
          <a:xfrm>
            <a:off x="8378895" y="2266571"/>
            <a:ext cx="120818" cy="124690"/>
          </a:xfrm>
          <a:prstGeom prst="triangle">
            <a:avLst/>
          </a:prstGeom>
          <a:solidFill>
            <a:srgbClr val="A8823B"/>
          </a:solidFill>
          <a:ln>
            <a:solidFill>
              <a:srgbClr val="7754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4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4667653"/>
              </p:ext>
            </p:extLst>
          </p:nvPr>
        </p:nvGraphicFramePr>
        <p:xfrm>
          <a:off x="2081454" y="1152006"/>
          <a:ext cx="6631841" cy="4771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465132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C9E635-063A-FFF7-C0A2-95D463051467}"/>
              </a:ext>
            </a:extLst>
          </p:cNvPr>
          <p:cNvSpPr txBox="1"/>
          <p:nvPr/>
        </p:nvSpPr>
        <p:spPr>
          <a:xfrm>
            <a:off x="2306685" y="141422"/>
            <a:ext cx="8171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5">
              <a:defRPr/>
            </a:pPr>
            <a:r>
              <a:rPr lang="es-ES" sz="24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Presupuesto Total sin deuda </a:t>
            </a:r>
            <a:r>
              <a:rPr lang="es-ES" sz="16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(Sectorial $ mm)</a:t>
            </a:r>
            <a:endParaRPr lang="es-ES" sz="2400" b="1" dirty="0">
              <a:solidFill>
                <a:srgbClr val="B48B3F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C0F889-ABDB-B9B0-CBB0-2E7C60DA31EE}"/>
              </a:ext>
            </a:extLst>
          </p:cNvPr>
          <p:cNvSpPr txBox="1"/>
          <p:nvPr/>
        </p:nvSpPr>
        <p:spPr>
          <a:xfrm>
            <a:off x="47652" y="1100983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44.415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F88C046-C852-8944-B3BB-2DAF7247702A}"/>
              </a:ext>
            </a:extLst>
          </p:cNvPr>
          <p:cNvSpPr txBox="1"/>
          <p:nvPr/>
        </p:nvSpPr>
        <p:spPr>
          <a:xfrm>
            <a:off x="2827" y="719630"/>
            <a:ext cx="642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9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Prom</a:t>
            </a:r>
            <a:r>
              <a:rPr lang="es-CO" sz="900" b="1" dirty="0">
                <a:latin typeface="Verdana" panose="020B0604030504040204" pitchFamily="34" charset="0"/>
                <a:ea typeface="Verdana" panose="020B0604030504040204" pitchFamily="34" charset="0"/>
              </a:rPr>
              <a:t> 18-22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099FE9E-F98D-4A94-7500-91C891DD17BC}"/>
              </a:ext>
            </a:extLst>
          </p:cNvPr>
          <p:cNvSpPr txBox="1"/>
          <p:nvPr/>
        </p:nvSpPr>
        <p:spPr>
          <a:xfrm>
            <a:off x="770019" y="751794"/>
            <a:ext cx="9784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800" b="1" dirty="0">
                <a:latin typeface="Verdana" panose="020B0604030504040204" pitchFamily="34" charset="0"/>
                <a:ea typeface="Verdana" panose="020B0604030504040204" pitchFamily="34" charset="0"/>
              </a:rPr>
              <a:t>Prepandemia</a:t>
            </a:r>
          </a:p>
          <a:p>
            <a:pPr algn="ctr"/>
            <a:r>
              <a:rPr lang="es-CO" sz="800" b="1" dirty="0">
                <a:latin typeface="Verdana" panose="020B0604030504040204" pitchFamily="34" charset="0"/>
                <a:ea typeface="Verdana" panose="020B0604030504040204" pitchFamily="34" charset="0"/>
              </a:rPr>
              <a:t>2019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5D7327E-C621-91CA-B8E7-CA7827B1828B}"/>
              </a:ext>
            </a:extLst>
          </p:cNvPr>
          <p:cNvSpPr txBox="1"/>
          <p:nvPr/>
        </p:nvSpPr>
        <p:spPr>
          <a:xfrm>
            <a:off x="47652" y="141318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35.180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DE27E16-7A46-BDC1-912A-59C7287FA464}"/>
              </a:ext>
            </a:extLst>
          </p:cNvPr>
          <p:cNvSpPr txBox="1"/>
          <p:nvPr/>
        </p:nvSpPr>
        <p:spPr>
          <a:xfrm>
            <a:off x="47651" y="1725379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36.325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8037B06-6B55-B7C8-91ED-230CDD9E17A0}"/>
              </a:ext>
            </a:extLst>
          </p:cNvPr>
          <p:cNvSpPr txBox="1"/>
          <p:nvPr/>
        </p:nvSpPr>
        <p:spPr>
          <a:xfrm>
            <a:off x="47651" y="2047822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21.366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44C5626-8FCC-E79F-8099-C54E6C967DB8}"/>
              </a:ext>
            </a:extLst>
          </p:cNvPr>
          <p:cNvSpPr txBox="1"/>
          <p:nvPr/>
        </p:nvSpPr>
        <p:spPr>
          <a:xfrm>
            <a:off x="54187" y="2349775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29.809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43104A8-25BF-59E1-C1ED-20C44F5F35E3}"/>
              </a:ext>
            </a:extLst>
          </p:cNvPr>
          <p:cNvSpPr txBox="1"/>
          <p:nvPr/>
        </p:nvSpPr>
        <p:spPr>
          <a:xfrm>
            <a:off x="54187" y="2661973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8.978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0E9C126-2768-C726-BE4D-18A304C950CD}"/>
              </a:ext>
            </a:extLst>
          </p:cNvPr>
          <p:cNvSpPr txBox="1"/>
          <p:nvPr/>
        </p:nvSpPr>
        <p:spPr>
          <a:xfrm>
            <a:off x="54186" y="297417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10.640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D86A8CD-75D1-25FC-CD9C-E2A746B578C9}"/>
              </a:ext>
            </a:extLst>
          </p:cNvPr>
          <p:cNvSpPr txBox="1"/>
          <p:nvPr/>
        </p:nvSpPr>
        <p:spPr>
          <a:xfrm>
            <a:off x="54186" y="3296614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4.902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9A8E015-A323-49F4-1705-F8F1CEACC41E}"/>
              </a:ext>
            </a:extLst>
          </p:cNvPr>
          <p:cNvSpPr txBox="1"/>
          <p:nvPr/>
        </p:nvSpPr>
        <p:spPr>
          <a:xfrm>
            <a:off x="61599" y="3623375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7.011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CC856A83-66EA-60C8-3D9B-B198649A0E73}"/>
              </a:ext>
            </a:extLst>
          </p:cNvPr>
          <p:cNvSpPr txBox="1"/>
          <p:nvPr/>
        </p:nvSpPr>
        <p:spPr>
          <a:xfrm>
            <a:off x="61599" y="3935573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5.044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AFB5861-4A36-F0F3-DC13-B5106F0635D2}"/>
              </a:ext>
            </a:extLst>
          </p:cNvPr>
          <p:cNvSpPr txBox="1"/>
          <p:nvPr/>
        </p:nvSpPr>
        <p:spPr>
          <a:xfrm>
            <a:off x="61598" y="424777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4.825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28CDBA8D-9C76-1A6D-51EA-1D4963ED2EDF}"/>
              </a:ext>
            </a:extLst>
          </p:cNvPr>
          <p:cNvSpPr txBox="1"/>
          <p:nvPr/>
        </p:nvSpPr>
        <p:spPr>
          <a:xfrm>
            <a:off x="61598" y="4570214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4.180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2E12E125-1F7B-7F31-9C02-E9FAFF1236A1}"/>
              </a:ext>
            </a:extLst>
          </p:cNvPr>
          <p:cNvSpPr txBox="1"/>
          <p:nvPr/>
        </p:nvSpPr>
        <p:spPr>
          <a:xfrm>
            <a:off x="61599" y="4882412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3.140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419BAF0F-04F7-AA56-CC5B-E560CDA51008}"/>
              </a:ext>
            </a:extLst>
          </p:cNvPr>
          <p:cNvSpPr txBox="1"/>
          <p:nvPr/>
        </p:nvSpPr>
        <p:spPr>
          <a:xfrm>
            <a:off x="61599" y="5194610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2.284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A0116D6-85B5-2AEB-3CB4-6C7200120C3B}"/>
              </a:ext>
            </a:extLst>
          </p:cNvPr>
          <p:cNvSpPr txBox="1"/>
          <p:nvPr/>
        </p:nvSpPr>
        <p:spPr>
          <a:xfrm>
            <a:off x="61598" y="5506808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2.443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4F3A2FA3-6FAF-FEA6-B300-40FD6A027076}"/>
              </a:ext>
            </a:extLst>
          </p:cNvPr>
          <p:cNvSpPr txBox="1"/>
          <p:nvPr/>
        </p:nvSpPr>
        <p:spPr>
          <a:xfrm>
            <a:off x="61598" y="582925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18.232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A14C512-A296-0E49-3A28-948AA7CFB4F8}"/>
              </a:ext>
            </a:extLst>
          </p:cNvPr>
          <p:cNvSpPr txBox="1"/>
          <p:nvPr/>
        </p:nvSpPr>
        <p:spPr>
          <a:xfrm>
            <a:off x="972410" y="1103790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41.444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31BBC309-67F2-5E87-4AF7-17C8F82098F6}"/>
              </a:ext>
            </a:extLst>
          </p:cNvPr>
          <p:cNvSpPr txBox="1"/>
          <p:nvPr/>
        </p:nvSpPr>
        <p:spPr>
          <a:xfrm>
            <a:off x="972410" y="141598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29.606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8579122C-4CE6-706E-1CB7-418D2EF8E8F1}"/>
              </a:ext>
            </a:extLst>
          </p:cNvPr>
          <p:cNvSpPr txBox="1"/>
          <p:nvPr/>
        </p:nvSpPr>
        <p:spPr>
          <a:xfrm>
            <a:off x="972409" y="1728186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33.564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71CE4E78-5EAC-A612-69E4-8F8A19ED437F}"/>
              </a:ext>
            </a:extLst>
          </p:cNvPr>
          <p:cNvSpPr txBox="1"/>
          <p:nvPr/>
        </p:nvSpPr>
        <p:spPr>
          <a:xfrm>
            <a:off x="972409" y="2050629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10.352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5F9B7C4F-56CD-E57F-49BF-95CAEA0C5C35}"/>
              </a:ext>
            </a:extLst>
          </p:cNvPr>
          <p:cNvSpPr txBox="1"/>
          <p:nvPr/>
        </p:nvSpPr>
        <p:spPr>
          <a:xfrm>
            <a:off x="978945" y="2352582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28.042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EA1D014-1B82-D385-8421-333C9BD822EC}"/>
              </a:ext>
            </a:extLst>
          </p:cNvPr>
          <p:cNvSpPr txBox="1"/>
          <p:nvPr/>
        </p:nvSpPr>
        <p:spPr>
          <a:xfrm>
            <a:off x="978945" y="2664780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7.633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580586DD-256A-1AEC-4175-A1A20CAEA58D}"/>
              </a:ext>
            </a:extLst>
          </p:cNvPr>
          <p:cNvSpPr txBox="1"/>
          <p:nvPr/>
        </p:nvSpPr>
        <p:spPr>
          <a:xfrm>
            <a:off x="978944" y="297697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4.966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02D2E159-F42A-402E-8CA3-68FC18B9743D}"/>
              </a:ext>
            </a:extLst>
          </p:cNvPr>
          <p:cNvSpPr txBox="1"/>
          <p:nvPr/>
        </p:nvSpPr>
        <p:spPr>
          <a:xfrm>
            <a:off x="978944" y="3299421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4.013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246422C-4330-F5C9-D1E2-45B686CECF6D}"/>
              </a:ext>
            </a:extLst>
          </p:cNvPr>
          <p:cNvSpPr txBox="1"/>
          <p:nvPr/>
        </p:nvSpPr>
        <p:spPr>
          <a:xfrm>
            <a:off x="986357" y="3626182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6.537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1011B0C1-C9EF-E450-F63F-B8FFC956B188}"/>
              </a:ext>
            </a:extLst>
          </p:cNvPr>
          <p:cNvSpPr txBox="1"/>
          <p:nvPr/>
        </p:nvSpPr>
        <p:spPr>
          <a:xfrm>
            <a:off x="986357" y="3938380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4.677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30C73FFF-E040-4293-BD8D-6341DAD318FA}"/>
              </a:ext>
            </a:extLst>
          </p:cNvPr>
          <p:cNvSpPr txBox="1"/>
          <p:nvPr/>
        </p:nvSpPr>
        <p:spPr>
          <a:xfrm>
            <a:off x="986356" y="425057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4.151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27D5C12A-2836-AF2F-4C3E-8C63BDADD977}"/>
              </a:ext>
            </a:extLst>
          </p:cNvPr>
          <p:cNvSpPr txBox="1"/>
          <p:nvPr/>
        </p:nvSpPr>
        <p:spPr>
          <a:xfrm>
            <a:off x="986356" y="4573021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3.869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D2DEA020-5A9B-B9C1-35AA-769ED4581D8A}"/>
              </a:ext>
            </a:extLst>
          </p:cNvPr>
          <p:cNvSpPr txBox="1"/>
          <p:nvPr/>
        </p:nvSpPr>
        <p:spPr>
          <a:xfrm>
            <a:off x="986357" y="4885219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2.746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5E2A8F63-1286-D1AF-3750-5819D6855382}"/>
              </a:ext>
            </a:extLst>
          </p:cNvPr>
          <p:cNvSpPr txBox="1"/>
          <p:nvPr/>
        </p:nvSpPr>
        <p:spPr>
          <a:xfrm>
            <a:off x="986357" y="5197417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2.263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2D1C0B01-7BE4-B950-87F5-4F77CC1C7722}"/>
              </a:ext>
            </a:extLst>
          </p:cNvPr>
          <p:cNvSpPr txBox="1"/>
          <p:nvPr/>
        </p:nvSpPr>
        <p:spPr>
          <a:xfrm>
            <a:off x="986356" y="5509615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1.899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AC37D823-0AE6-6BE2-8EC4-8F68C37815C9}"/>
              </a:ext>
            </a:extLst>
          </p:cNvPr>
          <p:cNvSpPr txBox="1"/>
          <p:nvPr/>
        </p:nvSpPr>
        <p:spPr>
          <a:xfrm>
            <a:off x="986356" y="583205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12.535</a:t>
            </a:r>
          </a:p>
        </p:txBody>
      </p: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E1A7B0CC-0DC9-05FB-B428-F2A8420CCB87}"/>
              </a:ext>
            </a:extLst>
          </p:cNvPr>
          <p:cNvCxnSpPr>
            <a:cxnSpLocks/>
          </p:cNvCxnSpPr>
          <p:nvPr/>
        </p:nvCxnSpPr>
        <p:spPr>
          <a:xfrm flipV="1">
            <a:off x="0" y="6356067"/>
            <a:ext cx="12100264" cy="31100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uadroTexto 70">
            <a:extLst>
              <a:ext uri="{FF2B5EF4-FFF2-40B4-BE49-F238E27FC236}">
                <a16:creationId xmlns:a16="http://schemas.microsoft.com/office/drawing/2014/main" id="{7558A78A-586F-933A-3B07-57152947A0C9}"/>
              </a:ext>
            </a:extLst>
          </p:cNvPr>
          <p:cNvSpPr txBox="1"/>
          <p:nvPr/>
        </p:nvSpPr>
        <p:spPr>
          <a:xfrm>
            <a:off x="9142006" y="3870384"/>
            <a:ext cx="2672179" cy="646331"/>
          </a:xfrm>
          <a:prstGeom prst="rect">
            <a:avLst/>
          </a:prstGeom>
          <a:noFill/>
          <a:ln>
            <a:solidFill>
              <a:srgbClr val="6A2671"/>
            </a:solidFill>
          </a:ln>
        </p:spPr>
        <p:txBody>
          <a:bodyPr wrap="square">
            <a:spAutoFit/>
          </a:bodyPr>
          <a:lstStyle/>
          <a:p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Con </a:t>
            </a:r>
            <a:r>
              <a:rPr lang="es-CO" sz="11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Prom</a:t>
            </a:r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 18-22:</a:t>
            </a:r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 dirty="0">
                <a:solidFill>
                  <a:srgbClr val="775423"/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70,9%</a:t>
            </a:r>
          </a:p>
          <a:p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Con Prepandemia</a:t>
            </a:r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s-CO" sz="12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105,6%</a:t>
            </a:r>
          </a:p>
          <a:p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Con 2023: </a:t>
            </a:r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18,5%</a:t>
            </a:r>
          </a:p>
        </p:txBody>
      </p:sp>
      <p:sp>
        <p:nvSpPr>
          <p:cNvPr id="72" name="Rectángulo redondeado 16">
            <a:extLst>
              <a:ext uri="{FF2B5EF4-FFF2-40B4-BE49-F238E27FC236}">
                <a16:creationId xmlns:a16="http://schemas.microsoft.com/office/drawing/2014/main" id="{3F73F473-E0BE-4762-671F-C29B249B19DF}"/>
              </a:ext>
            </a:extLst>
          </p:cNvPr>
          <p:cNvSpPr/>
          <p:nvPr/>
        </p:nvSpPr>
        <p:spPr>
          <a:xfrm>
            <a:off x="7340737" y="6588045"/>
            <a:ext cx="308610" cy="132184"/>
          </a:xfrm>
          <a:prstGeom prst="roundRect">
            <a:avLst/>
          </a:prstGeom>
          <a:solidFill>
            <a:srgbClr val="D2B98A"/>
          </a:solidFill>
          <a:ln>
            <a:solidFill>
              <a:srgbClr val="D2B9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rgbClr val="3266CA"/>
                </a:solidFill>
              </a:ln>
              <a:solidFill>
                <a:srgbClr val="3266C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446613CC-713A-86BA-210B-9D92B90BC283}"/>
              </a:ext>
            </a:extLst>
          </p:cNvPr>
          <p:cNvSpPr txBox="1"/>
          <p:nvPr/>
        </p:nvSpPr>
        <p:spPr>
          <a:xfrm>
            <a:off x="7679418" y="6498201"/>
            <a:ext cx="1617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 $344,3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sp>
        <p:nvSpPr>
          <p:cNvPr id="74" name="Rectángulo redondeado 26">
            <a:extLst>
              <a:ext uri="{FF2B5EF4-FFF2-40B4-BE49-F238E27FC236}">
                <a16:creationId xmlns:a16="http://schemas.microsoft.com/office/drawing/2014/main" id="{3D949383-2297-A179-242D-C3C8085CA257}"/>
              </a:ext>
            </a:extLst>
          </p:cNvPr>
          <p:cNvSpPr/>
          <p:nvPr/>
        </p:nvSpPr>
        <p:spPr>
          <a:xfrm>
            <a:off x="9322423" y="6588045"/>
            <a:ext cx="308610" cy="132184"/>
          </a:xfrm>
          <a:prstGeom prst="roundRect">
            <a:avLst/>
          </a:prstGeom>
          <a:solidFill>
            <a:srgbClr val="775423"/>
          </a:solidFill>
          <a:ln>
            <a:solidFill>
              <a:srgbClr val="7754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33F90FAD-5785-0347-2679-30C5D62E699D}"/>
              </a:ext>
            </a:extLst>
          </p:cNvPr>
          <p:cNvSpPr txBox="1"/>
          <p:nvPr/>
        </p:nvSpPr>
        <p:spPr>
          <a:xfrm>
            <a:off x="9656497" y="6486871"/>
            <a:ext cx="1484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 $408,1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sp>
        <p:nvSpPr>
          <p:cNvPr id="76" name="Rectángulo redondeado 36">
            <a:extLst>
              <a:ext uri="{FF2B5EF4-FFF2-40B4-BE49-F238E27FC236}">
                <a16:creationId xmlns:a16="http://schemas.microsoft.com/office/drawing/2014/main" id="{73DF73A5-664D-7035-4DAC-7528E743E4D8}"/>
              </a:ext>
            </a:extLst>
          </p:cNvPr>
          <p:cNvSpPr/>
          <p:nvPr/>
        </p:nvSpPr>
        <p:spPr>
          <a:xfrm>
            <a:off x="2387632" y="6600585"/>
            <a:ext cx="308610" cy="13218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rgbClr val="3266CA"/>
                </a:solidFill>
              </a:ln>
              <a:solidFill>
                <a:srgbClr val="3266C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1847CDA2-5402-951B-8651-3A86CF9A66CF}"/>
              </a:ext>
            </a:extLst>
          </p:cNvPr>
          <p:cNvSpPr txBox="1"/>
          <p:nvPr/>
        </p:nvSpPr>
        <p:spPr>
          <a:xfrm>
            <a:off x="2660454" y="6510741"/>
            <a:ext cx="2190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Prom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 18-22 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$238,8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01C9F018-48DF-2E9A-C24A-660FAF03E6B5}"/>
              </a:ext>
            </a:extLst>
          </p:cNvPr>
          <p:cNvSpPr txBox="1"/>
          <p:nvPr/>
        </p:nvSpPr>
        <p:spPr>
          <a:xfrm>
            <a:off x="235832" y="6499923"/>
            <a:ext cx="2065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Total sin deuda:</a:t>
            </a:r>
          </a:p>
        </p:txBody>
      </p:sp>
      <p:sp>
        <p:nvSpPr>
          <p:cNvPr id="79" name="Rectángulo redondeado 36">
            <a:extLst>
              <a:ext uri="{FF2B5EF4-FFF2-40B4-BE49-F238E27FC236}">
                <a16:creationId xmlns:a16="http://schemas.microsoft.com/office/drawing/2014/main" id="{10D7D765-4218-F5C2-F91A-12AC1F711021}"/>
              </a:ext>
            </a:extLst>
          </p:cNvPr>
          <p:cNvSpPr/>
          <p:nvPr/>
        </p:nvSpPr>
        <p:spPr>
          <a:xfrm>
            <a:off x="4823127" y="6600585"/>
            <a:ext cx="308610" cy="1321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rgbClr val="3266CA"/>
                </a:solidFill>
              </a:ln>
              <a:solidFill>
                <a:srgbClr val="3266C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AAC5D9F5-8D7A-F30B-BF8F-C27A63CAD2B2}"/>
              </a:ext>
            </a:extLst>
          </p:cNvPr>
          <p:cNvSpPr txBox="1"/>
          <p:nvPr/>
        </p:nvSpPr>
        <p:spPr>
          <a:xfrm>
            <a:off x="5095949" y="6510741"/>
            <a:ext cx="2190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Prepandemia 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$198,5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353624"/>
              </p:ext>
            </p:extLst>
          </p:nvPr>
        </p:nvGraphicFramePr>
        <p:xfrm>
          <a:off x="661161" y="939660"/>
          <a:ext cx="9816934" cy="5292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2119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C9E635-063A-FFF7-C0A2-95D463051467}"/>
              </a:ext>
            </a:extLst>
          </p:cNvPr>
          <p:cNvSpPr txBox="1"/>
          <p:nvPr/>
        </p:nvSpPr>
        <p:spPr>
          <a:xfrm>
            <a:off x="390618" y="562451"/>
            <a:ext cx="8171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5">
              <a:defRPr/>
            </a:pPr>
            <a:r>
              <a:rPr lang="es-ES" sz="24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Presupuesto Total sin deuda Resto de Sectores </a:t>
            </a:r>
            <a:r>
              <a:rPr lang="es-ES" sz="16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($ mm)</a:t>
            </a:r>
            <a:endParaRPr lang="es-ES" sz="2400" b="1" dirty="0">
              <a:solidFill>
                <a:srgbClr val="B48B3F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B7D0CD9-A2C6-593B-D523-D0F4E9493056}"/>
              </a:ext>
            </a:extLst>
          </p:cNvPr>
          <p:cNvSpPr txBox="1"/>
          <p:nvPr/>
        </p:nvSpPr>
        <p:spPr>
          <a:xfrm>
            <a:off x="301842" y="5616013"/>
            <a:ext cx="8488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latin typeface="Verdana" panose="020B0604030504040204" pitchFamily="34" charset="0"/>
                <a:ea typeface="Verdana" panose="020B0604030504040204" pitchFamily="34" charset="0"/>
              </a:rPr>
              <a:t>* La vigencia 2023 es apropiación vigente a 30 de Junio con estimaciones de cierre + Ley 2299 del 2023 (adición reforma tributaria)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F57051E-7AD3-9E0D-C11C-58ADB32782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316599"/>
              </p:ext>
            </p:extLst>
          </p:nvPr>
        </p:nvGraphicFramePr>
        <p:xfrm>
          <a:off x="414618" y="1643151"/>
          <a:ext cx="8738260" cy="3838575"/>
        </p:xfrm>
        <a:graphic>
          <a:graphicData uri="http://schemas.openxmlformats.org/drawingml/2006/table">
            <a:tbl>
              <a:tblPr/>
              <a:tblGrid>
                <a:gridCol w="4812909">
                  <a:extLst>
                    <a:ext uri="{9D8B030D-6E8A-4147-A177-3AD203B41FA5}">
                      <a16:colId xmlns:a16="http://schemas.microsoft.com/office/drawing/2014/main" val="3693182300"/>
                    </a:ext>
                  </a:extLst>
                </a:gridCol>
                <a:gridCol w="977989">
                  <a:extLst>
                    <a:ext uri="{9D8B030D-6E8A-4147-A177-3AD203B41FA5}">
                      <a16:colId xmlns:a16="http://schemas.microsoft.com/office/drawing/2014/main" val="1150696679"/>
                    </a:ext>
                  </a:extLst>
                </a:gridCol>
                <a:gridCol w="1071769">
                  <a:extLst>
                    <a:ext uri="{9D8B030D-6E8A-4147-A177-3AD203B41FA5}">
                      <a16:colId xmlns:a16="http://schemas.microsoft.com/office/drawing/2014/main" val="3894925829"/>
                    </a:ext>
                  </a:extLst>
                </a:gridCol>
                <a:gridCol w="736840">
                  <a:extLst>
                    <a:ext uri="{9D8B030D-6E8A-4147-A177-3AD203B41FA5}">
                      <a16:colId xmlns:a16="http://schemas.microsoft.com/office/drawing/2014/main" val="2858688759"/>
                    </a:ext>
                  </a:extLst>
                </a:gridCol>
                <a:gridCol w="1138753">
                  <a:extLst>
                    <a:ext uri="{9D8B030D-6E8A-4147-A177-3AD203B41FA5}">
                      <a16:colId xmlns:a16="http://schemas.microsoft.com/office/drawing/2014/main" val="1708749895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Resto Sectores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Promedio 18/22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Prepandemia 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Proyecto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6024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INTELIGENCIA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031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CIENCIA_TECNOLOGÍA_E_INNOVACIÓN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39736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EMPLEO_PÚBLICO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35924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SISTEMA_INTEGRAL_DE_VERDAD_JUSTICIA_REPARACIÓN_Y_NO_REPETICIÓN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779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884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31386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CONGRESO_DE_LA_REPÚBLICA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1.194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1.105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4825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DEPORTE_Y_RECREACIÓN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1.314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60524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COMERCIO_INDUSTRIA_Y_TURISMO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735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1.454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1.469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9373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CULTURA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810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1.478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4319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INFORMACIÓN_ESTADÍSTICA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1.061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1.046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1.640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59955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REGISTRADURÍA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2.544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1.701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2875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RELACIONES_EXTERIORES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1.802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1.559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1.635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1.770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78961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AMBIENTE_Y_DESARROLLO_SOSTENIBLE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1.094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2.008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2.057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815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PLANEACIÓN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4.742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1.647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1.988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2.065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8955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PRESIDENCIA_DE_LA_REPÚBLICA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1.006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2.446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2.410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9776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INTERIOR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1.915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1.646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3.118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3.698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1625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TECNOLOGÍAS_DE_LA_INFORMACIÓN_Y_LAS_COMUNICACIONES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1.963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1.392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2.512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 dirty="0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3.912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11672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18.232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12.535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23.718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26.682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958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3700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C9E635-063A-FFF7-C0A2-95D463051467}"/>
              </a:ext>
            </a:extLst>
          </p:cNvPr>
          <p:cNvSpPr txBox="1"/>
          <p:nvPr/>
        </p:nvSpPr>
        <p:spPr>
          <a:xfrm>
            <a:off x="2306685" y="141422"/>
            <a:ext cx="8171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5">
              <a:defRPr/>
            </a:pPr>
            <a:r>
              <a:rPr lang="es-ES" sz="24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Presupuesto Funcionamiento </a:t>
            </a:r>
            <a:r>
              <a:rPr lang="es-ES" sz="16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(Sectorial $ mm)</a:t>
            </a:r>
            <a:endParaRPr lang="es-ES" sz="2400" b="1" dirty="0">
              <a:solidFill>
                <a:srgbClr val="B48B3F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C0F889-ABDB-B9B0-CBB0-2E7C60DA31EE}"/>
              </a:ext>
            </a:extLst>
          </p:cNvPr>
          <p:cNvSpPr txBox="1"/>
          <p:nvPr/>
        </p:nvSpPr>
        <p:spPr>
          <a:xfrm>
            <a:off x="47652" y="1100983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40.046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F88C046-C852-8944-B3BB-2DAF7247702A}"/>
              </a:ext>
            </a:extLst>
          </p:cNvPr>
          <p:cNvSpPr txBox="1"/>
          <p:nvPr/>
        </p:nvSpPr>
        <p:spPr>
          <a:xfrm>
            <a:off x="2827" y="719630"/>
            <a:ext cx="642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9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Prom</a:t>
            </a:r>
            <a:r>
              <a:rPr lang="es-CO" sz="900" b="1" dirty="0">
                <a:latin typeface="Verdana" panose="020B0604030504040204" pitchFamily="34" charset="0"/>
                <a:ea typeface="Verdana" panose="020B0604030504040204" pitchFamily="34" charset="0"/>
              </a:rPr>
              <a:t> 18-22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099FE9E-F98D-4A94-7500-91C891DD17BC}"/>
              </a:ext>
            </a:extLst>
          </p:cNvPr>
          <p:cNvSpPr txBox="1"/>
          <p:nvPr/>
        </p:nvSpPr>
        <p:spPr>
          <a:xfrm>
            <a:off x="770019" y="751794"/>
            <a:ext cx="9784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800" b="1" dirty="0">
                <a:latin typeface="Verdana" panose="020B0604030504040204" pitchFamily="34" charset="0"/>
                <a:ea typeface="Verdana" panose="020B0604030504040204" pitchFamily="34" charset="0"/>
              </a:rPr>
              <a:t>Prepandemia</a:t>
            </a:r>
          </a:p>
          <a:p>
            <a:pPr algn="ctr"/>
            <a:r>
              <a:rPr lang="es-CO" sz="800" b="1" dirty="0">
                <a:latin typeface="Verdana" panose="020B0604030504040204" pitchFamily="34" charset="0"/>
                <a:ea typeface="Verdana" panose="020B0604030504040204" pitchFamily="34" charset="0"/>
              </a:rPr>
              <a:t>2019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5D7327E-C621-91CA-B8E7-CA7827B1828B}"/>
              </a:ext>
            </a:extLst>
          </p:cNvPr>
          <p:cNvSpPr txBox="1"/>
          <p:nvPr/>
        </p:nvSpPr>
        <p:spPr>
          <a:xfrm>
            <a:off x="47652" y="141318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34.392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DE27E16-7A46-BDC1-912A-59C7287FA464}"/>
              </a:ext>
            </a:extLst>
          </p:cNvPr>
          <p:cNvSpPr txBox="1"/>
          <p:nvPr/>
        </p:nvSpPr>
        <p:spPr>
          <a:xfrm>
            <a:off x="47651" y="1725379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34.815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8037B06-6B55-B7C8-91ED-230CDD9E17A0}"/>
              </a:ext>
            </a:extLst>
          </p:cNvPr>
          <p:cNvSpPr txBox="1"/>
          <p:nvPr/>
        </p:nvSpPr>
        <p:spPr>
          <a:xfrm>
            <a:off x="47651" y="2047822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19.328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44C5626-8FCC-E79F-8099-C54E6C967DB8}"/>
              </a:ext>
            </a:extLst>
          </p:cNvPr>
          <p:cNvSpPr txBox="1"/>
          <p:nvPr/>
        </p:nvSpPr>
        <p:spPr>
          <a:xfrm>
            <a:off x="54187" y="2349775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24.952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43104A8-25BF-59E1-C1ED-20C44F5F35E3}"/>
              </a:ext>
            </a:extLst>
          </p:cNvPr>
          <p:cNvSpPr txBox="1"/>
          <p:nvPr/>
        </p:nvSpPr>
        <p:spPr>
          <a:xfrm>
            <a:off x="54187" y="2661973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4.664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0E9C126-2768-C726-BE4D-18A304C950CD}"/>
              </a:ext>
            </a:extLst>
          </p:cNvPr>
          <p:cNvSpPr txBox="1"/>
          <p:nvPr/>
        </p:nvSpPr>
        <p:spPr>
          <a:xfrm>
            <a:off x="54186" y="297417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4.001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D86A8CD-75D1-25FC-CD9C-E2A746B578C9}"/>
              </a:ext>
            </a:extLst>
          </p:cNvPr>
          <p:cNvSpPr txBox="1"/>
          <p:nvPr/>
        </p:nvSpPr>
        <p:spPr>
          <a:xfrm>
            <a:off x="54186" y="3296614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963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9A8E015-A323-49F4-1705-F8F1CEACC41E}"/>
              </a:ext>
            </a:extLst>
          </p:cNvPr>
          <p:cNvSpPr txBox="1"/>
          <p:nvPr/>
        </p:nvSpPr>
        <p:spPr>
          <a:xfrm>
            <a:off x="61599" y="3623375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2.650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CC856A83-66EA-60C8-3D9B-B198649A0E73}"/>
              </a:ext>
            </a:extLst>
          </p:cNvPr>
          <p:cNvSpPr txBox="1"/>
          <p:nvPr/>
        </p:nvSpPr>
        <p:spPr>
          <a:xfrm>
            <a:off x="61599" y="3935573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2.162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AFB5861-4A36-F0F3-DC13-B5106F0635D2}"/>
              </a:ext>
            </a:extLst>
          </p:cNvPr>
          <p:cNvSpPr txBox="1"/>
          <p:nvPr/>
        </p:nvSpPr>
        <p:spPr>
          <a:xfrm>
            <a:off x="61598" y="424777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2.387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28CDBA8D-9C76-1A6D-51EA-1D4963ED2EDF}"/>
              </a:ext>
            </a:extLst>
          </p:cNvPr>
          <p:cNvSpPr txBox="1"/>
          <p:nvPr/>
        </p:nvSpPr>
        <p:spPr>
          <a:xfrm>
            <a:off x="61598" y="4570214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1.673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2E12E125-1F7B-7F31-9C02-E9FAFF1236A1}"/>
              </a:ext>
            </a:extLst>
          </p:cNvPr>
          <p:cNvSpPr txBox="1"/>
          <p:nvPr/>
        </p:nvSpPr>
        <p:spPr>
          <a:xfrm>
            <a:off x="61599" y="4882412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3.687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419BAF0F-04F7-AA56-CC5B-E560CDA51008}"/>
              </a:ext>
            </a:extLst>
          </p:cNvPr>
          <p:cNvSpPr txBox="1"/>
          <p:nvPr/>
        </p:nvSpPr>
        <p:spPr>
          <a:xfrm>
            <a:off x="61599" y="5194610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3.570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A0116D6-85B5-2AEB-3CB4-6C7200120C3B}"/>
              </a:ext>
            </a:extLst>
          </p:cNvPr>
          <p:cNvSpPr txBox="1"/>
          <p:nvPr/>
        </p:nvSpPr>
        <p:spPr>
          <a:xfrm>
            <a:off x="61598" y="5506808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1.029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4F3A2FA3-6FAF-FEA6-B300-40FD6A027076}"/>
              </a:ext>
            </a:extLst>
          </p:cNvPr>
          <p:cNvSpPr txBox="1"/>
          <p:nvPr/>
        </p:nvSpPr>
        <p:spPr>
          <a:xfrm>
            <a:off x="61598" y="582925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7.766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A14C512-A296-0E49-3A28-948AA7CFB4F8}"/>
              </a:ext>
            </a:extLst>
          </p:cNvPr>
          <p:cNvSpPr txBox="1"/>
          <p:nvPr/>
        </p:nvSpPr>
        <p:spPr>
          <a:xfrm>
            <a:off x="972410" y="1103790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37.388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31BBC309-67F2-5E87-4AF7-17C8F82098F6}"/>
              </a:ext>
            </a:extLst>
          </p:cNvPr>
          <p:cNvSpPr txBox="1"/>
          <p:nvPr/>
        </p:nvSpPr>
        <p:spPr>
          <a:xfrm>
            <a:off x="972410" y="141598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28.951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8579122C-4CE6-706E-1CB7-418D2EF8E8F1}"/>
              </a:ext>
            </a:extLst>
          </p:cNvPr>
          <p:cNvSpPr txBox="1"/>
          <p:nvPr/>
        </p:nvSpPr>
        <p:spPr>
          <a:xfrm>
            <a:off x="972409" y="1728186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32.431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71CE4E78-5EAC-A612-69E4-8F8A19ED437F}"/>
              </a:ext>
            </a:extLst>
          </p:cNvPr>
          <p:cNvSpPr txBox="1"/>
          <p:nvPr/>
        </p:nvSpPr>
        <p:spPr>
          <a:xfrm>
            <a:off x="972409" y="2050629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8.704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5F9B7C4F-56CD-E57F-49BF-95CAEA0C5C35}"/>
              </a:ext>
            </a:extLst>
          </p:cNvPr>
          <p:cNvSpPr txBox="1"/>
          <p:nvPr/>
        </p:nvSpPr>
        <p:spPr>
          <a:xfrm>
            <a:off x="978945" y="2352582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22.863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EA1D014-1B82-D385-8421-333C9BD822EC}"/>
              </a:ext>
            </a:extLst>
          </p:cNvPr>
          <p:cNvSpPr txBox="1"/>
          <p:nvPr/>
        </p:nvSpPr>
        <p:spPr>
          <a:xfrm>
            <a:off x="978945" y="2664780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4.334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580586DD-256A-1AEC-4175-A1A20CAEA58D}"/>
              </a:ext>
            </a:extLst>
          </p:cNvPr>
          <p:cNvSpPr txBox="1"/>
          <p:nvPr/>
        </p:nvSpPr>
        <p:spPr>
          <a:xfrm>
            <a:off x="978944" y="297697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3.698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02D2E159-F42A-402E-8CA3-68FC18B9743D}"/>
              </a:ext>
            </a:extLst>
          </p:cNvPr>
          <p:cNvSpPr txBox="1"/>
          <p:nvPr/>
        </p:nvSpPr>
        <p:spPr>
          <a:xfrm>
            <a:off x="978944" y="3299421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668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246422C-4330-F5C9-D1E2-45B686CECF6D}"/>
              </a:ext>
            </a:extLst>
          </p:cNvPr>
          <p:cNvSpPr txBox="1"/>
          <p:nvPr/>
        </p:nvSpPr>
        <p:spPr>
          <a:xfrm>
            <a:off x="986357" y="3626182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2.364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1011B0C1-C9EF-E450-F63F-B8FFC956B188}"/>
              </a:ext>
            </a:extLst>
          </p:cNvPr>
          <p:cNvSpPr txBox="1"/>
          <p:nvPr/>
        </p:nvSpPr>
        <p:spPr>
          <a:xfrm>
            <a:off x="986357" y="3938380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1.739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30C73FFF-E040-4293-BD8D-6341DAD318FA}"/>
              </a:ext>
            </a:extLst>
          </p:cNvPr>
          <p:cNvSpPr txBox="1"/>
          <p:nvPr/>
        </p:nvSpPr>
        <p:spPr>
          <a:xfrm>
            <a:off x="986356" y="425057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2.194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27D5C12A-2836-AF2F-4C3E-8C63BDADD977}"/>
              </a:ext>
            </a:extLst>
          </p:cNvPr>
          <p:cNvSpPr txBox="1"/>
          <p:nvPr/>
        </p:nvSpPr>
        <p:spPr>
          <a:xfrm>
            <a:off x="986356" y="4573021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1.293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D2DEA020-5A9B-B9C1-35AA-769ED4581D8A}"/>
              </a:ext>
            </a:extLst>
          </p:cNvPr>
          <p:cNvSpPr txBox="1"/>
          <p:nvPr/>
        </p:nvSpPr>
        <p:spPr>
          <a:xfrm>
            <a:off x="986357" y="4885219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892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5E2A8F63-1286-D1AF-3750-5819D6855382}"/>
              </a:ext>
            </a:extLst>
          </p:cNvPr>
          <p:cNvSpPr txBox="1"/>
          <p:nvPr/>
        </p:nvSpPr>
        <p:spPr>
          <a:xfrm>
            <a:off x="986357" y="5197417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1.319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2D1C0B01-7BE4-B950-87F5-4F77CC1C7722}"/>
              </a:ext>
            </a:extLst>
          </p:cNvPr>
          <p:cNvSpPr txBox="1"/>
          <p:nvPr/>
        </p:nvSpPr>
        <p:spPr>
          <a:xfrm>
            <a:off x="986356" y="5509615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910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AC37D823-0AE6-6BE2-8EC4-8F68C37815C9}"/>
              </a:ext>
            </a:extLst>
          </p:cNvPr>
          <p:cNvSpPr txBox="1"/>
          <p:nvPr/>
        </p:nvSpPr>
        <p:spPr>
          <a:xfrm>
            <a:off x="986356" y="583205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6.912</a:t>
            </a:r>
          </a:p>
        </p:txBody>
      </p: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E1A7B0CC-0DC9-05FB-B428-F2A8420CCB87}"/>
              </a:ext>
            </a:extLst>
          </p:cNvPr>
          <p:cNvCxnSpPr>
            <a:cxnSpLocks/>
          </p:cNvCxnSpPr>
          <p:nvPr/>
        </p:nvCxnSpPr>
        <p:spPr>
          <a:xfrm flipV="1">
            <a:off x="0" y="6356067"/>
            <a:ext cx="12100264" cy="31100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uadroTexto 70">
            <a:extLst>
              <a:ext uri="{FF2B5EF4-FFF2-40B4-BE49-F238E27FC236}">
                <a16:creationId xmlns:a16="http://schemas.microsoft.com/office/drawing/2014/main" id="{7558A78A-586F-933A-3B07-57152947A0C9}"/>
              </a:ext>
            </a:extLst>
          </p:cNvPr>
          <p:cNvSpPr txBox="1"/>
          <p:nvPr/>
        </p:nvSpPr>
        <p:spPr>
          <a:xfrm>
            <a:off x="9142006" y="3870384"/>
            <a:ext cx="2672179" cy="646331"/>
          </a:xfrm>
          <a:prstGeom prst="rect">
            <a:avLst/>
          </a:prstGeom>
          <a:noFill/>
          <a:ln>
            <a:solidFill>
              <a:srgbClr val="6A2671"/>
            </a:solidFill>
          </a:ln>
        </p:spPr>
        <p:txBody>
          <a:bodyPr wrap="square">
            <a:spAutoFit/>
          </a:bodyPr>
          <a:lstStyle/>
          <a:p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Con </a:t>
            </a:r>
            <a:r>
              <a:rPr lang="es-CO" sz="11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Prom</a:t>
            </a:r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 18-22:</a:t>
            </a:r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 dirty="0">
                <a:solidFill>
                  <a:srgbClr val="775423"/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65,0%</a:t>
            </a:r>
          </a:p>
          <a:p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Con Prepandemia</a:t>
            </a:r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s-CO" sz="12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98,1%</a:t>
            </a:r>
          </a:p>
          <a:p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Con 2023: </a:t>
            </a:r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18,9%</a:t>
            </a:r>
          </a:p>
        </p:txBody>
      </p:sp>
      <p:sp>
        <p:nvSpPr>
          <p:cNvPr id="72" name="Rectángulo redondeado 16">
            <a:extLst>
              <a:ext uri="{FF2B5EF4-FFF2-40B4-BE49-F238E27FC236}">
                <a16:creationId xmlns:a16="http://schemas.microsoft.com/office/drawing/2014/main" id="{3F73F473-E0BE-4762-671F-C29B249B19DF}"/>
              </a:ext>
            </a:extLst>
          </p:cNvPr>
          <p:cNvSpPr/>
          <p:nvPr/>
        </p:nvSpPr>
        <p:spPr>
          <a:xfrm>
            <a:off x="7340737" y="6588045"/>
            <a:ext cx="308610" cy="132184"/>
          </a:xfrm>
          <a:prstGeom prst="roundRect">
            <a:avLst/>
          </a:prstGeom>
          <a:solidFill>
            <a:srgbClr val="D2B98A"/>
          </a:solidFill>
          <a:ln>
            <a:solidFill>
              <a:srgbClr val="D2B9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rgbClr val="3266CA"/>
                </a:solidFill>
              </a:ln>
              <a:solidFill>
                <a:srgbClr val="3266C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446613CC-713A-86BA-210B-9D92B90BC283}"/>
              </a:ext>
            </a:extLst>
          </p:cNvPr>
          <p:cNvSpPr txBox="1"/>
          <p:nvPr/>
        </p:nvSpPr>
        <p:spPr>
          <a:xfrm>
            <a:off x="7679418" y="6498201"/>
            <a:ext cx="1617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 $261,1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sp>
        <p:nvSpPr>
          <p:cNvPr id="74" name="Rectángulo redondeado 26">
            <a:extLst>
              <a:ext uri="{FF2B5EF4-FFF2-40B4-BE49-F238E27FC236}">
                <a16:creationId xmlns:a16="http://schemas.microsoft.com/office/drawing/2014/main" id="{3D949383-2297-A179-242D-C3C8085CA257}"/>
              </a:ext>
            </a:extLst>
          </p:cNvPr>
          <p:cNvSpPr/>
          <p:nvPr/>
        </p:nvSpPr>
        <p:spPr>
          <a:xfrm>
            <a:off x="9322423" y="6588045"/>
            <a:ext cx="308610" cy="132184"/>
          </a:xfrm>
          <a:prstGeom prst="roundRect">
            <a:avLst/>
          </a:prstGeom>
          <a:solidFill>
            <a:srgbClr val="775423"/>
          </a:solidFill>
          <a:ln>
            <a:solidFill>
              <a:srgbClr val="7754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33F90FAD-5785-0347-2679-30C5D62E699D}"/>
              </a:ext>
            </a:extLst>
          </p:cNvPr>
          <p:cNvSpPr txBox="1"/>
          <p:nvPr/>
        </p:nvSpPr>
        <p:spPr>
          <a:xfrm>
            <a:off x="9656497" y="6486871"/>
            <a:ext cx="1484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 $310,3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sp>
        <p:nvSpPr>
          <p:cNvPr id="76" name="Rectángulo redondeado 36">
            <a:extLst>
              <a:ext uri="{FF2B5EF4-FFF2-40B4-BE49-F238E27FC236}">
                <a16:creationId xmlns:a16="http://schemas.microsoft.com/office/drawing/2014/main" id="{73DF73A5-664D-7035-4DAC-7528E743E4D8}"/>
              </a:ext>
            </a:extLst>
          </p:cNvPr>
          <p:cNvSpPr/>
          <p:nvPr/>
        </p:nvSpPr>
        <p:spPr>
          <a:xfrm>
            <a:off x="2387632" y="6600585"/>
            <a:ext cx="308610" cy="13218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rgbClr val="3266CA"/>
                </a:solidFill>
              </a:ln>
              <a:solidFill>
                <a:srgbClr val="3266C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1847CDA2-5402-951B-8651-3A86CF9A66CF}"/>
              </a:ext>
            </a:extLst>
          </p:cNvPr>
          <p:cNvSpPr txBox="1"/>
          <p:nvPr/>
        </p:nvSpPr>
        <p:spPr>
          <a:xfrm>
            <a:off x="2660454" y="6510741"/>
            <a:ext cx="2190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Prom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 18-22 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$188,1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01C9F018-48DF-2E9A-C24A-660FAF03E6B5}"/>
              </a:ext>
            </a:extLst>
          </p:cNvPr>
          <p:cNvSpPr txBox="1"/>
          <p:nvPr/>
        </p:nvSpPr>
        <p:spPr>
          <a:xfrm>
            <a:off x="18668" y="6517724"/>
            <a:ext cx="2282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Total Funcionamiento:</a:t>
            </a:r>
          </a:p>
        </p:txBody>
      </p:sp>
      <p:sp>
        <p:nvSpPr>
          <p:cNvPr id="79" name="Rectángulo redondeado 36">
            <a:extLst>
              <a:ext uri="{FF2B5EF4-FFF2-40B4-BE49-F238E27FC236}">
                <a16:creationId xmlns:a16="http://schemas.microsoft.com/office/drawing/2014/main" id="{10D7D765-4218-F5C2-F91A-12AC1F711021}"/>
              </a:ext>
            </a:extLst>
          </p:cNvPr>
          <p:cNvSpPr/>
          <p:nvPr/>
        </p:nvSpPr>
        <p:spPr>
          <a:xfrm>
            <a:off x="4823127" y="6600585"/>
            <a:ext cx="308610" cy="1321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rgbClr val="3266CA"/>
                </a:solidFill>
              </a:ln>
              <a:solidFill>
                <a:srgbClr val="3266C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AAC5D9F5-8D7A-F30B-BF8F-C27A63CAD2B2}"/>
              </a:ext>
            </a:extLst>
          </p:cNvPr>
          <p:cNvSpPr txBox="1"/>
          <p:nvPr/>
        </p:nvSpPr>
        <p:spPr>
          <a:xfrm>
            <a:off x="5095949" y="6510741"/>
            <a:ext cx="2190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Prepandemia 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$156,7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4705614"/>
              </p:ext>
            </p:extLst>
          </p:nvPr>
        </p:nvGraphicFramePr>
        <p:xfrm>
          <a:off x="1685229" y="944789"/>
          <a:ext cx="7728858" cy="5311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45002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190F532C-4D2D-E7A3-CBB3-9372F22817CD}"/>
              </a:ext>
            </a:extLst>
          </p:cNvPr>
          <p:cNvSpPr txBox="1">
            <a:spLocks/>
          </p:cNvSpPr>
          <p:nvPr/>
        </p:nvSpPr>
        <p:spPr>
          <a:xfrm>
            <a:off x="7492753" y="4261281"/>
            <a:ext cx="4409205" cy="10475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Propuesta del cambio PGN 2024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B48B3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9212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C9E635-063A-FFF7-C0A2-95D463051467}"/>
              </a:ext>
            </a:extLst>
          </p:cNvPr>
          <p:cNvSpPr txBox="1"/>
          <p:nvPr/>
        </p:nvSpPr>
        <p:spPr>
          <a:xfrm>
            <a:off x="390618" y="562451"/>
            <a:ext cx="8171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5">
              <a:defRPr/>
            </a:pPr>
            <a:r>
              <a:rPr lang="es-ES" sz="24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Presupuesto Funcionamiento Resto de Sectores </a:t>
            </a:r>
            <a:r>
              <a:rPr lang="es-ES" sz="16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($ mm)</a:t>
            </a:r>
            <a:endParaRPr lang="es-ES" sz="2400" b="1" dirty="0">
              <a:solidFill>
                <a:srgbClr val="B48B3F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B7D0CD9-A2C6-593B-D523-D0F4E9493056}"/>
              </a:ext>
            </a:extLst>
          </p:cNvPr>
          <p:cNvSpPr txBox="1"/>
          <p:nvPr/>
        </p:nvSpPr>
        <p:spPr>
          <a:xfrm>
            <a:off x="390617" y="5521912"/>
            <a:ext cx="8488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latin typeface="Verdana" panose="020B0604030504040204" pitchFamily="34" charset="0"/>
                <a:ea typeface="Verdana" panose="020B0604030504040204" pitchFamily="34" charset="0"/>
              </a:rPr>
              <a:t>* La vigencia 2023 es apropiación vigente a 30 de Junio con estimaciones de cierre + Ley 2299 del 2023 (adición reforma tributaria)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80BDC53-B1F4-DFD6-B11F-C50F5231E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149084"/>
              </p:ext>
            </p:extLst>
          </p:nvPr>
        </p:nvGraphicFramePr>
        <p:xfrm>
          <a:off x="481816" y="1547917"/>
          <a:ext cx="8488198" cy="3819525"/>
        </p:xfrm>
        <a:graphic>
          <a:graphicData uri="http://schemas.openxmlformats.org/drawingml/2006/table">
            <a:tbl>
              <a:tblPr/>
              <a:tblGrid>
                <a:gridCol w="4660887">
                  <a:extLst>
                    <a:ext uri="{9D8B030D-6E8A-4147-A177-3AD203B41FA5}">
                      <a16:colId xmlns:a16="http://schemas.microsoft.com/office/drawing/2014/main" val="66926168"/>
                    </a:ext>
                  </a:extLst>
                </a:gridCol>
                <a:gridCol w="1076837">
                  <a:extLst>
                    <a:ext uri="{9D8B030D-6E8A-4147-A177-3AD203B41FA5}">
                      <a16:colId xmlns:a16="http://schemas.microsoft.com/office/drawing/2014/main" val="3483666286"/>
                    </a:ext>
                  </a:extLst>
                </a:gridCol>
                <a:gridCol w="1037915">
                  <a:extLst>
                    <a:ext uri="{9D8B030D-6E8A-4147-A177-3AD203B41FA5}">
                      <a16:colId xmlns:a16="http://schemas.microsoft.com/office/drawing/2014/main" val="2662382930"/>
                    </a:ext>
                  </a:extLst>
                </a:gridCol>
                <a:gridCol w="713566">
                  <a:extLst>
                    <a:ext uri="{9D8B030D-6E8A-4147-A177-3AD203B41FA5}">
                      <a16:colId xmlns:a16="http://schemas.microsoft.com/office/drawing/2014/main" val="3135748974"/>
                    </a:ext>
                  </a:extLst>
                </a:gridCol>
                <a:gridCol w="998993">
                  <a:extLst>
                    <a:ext uri="{9D8B030D-6E8A-4147-A177-3AD203B41FA5}">
                      <a16:colId xmlns:a16="http://schemas.microsoft.com/office/drawing/2014/main" val="423401227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Resto Sectores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Promedio 18/22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Prepandemia 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Proyecto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2842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CIENCIA_TECNOLOGÍA_E_INNOVACIÓN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8425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DEPORTE_Y_RECREACIÓN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96689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INTELIGENCIA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0635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EMPLEO_PÚBLICO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16425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INFORMACIÓN_ESTADÍSTICA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0030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CULTURA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75321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PLANEACIÓN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4499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AMBIENTE_Y_DESARROLLO_SOSTENIBLE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4991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SISTEMA_INTEGRAL_DE_VERDAD_JUSTICIA_REPARACIÓN_Y_NO_REPETICIÓN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9837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TECNOLOGÍAS_DE_LA_INFORMACIÓN_Y_LAS_COMUNICACIONES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1.037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793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6003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CONGRESO_DE_LA_REPÚBLICA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9039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AGRICULTURA_Y_DESARROLLO_RURAL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701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1.005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4823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COMERCIO_INDUSTRIA_Y_TURISMO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804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1.069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38850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IGUALDAD Y EQUIDAD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1.083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7450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REGISTRADURÍA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1.663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1.450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2.348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1.390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78923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TRANSPORTE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1.749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1.602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3511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7.766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6.912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11.366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10.703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907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9023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0727722"/>
              </p:ext>
            </p:extLst>
          </p:nvPr>
        </p:nvGraphicFramePr>
        <p:xfrm>
          <a:off x="770019" y="825887"/>
          <a:ext cx="10533265" cy="5364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2CC9E635-063A-FFF7-C0A2-95D463051467}"/>
              </a:ext>
            </a:extLst>
          </p:cNvPr>
          <p:cNvSpPr txBox="1"/>
          <p:nvPr/>
        </p:nvSpPr>
        <p:spPr>
          <a:xfrm>
            <a:off x="2306685" y="141422"/>
            <a:ext cx="8171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5">
              <a:defRPr/>
            </a:pPr>
            <a:r>
              <a:rPr lang="es-ES" sz="24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Presupuesto Inversión </a:t>
            </a:r>
            <a:r>
              <a:rPr lang="es-ES" sz="16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(Sectorial $ mm)</a:t>
            </a:r>
            <a:endParaRPr lang="es-ES" sz="2400" b="1" dirty="0">
              <a:solidFill>
                <a:srgbClr val="B48B3F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C0F889-ABDB-B9B0-CBB0-2E7C60DA31EE}"/>
              </a:ext>
            </a:extLst>
          </p:cNvPr>
          <p:cNvSpPr txBox="1"/>
          <p:nvPr/>
        </p:nvSpPr>
        <p:spPr>
          <a:xfrm>
            <a:off x="47652" y="1100983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7.953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F88C046-C852-8944-B3BB-2DAF7247702A}"/>
              </a:ext>
            </a:extLst>
          </p:cNvPr>
          <p:cNvSpPr txBox="1"/>
          <p:nvPr/>
        </p:nvSpPr>
        <p:spPr>
          <a:xfrm>
            <a:off x="2827" y="719630"/>
            <a:ext cx="642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9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Prom</a:t>
            </a:r>
            <a:r>
              <a:rPr lang="es-CO" sz="900" b="1" dirty="0">
                <a:latin typeface="Verdana" panose="020B0604030504040204" pitchFamily="34" charset="0"/>
                <a:ea typeface="Verdana" panose="020B0604030504040204" pitchFamily="34" charset="0"/>
              </a:rPr>
              <a:t> 18-22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099FE9E-F98D-4A94-7500-91C891DD17BC}"/>
              </a:ext>
            </a:extLst>
          </p:cNvPr>
          <p:cNvSpPr txBox="1"/>
          <p:nvPr/>
        </p:nvSpPr>
        <p:spPr>
          <a:xfrm>
            <a:off x="770019" y="751794"/>
            <a:ext cx="9784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800" b="1" dirty="0">
                <a:latin typeface="Verdana" panose="020B0604030504040204" pitchFamily="34" charset="0"/>
                <a:ea typeface="Verdana" panose="020B0604030504040204" pitchFamily="34" charset="0"/>
              </a:rPr>
              <a:t>Prepandemia</a:t>
            </a:r>
          </a:p>
          <a:p>
            <a:pPr algn="ctr"/>
            <a:r>
              <a:rPr lang="es-CO" sz="800" b="1" dirty="0">
                <a:latin typeface="Verdana" panose="020B0604030504040204" pitchFamily="34" charset="0"/>
                <a:ea typeface="Verdana" panose="020B0604030504040204" pitchFamily="34" charset="0"/>
              </a:rPr>
              <a:t>2019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5D7327E-C621-91CA-B8E7-CA7827B1828B}"/>
              </a:ext>
            </a:extLst>
          </p:cNvPr>
          <p:cNvSpPr txBox="1"/>
          <p:nvPr/>
        </p:nvSpPr>
        <p:spPr>
          <a:xfrm>
            <a:off x="47652" y="141318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6.952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DE27E16-7A46-BDC1-912A-59C7287FA464}"/>
              </a:ext>
            </a:extLst>
          </p:cNvPr>
          <p:cNvSpPr txBox="1"/>
          <p:nvPr/>
        </p:nvSpPr>
        <p:spPr>
          <a:xfrm>
            <a:off x="47651" y="1725379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6.365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8037B06-6B55-B7C8-91ED-230CDD9E17A0}"/>
              </a:ext>
            </a:extLst>
          </p:cNvPr>
          <p:cNvSpPr txBox="1"/>
          <p:nvPr/>
        </p:nvSpPr>
        <p:spPr>
          <a:xfrm>
            <a:off x="47651" y="2047822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4.369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44C5626-8FCC-E79F-8099-C54E6C967DB8}"/>
              </a:ext>
            </a:extLst>
          </p:cNvPr>
          <p:cNvSpPr txBox="1"/>
          <p:nvPr/>
        </p:nvSpPr>
        <p:spPr>
          <a:xfrm>
            <a:off x="54187" y="2349775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1.583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43104A8-25BF-59E1-C1ED-20C44F5F35E3}"/>
              </a:ext>
            </a:extLst>
          </p:cNvPr>
          <p:cNvSpPr txBox="1"/>
          <p:nvPr/>
        </p:nvSpPr>
        <p:spPr>
          <a:xfrm>
            <a:off x="54187" y="2661973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3.940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0E9C126-2768-C726-BE4D-18A304C950CD}"/>
              </a:ext>
            </a:extLst>
          </p:cNvPr>
          <p:cNvSpPr txBox="1"/>
          <p:nvPr/>
        </p:nvSpPr>
        <p:spPr>
          <a:xfrm>
            <a:off x="54186" y="297417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2.438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D86A8CD-75D1-25FC-CD9C-E2A746B578C9}"/>
              </a:ext>
            </a:extLst>
          </p:cNvPr>
          <p:cNvSpPr txBox="1"/>
          <p:nvPr/>
        </p:nvSpPr>
        <p:spPr>
          <a:xfrm>
            <a:off x="54186" y="3296614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4.857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9A8E015-A323-49F4-1705-F8F1CEACC41E}"/>
              </a:ext>
            </a:extLst>
          </p:cNvPr>
          <p:cNvSpPr txBox="1"/>
          <p:nvPr/>
        </p:nvSpPr>
        <p:spPr>
          <a:xfrm>
            <a:off x="61599" y="3623375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2.037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CC856A83-66EA-60C8-3D9B-B198649A0E73}"/>
              </a:ext>
            </a:extLst>
          </p:cNvPr>
          <p:cNvSpPr txBox="1"/>
          <p:nvPr/>
        </p:nvSpPr>
        <p:spPr>
          <a:xfrm>
            <a:off x="61599" y="3935573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1.510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AFB5861-4A36-F0F3-DC13-B5106F0635D2}"/>
              </a:ext>
            </a:extLst>
          </p:cNvPr>
          <p:cNvSpPr txBox="1"/>
          <p:nvPr/>
        </p:nvSpPr>
        <p:spPr>
          <a:xfrm>
            <a:off x="61598" y="424777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1.323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28CDBA8D-9C76-1A6D-51EA-1D4963ED2EDF}"/>
              </a:ext>
            </a:extLst>
          </p:cNvPr>
          <p:cNvSpPr txBox="1"/>
          <p:nvPr/>
        </p:nvSpPr>
        <p:spPr>
          <a:xfrm>
            <a:off x="61598" y="4570214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788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2E12E125-1F7B-7F31-9C02-E9FAFF1236A1}"/>
              </a:ext>
            </a:extLst>
          </p:cNvPr>
          <p:cNvSpPr txBox="1"/>
          <p:nvPr/>
        </p:nvSpPr>
        <p:spPr>
          <a:xfrm>
            <a:off x="61599" y="4882412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512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419BAF0F-04F7-AA56-CC5B-E560CDA51008}"/>
              </a:ext>
            </a:extLst>
          </p:cNvPr>
          <p:cNvSpPr txBox="1"/>
          <p:nvPr/>
        </p:nvSpPr>
        <p:spPr>
          <a:xfrm>
            <a:off x="61599" y="5194610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547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A0116D6-85B5-2AEB-3CB4-6C7200120C3B}"/>
              </a:ext>
            </a:extLst>
          </p:cNvPr>
          <p:cNvSpPr txBox="1"/>
          <p:nvPr/>
        </p:nvSpPr>
        <p:spPr>
          <a:xfrm>
            <a:off x="61598" y="5506808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362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4F3A2FA3-6FAF-FEA6-B300-40FD6A027076}"/>
              </a:ext>
            </a:extLst>
          </p:cNvPr>
          <p:cNvSpPr txBox="1"/>
          <p:nvPr/>
        </p:nvSpPr>
        <p:spPr>
          <a:xfrm>
            <a:off x="61598" y="5829251"/>
            <a:ext cx="553249" cy="20005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5.151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A14C512-A296-0E49-3A28-948AA7CFB4F8}"/>
              </a:ext>
            </a:extLst>
          </p:cNvPr>
          <p:cNvSpPr txBox="1"/>
          <p:nvPr/>
        </p:nvSpPr>
        <p:spPr>
          <a:xfrm>
            <a:off x="972410" y="1103790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6.656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31BBC309-67F2-5E87-4AF7-17C8F82098F6}"/>
              </a:ext>
            </a:extLst>
          </p:cNvPr>
          <p:cNvSpPr txBox="1"/>
          <p:nvPr/>
        </p:nvSpPr>
        <p:spPr>
          <a:xfrm>
            <a:off x="972410" y="141598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4.074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8579122C-4CE6-706E-1CB7-418D2EF8E8F1}"/>
              </a:ext>
            </a:extLst>
          </p:cNvPr>
          <p:cNvSpPr txBox="1"/>
          <p:nvPr/>
        </p:nvSpPr>
        <p:spPr>
          <a:xfrm>
            <a:off x="972409" y="1728186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5.941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71CE4E78-5EAC-A612-69E4-8F8A19ED437F}"/>
              </a:ext>
            </a:extLst>
          </p:cNvPr>
          <p:cNvSpPr txBox="1"/>
          <p:nvPr/>
        </p:nvSpPr>
        <p:spPr>
          <a:xfrm>
            <a:off x="972409" y="2050629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4.056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5F9B7C4F-56CD-E57F-49BF-95CAEA0C5C35}"/>
              </a:ext>
            </a:extLst>
          </p:cNvPr>
          <p:cNvSpPr txBox="1"/>
          <p:nvPr/>
        </p:nvSpPr>
        <p:spPr>
          <a:xfrm>
            <a:off x="978945" y="2352582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1.526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EA1D014-1B82-D385-8421-333C9BD822EC}"/>
              </a:ext>
            </a:extLst>
          </p:cNvPr>
          <p:cNvSpPr txBox="1"/>
          <p:nvPr/>
        </p:nvSpPr>
        <p:spPr>
          <a:xfrm>
            <a:off x="978945" y="2664780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3.325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580586DD-256A-1AEC-4175-A1A20CAEA58D}"/>
              </a:ext>
            </a:extLst>
          </p:cNvPr>
          <p:cNvSpPr txBox="1"/>
          <p:nvPr/>
        </p:nvSpPr>
        <p:spPr>
          <a:xfrm>
            <a:off x="978944" y="297697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1.957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02D2E159-F42A-402E-8CA3-68FC18B9743D}"/>
              </a:ext>
            </a:extLst>
          </p:cNvPr>
          <p:cNvSpPr txBox="1"/>
          <p:nvPr/>
        </p:nvSpPr>
        <p:spPr>
          <a:xfrm>
            <a:off x="978944" y="3299421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5.179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246422C-4330-F5C9-D1E2-45B686CECF6D}"/>
              </a:ext>
            </a:extLst>
          </p:cNvPr>
          <p:cNvSpPr txBox="1"/>
          <p:nvPr/>
        </p:nvSpPr>
        <p:spPr>
          <a:xfrm>
            <a:off x="986357" y="3626182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1.827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1011B0C1-C9EF-E450-F63F-B8FFC956B188}"/>
              </a:ext>
            </a:extLst>
          </p:cNvPr>
          <p:cNvSpPr txBox="1"/>
          <p:nvPr/>
        </p:nvSpPr>
        <p:spPr>
          <a:xfrm>
            <a:off x="986357" y="3938380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1.133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30C73FFF-E040-4293-BD8D-6341DAD318FA}"/>
              </a:ext>
            </a:extLst>
          </p:cNvPr>
          <p:cNvSpPr txBox="1"/>
          <p:nvPr/>
        </p:nvSpPr>
        <p:spPr>
          <a:xfrm>
            <a:off x="986356" y="425057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1.141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27D5C12A-2836-AF2F-4C3E-8C63BDADD977}"/>
              </a:ext>
            </a:extLst>
          </p:cNvPr>
          <p:cNvSpPr txBox="1"/>
          <p:nvPr/>
        </p:nvSpPr>
        <p:spPr>
          <a:xfrm>
            <a:off x="986356" y="4573021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656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D2DEA020-5A9B-B9C1-35AA-769ED4581D8A}"/>
              </a:ext>
            </a:extLst>
          </p:cNvPr>
          <p:cNvSpPr txBox="1"/>
          <p:nvPr/>
        </p:nvSpPr>
        <p:spPr>
          <a:xfrm>
            <a:off x="986357" y="4885219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302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5E2A8F63-1286-D1AF-3750-5819D6855382}"/>
              </a:ext>
            </a:extLst>
          </p:cNvPr>
          <p:cNvSpPr txBox="1"/>
          <p:nvPr/>
        </p:nvSpPr>
        <p:spPr>
          <a:xfrm>
            <a:off x="986357" y="5197417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303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2D1C0B01-7BE4-B950-87F5-4F77CC1C7722}"/>
              </a:ext>
            </a:extLst>
          </p:cNvPr>
          <p:cNvSpPr txBox="1"/>
          <p:nvPr/>
        </p:nvSpPr>
        <p:spPr>
          <a:xfrm>
            <a:off x="986356" y="5509615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226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AC37D823-0AE6-6BE2-8EC4-8F68C37815C9}"/>
              </a:ext>
            </a:extLst>
          </p:cNvPr>
          <p:cNvSpPr txBox="1"/>
          <p:nvPr/>
        </p:nvSpPr>
        <p:spPr>
          <a:xfrm>
            <a:off x="986356" y="5832058"/>
            <a:ext cx="553249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700" b="1" dirty="0">
                <a:latin typeface="Verdana" panose="020B0604030504040204" pitchFamily="34" charset="0"/>
                <a:ea typeface="Verdana" panose="020B0604030504040204" pitchFamily="34" charset="0"/>
              </a:rPr>
              <a:t>3.496</a:t>
            </a:r>
          </a:p>
        </p:txBody>
      </p: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E1A7B0CC-0DC9-05FB-B428-F2A8420CCB87}"/>
              </a:ext>
            </a:extLst>
          </p:cNvPr>
          <p:cNvCxnSpPr>
            <a:cxnSpLocks/>
          </p:cNvCxnSpPr>
          <p:nvPr/>
        </p:nvCxnSpPr>
        <p:spPr>
          <a:xfrm flipV="1">
            <a:off x="0" y="6356067"/>
            <a:ext cx="12100264" cy="31100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uadroTexto 70">
            <a:extLst>
              <a:ext uri="{FF2B5EF4-FFF2-40B4-BE49-F238E27FC236}">
                <a16:creationId xmlns:a16="http://schemas.microsoft.com/office/drawing/2014/main" id="{7558A78A-586F-933A-3B07-57152947A0C9}"/>
              </a:ext>
            </a:extLst>
          </p:cNvPr>
          <p:cNvSpPr txBox="1"/>
          <p:nvPr/>
        </p:nvSpPr>
        <p:spPr>
          <a:xfrm>
            <a:off x="9428085" y="3416921"/>
            <a:ext cx="2672179" cy="646331"/>
          </a:xfrm>
          <a:prstGeom prst="rect">
            <a:avLst/>
          </a:prstGeom>
          <a:noFill/>
          <a:ln>
            <a:solidFill>
              <a:srgbClr val="6A2671"/>
            </a:solidFill>
          </a:ln>
        </p:spPr>
        <p:txBody>
          <a:bodyPr wrap="square">
            <a:spAutoFit/>
          </a:bodyPr>
          <a:lstStyle/>
          <a:p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Con </a:t>
            </a:r>
            <a:r>
              <a:rPr lang="es-CO" sz="11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Prom</a:t>
            </a:r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 18-22:</a:t>
            </a:r>
            <a:r>
              <a:rPr lang="es-C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 dirty="0">
                <a:solidFill>
                  <a:srgbClr val="775423"/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92,8%</a:t>
            </a:r>
          </a:p>
          <a:p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Con Prepandemia</a:t>
            </a:r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s-CO" sz="1200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133,9%</a:t>
            </a:r>
          </a:p>
          <a:p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Con 2023: </a:t>
            </a:r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17,4%</a:t>
            </a:r>
          </a:p>
        </p:txBody>
      </p:sp>
      <p:sp>
        <p:nvSpPr>
          <p:cNvPr id="72" name="Rectángulo redondeado 16">
            <a:extLst>
              <a:ext uri="{FF2B5EF4-FFF2-40B4-BE49-F238E27FC236}">
                <a16:creationId xmlns:a16="http://schemas.microsoft.com/office/drawing/2014/main" id="{3F73F473-E0BE-4762-671F-C29B249B19DF}"/>
              </a:ext>
            </a:extLst>
          </p:cNvPr>
          <p:cNvSpPr/>
          <p:nvPr/>
        </p:nvSpPr>
        <p:spPr>
          <a:xfrm>
            <a:off x="7340737" y="6588045"/>
            <a:ext cx="308610" cy="132184"/>
          </a:xfrm>
          <a:prstGeom prst="roundRect">
            <a:avLst/>
          </a:prstGeom>
          <a:solidFill>
            <a:srgbClr val="D2B98A"/>
          </a:solidFill>
          <a:ln>
            <a:solidFill>
              <a:srgbClr val="D2B9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rgbClr val="3266CA"/>
                </a:solidFill>
              </a:ln>
              <a:solidFill>
                <a:srgbClr val="3266C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446613CC-713A-86BA-210B-9D92B90BC283}"/>
              </a:ext>
            </a:extLst>
          </p:cNvPr>
          <p:cNvSpPr txBox="1"/>
          <p:nvPr/>
        </p:nvSpPr>
        <p:spPr>
          <a:xfrm>
            <a:off x="7679418" y="6498201"/>
            <a:ext cx="1617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2023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 $83,2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sp>
        <p:nvSpPr>
          <p:cNvPr id="74" name="Rectángulo redondeado 26">
            <a:extLst>
              <a:ext uri="{FF2B5EF4-FFF2-40B4-BE49-F238E27FC236}">
                <a16:creationId xmlns:a16="http://schemas.microsoft.com/office/drawing/2014/main" id="{3D949383-2297-A179-242D-C3C8085CA257}"/>
              </a:ext>
            </a:extLst>
          </p:cNvPr>
          <p:cNvSpPr/>
          <p:nvPr/>
        </p:nvSpPr>
        <p:spPr>
          <a:xfrm>
            <a:off x="9322423" y="6588045"/>
            <a:ext cx="308610" cy="132184"/>
          </a:xfrm>
          <a:prstGeom prst="roundRect">
            <a:avLst/>
          </a:prstGeom>
          <a:solidFill>
            <a:srgbClr val="775423"/>
          </a:solidFill>
          <a:ln>
            <a:solidFill>
              <a:srgbClr val="7754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33F90FAD-5785-0347-2679-30C5D62E699D}"/>
              </a:ext>
            </a:extLst>
          </p:cNvPr>
          <p:cNvSpPr txBox="1"/>
          <p:nvPr/>
        </p:nvSpPr>
        <p:spPr>
          <a:xfrm>
            <a:off x="9656497" y="6486871"/>
            <a:ext cx="1484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 $97,7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sp>
        <p:nvSpPr>
          <p:cNvPr id="76" name="Rectángulo redondeado 36">
            <a:extLst>
              <a:ext uri="{FF2B5EF4-FFF2-40B4-BE49-F238E27FC236}">
                <a16:creationId xmlns:a16="http://schemas.microsoft.com/office/drawing/2014/main" id="{73DF73A5-664D-7035-4DAC-7528E743E4D8}"/>
              </a:ext>
            </a:extLst>
          </p:cNvPr>
          <p:cNvSpPr/>
          <p:nvPr/>
        </p:nvSpPr>
        <p:spPr>
          <a:xfrm>
            <a:off x="2387632" y="6600585"/>
            <a:ext cx="308610" cy="13218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rgbClr val="3266CA"/>
                </a:solidFill>
              </a:ln>
              <a:solidFill>
                <a:srgbClr val="3266C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1847CDA2-5402-951B-8651-3A86CF9A66CF}"/>
              </a:ext>
            </a:extLst>
          </p:cNvPr>
          <p:cNvSpPr txBox="1"/>
          <p:nvPr/>
        </p:nvSpPr>
        <p:spPr>
          <a:xfrm>
            <a:off x="2660454" y="6510741"/>
            <a:ext cx="2190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Prom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 18-22 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$50,7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01C9F018-48DF-2E9A-C24A-660FAF03E6B5}"/>
              </a:ext>
            </a:extLst>
          </p:cNvPr>
          <p:cNvSpPr txBox="1"/>
          <p:nvPr/>
        </p:nvSpPr>
        <p:spPr>
          <a:xfrm>
            <a:off x="18668" y="6517724"/>
            <a:ext cx="2282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Total Inversión:</a:t>
            </a:r>
          </a:p>
        </p:txBody>
      </p:sp>
      <p:sp>
        <p:nvSpPr>
          <p:cNvPr id="79" name="Rectángulo redondeado 36">
            <a:extLst>
              <a:ext uri="{FF2B5EF4-FFF2-40B4-BE49-F238E27FC236}">
                <a16:creationId xmlns:a16="http://schemas.microsoft.com/office/drawing/2014/main" id="{10D7D765-4218-F5C2-F91A-12AC1F711021}"/>
              </a:ext>
            </a:extLst>
          </p:cNvPr>
          <p:cNvSpPr/>
          <p:nvPr/>
        </p:nvSpPr>
        <p:spPr>
          <a:xfrm>
            <a:off x="4823127" y="6600585"/>
            <a:ext cx="308610" cy="1321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600">
              <a:ln>
                <a:solidFill>
                  <a:srgbClr val="3266CA"/>
                </a:solidFill>
              </a:ln>
              <a:solidFill>
                <a:srgbClr val="3266C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AAC5D9F5-8D7A-F30B-BF8F-C27A63CAD2B2}"/>
              </a:ext>
            </a:extLst>
          </p:cNvPr>
          <p:cNvSpPr txBox="1"/>
          <p:nvPr/>
        </p:nvSpPr>
        <p:spPr>
          <a:xfrm>
            <a:off x="5095949" y="6510741"/>
            <a:ext cx="2190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Prepandemia 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$41,8 </a:t>
            </a: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bll</a:t>
            </a:r>
          </a:p>
        </p:txBody>
      </p:sp>
    </p:spTree>
    <p:extLst>
      <p:ext uri="{BB962C8B-B14F-4D97-AF65-F5344CB8AC3E}">
        <p14:creationId xmlns:p14="http://schemas.microsoft.com/office/powerpoint/2010/main" val="11477465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C9E635-063A-FFF7-C0A2-95D463051467}"/>
              </a:ext>
            </a:extLst>
          </p:cNvPr>
          <p:cNvSpPr txBox="1"/>
          <p:nvPr/>
        </p:nvSpPr>
        <p:spPr>
          <a:xfrm>
            <a:off x="390619" y="562451"/>
            <a:ext cx="7563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5">
              <a:defRPr/>
            </a:pPr>
            <a:r>
              <a:rPr lang="es-ES" sz="24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Presupuesto Inversión Resto de Sectores </a:t>
            </a:r>
            <a:r>
              <a:rPr lang="es-ES" sz="1600" b="1" dirty="0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($ mm)</a:t>
            </a:r>
            <a:endParaRPr lang="es-ES" sz="2400" b="1" dirty="0">
              <a:solidFill>
                <a:srgbClr val="B48B3F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B7D0CD9-A2C6-593B-D523-D0F4E9493056}"/>
              </a:ext>
            </a:extLst>
          </p:cNvPr>
          <p:cNvSpPr txBox="1"/>
          <p:nvPr/>
        </p:nvSpPr>
        <p:spPr>
          <a:xfrm>
            <a:off x="189821" y="5397624"/>
            <a:ext cx="84881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latin typeface="Verdana" panose="020B0604030504040204" pitchFamily="34" charset="0"/>
                <a:ea typeface="Verdana" panose="020B0604030504040204" pitchFamily="34" charset="0"/>
              </a:rPr>
              <a:t>* La vigencia 2023 es apropiación vigente a 30 de Junio con estimaciones de cierre + Ley 2299 del 2023 (adición reforma tributaria)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4D3DAACB-772C-69C1-8177-B8F827811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356359"/>
              </p:ext>
            </p:extLst>
          </p:nvPr>
        </p:nvGraphicFramePr>
        <p:xfrm>
          <a:off x="301409" y="1414693"/>
          <a:ext cx="9250963" cy="3838575"/>
        </p:xfrm>
        <a:graphic>
          <a:graphicData uri="http://schemas.openxmlformats.org/drawingml/2006/table">
            <a:tbl>
              <a:tblPr/>
              <a:tblGrid>
                <a:gridCol w="4606249">
                  <a:extLst>
                    <a:ext uri="{9D8B030D-6E8A-4147-A177-3AD203B41FA5}">
                      <a16:colId xmlns:a16="http://schemas.microsoft.com/office/drawing/2014/main" val="2286188099"/>
                    </a:ext>
                  </a:extLst>
                </a:gridCol>
                <a:gridCol w="1269363">
                  <a:extLst>
                    <a:ext uri="{9D8B030D-6E8A-4147-A177-3AD203B41FA5}">
                      <a16:colId xmlns:a16="http://schemas.microsoft.com/office/drawing/2014/main" val="4054398676"/>
                    </a:ext>
                  </a:extLst>
                </a:gridCol>
                <a:gridCol w="1089857">
                  <a:extLst>
                    <a:ext uri="{9D8B030D-6E8A-4147-A177-3AD203B41FA5}">
                      <a16:colId xmlns:a16="http://schemas.microsoft.com/office/drawing/2014/main" val="1537501505"/>
                    </a:ext>
                  </a:extLst>
                </a:gridCol>
                <a:gridCol w="1375143">
                  <a:extLst>
                    <a:ext uri="{9D8B030D-6E8A-4147-A177-3AD203B41FA5}">
                      <a16:colId xmlns:a16="http://schemas.microsoft.com/office/drawing/2014/main" val="3535521584"/>
                    </a:ext>
                  </a:extLst>
                </a:gridCol>
                <a:gridCol w="910351">
                  <a:extLst>
                    <a:ext uri="{9D8B030D-6E8A-4147-A177-3AD203B41FA5}">
                      <a16:colId xmlns:a16="http://schemas.microsoft.com/office/drawing/2014/main" val="824441408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Resto Sectores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Promedio 18/22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Prepandemia 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Proyecto 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4130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INTELIGENCIA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92860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RELACIONES_EXTERIORES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5887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CONGRESO_DE_LA_REPÚBLICA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40713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FISCALÍA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69313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SISTEMA_INTEGRAL_DE_VERDAD_JUSTICIA_REPARACIÓN_Y_NO_REPETICIÓN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68474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REGISTRADURÍA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4338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CIENCIA_TECNOLOGÍA_E_INNOVACIÓN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3290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EMPLEO_PÚBLICO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6205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COMERCIO_INDUSTRIA_Y_TURISMO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8737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PRESIDENCIA_DE_LA_REPÚBLICA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1.172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54452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ORGANISMOS_DE_CONTROL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80462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INTERIOR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612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88707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JUSTICIA_Y_DEL_DERECHO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735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50687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RAMA_JUDICIAL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343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727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906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0023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CULTURA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1.151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1986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DEPORTE_Y_RECREACIÓN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598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462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892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0" i="0" u="none" strike="noStrike">
                          <a:solidFill>
                            <a:srgbClr val="2C2C2C"/>
                          </a:solidFill>
                          <a:effectLst/>
                          <a:latin typeface="Verdana" panose="020B0604030504040204" pitchFamily="34" charset="0"/>
                        </a:rPr>
                        <a:t>1.251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44705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5.151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3.496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6.843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7.943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8B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822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9790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3A83745-BAD3-C786-A151-D3E92395F9E6}"/>
              </a:ext>
            </a:extLst>
          </p:cNvPr>
          <p:cNvSpPr txBox="1"/>
          <p:nvPr/>
        </p:nvSpPr>
        <p:spPr>
          <a:xfrm>
            <a:off x="410592" y="592129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65">
              <a:defRPr/>
            </a:pPr>
            <a:r>
              <a:rPr lang="es-ES" sz="2400" b="1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Presupuesto Inversión </a:t>
            </a:r>
            <a:r>
              <a:rPr lang="es-ES" sz="1400" b="1">
                <a:solidFill>
                  <a:srgbClr val="B48B3F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(Histórico)</a:t>
            </a:r>
            <a:endParaRPr lang="es-ES" sz="2400" b="1" dirty="0">
              <a:solidFill>
                <a:srgbClr val="B48B3F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1D60EE5-FF8C-A2B5-3CB0-75546505192F}"/>
              </a:ext>
            </a:extLst>
          </p:cNvPr>
          <p:cNvSpPr/>
          <p:nvPr/>
        </p:nvSpPr>
        <p:spPr>
          <a:xfrm>
            <a:off x="401716" y="1429331"/>
            <a:ext cx="59583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Niveles de inversión en los últimos 13 años por encima del promedio histórico.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CO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Esfuerzo del gobierno del Cambio en términos nominales del 2022 al 2023 de $ 13.6 bll y respecto al 2024 de $28.1 bll</a:t>
            </a:r>
          </a:p>
        </p:txBody>
      </p:sp>
      <p:sp>
        <p:nvSpPr>
          <p:cNvPr id="8" name="Cerrar llave 7">
            <a:extLst>
              <a:ext uri="{FF2B5EF4-FFF2-40B4-BE49-F238E27FC236}">
                <a16:creationId xmlns:a16="http://schemas.microsoft.com/office/drawing/2014/main" id="{A016C1A2-F54D-C5C3-4E0F-B665AEAC8367}"/>
              </a:ext>
            </a:extLst>
          </p:cNvPr>
          <p:cNvSpPr/>
          <p:nvPr/>
        </p:nvSpPr>
        <p:spPr>
          <a:xfrm>
            <a:off x="8811087" y="1970842"/>
            <a:ext cx="142045" cy="1162975"/>
          </a:xfrm>
          <a:prstGeom prst="rightBrace">
            <a:avLst/>
          </a:prstGeom>
          <a:ln w="19050">
            <a:solidFill>
              <a:srgbClr val="77542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A5EBE78-6D35-ED62-29EF-6FB081822015}"/>
              </a:ext>
            </a:extLst>
          </p:cNvPr>
          <p:cNvSpPr/>
          <p:nvPr/>
        </p:nvSpPr>
        <p:spPr>
          <a:xfrm>
            <a:off x="8988641" y="1832345"/>
            <a:ext cx="27032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900" b="1" dirty="0">
                <a:latin typeface="Verdana" panose="020B0604030504040204" pitchFamily="34" charset="0"/>
                <a:ea typeface="Verdana" panose="020B0604030504040204" pitchFamily="34" charset="0"/>
              </a:rPr>
              <a:t>Vigencia 2023 el Gobierno del Cambio refleja un esfuerzo de:</a:t>
            </a:r>
          </a:p>
          <a:p>
            <a:endParaRPr lang="es-CO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s-CO" sz="900" dirty="0">
                <a:latin typeface="Verdana" panose="020B0604030504040204" pitchFamily="34" charset="0"/>
                <a:ea typeface="Verdana" panose="020B0604030504040204" pitchFamily="34" charset="0"/>
              </a:rPr>
              <a:t>Un incremento del 32.6% en la inversión de la siguiente manera:</a:t>
            </a:r>
          </a:p>
          <a:p>
            <a:pPr marL="685800" lvl="1" indent="-228600">
              <a:buFont typeface="Wingdings" panose="05000000000000000000" pitchFamily="2" charset="2"/>
              <a:buChar char="ü"/>
            </a:pPr>
            <a:r>
              <a:rPr lang="es-CO" sz="900" dirty="0">
                <a:latin typeface="Verdana" panose="020B0604030504040204" pitchFamily="34" charset="0"/>
                <a:ea typeface="Verdana" panose="020B0604030504040204" pitchFamily="34" charset="0"/>
              </a:rPr>
              <a:t>$11.4 bll trámite ante el Congreso de la República.</a:t>
            </a:r>
          </a:p>
          <a:p>
            <a:pPr marL="685800" lvl="1" indent="-228600">
              <a:buFont typeface="Wingdings" panose="05000000000000000000" pitchFamily="2" charset="2"/>
              <a:buChar char="ü"/>
            </a:pPr>
            <a:r>
              <a:rPr lang="es-CO" sz="900" dirty="0">
                <a:latin typeface="Verdana" panose="020B0604030504040204" pitchFamily="34" charset="0"/>
                <a:ea typeface="Verdana" panose="020B0604030504040204" pitchFamily="34" charset="0"/>
              </a:rPr>
              <a:t>$9.0 bll adición Ley 2299 del 2023. </a:t>
            </a:r>
          </a:p>
          <a:p>
            <a:endParaRPr lang="es-CO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900" b="1" dirty="0">
                <a:latin typeface="Verdana" panose="020B0604030504040204" pitchFamily="34" charset="0"/>
                <a:ea typeface="Verdana" panose="020B0604030504040204" pitchFamily="34" charset="0"/>
              </a:rPr>
              <a:t>Base para incremento vigencia 2024, comprometido con lo establecido en el PND “Colombia Potencia Mundial de la Vida”.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5D6ECDF-8C60-0F57-C396-FE2D1E613B19}"/>
              </a:ext>
            </a:extLst>
          </p:cNvPr>
          <p:cNvCxnSpPr>
            <a:cxnSpLocks/>
          </p:cNvCxnSpPr>
          <p:nvPr/>
        </p:nvCxnSpPr>
        <p:spPr>
          <a:xfrm flipV="1">
            <a:off x="8478175" y="1970843"/>
            <a:ext cx="412811" cy="8878"/>
          </a:xfrm>
          <a:prstGeom prst="line">
            <a:avLst/>
          </a:prstGeom>
          <a:ln w="19050">
            <a:solidFill>
              <a:srgbClr val="7754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B6988EAA-99FD-C3BB-6A24-05DFFB01A89F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8300622" y="3133817"/>
            <a:ext cx="510465" cy="1"/>
          </a:xfrm>
          <a:prstGeom prst="line">
            <a:avLst/>
          </a:prstGeom>
          <a:ln w="19050">
            <a:solidFill>
              <a:srgbClr val="7754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D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3316336"/>
              </p:ext>
            </p:extLst>
          </p:nvPr>
        </p:nvGraphicFramePr>
        <p:xfrm>
          <a:off x="464452" y="347109"/>
          <a:ext cx="8488680" cy="6057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8347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adroTexto 48">
            <a:extLst>
              <a:ext uri="{FF2B5EF4-FFF2-40B4-BE49-F238E27FC236}">
                <a16:creationId xmlns:a16="http://schemas.microsoft.com/office/drawing/2014/main" id="{1356FD1A-1A9A-3D8D-C6D6-EB80BADA5CA1}"/>
              </a:ext>
            </a:extLst>
          </p:cNvPr>
          <p:cNvSpPr txBox="1"/>
          <p:nvPr/>
        </p:nvSpPr>
        <p:spPr>
          <a:xfrm>
            <a:off x="1065324" y="580249"/>
            <a:ext cx="642225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B48B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PROPUESTA DEL CAMBIO PGN 2024</a:t>
            </a:r>
          </a:p>
        </p:txBody>
      </p:sp>
      <p:grpSp>
        <p:nvGrpSpPr>
          <p:cNvPr id="2089" name="Grupo 2088">
            <a:extLst>
              <a:ext uri="{FF2B5EF4-FFF2-40B4-BE49-F238E27FC236}">
                <a16:creationId xmlns:a16="http://schemas.microsoft.com/office/drawing/2014/main" id="{AC7BF441-0A6E-201B-AA0A-B253C2F78CC1}"/>
              </a:ext>
            </a:extLst>
          </p:cNvPr>
          <p:cNvGrpSpPr/>
          <p:nvPr/>
        </p:nvGrpSpPr>
        <p:grpSpPr>
          <a:xfrm>
            <a:off x="117979" y="1433528"/>
            <a:ext cx="11417620" cy="5254278"/>
            <a:chOff x="117979" y="1433528"/>
            <a:chExt cx="11417620" cy="5254278"/>
          </a:xfrm>
        </p:grpSpPr>
        <p:pic>
          <p:nvPicPr>
            <p:cNvPr id="52" name="Imagen 51">
              <a:extLst>
                <a:ext uri="{FF2B5EF4-FFF2-40B4-BE49-F238E27FC236}">
                  <a16:creationId xmlns:a16="http://schemas.microsoft.com/office/drawing/2014/main" id="{0C0D3EB5-31E2-AA2B-52BE-EBBB2D8C0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7481" y="2306391"/>
              <a:ext cx="505163" cy="505163"/>
            </a:xfrm>
            <a:prstGeom prst="rect">
              <a:avLst/>
            </a:prstGeom>
          </p:spPr>
        </p:pic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4C46D7AC-1AF8-8A4E-E750-9A19ECC1F895}"/>
                </a:ext>
              </a:extLst>
            </p:cNvPr>
            <p:cNvGrpSpPr/>
            <p:nvPr/>
          </p:nvGrpSpPr>
          <p:grpSpPr>
            <a:xfrm>
              <a:off x="117979" y="2272683"/>
              <a:ext cx="3308802" cy="3190426"/>
              <a:chOff x="668394" y="2325949"/>
              <a:chExt cx="3326152" cy="3026473"/>
            </a:xfrm>
          </p:grpSpPr>
          <p:sp>
            <p:nvSpPr>
              <p:cNvPr id="58" name="Elipse 57" descr="Balanza de la justicia con relleno sólido">
                <a:extLst>
                  <a:ext uri="{FF2B5EF4-FFF2-40B4-BE49-F238E27FC236}">
                    <a16:creationId xmlns:a16="http://schemas.microsoft.com/office/drawing/2014/main" id="{0D0E47F8-DEE6-8088-307A-5D1DC5682C6D}"/>
                  </a:ext>
                </a:extLst>
              </p:cNvPr>
              <p:cNvSpPr/>
              <p:nvPr/>
            </p:nvSpPr>
            <p:spPr>
              <a:xfrm>
                <a:off x="668394" y="2325949"/>
                <a:ext cx="3326152" cy="3026473"/>
              </a:xfrm>
              <a:prstGeom prst="ellipse">
                <a:avLst/>
              </a:prstGeom>
              <a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/>
                <a:stretch>
                  <a:fillRect/>
                </a:stretch>
              </a:blipFill>
              <a:ln>
                <a:solidFill>
                  <a:srgbClr val="B48B3F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s-CO"/>
              </a:p>
            </p:txBody>
          </p:sp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8A33016D-57F2-8019-1871-7BE9CD1DADF8}"/>
                  </a:ext>
                </a:extLst>
              </p:cNvPr>
              <p:cNvSpPr txBox="1"/>
              <p:nvPr/>
            </p:nvSpPr>
            <p:spPr>
              <a:xfrm>
                <a:off x="854952" y="4093220"/>
                <a:ext cx="982136" cy="218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CO" sz="900" b="1" dirty="0">
                    <a:solidFill>
                      <a:srgbClr val="775423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$ 502,6</a:t>
                </a:r>
              </a:p>
            </p:txBody>
          </p:sp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6F5881E1-060B-35B2-5CC4-B36FAF91D18A}"/>
                  </a:ext>
                </a:extLst>
              </p:cNvPr>
              <p:cNvSpPr txBox="1"/>
              <p:nvPr/>
            </p:nvSpPr>
            <p:spPr>
              <a:xfrm>
                <a:off x="1235613" y="2905729"/>
                <a:ext cx="10958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CO" sz="1050" b="1" dirty="0">
                    <a:solidFill>
                      <a:srgbClr val="775423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INGRESOS</a:t>
                </a:r>
              </a:p>
            </p:txBody>
          </p:sp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EE36BA4C-AB5E-B490-EF9D-A4824AE5A221}"/>
                  </a:ext>
                </a:extLst>
              </p:cNvPr>
              <p:cNvSpPr txBox="1"/>
              <p:nvPr/>
            </p:nvSpPr>
            <p:spPr>
              <a:xfrm>
                <a:off x="2498412" y="2905729"/>
                <a:ext cx="97161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CO" sz="1100" b="1" dirty="0">
                    <a:solidFill>
                      <a:srgbClr val="775423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GASTOS</a:t>
                </a:r>
              </a:p>
            </p:txBody>
          </p:sp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5581FECA-9C4A-9BDA-BCF7-4E7814387F94}"/>
                  </a:ext>
                </a:extLst>
              </p:cNvPr>
              <p:cNvSpPr txBox="1"/>
              <p:nvPr/>
            </p:nvSpPr>
            <p:spPr>
              <a:xfrm>
                <a:off x="1569448" y="4771168"/>
                <a:ext cx="1524043" cy="350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CO" b="1" dirty="0">
                    <a:solidFill>
                      <a:srgbClr val="775423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PGN</a:t>
                </a:r>
              </a:p>
            </p:txBody>
          </p:sp>
        </p:grpSp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E8F494AE-3BDC-50DC-1B78-7DA47C8F12F6}"/>
                </a:ext>
              </a:extLst>
            </p:cNvPr>
            <p:cNvSpPr txBox="1"/>
            <p:nvPr/>
          </p:nvSpPr>
          <p:spPr>
            <a:xfrm>
              <a:off x="4928097" y="1609493"/>
              <a:ext cx="6607502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s-CO" sz="1200" dirty="0">
                <a:solidFill>
                  <a:srgbClr val="775423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800100" lvl="1" indent="-342900" algn="just">
                <a:buFont typeface="+mj-lt"/>
                <a:buAutoNum type="arabicPeriod"/>
              </a:pPr>
              <a:r>
                <a:rPr lang="es-ES" sz="1200" dirty="0">
                  <a:solidFill>
                    <a:srgbClr val="775423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Colombia en Potencia Mundial de la Vida, sobre los pilares de la justicia social y la justicia ambiental.</a:t>
              </a:r>
            </a:p>
            <a:p>
              <a:pPr marL="800100" lvl="1" indent="-342900" algn="just">
                <a:buFont typeface="+mj-lt"/>
                <a:buAutoNum type="arabicPeriod"/>
              </a:pPr>
              <a:endParaRPr lang="es-CO" sz="1200" dirty="0">
                <a:solidFill>
                  <a:srgbClr val="775423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800100" lvl="1" indent="-342900" algn="just">
                <a:buFont typeface="+mj-lt"/>
                <a:buAutoNum type="arabicPeriod"/>
              </a:pPr>
              <a:r>
                <a:rPr lang="es-ES" sz="1200" dirty="0">
                  <a:solidFill>
                    <a:srgbClr val="775423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Impulsar la ejecución del Plan Nacional de Desarrollo, en un marco de estabilidad macroeconómica y sostenibilidad fiscal, dirigido a controlar los déficit fiscal y de cuenta corriente de la balanza de pagos (déficit gemelos).</a:t>
              </a:r>
            </a:p>
            <a:p>
              <a:pPr marL="800100" lvl="1" indent="-342900" algn="just">
                <a:buFont typeface="+mj-lt"/>
                <a:buAutoNum type="arabicPeriod"/>
              </a:pPr>
              <a:endParaRPr lang="es-CO" sz="1200" dirty="0">
                <a:solidFill>
                  <a:srgbClr val="775423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800100" lvl="1" indent="-342900" algn="just">
                <a:buFont typeface="+mj-lt"/>
                <a:buAutoNum type="arabicPeriod"/>
              </a:pPr>
              <a:r>
                <a:rPr lang="es-ES" sz="1200" dirty="0">
                  <a:solidFill>
                    <a:srgbClr val="775423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Apoya una interacción ordenada de la transición energética justa y la transformación productiva que genere valor, riqueza y bienestar para todos los colombianos.</a:t>
              </a:r>
            </a:p>
            <a:p>
              <a:pPr marL="800100" lvl="1" indent="-342900" algn="just">
                <a:buFont typeface="+mj-lt"/>
                <a:buAutoNum type="arabicPeriod"/>
              </a:pPr>
              <a:endParaRPr lang="es-ES" sz="1200" dirty="0">
                <a:solidFill>
                  <a:srgbClr val="775423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800100" lvl="1" indent="-342900" algn="just">
                <a:buFont typeface="+mj-lt"/>
                <a:buAutoNum type="arabicPeriod"/>
              </a:pPr>
              <a:r>
                <a:rPr lang="es-ES" sz="1200" dirty="0">
                  <a:solidFill>
                    <a:srgbClr val="775423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Aumentar el recaudo tributario con altos estándares de equidad, y elevar la calidad y eficiencia del gasto público.</a:t>
              </a:r>
            </a:p>
            <a:p>
              <a:pPr marL="800100" lvl="1" indent="-342900" algn="just">
                <a:buFont typeface="+mj-lt"/>
                <a:buAutoNum type="arabicPeriod"/>
              </a:pPr>
              <a:endParaRPr lang="es-ES" sz="1200" dirty="0">
                <a:solidFill>
                  <a:srgbClr val="775423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800100" lvl="1" indent="-342900" algn="just">
                <a:buFont typeface="+mj-lt"/>
                <a:buAutoNum type="arabicPeriod"/>
              </a:pPr>
              <a:r>
                <a:rPr lang="es-ES" sz="1200" dirty="0">
                  <a:solidFill>
                    <a:srgbClr val="775423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La reforma tributaria ayudará a incrementar el recaudo de ingresos permanentes, en favor de un menor crecimiento de las necesidades de financiamiento crediticio.</a:t>
              </a:r>
            </a:p>
            <a:p>
              <a:pPr marL="800100" lvl="1" indent="-342900" algn="just">
                <a:buFont typeface="+mj-lt"/>
                <a:buAutoNum type="arabicPeriod"/>
              </a:pPr>
              <a:endParaRPr lang="es-ES" sz="1200" dirty="0">
                <a:solidFill>
                  <a:srgbClr val="775423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800100" lvl="1" indent="-342900" algn="just">
                <a:buFont typeface="+mj-lt"/>
                <a:buAutoNum type="arabicPeriod"/>
              </a:pPr>
              <a:r>
                <a:rPr lang="es-ES" sz="1200" dirty="0">
                  <a:solidFill>
                    <a:srgbClr val="775423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Mejorar la calidad y eficiencia del gasto los esfuerzos se centrarán:</a:t>
              </a:r>
            </a:p>
            <a:p>
              <a:pPr marL="1257300" lvl="2" indent="-342900" algn="just">
                <a:buFont typeface="Wingdings" panose="05000000000000000000" pitchFamily="2" charset="2"/>
                <a:buChar char="§"/>
              </a:pPr>
              <a:r>
                <a:rPr lang="es-CO" sz="1200" dirty="0">
                  <a:solidFill>
                    <a:srgbClr val="775423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Priorizar proyectos estratégicos intersectoriales susceptibles de ser financiados mediante concurrencia de fuentes.</a:t>
              </a:r>
            </a:p>
            <a:p>
              <a:pPr marL="1257300" lvl="2" indent="-342900" algn="just">
                <a:buFont typeface="Wingdings" panose="05000000000000000000" pitchFamily="2" charset="2"/>
                <a:buChar char="§"/>
              </a:pPr>
              <a:r>
                <a:rPr lang="es-ES" sz="1200" dirty="0">
                  <a:solidFill>
                    <a:srgbClr val="775423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Corregir errores de inclusión y exclusión en la asignación de los subsidios.</a:t>
              </a:r>
            </a:p>
            <a:p>
              <a:pPr marL="1257300" lvl="2" indent="-342900" algn="just">
                <a:buFont typeface="Wingdings" panose="05000000000000000000" pitchFamily="2" charset="2"/>
                <a:buChar char="§"/>
              </a:pPr>
              <a:r>
                <a:rPr lang="es-ES" sz="1200" dirty="0">
                  <a:solidFill>
                    <a:srgbClr val="775423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Buscar la convergencia de la inversión pública y la inversión privada.</a:t>
              </a:r>
              <a:endParaRPr lang="es-CO" sz="1200" dirty="0">
                <a:solidFill>
                  <a:srgbClr val="775423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63" name="Gráfico 62" descr="Globo terráqueo: América con relleno sólido">
              <a:extLst>
                <a:ext uri="{FF2B5EF4-FFF2-40B4-BE49-F238E27FC236}">
                  <a16:creationId xmlns:a16="http://schemas.microsoft.com/office/drawing/2014/main" id="{A17EA502-DAA8-5517-3A4A-F5CCDD330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79395" y="1433528"/>
              <a:ext cx="696898" cy="696898"/>
            </a:xfrm>
            <a:prstGeom prst="rect">
              <a:avLst/>
            </a:prstGeom>
          </p:spPr>
        </p:pic>
        <p:cxnSp>
          <p:nvCxnSpPr>
            <p:cNvPr id="2049" name="Conector recto de flecha 2048">
              <a:extLst>
                <a:ext uri="{FF2B5EF4-FFF2-40B4-BE49-F238E27FC236}">
                  <a16:creationId xmlns:a16="http://schemas.microsoft.com/office/drawing/2014/main" id="{2D3D0B06-C26A-6FBC-CE91-17640153F3A2}"/>
                </a:ext>
              </a:extLst>
            </p:cNvPr>
            <p:cNvCxnSpPr>
              <a:cxnSpLocks/>
              <a:stCxn id="58" idx="6"/>
              <a:endCxn id="63" idx="1"/>
            </p:cNvCxnSpPr>
            <p:nvPr/>
          </p:nvCxnSpPr>
          <p:spPr>
            <a:xfrm flipV="1">
              <a:off x="3426781" y="1781977"/>
              <a:ext cx="1352614" cy="2085919"/>
            </a:xfrm>
            <a:prstGeom prst="straightConnector1">
              <a:avLst/>
            </a:prstGeom>
            <a:ln w="19050">
              <a:solidFill>
                <a:srgbClr val="B48B3F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1" name="Conector recto de flecha 2050">
              <a:extLst>
                <a:ext uri="{FF2B5EF4-FFF2-40B4-BE49-F238E27FC236}">
                  <a16:creationId xmlns:a16="http://schemas.microsoft.com/office/drawing/2014/main" id="{F60FC5B5-BA33-EBE8-D6EB-35CCDD1879FF}"/>
                </a:ext>
              </a:extLst>
            </p:cNvPr>
            <p:cNvCxnSpPr>
              <a:cxnSpLocks/>
              <a:stCxn id="58" idx="6"/>
            </p:cNvCxnSpPr>
            <p:nvPr/>
          </p:nvCxnSpPr>
          <p:spPr>
            <a:xfrm flipV="1">
              <a:off x="3426781" y="2739910"/>
              <a:ext cx="1403230" cy="1127986"/>
            </a:xfrm>
            <a:prstGeom prst="straightConnector1">
              <a:avLst/>
            </a:prstGeom>
            <a:ln w="19050">
              <a:solidFill>
                <a:srgbClr val="B48B3F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62" name="Gráfico 2061" descr="Mano abierta con planta con relleno sólido">
              <a:extLst>
                <a:ext uri="{FF2B5EF4-FFF2-40B4-BE49-F238E27FC236}">
                  <a16:creationId xmlns:a16="http://schemas.microsoft.com/office/drawing/2014/main" id="{F71EB353-D187-D266-FFFB-D57E8C9F4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873926" y="3184226"/>
              <a:ext cx="505163" cy="505163"/>
            </a:xfrm>
            <a:prstGeom prst="rect">
              <a:avLst/>
            </a:prstGeom>
          </p:spPr>
        </p:pic>
        <p:cxnSp>
          <p:nvCxnSpPr>
            <p:cNvPr id="2063" name="Conector recto de flecha 2062">
              <a:extLst>
                <a:ext uri="{FF2B5EF4-FFF2-40B4-BE49-F238E27FC236}">
                  <a16:creationId xmlns:a16="http://schemas.microsoft.com/office/drawing/2014/main" id="{86585B52-FAFD-CB18-4A55-1C328D142056}"/>
                </a:ext>
              </a:extLst>
            </p:cNvPr>
            <p:cNvCxnSpPr>
              <a:cxnSpLocks/>
              <a:stCxn id="58" idx="6"/>
              <a:endCxn id="2062" idx="1"/>
            </p:cNvCxnSpPr>
            <p:nvPr/>
          </p:nvCxnSpPr>
          <p:spPr>
            <a:xfrm flipV="1">
              <a:off x="3426781" y="3436808"/>
              <a:ext cx="1447145" cy="431088"/>
            </a:xfrm>
            <a:prstGeom prst="straightConnector1">
              <a:avLst/>
            </a:prstGeom>
            <a:ln w="19050">
              <a:solidFill>
                <a:srgbClr val="B48B3F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69" name="Gráfico 2068" descr="Insignia de portapapeles contorno">
              <a:extLst>
                <a:ext uri="{FF2B5EF4-FFF2-40B4-BE49-F238E27FC236}">
                  <a16:creationId xmlns:a16="http://schemas.microsoft.com/office/drawing/2014/main" id="{80F41766-22DB-E718-E530-43E4396EB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830011" y="3807515"/>
              <a:ext cx="620842" cy="620842"/>
            </a:xfrm>
            <a:prstGeom prst="rect">
              <a:avLst/>
            </a:prstGeom>
          </p:spPr>
        </p:pic>
        <p:cxnSp>
          <p:nvCxnSpPr>
            <p:cNvPr id="2070" name="Conector recto de flecha 2069">
              <a:extLst>
                <a:ext uri="{FF2B5EF4-FFF2-40B4-BE49-F238E27FC236}">
                  <a16:creationId xmlns:a16="http://schemas.microsoft.com/office/drawing/2014/main" id="{5A661C38-9A10-75D8-1FA5-506B6F69E17A}"/>
                </a:ext>
              </a:extLst>
            </p:cNvPr>
            <p:cNvCxnSpPr>
              <a:cxnSpLocks/>
              <a:stCxn id="58" idx="6"/>
              <a:endCxn id="2069" idx="1"/>
            </p:cNvCxnSpPr>
            <p:nvPr/>
          </p:nvCxnSpPr>
          <p:spPr>
            <a:xfrm>
              <a:off x="3426781" y="3867896"/>
              <a:ext cx="1403230" cy="250040"/>
            </a:xfrm>
            <a:prstGeom prst="straightConnector1">
              <a:avLst/>
            </a:prstGeom>
            <a:ln w="19050">
              <a:solidFill>
                <a:srgbClr val="B48B3F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4" name="Gráfico 2073" descr="Gráfico de barras con tendencia alcista con relleno sólido">
              <a:extLst>
                <a:ext uri="{FF2B5EF4-FFF2-40B4-BE49-F238E27FC236}">
                  <a16:creationId xmlns:a16="http://schemas.microsoft.com/office/drawing/2014/main" id="{F6C1F386-29F2-7713-55E3-9CEB5EC4D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844362" y="4546483"/>
              <a:ext cx="592139" cy="592139"/>
            </a:xfrm>
            <a:prstGeom prst="rect">
              <a:avLst/>
            </a:prstGeom>
          </p:spPr>
        </p:pic>
        <p:cxnSp>
          <p:nvCxnSpPr>
            <p:cNvPr id="2075" name="Conector recto de flecha 2074">
              <a:extLst>
                <a:ext uri="{FF2B5EF4-FFF2-40B4-BE49-F238E27FC236}">
                  <a16:creationId xmlns:a16="http://schemas.microsoft.com/office/drawing/2014/main" id="{0A360E20-A2F7-7BF1-2ECD-14C7051FAF9C}"/>
                </a:ext>
              </a:extLst>
            </p:cNvPr>
            <p:cNvCxnSpPr>
              <a:cxnSpLocks/>
              <a:stCxn id="58" idx="6"/>
              <a:endCxn id="2074" idx="1"/>
            </p:cNvCxnSpPr>
            <p:nvPr/>
          </p:nvCxnSpPr>
          <p:spPr>
            <a:xfrm>
              <a:off x="3426781" y="3867896"/>
              <a:ext cx="1417581" cy="974657"/>
            </a:xfrm>
            <a:prstGeom prst="straightConnector1">
              <a:avLst/>
            </a:prstGeom>
            <a:ln w="19050">
              <a:solidFill>
                <a:srgbClr val="B48B3F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9" name="Gráfico 2078" descr="Interfaz de la experiencia de usuario con relleno sólido">
              <a:extLst>
                <a:ext uri="{FF2B5EF4-FFF2-40B4-BE49-F238E27FC236}">
                  <a16:creationId xmlns:a16="http://schemas.microsoft.com/office/drawing/2014/main" id="{F1B288E8-46B4-4C97-5DE1-1178F74BA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839879" y="5513306"/>
              <a:ext cx="592140" cy="592140"/>
            </a:xfrm>
            <a:prstGeom prst="rect">
              <a:avLst/>
            </a:prstGeom>
          </p:spPr>
        </p:pic>
        <p:cxnSp>
          <p:nvCxnSpPr>
            <p:cNvPr id="2080" name="Conector recto de flecha 2079">
              <a:extLst>
                <a:ext uri="{FF2B5EF4-FFF2-40B4-BE49-F238E27FC236}">
                  <a16:creationId xmlns:a16="http://schemas.microsoft.com/office/drawing/2014/main" id="{747CEFA0-2D67-3C0C-938C-6F4DBFAD26AD}"/>
                </a:ext>
              </a:extLst>
            </p:cNvPr>
            <p:cNvCxnSpPr>
              <a:cxnSpLocks/>
              <a:stCxn id="58" idx="6"/>
              <a:endCxn id="2079" idx="1"/>
            </p:cNvCxnSpPr>
            <p:nvPr/>
          </p:nvCxnSpPr>
          <p:spPr>
            <a:xfrm>
              <a:off x="3426781" y="3867896"/>
              <a:ext cx="1413098" cy="1941480"/>
            </a:xfrm>
            <a:prstGeom prst="straightConnector1">
              <a:avLst/>
            </a:prstGeom>
            <a:ln w="19050">
              <a:solidFill>
                <a:srgbClr val="B48B3F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8" name="CuadroTexto 2087">
              <a:extLst>
                <a:ext uri="{FF2B5EF4-FFF2-40B4-BE49-F238E27FC236}">
                  <a16:creationId xmlns:a16="http://schemas.microsoft.com/office/drawing/2014/main" id="{BBFFBE4E-5F18-613A-D12C-ED8C765FDE10}"/>
                </a:ext>
              </a:extLst>
            </p:cNvPr>
            <p:cNvSpPr txBox="1"/>
            <p:nvPr/>
          </p:nvSpPr>
          <p:spPr>
            <a:xfrm>
              <a:off x="2256605" y="4137727"/>
              <a:ext cx="97701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900" b="1" dirty="0">
                  <a:solidFill>
                    <a:srgbClr val="775423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$ 502,6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4415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190F532C-4D2D-E7A3-CBB3-9372F22817CD}"/>
              </a:ext>
            </a:extLst>
          </p:cNvPr>
          <p:cNvSpPr txBox="1">
            <a:spLocks/>
          </p:cNvSpPr>
          <p:nvPr/>
        </p:nvSpPr>
        <p:spPr>
          <a:xfrm>
            <a:off x="7288567" y="4083728"/>
            <a:ext cx="4802820" cy="15003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B48B3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Criterios generales programación PGN 2024 </a:t>
            </a:r>
          </a:p>
        </p:txBody>
      </p:sp>
    </p:spTree>
    <p:extLst>
      <p:ext uri="{BB962C8B-B14F-4D97-AF65-F5344CB8AC3E}">
        <p14:creationId xmlns:p14="http://schemas.microsoft.com/office/powerpoint/2010/main" val="1734212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adroTexto 47">
            <a:extLst>
              <a:ext uri="{FF2B5EF4-FFF2-40B4-BE49-F238E27FC236}">
                <a16:creationId xmlns:a16="http://schemas.microsoft.com/office/drawing/2014/main" id="{4B6F91D6-518A-A5AC-71AF-1119863B090C}"/>
              </a:ext>
            </a:extLst>
          </p:cNvPr>
          <p:cNvSpPr txBox="1"/>
          <p:nvPr/>
        </p:nvSpPr>
        <p:spPr>
          <a:xfrm>
            <a:off x="460584" y="561218"/>
            <a:ext cx="8623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B58D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Objetivos Centrales de la programación presupuestal </a:t>
            </a:r>
          </a:p>
        </p:txBody>
      </p:sp>
      <p:sp>
        <p:nvSpPr>
          <p:cNvPr id="49" name="Rectángulo: esquinas redondeadas 48">
            <a:extLst>
              <a:ext uri="{FF2B5EF4-FFF2-40B4-BE49-F238E27FC236}">
                <a16:creationId xmlns:a16="http://schemas.microsoft.com/office/drawing/2014/main" id="{CFA2F799-B26A-FB38-BDFF-A2864554210E}"/>
              </a:ext>
            </a:extLst>
          </p:cNvPr>
          <p:cNvSpPr/>
          <p:nvPr/>
        </p:nvSpPr>
        <p:spPr>
          <a:xfrm>
            <a:off x="6017718" y="5304408"/>
            <a:ext cx="925417" cy="803764"/>
          </a:xfrm>
          <a:prstGeom prst="roundRect">
            <a:avLst/>
          </a:prstGeom>
          <a:noFill/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0" name="Gráfico 49" descr="Monedas contorno">
            <a:extLst>
              <a:ext uri="{FF2B5EF4-FFF2-40B4-BE49-F238E27FC236}">
                <a16:creationId xmlns:a16="http://schemas.microsoft.com/office/drawing/2014/main" id="{65CD8353-12B3-D816-1D22-FD0D8CC01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27962" y="5423504"/>
            <a:ext cx="584775" cy="575635"/>
          </a:xfrm>
          <a:prstGeom prst="rect">
            <a:avLst/>
          </a:prstGeom>
        </p:spPr>
      </p:pic>
      <p:sp>
        <p:nvSpPr>
          <p:cNvPr id="51" name="Rectángulo: esquinas redondeadas 50">
            <a:extLst>
              <a:ext uri="{FF2B5EF4-FFF2-40B4-BE49-F238E27FC236}">
                <a16:creationId xmlns:a16="http://schemas.microsoft.com/office/drawing/2014/main" id="{F6DED809-0465-F230-E950-1C610779B589}"/>
              </a:ext>
            </a:extLst>
          </p:cNvPr>
          <p:cNvSpPr/>
          <p:nvPr/>
        </p:nvSpPr>
        <p:spPr>
          <a:xfrm>
            <a:off x="1704635" y="1928556"/>
            <a:ext cx="925417" cy="922659"/>
          </a:xfrm>
          <a:prstGeom prst="roundRect">
            <a:avLst/>
          </a:prstGeom>
          <a:noFill/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60D6FC6A-FD96-1C7A-1C56-6C4CD714A99F}"/>
              </a:ext>
            </a:extLst>
          </p:cNvPr>
          <p:cNvCxnSpPr>
            <a:cxnSpLocks/>
          </p:cNvCxnSpPr>
          <p:nvPr/>
        </p:nvCxnSpPr>
        <p:spPr>
          <a:xfrm>
            <a:off x="1788155" y="5561319"/>
            <a:ext cx="0" cy="3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ángulo: esquinas redondeadas 52">
            <a:extLst>
              <a:ext uri="{FF2B5EF4-FFF2-40B4-BE49-F238E27FC236}">
                <a16:creationId xmlns:a16="http://schemas.microsoft.com/office/drawing/2014/main" id="{2E455752-44B5-6108-90F2-8F3CD8451B1B}"/>
              </a:ext>
            </a:extLst>
          </p:cNvPr>
          <p:cNvSpPr/>
          <p:nvPr/>
        </p:nvSpPr>
        <p:spPr>
          <a:xfrm>
            <a:off x="2462962" y="1928555"/>
            <a:ext cx="2905828" cy="922659"/>
          </a:xfrm>
          <a:prstGeom prst="roundRect">
            <a:avLst/>
          </a:prstGeom>
          <a:solidFill>
            <a:schemeClr val="bg1"/>
          </a:solidFill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Mantener en equilibrio el balance primario del GNC para cumplir la regla fiscal. </a:t>
            </a:r>
          </a:p>
        </p:txBody>
      </p:sp>
      <p:sp>
        <p:nvSpPr>
          <p:cNvPr id="54" name="Rectángulo: esquinas redondeadas 53">
            <a:extLst>
              <a:ext uri="{FF2B5EF4-FFF2-40B4-BE49-F238E27FC236}">
                <a16:creationId xmlns:a16="http://schemas.microsoft.com/office/drawing/2014/main" id="{7CCA19D6-04EB-0CD5-12A1-C8B3BE5D6D2E}"/>
              </a:ext>
            </a:extLst>
          </p:cNvPr>
          <p:cNvSpPr/>
          <p:nvPr/>
        </p:nvSpPr>
        <p:spPr>
          <a:xfrm>
            <a:off x="6017720" y="1928556"/>
            <a:ext cx="1060797" cy="922659"/>
          </a:xfrm>
          <a:prstGeom prst="roundRect">
            <a:avLst/>
          </a:prstGeom>
          <a:noFill/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5" name="Rectángulo: esquinas redondeadas 54">
            <a:extLst>
              <a:ext uri="{FF2B5EF4-FFF2-40B4-BE49-F238E27FC236}">
                <a16:creationId xmlns:a16="http://schemas.microsoft.com/office/drawing/2014/main" id="{066E2526-C23E-0008-1DA5-83D92273F0CB}"/>
              </a:ext>
            </a:extLst>
          </p:cNvPr>
          <p:cNvSpPr/>
          <p:nvPr/>
        </p:nvSpPr>
        <p:spPr>
          <a:xfrm>
            <a:off x="6812377" y="1918913"/>
            <a:ext cx="3708282" cy="932302"/>
          </a:xfrm>
          <a:prstGeom prst="roundRect">
            <a:avLst/>
          </a:prstGeom>
          <a:solidFill>
            <a:schemeClr val="bg1"/>
          </a:solidFill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Continuar reduciendo el déficit del FEPC, de forma gradual, en línea con la lucha contra la inflación. </a:t>
            </a:r>
          </a:p>
        </p:txBody>
      </p:sp>
      <p:sp>
        <p:nvSpPr>
          <p:cNvPr id="56" name="Rectángulo: esquinas redondeadas 55">
            <a:extLst>
              <a:ext uri="{FF2B5EF4-FFF2-40B4-BE49-F238E27FC236}">
                <a16:creationId xmlns:a16="http://schemas.microsoft.com/office/drawing/2014/main" id="{3CBD5115-1CE9-68E8-2A81-99BF202F8DCA}"/>
              </a:ext>
            </a:extLst>
          </p:cNvPr>
          <p:cNvSpPr/>
          <p:nvPr/>
        </p:nvSpPr>
        <p:spPr>
          <a:xfrm>
            <a:off x="1691817" y="2943794"/>
            <a:ext cx="925417" cy="1071426"/>
          </a:xfrm>
          <a:prstGeom prst="roundRect">
            <a:avLst/>
          </a:prstGeom>
          <a:noFill/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7" name="Rectángulo: esquinas redondeadas 56">
            <a:extLst>
              <a:ext uri="{FF2B5EF4-FFF2-40B4-BE49-F238E27FC236}">
                <a16:creationId xmlns:a16="http://schemas.microsoft.com/office/drawing/2014/main" id="{E7251C2A-1A17-D763-F7AB-5B9A59A55DDE}"/>
              </a:ext>
            </a:extLst>
          </p:cNvPr>
          <p:cNvSpPr/>
          <p:nvPr/>
        </p:nvSpPr>
        <p:spPr>
          <a:xfrm>
            <a:off x="2462963" y="2929977"/>
            <a:ext cx="2905827" cy="1085243"/>
          </a:xfrm>
          <a:prstGeom prst="roundRect">
            <a:avLst/>
          </a:prstGeom>
          <a:solidFill>
            <a:schemeClr val="bg1"/>
          </a:solidFill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Avanzar en la presupuestación por programas y resultados. </a:t>
            </a:r>
          </a:p>
        </p:txBody>
      </p:sp>
      <p:sp>
        <p:nvSpPr>
          <p:cNvPr id="58" name="Rectángulo: esquinas redondeadas 57">
            <a:extLst>
              <a:ext uri="{FF2B5EF4-FFF2-40B4-BE49-F238E27FC236}">
                <a16:creationId xmlns:a16="http://schemas.microsoft.com/office/drawing/2014/main" id="{8C084E3B-684E-989C-2D72-8C6E17986D50}"/>
              </a:ext>
            </a:extLst>
          </p:cNvPr>
          <p:cNvSpPr/>
          <p:nvPr/>
        </p:nvSpPr>
        <p:spPr>
          <a:xfrm>
            <a:off x="6017721" y="2943795"/>
            <a:ext cx="964648" cy="1071426"/>
          </a:xfrm>
          <a:prstGeom prst="roundRect">
            <a:avLst/>
          </a:prstGeom>
          <a:noFill/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9" name="Rectángulo: esquinas redondeadas 58">
            <a:extLst>
              <a:ext uri="{FF2B5EF4-FFF2-40B4-BE49-F238E27FC236}">
                <a16:creationId xmlns:a16="http://schemas.microsoft.com/office/drawing/2014/main" id="{03EE90B6-124A-8225-E101-308E4508C121}"/>
              </a:ext>
            </a:extLst>
          </p:cNvPr>
          <p:cNvSpPr/>
          <p:nvPr/>
        </p:nvSpPr>
        <p:spPr>
          <a:xfrm>
            <a:off x="6812377" y="2936885"/>
            <a:ext cx="3708282" cy="1085243"/>
          </a:xfrm>
          <a:prstGeom prst="roundRect">
            <a:avLst/>
          </a:prstGeom>
          <a:solidFill>
            <a:schemeClr val="bg1"/>
          </a:solidFill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Garantizar el pago de gastos derivados del cumplimiento de mandatos legales y constitucionales, principalmente SGP, pensiones, servicio de la deuda y fallos judiciales </a:t>
            </a: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507041E2-8D95-B824-AAB4-901D25C0F7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764" y="2111716"/>
            <a:ext cx="576000" cy="576000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3B83C34B-4071-3DBD-5F95-3E29322240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4033" y="3184598"/>
            <a:ext cx="576000" cy="57600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8529BCA5-601A-BEC1-7EA6-C681E145D4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3100" y="3157619"/>
            <a:ext cx="576000" cy="576000"/>
          </a:xfrm>
          <a:prstGeom prst="rect">
            <a:avLst/>
          </a:prstGeom>
        </p:spPr>
      </p:pic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5D006A27-50D8-DE0A-07E9-8A8E411F3850}"/>
              </a:ext>
            </a:extLst>
          </p:cNvPr>
          <p:cNvCxnSpPr/>
          <p:nvPr/>
        </p:nvCxnSpPr>
        <p:spPr>
          <a:xfrm>
            <a:off x="2702" y="6305433"/>
            <a:ext cx="3019979" cy="0"/>
          </a:xfrm>
          <a:prstGeom prst="line">
            <a:avLst/>
          </a:prstGeom>
          <a:ln>
            <a:solidFill>
              <a:srgbClr val="B58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CuadroTexto 63">
            <a:extLst>
              <a:ext uri="{FF2B5EF4-FFF2-40B4-BE49-F238E27FC236}">
                <a16:creationId xmlns:a16="http://schemas.microsoft.com/office/drawing/2014/main" id="{833CC400-158F-1C81-0D37-5A6C69EDF614}"/>
              </a:ext>
            </a:extLst>
          </p:cNvPr>
          <p:cNvSpPr txBox="1"/>
          <p:nvPr/>
        </p:nvSpPr>
        <p:spPr>
          <a:xfrm>
            <a:off x="28829" y="6321731"/>
            <a:ext cx="4197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*Ley 2155 de 2021 Art. 19 y Decreto 444 de 2023</a:t>
            </a:r>
          </a:p>
        </p:txBody>
      </p:sp>
      <p:sp>
        <p:nvSpPr>
          <p:cNvPr id="65" name="Rectángulo: esquinas redondeadas 64">
            <a:extLst>
              <a:ext uri="{FF2B5EF4-FFF2-40B4-BE49-F238E27FC236}">
                <a16:creationId xmlns:a16="http://schemas.microsoft.com/office/drawing/2014/main" id="{892D2FBD-DF66-8D9D-E57B-B3D20D39C3D9}"/>
              </a:ext>
            </a:extLst>
          </p:cNvPr>
          <p:cNvSpPr/>
          <p:nvPr/>
        </p:nvSpPr>
        <p:spPr>
          <a:xfrm>
            <a:off x="1687612" y="4117095"/>
            <a:ext cx="925417" cy="1098879"/>
          </a:xfrm>
          <a:prstGeom prst="roundRect">
            <a:avLst/>
          </a:prstGeom>
          <a:noFill/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6" name="Rectángulo: esquinas redondeadas 65">
            <a:extLst>
              <a:ext uri="{FF2B5EF4-FFF2-40B4-BE49-F238E27FC236}">
                <a16:creationId xmlns:a16="http://schemas.microsoft.com/office/drawing/2014/main" id="{59E5AF16-AE87-0EB9-E612-DF39759ABEB4}"/>
              </a:ext>
            </a:extLst>
          </p:cNvPr>
          <p:cNvSpPr/>
          <p:nvPr/>
        </p:nvSpPr>
        <p:spPr>
          <a:xfrm>
            <a:off x="2470836" y="4096230"/>
            <a:ext cx="2897954" cy="1137952"/>
          </a:xfrm>
          <a:prstGeom prst="roundRect">
            <a:avLst/>
          </a:prstGeom>
          <a:solidFill>
            <a:schemeClr val="bg1"/>
          </a:solidFill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Impulsar la transformación social y productiva prevista en la Ley 2294 de 2023, que decretó el PND. </a:t>
            </a:r>
          </a:p>
        </p:txBody>
      </p:sp>
      <p:sp>
        <p:nvSpPr>
          <p:cNvPr id="67" name="Rectángulo: esquinas redondeadas 66">
            <a:extLst>
              <a:ext uri="{FF2B5EF4-FFF2-40B4-BE49-F238E27FC236}">
                <a16:creationId xmlns:a16="http://schemas.microsoft.com/office/drawing/2014/main" id="{02C96CAB-DB6C-B17C-7B6E-E40670E53E3B}"/>
              </a:ext>
            </a:extLst>
          </p:cNvPr>
          <p:cNvSpPr/>
          <p:nvPr/>
        </p:nvSpPr>
        <p:spPr>
          <a:xfrm>
            <a:off x="6017719" y="4096230"/>
            <a:ext cx="925417" cy="1136014"/>
          </a:xfrm>
          <a:prstGeom prst="roundRect">
            <a:avLst/>
          </a:prstGeom>
          <a:noFill/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8" name="Rectángulo: esquinas redondeadas 67">
            <a:extLst>
              <a:ext uri="{FF2B5EF4-FFF2-40B4-BE49-F238E27FC236}">
                <a16:creationId xmlns:a16="http://schemas.microsoft.com/office/drawing/2014/main" id="{4F52E3A1-479C-B047-2F89-A80551C9C42C}"/>
              </a:ext>
            </a:extLst>
          </p:cNvPr>
          <p:cNvSpPr/>
          <p:nvPr/>
        </p:nvSpPr>
        <p:spPr>
          <a:xfrm>
            <a:off x="6821003" y="4094292"/>
            <a:ext cx="3699656" cy="1137952"/>
          </a:xfrm>
          <a:prstGeom prst="roundRect">
            <a:avLst/>
          </a:prstGeom>
          <a:solidFill>
            <a:schemeClr val="bg1"/>
          </a:solidFill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Cumplir con el mandato constitucional de priorizar el gasto público social ( Artículo 350); para reducir la pobreza y la desigualdad.</a:t>
            </a:r>
          </a:p>
        </p:txBody>
      </p:sp>
      <p:pic>
        <p:nvPicPr>
          <p:cNvPr id="69" name="Imagen 68">
            <a:extLst>
              <a:ext uri="{FF2B5EF4-FFF2-40B4-BE49-F238E27FC236}">
                <a16:creationId xmlns:a16="http://schemas.microsoft.com/office/drawing/2014/main" id="{B8391AE7-2FBA-8446-1B7B-6131C7525C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4033" y="4403697"/>
            <a:ext cx="576000" cy="576000"/>
          </a:xfrm>
          <a:prstGeom prst="rect">
            <a:avLst/>
          </a:prstGeom>
        </p:spPr>
      </p:pic>
      <p:pic>
        <p:nvPicPr>
          <p:cNvPr id="70" name="Imagen 69">
            <a:extLst>
              <a:ext uri="{FF2B5EF4-FFF2-40B4-BE49-F238E27FC236}">
                <a16:creationId xmlns:a16="http://schemas.microsoft.com/office/drawing/2014/main" id="{397EBA76-0674-6996-D4D0-42F5077CF9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2074" y="4375268"/>
            <a:ext cx="576000" cy="576000"/>
          </a:xfrm>
          <a:prstGeom prst="rect">
            <a:avLst/>
          </a:prstGeom>
        </p:spPr>
      </p:pic>
      <p:sp>
        <p:nvSpPr>
          <p:cNvPr id="71" name="Rectángulo: esquinas redondeadas 70">
            <a:extLst>
              <a:ext uri="{FF2B5EF4-FFF2-40B4-BE49-F238E27FC236}">
                <a16:creationId xmlns:a16="http://schemas.microsoft.com/office/drawing/2014/main" id="{B4626F28-A84F-D944-48A4-6522E6A5C7ED}"/>
              </a:ext>
            </a:extLst>
          </p:cNvPr>
          <p:cNvSpPr/>
          <p:nvPr/>
        </p:nvSpPr>
        <p:spPr>
          <a:xfrm>
            <a:off x="6817561" y="5295562"/>
            <a:ext cx="3703098" cy="803764"/>
          </a:xfrm>
          <a:prstGeom prst="roundRect">
            <a:avLst/>
          </a:prstGeom>
          <a:solidFill>
            <a:srgbClr val="FFFFFF"/>
          </a:solidFill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Priorizar inversiones estratégicas mediante la concurrencia de fuentes de financiación. </a:t>
            </a:r>
          </a:p>
        </p:txBody>
      </p:sp>
      <p:pic>
        <p:nvPicPr>
          <p:cNvPr id="72" name="Imagen 71">
            <a:extLst>
              <a:ext uri="{FF2B5EF4-FFF2-40B4-BE49-F238E27FC236}">
                <a16:creationId xmlns:a16="http://schemas.microsoft.com/office/drawing/2014/main" id="{D8375225-8DA0-68A6-B503-6095611CD7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4542" y="5406968"/>
            <a:ext cx="576000" cy="576000"/>
          </a:xfrm>
          <a:prstGeom prst="rect">
            <a:avLst/>
          </a:prstGeom>
        </p:spPr>
      </p:pic>
      <p:sp>
        <p:nvSpPr>
          <p:cNvPr id="73" name="Rectángulo: esquinas redondeadas 72">
            <a:extLst>
              <a:ext uri="{FF2B5EF4-FFF2-40B4-BE49-F238E27FC236}">
                <a16:creationId xmlns:a16="http://schemas.microsoft.com/office/drawing/2014/main" id="{AC4DCEE0-6256-584A-AE4F-DA7A085F08D4}"/>
              </a:ext>
            </a:extLst>
          </p:cNvPr>
          <p:cNvSpPr/>
          <p:nvPr/>
        </p:nvSpPr>
        <p:spPr>
          <a:xfrm>
            <a:off x="1704635" y="5309440"/>
            <a:ext cx="908394" cy="803764"/>
          </a:xfrm>
          <a:prstGeom prst="roundRect">
            <a:avLst/>
          </a:prstGeom>
          <a:noFill/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4" name="Rectángulo: esquinas redondeadas 73">
            <a:extLst>
              <a:ext uri="{FF2B5EF4-FFF2-40B4-BE49-F238E27FC236}">
                <a16:creationId xmlns:a16="http://schemas.microsoft.com/office/drawing/2014/main" id="{56250360-57BF-5390-1229-745B44B6F1F9}"/>
              </a:ext>
            </a:extLst>
          </p:cNvPr>
          <p:cNvSpPr/>
          <p:nvPr/>
        </p:nvSpPr>
        <p:spPr>
          <a:xfrm>
            <a:off x="2511538" y="5300594"/>
            <a:ext cx="2857252" cy="803764"/>
          </a:xfrm>
          <a:prstGeom prst="roundRect">
            <a:avLst/>
          </a:prstGeom>
          <a:solidFill>
            <a:srgbClr val="FFFFFF"/>
          </a:solidFill>
          <a:ln>
            <a:solidFill>
              <a:srgbClr val="B58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Racionalizar los gastos de funcionamiento con criterios de austeridad*</a:t>
            </a:r>
          </a:p>
        </p:txBody>
      </p:sp>
      <p:pic>
        <p:nvPicPr>
          <p:cNvPr id="75" name="Imagen 74">
            <a:extLst>
              <a:ext uri="{FF2B5EF4-FFF2-40B4-BE49-F238E27FC236}">
                <a16:creationId xmlns:a16="http://schemas.microsoft.com/office/drawing/2014/main" id="{5B15CC80-9CBD-040E-3E25-599B5F3081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23349" y="2111716"/>
            <a:ext cx="57600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31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36826B0-5185-FCA8-8710-F4CD5FB6E61C}"/>
              </a:ext>
            </a:extLst>
          </p:cNvPr>
          <p:cNvSpPr txBox="1"/>
          <p:nvPr/>
        </p:nvSpPr>
        <p:spPr>
          <a:xfrm>
            <a:off x="560888" y="779948"/>
            <a:ext cx="6878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B58D4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Supuestos macroeconómicos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5F6C03F-E747-E162-994F-5E05DAE7A98B}"/>
              </a:ext>
            </a:extLst>
          </p:cNvPr>
          <p:cNvSpPr/>
          <p:nvPr/>
        </p:nvSpPr>
        <p:spPr>
          <a:xfrm>
            <a:off x="489867" y="595801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Fuente: Supuestos DGPM</a:t>
            </a:r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 - MHCP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09 de junio de 2023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70C03DAA-1FC1-265C-7C1B-FC67B9E5F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299224"/>
              </p:ext>
            </p:extLst>
          </p:nvPr>
        </p:nvGraphicFramePr>
        <p:xfrm>
          <a:off x="560888" y="1496946"/>
          <a:ext cx="8742910" cy="4317929"/>
        </p:xfrm>
        <a:graphic>
          <a:graphicData uri="http://schemas.openxmlformats.org/drawingml/2006/table">
            <a:tbl>
              <a:tblPr/>
              <a:tblGrid>
                <a:gridCol w="5683059">
                  <a:extLst>
                    <a:ext uri="{9D8B030D-6E8A-4147-A177-3AD203B41FA5}">
                      <a16:colId xmlns:a16="http://schemas.microsoft.com/office/drawing/2014/main" val="2529328742"/>
                    </a:ext>
                  </a:extLst>
                </a:gridCol>
                <a:gridCol w="1439930">
                  <a:extLst>
                    <a:ext uri="{9D8B030D-6E8A-4147-A177-3AD203B41FA5}">
                      <a16:colId xmlns:a16="http://schemas.microsoft.com/office/drawing/2014/main" val="883720172"/>
                    </a:ext>
                  </a:extLst>
                </a:gridCol>
                <a:gridCol w="1619921">
                  <a:extLst>
                    <a:ext uri="{9D8B030D-6E8A-4147-A177-3AD203B41FA5}">
                      <a16:colId xmlns:a16="http://schemas.microsoft.com/office/drawing/2014/main" val="2572538010"/>
                    </a:ext>
                  </a:extLst>
                </a:gridCol>
              </a:tblGrid>
              <a:tr h="4875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Supuestos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       Proyecto de Ley PGN 2024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382137"/>
                  </a:ext>
                </a:extLst>
              </a:tr>
              <a:tr h="39796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096018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Inflación doméstica fin de periodo, IPC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9,2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5,7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678464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Tasa de cambio promedio periodo $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4.676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4.603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146753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Devaluación Nominal promedio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9,0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-0,8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534199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PIB nominal (miles de millones de $)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1.605.532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1.695.592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844575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Variación % PIB Nominal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9,8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5,6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521685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PIB Real,  Variación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1,5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955949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Deflactor PIB, Variación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7,8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4,0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266811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Petróleo Brent (Precio promedio US$ por barril)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78,6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74,5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850528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Producción de Petroleo (Brent, KBPD)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768,6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787,6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45631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Importaciones Valor (US$ Millones FOB)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60.781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61.099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249779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Variación % Importaciones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-15,1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0,5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423743"/>
                  </a:ext>
                </a:extLst>
              </a:tr>
              <a:tr h="28603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Défict Cuenta Corriente Balanza de Pagos (% del PIB)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-4,0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-3,5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933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536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4BB8EDA-1AD9-3ABB-CD49-9E189AC57E2F}"/>
              </a:ext>
            </a:extLst>
          </p:cNvPr>
          <p:cNvSpPr txBox="1"/>
          <p:nvPr/>
        </p:nvSpPr>
        <p:spPr>
          <a:xfrm>
            <a:off x="393412" y="616375"/>
            <a:ext cx="855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B58D4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Criterios de programación generales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50FEF1FF-0614-5844-D405-605F3811A0CF}"/>
              </a:ext>
            </a:extLst>
          </p:cNvPr>
          <p:cNvSpPr/>
          <p:nvPr/>
        </p:nvSpPr>
        <p:spPr>
          <a:xfrm>
            <a:off x="393415" y="1650501"/>
            <a:ext cx="2267519" cy="1408405"/>
          </a:xfrm>
          <a:prstGeom prst="roundRect">
            <a:avLst/>
          </a:prstGeom>
          <a:solidFill>
            <a:srgbClr val="D0BA8F"/>
          </a:solidFill>
          <a:ln w="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Enfoque de programación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9C34E47-D4A6-425D-F27F-E3323C465F23}"/>
              </a:ext>
            </a:extLst>
          </p:cNvPr>
          <p:cNvSpPr/>
          <p:nvPr/>
        </p:nvSpPr>
        <p:spPr>
          <a:xfrm>
            <a:off x="2787548" y="1650501"/>
            <a:ext cx="8283416" cy="14084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Priorización y focalización del gasto en consonancia con las disponibilidades fiscales y mandato de austeridad, privilegiando el gasto social como lo ordena la Constitución Política, protegiendo la inversión pública y garantizando el funcionamiento de los órganos públicos, y apoyando la generación de empleo e ingresos para los sectores más vulnerables.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7D99AF7-92B5-6288-C6CA-0B650FB005F5}"/>
              </a:ext>
            </a:extLst>
          </p:cNvPr>
          <p:cNvSpPr/>
          <p:nvPr/>
        </p:nvSpPr>
        <p:spPr>
          <a:xfrm>
            <a:off x="393414" y="3271122"/>
            <a:ext cx="2267519" cy="809675"/>
          </a:xfrm>
          <a:prstGeom prst="roundRect">
            <a:avLst/>
          </a:prstGeom>
          <a:solidFill>
            <a:srgbClr val="D0B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MGMP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C90F1F74-713C-8139-87E8-7937C8045425}"/>
              </a:ext>
            </a:extLst>
          </p:cNvPr>
          <p:cNvSpPr/>
          <p:nvPr/>
        </p:nvSpPr>
        <p:spPr>
          <a:xfrm>
            <a:off x="393413" y="4311248"/>
            <a:ext cx="2267519" cy="888536"/>
          </a:xfrm>
          <a:prstGeom prst="roundRect">
            <a:avLst/>
          </a:prstGeom>
          <a:solidFill>
            <a:srgbClr val="D0B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Consistencia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DB98E772-FA17-9EA9-C391-1361E7E8CF73}"/>
              </a:ext>
            </a:extLst>
          </p:cNvPr>
          <p:cNvSpPr/>
          <p:nvPr/>
        </p:nvSpPr>
        <p:spPr>
          <a:xfrm>
            <a:off x="2787548" y="4301273"/>
            <a:ext cx="8283416" cy="88853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Cumplir con el escenario fiscal establecido en el MFMP entregado al Congreso de la República el pasado 14 de junio y ser consistente con las metas </a:t>
            </a:r>
            <a:b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allí fijadas.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FCF8B8E1-E9F4-5465-57BE-4C8BAE0EEB84}"/>
              </a:ext>
            </a:extLst>
          </p:cNvPr>
          <p:cNvSpPr/>
          <p:nvPr/>
        </p:nvSpPr>
        <p:spPr>
          <a:xfrm>
            <a:off x="393412" y="5432937"/>
            <a:ext cx="2267519" cy="982118"/>
          </a:xfrm>
          <a:prstGeom prst="roundRect">
            <a:avLst/>
          </a:prstGeom>
          <a:solidFill>
            <a:srgbClr val="D0BA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Techos de gasto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474104AD-7295-F436-A364-122679F552E8}"/>
              </a:ext>
            </a:extLst>
          </p:cNvPr>
          <p:cNvSpPr/>
          <p:nvPr/>
        </p:nvSpPr>
        <p:spPr>
          <a:xfrm>
            <a:off x="2787548" y="5432938"/>
            <a:ext cx="8283416" cy="98211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cada sector se priorizan los gastos autorizados por leyes preexistentes, en concordancia con lo previsto en el artículo 18 de la Ley 179 de 1994, los gastos prioritarios y las vigencias futuras autorizadas.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69457BCE-DD7C-ACD4-5B8C-D26C8C8A4F88}"/>
              </a:ext>
            </a:extLst>
          </p:cNvPr>
          <p:cNvSpPr/>
          <p:nvPr/>
        </p:nvSpPr>
        <p:spPr>
          <a:xfrm>
            <a:off x="2787548" y="3271123"/>
            <a:ext cx="8283416" cy="80967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Responder al compromiso de austeridad y con la política fiscal de disciplina y sostenibilidad de las finanzas públicas.</a:t>
            </a:r>
          </a:p>
        </p:txBody>
      </p:sp>
    </p:spTree>
    <p:extLst>
      <p:ext uri="{BB962C8B-B14F-4D97-AF65-F5344CB8AC3E}">
        <p14:creationId xmlns:p14="http://schemas.microsoft.com/office/powerpoint/2010/main" val="1400133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D22A7-32A6-080C-69B6-90C4D8E96E3C}"/>
              </a:ext>
            </a:extLst>
          </p:cNvPr>
          <p:cNvSpPr txBox="1"/>
          <p:nvPr/>
        </p:nvSpPr>
        <p:spPr>
          <a:xfrm>
            <a:off x="472111" y="669642"/>
            <a:ext cx="9807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B58D4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Criterios de programación generales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0591EB2E-E6DF-5F6B-7714-8799B0F4D7D4}"/>
              </a:ext>
            </a:extLst>
          </p:cNvPr>
          <p:cNvSpPr/>
          <p:nvPr/>
        </p:nvSpPr>
        <p:spPr>
          <a:xfrm>
            <a:off x="440541" y="1963025"/>
            <a:ext cx="2267519" cy="3906698"/>
          </a:xfrm>
          <a:prstGeom prst="roundRect">
            <a:avLst/>
          </a:prstGeom>
          <a:solidFill>
            <a:srgbClr val="D0BA8F"/>
          </a:solidFill>
          <a:ln w="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Concurrencia de Fuentes 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F104F106-4270-86C7-08AF-9C562A3279B9}"/>
              </a:ext>
            </a:extLst>
          </p:cNvPr>
          <p:cNvSpPr/>
          <p:nvPr/>
        </p:nvSpPr>
        <p:spPr>
          <a:xfrm>
            <a:off x="2864433" y="1963024"/>
            <a:ext cx="8283416" cy="39066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Priorizar la inversión en programas estratégicos intersectoriales, financiados mediante la concurrencia de fuentes, </a:t>
            </a:r>
            <a:r>
              <a:rPr lang="es-ES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principalmente PGN, </a:t>
            </a:r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 General de Participaciones (SGP) y Sistema General de Regalías (SGR). </a:t>
            </a:r>
          </a:p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Antes que gastar más, queremos gastar mejor. </a:t>
            </a:r>
          </a:p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r>
              <a:rPr lang="es-E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ejemplo de ello es el sector Ciencia y Tecnología, que además de los recursos del PGN cuenta con recursos del SGR que para el bienio 2023- 2024 ascienden a $5,72 billones.</a:t>
            </a:r>
          </a:p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endParaRPr lang="es-ES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904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PGN 2024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AD8C4B"/>
      </a:accent1>
      <a:accent2>
        <a:srgbClr val="FBE7BD"/>
      </a:accent2>
      <a:accent3>
        <a:srgbClr val="FACC71"/>
      </a:accent3>
      <a:accent4>
        <a:srgbClr val="F7A727"/>
      </a:accent4>
      <a:accent5>
        <a:srgbClr val="7A705D"/>
      </a:accent5>
      <a:accent6>
        <a:srgbClr val="C8861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ersonalizado 1">
    <a:dk1>
      <a:srgbClr val="2C2C2C"/>
    </a:dk1>
    <a:lt1>
      <a:sysClr val="window" lastClr="FFFFFF"/>
    </a:lt1>
    <a:dk2>
      <a:srgbClr val="595959"/>
    </a:dk2>
    <a:lt2>
      <a:srgbClr val="E7E6E6"/>
    </a:lt2>
    <a:accent1>
      <a:srgbClr val="B48B3F"/>
    </a:accent1>
    <a:accent2>
      <a:srgbClr val="D2B98A"/>
    </a:accent2>
    <a:accent3>
      <a:srgbClr val="775423"/>
    </a:accent3>
    <a:accent4>
      <a:srgbClr val="E7E6E6"/>
    </a:accent4>
    <a:accent5>
      <a:srgbClr val="FFF2CC"/>
    </a:accent5>
    <a:accent6>
      <a:srgbClr val="FEE599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2731</TotalTime>
  <Words>4707</Words>
  <Application>Microsoft Office PowerPoint</Application>
  <PresentationFormat>Panorámica</PresentationFormat>
  <Paragraphs>1842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33</vt:i4>
      </vt:variant>
    </vt:vector>
  </HeadingPairs>
  <TitlesOfParts>
    <vt:vector size="42" baseType="lpstr">
      <vt:lpstr>Arial</vt:lpstr>
      <vt:lpstr>Calibri</vt:lpstr>
      <vt:lpstr>Calibri Light</vt:lpstr>
      <vt:lpstr>Century Gothic</vt:lpstr>
      <vt:lpstr>Verdana</vt:lpstr>
      <vt:lpstr>Wingdings</vt:lpstr>
      <vt:lpstr>Work Sans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Jenny Fernanda Castiblanco Salazar</dc:creator>
  <cp:lastModifiedBy>Jose Sebastian Cubillos Fonseca</cp:lastModifiedBy>
  <cp:revision>121</cp:revision>
  <cp:lastPrinted>2023-07-26T15:32:24Z</cp:lastPrinted>
  <dcterms:created xsi:type="dcterms:W3CDTF">2023-06-20T19:49:39Z</dcterms:created>
  <dcterms:modified xsi:type="dcterms:W3CDTF">2023-08-22T18:02:35Z</dcterms:modified>
</cp:coreProperties>
</file>