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01" r:id="rId5"/>
    <p:sldId id="302" r:id="rId6"/>
    <p:sldId id="283" r:id="rId7"/>
    <p:sldId id="285" r:id="rId8"/>
    <p:sldId id="303" r:id="rId9"/>
    <p:sldId id="284" r:id="rId10"/>
    <p:sldId id="286" r:id="rId11"/>
    <p:sldId id="304" r:id="rId12"/>
    <p:sldId id="287" r:id="rId13"/>
    <p:sldId id="305" r:id="rId14"/>
    <p:sldId id="288" r:id="rId15"/>
    <p:sldId id="306" r:id="rId16"/>
    <p:sldId id="289" r:id="rId17"/>
    <p:sldId id="307" r:id="rId18"/>
    <p:sldId id="290" r:id="rId19"/>
    <p:sldId id="291" r:id="rId20"/>
    <p:sldId id="310" r:id="rId21"/>
    <p:sldId id="311" r:id="rId22"/>
    <p:sldId id="308" r:id="rId23"/>
    <p:sldId id="292" r:id="rId24"/>
    <p:sldId id="295" r:id="rId25"/>
    <p:sldId id="293" r:id="rId26"/>
    <p:sldId id="294" r:id="rId27"/>
    <p:sldId id="296" r:id="rId28"/>
    <p:sldId id="309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A5"/>
    <a:srgbClr val="FDFDFD"/>
    <a:srgbClr val="FBFEFB"/>
    <a:srgbClr val="003878"/>
    <a:srgbClr val="00923D"/>
    <a:srgbClr val="00B53E"/>
    <a:srgbClr val="AB2292"/>
    <a:srgbClr val="FF187C"/>
    <a:srgbClr val="FF8D00"/>
    <a:srgbClr val="F74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F0C10C-6C90-4D7B-B45F-ECA85C4A29C2}" v="15" dt="2025-04-07T13:50:26.6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INGRESOS PROYECTADOS 2025 -</a:t>
            </a:r>
            <a:r>
              <a:rPr lang="es-CO" baseline="0"/>
              <a:t> 2029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'1. Ingresos '!$A$7</c:f>
              <c:strCache>
                <c:ptCount val="1"/>
                <c:pt idx="0">
                  <c:v>Entidad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'1. Ingresos '!$B$5:$G$6</c:f>
              <c:strCache>
                <c:ptCount val="6"/>
                <c:pt idx="0">
                  <c:v>2024</c:v>
                </c:pt>
                <c:pt idx="1">
                  <c:v>2025*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strCache>
            </c:strRef>
          </c:cat>
          <c:val>
            <c:numRef>
              <c:f>'1. Ingresos '!$B$7:$G$7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E6D8-42AB-B791-08352B0979E5}"/>
            </c:ext>
          </c:extLst>
        </c:ser>
        <c:ser>
          <c:idx val="3"/>
          <c:order val="1"/>
          <c:tx>
            <c:strRef>
              <c:f>'1. Ingresos '!$A$8</c:f>
              <c:strCache>
                <c:ptCount val="1"/>
                <c:pt idx="0">
                  <c:v>Entidad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'1. Ingresos '!$B$5:$G$6</c:f>
              <c:strCache>
                <c:ptCount val="6"/>
                <c:pt idx="0">
                  <c:v>2024</c:v>
                </c:pt>
                <c:pt idx="1">
                  <c:v>2025*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strCache>
            </c:strRef>
          </c:cat>
          <c:val>
            <c:numRef>
              <c:f>'1. Ingresos '!$B$8:$G$8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E6D8-42AB-B791-08352B0979E5}"/>
            </c:ext>
          </c:extLst>
        </c:ser>
        <c:ser>
          <c:idx val="4"/>
          <c:order val="2"/>
          <c:tx>
            <c:strRef>
              <c:f>'1. Ingresos '!$A$9</c:f>
              <c:strCache>
                <c:ptCount val="1"/>
                <c:pt idx="0">
                  <c:v>Entidad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'1. Ingresos '!$B$5:$G$6</c:f>
              <c:strCache>
                <c:ptCount val="6"/>
                <c:pt idx="0">
                  <c:v>2024</c:v>
                </c:pt>
                <c:pt idx="1">
                  <c:v>2025*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strCache>
            </c:strRef>
          </c:cat>
          <c:val>
            <c:numRef>
              <c:f>'1. Ingresos '!$B$9:$G$9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E6D8-42AB-B791-08352B0979E5}"/>
            </c:ext>
          </c:extLst>
        </c:ser>
        <c:ser>
          <c:idx val="5"/>
          <c:order val="3"/>
          <c:tx>
            <c:strRef>
              <c:f>'1. Ingresos '!$A$10</c:f>
              <c:strCache>
                <c:ptCount val="1"/>
                <c:pt idx="0">
                  <c:v>Entidad 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'1. Ingresos '!$B$5:$G$6</c:f>
              <c:strCache>
                <c:ptCount val="6"/>
                <c:pt idx="0">
                  <c:v>2024</c:v>
                </c:pt>
                <c:pt idx="1">
                  <c:v>2025*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strCache>
            </c:strRef>
          </c:cat>
          <c:val>
            <c:numRef>
              <c:f>'1. Ingresos '!$B$10:$G$10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3-E6D8-42AB-B791-08352B097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0506672"/>
        <c:axId val="1210518672"/>
      </c:barChart>
      <c:catAx>
        <c:axId val="121050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10518672"/>
        <c:crosses val="autoZero"/>
        <c:auto val="1"/>
        <c:lblAlgn val="ctr"/>
        <c:lblOffset val="100"/>
        <c:noMultiLvlLbl val="0"/>
      </c:catAx>
      <c:valAx>
        <c:axId val="121051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Cifras en</a:t>
                </a:r>
                <a:r>
                  <a:rPr lang="es-CO" baseline="0"/>
                  <a:t> millones de pesos</a:t>
                </a:r>
                <a:endParaRPr lang="es-CO"/>
              </a:p>
            </c:rich>
          </c:tx>
          <c:layout>
            <c:manualLayout>
              <c:xMode val="edge"/>
              <c:yMode val="edge"/>
              <c:x val="7.610882477635081E-3"/>
              <c:y val="0.235609456198429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105066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1">
                <a:solidFill>
                  <a:schemeClr val="accent5">
                    <a:lumMod val="50000"/>
                  </a:schemeClr>
                </a:solidFill>
              </a:rPr>
              <a:t>ENTIDAD</a:t>
            </a:r>
          </a:p>
        </c:rich>
      </c:tx>
      <c:layout>
        <c:manualLayout>
          <c:xMode val="edge"/>
          <c:yMode val="edge"/>
          <c:x val="0.40736133557649656"/>
          <c:y val="2.331391730718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8141821255395"/>
          <c:y val="0.10031099959836673"/>
          <c:w val="0.80406597148179593"/>
          <c:h val="0.77181565075026204"/>
        </c:manualLayout>
      </c:layout>
      <c:scatterChart>
        <c:scatterStyle val="lineMarker"/>
        <c:varyColors val="0"/>
        <c:ser>
          <c:idx val="0"/>
          <c:order val="0"/>
          <c:tx>
            <c:strRef>
              <c:f>'1.2 Tendencia Ingresos'!$B$7</c:f>
              <c:strCache>
                <c:ptCount val="1"/>
                <c:pt idx="0">
                  <c:v>INGRESOS EFECTIVOS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'1.2 Tendencia Ingresos'!$A$8:$A$22</c:f>
              <c:numCache>
                <c:formatCode>General</c:formatCode>
                <c:ptCount val="1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</c:numCache>
            </c:numRef>
          </c:xVal>
          <c:yVal>
            <c:numRef>
              <c:f>'1.2 Tendencia Ingresos'!$B$8:$B$22</c:f>
              <c:numCache>
                <c:formatCode>General</c:formatCode>
                <c:ptCount val="15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9B-49FD-AB75-B03A44D65F04}"/>
            </c:ext>
          </c:extLst>
        </c:ser>
        <c:ser>
          <c:idx val="1"/>
          <c:order val="1"/>
          <c:tx>
            <c:strRef>
              <c:f>'1.2 Tendencia Ingresos'!$C$7</c:f>
              <c:strCache>
                <c:ptCount val="1"/>
                <c:pt idx="0">
                  <c:v>INGRESOS PROYECTADOS</c:v>
                </c:pt>
              </c:strCache>
            </c:strRef>
          </c:tx>
          <c:spPr>
            <a:ln w="1905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accent2"/>
                </a:solidFill>
                <a:prstDash val="sysDash"/>
              </a:ln>
              <a:effectLst/>
            </c:spPr>
          </c:marker>
          <c:dLbls>
            <c:dLbl>
              <c:idx val="10"/>
              <c:layout>
                <c:manualLayout>
                  <c:x val="-1.2774449491637379E-2"/>
                  <c:y val="-1.819362850534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9B-49FD-AB75-B03A44D65F04}"/>
                </c:ext>
              </c:extLst>
            </c:dLbl>
            <c:dLbl>
              <c:idx val="11"/>
              <c:layout>
                <c:manualLayout>
                  <c:x val="-2.2695036136930767E-2"/>
                  <c:y val="-4.1585436583641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9B-49FD-AB75-B03A44D65F04}"/>
                </c:ext>
              </c:extLst>
            </c:dLbl>
            <c:dLbl>
              <c:idx val="12"/>
              <c:layout>
                <c:manualLayout>
                  <c:x val="-9.0677764781880062E-3"/>
                  <c:y val="-5.9779065088985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9B-49FD-AB75-B03A44D65F04}"/>
                </c:ext>
              </c:extLst>
            </c:dLbl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'1.2 Tendencia Ingresos'!$A$8:$A$22</c:f>
              <c:numCache>
                <c:formatCode>General</c:formatCode>
                <c:ptCount val="1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</c:numCache>
            </c:numRef>
          </c:xVal>
          <c:yVal>
            <c:numRef>
              <c:f>'1.2 Tendencia Ingresos'!$C$8:$C$22</c:f>
              <c:numCache>
                <c:formatCode>General</c:formatCode>
                <c:ptCount val="15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09B-49FD-AB75-B03A44D65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9906816"/>
        <c:axId val="999906256"/>
      </c:scatterChart>
      <c:valAx>
        <c:axId val="999906816"/>
        <c:scaling>
          <c:orientation val="minMax"/>
          <c:max val="2029"/>
          <c:min val="20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9906256"/>
        <c:crosses val="autoZero"/>
        <c:crossBetween val="midCat"/>
        <c:majorUnit val="1"/>
      </c:valAx>
      <c:valAx>
        <c:axId val="99990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400">
                    <a:solidFill>
                      <a:schemeClr val="tx1"/>
                    </a:solidFill>
                  </a:rPr>
                  <a:t>MILLONES DE PESOS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9906816"/>
        <c:crossesAt val="1000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835550974200878"/>
          <c:y val="0.94195099035775065"/>
          <c:w val="0.78597273407185486"/>
          <c:h val="5.50071545492825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SOLICITUD MGMP 2026 -</a:t>
            </a:r>
            <a:r>
              <a:rPr lang="es-CO" baseline="0"/>
              <a:t> 2029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'2. MGMP Sector'!$A$7:$B$7</c:f>
              <c:strCache>
                <c:ptCount val="2"/>
                <c:pt idx="0">
                  <c:v>Solicitud</c:v>
                </c:pt>
                <c:pt idx="1">
                  <c:v>Funcionamiento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'2. MGMP Sector'!$C$5:$G$6</c:f>
              <c:strCache>
                <c:ptCount val="5"/>
                <c:pt idx="0">
                  <c:v>2025*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strCache>
            </c:strRef>
          </c:cat>
          <c:val>
            <c:numRef>
              <c:f>'2. MGMP Sector'!$C$7:$G$7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D17A-4134-8C0A-B579AA7889B7}"/>
            </c:ext>
          </c:extLst>
        </c:ser>
        <c:ser>
          <c:idx val="5"/>
          <c:order val="1"/>
          <c:tx>
            <c:strRef>
              <c:f>'2. MGMP Sector'!$A$8:$B$8</c:f>
              <c:strCache>
                <c:ptCount val="2"/>
                <c:pt idx="0">
                  <c:v>Solicitud</c:v>
                </c:pt>
                <c:pt idx="1">
                  <c:v>Inversión 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'2. MGMP Sector'!$C$5:$G$6</c:f>
              <c:strCache>
                <c:ptCount val="5"/>
                <c:pt idx="0">
                  <c:v>2025*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strCache>
            </c:strRef>
          </c:cat>
          <c:val>
            <c:numRef>
              <c:f>'2. MGMP Sector'!$C$8:$G$8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D17A-4134-8C0A-B579AA7889B7}"/>
            </c:ext>
          </c:extLst>
        </c:ser>
        <c:ser>
          <c:idx val="0"/>
          <c:order val="2"/>
          <c:tx>
            <c:strRef>
              <c:f>'2. MGMP Sector'!$A$9:$B$9</c:f>
              <c:strCache>
                <c:ptCount val="2"/>
                <c:pt idx="0">
                  <c:v>Solicitud</c:v>
                </c:pt>
                <c:pt idx="1">
                  <c:v>Total Solicitud MGMP 2026-2029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'2. MGMP Sector'!$C$5:$G$6</c:f>
              <c:strCache>
                <c:ptCount val="5"/>
                <c:pt idx="0">
                  <c:v>2025*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strCache>
            </c:strRef>
          </c:cat>
          <c:val>
            <c:numRef>
              <c:f>'2. MGMP Sector'!$C$9:$G$9</c:f>
              <c:numCache>
                <c:formatCode>_(* #,##0_);_(* \(#,##0\);_(* "-"??_);_(@_)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7A-4134-8C0A-B579AA788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0506672"/>
        <c:axId val="1210518672"/>
      </c:barChart>
      <c:catAx>
        <c:axId val="121050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10518672"/>
        <c:crosses val="autoZero"/>
        <c:auto val="1"/>
        <c:lblAlgn val="ctr"/>
        <c:lblOffset val="100"/>
        <c:noMultiLvlLbl val="0"/>
      </c:catAx>
      <c:valAx>
        <c:axId val="121051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Cifras en</a:t>
                </a:r>
                <a:r>
                  <a:rPr lang="es-CO" baseline="0"/>
                  <a:t> millones de pesos</a:t>
                </a:r>
                <a:endParaRPr lang="es-CO"/>
              </a:p>
            </c:rich>
          </c:tx>
          <c:layout>
            <c:manualLayout>
              <c:xMode val="edge"/>
              <c:yMode val="edge"/>
              <c:x val="7.610882477635081E-3"/>
              <c:y val="0.235609456198429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105066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SOLICITUDES FUNCIONAMIENTO 2026 - 2029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'3. MGMP FTO. Entidad'!$A$6</c:f>
              <c:strCache>
                <c:ptCount val="1"/>
                <c:pt idx="0">
                  <c:v>Entidad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'3. MGMP FTO. Entidad'!$B$4:$F$4</c:f>
              <c:strCache>
                <c:ptCount val="5"/>
                <c:pt idx="0">
                  <c:v>2025*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strCache>
            </c:strRef>
          </c:cat>
          <c:val>
            <c:numRef>
              <c:f>'3. MGMP FTO. Entidad'!$B$6:$F$6</c:f>
              <c:numCache>
                <c:formatCode>General</c:formatCode>
                <c:ptCount val="5"/>
                <c:pt idx="0" formatCode="_(* #,##0_);_(* \(#,##0\);_(* &quot;-&quot;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18-403C-9502-C1FB8B5540FA}"/>
            </c:ext>
          </c:extLst>
        </c:ser>
        <c:ser>
          <c:idx val="2"/>
          <c:order val="2"/>
          <c:tx>
            <c:strRef>
              <c:f>'3. MGMP FTO. Entidad'!$A$7</c:f>
              <c:strCache>
                <c:ptCount val="1"/>
                <c:pt idx="0">
                  <c:v>Entidad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'3. MGMP FTO. Entidad'!$B$4:$F$4</c:f>
              <c:strCache>
                <c:ptCount val="5"/>
                <c:pt idx="0">
                  <c:v>2025*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strCache>
            </c:strRef>
          </c:cat>
          <c:val>
            <c:numRef>
              <c:f>'3. MGMP FTO. Entidad'!$B$7:$F$7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EA18-403C-9502-C1FB8B5540FA}"/>
            </c:ext>
          </c:extLst>
        </c:ser>
        <c:ser>
          <c:idx val="3"/>
          <c:order val="3"/>
          <c:tx>
            <c:strRef>
              <c:f>'3. MGMP FTO. Entidad'!$A$8</c:f>
              <c:strCache>
                <c:ptCount val="1"/>
                <c:pt idx="0">
                  <c:v>Entidad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'3. MGMP FTO. Entidad'!$B$4:$F$4</c:f>
              <c:strCache>
                <c:ptCount val="5"/>
                <c:pt idx="0">
                  <c:v>2025*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strCache>
            </c:strRef>
          </c:cat>
          <c:val>
            <c:numRef>
              <c:f>'3. MGMP FTO. Entidad'!$B$8:$F$8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EA18-403C-9502-C1FB8B5540FA}"/>
            </c:ext>
          </c:extLst>
        </c:ser>
        <c:ser>
          <c:idx val="4"/>
          <c:order val="4"/>
          <c:tx>
            <c:strRef>
              <c:f>'3. MGMP FTO. Entidad'!$A$9</c:f>
              <c:strCache>
                <c:ptCount val="1"/>
                <c:pt idx="0">
                  <c:v>Entidad 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'3. MGMP FTO. Entidad'!$B$4:$F$4</c:f>
              <c:strCache>
                <c:ptCount val="5"/>
                <c:pt idx="0">
                  <c:v>2025*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strCache>
            </c:strRef>
          </c:cat>
          <c:val>
            <c:numRef>
              <c:f>'3. MGMP FTO. Entidad'!$B$9:$F$9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EA18-403C-9502-C1FB8B554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3014816"/>
        <c:axId val="12530090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'3. MGMP FTO. Entidad'!$A$5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'3. MGMP FTO. Entidad'!$B$4:$F$4</c15:sqref>
                        </c15:formulaRef>
                      </c:ext>
                    </c:extLst>
                    <c:strCache>
                      <c:ptCount val="5"/>
                      <c:pt idx="0">
                        <c:v>2025*</c:v>
                      </c:pt>
                      <c:pt idx="1">
                        <c:v>2026</c:v>
                      </c:pt>
                      <c:pt idx="2">
                        <c:v>2027</c:v>
                      </c:pt>
                      <c:pt idx="3">
                        <c:v>2028</c:v>
                      </c:pt>
                      <c:pt idx="4">
                        <c:v>2029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'3. MGMP FTO. Entidad'!$B$5:$F$5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EA18-403C-9502-C1FB8B5540FA}"/>
                  </c:ext>
                </c:extLst>
              </c15:ser>
            </c15:filteredBarSeries>
          </c:ext>
        </c:extLst>
      </c:barChart>
      <c:catAx>
        <c:axId val="125301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53009056"/>
        <c:crosses val="autoZero"/>
        <c:auto val="1"/>
        <c:lblAlgn val="ctr"/>
        <c:lblOffset val="100"/>
        <c:noMultiLvlLbl val="0"/>
      </c:catAx>
      <c:valAx>
        <c:axId val="125300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Cifras en millones de pesos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530148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Participación % Principales Inversiones 2026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'4. Inversión Princ. Invers'!$Q$5</c:f>
              <c:strCache>
                <c:ptCount val="1"/>
                <c:pt idx="0">
                  <c:v>Valor Proyectado 2026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9F-4C20-8246-2E85F66296D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9F-4C20-8246-2E85F66296D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9F-4C20-8246-2E85F66296D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9F-4C20-8246-2E85F66296D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29F-4C20-8246-2E85F66296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'4. Inversión Princ. Invers'!$B$6:$B$10</c:f>
              <c:strCache>
                <c:ptCount val="5"/>
                <c:pt idx="0">
                  <c:v>Proyecto 1</c:v>
                </c:pt>
                <c:pt idx="1">
                  <c:v>Proyecto 2</c:v>
                </c:pt>
                <c:pt idx="2">
                  <c:v>Proyecto 3</c:v>
                </c:pt>
                <c:pt idx="3">
                  <c:v>Proyecto 4</c:v>
                </c:pt>
                <c:pt idx="4">
                  <c:v>Proyecto 5</c:v>
                </c:pt>
              </c:strCache>
            </c:strRef>
          </c:cat>
          <c:val>
            <c:numRef>
              <c:f>'4. Inversión Princ. Invers'!$Q$6:$Q$10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A-629F-4C20-8246-2E85F66296D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SOLICITUDES INVERSIÓN 2026 -</a:t>
            </a:r>
            <a:r>
              <a:rPr lang="es-CO" baseline="0"/>
              <a:t> 2029</a:t>
            </a:r>
            <a:endParaRPr lang="es-C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'4.2 Inversión (Sectorial)'!$A$6</c:f>
              <c:strCache>
                <c:ptCount val="1"/>
                <c:pt idx="0">
                  <c:v>Entidad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2025*</c:v>
                  </c:pt>
                  <c:pt idx="3">
                    <c:v>2026</c:v>
                  </c:pt>
                  <c:pt idx="6">
                    <c:v>2027</c:v>
                  </c:pt>
                  <c:pt idx="9">
                    <c:v>2028</c:v>
                  </c:pt>
                  <c:pt idx="12">
                    <c:v>2029</c:v>
                  </c:pt>
                </c:lvl>
              </c:multiLvlStrCache>
            </c:multiLvlStrRef>
          </c:cat>
          <c:val>
            <c:numRef>
              <c:f>'4.2 Inversión (Sectorial)'!$B$6:$P$6</c:f>
              <c:numCache>
                <c:formatCode>General</c:formatCode>
                <c:ptCount val="15"/>
                <c:pt idx="2" formatCode="_(* #,##0_);_(* \(#,##0\);_(* &quot;-&quot;??_);_(@_)">
                  <c:v>0</c:v>
                </c:pt>
                <c:pt idx="5" formatCode="_(* #,##0_);_(* \(#,##0\);_(* &quot;-&quot;??_);_(@_)">
                  <c:v>0</c:v>
                </c:pt>
                <c:pt idx="8" formatCode="_(* #,##0_);_(* \(#,##0\);_(* &quot;-&quot;??_);_(@_)">
                  <c:v>0</c:v>
                </c:pt>
                <c:pt idx="11" formatCode="_(* #,##0_);_(* \(#,##0\);_(* &quot;-&quot;??_);_(@_)">
                  <c:v>0</c:v>
                </c:pt>
                <c:pt idx="14" formatCode="_(* #,##0_);_(* \(#,##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E2-4F16-A0FC-7686C85C3468}"/>
            </c:ext>
          </c:extLst>
        </c:ser>
        <c:ser>
          <c:idx val="1"/>
          <c:order val="1"/>
          <c:tx>
            <c:strRef>
              <c:f>'4.2 Inversión (Sectorial)'!$A$7</c:f>
              <c:strCache>
                <c:ptCount val="1"/>
                <c:pt idx="0">
                  <c:v>Entidad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2025*</c:v>
                  </c:pt>
                  <c:pt idx="3">
                    <c:v>2026</c:v>
                  </c:pt>
                  <c:pt idx="6">
                    <c:v>2027</c:v>
                  </c:pt>
                  <c:pt idx="9">
                    <c:v>2028</c:v>
                  </c:pt>
                  <c:pt idx="12">
                    <c:v>2029</c:v>
                  </c:pt>
                </c:lvl>
              </c:multiLvlStrCache>
            </c:multiLvlStrRef>
          </c:cat>
          <c:val>
            <c:numRef>
              <c:f>'4.2 Inversión (Sectorial)'!$B$7:$P$7</c:f>
              <c:numCache>
                <c:formatCode>General</c:formatCode>
                <c:ptCount val="15"/>
                <c:pt idx="2" formatCode="_(* #,##0_);_(* \(#,##0\);_(* &quot;-&quot;??_);_(@_)">
                  <c:v>0</c:v>
                </c:pt>
                <c:pt idx="5" formatCode="_(* #,##0_);_(* \(#,##0\);_(* &quot;-&quot;??_);_(@_)">
                  <c:v>0</c:v>
                </c:pt>
                <c:pt idx="8" formatCode="_(* #,##0_);_(* \(#,##0\);_(* &quot;-&quot;??_);_(@_)">
                  <c:v>0</c:v>
                </c:pt>
                <c:pt idx="11" formatCode="_(* #,##0_);_(* \(#,##0\);_(* &quot;-&quot;??_);_(@_)">
                  <c:v>0</c:v>
                </c:pt>
                <c:pt idx="14" formatCode="_(* #,##0_);_(* \(#,##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E2-4F16-A0FC-7686C85C3468}"/>
            </c:ext>
          </c:extLst>
        </c:ser>
        <c:ser>
          <c:idx val="2"/>
          <c:order val="2"/>
          <c:tx>
            <c:strRef>
              <c:f>'4.2 Inversión (Sectorial)'!$A$8</c:f>
              <c:strCache>
                <c:ptCount val="1"/>
                <c:pt idx="0">
                  <c:v>Entidad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2025*</c:v>
                  </c:pt>
                  <c:pt idx="3">
                    <c:v>2026</c:v>
                  </c:pt>
                  <c:pt idx="6">
                    <c:v>2027</c:v>
                  </c:pt>
                  <c:pt idx="9">
                    <c:v>2028</c:v>
                  </c:pt>
                  <c:pt idx="12">
                    <c:v>2029</c:v>
                  </c:pt>
                </c:lvl>
              </c:multiLvlStrCache>
            </c:multiLvlStrRef>
          </c:cat>
          <c:val>
            <c:numRef>
              <c:f>'4.2 Inversión (Sectorial)'!$B$8:$P$8</c:f>
              <c:numCache>
                <c:formatCode>General</c:formatCode>
                <c:ptCount val="15"/>
                <c:pt idx="2" formatCode="_(* #,##0_);_(* \(#,##0\);_(* &quot;-&quot;??_);_(@_)">
                  <c:v>0</c:v>
                </c:pt>
                <c:pt idx="5" formatCode="_(* #,##0_);_(* \(#,##0\);_(* &quot;-&quot;??_);_(@_)">
                  <c:v>0</c:v>
                </c:pt>
                <c:pt idx="8" formatCode="_(* #,##0_);_(* \(#,##0\);_(* &quot;-&quot;??_);_(@_)">
                  <c:v>0</c:v>
                </c:pt>
                <c:pt idx="11" formatCode="_(* #,##0_);_(* \(#,##0\);_(* &quot;-&quot;??_);_(@_)">
                  <c:v>0</c:v>
                </c:pt>
                <c:pt idx="14" formatCode="_(* #,##0_);_(* \(#,##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E2-4F16-A0FC-7686C85C3468}"/>
            </c:ext>
          </c:extLst>
        </c:ser>
        <c:ser>
          <c:idx val="3"/>
          <c:order val="3"/>
          <c:tx>
            <c:strRef>
              <c:f>'4.2 Inversión (Sectorial)'!$A$9</c:f>
              <c:strCache>
                <c:ptCount val="1"/>
                <c:pt idx="0">
                  <c:v>Entidad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2025*</c:v>
                  </c:pt>
                  <c:pt idx="3">
                    <c:v>2026</c:v>
                  </c:pt>
                  <c:pt idx="6">
                    <c:v>2027</c:v>
                  </c:pt>
                  <c:pt idx="9">
                    <c:v>2028</c:v>
                  </c:pt>
                  <c:pt idx="12">
                    <c:v>2029</c:v>
                  </c:pt>
                </c:lvl>
              </c:multiLvlStrCache>
            </c:multiLvlStrRef>
          </c:cat>
          <c:val>
            <c:numRef>
              <c:f>'4.2 Inversión (Sectorial)'!$B$9:$P$9</c:f>
              <c:numCache>
                <c:formatCode>General</c:formatCode>
                <c:ptCount val="15"/>
                <c:pt idx="2" formatCode="_(* #,##0_);_(* \(#,##0\);_(* &quot;-&quot;??_);_(@_)">
                  <c:v>0</c:v>
                </c:pt>
                <c:pt idx="5" formatCode="_(* #,##0_);_(* \(#,##0\);_(* &quot;-&quot;??_);_(@_)">
                  <c:v>0</c:v>
                </c:pt>
                <c:pt idx="8" formatCode="_(* #,##0_);_(* \(#,##0\);_(* &quot;-&quot;??_);_(@_)">
                  <c:v>0</c:v>
                </c:pt>
                <c:pt idx="11" formatCode="_(* #,##0_);_(* \(#,##0\);_(* &quot;-&quot;??_);_(@_)">
                  <c:v>0</c:v>
                </c:pt>
                <c:pt idx="14" formatCode="_(* #,##0_);_(* \(#,##0\);_(* &quot;-&quot;??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E2-4F16-A0FC-7686C85C3468}"/>
            </c:ext>
          </c:extLst>
        </c:ser>
        <c:ser>
          <c:idx val="4"/>
          <c:order val="4"/>
          <c:tx>
            <c:strRef>
              <c:f>'4.2 Inversión (Sectorial)'!$A$10</c:f>
              <c:strCache>
                <c:ptCount val="1"/>
                <c:pt idx="0">
                  <c:v>Total Solicitado 2026-2029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'4.2 Inversión (Sectorial)'!$B$4:$P$5</c:f>
              <c:multiLvlStrCache>
                <c:ptCount val="15"/>
                <c:lvl>
                  <c:pt idx="0">
                    <c:v>Nación</c:v>
                  </c:pt>
                  <c:pt idx="1">
                    <c:v>Propios</c:v>
                  </c:pt>
                  <c:pt idx="2">
                    <c:v>Total</c:v>
                  </c:pt>
                  <c:pt idx="3">
                    <c:v>Nación</c:v>
                  </c:pt>
                  <c:pt idx="4">
                    <c:v>Propios</c:v>
                  </c:pt>
                  <c:pt idx="5">
                    <c:v>Total</c:v>
                  </c:pt>
                  <c:pt idx="6">
                    <c:v>Nación</c:v>
                  </c:pt>
                  <c:pt idx="7">
                    <c:v>Propios</c:v>
                  </c:pt>
                  <c:pt idx="8">
                    <c:v>Total</c:v>
                  </c:pt>
                  <c:pt idx="9">
                    <c:v>Nación</c:v>
                  </c:pt>
                  <c:pt idx="10">
                    <c:v>Propios</c:v>
                  </c:pt>
                  <c:pt idx="11">
                    <c:v>Total</c:v>
                  </c:pt>
                  <c:pt idx="12">
                    <c:v>Nación</c:v>
                  </c:pt>
                  <c:pt idx="13">
                    <c:v>Propios</c:v>
                  </c:pt>
                  <c:pt idx="14">
                    <c:v>Total</c:v>
                  </c:pt>
                </c:lvl>
                <c:lvl>
                  <c:pt idx="0">
                    <c:v>2025*</c:v>
                  </c:pt>
                  <c:pt idx="3">
                    <c:v>2026</c:v>
                  </c:pt>
                  <c:pt idx="6">
                    <c:v>2027</c:v>
                  </c:pt>
                  <c:pt idx="9">
                    <c:v>2028</c:v>
                  </c:pt>
                  <c:pt idx="12">
                    <c:v>2029</c:v>
                  </c:pt>
                </c:lvl>
              </c:multiLvlStrCache>
            </c:multiLvlStrRef>
          </c:cat>
          <c:val>
            <c:numRef>
              <c:f>'4.2 Inversión (Sectorial)'!$B$10:$P$10</c:f>
              <c:numCache>
                <c:formatCode>_(* #,##0_);_(* \(#,##0\);_(* "-"??_);_(@_)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E2-4F16-A0FC-7686C85C34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0506672"/>
        <c:axId val="1210518672"/>
      </c:barChart>
      <c:catAx>
        <c:axId val="121050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10518672"/>
        <c:crosses val="autoZero"/>
        <c:auto val="1"/>
        <c:lblAlgn val="ctr"/>
        <c:lblOffset val="100"/>
        <c:noMultiLvlLbl val="0"/>
      </c:catAx>
      <c:valAx>
        <c:axId val="121051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Cifras en</a:t>
                </a:r>
                <a:r>
                  <a:rPr lang="es-CO" baseline="0"/>
                  <a:t> millones de pesos</a:t>
                </a:r>
                <a:endParaRPr lang="es-CO"/>
              </a:p>
            </c:rich>
          </c:tx>
          <c:layout>
            <c:manualLayout>
              <c:xMode val="edge"/>
              <c:yMode val="edge"/>
              <c:x val="8.5927716202083976E-2"/>
              <c:y val="0.2038808009509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105066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14/04/2025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5E832-80E1-4FE0-91FA-8D51E04372DD}" type="datetimeFigureOut">
              <a:rPr lang="es-CO" smtClean="0"/>
              <a:t>14/04/2025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AA98D-FD43-43C6-BEA2-560AF3DE778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628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AA98D-FD43-43C6-BEA2-560AF3DE7781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506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11" name="Imagen 10" descr="Interfaz de usuario gráfica  Descripción generada automáticamente con confianza media">
            <a:extLst>
              <a:ext uri="{FF2B5EF4-FFF2-40B4-BE49-F238E27FC236}">
                <a16:creationId xmlns:a16="http://schemas.microsoft.com/office/drawing/2014/main" id="{465A95DD-3C90-A5F0-22C3-A655B003B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59" y="1670050"/>
            <a:ext cx="4733283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9AFD091-953C-4B8E-5508-A2D6A3D77D1D}"/>
              </a:ext>
            </a:extLst>
          </p:cNvPr>
          <p:cNvSpPr/>
          <p:nvPr userDrawn="1"/>
        </p:nvSpPr>
        <p:spPr>
          <a:xfrm>
            <a:off x="0" y="819253"/>
            <a:ext cx="12192000" cy="52194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3A175-52FA-6661-1F93-E14E5215D728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1EC09F-ABA4-1804-CC02-4EE63122C05A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8" name="Imagen 7" descr="Interfaz de usuario gráfica  Descripción generada automáticamente con confianza media">
            <a:extLst>
              <a:ext uri="{FF2B5EF4-FFF2-40B4-BE49-F238E27FC236}">
                <a16:creationId xmlns:a16="http://schemas.microsoft.com/office/drawing/2014/main" id="{0D35BD0D-DE71-AB99-3575-373ECE721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18" y="43494"/>
            <a:ext cx="1248366" cy="70179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CF1E4F0-6E59-19EC-1E5E-0DD1D9087FAB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A1625F-8C3E-4378-0B09-5775504AE552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  Descripción generada automáticamente con confianza media">
            <a:extLst>
              <a:ext uri="{FF2B5EF4-FFF2-40B4-BE49-F238E27FC236}">
                <a16:creationId xmlns:a16="http://schemas.microsoft.com/office/drawing/2014/main" id="{13265C35-318B-BB1E-101A-82372B36A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7" y="43494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796282-D03F-5341-07C5-FAD72A42A065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A3B555-DD05-82EE-1569-8C9B0D49E3C3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7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  Descripción generada automáticamente con confianza media">
            <a:extLst>
              <a:ext uri="{FF2B5EF4-FFF2-40B4-BE49-F238E27FC236}">
                <a16:creationId xmlns:a16="http://schemas.microsoft.com/office/drawing/2014/main" id="{BC5431CF-2189-2BE2-2A07-A9AF3D13C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7" y="43494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3229BC6-2B27-940D-ACDA-0468936E08B5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BBA531C-7F21-14E0-02C6-24C5D189CF36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2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  Descripción generada automáticamente con confianza media">
            <a:extLst>
              <a:ext uri="{FF2B5EF4-FFF2-40B4-BE49-F238E27FC236}">
                <a16:creationId xmlns:a16="http://schemas.microsoft.com/office/drawing/2014/main" id="{BB175542-15A3-A632-CC0C-39804F75C7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18" y="5956857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42338C-E077-C692-102C-D395E552533C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D59AF1E-8347-D8B2-301D-8C0559BFA33F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0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  Descripción generada automáticamente con confianza media">
            <a:extLst>
              <a:ext uri="{FF2B5EF4-FFF2-40B4-BE49-F238E27FC236}">
                <a16:creationId xmlns:a16="http://schemas.microsoft.com/office/drawing/2014/main" id="{1D957708-7AF7-770F-F457-3BA99BCE6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7" y="5956857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ECC6813-BCF4-C122-19CA-6761F3EC7769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0EF815-E6EE-BF29-15FF-6AB74429DCB7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2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  Descripción generada automáticamente con confianza media">
            <a:extLst>
              <a:ext uri="{FF2B5EF4-FFF2-40B4-BE49-F238E27FC236}">
                <a16:creationId xmlns:a16="http://schemas.microsoft.com/office/drawing/2014/main" id="{29CE39A3-3BF1-053E-3369-24ED6B751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7" y="5956857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B4FDE40-A9D6-CF4C-BBD0-947E0B2E12F5}"/>
              </a:ext>
            </a:extLst>
          </p:cNvPr>
          <p:cNvSpPr/>
          <p:nvPr userDrawn="1"/>
        </p:nvSpPr>
        <p:spPr>
          <a:xfrm>
            <a:off x="0" y="6693694"/>
            <a:ext cx="12192000" cy="178593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370A475-CAB9-FE7E-5194-6C963FC7B350}"/>
              </a:ext>
            </a:extLst>
          </p:cNvPr>
          <p:cNvSpPr txBox="1"/>
          <p:nvPr userDrawn="1"/>
        </p:nvSpPr>
        <p:spPr>
          <a:xfrm>
            <a:off x="5212556" y="6623604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9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14/04/2025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1DD2A-CCD5-59C6-C0D5-0273475FA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7AF7C0-A220-3F54-7675-072DEB09D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85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A6042-7F2E-5AF0-34EE-FD92CC08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3BB879-9557-D2C9-999B-E32217A5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47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D60E8-11A3-5443-7414-286D165A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6623901-C513-28BD-25FE-C702C4AD8285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1BEABF39-84E6-9334-1464-18B40E846D44}"/>
              </a:ext>
            </a:extLst>
          </p:cNvPr>
          <p:cNvSpPr txBox="1">
            <a:spLocks/>
          </p:cNvSpPr>
          <p:nvPr/>
        </p:nvSpPr>
        <p:spPr>
          <a:xfrm>
            <a:off x="382209" y="308472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Vigencias Futuras Autorizadas y Comprometidas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F8D5C0D-68E1-1E1E-F6F6-94D82DB16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743381"/>
              </p:ext>
            </p:extLst>
          </p:nvPr>
        </p:nvGraphicFramePr>
        <p:xfrm>
          <a:off x="592667" y="1202274"/>
          <a:ext cx="10667998" cy="2234312"/>
        </p:xfrm>
        <a:graphic>
          <a:graphicData uri="http://schemas.openxmlformats.org/drawingml/2006/table">
            <a:tbl>
              <a:tblPr/>
              <a:tblGrid>
                <a:gridCol w="4255128">
                  <a:extLst>
                    <a:ext uri="{9D8B030D-6E8A-4147-A177-3AD203B41FA5}">
                      <a16:colId xmlns:a16="http://schemas.microsoft.com/office/drawing/2014/main" val="622499972"/>
                    </a:ext>
                  </a:extLst>
                </a:gridCol>
                <a:gridCol w="1282574">
                  <a:extLst>
                    <a:ext uri="{9D8B030D-6E8A-4147-A177-3AD203B41FA5}">
                      <a16:colId xmlns:a16="http://schemas.microsoft.com/office/drawing/2014/main" val="1610424104"/>
                    </a:ext>
                  </a:extLst>
                </a:gridCol>
                <a:gridCol w="1282574">
                  <a:extLst>
                    <a:ext uri="{9D8B030D-6E8A-4147-A177-3AD203B41FA5}">
                      <a16:colId xmlns:a16="http://schemas.microsoft.com/office/drawing/2014/main" val="3603759132"/>
                    </a:ext>
                  </a:extLst>
                </a:gridCol>
                <a:gridCol w="1282574">
                  <a:extLst>
                    <a:ext uri="{9D8B030D-6E8A-4147-A177-3AD203B41FA5}">
                      <a16:colId xmlns:a16="http://schemas.microsoft.com/office/drawing/2014/main" val="1678099084"/>
                    </a:ext>
                  </a:extLst>
                </a:gridCol>
                <a:gridCol w="1282574">
                  <a:extLst>
                    <a:ext uri="{9D8B030D-6E8A-4147-A177-3AD203B41FA5}">
                      <a16:colId xmlns:a16="http://schemas.microsoft.com/office/drawing/2014/main" val="2579704318"/>
                    </a:ext>
                  </a:extLst>
                </a:gridCol>
                <a:gridCol w="1282574">
                  <a:extLst>
                    <a:ext uri="{9D8B030D-6E8A-4147-A177-3AD203B41FA5}">
                      <a16:colId xmlns:a16="http://schemas.microsoft.com/office/drawing/2014/main" val="3367093133"/>
                    </a:ext>
                  </a:extLst>
                </a:gridCol>
              </a:tblGrid>
              <a:tr h="35660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SECTOR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251261"/>
                  </a:ext>
                </a:extLst>
              </a:tr>
              <a:tr h="31753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Incluir las Vigencias Futuras Autorizadas por DNP y MHCP comprometidas por el sector para el periodo 2026-2029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231092"/>
                  </a:ext>
                </a:extLst>
              </a:tr>
              <a:tr h="31203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Millones de pesos corrientes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MGMP 2026 - 2029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557614"/>
                  </a:ext>
                </a:extLst>
              </a:tr>
              <a:tr h="3120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Vigencias Futuras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s-CO" sz="14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51A5"/>
                      </a:solidFill>
                    </a:lnL>
                    <a:lnR w="12700">
                      <a:solidFill>
                        <a:srgbClr val="0051A5"/>
                      </a:solidFill>
                    </a:lnR>
                    <a:lnT w="12700">
                      <a:solidFill>
                        <a:srgbClr val="0051A5"/>
                      </a:solidFill>
                    </a:lnT>
                    <a:lnB w="12700">
                      <a:solidFill>
                        <a:srgbClr val="0051A5"/>
                      </a:solidFill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083500"/>
                  </a:ext>
                </a:extLst>
              </a:tr>
              <a:tr h="31203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Funcionamiento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s-CO" sz="14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51A5"/>
                      </a:solidFill>
                    </a:lnL>
                    <a:lnR w="12700">
                      <a:solidFill>
                        <a:srgbClr val="0051A5"/>
                      </a:solidFill>
                    </a:lnR>
                    <a:lnT w="12700">
                      <a:solidFill>
                        <a:srgbClr val="0051A5"/>
                      </a:solidFill>
                    </a:lnT>
                    <a:lnB w="12700">
                      <a:solidFill>
                        <a:srgbClr val="0051A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323607"/>
                  </a:ext>
                </a:extLst>
              </a:tr>
              <a:tr h="31203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Inversión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s-CO" sz="14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51A5"/>
                      </a:solidFill>
                    </a:lnL>
                    <a:lnR w="12700">
                      <a:solidFill>
                        <a:srgbClr val="0051A5"/>
                      </a:solidFill>
                    </a:lnR>
                    <a:lnT w="12700">
                      <a:solidFill>
                        <a:srgbClr val="0051A5"/>
                      </a:solidFill>
                    </a:lnT>
                    <a:lnB w="12700">
                      <a:solidFill>
                        <a:srgbClr val="0051A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182001"/>
                  </a:ext>
                </a:extLst>
              </a:tr>
              <a:tr h="31203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Total Vigencias Futuras 2026-2029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es-CO" sz="14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51A5"/>
                      </a:solidFill>
                    </a:lnL>
                    <a:lnR w="12700">
                      <a:solidFill>
                        <a:srgbClr val="0051A5"/>
                      </a:solidFill>
                    </a:lnR>
                    <a:lnT w="12700">
                      <a:solidFill>
                        <a:srgbClr val="0051A5"/>
                      </a:solidFill>
                    </a:lnT>
                    <a:lnB w="12700">
                      <a:solidFill>
                        <a:srgbClr val="0051A5"/>
                      </a:solidFill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656155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CD75740-4A69-09FB-A753-5183C68D6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779862"/>
              </p:ext>
            </p:extLst>
          </p:nvPr>
        </p:nvGraphicFramePr>
        <p:xfrm>
          <a:off x="592666" y="3559763"/>
          <a:ext cx="10668002" cy="2578833"/>
        </p:xfrm>
        <a:graphic>
          <a:graphicData uri="http://schemas.openxmlformats.org/drawingml/2006/table">
            <a:tbl>
              <a:tblPr/>
              <a:tblGrid>
                <a:gridCol w="4836618">
                  <a:extLst>
                    <a:ext uri="{9D8B030D-6E8A-4147-A177-3AD203B41FA5}">
                      <a16:colId xmlns:a16="http://schemas.microsoft.com/office/drawing/2014/main" val="4193163213"/>
                    </a:ext>
                  </a:extLst>
                </a:gridCol>
                <a:gridCol w="1457846">
                  <a:extLst>
                    <a:ext uri="{9D8B030D-6E8A-4147-A177-3AD203B41FA5}">
                      <a16:colId xmlns:a16="http://schemas.microsoft.com/office/drawing/2014/main" val="1098415839"/>
                    </a:ext>
                  </a:extLst>
                </a:gridCol>
                <a:gridCol w="1457846">
                  <a:extLst>
                    <a:ext uri="{9D8B030D-6E8A-4147-A177-3AD203B41FA5}">
                      <a16:colId xmlns:a16="http://schemas.microsoft.com/office/drawing/2014/main" val="3476966097"/>
                    </a:ext>
                  </a:extLst>
                </a:gridCol>
                <a:gridCol w="1457846">
                  <a:extLst>
                    <a:ext uri="{9D8B030D-6E8A-4147-A177-3AD203B41FA5}">
                      <a16:colId xmlns:a16="http://schemas.microsoft.com/office/drawing/2014/main" val="1872013037"/>
                    </a:ext>
                  </a:extLst>
                </a:gridCol>
                <a:gridCol w="1457846">
                  <a:extLst>
                    <a:ext uri="{9D8B030D-6E8A-4147-A177-3AD203B41FA5}">
                      <a16:colId xmlns:a16="http://schemas.microsoft.com/office/drawing/2014/main" val="1782961100"/>
                    </a:ext>
                  </a:extLst>
                </a:gridCol>
              </a:tblGrid>
              <a:tr h="257319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ENTIDAD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976908"/>
                  </a:ext>
                </a:extLst>
              </a:tr>
              <a:tr h="225154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Incluir las Vigencias Futuras Autorizadas por DNP y MHCP para el periodo 2026-2029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93093"/>
                  </a:ext>
                </a:extLst>
              </a:tr>
              <a:tr h="22515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Millones de pesos corrientes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MGMP 2026 - 2029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75951"/>
                  </a:ext>
                </a:extLst>
              </a:tr>
              <a:tr h="225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Vigencias Futuras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638104"/>
                  </a:ext>
                </a:extLst>
              </a:tr>
              <a:tr h="2743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Funcionamiento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719871"/>
                  </a:ext>
                </a:extLst>
              </a:tr>
              <a:tr h="2743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Inversión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441238"/>
                  </a:ext>
                </a:extLst>
              </a:tr>
              <a:tr h="2743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032037"/>
                  </a:ext>
                </a:extLst>
              </a:tr>
              <a:tr h="2743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510973"/>
                  </a:ext>
                </a:extLst>
              </a:tr>
              <a:tr h="2743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61980"/>
                  </a:ext>
                </a:extLst>
              </a:tr>
              <a:tr h="2743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Total Vigencias Futuras 2026-2029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4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34085"/>
                  </a:ext>
                </a:extLst>
              </a:tr>
            </a:tbl>
          </a:graphicData>
        </a:graphic>
      </p:graphicFrame>
      <p:pic>
        <p:nvPicPr>
          <p:cNvPr id="7" name="Graphic 8">
            <a:extLst>
              <a:ext uri="{FF2B5EF4-FFF2-40B4-BE49-F238E27FC236}">
                <a16:creationId xmlns:a16="http://schemas.microsoft.com/office/drawing/2014/main" id="{38CDF52C-9DEE-B7BA-113F-9F620D43E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981" y="759466"/>
            <a:ext cx="7265962" cy="1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80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B6DD-AD26-0D68-5D7E-74B397127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DFD36A-C2B9-B94F-9580-279E44DD2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30F9D-80EC-8CD1-7F87-FCDF4E5D1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7160A6-679B-E2F7-0E2F-0441FDEB3062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AB1C8146-4751-E411-8215-793F7B9E01AF}"/>
              </a:ext>
            </a:extLst>
          </p:cNvPr>
          <p:cNvSpPr txBox="1">
            <a:spLocks/>
          </p:cNvSpPr>
          <p:nvPr/>
        </p:nvSpPr>
        <p:spPr>
          <a:xfrm>
            <a:off x="535475" y="379974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 dirty="0">
                <a:solidFill>
                  <a:srgbClr val="0051A5"/>
                </a:solidFill>
                <a:latin typeface="Helvetica"/>
                <a:ea typeface="Verdana"/>
                <a:cs typeface="Helvetica"/>
              </a:rPr>
              <a:t>Vigencias Futuras Estratégicas</a:t>
            </a:r>
            <a:endParaRPr lang="es-MX" sz="2400" b="1" dirty="0">
              <a:solidFill>
                <a:srgbClr val="0051A5"/>
              </a:solidFill>
              <a:latin typeface="Helvetica"/>
              <a:cs typeface="Helvetic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650D6A3-5EB7-E974-4842-43FB75F1B169}"/>
              </a:ext>
            </a:extLst>
          </p:cNvPr>
          <p:cNvSpPr txBox="1"/>
          <p:nvPr/>
        </p:nvSpPr>
        <p:spPr>
          <a:xfrm>
            <a:off x="534328" y="5189297"/>
            <a:ext cx="11110938" cy="553998"/>
          </a:xfrm>
          <a:prstGeom prst="rect">
            <a:avLst/>
          </a:prstGeom>
          <a:noFill/>
          <a:ln>
            <a:solidFill>
              <a:srgbClr val="0051A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600" b="1" dirty="0">
                <a:solidFill>
                  <a:srgbClr val="0051A5"/>
                </a:solidFill>
              </a:rPr>
              <a:t>Criterios de Priorización:</a:t>
            </a:r>
            <a:endParaRPr lang="es-MX" sz="1600" b="1" dirty="0">
              <a:solidFill>
                <a:srgbClr val="0051A5"/>
              </a:solidFill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cs typeface="Helvetica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7F7092E-1321-9617-3418-3940C9BA8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244929"/>
              </p:ext>
            </p:extLst>
          </p:nvPr>
        </p:nvGraphicFramePr>
        <p:xfrm>
          <a:off x="537675" y="1635135"/>
          <a:ext cx="11110365" cy="3137728"/>
        </p:xfrm>
        <a:graphic>
          <a:graphicData uri="http://schemas.openxmlformats.org/drawingml/2006/table">
            <a:tbl>
              <a:tblPr/>
              <a:tblGrid>
                <a:gridCol w="2687052">
                  <a:extLst>
                    <a:ext uri="{9D8B030D-6E8A-4147-A177-3AD203B41FA5}">
                      <a16:colId xmlns:a16="http://schemas.microsoft.com/office/drawing/2014/main" val="1454372393"/>
                    </a:ext>
                  </a:extLst>
                </a:gridCol>
                <a:gridCol w="743577">
                  <a:extLst>
                    <a:ext uri="{9D8B030D-6E8A-4147-A177-3AD203B41FA5}">
                      <a16:colId xmlns:a16="http://schemas.microsoft.com/office/drawing/2014/main" val="3133213547"/>
                    </a:ext>
                  </a:extLst>
                </a:gridCol>
                <a:gridCol w="853304">
                  <a:extLst>
                    <a:ext uri="{9D8B030D-6E8A-4147-A177-3AD203B41FA5}">
                      <a16:colId xmlns:a16="http://schemas.microsoft.com/office/drawing/2014/main" val="878049348"/>
                    </a:ext>
                  </a:extLst>
                </a:gridCol>
                <a:gridCol w="853304">
                  <a:extLst>
                    <a:ext uri="{9D8B030D-6E8A-4147-A177-3AD203B41FA5}">
                      <a16:colId xmlns:a16="http://schemas.microsoft.com/office/drawing/2014/main" val="4192217537"/>
                    </a:ext>
                  </a:extLst>
                </a:gridCol>
                <a:gridCol w="853304">
                  <a:extLst>
                    <a:ext uri="{9D8B030D-6E8A-4147-A177-3AD203B41FA5}">
                      <a16:colId xmlns:a16="http://schemas.microsoft.com/office/drawing/2014/main" val="2043170379"/>
                    </a:ext>
                  </a:extLst>
                </a:gridCol>
                <a:gridCol w="853304">
                  <a:extLst>
                    <a:ext uri="{9D8B030D-6E8A-4147-A177-3AD203B41FA5}">
                      <a16:colId xmlns:a16="http://schemas.microsoft.com/office/drawing/2014/main" val="1469774426"/>
                    </a:ext>
                  </a:extLst>
                </a:gridCol>
                <a:gridCol w="853304">
                  <a:extLst>
                    <a:ext uri="{9D8B030D-6E8A-4147-A177-3AD203B41FA5}">
                      <a16:colId xmlns:a16="http://schemas.microsoft.com/office/drawing/2014/main" val="1223064502"/>
                    </a:ext>
                  </a:extLst>
                </a:gridCol>
                <a:gridCol w="853304">
                  <a:extLst>
                    <a:ext uri="{9D8B030D-6E8A-4147-A177-3AD203B41FA5}">
                      <a16:colId xmlns:a16="http://schemas.microsoft.com/office/drawing/2014/main" val="1181433671"/>
                    </a:ext>
                  </a:extLst>
                </a:gridCol>
                <a:gridCol w="853304">
                  <a:extLst>
                    <a:ext uri="{9D8B030D-6E8A-4147-A177-3AD203B41FA5}">
                      <a16:colId xmlns:a16="http://schemas.microsoft.com/office/drawing/2014/main" val="2225752231"/>
                    </a:ext>
                  </a:extLst>
                </a:gridCol>
                <a:gridCol w="853304">
                  <a:extLst>
                    <a:ext uri="{9D8B030D-6E8A-4147-A177-3AD203B41FA5}">
                      <a16:colId xmlns:a16="http://schemas.microsoft.com/office/drawing/2014/main" val="2619661070"/>
                    </a:ext>
                  </a:extLst>
                </a:gridCol>
                <a:gridCol w="853304">
                  <a:extLst>
                    <a:ext uri="{9D8B030D-6E8A-4147-A177-3AD203B41FA5}">
                      <a16:colId xmlns:a16="http://schemas.microsoft.com/office/drawing/2014/main" val="2541391170"/>
                    </a:ext>
                  </a:extLst>
                </a:gridCol>
              </a:tblGrid>
              <a:tr h="287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0051A5"/>
                          </a:solidFill>
                          <a:effectLst/>
                        </a:rPr>
                        <a:t>SECTOR</a:t>
                      </a:r>
                    </a:p>
                  </a:txBody>
                  <a:tcPr marL="0" marR="0" marT="0" marB="0" anchor="b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053948"/>
                  </a:ext>
                </a:extLst>
              </a:tr>
              <a:tr h="300789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Incluir las Vigencias Futuras Estratégicas proyectadas para el periodo 2026-2035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907301"/>
                  </a:ext>
                </a:extLst>
              </a:tr>
              <a:tr h="2699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Millones de pesos corrientes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MGMP 2026 - 2029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54114"/>
                  </a:ext>
                </a:extLst>
              </a:tr>
              <a:tr h="511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Vigencias Futuras Estratégicas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>
                          <a:solidFill>
                            <a:schemeClr val="bg1"/>
                          </a:solidFill>
                          <a:effectLst/>
                        </a:rPr>
                        <a:t>2030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393594"/>
                  </a:ext>
                </a:extLst>
              </a:tr>
              <a:tr h="31945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Inversión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     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855966"/>
                  </a:ext>
                </a:extLst>
              </a:tr>
              <a:tr h="2559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Proyecto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585225"/>
                  </a:ext>
                </a:extLst>
              </a:tr>
              <a:tr h="2559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Proyecto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328280"/>
                  </a:ext>
                </a:extLst>
              </a:tr>
              <a:tr h="2559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Proyecto 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solidFill>
                            <a:srgbClr val="203764"/>
                          </a:solidFill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644365"/>
                  </a:ext>
                </a:extLst>
              </a:tr>
              <a:tr h="511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u="none" strike="noStrike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s-CO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Total Vigencias Futuras 2026-2029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836251"/>
                  </a:ext>
                </a:extLst>
              </a:tr>
            </a:tbl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359E0ADC-F34D-8051-92F3-30DCB8CF3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75" y="824212"/>
            <a:ext cx="527685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262A0-5AD0-C421-177B-298A4C310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A723E1C-5001-BCDB-FF90-8D28EF246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38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56C23-B72A-3FAA-2ADB-A4DD37E6F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63BBC4E-5E00-13A4-03D0-DDA1A50B773B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15F1BEF8-CFCF-3C64-A038-0177A55A2043}"/>
              </a:ext>
            </a:extLst>
          </p:cNvPr>
          <p:cNvSpPr txBox="1">
            <a:spLocks/>
          </p:cNvSpPr>
          <p:nvPr/>
        </p:nvSpPr>
        <p:spPr>
          <a:xfrm>
            <a:off x="324425" y="373846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Solicitud Funcionamiento y Servicio a la Deuda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A589F7D-EB34-17E7-5B06-1BD177AE2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013286"/>
              </p:ext>
            </p:extLst>
          </p:nvPr>
        </p:nvGraphicFramePr>
        <p:xfrm>
          <a:off x="661011" y="5425808"/>
          <a:ext cx="10880123" cy="1133304"/>
        </p:xfrm>
        <a:graphic>
          <a:graphicData uri="http://schemas.openxmlformats.org/drawingml/2006/table">
            <a:tbl>
              <a:tblPr/>
              <a:tblGrid>
                <a:gridCol w="4032353">
                  <a:extLst>
                    <a:ext uri="{9D8B030D-6E8A-4147-A177-3AD203B41FA5}">
                      <a16:colId xmlns:a16="http://schemas.microsoft.com/office/drawing/2014/main" val="3075799256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3551315184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1334878468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2099690364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1336760821"/>
                    </a:ext>
                  </a:extLst>
                </a:gridCol>
                <a:gridCol w="852534">
                  <a:extLst>
                    <a:ext uri="{9D8B030D-6E8A-4147-A177-3AD203B41FA5}">
                      <a16:colId xmlns:a16="http://schemas.microsoft.com/office/drawing/2014/main" val="4153838344"/>
                    </a:ext>
                  </a:extLst>
                </a:gridCol>
                <a:gridCol w="646275">
                  <a:extLst>
                    <a:ext uri="{9D8B030D-6E8A-4147-A177-3AD203B41FA5}">
                      <a16:colId xmlns:a16="http://schemas.microsoft.com/office/drawing/2014/main" val="1956534097"/>
                    </a:ext>
                  </a:extLst>
                </a:gridCol>
                <a:gridCol w="646275">
                  <a:extLst>
                    <a:ext uri="{9D8B030D-6E8A-4147-A177-3AD203B41FA5}">
                      <a16:colId xmlns:a16="http://schemas.microsoft.com/office/drawing/2014/main" val="43512176"/>
                    </a:ext>
                  </a:extLst>
                </a:gridCol>
                <a:gridCol w="646275">
                  <a:extLst>
                    <a:ext uri="{9D8B030D-6E8A-4147-A177-3AD203B41FA5}">
                      <a16:colId xmlns:a16="http://schemas.microsoft.com/office/drawing/2014/main" val="3507244363"/>
                    </a:ext>
                  </a:extLst>
                </a:gridCol>
                <a:gridCol w="646275">
                  <a:extLst>
                    <a:ext uri="{9D8B030D-6E8A-4147-A177-3AD203B41FA5}">
                      <a16:colId xmlns:a16="http://schemas.microsoft.com/office/drawing/2014/main" val="1431803987"/>
                    </a:ext>
                  </a:extLst>
                </a:gridCol>
              </a:tblGrid>
              <a:tr h="16748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ENTIDAD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2025*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088016"/>
                  </a:ext>
                </a:extLst>
              </a:tr>
              <a:tr h="16748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26/25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556227"/>
                  </a:ext>
                </a:extLst>
              </a:tr>
              <a:tr h="2660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Total Funcionamiento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34170"/>
                  </a:ext>
                </a:extLst>
              </a:tr>
              <a:tr h="2660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Servicio de la Deuda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41797"/>
                  </a:ext>
                </a:extLst>
              </a:tr>
              <a:tr h="2660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Total Funcionamiento + Servicio de la Deuda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784853"/>
                  </a:ext>
                </a:extLst>
              </a:tr>
            </a:tbl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DA53A85-3A25-C199-8ED1-0A574EA772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006288"/>
              </p:ext>
            </p:extLst>
          </p:nvPr>
        </p:nvGraphicFramePr>
        <p:xfrm>
          <a:off x="945160" y="1108427"/>
          <a:ext cx="10057504" cy="4317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Graphic 7">
            <a:extLst>
              <a:ext uri="{FF2B5EF4-FFF2-40B4-BE49-F238E27FC236}">
                <a16:creationId xmlns:a16="http://schemas.microsoft.com/office/drawing/2014/main" id="{127B57EF-DB1D-2302-6BDA-48C8D1847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513" y="809347"/>
            <a:ext cx="6638516" cy="8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29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8224A-342D-7D3A-219A-84E4ED5CF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6E7D65F-E852-19E3-BDF4-3F1B94EFA255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70EFC11D-2313-0D66-51D1-DD58C04B379D}"/>
              </a:ext>
            </a:extLst>
          </p:cNvPr>
          <p:cNvSpPr txBox="1">
            <a:spLocks/>
          </p:cNvSpPr>
          <p:nvPr/>
        </p:nvSpPr>
        <p:spPr>
          <a:xfrm>
            <a:off x="263073" y="378172"/>
            <a:ext cx="10588910" cy="4419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Solicitud Funcionamiento y  Servicio a la Deuda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BBAC7AA-293C-F09C-D6F7-CDF815415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845483"/>
              </p:ext>
            </p:extLst>
          </p:nvPr>
        </p:nvGraphicFramePr>
        <p:xfrm>
          <a:off x="200526" y="1506427"/>
          <a:ext cx="8819144" cy="4430533"/>
        </p:xfrm>
        <a:graphic>
          <a:graphicData uri="http://schemas.openxmlformats.org/drawingml/2006/table">
            <a:tbl>
              <a:tblPr/>
              <a:tblGrid>
                <a:gridCol w="3315467">
                  <a:extLst>
                    <a:ext uri="{9D8B030D-6E8A-4147-A177-3AD203B41FA5}">
                      <a16:colId xmlns:a16="http://schemas.microsoft.com/office/drawing/2014/main" val="3039673498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3905003751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449528861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497016986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1506045109"/>
                    </a:ext>
                  </a:extLst>
                </a:gridCol>
                <a:gridCol w="685197">
                  <a:extLst>
                    <a:ext uri="{9D8B030D-6E8A-4147-A177-3AD203B41FA5}">
                      <a16:colId xmlns:a16="http://schemas.microsoft.com/office/drawing/2014/main" val="542250263"/>
                    </a:ext>
                  </a:extLst>
                </a:gridCol>
                <a:gridCol w="519423">
                  <a:extLst>
                    <a:ext uri="{9D8B030D-6E8A-4147-A177-3AD203B41FA5}">
                      <a16:colId xmlns:a16="http://schemas.microsoft.com/office/drawing/2014/main" val="1670133695"/>
                    </a:ext>
                  </a:extLst>
                </a:gridCol>
                <a:gridCol w="519423">
                  <a:extLst>
                    <a:ext uri="{9D8B030D-6E8A-4147-A177-3AD203B41FA5}">
                      <a16:colId xmlns:a16="http://schemas.microsoft.com/office/drawing/2014/main" val="1926241800"/>
                    </a:ext>
                  </a:extLst>
                </a:gridCol>
                <a:gridCol w="519423">
                  <a:extLst>
                    <a:ext uri="{9D8B030D-6E8A-4147-A177-3AD203B41FA5}">
                      <a16:colId xmlns:a16="http://schemas.microsoft.com/office/drawing/2014/main" val="30320019"/>
                    </a:ext>
                  </a:extLst>
                </a:gridCol>
                <a:gridCol w="519423">
                  <a:extLst>
                    <a:ext uri="{9D8B030D-6E8A-4147-A177-3AD203B41FA5}">
                      <a16:colId xmlns:a16="http://schemas.microsoft.com/office/drawing/2014/main" val="1223788129"/>
                    </a:ext>
                  </a:extLst>
                </a:gridCol>
              </a:tblGrid>
              <a:tr h="224696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ENTIDAD</a:t>
                      </a:r>
                    </a:p>
                  </a:txBody>
                  <a:tcPr marL="0" marR="0" marT="0" marB="0" anchor="b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163638"/>
                  </a:ext>
                </a:extLst>
              </a:tr>
              <a:tr h="32099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Millones de pesos</a:t>
                      </a: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MGMP 2026-2029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689291"/>
                  </a:ext>
                </a:extLst>
              </a:tr>
              <a:tr h="224696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Funcionamiento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2025*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485208"/>
                  </a:ext>
                </a:extLst>
              </a:tr>
              <a:tr h="31096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26/25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344156"/>
                  </a:ext>
                </a:extLst>
              </a:tr>
              <a:tr h="3043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Gastos de personal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400" b="0" i="0" u="none" strike="noStrike">
                          <a:solidFill>
                            <a:srgbClr val="203764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08166"/>
                  </a:ext>
                </a:extLst>
              </a:tr>
              <a:tr h="2507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Adquisición de Bienes y servicios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393947"/>
                  </a:ext>
                </a:extLst>
              </a:tr>
              <a:tr h="2507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Transferencias corrientes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640340"/>
                  </a:ext>
                </a:extLst>
              </a:tr>
              <a:tr h="2246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Transferencias de capital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11507"/>
                  </a:ext>
                </a:extLst>
              </a:tr>
              <a:tr h="33086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Gastos de comercialización y producción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615464"/>
                  </a:ext>
                </a:extLst>
              </a:tr>
              <a:tr h="2507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Adquisición de activos financieros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073087"/>
                  </a:ext>
                </a:extLst>
              </a:tr>
              <a:tr h="25077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Disminución de pasivos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372163"/>
                  </a:ext>
                </a:extLst>
              </a:tr>
              <a:tr h="44939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Gastos por tributos, multas, sanciones e intereses de mora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400" b="0" i="0" u="none" strike="noStrike">
                        <a:solidFill>
                          <a:srgbClr val="203764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4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677682"/>
                  </a:ext>
                </a:extLst>
              </a:tr>
              <a:tr h="3134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 Funcionamiento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411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Servicio de la Deuda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12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394317"/>
                  </a:ext>
                </a:extLst>
              </a:tr>
              <a:tr h="473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 Funcionamiento + Servicio de la Deuda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     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12192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FCF0028-A428-918A-157B-9A182B64F654}"/>
              </a:ext>
            </a:extLst>
          </p:cNvPr>
          <p:cNvSpPr txBox="1"/>
          <p:nvPr/>
        </p:nvSpPr>
        <p:spPr>
          <a:xfrm>
            <a:off x="9220197" y="1506427"/>
            <a:ext cx="2771277" cy="954107"/>
          </a:xfrm>
          <a:prstGeom prst="rect">
            <a:avLst/>
          </a:prstGeom>
          <a:noFill/>
          <a:ln>
            <a:solidFill>
              <a:srgbClr val="0051A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0051A5"/>
                </a:solidFill>
              </a:rPr>
              <a:t>Justificación Requerimientos Adicionales (con respecto a 2025):</a:t>
            </a:r>
            <a:endParaRPr lang="es-MX" sz="1400" b="1" dirty="0">
              <a:solidFill>
                <a:srgbClr val="0051A5"/>
              </a:solidFill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solidFill>
                <a:srgbClr val="0051A5"/>
              </a:solidFill>
              <a:cs typeface="Helvetica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CC12E5-11B6-54A5-F037-978D5F4BB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180" y="790532"/>
            <a:ext cx="6638516" cy="8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1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CEC6C-7AA6-A3D5-487F-265E5F9D5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8103A-BA5B-C30A-8E48-C59E70A09C88}"/>
              </a:ext>
            </a:extLst>
          </p:cNvPr>
          <p:cNvSpPr/>
          <p:nvPr/>
        </p:nvSpPr>
        <p:spPr>
          <a:xfrm>
            <a:off x="0" y="0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FUNCIONAMIENTO	CÓDIGGO PROGRAMA	2025* PROYECTADA A CIERRE	2026	2027	2028</a:t>
            </a: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271F702B-3C81-CF67-E7EF-2D6A4F0EE06E}"/>
              </a:ext>
            </a:extLst>
          </p:cNvPr>
          <p:cNvSpPr txBox="1">
            <a:spLocks/>
          </p:cNvSpPr>
          <p:nvPr/>
        </p:nvSpPr>
        <p:spPr>
          <a:xfrm>
            <a:off x="263073" y="378172"/>
            <a:ext cx="10588910" cy="4419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 dirty="0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Solicitud Funcionamiento - Programático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2CC235-9E37-D2A1-E6E9-584815217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180" y="790532"/>
            <a:ext cx="6638516" cy="89173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AADC3FE-9E30-0B3B-46F4-3080753A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100633"/>
              </p:ext>
            </p:extLst>
          </p:nvPr>
        </p:nvGraphicFramePr>
        <p:xfrm>
          <a:off x="259180" y="1003300"/>
          <a:ext cx="11742319" cy="5284369"/>
        </p:xfrm>
        <a:graphic>
          <a:graphicData uri="http://schemas.openxmlformats.org/drawingml/2006/table">
            <a:tbl>
              <a:tblPr/>
              <a:tblGrid>
                <a:gridCol w="2202887">
                  <a:extLst>
                    <a:ext uri="{9D8B030D-6E8A-4147-A177-3AD203B41FA5}">
                      <a16:colId xmlns:a16="http://schemas.microsoft.com/office/drawing/2014/main" val="2599958027"/>
                    </a:ext>
                  </a:extLst>
                </a:gridCol>
                <a:gridCol w="1369618">
                  <a:extLst>
                    <a:ext uri="{9D8B030D-6E8A-4147-A177-3AD203B41FA5}">
                      <a16:colId xmlns:a16="http://schemas.microsoft.com/office/drawing/2014/main" val="1722849376"/>
                    </a:ext>
                  </a:extLst>
                </a:gridCol>
                <a:gridCol w="1312151">
                  <a:extLst>
                    <a:ext uri="{9D8B030D-6E8A-4147-A177-3AD203B41FA5}">
                      <a16:colId xmlns:a16="http://schemas.microsoft.com/office/drawing/2014/main" val="3461252237"/>
                    </a:ext>
                  </a:extLst>
                </a:gridCol>
                <a:gridCol w="1082285">
                  <a:extLst>
                    <a:ext uri="{9D8B030D-6E8A-4147-A177-3AD203B41FA5}">
                      <a16:colId xmlns:a16="http://schemas.microsoft.com/office/drawing/2014/main" val="3991405011"/>
                    </a:ext>
                  </a:extLst>
                </a:gridCol>
                <a:gridCol w="1082285">
                  <a:extLst>
                    <a:ext uri="{9D8B030D-6E8A-4147-A177-3AD203B41FA5}">
                      <a16:colId xmlns:a16="http://schemas.microsoft.com/office/drawing/2014/main" val="3041045156"/>
                    </a:ext>
                  </a:extLst>
                </a:gridCol>
                <a:gridCol w="1082285">
                  <a:extLst>
                    <a:ext uri="{9D8B030D-6E8A-4147-A177-3AD203B41FA5}">
                      <a16:colId xmlns:a16="http://schemas.microsoft.com/office/drawing/2014/main" val="4187517781"/>
                    </a:ext>
                  </a:extLst>
                </a:gridCol>
                <a:gridCol w="1082285">
                  <a:extLst>
                    <a:ext uri="{9D8B030D-6E8A-4147-A177-3AD203B41FA5}">
                      <a16:colId xmlns:a16="http://schemas.microsoft.com/office/drawing/2014/main" val="1396043262"/>
                    </a:ext>
                  </a:extLst>
                </a:gridCol>
                <a:gridCol w="718332">
                  <a:extLst>
                    <a:ext uri="{9D8B030D-6E8A-4147-A177-3AD203B41FA5}">
                      <a16:colId xmlns:a16="http://schemas.microsoft.com/office/drawing/2014/main" val="3804459130"/>
                    </a:ext>
                  </a:extLst>
                </a:gridCol>
                <a:gridCol w="603397">
                  <a:extLst>
                    <a:ext uri="{9D8B030D-6E8A-4147-A177-3AD203B41FA5}">
                      <a16:colId xmlns:a16="http://schemas.microsoft.com/office/drawing/2014/main" val="2180354249"/>
                    </a:ext>
                  </a:extLst>
                </a:gridCol>
                <a:gridCol w="603397">
                  <a:extLst>
                    <a:ext uri="{9D8B030D-6E8A-4147-A177-3AD203B41FA5}">
                      <a16:colId xmlns:a16="http://schemas.microsoft.com/office/drawing/2014/main" val="2290669624"/>
                    </a:ext>
                  </a:extLst>
                </a:gridCol>
                <a:gridCol w="603397">
                  <a:extLst>
                    <a:ext uri="{9D8B030D-6E8A-4147-A177-3AD203B41FA5}">
                      <a16:colId xmlns:a16="http://schemas.microsoft.com/office/drawing/2014/main" val="137281330"/>
                    </a:ext>
                  </a:extLst>
                </a:gridCol>
              </a:tblGrid>
              <a:tr h="11800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FUNCIONAMIENTO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CÓDIGGO PROGRAMA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2025* PROYECTADA A CIERRE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799500"/>
                  </a:ext>
                </a:extLst>
              </a:tr>
              <a:tr h="7288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27/26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28/27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29/28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270280"/>
                  </a:ext>
                </a:extLst>
              </a:tr>
              <a:tr h="7288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Entidad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670228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Personal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195592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52560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449212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88548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931787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Bienes y servicios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557226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200173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67303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5689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965291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84739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984462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524424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98010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20851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454658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439283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21700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775215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694318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comercialización y producción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0651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717226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920396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81409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30348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493831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69052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832713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722091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419331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Disminución de pasivos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42112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633509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601888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663919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96179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por tributos, multas, sanciones e intereses de mora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270355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24659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139906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391893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029885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1" i="0" u="none" strike="noStrike" dirty="0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Total Entidad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876349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074861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668407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992346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Total Entidad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 dirty="0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828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05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C06C8-6141-0A5E-177D-3480C4F60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18A66D8-AB8A-DF86-1163-869D0303BEEE}"/>
              </a:ext>
            </a:extLst>
          </p:cNvPr>
          <p:cNvSpPr/>
          <p:nvPr/>
        </p:nvSpPr>
        <p:spPr>
          <a:xfrm>
            <a:off x="0" y="0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FUNCIONAMIENTO	CÓDIGGO PROGRAMA	2025* PROYECTADA A CIERRE	2026	2027	2028</a:t>
            </a: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FDA775D5-5392-2F5B-90C9-B77F08DEFEBB}"/>
              </a:ext>
            </a:extLst>
          </p:cNvPr>
          <p:cNvSpPr txBox="1">
            <a:spLocks/>
          </p:cNvSpPr>
          <p:nvPr/>
        </p:nvSpPr>
        <p:spPr>
          <a:xfrm>
            <a:off x="263073" y="378172"/>
            <a:ext cx="10588910" cy="4419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 dirty="0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Solicitud Funcionamiento - Programático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B536D0-EBAA-5172-3E74-CA5D7FD21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180" y="790532"/>
            <a:ext cx="6638516" cy="89173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5FE91C9-3F7F-6DB1-53E3-473C8E816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272177"/>
              </p:ext>
            </p:extLst>
          </p:nvPr>
        </p:nvGraphicFramePr>
        <p:xfrm>
          <a:off x="259180" y="1003300"/>
          <a:ext cx="11742319" cy="5833009"/>
        </p:xfrm>
        <a:graphic>
          <a:graphicData uri="http://schemas.openxmlformats.org/drawingml/2006/table">
            <a:tbl>
              <a:tblPr/>
              <a:tblGrid>
                <a:gridCol w="2202887">
                  <a:extLst>
                    <a:ext uri="{9D8B030D-6E8A-4147-A177-3AD203B41FA5}">
                      <a16:colId xmlns:a16="http://schemas.microsoft.com/office/drawing/2014/main" val="2599958027"/>
                    </a:ext>
                  </a:extLst>
                </a:gridCol>
                <a:gridCol w="1369618">
                  <a:extLst>
                    <a:ext uri="{9D8B030D-6E8A-4147-A177-3AD203B41FA5}">
                      <a16:colId xmlns:a16="http://schemas.microsoft.com/office/drawing/2014/main" val="1722849376"/>
                    </a:ext>
                  </a:extLst>
                </a:gridCol>
                <a:gridCol w="1312151">
                  <a:extLst>
                    <a:ext uri="{9D8B030D-6E8A-4147-A177-3AD203B41FA5}">
                      <a16:colId xmlns:a16="http://schemas.microsoft.com/office/drawing/2014/main" val="3461252237"/>
                    </a:ext>
                  </a:extLst>
                </a:gridCol>
                <a:gridCol w="1082285">
                  <a:extLst>
                    <a:ext uri="{9D8B030D-6E8A-4147-A177-3AD203B41FA5}">
                      <a16:colId xmlns:a16="http://schemas.microsoft.com/office/drawing/2014/main" val="3991405011"/>
                    </a:ext>
                  </a:extLst>
                </a:gridCol>
                <a:gridCol w="1082285">
                  <a:extLst>
                    <a:ext uri="{9D8B030D-6E8A-4147-A177-3AD203B41FA5}">
                      <a16:colId xmlns:a16="http://schemas.microsoft.com/office/drawing/2014/main" val="3041045156"/>
                    </a:ext>
                  </a:extLst>
                </a:gridCol>
                <a:gridCol w="1082285">
                  <a:extLst>
                    <a:ext uri="{9D8B030D-6E8A-4147-A177-3AD203B41FA5}">
                      <a16:colId xmlns:a16="http://schemas.microsoft.com/office/drawing/2014/main" val="4187517781"/>
                    </a:ext>
                  </a:extLst>
                </a:gridCol>
                <a:gridCol w="1082285">
                  <a:extLst>
                    <a:ext uri="{9D8B030D-6E8A-4147-A177-3AD203B41FA5}">
                      <a16:colId xmlns:a16="http://schemas.microsoft.com/office/drawing/2014/main" val="1396043262"/>
                    </a:ext>
                  </a:extLst>
                </a:gridCol>
                <a:gridCol w="718332">
                  <a:extLst>
                    <a:ext uri="{9D8B030D-6E8A-4147-A177-3AD203B41FA5}">
                      <a16:colId xmlns:a16="http://schemas.microsoft.com/office/drawing/2014/main" val="3804459130"/>
                    </a:ext>
                  </a:extLst>
                </a:gridCol>
                <a:gridCol w="603397">
                  <a:extLst>
                    <a:ext uri="{9D8B030D-6E8A-4147-A177-3AD203B41FA5}">
                      <a16:colId xmlns:a16="http://schemas.microsoft.com/office/drawing/2014/main" val="2180354249"/>
                    </a:ext>
                  </a:extLst>
                </a:gridCol>
                <a:gridCol w="603397">
                  <a:extLst>
                    <a:ext uri="{9D8B030D-6E8A-4147-A177-3AD203B41FA5}">
                      <a16:colId xmlns:a16="http://schemas.microsoft.com/office/drawing/2014/main" val="2290669624"/>
                    </a:ext>
                  </a:extLst>
                </a:gridCol>
                <a:gridCol w="603397">
                  <a:extLst>
                    <a:ext uri="{9D8B030D-6E8A-4147-A177-3AD203B41FA5}">
                      <a16:colId xmlns:a16="http://schemas.microsoft.com/office/drawing/2014/main" val="137281330"/>
                    </a:ext>
                  </a:extLst>
                </a:gridCol>
              </a:tblGrid>
              <a:tr h="11800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FUNCIONAMIENTO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CÓDIGGO PROGRAMA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2025* PROYECTADA A CIERRE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799500"/>
                  </a:ext>
                </a:extLst>
              </a:tr>
              <a:tr h="7288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27/26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28/27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29/28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270280"/>
                  </a:ext>
                </a:extLst>
              </a:tr>
              <a:tr h="609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 dirty="0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Entidad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 dirty="0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072549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Personal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66240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74744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594082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615377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296455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Bienes y servicios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78373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96327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227436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730372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302057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484322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830060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299420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64522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473741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960579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699328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481318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982219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637929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comercialización y producción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471459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314000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63808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638764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670500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918577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206946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713076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179675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838798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Disminución de pasivos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223187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761418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479683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999290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487841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por tributos, multas, sanciones e intereses de mora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850771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982108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07816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002804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04924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Total Entidad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596872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318528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179455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954043"/>
                  </a:ext>
                </a:extLst>
              </a:tr>
              <a:tr h="6098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Total Entidad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 dirty="0">
                          <a:solidFill>
                            <a:srgbClr val="0051A5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971904"/>
                  </a:ext>
                </a:extLst>
              </a:tr>
              <a:tr h="57269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Funcionamiento Sector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139257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843164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5556"/>
                  </a:ext>
                </a:extLst>
              </a:tr>
              <a:tr h="572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287527"/>
                  </a:ext>
                </a:extLst>
              </a:tr>
              <a:tr h="7983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016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634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55455-3DE6-2EBB-61A9-3065BD4E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pasto, sostener, hombre  El contenido generado por inteligencia artificial puede ser incorrecto.">
            <a:extLst>
              <a:ext uri="{FF2B5EF4-FFF2-40B4-BE49-F238E27FC236}">
                <a16:creationId xmlns:a16="http://schemas.microsoft.com/office/drawing/2014/main" id="{0FA0D027-0AF8-BB86-3B9F-8298168F7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0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62BA7CB-B831-7D5F-0E8D-8A5B3E5FE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CDE0B-4278-6061-BE71-34F3F5473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B0DCDD1-4C34-452D-2D36-6472780E9230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9C982F77-E8AE-8899-9385-5AC3A36D1071}"/>
              </a:ext>
            </a:extLst>
          </p:cNvPr>
          <p:cNvSpPr txBox="1">
            <a:spLocks/>
          </p:cNvSpPr>
          <p:nvPr/>
        </p:nvSpPr>
        <p:spPr>
          <a:xfrm>
            <a:off x="364450" y="649216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 dirty="0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Solicitud  Inversión – Principales Inversiones Sectoriales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A0A5315-B9B7-86FA-27A5-3DAD25988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399858"/>
              </p:ext>
            </p:extLst>
          </p:nvPr>
        </p:nvGraphicFramePr>
        <p:xfrm>
          <a:off x="530503" y="1725331"/>
          <a:ext cx="11218333" cy="1805940"/>
        </p:xfrm>
        <a:graphic>
          <a:graphicData uri="http://schemas.openxmlformats.org/drawingml/2006/table">
            <a:tbl>
              <a:tblPr/>
              <a:tblGrid>
                <a:gridCol w="1733741">
                  <a:extLst>
                    <a:ext uri="{9D8B030D-6E8A-4147-A177-3AD203B41FA5}">
                      <a16:colId xmlns:a16="http://schemas.microsoft.com/office/drawing/2014/main" val="439732416"/>
                    </a:ext>
                  </a:extLst>
                </a:gridCol>
                <a:gridCol w="682514">
                  <a:extLst>
                    <a:ext uri="{9D8B030D-6E8A-4147-A177-3AD203B41FA5}">
                      <a16:colId xmlns:a16="http://schemas.microsoft.com/office/drawing/2014/main" val="3436262228"/>
                    </a:ext>
                  </a:extLst>
                </a:gridCol>
                <a:gridCol w="831568">
                  <a:extLst>
                    <a:ext uri="{9D8B030D-6E8A-4147-A177-3AD203B41FA5}">
                      <a16:colId xmlns:a16="http://schemas.microsoft.com/office/drawing/2014/main" val="141276660"/>
                    </a:ext>
                  </a:extLst>
                </a:gridCol>
                <a:gridCol w="1051229">
                  <a:extLst>
                    <a:ext uri="{9D8B030D-6E8A-4147-A177-3AD203B41FA5}">
                      <a16:colId xmlns:a16="http://schemas.microsoft.com/office/drawing/2014/main" val="1919582470"/>
                    </a:ext>
                  </a:extLst>
                </a:gridCol>
                <a:gridCol w="1051229">
                  <a:extLst>
                    <a:ext uri="{9D8B030D-6E8A-4147-A177-3AD203B41FA5}">
                      <a16:colId xmlns:a16="http://schemas.microsoft.com/office/drawing/2014/main" val="198198042"/>
                    </a:ext>
                  </a:extLst>
                </a:gridCol>
                <a:gridCol w="831568">
                  <a:extLst>
                    <a:ext uri="{9D8B030D-6E8A-4147-A177-3AD203B41FA5}">
                      <a16:colId xmlns:a16="http://schemas.microsoft.com/office/drawing/2014/main" val="1305500488"/>
                    </a:ext>
                  </a:extLst>
                </a:gridCol>
                <a:gridCol w="1051229">
                  <a:extLst>
                    <a:ext uri="{9D8B030D-6E8A-4147-A177-3AD203B41FA5}">
                      <a16:colId xmlns:a16="http://schemas.microsoft.com/office/drawing/2014/main" val="2516968034"/>
                    </a:ext>
                  </a:extLst>
                </a:gridCol>
                <a:gridCol w="1051229">
                  <a:extLst>
                    <a:ext uri="{9D8B030D-6E8A-4147-A177-3AD203B41FA5}">
                      <a16:colId xmlns:a16="http://schemas.microsoft.com/office/drawing/2014/main" val="4052510224"/>
                    </a:ext>
                  </a:extLst>
                </a:gridCol>
                <a:gridCol w="831568">
                  <a:extLst>
                    <a:ext uri="{9D8B030D-6E8A-4147-A177-3AD203B41FA5}">
                      <a16:colId xmlns:a16="http://schemas.microsoft.com/office/drawing/2014/main" val="3805996390"/>
                    </a:ext>
                  </a:extLst>
                </a:gridCol>
                <a:gridCol w="1051229">
                  <a:extLst>
                    <a:ext uri="{9D8B030D-6E8A-4147-A177-3AD203B41FA5}">
                      <a16:colId xmlns:a16="http://schemas.microsoft.com/office/drawing/2014/main" val="798256710"/>
                    </a:ext>
                  </a:extLst>
                </a:gridCol>
                <a:gridCol w="1051229">
                  <a:extLst>
                    <a:ext uri="{9D8B030D-6E8A-4147-A177-3AD203B41FA5}">
                      <a16:colId xmlns:a16="http://schemas.microsoft.com/office/drawing/2014/main" val="235904576"/>
                    </a:ext>
                  </a:extLst>
                </a:gridCol>
              </a:tblGrid>
              <a:tr h="904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SECTOR</a:t>
                      </a:r>
                    </a:p>
                  </a:txBody>
                  <a:tcPr marL="0" marR="0" marT="0" marB="0" anchor="ctr">
                    <a:lnL w="9525">
                      <a:solidFill>
                        <a:srgbClr val="0051A5"/>
                      </a:solidFill>
                    </a:lnL>
                    <a:lnR w="9525">
                      <a:noFill/>
                    </a:lnR>
                    <a:lnT w="9525">
                      <a:solidFill>
                        <a:srgbClr val="0051A5"/>
                      </a:solidFill>
                    </a:lnT>
                    <a:lnB w="9525">
                      <a:noFill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699782"/>
                  </a:ext>
                </a:extLst>
              </a:tr>
              <a:tr h="110303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 dirty="0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Millones de pesos</a:t>
                      </a: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854723"/>
                  </a:ext>
                </a:extLst>
              </a:tr>
              <a:tr h="25921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Principales Inversiones Sectoriales (BPIN / Proyecto)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Horizonte (Inicio-Fin)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2022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Comprometido 2022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al Cierre 2022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2023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Comprometido  2023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al Cierre 2023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Comprometido  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al Cierre 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860411"/>
                  </a:ext>
                </a:extLst>
              </a:tr>
              <a:tr h="154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645929"/>
                  </a:ext>
                </a:extLst>
              </a:tr>
              <a:tr h="154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180766"/>
                  </a:ext>
                </a:extLst>
              </a:tr>
              <a:tr h="154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769187"/>
                  </a:ext>
                </a:extLst>
              </a:tr>
              <a:tr h="154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374459"/>
                  </a:ext>
                </a:extLst>
              </a:tr>
              <a:tr h="154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951317"/>
                  </a:ext>
                </a:extLst>
              </a:tr>
              <a:tr h="21509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5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51907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E140938-2FD1-4230-81C2-6193E41C3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782553"/>
              </p:ext>
            </p:extLst>
          </p:nvPr>
        </p:nvGraphicFramePr>
        <p:xfrm>
          <a:off x="544540" y="4286890"/>
          <a:ext cx="8227857" cy="2124416"/>
        </p:xfrm>
        <a:graphic>
          <a:graphicData uri="http://schemas.openxmlformats.org/drawingml/2006/table">
            <a:tbl>
              <a:tblPr/>
              <a:tblGrid>
                <a:gridCol w="516951">
                  <a:extLst>
                    <a:ext uri="{9D8B030D-6E8A-4147-A177-3AD203B41FA5}">
                      <a16:colId xmlns:a16="http://schemas.microsoft.com/office/drawing/2014/main" val="22374769"/>
                    </a:ext>
                  </a:extLst>
                </a:gridCol>
                <a:gridCol w="1941023">
                  <a:extLst>
                    <a:ext uri="{9D8B030D-6E8A-4147-A177-3AD203B41FA5}">
                      <a16:colId xmlns:a16="http://schemas.microsoft.com/office/drawing/2014/main" val="730800892"/>
                    </a:ext>
                  </a:extLst>
                </a:gridCol>
                <a:gridCol w="824269">
                  <a:extLst>
                    <a:ext uri="{9D8B030D-6E8A-4147-A177-3AD203B41FA5}">
                      <a16:colId xmlns:a16="http://schemas.microsoft.com/office/drawing/2014/main" val="899791873"/>
                    </a:ext>
                  </a:extLst>
                </a:gridCol>
                <a:gridCol w="824269">
                  <a:extLst>
                    <a:ext uri="{9D8B030D-6E8A-4147-A177-3AD203B41FA5}">
                      <a16:colId xmlns:a16="http://schemas.microsoft.com/office/drawing/2014/main" val="3439033966"/>
                    </a:ext>
                  </a:extLst>
                </a:gridCol>
                <a:gridCol w="824269">
                  <a:extLst>
                    <a:ext uri="{9D8B030D-6E8A-4147-A177-3AD203B41FA5}">
                      <a16:colId xmlns:a16="http://schemas.microsoft.com/office/drawing/2014/main" val="388180031"/>
                    </a:ext>
                  </a:extLst>
                </a:gridCol>
                <a:gridCol w="824269">
                  <a:extLst>
                    <a:ext uri="{9D8B030D-6E8A-4147-A177-3AD203B41FA5}">
                      <a16:colId xmlns:a16="http://schemas.microsoft.com/office/drawing/2014/main" val="2042514869"/>
                    </a:ext>
                  </a:extLst>
                </a:gridCol>
                <a:gridCol w="824269">
                  <a:extLst>
                    <a:ext uri="{9D8B030D-6E8A-4147-A177-3AD203B41FA5}">
                      <a16:colId xmlns:a16="http://schemas.microsoft.com/office/drawing/2014/main" val="857458258"/>
                    </a:ext>
                  </a:extLst>
                </a:gridCol>
                <a:gridCol w="824269">
                  <a:extLst>
                    <a:ext uri="{9D8B030D-6E8A-4147-A177-3AD203B41FA5}">
                      <a16:colId xmlns:a16="http://schemas.microsoft.com/office/drawing/2014/main" val="224525827"/>
                    </a:ext>
                  </a:extLst>
                </a:gridCol>
                <a:gridCol w="824269">
                  <a:extLst>
                    <a:ext uri="{9D8B030D-6E8A-4147-A177-3AD203B41FA5}">
                      <a16:colId xmlns:a16="http://schemas.microsoft.com/office/drawing/2014/main" val="1945545800"/>
                    </a:ext>
                  </a:extLst>
                </a:gridCol>
              </a:tblGrid>
              <a:tr h="2252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SECTOR</a:t>
                      </a:r>
                    </a:p>
                  </a:txBody>
                  <a:tcPr marL="0" marR="0" marT="0" marB="0" anchor="ctr">
                    <a:lnL w="9525">
                      <a:solidFill>
                        <a:srgbClr val="0051A5"/>
                      </a:solidFill>
                    </a:lnL>
                    <a:lnR w="9525">
                      <a:noFill/>
                    </a:lnR>
                    <a:lnT w="9525">
                      <a:solidFill>
                        <a:srgbClr val="0051A5"/>
                      </a:solidFill>
                    </a:lnT>
                    <a:lnB w="9525">
                      <a:noFill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800" b="1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836050"/>
                  </a:ext>
                </a:extLst>
              </a:tr>
              <a:tr h="14853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9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Millones de pesos</a:t>
                      </a: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800" b="0" i="0" u="none" strike="noStrike" dirty="0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>
                      <a:noFill/>
                    </a:lnL>
                    <a:lnR w="9525">
                      <a:noFill/>
                    </a:lnR>
                    <a:lnT w="9525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793966"/>
                  </a:ext>
                </a:extLst>
              </a:tr>
              <a:tr h="41953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No.</a:t>
                      </a:r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Principales Inversiones Sectoriales (BPIN / Proyecto)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2025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Proyectado 2025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Proyectado al Cierre 2025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2026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Proyectado 2026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Proyectado al Cierre 2026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2027 - 2029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950450"/>
                  </a:ext>
                </a:extLst>
              </a:tr>
              <a:tr h="226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1</a:t>
                      </a:r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Proyecto 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421293"/>
                  </a:ext>
                </a:extLst>
              </a:tr>
              <a:tr h="1922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2</a:t>
                      </a:r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Proyecto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659908"/>
                  </a:ext>
                </a:extLst>
              </a:tr>
              <a:tr h="1922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3</a:t>
                      </a:r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Proyecto 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307392"/>
                  </a:ext>
                </a:extLst>
              </a:tr>
              <a:tr h="1922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4</a:t>
                      </a:r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Proyecto 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020182"/>
                  </a:ext>
                </a:extLst>
              </a:tr>
              <a:tr h="1922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5</a:t>
                      </a:r>
                      <a:endParaRPr lang="es-CO" sz="11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Proyecto 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131872"/>
                  </a:ext>
                </a:extLst>
              </a:tr>
              <a:tr h="3097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6978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6A725EB-8018-7DE6-2199-62C553B19FF5}"/>
              </a:ext>
            </a:extLst>
          </p:cNvPr>
          <p:cNvSpPr txBox="1"/>
          <p:nvPr/>
        </p:nvSpPr>
        <p:spPr>
          <a:xfrm>
            <a:off x="530503" y="1341262"/>
            <a:ext cx="117686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 dirty="0">
                <a:solidFill>
                  <a:srgbClr val="0051A5"/>
                </a:solidFill>
              </a:rPr>
              <a:t>Balance</a:t>
            </a:r>
            <a:r>
              <a:rPr lang="es-MX" dirty="0"/>
              <a:t> 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0CFA0A-731D-B63B-25E6-9D12E6C0BACC}"/>
              </a:ext>
            </a:extLst>
          </p:cNvPr>
          <p:cNvSpPr txBox="1"/>
          <p:nvPr/>
        </p:nvSpPr>
        <p:spPr>
          <a:xfrm>
            <a:off x="530503" y="3795539"/>
            <a:ext cx="1090952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>
                <a:solidFill>
                  <a:srgbClr val="0051A5"/>
                </a:solidFill>
              </a:rPr>
              <a:t>Proyecciones – Incluir en orden de prioridad siendo 1 la más importante</a:t>
            </a:r>
            <a:endParaRPr lang="es-CO">
              <a:solidFill>
                <a:srgbClr val="0051A5"/>
              </a:solidFill>
              <a:cs typeface="Helvetica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5148BE7-3A6A-E7EF-F5C9-3FCA5E4122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184343"/>
              </p:ext>
            </p:extLst>
          </p:nvPr>
        </p:nvGraphicFramePr>
        <p:xfrm>
          <a:off x="8932292" y="4169564"/>
          <a:ext cx="3005405" cy="2396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Graphic 10">
            <a:extLst>
              <a:ext uri="{FF2B5EF4-FFF2-40B4-BE49-F238E27FC236}">
                <a16:creationId xmlns:a16="http://schemas.microsoft.com/office/drawing/2014/main" id="{364F6CA9-2B01-C152-6A11-E337C4DEE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540" y="1101066"/>
            <a:ext cx="7302165" cy="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35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307D5-E387-25FD-01BB-C07DBD31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4F7C3-F61D-B8E8-425E-687554FFC1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0CE59B07-177A-DA63-274F-F72FCC1E0DC0}"/>
              </a:ext>
            </a:extLst>
          </p:cNvPr>
          <p:cNvSpPr txBox="1">
            <a:spLocks/>
          </p:cNvSpPr>
          <p:nvPr/>
        </p:nvSpPr>
        <p:spPr>
          <a:xfrm>
            <a:off x="404891" y="849893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Costeo Principales Programas – PXQ 2022 - 2026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A32A59-618A-A465-B9DD-E43E2902A6F0}"/>
              </a:ext>
            </a:extLst>
          </p:cNvPr>
          <p:cNvSpPr txBox="1"/>
          <p:nvPr/>
        </p:nvSpPr>
        <p:spPr>
          <a:xfrm>
            <a:off x="309034" y="1861634"/>
            <a:ext cx="1157393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Debe incluir el costeo de 2022 al 2026 de los principales programas descritos en el </a:t>
            </a:r>
            <a:r>
              <a:rPr lang="es-MX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slide</a:t>
            </a:r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anterior. Puede seguir los modelos incluidos en el Excel de apoyo o modificar el esquema de presentación, siempre que se cuente con precio unitario y cantidad para las vigencias indicadas.</a:t>
            </a: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88701B9-3A15-B594-47EB-64AC1B7A2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680" y="1305597"/>
            <a:ext cx="7430566" cy="1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11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396DC-089C-E1A4-5D7E-1F895779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A698FAF-0C28-76DA-3918-1D7ECEAF51E2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AA6F335E-B941-BC1A-0981-FD021099455A}"/>
              </a:ext>
            </a:extLst>
          </p:cNvPr>
          <p:cNvSpPr txBox="1">
            <a:spLocks/>
          </p:cNvSpPr>
          <p:nvPr/>
        </p:nvSpPr>
        <p:spPr>
          <a:xfrm>
            <a:off x="423252" y="280688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Solicitud Inversión MGMP 2026 -2029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A00604E3-5C23-4F5D-CA5D-BFD3EF97A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10372"/>
              </p:ext>
            </p:extLst>
          </p:nvPr>
        </p:nvGraphicFramePr>
        <p:xfrm>
          <a:off x="425261" y="5443639"/>
          <a:ext cx="11342252" cy="1134662"/>
        </p:xfrm>
        <a:graphic>
          <a:graphicData uri="http://schemas.openxmlformats.org/drawingml/2006/table">
            <a:tbl>
              <a:tblPr/>
              <a:tblGrid>
                <a:gridCol w="1725236">
                  <a:extLst>
                    <a:ext uri="{9D8B030D-6E8A-4147-A177-3AD203B41FA5}">
                      <a16:colId xmlns:a16="http://schemas.microsoft.com/office/drawing/2014/main" val="181525499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85721501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55627022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2956495111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916532480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40521651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1145797920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4061330826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1278873775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263926380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610500308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361852315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264779321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848159026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3593907853"/>
                    </a:ext>
                  </a:extLst>
                </a:gridCol>
                <a:gridCol w="534556">
                  <a:extLst>
                    <a:ext uri="{9D8B030D-6E8A-4147-A177-3AD203B41FA5}">
                      <a16:colId xmlns:a16="http://schemas.microsoft.com/office/drawing/2014/main" val="2365903339"/>
                    </a:ext>
                  </a:extLst>
                </a:gridCol>
                <a:gridCol w="399669">
                  <a:extLst>
                    <a:ext uri="{9D8B030D-6E8A-4147-A177-3AD203B41FA5}">
                      <a16:colId xmlns:a16="http://schemas.microsoft.com/office/drawing/2014/main" val="474317514"/>
                    </a:ext>
                  </a:extLst>
                </a:gridCol>
                <a:gridCol w="399669">
                  <a:extLst>
                    <a:ext uri="{9D8B030D-6E8A-4147-A177-3AD203B41FA5}">
                      <a16:colId xmlns:a16="http://schemas.microsoft.com/office/drawing/2014/main" val="3358639672"/>
                    </a:ext>
                  </a:extLst>
                </a:gridCol>
                <a:gridCol w="399669">
                  <a:extLst>
                    <a:ext uri="{9D8B030D-6E8A-4147-A177-3AD203B41FA5}">
                      <a16:colId xmlns:a16="http://schemas.microsoft.com/office/drawing/2014/main" val="1256615312"/>
                    </a:ext>
                  </a:extLst>
                </a:gridCol>
                <a:gridCol w="399669">
                  <a:extLst>
                    <a:ext uri="{9D8B030D-6E8A-4147-A177-3AD203B41FA5}">
                      <a16:colId xmlns:a16="http://schemas.microsoft.com/office/drawing/2014/main" val="184093690"/>
                    </a:ext>
                  </a:extLst>
                </a:gridCol>
              </a:tblGrid>
              <a:tr h="20134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Millones de pesos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6"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MGMP 2026-2029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51762"/>
                  </a:ext>
                </a:extLst>
              </a:tr>
              <a:tr h="16237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ENTIDAD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2025*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841125"/>
                  </a:ext>
                </a:extLst>
              </a:tr>
              <a:tr h="16237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26/25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199776"/>
                  </a:ext>
                </a:extLst>
              </a:tr>
              <a:tr h="1623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Total Solicitado 2026-2029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800000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76188"/>
                  </a:ext>
                </a:extLst>
              </a:tr>
              <a:tr h="1818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MGMP 2025-2024 Inversión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93669"/>
                  </a:ext>
                </a:extLst>
              </a:tr>
              <a:tr h="1623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7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DIFERENCIA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7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7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240320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C9327EF7-BDE1-F3D7-6D85-78594A992D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08628"/>
              </p:ext>
            </p:extLst>
          </p:nvPr>
        </p:nvGraphicFramePr>
        <p:xfrm>
          <a:off x="487693" y="961723"/>
          <a:ext cx="10674952" cy="4390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Graphic 6">
            <a:extLst>
              <a:ext uri="{FF2B5EF4-FFF2-40B4-BE49-F238E27FC236}">
                <a16:creationId xmlns:a16="http://schemas.microsoft.com/office/drawing/2014/main" id="{6A44F947-E1FD-6C4D-2B9C-AE1CC96F2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959" y="682079"/>
            <a:ext cx="5426788" cy="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9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11B3F-1366-08E7-2888-EA36EA68A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C290537-585C-7FCB-BF12-229B8DB32059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F8DF9662-269E-C570-86E1-FFAFCD3A12F1}"/>
              </a:ext>
            </a:extLst>
          </p:cNvPr>
          <p:cNvSpPr txBox="1">
            <a:spLocks/>
          </p:cNvSpPr>
          <p:nvPr/>
        </p:nvSpPr>
        <p:spPr>
          <a:xfrm>
            <a:off x="353183" y="280688"/>
            <a:ext cx="5658862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Solicitud Inversión MGMP 2026 -2029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F737BBF-489F-95D5-36A8-38F88948E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525693"/>
              </p:ext>
            </p:extLst>
          </p:nvPr>
        </p:nvGraphicFramePr>
        <p:xfrm>
          <a:off x="438649" y="936433"/>
          <a:ext cx="11120390" cy="5774636"/>
        </p:xfrm>
        <a:graphic>
          <a:graphicData uri="http://schemas.openxmlformats.org/drawingml/2006/table">
            <a:tbl>
              <a:tblPr/>
              <a:tblGrid>
                <a:gridCol w="2229822">
                  <a:extLst>
                    <a:ext uri="{9D8B030D-6E8A-4147-A177-3AD203B41FA5}">
                      <a16:colId xmlns:a16="http://schemas.microsoft.com/office/drawing/2014/main" val="2769771836"/>
                    </a:ext>
                  </a:extLst>
                </a:gridCol>
                <a:gridCol w="832595">
                  <a:extLst>
                    <a:ext uri="{9D8B030D-6E8A-4147-A177-3AD203B41FA5}">
                      <a16:colId xmlns:a16="http://schemas.microsoft.com/office/drawing/2014/main" val="773044613"/>
                    </a:ext>
                  </a:extLst>
                </a:gridCol>
                <a:gridCol w="641194">
                  <a:extLst>
                    <a:ext uri="{9D8B030D-6E8A-4147-A177-3AD203B41FA5}">
                      <a16:colId xmlns:a16="http://schemas.microsoft.com/office/drawing/2014/main" val="1951534289"/>
                    </a:ext>
                  </a:extLst>
                </a:gridCol>
                <a:gridCol w="641194">
                  <a:extLst>
                    <a:ext uri="{9D8B030D-6E8A-4147-A177-3AD203B41FA5}">
                      <a16:colId xmlns:a16="http://schemas.microsoft.com/office/drawing/2014/main" val="3007936785"/>
                    </a:ext>
                  </a:extLst>
                </a:gridCol>
                <a:gridCol w="823023">
                  <a:extLst>
                    <a:ext uri="{9D8B030D-6E8A-4147-A177-3AD203B41FA5}">
                      <a16:colId xmlns:a16="http://schemas.microsoft.com/office/drawing/2014/main" val="2924173453"/>
                    </a:ext>
                  </a:extLst>
                </a:gridCol>
                <a:gridCol w="622052">
                  <a:extLst>
                    <a:ext uri="{9D8B030D-6E8A-4147-A177-3AD203B41FA5}">
                      <a16:colId xmlns:a16="http://schemas.microsoft.com/office/drawing/2014/main" val="1600748091"/>
                    </a:ext>
                  </a:extLst>
                </a:gridCol>
                <a:gridCol w="622052">
                  <a:extLst>
                    <a:ext uri="{9D8B030D-6E8A-4147-A177-3AD203B41FA5}">
                      <a16:colId xmlns:a16="http://schemas.microsoft.com/office/drawing/2014/main" val="1384576493"/>
                    </a:ext>
                  </a:extLst>
                </a:gridCol>
                <a:gridCol w="803882">
                  <a:extLst>
                    <a:ext uri="{9D8B030D-6E8A-4147-A177-3AD203B41FA5}">
                      <a16:colId xmlns:a16="http://schemas.microsoft.com/office/drawing/2014/main" val="2765953098"/>
                    </a:ext>
                  </a:extLst>
                </a:gridCol>
                <a:gridCol w="803882">
                  <a:extLst>
                    <a:ext uri="{9D8B030D-6E8A-4147-A177-3AD203B41FA5}">
                      <a16:colId xmlns:a16="http://schemas.microsoft.com/office/drawing/2014/main" val="4249058339"/>
                    </a:ext>
                  </a:extLst>
                </a:gridCol>
                <a:gridCol w="803882">
                  <a:extLst>
                    <a:ext uri="{9D8B030D-6E8A-4147-A177-3AD203B41FA5}">
                      <a16:colId xmlns:a16="http://schemas.microsoft.com/office/drawing/2014/main" val="3973608385"/>
                    </a:ext>
                  </a:extLst>
                </a:gridCol>
                <a:gridCol w="574203">
                  <a:extLst>
                    <a:ext uri="{9D8B030D-6E8A-4147-A177-3AD203B41FA5}">
                      <a16:colId xmlns:a16="http://schemas.microsoft.com/office/drawing/2014/main" val="4110626722"/>
                    </a:ext>
                  </a:extLst>
                </a:gridCol>
                <a:gridCol w="574203">
                  <a:extLst>
                    <a:ext uri="{9D8B030D-6E8A-4147-A177-3AD203B41FA5}">
                      <a16:colId xmlns:a16="http://schemas.microsoft.com/office/drawing/2014/main" val="2707788331"/>
                    </a:ext>
                  </a:extLst>
                </a:gridCol>
                <a:gridCol w="574203">
                  <a:extLst>
                    <a:ext uri="{9D8B030D-6E8A-4147-A177-3AD203B41FA5}">
                      <a16:colId xmlns:a16="http://schemas.microsoft.com/office/drawing/2014/main" val="1137449433"/>
                    </a:ext>
                  </a:extLst>
                </a:gridCol>
                <a:gridCol w="574203">
                  <a:extLst>
                    <a:ext uri="{9D8B030D-6E8A-4147-A177-3AD203B41FA5}">
                      <a16:colId xmlns:a16="http://schemas.microsoft.com/office/drawing/2014/main" val="2505297909"/>
                    </a:ext>
                  </a:extLst>
                </a:gridCol>
              </a:tblGrid>
              <a:tr h="1378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Millones de pesos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MGMP 2026-2029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9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85145"/>
                  </a:ext>
                </a:extLst>
              </a:tr>
              <a:tr h="27571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Inversión/Entidad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2025*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Gasto Recurrente 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Gasto Recurrente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96416"/>
                  </a:ext>
                </a:extLst>
              </a:tr>
              <a:tr h="13785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Honorarios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Otros**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Honorarios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Otros**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26/25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105491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Entidad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117457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Programa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886204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844005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452690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679426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Programa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712529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326475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910840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579039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Programa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360851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964938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28916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047055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Total 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129783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Total 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965256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778497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Entidad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63938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Programa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390846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474888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91358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395825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Programa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463783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8786394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935407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889668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Programa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047601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52232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862063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Proyecto 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041930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Total Nación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9316"/>
                  </a:ext>
                </a:extLst>
              </a:tr>
              <a:tr h="1378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Total Propios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78227"/>
                  </a:ext>
                </a:extLst>
              </a:tr>
              <a:tr h="1870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121257"/>
                  </a:ext>
                </a:extLst>
              </a:tr>
              <a:tr h="137859">
                <a:tc gridSpan="14"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* Apropiación vigente a 31 de marzo de 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8CC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181483"/>
                  </a:ext>
                </a:extLst>
              </a:tr>
              <a:tr h="137859">
                <a:tc gridSpan="14"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 dirty="0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** Por otros entiéndase aquellos gastos recurrentes diferentes a honorarios por prestación de servicios. Por ejemplo: licencias de uso de software.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986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086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23922-BFAA-2068-7B13-585D111F4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48FF53E-2841-5B2D-CBE7-1431103F6F08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1A2C2BE4-B9B8-35BC-090E-F704A7DE6D71}"/>
              </a:ext>
            </a:extLst>
          </p:cNvPr>
          <p:cNvSpPr txBox="1">
            <a:spLocks/>
          </p:cNvSpPr>
          <p:nvPr/>
        </p:nvSpPr>
        <p:spPr>
          <a:xfrm>
            <a:off x="498190" y="281659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Iniciativas PPI 2022 - 2026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D4D5E63-2A12-9A4C-DF06-963A70EA3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066676"/>
              </p:ext>
            </p:extLst>
          </p:nvPr>
        </p:nvGraphicFramePr>
        <p:xfrm>
          <a:off x="495302" y="1801348"/>
          <a:ext cx="11081651" cy="1987975"/>
        </p:xfrm>
        <a:graphic>
          <a:graphicData uri="http://schemas.openxmlformats.org/drawingml/2006/table">
            <a:tbl>
              <a:tblPr/>
              <a:tblGrid>
                <a:gridCol w="703508">
                  <a:extLst>
                    <a:ext uri="{9D8B030D-6E8A-4147-A177-3AD203B41FA5}">
                      <a16:colId xmlns:a16="http://schemas.microsoft.com/office/drawing/2014/main" val="346054133"/>
                    </a:ext>
                  </a:extLst>
                </a:gridCol>
                <a:gridCol w="597332">
                  <a:extLst>
                    <a:ext uri="{9D8B030D-6E8A-4147-A177-3AD203B41FA5}">
                      <a16:colId xmlns:a16="http://schemas.microsoft.com/office/drawing/2014/main" val="1303511964"/>
                    </a:ext>
                  </a:extLst>
                </a:gridCol>
                <a:gridCol w="956011">
                  <a:extLst>
                    <a:ext uri="{9D8B030D-6E8A-4147-A177-3AD203B41FA5}">
                      <a16:colId xmlns:a16="http://schemas.microsoft.com/office/drawing/2014/main" val="1205261137"/>
                    </a:ext>
                  </a:extLst>
                </a:gridCol>
                <a:gridCol w="1103100">
                  <a:extLst>
                    <a:ext uri="{9D8B030D-6E8A-4147-A177-3AD203B41FA5}">
                      <a16:colId xmlns:a16="http://schemas.microsoft.com/office/drawing/2014/main" val="3544750211"/>
                    </a:ext>
                  </a:extLst>
                </a:gridCol>
                <a:gridCol w="1103100">
                  <a:extLst>
                    <a:ext uri="{9D8B030D-6E8A-4147-A177-3AD203B41FA5}">
                      <a16:colId xmlns:a16="http://schemas.microsoft.com/office/drawing/2014/main" val="2298858111"/>
                    </a:ext>
                  </a:extLst>
                </a:gridCol>
                <a:gridCol w="1103100">
                  <a:extLst>
                    <a:ext uri="{9D8B030D-6E8A-4147-A177-3AD203B41FA5}">
                      <a16:colId xmlns:a16="http://schemas.microsoft.com/office/drawing/2014/main" val="2599847500"/>
                    </a:ext>
                  </a:extLst>
                </a:gridCol>
                <a:gridCol w="1103100">
                  <a:extLst>
                    <a:ext uri="{9D8B030D-6E8A-4147-A177-3AD203B41FA5}">
                      <a16:colId xmlns:a16="http://schemas.microsoft.com/office/drawing/2014/main" val="2127305085"/>
                    </a:ext>
                  </a:extLst>
                </a:gridCol>
                <a:gridCol w="1103100">
                  <a:extLst>
                    <a:ext uri="{9D8B030D-6E8A-4147-A177-3AD203B41FA5}">
                      <a16:colId xmlns:a16="http://schemas.microsoft.com/office/drawing/2014/main" val="2619876201"/>
                    </a:ext>
                  </a:extLst>
                </a:gridCol>
                <a:gridCol w="1103100">
                  <a:extLst>
                    <a:ext uri="{9D8B030D-6E8A-4147-A177-3AD203B41FA5}">
                      <a16:colId xmlns:a16="http://schemas.microsoft.com/office/drawing/2014/main" val="1934250089"/>
                    </a:ext>
                  </a:extLst>
                </a:gridCol>
                <a:gridCol w="1103100">
                  <a:extLst>
                    <a:ext uri="{9D8B030D-6E8A-4147-A177-3AD203B41FA5}">
                      <a16:colId xmlns:a16="http://schemas.microsoft.com/office/drawing/2014/main" val="888194301"/>
                    </a:ext>
                  </a:extLst>
                </a:gridCol>
                <a:gridCol w="1103100">
                  <a:extLst>
                    <a:ext uri="{9D8B030D-6E8A-4147-A177-3AD203B41FA5}">
                      <a16:colId xmlns:a16="http://schemas.microsoft.com/office/drawing/2014/main" val="1244268180"/>
                    </a:ext>
                  </a:extLst>
                </a:gridCol>
              </a:tblGrid>
              <a:tr h="37774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Nombre de iniciativa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Entidad ejecutora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Proyecto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Comprometido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al Cierre 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Proyecto 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Comprometido  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al Cierre 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Proyecto 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Comprometido  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al Cierre 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770124"/>
                  </a:ext>
                </a:extLst>
              </a:tr>
              <a:tr h="315299"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778630"/>
                  </a:ext>
                </a:extLst>
              </a:tr>
              <a:tr h="315299"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655810"/>
                  </a:ext>
                </a:extLst>
              </a:tr>
              <a:tr h="315299"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602359"/>
                  </a:ext>
                </a:extLst>
              </a:tr>
              <a:tr h="315299"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999501"/>
                  </a:ext>
                </a:extLst>
              </a:tr>
              <a:tr h="315299"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720689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8F75994-66D6-3737-95C8-E1B523BD8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623349"/>
              </p:ext>
            </p:extLst>
          </p:nvPr>
        </p:nvGraphicFramePr>
        <p:xfrm>
          <a:off x="495301" y="4221555"/>
          <a:ext cx="11081654" cy="2376266"/>
        </p:xfrm>
        <a:graphic>
          <a:graphicData uri="http://schemas.openxmlformats.org/drawingml/2006/table">
            <a:tbl>
              <a:tblPr/>
              <a:tblGrid>
                <a:gridCol w="1029894">
                  <a:extLst>
                    <a:ext uri="{9D8B030D-6E8A-4147-A177-3AD203B41FA5}">
                      <a16:colId xmlns:a16="http://schemas.microsoft.com/office/drawing/2014/main" val="2401859864"/>
                    </a:ext>
                  </a:extLst>
                </a:gridCol>
                <a:gridCol w="1094180">
                  <a:extLst>
                    <a:ext uri="{9D8B030D-6E8A-4147-A177-3AD203B41FA5}">
                      <a16:colId xmlns:a16="http://schemas.microsoft.com/office/drawing/2014/main" val="1810153812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3654437235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088778435"/>
                    </a:ext>
                  </a:extLst>
                </a:gridCol>
                <a:gridCol w="1327566">
                  <a:extLst>
                    <a:ext uri="{9D8B030D-6E8A-4147-A177-3AD203B41FA5}">
                      <a16:colId xmlns:a16="http://schemas.microsoft.com/office/drawing/2014/main" val="44996254"/>
                    </a:ext>
                  </a:extLst>
                </a:gridCol>
                <a:gridCol w="1565438">
                  <a:extLst>
                    <a:ext uri="{9D8B030D-6E8A-4147-A177-3AD203B41FA5}">
                      <a16:colId xmlns:a16="http://schemas.microsoft.com/office/drawing/2014/main" val="3500711501"/>
                    </a:ext>
                  </a:extLst>
                </a:gridCol>
                <a:gridCol w="1565438">
                  <a:extLst>
                    <a:ext uri="{9D8B030D-6E8A-4147-A177-3AD203B41FA5}">
                      <a16:colId xmlns:a16="http://schemas.microsoft.com/office/drawing/2014/main" val="275678021"/>
                    </a:ext>
                  </a:extLst>
                </a:gridCol>
                <a:gridCol w="1565438">
                  <a:extLst>
                    <a:ext uri="{9D8B030D-6E8A-4147-A177-3AD203B41FA5}">
                      <a16:colId xmlns:a16="http://schemas.microsoft.com/office/drawing/2014/main" val="781290112"/>
                    </a:ext>
                  </a:extLst>
                </a:gridCol>
              </a:tblGrid>
              <a:tr h="35366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Nombre de iniciativa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Entidad ejecutora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Proyecto 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Proyectado 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Proyectado al Cierre 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8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BPIN Proyecto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Valor Proyectado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Avance Proyectado al Cierre 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744963"/>
                  </a:ext>
                </a:extLst>
              </a:tr>
              <a:tr h="404520">
                <a:tc>
                  <a:txBody>
                    <a:bodyPr/>
                    <a:lstStyle/>
                    <a:p>
                      <a:pPr algn="l" fontAlgn="b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669620"/>
                  </a:ext>
                </a:extLst>
              </a:tr>
              <a:tr h="404520">
                <a:tc>
                  <a:txBody>
                    <a:bodyPr/>
                    <a:lstStyle/>
                    <a:p>
                      <a:pPr algn="l" fontAlgn="b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506386"/>
                  </a:ext>
                </a:extLst>
              </a:tr>
              <a:tr h="404520">
                <a:tc>
                  <a:txBody>
                    <a:bodyPr/>
                    <a:lstStyle/>
                    <a:p>
                      <a:pPr algn="l" fontAlgn="b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797366"/>
                  </a:ext>
                </a:extLst>
              </a:tr>
              <a:tr h="404520">
                <a:tc>
                  <a:txBody>
                    <a:bodyPr/>
                    <a:lstStyle/>
                    <a:p>
                      <a:pPr algn="l" fontAlgn="b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379266"/>
                  </a:ext>
                </a:extLst>
              </a:tr>
              <a:tr h="404520">
                <a:tc>
                  <a:txBody>
                    <a:bodyPr/>
                    <a:lstStyle/>
                    <a:p>
                      <a:pPr algn="l" fontAlgn="b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498351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FC74F496-5F73-80AE-F708-EA4134358B42}"/>
              </a:ext>
            </a:extLst>
          </p:cNvPr>
          <p:cNvSpPr txBox="1"/>
          <p:nvPr/>
        </p:nvSpPr>
        <p:spPr>
          <a:xfrm>
            <a:off x="499657" y="1391812"/>
            <a:ext cx="117686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>
                <a:solidFill>
                  <a:srgbClr val="0051A5"/>
                </a:solidFill>
              </a:rPr>
              <a:t>Balance</a:t>
            </a:r>
            <a:r>
              <a:rPr lang="es-MX">
                <a:solidFill>
                  <a:srgbClr val="0051A5"/>
                </a:solidFill>
              </a:rPr>
              <a:t> </a:t>
            </a:r>
            <a:endParaRPr lang="es-CO">
              <a:solidFill>
                <a:srgbClr val="0051A5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993212C-2478-AB3C-55F3-C86FAADD863F}"/>
              </a:ext>
            </a:extLst>
          </p:cNvPr>
          <p:cNvSpPr txBox="1"/>
          <p:nvPr/>
        </p:nvSpPr>
        <p:spPr>
          <a:xfrm>
            <a:off x="499656" y="3854425"/>
            <a:ext cx="192417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>
                <a:solidFill>
                  <a:srgbClr val="0051A5"/>
                </a:solidFill>
              </a:rPr>
              <a:t>Proyecciones</a:t>
            </a:r>
            <a:r>
              <a:rPr lang="es-MX"/>
              <a:t> </a:t>
            </a:r>
            <a:endParaRPr lang="es-CO">
              <a:cs typeface="Helvetica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F4856AE-EC9E-FAF9-9174-91EFC9569CF2}"/>
              </a:ext>
            </a:extLst>
          </p:cNvPr>
          <p:cNvSpPr txBox="1"/>
          <p:nvPr/>
        </p:nvSpPr>
        <p:spPr>
          <a:xfrm>
            <a:off x="491125" y="1028712"/>
            <a:ext cx="10954872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300" b="1">
                <a:solidFill>
                  <a:schemeClr val="tx1">
                    <a:lumMod val="65000"/>
                    <a:lumOff val="35000"/>
                  </a:schemeClr>
                </a:solidFill>
              </a:rPr>
              <a:t>Las entidades no han realizado el seguimiento riguroso en la PIIP de las inversiones realizadas en el marco de las iniciativas del PPI.</a:t>
            </a:r>
            <a:endParaRPr lang="es-CO" sz="1300">
              <a:solidFill>
                <a:schemeClr val="tx1">
                  <a:lumMod val="65000"/>
                  <a:lumOff val="35000"/>
                </a:schemeClr>
              </a:solidFill>
              <a:cs typeface="Helvetica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E4E7DB3-277F-CBE3-778B-9F91539F2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20" y="729080"/>
            <a:ext cx="4053673" cy="1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18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FC582-F038-87D7-F436-F0F39E2A9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exto, raqueta, firmar, mujer  El contenido generado por inteligencia artificial puede ser incorrecto.">
            <a:extLst>
              <a:ext uri="{FF2B5EF4-FFF2-40B4-BE49-F238E27FC236}">
                <a16:creationId xmlns:a16="http://schemas.microsoft.com/office/drawing/2014/main" id="{FEC1F636-9CFB-A72E-9BC1-3DA605B9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26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20780-3B37-49BB-EC30-0CFC64C6C3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5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1BC81F0-8AAE-2DAB-8F5A-C3D2E4830507}"/>
              </a:ext>
            </a:extLst>
          </p:cNvPr>
          <p:cNvSpPr txBox="1">
            <a:spLocks/>
          </p:cNvSpPr>
          <p:nvPr/>
        </p:nvSpPr>
        <p:spPr>
          <a:xfrm>
            <a:off x="442997" y="390298"/>
            <a:ext cx="10588910" cy="4231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Logros del Sector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4A7EBE0-9748-E791-855F-C1694984D414}"/>
              </a:ext>
            </a:extLst>
          </p:cNvPr>
          <p:cNvSpPr txBox="1"/>
          <p:nvPr/>
        </p:nvSpPr>
        <p:spPr>
          <a:xfrm>
            <a:off x="595921" y="1388280"/>
            <a:ext cx="1128258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>
                <a:solidFill>
                  <a:schemeClr val="tx1">
                    <a:lumMod val="65000"/>
                    <a:lumOff val="35000"/>
                  </a:schemeClr>
                </a:solidFill>
              </a:rPr>
              <a:t>Debe incluir los principales logros alcanzados durante el periodo agosto 2022 –  diciembre 2024, con énfasis en lo alcanzado en 2024.</a:t>
            </a:r>
            <a:endParaRPr lang="es-CO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EE30DD7-D7B2-64DB-4E32-0028DBDC4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675" y="776471"/>
            <a:ext cx="2755429" cy="1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5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02076-D7D4-059A-0AAB-5C869F76C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24F7A7E-642F-4804-E768-A547F513915C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6E1433C4-3AA0-A942-7DE6-A860D8E9D21F}"/>
              </a:ext>
            </a:extLst>
          </p:cNvPr>
          <p:cNvSpPr txBox="1">
            <a:spLocks/>
          </p:cNvSpPr>
          <p:nvPr/>
        </p:nvSpPr>
        <p:spPr>
          <a:xfrm>
            <a:off x="202915" y="225604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Metas PND del Sector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C9D2D03-17FF-F20B-4233-899A0E1A0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227605"/>
              </p:ext>
            </p:extLst>
          </p:nvPr>
        </p:nvGraphicFramePr>
        <p:xfrm>
          <a:off x="529478" y="859564"/>
          <a:ext cx="10781727" cy="5795814"/>
        </p:xfrm>
        <a:graphic>
          <a:graphicData uri="http://schemas.openxmlformats.org/drawingml/2006/table">
            <a:tbl>
              <a:tblPr/>
              <a:tblGrid>
                <a:gridCol w="2859932">
                  <a:extLst>
                    <a:ext uri="{9D8B030D-6E8A-4147-A177-3AD203B41FA5}">
                      <a16:colId xmlns:a16="http://schemas.microsoft.com/office/drawing/2014/main" val="481046075"/>
                    </a:ext>
                  </a:extLst>
                </a:gridCol>
                <a:gridCol w="858349">
                  <a:extLst>
                    <a:ext uri="{9D8B030D-6E8A-4147-A177-3AD203B41FA5}">
                      <a16:colId xmlns:a16="http://schemas.microsoft.com/office/drawing/2014/main" val="855239522"/>
                    </a:ext>
                  </a:extLst>
                </a:gridCol>
                <a:gridCol w="1338067">
                  <a:extLst>
                    <a:ext uri="{9D8B030D-6E8A-4147-A177-3AD203B41FA5}">
                      <a16:colId xmlns:a16="http://schemas.microsoft.com/office/drawing/2014/main" val="2211726280"/>
                    </a:ext>
                  </a:extLst>
                </a:gridCol>
                <a:gridCol w="1145075">
                  <a:extLst>
                    <a:ext uri="{9D8B030D-6E8A-4147-A177-3AD203B41FA5}">
                      <a16:colId xmlns:a16="http://schemas.microsoft.com/office/drawing/2014/main" val="3854402248"/>
                    </a:ext>
                  </a:extLst>
                </a:gridCol>
                <a:gridCol w="1145076">
                  <a:extLst>
                    <a:ext uri="{9D8B030D-6E8A-4147-A177-3AD203B41FA5}">
                      <a16:colId xmlns:a16="http://schemas.microsoft.com/office/drawing/2014/main" val="3634341675"/>
                    </a:ext>
                  </a:extLst>
                </a:gridCol>
                <a:gridCol w="1145076">
                  <a:extLst>
                    <a:ext uri="{9D8B030D-6E8A-4147-A177-3AD203B41FA5}">
                      <a16:colId xmlns:a16="http://schemas.microsoft.com/office/drawing/2014/main" val="4157055675"/>
                    </a:ext>
                  </a:extLst>
                </a:gridCol>
                <a:gridCol w="1145076">
                  <a:extLst>
                    <a:ext uri="{9D8B030D-6E8A-4147-A177-3AD203B41FA5}">
                      <a16:colId xmlns:a16="http://schemas.microsoft.com/office/drawing/2014/main" val="521939484"/>
                    </a:ext>
                  </a:extLst>
                </a:gridCol>
                <a:gridCol w="1145076">
                  <a:extLst>
                    <a:ext uri="{9D8B030D-6E8A-4147-A177-3AD203B41FA5}">
                      <a16:colId xmlns:a16="http://schemas.microsoft.com/office/drawing/2014/main" val="229771876"/>
                    </a:ext>
                  </a:extLst>
                </a:gridCol>
              </a:tblGrid>
              <a:tr h="19514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51A5"/>
                          </a:solidFill>
                          <a:effectLst/>
                          <a:latin typeface="Helvetica"/>
                        </a:rPr>
                        <a:t>SECTOR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000" b="1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3112"/>
                  </a:ext>
                </a:extLst>
              </a:tr>
              <a:tr h="25368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Millones de pesos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PND 2022-2026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337947"/>
                  </a:ext>
                </a:extLst>
              </a:tr>
              <a:tr h="224540">
                <a:tc rowSpan="2" gridSpan="3"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Metas Plan Nacional de Desarrollo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  2022-2026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051A5"/>
                      </a:solidFill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05672"/>
                  </a:ext>
                </a:extLst>
              </a:tr>
              <a:tr h="243926"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CIERRE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CIERRE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PROYECCIÓN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PROYECCIÓN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278400"/>
                  </a:ext>
                </a:extLst>
              </a:tr>
              <a:tr h="195141">
                <a:tc rowSpan="5"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Meta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203425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Unidad de Medida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Unidad de Medida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610005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% Avance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% Avance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675495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BPIN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BPIN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281887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Recursos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Recursos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548147"/>
                  </a:ext>
                </a:extLst>
              </a:tr>
              <a:tr h="195141">
                <a:tc rowSpan="5"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Meta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637711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Unidad de Medida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Unidad de Medida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839351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% Avance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% Avance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081163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BPIN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BPIN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621914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Recursos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Recursos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488050"/>
                  </a:ext>
                </a:extLst>
              </a:tr>
              <a:tr h="195141">
                <a:tc rowSpan="5"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Meta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409260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Unidad de Medida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Unidad de Medida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39928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% Avance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% Avance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969427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BPIN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BPIN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951880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Recursos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Recursos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53416"/>
                  </a:ext>
                </a:extLst>
              </a:tr>
              <a:tr h="195141">
                <a:tc rowSpan="5"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Meta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769462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Unidad de Medida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Unidad de Medida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424209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% Avance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% Avance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314147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BPIN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BPIN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026453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Recursos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Recursos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275483"/>
                  </a:ext>
                </a:extLst>
              </a:tr>
              <a:tr h="195141">
                <a:tc rowSpan="5"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Meta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165457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Unidad de Medida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Unidad de Medida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631057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% Avance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% Avance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114858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BPIN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BPIN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816005"/>
                  </a:ext>
                </a:extLst>
              </a:tr>
              <a:tr h="195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CO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Recursos</a:t>
                      </a:r>
                      <a:endParaRPr lang="es-CO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Recursos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F75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000" b="0" i="0" u="none" strike="noStrike">
                        <a:solidFill>
                          <a:srgbClr val="8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572982"/>
                  </a:ext>
                </a:extLst>
              </a:tr>
            </a:tbl>
          </a:graphicData>
        </a:graphic>
      </p:graphicFrame>
      <p:pic>
        <p:nvPicPr>
          <p:cNvPr id="10" name="Graphic 5">
            <a:extLst>
              <a:ext uri="{FF2B5EF4-FFF2-40B4-BE49-F238E27FC236}">
                <a16:creationId xmlns:a16="http://schemas.microsoft.com/office/drawing/2014/main" id="{F7906BD0-CCE2-FFE3-C91A-F545640BA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937" y="619033"/>
            <a:ext cx="3411595" cy="10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70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04B06-2A60-44BA-EB29-F3E3F52B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C5B238A-4D5F-540F-0D7B-A113977DA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DF3DA-FE6C-56A9-D38A-FE59F349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5C4ECE1-09CE-6633-2F44-8683DC6A4DC6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73351C10-F3F8-966E-3467-895508642994}"/>
              </a:ext>
            </a:extLst>
          </p:cNvPr>
          <p:cNvSpPr txBox="1">
            <a:spLocks/>
          </p:cNvSpPr>
          <p:nvPr/>
        </p:nvSpPr>
        <p:spPr>
          <a:xfrm>
            <a:off x="620449" y="303827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Ingresos Sector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15D565A-9122-4AC9-A32B-B6DABB7A76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452122"/>
              </p:ext>
            </p:extLst>
          </p:nvPr>
        </p:nvGraphicFramePr>
        <p:xfrm>
          <a:off x="426724" y="982303"/>
          <a:ext cx="11226801" cy="427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7D7A8F5-8398-6D28-67A5-A6FEB2CB3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675464"/>
              </p:ext>
            </p:extLst>
          </p:nvPr>
        </p:nvGraphicFramePr>
        <p:xfrm>
          <a:off x="742950" y="5463239"/>
          <a:ext cx="10706100" cy="1194277"/>
        </p:xfrm>
        <a:graphic>
          <a:graphicData uri="http://schemas.openxmlformats.org/drawingml/2006/table">
            <a:tbl>
              <a:tblPr/>
              <a:tblGrid>
                <a:gridCol w="4620396">
                  <a:extLst>
                    <a:ext uri="{9D8B030D-6E8A-4147-A177-3AD203B41FA5}">
                      <a16:colId xmlns:a16="http://schemas.microsoft.com/office/drawing/2014/main" val="2511002712"/>
                    </a:ext>
                  </a:extLst>
                </a:gridCol>
                <a:gridCol w="1521426">
                  <a:extLst>
                    <a:ext uri="{9D8B030D-6E8A-4147-A177-3AD203B41FA5}">
                      <a16:colId xmlns:a16="http://schemas.microsoft.com/office/drawing/2014/main" val="3052437432"/>
                    </a:ext>
                  </a:extLst>
                </a:gridCol>
                <a:gridCol w="1521426">
                  <a:extLst>
                    <a:ext uri="{9D8B030D-6E8A-4147-A177-3AD203B41FA5}">
                      <a16:colId xmlns:a16="http://schemas.microsoft.com/office/drawing/2014/main" val="615032328"/>
                    </a:ext>
                  </a:extLst>
                </a:gridCol>
                <a:gridCol w="1521426">
                  <a:extLst>
                    <a:ext uri="{9D8B030D-6E8A-4147-A177-3AD203B41FA5}">
                      <a16:colId xmlns:a16="http://schemas.microsoft.com/office/drawing/2014/main" val="1959750306"/>
                    </a:ext>
                  </a:extLst>
                </a:gridCol>
                <a:gridCol w="1521426">
                  <a:extLst>
                    <a:ext uri="{9D8B030D-6E8A-4147-A177-3AD203B41FA5}">
                      <a16:colId xmlns:a16="http://schemas.microsoft.com/office/drawing/2014/main" val="1754831349"/>
                    </a:ext>
                  </a:extLst>
                </a:gridCol>
              </a:tblGrid>
              <a:tr h="1706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Entidad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Var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Var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Var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Var 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459166"/>
                  </a:ext>
                </a:extLst>
              </a:tr>
              <a:tr h="17061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26/25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27/26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DFDFD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487539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Entidad 1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662937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Entidad 2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749048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Entidad 3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211036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Entidad 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024468"/>
                  </a:ext>
                </a:extLst>
              </a:tr>
              <a:tr h="1706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Total Ingresos Sector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426529"/>
                  </a:ext>
                </a:extLst>
              </a:tr>
            </a:tbl>
          </a:graphicData>
        </a:graphic>
      </p:graphicFrame>
      <p:pic>
        <p:nvPicPr>
          <p:cNvPr id="10" name="Graphic 5">
            <a:extLst>
              <a:ext uri="{FF2B5EF4-FFF2-40B4-BE49-F238E27FC236}">
                <a16:creationId xmlns:a16="http://schemas.microsoft.com/office/drawing/2014/main" id="{8293355C-B297-DE66-E76F-371CF6A7A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028" y="751706"/>
            <a:ext cx="27813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7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77233-D6E5-AC59-6619-FCE965013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0F968B3-0F8C-2CFF-5F42-7FD921943D89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FA5B5BF3-8701-F758-CEFA-6B9DEFC227DB}"/>
              </a:ext>
            </a:extLst>
          </p:cNvPr>
          <p:cNvSpPr txBox="1">
            <a:spLocks/>
          </p:cNvSpPr>
          <p:nvPr/>
        </p:nvSpPr>
        <p:spPr>
          <a:xfrm>
            <a:off x="225327" y="318295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Ingresos Entidad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4A4E5AD8-BC5D-4DFD-B763-C22072547D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2747509"/>
              </p:ext>
            </p:extLst>
          </p:nvPr>
        </p:nvGraphicFramePr>
        <p:xfrm>
          <a:off x="8427816" y="1529016"/>
          <a:ext cx="3764184" cy="2614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DFCD586-ECFA-A708-79DB-9C97DE872F45}"/>
              </a:ext>
            </a:extLst>
          </p:cNvPr>
          <p:cNvSpPr txBox="1"/>
          <p:nvPr/>
        </p:nvSpPr>
        <p:spPr>
          <a:xfrm>
            <a:off x="8595721" y="4379491"/>
            <a:ext cx="3167912" cy="523220"/>
          </a:xfrm>
          <a:prstGeom prst="rect">
            <a:avLst/>
          </a:prstGeom>
          <a:noFill/>
          <a:ln>
            <a:solidFill>
              <a:srgbClr val="0051A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b="1" dirty="0">
                <a:solidFill>
                  <a:srgbClr val="0051A5"/>
                </a:solidFill>
              </a:rPr>
              <a:t>Supuestos de Cálculo: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>
              <a:solidFill>
                <a:srgbClr val="255083"/>
              </a:solidFill>
              <a:cs typeface="Helvetica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18044D92-8308-4DFC-23BF-C92F63C03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135383"/>
              </p:ext>
            </p:extLst>
          </p:nvPr>
        </p:nvGraphicFramePr>
        <p:xfrm>
          <a:off x="428367" y="974669"/>
          <a:ext cx="7856565" cy="5848760"/>
        </p:xfrm>
        <a:graphic>
          <a:graphicData uri="http://schemas.openxmlformats.org/drawingml/2006/table">
            <a:tbl>
              <a:tblPr/>
              <a:tblGrid>
                <a:gridCol w="1863416">
                  <a:extLst>
                    <a:ext uri="{9D8B030D-6E8A-4147-A177-3AD203B41FA5}">
                      <a16:colId xmlns:a16="http://schemas.microsoft.com/office/drawing/2014/main" val="3076459572"/>
                    </a:ext>
                  </a:extLst>
                </a:gridCol>
                <a:gridCol w="594279">
                  <a:extLst>
                    <a:ext uri="{9D8B030D-6E8A-4147-A177-3AD203B41FA5}">
                      <a16:colId xmlns:a16="http://schemas.microsoft.com/office/drawing/2014/main" val="576980322"/>
                    </a:ext>
                  </a:extLst>
                </a:gridCol>
                <a:gridCol w="594279">
                  <a:extLst>
                    <a:ext uri="{9D8B030D-6E8A-4147-A177-3AD203B41FA5}">
                      <a16:colId xmlns:a16="http://schemas.microsoft.com/office/drawing/2014/main" val="2540446632"/>
                    </a:ext>
                  </a:extLst>
                </a:gridCol>
                <a:gridCol w="594279">
                  <a:extLst>
                    <a:ext uri="{9D8B030D-6E8A-4147-A177-3AD203B41FA5}">
                      <a16:colId xmlns:a16="http://schemas.microsoft.com/office/drawing/2014/main" val="3440240562"/>
                    </a:ext>
                  </a:extLst>
                </a:gridCol>
                <a:gridCol w="624496">
                  <a:extLst>
                    <a:ext uri="{9D8B030D-6E8A-4147-A177-3AD203B41FA5}">
                      <a16:colId xmlns:a16="http://schemas.microsoft.com/office/drawing/2014/main" val="2335373696"/>
                    </a:ext>
                  </a:extLst>
                </a:gridCol>
                <a:gridCol w="624496">
                  <a:extLst>
                    <a:ext uri="{9D8B030D-6E8A-4147-A177-3AD203B41FA5}">
                      <a16:colId xmlns:a16="http://schemas.microsoft.com/office/drawing/2014/main" val="4220970520"/>
                    </a:ext>
                  </a:extLst>
                </a:gridCol>
                <a:gridCol w="624496">
                  <a:extLst>
                    <a:ext uri="{9D8B030D-6E8A-4147-A177-3AD203B41FA5}">
                      <a16:colId xmlns:a16="http://schemas.microsoft.com/office/drawing/2014/main" val="3682834579"/>
                    </a:ext>
                  </a:extLst>
                </a:gridCol>
                <a:gridCol w="584206">
                  <a:extLst>
                    <a:ext uri="{9D8B030D-6E8A-4147-A177-3AD203B41FA5}">
                      <a16:colId xmlns:a16="http://schemas.microsoft.com/office/drawing/2014/main" val="1552441754"/>
                    </a:ext>
                  </a:extLst>
                </a:gridCol>
                <a:gridCol w="584206">
                  <a:extLst>
                    <a:ext uri="{9D8B030D-6E8A-4147-A177-3AD203B41FA5}">
                      <a16:colId xmlns:a16="http://schemas.microsoft.com/office/drawing/2014/main" val="3555032591"/>
                    </a:ext>
                  </a:extLst>
                </a:gridCol>
                <a:gridCol w="584206">
                  <a:extLst>
                    <a:ext uri="{9D8B030D-6E8A-4147-A177-3AD203B41FA5}">
                      <a16:colId xmlns:a16="http://schemas.microsoft.com/office/drawing/2014/main" val="443564041"/>
                    </a:ext>
                  </a:extLst>
                </a:gridCol>
                <a:gridCol w="584206">
                  <a:extLst>
                    <a:ext uri="{9D8B030D-6E8A-4147-A177-3AD203B41FA5}">
                      <a16:colId xmlns:a16="http://schemas.microsoft.com/office/drawing/2014/main" val="3118271706"/>
                    </a:ext>
                  </a:extLst>
                </a:gridCol>
              </a:tblGrid>
              <a:tr h="29243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Millones de pesos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MGMP 2026-2029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832696"/>
                  </a:ext>
                </a:extLst>
              </a:tr>
              <a:tr h="14621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Ingresos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2024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628059"/>
                  </a:ext>
                </a:extLst>
              </a:tr>
              <a:tr h="14621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26/25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616721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I. Ingresos Corrientes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954899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Ingresos tributarios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825094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Impuestos directos *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601090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Impuestos indirectos **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275851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Ingresos no tributarios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227778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Contribuciones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273523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Tasas y derechos administrativos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501693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Multas sanciones e intereses de mora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189764"/>
                  </a:ext>
                </a:extLst>
              </a:tr>
              <a:tr h="29243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Derechos económicos por uso de recursos naturales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747171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Venta de bienes y servicios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646818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Transferencias corrientes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776222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II. Recursos de Capital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875497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Disposición de activos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992028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Excedentes financieros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936064"/>
                  </a:ext>
                </a:extLst>
              </a:tr>
              <a:tr h="29243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Dividendos y utilidades por otras inversiones de capital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6418569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Traslados fondos DGCPTN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763686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Rendimientos financieros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791708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Recursos del crédito interno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032563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Recursos del crédito externo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220218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Transferencias de capital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893000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Recuperación de cartera - préstamos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887969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Recursos del balance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439439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Diferencial cambiario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755208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Recursos de terceros en consignación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54733"/>
                  </a:ext>
                </a:extLst>
              </a:tr>
              <a:tr h="29243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Reintegros y otros recursos no apropiados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12701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Otros recursos de capital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418602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III. Contribuciones Parafiscales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98547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IV. Nación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292856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Fondos Especiales CSF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719544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Fondo Especial SSF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102796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Crédito externo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16201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Otros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s-CO" sz="8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8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031308"/>
                  </a:ext>
                </a:extLst>
              </a:tr>
              <a:tr h="1462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Total Ingresos por año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800" b="1" i="0" u="none" strike="noStrike">
                        <a:solidFill>
                          <a:schemeClr val="bg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                 - 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557102"/>
                  </a:ext>
                </a:extLst>
              </a:tr>
            </a:tbl>
          </a:graphicData>
        </a:graphic>
      </p:graphicFrame>
      <p:pic>
        <p:nvPicPr>
          <p:cNvPr id="12" name="Graphic 5">
            <a:extLst>
              <a:ext uri="{FF2B5EF4-FFF2-40B4-BE49-F238E27FC236}">
                <a16:creationId xmlns:a16="http://schemas.microsoft.com/office/drawing/2014/main" id="{135238F5-5F5F-CEFB-4789-59708680B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381" y="749770"/>
            <a:ext cx="27813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89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38912-60C1-7944-A669-0F5DF57D4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ersonas posando por un foto  El contenido generado por inteligencia artificial puede ser incorrecto.">
            <a:extLst>
              <a:ext uri="{FF2B5EF4-FFF2-40B4-BE49-F238E27FC236}">
                <a16:creationId xmlns:a16="http://schemas.microsoft.com/office/drawing/2014/main" id="{3744878B-336E-952C-199A-A4B038080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95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05604-5485-3F62-6680-1B78AE734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ED37ACE-FFCB-12C9-BE5C-E1BDCE61066C}"/>
              </a:ext>
            </a:extLst>
          </p:cNvPr>
          <p:cNvSpPr/>
          <p:nvPr/>
        </p:nvSpPr>
        <p:spPr>
          <a:xfrm>
            <a:off x="-28002" y="-42003"/>
            <a:ext cx="12306804" cy="6944454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A0470C95-407E-2C1E-932F-708EA0EF810C}"/>
              </a:ext>
            </a:extLst>
          </p:cNvPr>
          <p:cNvSpPr txBox="1">
            <a:spLocks/>
          </p:cNvSpPr>
          <p:nvPr/>
        </p:nvSpPr>
        <p:spPr>
          <a:xfrm>
            <a:off x="202915" y="300863"/>
            <a:ext cx="10588910" cy="451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b="1">
                <a:solidFill>
                  <a:srgbClr val="0051A5"/>
                </a:solidFill>
                <a:latin typeface="Helvetica"/>
                <a:ea typeface="Verdana"/>
                <a:cs typeface="Verdana" panose="020B0604030504040204" pitchFamily="34" charset="0"/>
              </a:rPr>
              <a:t>Marco de Gasto Mediano Plazo 2026-2029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27A4E97-C653-4350-86D2-41D4DBA286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410023"/>
              </p:ext>
            </p:extLst>
          </p:nvPr>
        </p:nvGraphicFramePr>
        <p:xfrm>
          <a:off x="404621" y="995355"/>
          <a:ext cx="11174027" cy="4068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5A53B50-F955-64A8-C161-FD26655F6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079712"/>
              </p:ext>
            </p:extLst>
          </p:nvPr>
        </p:nvGraphicFramePr>
        <p:xfrm>
          <a:off x="422739" y="5250719"/>
          <a:ext cx="11346522" cy="1286901"/>
        </p:xfrm>
        <a:graphic>
          <a:graphicData uri="http://schemas.openxmlformats.org/drawingml/2006/table">
            <a:tbl>
              <a:tblPr/>
              <a:tblGrid>
                <a:gridCol w="2311329">
                  <a:extLst>
                    <a:ext uri="{9D8B030D-6E8A-4147-A177-3AD203B41FA5}">
                      <a16:colId xmlns:a16="http://schemas.microsoft.com/office/drawing/2014/main" val="201395958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1169655121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706930343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2061136132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3898026490"/>
                    </a:ext>
                  </a:extLst>
                </a:gridCol>
                <a:gridCol w="1161845">
                  <a:extLst>
                    <a:ext uri="{9D8B030D-6E8A-4147-A177-3AD203B41FA5}">
                      <a16:colId xmlns:a16="http://schemas.microsoft.com/office/drawing/2014/main" val="3591067406"/>
                    </a:ext>
                  </a:extLst>
                </a:gridCol>
                <a:gridCol w="806492">
                  <a:extLst>
                    <a:ext uri="{9D8B030D-6E8A-4147-A177-3AD203B41FA5}">
                      <a16:colId xmlns:a16="http://schemas.microsoft.com/office/drawing/2014/main" val="2016973428"/>
                    </a:ext>
                  </a:extLst>
                </a:gridCol>
                <a:gridCol w="806492">
                  <a:extLst>
                    <a:ext uri="{9D8B030D-6E8A-4147-A177-3AD203B41FA5}">
                      <a16:colId xmlns:a16="http://schemas.microsoft.com/office/drawing/2014/main" val="4049281287"/>
                    </a:ext>
                  </a:extLst>
                </a:gridCol>
                <a:gridCol w="806492">
                  <a:extLst>
                    <a:ext uri="{9D8B030D-6E8A-4147-A177-3AD203B41FA5}">
                      <a16:colId xmlns:a16="http://schemas.microsoft.com/office/drawing/2014/main" val="3250035173"/>
                    </a:ext>
                  </a:extLst>
                </a:gridCol>
                <a:gridCol w="806492">
                  <a:extLst>
                    <a:ext uri="{9D8B030D-6E8A-4147-A177-3AD203B41FA5}">
                      <a16:colId xmlns:a16="http://schemas.microsoft.com/office/drawing/2014/main" val="1987186566"/>
                    </a:ext>
                  </a:extLst>
                </a:gridCol>
              </a:tblGrid>
              <a:tr h="154037">
                <a:tc rowSpan="2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2025*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Var%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985711"/>
                  </a:ext>
                </a:extLst>
              </a:tr>
              <a:tr h="15403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26/25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27/26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28/27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29/28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038166"/>
                  </a:ext>
                </a:extLst>
              </a:tr>
              <a:tr h="3203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Total Solicitud MGMP 2026-2029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938466"/>
                  </a:ext>
                </a:extLst>
              </a:tr>
              <a:tr h="3003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b="1" i="0" u="none" strike="noStrike">
                          <a:solidFill>
                            <a:schemeClr val="bg1"/>
                          </a:solidFill>
                          <a:effectLst/>
                          <a:latin typeface="Helvetica"/>
                        </a:rPr>
                        <a:t>MGMP 2025-2028 CONPES 4138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1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989571"/>
                  </a:ext>
                </a:extLst>
              </a:tr>
              <a:tr h="30037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b="1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Diferencia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rgbClr val="203764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203764"/>
                          </a:solidFill>
                          <a:effectLst/>
                          <a:latin typeface="Helvetica"/>
                        </a:rPr>
                        <a:t>                   -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Helvetica"/>
                        </a:rPr>
                        <a:t>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1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713865"/>
                  </a:ext>
                </a:extLst>
              </a:tr>
            </a:tbl>
          </a:graphicData>
        </a:graphic>
      </p:graphicFrame>
      <p:pic>
        <p:nvPicPr>
          <p:cNvPr id="3" name="Graphic 5">
            <a:extLst>
              <a:ext uri="{FF2B5EF4-FFF2-40B4-BE49-F238E27FC236}">
                <a16:creationId xmlns:a16="http://schemas.microsoft.com/office/drawing/2014/main" id="{A363FB49-7C08-EABE-7447-7900019AB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946" y="750737"/>
            <a:ext cx="6181661" cy="8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528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0EEEE936CA4EB438B32927DCE465BB9" ma:contentTypeVersion="15" ma:contentTypeDescription="Crear nuevo documento." ma:contentTypeScope="" ma:versionID="b288b9af9b9db6d959d768a46842e901">
  <xsd:schema xmlns:xsd="http://www.w3.org/2001/XMLSchema" xmlns:xs="http://www.w3.org/2001/XMLSchema" xmlns:p="http://schemas.microsoft.com/office/2006/metadata/properties" xmlns:ns2="f5e101c1-3d39-4ff1-8098-8e3178b66c77" xmlns:ns3="7df46448-b1f3-4af9-9f9b-7e75d78e1acb" targetNamespace="http://schemas.microsoft.com/office/2006/metadata/properties" ma:root="true" ma:fieldsID="0f3d1906540c03b938e21c5fb9e0b4b2" ns2:_="" ns3:_="">
    <xsd:import namespace="f5e101c1-3d39-4ff1-8098-8e3178b66c77"/>
    <xsd:import namespace="7df46448-b1f3-4af9-9f9b-7e75d78e1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101c1-3d39-4ff1-8098-8e3178b66c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b62b1f75-36e8-497c-b113-7998821e9f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46448-b1f3-4af9-9f9b-7e75d78e1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6ec4edb-3935-46f6-af5b-a68b87755c2c}" ma:internalName="TaxCatchAll" ma:showField="CatchAllData" ma:web="7df46448-b1f3-4af9-9f9b-7e75d78e1a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e101c1-3d39-4ff1-8098-8e3178b66c77">
      <Terms xmlns="http://schemas.microsoft.com/office/infopath/2007/PartnerControls"/>
    </lcf76f155ced4ddcb4097134ff3c332f>
    <TaxCatchAll xmlns="7df46448-b1f3-4af9-9f9b-7e75d78e1acb" xsi:nil="true"/>
  </documentManagement>
</p:properties>
</file>

<file path=customXml/itemProps1.xml><?xml version="1.0" encoding="utf-8"?>
<ds:datastoreItem xmlns:ds="http://schemas.openxmlformats.org/officeDocument/2006/customXml" ds:itemID="{9EE1BC1A-3F97-4104-AEE5-00474C6102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3D9F3E-3E38-416E-9779-819DD6025177}">
  <ds:schemaRefs>
    <ds:schemaRef ds:uri="7df46448-b1f3-4af9-9f9b-7e75d78e1acb"/>
    <ds:schemaRef ds:uri="f5e101c1-3d39-4ff1-8098-8e3178b66c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97738B-88DF-42B5-9C16-C22627568BD9}">
  <ds:schemaRefs>
    <ds:schemaRef ds:uri="7df46448-b1f3-4af9-9f9b-7e75d78e1acb"/>
    <ds:schemaRef ds:uri="9727FF3C-AF83-4575-BD83-77FC44955FCC"/>
    <ds:schemaRef ds:uri="f5e101c1-3d39-4ff1-8098-8e3178b66c77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3981</Words>
  <Application>Microsoft Office PowerPoint</Application>
  <PresentationFormat>Panorámica</PresentationFormat>
  <Paragraphs>2045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Aptos</vt:lpstr>
      <vt:lpstr>Arial</vt:lpstr>
      <vt:lpstr>Calibri</vt:lpstr>
      <vt:lpstr>Helvetica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keywords/>
  <dc:description/>
  <cp:lastModifiedBy>Adriana Isabel Hernandez Gil</cp:lastModifiedBy>
  <cp:revision>42</cp:revision>
  <dcterms:created xsi:type="dcterms:W3CDTF">2023-05-08T00:34:42Z</dcterms:created>
  <dcterms:modified xsi:type="dcterms:W3CDTF">2025-04-14T19:29:42Z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0x01010070EEEE936CA4EB438B32927DCE465BB9</vt:lpwstr>
  </property>
</Properties>
</file>