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2" r:id="rId2"/>
  </p:sldMasterIdLst>
  <p:notesMasterIdLst>
    <p:notesMasterId r:id="rId116"/>
  </p:notesMasterIdLst>
  <p:sldIdLst>
    <p:sldId id="256" r:id="rId3"/>
    <p:sldId id="257" r:id="rId4"/>
    <p:sldId id="301" r:id="rId5"/>
    <p:sldId id="336" r:id="rId6"/>
    <p:sldId id="337" r:id="rId7"/>
    <p:sldId id="430" r:id="rId8"/>
    <p:sldId id="348" r:id="rId9"/>
    <p:sldId id="350" r:id="rId10"/>
    <p:sldId id="351" r:id="rId11"/>
    <p:sldId id="345" r:id="rId12"/>
    <p:sldId id="346" r:id="rId13"/>
    <p:sldId id="347" r:id="rId14"/>
    <p:sldId id="303" r:id="rId15"/>
    <p:sldId id="338" r:id="rId16"/>
    <p:sldId id="421" r:id="rId17"/>
    <p:sldId id="311" r:id="rId18"/>
    <p:sldId id="422" r:id="rId19"/>
    <p:sldId id="310" r:id="rId20"/>
    <p:sldId id="431" r:id="rId21"/>
    <p:sldId id="304" r:id="rId22"/>
    <p:sldId id="305" r:id="rId23"/>
    <p:sldId id="306" r:id="rId24"/>
    <p:sldId id="307" r:id="rId25"/>
    <p:sldId id="308" r:id="rId26"/>
    <p:sldId id="309" r:id="rId27"/>
    <p:sldId id="428" r:id="rId28"/>
    <p:sldId id="432" r:id="rId29"/>
    <p:sldId id="312" r:id="rId30"/>
    <p:sldId id="313" r:id="rId31"/>
    <p:sldId id="314" r:id="rId32"/>
    <p:sldId id="433" r:id="rId33"/>
    <p:sldId id="315" r:id="rId34"/>
    <p:sldId id="316" r:id="rId35"/>
    <p:sldId id="317" r:id="rId36"/>
    <p:sldId id="434" r:id="rId37"/>
    <p:sldId id="318" r:id="rId38"/>
    <p:sldId id="319" r:id="rId39"/>
    <p:sldId id="320" r:id="rId40"/>
    <p:sldId id="321" r:id="rId41"/>
    <p:sldId id="322" r:id="rId42"/>
    <p:sldId id="344" r:id="rId43"/>
    <p:sldId id="326" r:id="rId44"/>
    <p:sldId id="324" r:id="rId45"/>
    <p:sldId id="325" r:id="rId46"/>
    <p:sldId id="323" r:id="rId47"/>
    <p:sldId id="327" r:id="rId48"/>
    <p:sldId id="329" r:id="rId49"/>
    <p:sldId id="328" r:id="rId50"/>
    <p:sldId id="330" r:id="rId51"/>
    <p:sldId id="332" r:id="rId52"/>
    <p:sldId id="435" r:id="rId53"/>
    <p:sldId id="475" r:id="rId54"/>
    <p:sldId id="476" r:id="rId55"/>
    <p:sldId id="477" r:id="rId56"/>
    <p:sldId id="437" r:id="rId57"/>
    <p:sldId id="438" r:id="rId58"/>
    <p:sldId id="440" r:id="rId59"/>
    <p:sldId id="436" r:id="rId60"/>
    <p:sldId id="377" r:id="rId61"/>
    <p:sldId id="396" r:id="rId62"/>
    <p:sldId id="397" r:id="rId63"/>
    <p:sldId id="378" r:id="rId64"/>
    <p:sldId id="424" r:id="rId65"/>
    <p:sldId id="425" r:id="rId66"/>
    <p:sldId id="426" r:id="rId67"/>
    <p:sldId id="423" r:id="rId68"/>
    <p:sldId id="427" r:id="rId69"/>
    <p:sldId id="373" r:id="rId70"/>
    <p:sldId id="398" r:id="rId71"/>
    <p:sldId id="399" r:id="rId72"/>
    <p:sldId id="400" r:id="rId73"/>
    <p:sldId id="401" r:id="rId74"/>
    <p:sldId id="402" r:id="rId75"/>
    <p:sldId id="403" r:id="rId76"/>
    <p:sldId id="349" r:id="rId77"/>
    <p:sldId id="404" r:id="rId78"/>
    <p:sldId id="429" r:id="rId79"/>
    <p:sldId id="405" r:id="rId80"/>
    <p:sldId id="406" r:id="rId81"/>
    <p:sldId id="357" r:id="rId82"/>
    <p:sldId id="407" r:id="rId83"/>
    <p:sldId id="408" r:id="rId84"/>
    <p:sldId id="359" r:id="rId85"/>
    <p:sldId id="409" r:id="rId86"/>
    <p:sldId id="362" r:id="rId87"/>
    <p:sldId id="361" r:id="rId88"/>
    <p:sldId id="410" r:id="rId89"/>
    <p:sldId id="364" r:id="rId90"/>
    <p:sldId id="365" r:id="rId91"/>
    <p:sldId id="411" r:id="rId92"/>
    <p:sldId id="369" r:id="rId93"/>
    <p:sldId id="370" r:id="rId94"/>
    <p:sldId id="371" r:id="rId95"/>
    <p:sldId id="372" r:id="rId96"/>
    <p:sldId id="412" r:id="rId97"/>
    <p:sldId id="389" r:id="rId98"/>
    <p:sldId id="393" r:id="rId99"/>
    <p:sldId id="394" r:id="rId100"/>
    <p:sldId id="413" r:id="rId101"/>
    <p:sldId id="414" r:id="rId102"/>
    <p:sldId id="379" r:id="rId103"/>
    <p:sldId id="380" r:id="rId104"/>
    <p:sldId id="382" r:id="rId105"/>
    <p:sldId id="381" r:id="rId106"/>
    <p:sldId id="383" r:id="rId107"/>
    <p:sldId id="384" r:id="rId108"/>
    <p:sldId id="385" r:id="rId109"/>
    <p:sldId id="386" r:id="rId110"/>
    <p:sldId id="387" r:id="rId111"/>
    <p:sldId id="388" r:id="rId112"/>
    <p:sldId id="390" r:id="rId113"/>
    <p:sldId id="395" r:id="rId114"/>
    <p:sldId id="353" r:id="rId115"/>
  </p:sldIdLst>
  <p:sldSz cx="9144000" cy="5143500" type="screen16x9"/>
  <p:notesSz cx="9144000" cy="51435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94472" autoAdjust="0"/>
  </p:normalViewPr>
  <p:slideViewPr>
    <p:cSldViewPr>
      <p:cViewPr varScale="1">
        <p:scale>
          <a:sx n="107" d="100"/>
          <a:sy n="107" d="100"/>
        </p:scale>
        <p:origin x="55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dgm:t>
        <a:bodyPr/>
        <a:lstStyle/>
        <a:p>
          <a:r>
            <a:rPr lang="es-CO" sz="2400" dirty="0">
              <a:solidFill>
                <a:schemeClr val="bg1"/>
              </a:solidFill>
              <a:latin typeface="+mn-lt"/>
              <a:cs typeface="Arial" panose="020B0604020202020204" pitchFamily="34" charset="0"/>
            </a:rPr>
            <a:t>Marco normativo CCPET.</a:t>
          </a:r>
          <a:endParaRPr lang="es-CO" sz="2400" dirty="0">
            <a:solidFill>
              <a:schemeClr val="bg1"/>
            </a:solidFill>
            <a:latin typeface="+mn-lt"/>
          </a:endParaRPr>
        </a:p>
      </dgm:t>
    </dgm:pt>
    <dgm:pt modelId="{983ED4AD-1AE1-4CA6-B125-78E8D79AEB88}" type="parTrans" cxnId="{7B63DC9F-800D-4A8C-A550-821ABA0CF84A}">
      <dgm:prSet/>
      <dgm:spPr/>
      <dgm:t>
        <a:bodyPr/>
        <a:lstStyle/>
        <a:p>
          <a:endParaRPr lang="es-CO" sz="1400">
            <a:solidFill>
              <a:schemeClr val="bg1"/>
            </a:solidFill>
            <a:latin typeface="+mn-lt"/>
          </a:endParaRPr>
        </a:p>
      </dgm:t>
    </dgm:pt>
    <dgm:pt modelId="{EBF68C99-602A-4FB2-B124-BAA0B51DF659}" type="sibTrans" cxnId="{7B63DC9F-800D-4A8C-A550-821ABA0CF84A}">
      <dgm:prSet/>
      <dgm:spPr/>
      <dgm:t>
        <a:bodyPr/>
        <a:lstStyle/>
        <a:p>
          <a:endParaRPr lang="es-CO" sz="1400">
            <a:solidFill>
              <a:schemeClr val="bg1"/>
            </a:solidFill>
            <a:latin typeface="+mn-lt"/>
          </a:endParaRPr>
        </a:p>
      </dgm:t>
    </dgm:pt>
    <dgm:pt modelId="{F1507436-ADE8-4D2B-BAEF-D352DCCA90DB}">
      <dgm:prSet phldrT="[Texto]" custT="1"/>
      <dgm:spPr/>
      <dgm:t>
        <a:bodyPr/>
        <a:lstStyle/>
        <a:p>
          <a:r>
            <a:rPr lang="es-CO" sz="2400" dirty="0">
              <a:solidFill>
                <a:schemeClr val="bg1"/>
              </a:solidFill>
              <a:latin typeface="+mn-lt"/>
              <a:cs typeface="Arial" panose="020B0604020202020204" pitchFamily="34" charset="0"/>
            </a:rPr>
            <a:t>Clasificador de Ingresos.</a:t>
          </a:r>
          <a:endParaRPr lang="es-CO" sz="2400" dirty="0">
            <a:solidFill>
              <a:schemeClr val="bg1"/>
            </a:solidFill>
            <a:latin typeface="+mn-lt"/>
          </a:endParaRPr>
        </a:p>
      </dgm:t>
    </dgm:pt>
    <dgm:pt modelId="{361F22CC-2304-4149-AA5A-CBBE5AAF84EE}" type="parTrans" cxnId="{86239381-6417-4230-A548-D15C94A41405}">
      <dgm:prSet/>
      <dgm:spPr/>
      <dgm:t>
        <a:bodyPr/>
        <a:lstStyle/>
        <a:p>
          <a:endParaRPr lang="es-CO" sz="1400">
            <a:solidFill>
              <a:schemeClr val="bg1"/>
            </a:solidFill>
            <a:latin typeface="+mn-lt"/>
          </a:endParaRPr>
        </a:p>
      </dgm:t>
    </dgm:pt>
    <dgm:pt modelId="{F0D787C9-32F8-48BE-A6D2-B603E0A02164}" type="sibTrans" cxnId="{86239381-6417-4230-A548-D15C94A41405}">
      <dgm:prSet/>
      <dgm:spPr/>
      <dgm:t>
        <a:bodyPr/>
        <a:lstStyle/>
        <a:p>
          <a:endParaRPr lang="es-CO" sz="1400">
            <a:solidFill>
              <a:schemeClr val="bg1"/>
            </a:solidFill>
            <a:latin typeface="+mn-lt"/>
          </a:endParaRPr>
        </a:p>
      </dgm:t>
    </dgm:pt>
    <dgm:pt modelId="{5EE49F85-75EA-418B-8A59-2C0EC091DE9A}">
      <dgm:prSet phldrT="[Texto]" custT="1"/>
      <dgm:spPr/>
      <dgm:t>
        <a:bodyPr/>
        <a:lstStyle/>
        <a:p>
          <a:r>
            <a:rPr lang="es-CO" sz="2400" dirty="0">
              <a:solidFill>
                <a:schemeClr val="bg1"/>
              </a:solidFill>
              <a:latin typeface="+mn-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n-lt"/>
          </a:endParaRPr>
        </a:p>
      </dgm:t>
    </dgm:pt>
    <dgm:pt modelId="{50E93FC4-AEF2-4183-A349-217056F8CB7D}" type="sibTrans" cxnId="{F309C17B-9BF5-4C20-844D-3AC38F9E1D7D}">
      <dgm:prSet/>
      <dgm:spPr/>
      <dgm:t>
        <a:bodyPr/>
        <a:lstStyle/>
        <a:p>
          <a:endParaRPr lang="es-CO" sz="1400">
            <a:solidFill>
              <a:schemeClr val="bg1"/>
            </a:solidFill>
            <a:latin typeface="+mn-lt"/>
          </a:endParaRPr>
        </a:p>
      </dgm:t>
    </dgm:pt>
    <dgm:pt modelId="{A0736124-F174-401B-8F9A-5D326EA8D77F}">
      <dgm:prSet phldrT="[Texto]" custT="1"/>
      <dgm:spPr/>
      <dgm:t>
        <a:bodyPr/>
        <a:lstStyle/>
        <a:p>
          <a:r>
            <a:rPr lang="es-CO" sz="2400" dirty="0">
              <a:solidFill>
                <a:schemeClr val="bg1"/>
              </a:solidFill>
              <a:latin typeface="+mn-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n-lt"/>
          </a:endParaRPr>
        </a:p>
      </dgm:t>
    </dgm:pt>
    <dgm:pt modelId="{8F3B01E1-D52B-469D-AA0B-778BFAEF24A0}" type="sibTrans" cxnId="{CC8141D4-1077-4BA9-83E0-1AC51BEC382B}">
      <dgm:prSet/>
      <dgm:spPr/>
      <dgm:t>
        <a:bodyPr/>
        <a:lstStyle/>
        <a:p>
          <a:endParaRPr lang="es-CO" sz="1400">
            <a:solidFill>
              <a:schemeClr val="bg1"/>
            </a:solidFill>
            <a:latin typeface="+mn-lt"/>
          </a:endParaRPr>
        </a:p>
      </dgm:t>
    </dgm:pt>
    <dgm:pt modelId="{622AFD9C-0EB1-48F2-A924-FD8CDB11635E}">
      <dgm:prSet phldrT="[Texto]" custT="1"/>
      <dgm:spPr/>
      <dgm:t>
        <a:bodyPr/>
        <a:lstStyle/>
        <a:p>
          <a:r>
            <a:rPr lang="es-CO" sz="2400" dirty="0">
              <a:solidFill>
                <a:schemeClr val="bg1"/>
              </a:solidFill>
              <a:latin typeface="+mn-lt"/>
            </a:rPr>
            <a:t>Objetivos y composición del CCPET</a:t>
          </a:r>
        </a:p>
      </dgm:t>
    </dgm:pt>
    <dgm:pt modelId="{08D55709-B64B-4280-80F4-450135FCC17A}" type="parTrans" cxnId="{1296E4F8-7AD3-4337-A754-AE50F7C344AF}">
      <dgm:prSet/>
      <dgm:spPr/>
      <dgm:t>
        <a:bodyPr/>
        <a:lstStyle/>
        <a:p>
          <a:endParaRPr lang="es-CO" sz="1400">
            <a:latin typeface="+mn-lt"/>
          </a:endParaRPr>
        </a:p>
      </dgm:t>
    </dgm:pt>
    <dgm:pt modelId="{18155833-E0FB-45F6-8562-59B6E7628EA2}" type="sibTrans" cxnId="{1296E4F8-7AD3-4337-A754-AE50F7C344AF}">
      <dgm:prSet/>
      <dgm:spPr/>
      <dgm:t>
        <a:bodyPr/>
        <a:lstStyle/>
        <a:p>
          <a:endParaRPr lang="es-CO" sz="1400">
            <a:latin typeface="+mn-lt"/>
          </a:endParaRPr>
        </a:p>
      </dgm:t>
    </dgm:pt>
    <dgm:pt modelId="{D9E64C67-D279-4217-A57B-34EA90353BEB}">
      <dgm:prSet phldrT="[Texto]" custT="1"/>
      <dgm:spPr/>
      <dgm:t>
        <a:bodyPr/>
        <a:lstStyle/>
        <a:p>
          <a:r>
            <a:rPr lang="es-ES" sz="2400" dirty="0">
              <a:solidFill>
                <a:schemeClr val="bg1"/>
              </a:solidFill>
              <a:latin typeface="+mn-lt"/>
              <a:cs typeface="Arial" panose="020B0604020202020204" pitchFamily="34" charset="0"/>
            </a:rPr>
            <a:t>Ciclo Presupuestal</a:t>
          </a:r>
          <a:endParaRPr lang="es-CO" sz="2400" dirty="0">
            <a:solidFill>
              <a:schemeClr val="bg1"/>
            </a:solidFill>
            <a:latin typeface="+mn-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n-lt"/>
          </a:endParaRPr>
        </a:p>
      </dgm:t>
    </dgm:pt>
    <dgm:pt modelId="{4765FA42-AFC3-476D-9B4D-666D84EC23AE}" type="sibTrans" cxnId="{4B744692-E27C-4869-9AF9-CAD7EF78EDB3}">
      <dgm:prSet/>
      <dgm:spPr/>
      <dgm:t>
        <a:bodyPr/>
        <a:lstStyle/>
        <a:p>
          <a:endParaRPr lang="es-CO" sz="1600">
            <a:latin typeface="+mn-lt"/>
          </a:endParaRPr>
        </a:p>
      </dgm:t>
    </dgm:pt>
    <dgm:pt modelId="{883E2C96-A646-4379-B5B4-C4D1EDAA9D97}">
      <dgm:prSet phldrT="[Texto]" custT="1"/>
      <dgm:spPr/>
      <dgm:t>
        <a:bodyPr/>
        <a:lstStyle/>
        <a:p>
          <a:r>
            <a:rPr lang="es-ES" sz="2400" dirty="0">
              <a:solidFill>
                <a:schemeClr val="bg1"/>
              </a:solidFill>
              <a:latin typeface="+mn-lt"/>
              <a:cs typeface="Arial" panose="020B0604020202020204" pitchFamily="34" charset="0"/>
            </a:rPr>
            <a:t>CUIPO</a:t>
          </a:r>
          <a:endParaRPr lang="es-CO" sz="2400" dirty="0">
            <a:solidFill>
              <a:schemeClr val="bg1"/>
            </a:solidFill>
            <a:latin typeface="+mn-lt"/>
            <a:cs typeface="Arial" panose="020B0604020202020204" pitchFamily="34" charset="0"/>
          </a:endParaRPr>
        </a:p>
      </dgm:t>
    </dgm:pt>
    <dgm:pt modelId="{C80A4F1C-8FAC-4C31-AC55-25AB4E3186EA}" type="parTrans" cxnId="{71432B34-40FB-4377-8C69-4F163BFF0DA3}">
      <dgm:prSet/>
      <dgm:spPr/>
      <dgm:t>
        <a:bodyPr/>
        <a:lstStyle/>
        <a:p>
          <a:endParaRPr lang="es-CO">
            <a:latin typeface="+mn-lt"/>
          </a:endParaRPr>
        </a:p>
      </dgm:t>
    </dgm:pt>
    <dgm:pt modelId="{DF8DC57D-0962-4A0C-86BA-EF6D2E789140}" type="sibTrans" cxnId="{71432B34-40FB-4377-8C69-4F163BFF0DA3}">
      <dgm:prSet/>
      <dgm:spPr/>
      <dgm:t>
        <a:bodyPr/>
        <a:lstStyle/>
        <a:p>
          <a:endParaRPr lang="es-CO">
            <a:latin typeface="+mn-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Marco normativo CCPET.</a:t>
          </a:r>
          <a:endParaRPr lang="es-CO" sz="2400" dirty="0">
            <a:solidFill>
              <a:schemeClr val="accent1">
                <a:lumMod val="75000"/>
              </a:schemeClr>
            </a:solidFill>
            <a:latin typeface="Century Gothic" panose="020B0502020202020204" pitchFamily="34" charset="0"/>
          </a:endParaRPr>
        </a:p>
      </dgm:t>
    </dgm:pt>
    <dgm:pt modelId="{983ED4AD-1AE1-4CA6-B125-78E8D79AEB88}" type="parTrans" cxnId="{7B63DC9F-800D-4A8C-A550-821ABA0CF84A}">
      <dgm:prSet/>
      <dgm:spPr/>
      <dgm:t>
        <a:bodyPr/>
        <a:lstStyle/>
        <a:p>
          <a:endParaRPr lang="es-CO" sz="1400">
            <a:solidFill>
              <a:schemeClr val="bg1"/>
            </a:solidFill>
            <a:latin typeface="Century Gothic" panose="020B0502020202020204" pitchFamily="34" charset="0"/>
          </a:endParaRPr>
        </a:p>
      </dgm:t>
    </dgm:pt>
    <dgm:pt modelId="{EBF68C99-602A-4FB2-B124-BAA0B51DF659}" type="sibTrans" cxnId="{7B63DC9F-800D-4A8C-A550-821ABA0CF84A}">
      <dgm:prSet/>
      <dgm:spPr/>
      <dgm:t>
        <a:bodyPr/>
        <a:lstStyle/>
        <a:p>
          <a:endParaRPr lang="es-CO" sz="1400">
            <a:solidFill>
              <a:schemeClr val="bg1"/>
            </a:solidFill>
            <a:latin typeface="Century Gothic" panose="020B0502020202020204" pitchFamily="34" charset="0"/>
          </a:endParaRPr>
        </a:p>
      </dgm:t>
    </dgm:pt>
    <dgm:pt modelId="{F1507436-ADE8-4D2B-BAEF-D352DCCA90DB}">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 de Ingresos.</a:t>
          </a:r>
          <a:endParaRPr lang="es-CO" sz="2400" dirty="0">
            <a:solidFill>
              <a:schemeClr val="accent1">
                <a:lumMod val="75000"/>
              </a:schemeClr>
            </a:solidFill>
            <a:latin typeface="Century Gothic" panose="020B0502020202020204" pitchFamily="34" charset="0"/>
          </a:endParaRPr>
        </a:p>
      </dgm:t>
    </dgm:pt>
    <dgm:pt modelId="{361F22CC-2304-4149-AA5A-CBBE5AAF84EE}" type="parTrans" cxnId="{86239381-6417-4230-A548-D15C94A41405}">
      <dgm:prSet/>
      <dgm:spPr/>
      <dgm:t>
        <a:bodyPr/>
        <a:lstStyle/>
        <a:p>
          <a:endParaRPr lang="es-CO" sz="1400">
            <a:solidFill>
              <a:schemeClr val="bg1"/>
            </a:solidFill>
            <a:latin typeface="Century Gothic" panose="020B0502020202020204" pitchFamily="34" charset="0"/>
          </a:endParaRPr>
        </a:p>
      </dgm:t>
    </dgm:pt>
    <dgm:pt modelId="{F0D787C9-32F8-48BE-A6D2-B603E0A02164}" type="sibTrans" cxnId="{86239381-6417-4230-A548-D15C94A41405}">
      <dgm:prSet/>
      <dgm:spPr/>
      <dgm:t>
        <a:bodyPr/>
        <a:lstStyle/>
        <a:p>
          <a:endParaRPr lang="es-CO" sz="1400">
            <a:solidFill>
              <a:schemeClr val="bg1"/>
            </a:solidFill>
            <a:latin typeface="Century Gothic" panose="020B0502020202020204" pitchFamily="34" charset="0"/>
          </a:endParaRPr>
        </a:p>
      </dgm:t>
    </dgm:pt>
    <dgm:pt modelId="{5EE49F85-75EA-418B-8A59-2C0EC091DE9A}">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Century Gothic" panose="020B0502020202020204" pitchFamily="34" charset="0"/>
          </a:endParaRPr>
        </a:p>
      </dgm:t>
    </dgm:pt>
    <dgm:pt modelId="{50E93FC4-AEF2-4183-A349-217056F8CB7D}" type="sibTrans" cxnId="{F309C17B-9BF5-4C20-844D-3AC38F9E1D7D}">
      <dgm:prSet/>
      <dgm:spPr/>
      <dgm:t>
        <a:bodyPr/>
        <a:lstStyle/>
        <a:p>
          <a:endParaRPr lang="es-CO" sz="1400">
            <a:solidFill>
              <a:schemeClr val="bg1"/>
            </a:solidFill>
            <a:latin typeface="Century Gothic" panose="020B0502020202020204" pitchFamily="34" charset="0"/>
          </a:endParaRPr>
        </a:p>
      </dgm:t>
    </dgm:pt>
    <dgm:pt modelId="{A0736124-F174-401B-8F9A-5D326EA8D77F}">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Century Gothic" panose="020B0502020202020204" pitchFamily="34" charset="0"/>
          </a:endParaRPr>
        </a:p>
      </dgm:t>
    </dgm:pt>
    <dgm:pt modelId="{8F3B01E1-D52B-469D-AA0B-778BFAEF24A0}" type="sibTrans" cxnId="{CC8141D4-1077-4BA9-83E0-1AC51BEC382B}">
      <dgm:prSet/>
      <dgm:spPr/>
      <dgm:t>
        <a:bodyPr/>
        <a:lstStyle/>
        <a:p>
          <a:endParaRPr lang="es-CO" sz="1400">
            <a:solidFill>
              <a:schemeClr val="bg1"/>
            </a:solidFill>
            <a:latin typeface="Century Gothic" panose="020B0502020202020204" pitchFamily="34" charset="0"/>
          </a:endParaRPr>
        </a:p>
      </dgm:t>
    </dgm:pt>
    <dgm:pt modelId="{622AFD9C-0EB1-48F2-A924-FD8CDB11635E}">
      <dgm:prSet phldrT="[Texto]" custT="1"/>
      <dgm:spPr>
        <a:noFill/>
      </dgm:spPr>
      <dgm:t>
        <a:bodyPr/>
        <a:lstStyle/>
        <a:p>
          <a:r>
            <a:rPr lang="es-CO" sz="2400" dirty="0">
              <a:solidFill>
                <a:schemeClr val="accent1">
                  <a:lumMod val="75000"/>
                </a:schemeClr>
              </a:solidFill>
              <a:latin typeface="Century Gothic" panose="020B0502020202020204" pitchFamily="34" charset="0"/>
            </a:rPr>
            <a:t>Objetivos y composición del CCPET</a:t>
          </a:r>
        </a:p>
      </dgm:t>
    </dgm:pt>
    <dgm:pt modelId="{08D55709-B64B-4280-80F4-450135FCC17A}" type="parTrans" cxnId="{1296E4F8-7AD3-4337-A754-AE50F7C344AF}">
      <dgm:prSet/>
      <dgm:spPr/>
      <dgm:t>
        <a:bodyPr/>
        <a:lstStyle/>
        <a:p>
          <a:endParaRPr lang="es-CO" sz="1400">
            <a:latin typeface="Century Gothic" panose="020B0502020202020204" pitchFamily="34" charset="0"/>
          </a:endParaRPr>
        </a:p>
      </dgm:t>
    </dgm:pt>
    <dgm:pt modelId="{18155833-E0FB-45F6-8562-59B6E7628EA2}" type="sibTrans" cxnId="{1296E4F8-7AD3-4337-A754-AE50F7C344AF}">
      <dgm:prSet/>
      <dgm:spPr/>
      <dgm:t>
        <a:bodyPr/>
        <a:lstStyle/>
        <a:p>
          <a:endParaRPr lang="es-CO" sz="1400">
            <a:latin typeface="Century Gothic" panose="020B0502020202020204" pitchFamily="34" charset="0"/>
          </a:endParaRPr>
        </a:p>
      </dgm:t>
    </dgm:pt>
    <dgm:pt modelId="{D9E64C67-D279-4217-A57B-34EA90353BEB}">
      <dgm:prSet phldrT="[Texto]" custT="1"/>
      <dgm:spPr/>
      <dgm:t>
        <a:bodyPr/>
        <a:lstStyle/>
        <a:p>
          <a:r>
            <a:rPr lang="es-ES" sz="2400" dirty="0">
              <a:solidFill>
                <a:schemeClr val="bg1"/>
              </a:solidFill>
              <a:latin typeface="Century Gothic" panose="020B0502020202020204" pitchFamily="34" charset="0"/>
              <a:cs typeface="Arial" panose="020B0604020202020204" pitchFamily="34" charset="0"/>
            </a:rPr>
            <a:t>Ciclo Presupuestal</a:t>
          </a:r>
          <a:endParaRPr lang="es-CO" sz="2400" dirty="0">
            <a:solidFill>
              <a:schemeClr val="bg1"/>
            </a:solidFill>
            <a:latin typeface="Century Gothic" panose="020B0502020202020204" pitchFamily="34" charset="0"/>
            <a:cs typeface="Arial" panose="020B0604020202020204" pitchFamily="34" charset="0"/>
          </a:endParaRPr>
        </a:p>
      </dgm:t>
    </dgm:pt>
    <dgm:pt modelId="{7A6226AA-D877-47D3-8A04-AD81C1041EFA}" type="parTrans" cxnId="{4B744692-E27C-4869-9AF9-CAD7EF78EDB3}">
      <dgm:prSet/>
      <dgm:spPr/>
      <dgm:t>
        <a:bodyPr/>
        <a:lstStyle/>
        <a:p>
          <a:endParaRPr lang="es-CO" sz="1600"/>
        </a:p>
      </dgm:t>
    </dgm:pt>
    <dgm:pt modelId="{4765FA42-AFC3-476D-9B4D-666D84EC23AE}" type="sibTrans" cxnId="{4B744692-E27C-4869-9AF9-CAD7EF78EDB3}">
      <dgm:prSet/>
      <dgm:spPr/>
      <dgm:t>
        <a:bodyPr/>
        <a:lstStyle/>
        <a:p>
          <a:endParaRPr lang="es-CO" sz="1600"/>
        </a:p>
      </dgm:t>
    </dgm:pt>
    <dgm:pt modelId="{883E2C96-A646-4379-B5B4-C4D1EDAA9D97}">
      <dgm:prSet phldrT="[Texto]" custT="1"/>
      <dgm:spPr>
        <a:noFill/>
      </dgm:spPr>
      <dgm:t>
        <a:bodyPr/>
        <a:lstStyle/>
        <a:p>
          <a:r>
            <a:rPr lang="es-ES" sz="2400" dirty="0">
              <a:solidFill>
                <a:schemeClr val="accent1">
                  <a:lumMod val="75000"/>
                </a:schemeClr>
              </a:solidFill>
              <a:latin typeface="Century Gothic" panose="020B0502020202020204" pitchFamily="34" charset="0"/>
              <a:cs typeface="Arial" panose="020B0604020202020204" pitchFamily="34" charset="0"/>
            </a:rPr>
            <a:t>CUIPO</a:t>
          </a:r>
          <a:endParaRPr lang="es-CO" sz="2400" dirty="0">
            <a:solidFill>
              <a:schemeClr val="accent1">
                <a:lumMod val="75000"/>
              </a:schemeClr>
            </a:solidFill>
            <a:latin typeface="Century Gothic" panose="020B0502020202020204" pitchFamily="34" charset="0"/>
            <a:cs typeface="Arial" panose="020B0604020202020204" pitchFamily="34" charset="0"/>
          </a:endParaRPr>
        </a:p>
      </dgm:t>
    </dgm:pt>
    <dgm:pt modelId="{C80A4F1C-8FAC-4C31-AC55-25AB4E3186EA}" type="parTrans" cxnId="{71432B34-40FB-4377-8C69-4F163BFF0DA3}">
      <dgm:prSet/>
      <dgm:spPr/>
      <dgm:t>
        <a:bodyPr/>
        <a:lstStyle/>
        <a:p>
          <a:endParaRPr lang="es-CO"/>
        </a:p>
      </dgm:t>
    </dgm:pt>
    <dgm:pt modelId="{DF8DC57D-0962-4A0C-86BA-EF6D2E789140}" type="sibTrans" cxnId="{71432B34-40FB-4377-8C69-4F163BFF0DA3}">
      <dgm:prSet/>
      <dgm:spPr/>
      <dgm:t>
        <a:bodyPr/>
        <a:lstStyle/>
        <a:p>
          <a:endParaRPr lang="es-CO"/>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16FB5E-56CC-49D8-A1F3-FBE82E1D38EA}" type="doc">
      <dgm:prSet loTypeId="urn:microsoft.com/office/officeart/2005/8/layout/equation1" loCatId="process" qsTypeId="urn:microsoft.com/office/officeart/2005/8/quickstyle/3d1" qsCatId="3D" csTypeId="urn:microsoft.com/office/officeart/2005/8/colors/accent1_2" csCatId="accent1" phldr="1"/>
      <dgm:spPr/>
    </dgm:pt>
    <dgm:pt modelId="{5CFFD7D4-AA4F-42B8-939F-E330B1478F51}">
      <dgm:prSet phldrT="[Texto]" custT="1"/>
      <dgm:spPr/>
      <dgm:t>
        <a:bodyPr/>
        <a:lstStyle/>
        <a:p>
          <a:r>
            <a:rPr lang="es-ES" sz="1400" b="1" dirty="0">
              <a:solidFill>
                <a:schemeClr val="tx1"/>
              </a:solidFill>
            </a:rPr>
            <a:t>Saldo en caja y bancos</a:t>
          </a:r>
          <a:endParaRPr lang="es-CO" sz="1400" b="1" dirty="0">
            <a:solidFill>
              <a:schemeClr val="tx1"/>
            </a:solidFill>
          </a:endParaRPr>
        </a:p>
      </dgm:t>
    </dgm:pt>
    <dgm:pt modelId="{9F8FCBE9-6968-4993-965A-EDA8906DABA3}" type="parTrans" cxnId="{CA8B37B5-63EC-4A1B-9310-B52463D1A0FE}">
      <dgm:prSet/>
      <dgm:spPr/>
      <dgm:t>
        <a:bodyPr/>
        <a:lstStyle/>
        <a:p>
          <a:endParaRPr lang="es-CO" sz="2800" b="1"/>
        </a:p>
      </dgm:t>
    </dgm:pt>
    <dgm:pt modelId="{634E9DE7-0CFE-412F-975A-201C88F11DF6}" type="sibTrans" cxnId="{CA8B37B5-63EC-4A1B-9310-B52463D1A0FE}">
      <dgm:prSet custT="1"/>
      <dgm:spPr/>
      <dgm:t>
        <a:bodyPr/>
        <a:lstStyle/>
        <a:p>
          <a:endParaRPr lang="es-CO" sz="1600" b="1"/>
        </a:p>
      </dgm:t>
    </dgm:pt>
    <dgm:pt modelId="{BAF3EF72-D5CB-4122-97E0-8BB6579E4220}">
      <dgm:prSet phldrT="[Texto]" custT="1"/>
      <dgm:spPr/>
      <dgm:t>
        <a:bodyPr/>
        <a:lstStyle/>
        <a:p>
          <a:r>
            <a:rPr lang="es-ES" sz="1400" b="1" dirty="0">
              <a:solidFill>
                <a:schemeClr val="tx1"/>
              </a:solidFill>
            </a:rPr>
            <a:t>Inversiones temporales</a:t>
          </a:r>
          <a:endParaRPr lang="es-CO" sz="1400" b="1" dirty="0">
            <a:solidFill>
              <a:schemeClr val="tx1"/>
            </a:solidFill>
          </a:endParaRPr>
        </a:p>
      </dgm:t>
    </dgm:pt>
    <dgm:pt modelId="{F2E85D1A-8FDA-42F0-B4A3-09B17AC0A95E}" type="parTrans" cxnId="{E89F0961-6CFB-417C-A20E-1C3A5C8F812A}">
      <dgm:prSet/>
      <dgm:spPr/>
      <dgm:t>
        <a:bodyPr/>
        <a:lstStyle/>
        <a:p>
          <a:endParaRPr lang="es-CO" sz="2800" b="1"/>
        </a:p>
      </dgm:t>
    </dgm:pt>
    <dgm:pt modelId="{DE620BDC-AB93-439E-B752-D5733881A803}" type="sibTrans" cxnId="{E89F0961-6CFB-417C-A20E-1C3A5C8F812A}">
      <dgm:prSet custT="1"/>
      <dgm:spPr/>
      <dgm:t>
        <a:bodyPr/>
        <a:lstStyle/>
        <a:p>
          <a:endParaRPr lang="es-CO" sz="1600" b="1"/>
        </a:p>
      </dgm:t>
    </dgm:pt>
    <dgm:pt modelId="{0BF46332-1DD1-4E15-9A8B-B18106247A3B}">
      <dgm:prSet phldrT="[Texto]" custT="1"/>
      <dgm:spPr/>
      <dgm:t>
        <a:bodyPr/>
        <a:lstStyle/>
        <a:p>
          <a:r>
            <a:rPr lang="es-ES" sz="1400" b="1" dirty="0">
              <a:solidFill>
                <a:schemeClr val="tx1"/>
              </a:solidFill>
            </a:rPr>
            <a:t>Déficit o superávit de tesorería</a:t>
          </a:r>
          <a:endParaRPr lang="es-CO" sz="1400" b="1" dirty="0">
            <a:solidFill>
              <a:schemeClr val="tx1"/>
            </a:solidFill>
          </a:endParaRPr>
        </a:p>
      </dgm:t>
    </dgm:pt>
    <dgm:pt modelId="{FE9F5841-9A58-4489-BC99-5BBE683C6F07}" type="parTrans" cxnId="{15B89EB9-763B-49DB-B574-C3B3ED6B3F79}">
      <dgm:prSet/>
      <dgm:spPr/>
      <dgm:t>
        <a:bodyPr/>
        <a:lstStyle/>
        <a:p>
          <a:endParaRPr lang="es-CO" sz="2800" b="1"/>
        </a:p>
      </dgm:t>
    </dgm:pt>
    <dgm:pt modelId="{74A0BD34-53D1-42D9-9256-66CC3D433B1E}" type="sibTrans" cxnId="{15B89EB9-763B-49DB-B574-C3B3ED6B3F79}">
      <dgm:prSet/>
      <dgm:spPr/>
      <dgm:t>
        <a:bodyPr/>
        <a:lstStyle/>
        <a:p>
          <a:endParaRPr lang="es-CO" sz="2800" b="1"/>
        </a:p>
      </dgm:t>
    </dgm:pt>
    <dgm:pt modelId="{F1BE6FF3-7AAF-4B8B-B128-A5A3B70828E0}">
      <dgm:prSet phldrT="[Texto]" custT="1"/>
      <dgm:spPr/>
      <dgm:t>
        <a:bodyPr/>
        <a:lstStyle/>
        <a:p>
          <a:r>
            <a:rPr lang="es-ES" sz="1400" b="1" dirty="0">
              <a:solidFill>
                <a:schemeClr val="tx1"/>
              </a:solidFill>
            </a:rPr>
            <a:t>Fondos de terceros</a:t>
          </a:r>
          <a:endParaRPr lang="es-CO" sz="1400" b="1" dirty="0">
            <a:solidFill>
              <a:schemeClr val="tx1"/>
            </a:solidFill>
          </a:endParaRPr>
        </a:p>
      </dgm:t>
    </dgm:pt>
    <dgm:pt modelId="{93778BEF-5F48-455A-9C5B-32C61A06924F}" type="parTrans" cxnId="{E98F77CF-253D-4B68-9994-AA35E6009477}">
      <dgm:prSet/>
      <dgm:spPr/>
      <dgm:t>
        <a:bodyPr/>
        <a:lstStyle/>
        <a:p>
          <a:endParaRPr lang="es-CO" sz="2800" b="1"/>
        </a:p>
      </dgm:t>
    </dgm:pt>
    <dgm:pt modelId="{484618B3-6ACC-454D-BB7C-67CE0B9A7892}" type="sibTrans" cxnId="{E98F77CF-253D-4B68-9994-AA35E6009477}">
      <dgm:prSet custT="1"/>
      <dgm:spPr/>
      <dgm:t>
        <a:bodyPr/>
        <a:lstStyle/>
        <a:p>
          <a:endParaRPr lang="es-CO" sz="1600" b="1"/>
        </a:p>
      </dgm:t>
    </dgm:pt>
    <dgm:pt modelId="{B5019D16-5D5E-48F7-9EFB-BDD94A615539}" type="pres">
      <dgm:prSet presAssocID="{A916FB5E-56CC-49D8-A1F3-FBE82E1D38EA}" presName="linearFlow" presStyleCnt="0">
        <dgm:presLayoutVars>
          <dgm:dir/>
          <dgm:resizeHandles val="exact"/>
        </dgm:presLayoutVars>
      </dgm:prSet>
      <dgm:spPr/>
    </dgm:pt>
    <dgm:pt modelId="{941716AD-4301-4369-BCCE-61EEC2D5C8CC}" type="pres">
      <dgm:prSet presAssocID="{5CFFD7D4-AA4F-42B8-939F-E330B1478F51}" presName="node" presStyleLbl="node1" presStyleIdx="0" presStyleCnt="4">
        <dgm:presLayoutVars>
          <dgm:bulletEnabled val="1"/>
        </dgm:presLayoutVars>
      </dgm:prSet>
      <dgm:spPr/>
      <dgm:t>
        <a:bodyPr/>
        <a:lstStyle/>
        <a:p>
          <a:endParaRPr lang="es-ES"/>
        </a:p>
      </dgm:t>
    </dgm:pt>
    <dgm:pt modelId="{08F71CF0-DD63-468E-84BD-B840FAABCFD9}" type="pres">
      <dgm:prSet presAssocID="{634E9DE7-0CFE-412F-975A-201C88F11DF6}" presName="spacerL" presStyleCnt="0"/>
      <dgm:spPr/>
    </dgm:pt>
    <dgm:pt modelId="{0348EBD8-5A78-49A2-884A-809B30BF4F01}" type="pres">
      <dgm:prSet presAssocID="{634E9DE7-0CFE-412F-975A-201C88F11DF6}" presName="sibTrans" presStyleLbl="sibTrans2D1" presStyleIdx="0" presStyleCnt="3"/>
      <dgm:spPr/>
      <dgm:t>
        <a:bodyPr/>
        <a:lstStyle/>
        <a:p>
          <a:endParaRPr lang="es-ES"/>
        </a:p>
      </dgm:t>
    </dgm:pt>
    <dgm:pt modelId="{3452F66F-5253-4F16-9EF4-5E47D38E399B}" type="pres">
      <dgm:prSet presAssocID="{634E9DE7-0CFE-412F-975A-201C88F11DF6}" presName="spacerR" presStyleCnt="0"/>
      <dgm:spPr/>
    </dgm:pt>
    <dgm:pt modelId="{E2A58662-A938-4EC1-BF29-69DECDC3F744}" type="pres">
      <dgm:prSet presAssocID="{BAF3EF72-D5CB-4122-97E0-8BB6579E4220}" presName="node" presStyleLbl="node1" presStyleIdx="1" presStyleCnt="4" custScaleX="115670">
        <dgm:presLayoutVars>
          <dgm:bulletEnabled val="1"/>
        </dgm:presLayoutVars>
      </dgm:prSet>
      <dgm:spPr/>
      <dgm:t>
        <a:bodyPr/>
        <a:lstStyle/>
        <a:p>
          <a:endParaRPr lang="es-ES"/>
        </a:p>
      </dgm:t>
    </dgm:pt>
    <dgm:pt modelId="{2216CD50-A38A-4B68-8F1F-6D20059B2530}" type="pres">
      <dgm:prSet presAssocID="{DE620BDC-AB93-439E-B752-D5733881A803}" presName="spacerL" presStyleCnt="0"/>
      <dgm:spPr/>
    </dgm:pt>
    <dgm:pt modelId="{3B853340-A1F1-4D00-A4F6-23698E4DF100}" type="pres">
      <dgm:prSet presAssocID="{DE620BDC-AB93-439E-B752-D5733881A803}" presName="sibTrans" presStyleLbl="sibTrans2D1" presStyleIdx="1" presStyleCnt="3"/>
      <dgm:spPr>
        <a:prstGeom prst="mathMinus">
          <a:avLst/>
        </a:prstGeom>
      </dgm:spPr>
      <dgm:t>
        <a:bodyPr/>
        <a:lstStyle/>
        <a:p>
          <a:endParaRPr lang="es-ES"/>
        </a:p>
      </dgm:t>
    </dgm:pt>
    <dgm:pt modelId="{45831605-61BA-4C0F-9666-97134FA682CE}" type="pres">
      <dgm:prSet presAssocID="{DE620BDC-AB93-439E-B752-D5733881A803}" presName="spacerR" presStyleCnt="0"/>
      <dgm:spPr/>
    </dgm:pt>
    <dgm:pt modelId="{333A78F6-104D-438E-B24B-795E9AA58988}" type="pres">
      <dgm:prSet presAssocID="{F1BE6FF3-7AAF-4B8B-B128-A5A3B70828E0}" presName="node" presStyleLbl="node1" presStyleIdx="2" presStyleCnt="4">
        <dgm:presLayoutVars>
          <dgm:bulletEnabled val="1"/>
        </dgm:presLayoutVars>
      </dgm:prSet>
      <dgm:spPr/>
      <dgm:t>
        <a:bodyPr/>
        <a:lstStyle/>
        <a:p>
          <a:endParaRPr lang="es-ES"/>
        </a:p>
      </dgm:t>
    </dgm:pt>
    <dgm:pt modelId="{3B2E5BD9-EACD-44AF-8661-53088AF76C21}" type="pres">
      <dgm:prSet presAssocID="{484618B3-6ACC-454D-BB7C-67CE0B9A7892}" presName="spacerL" presStyleCnt="0"/>
      <dgm:spPr/>
    </dgm:pt>
    <dgm:pt modelId="{7D23163D-B94D-4D84-BBDA-B8E204F0C116}" type="pres">
      <dgm:prSet presAssocID="{484618B3-6ACC-454D-BB7C-67CE0B9A7892}" presName="sibTrans" presStyleLbl="sibTrans2D1" presStyleIdx="2" presStyleCnt="3"/>
      <dgm:spPr/>
      <dgm:t>
        <a:bodyPr/>
        <a:lstStyle/>
        <a:p>
          <a:endParaRPr lang="es-ES"/>
        </a:p>
      </dgm:t>
    </dgm:pt>
    <dgm:pt modelId="{C8F91EB8-EB8F-45FC-8607-2FFC077AACB8}" type="pres">
      <dgm:prSet presAssocID="{484618B3-6ACC-454D-BB7C-67CE0B9A7892}" presName="spacerR" presStyleCnt="0"/>
      <dgm:spPr/>
    </dgm:pt>
    <dgm:pt modelId="{C19DC118-D6E6-4A40-A7AE-6ADC7ECF628C}" type="pres">
      <dgm:prSet presAssocID="{0BF46332-1DD1-4E15-9A8B-B18106247A3B}" presName="node" presStyleLbl="node1" presStyleIdx="3" presStyleCnt="4">
        <dgm:presLayoutVars>
          <dgm:bulletEnabled val="1"/>
        </dgm:presLayoutVars>
      </dgm:prSet>
      <dgm:spPr/>
      <dgm:t>
        <a:bodyPr/>
        <a:lstStyle/>
        <a:p>
          <a:endParaRPr lang="es-ES"/>
        </a:p>
      </dgm:t>
    </dgm:pt>
  </dgm:ptLst>
  <dgm:cxnLst>
    <dgm:cxn modelId="{F37A3691-C93F-448D-ABAE-54ECF99567E0}" type="presOf" srcId="{BAF3EF72-D5CB-4122-97E0-8BB6579E4220}" destId="{E2A58662-A938-4EC1-BF29-69DECDC3F744}" srcOrd="0" destOrd="0" presId="urn:microsoft.com/office/officeart/2005/8/layout/equation1"/>
    <dgm:cxn modelId="{CA8B37B5-63EC-4A1B-9310-B52463D1A0FE}" srcId="{A916FB5E-56CC-49D8-A1F3-FBE82E1D38EA}" destId="{5CFFD7D4-AA4F-42B8-939F-E330B1478F51}" srcOrd="0" destOrd="0" parTransId="{9F8FCBE9-6968-4993-965A-EDA8906DABA3}" sibTransId="{634E9DE7-0CFE-412F-975A-201C88F11DF6}"/>
    <dgm:cxn modelId="{F20FE8BF-EA2C-480C-9871-39DC49280C84}" type="presOf" srcId="{0BF46332-1DD1-4E15-9A8B-B18106247A3B}" destId="{C19DC118-D6E6-4A40-A7AE-6ADC7ECF628C}" srcOrd="0" destOrd="0" presId="urn:microsoft.com/office/officeart/2005/8/layout/equation1"/>
    <dgm:cxn modelId="{15B89EB9-763B-49DB-B574-C3B3ED6B3F79}" srcId="{A916FB5E-56CC-49D8-A1F3-FBE82E1D38EA}" destId="{0BF46332-1DD1-4E15-9A8B-B18106247A3B}" srcOrd="3" destOrd="0" parTransId="{FE9F5841-9A58-4489-BC99-5BBE683C6F07}" sibTransId="{74A0BD34-53D1-42D9-9256-66CC3D433B1E}"/>
    <dgm:cxn modelId="{A22B5E4A-AB6F-4C4B-9988-9242817C7A22}" type="presOf" srcId="{5CFFD7D4-AA4F-42B8-939F-E330B1478F51}" destId="{941716AD-4301-4369-BCCE-61EEC2D5C8CC}" srcOrd="0" destOrd="0" presId="urn:microsoft.com/office/officeart/2005/8/layout/equation1"/>
    <dgm:cxn modelId="{BBC67D3D-2C64-4089-955C-9AEBD4E6B4C2}" type="presOf" srcId="{DE620BDC-AB93-439E-B752-D5733881A803}" destId="{3B853340-A1F1-4D00-A4F6-23698E4DF100}" srcOrd="0" destOrd="0" presId="urn:microsoft.com/office/officeart/2005/8/layout/equation1"/>
    <dgm:cxn modelId="{E98F77CF-253D-4B68-9994-AA35E6009477}" srcId="{A916FB5E-56CC-49D8-A1F3-FBE82E1D38EA}" destId="{F1BE6FF3-7AAF-4B8B-B128-A5A3B70828E0}" srcOrd="2" destOrd="0" parTransId="{93778BEF-5F48-455A-9C5B-32C61A06924F}" sibTransId="{484618B3-6ACC-454D-BB7C-67CE0B9A7892}"/>
    <dgm:cxn modelId="{4C6E7F04-6071-4260-B62C-21BAB415F3CA}" type="presOf" srcId="{484618B3-6ACC-454D-BB7C-67CE0B9A7892}" destId="{7D23163D-B94D-4D84-BBDA-B8E204F0C116}" srcOrd="0" destOrd="0" presId="urn:microsoft.com/office/officeart/2005/8/layout/equation1"/>
    <dgm:cxn modelId="{122DE07D-45CF-47B3-9342-AEEDA7100D51}" type="presOf" srcId="{634E9DE7-0CFE-412F-975A-201C88F11DF6}" destId="{0348EBD8-5A78-49A2-884A-809B30BF4F01}" srcOrd="0" destOrd="0" presId="urn:microsoft.com/office/officeart/2005/8/layout/equation1"/>
    <dgm:cxn modelId="{E89F0961-6CFB-417C-A20E-1C3A5C8F812A}" srcId="{A916FB5E-56CC-49D8-A1F3-FBE82E1D38EA}" destId="{BAF3EF72-D5CB-4122-97E0-8BB6579E4220}" srcOrd="1" destOrd="0" parTransId="{F2E85D1A-8FDA-42F0-B4A3-09B17AC0A95E}" sibTransId="{DE620BDC-AB93-439E-B752-D5733881A803}"/>
    <dgm:cxn modelId="{02898F51-1261-48A6-860B-E676DFC32D50}" type="presOf" srcId="{A916FB5E-56CC-49D8-A1F3-FBE82E1D38EA}" destId="{B5019D16-5D5E-48F7-9EFB-BDD94A615539}" srcOrd="0" destOrd="0" presId="urn:microsoft.com/office/officeart/2005/8/layout/equation1"/>
    <dgm:cxn modelId="{724D5756-7D21-454A-9D38-FE8E9C7176E1}" type="presOf" srcId="{F1BE6FF3-7AAF-4B8B-B128-A5A3B70828E0}" destId="{333A78F6-104D-438E-B24B-795E9AA58988}" srcOrd="0" destOrd="0" presId="urn:microsoft.com/office/officeart/2005/8/layout/equation1"/>
    <dgm:cxn modelId="{26EA23EB-E0E3-488A-99AC-8DEBDEAFEF12}" type="presParOf" srcId="{B5019D16-5D5E-48F7-9EFB-BDD94A615539}" destId="{941716AD-4301-4369-BCCE-61EEC2D5C8CC}" srcOrd="0" destOrd="0" presId="urn:microsoft.com/office/officeart/2005/8/layout/equation1"/>
    <dgm:cxn modelId="{F885C501-E97D-4C58-8ACA-F728BE8821C0}" type="presParOf" srcId="{B5019D16-5D5E-48F7-9EFB-BDD94A615539}" destId="{08F71CF0-DD63-468E-84BD-B840FAABCFD9}" srcOrd="1" destOrd="0" presId="urn:microsoft.com/office/officeart/2005/8/layout/equation1"/>
    <dgm:cxn modelId="{4A6027B9-8BD6-4118-B299-9A262708C688}" type="presParOf" srcId="{B5019D16-5D5E-48F7-9EFB-BDD94A615539}" destId="{0348EBD8-5A78-49A2-884A-809B30BF4F01}" srcOrd="2" destOrd="0" presId="urn:microsoft.com/office/officeart/2005/8/layout/equation1"/>
    <dgm:cxn modelId="{A92FC255-4CD5-4C5F-BD42-5698AE065B9E}" type="presParOf" srcId="{B5019D16-5D5E-48F7-9EFB-BDD94A615539}" destId="{3452F66F-5253-4F16-9EF4-5E47D38E399B}" srcOrd="3" destOrd="0" presId="urn:microsoft.com/office/officeart/2005/8/layout/equation1"/>
    <dgm:cxn modelId="{73ADBCF1-92E7-4BCE-AC3C-7DB2F5A582D4}" type="presParOf" srcId="{B5019D16-5D5E-48F7-9EFB-BDD94A615539}" destId="{E2A58662-A938-4EC1-BF29-69DECDC3F744}" srcOrd="4" destOrd="0" presId="urn:microsoft.com/office/officeart/2005/8/layout/equation1"/>
    <dgm:cxn modelId="{1E9416FE-9C96-4D5E-AE82-9E4A6FEDCD04}" type="presParOf" srcId="{B5019D16-5D5E-48F7-9EFB-BDD94A615539}" destId="{2216CD50-A38A-4B68-8F1F-6D20059B2530}" srcOrd="5" destOrd="0" presId="urn:microsoft.com/office/officeart/2005/8/layout/equation1"/>
    <dgm:cxn modelId="{A7CFD3F4-F11F-4A5D-99BB-AFC797626636}" type="presParOf" srcId="{B5019D16-5D5E-48F7-9EFB-BDD94A615539}" destId="{3B853340-A1F1-4D00-A4F6-23698E4DF100}" srcOrd="6" destOrd="0" presId="urn:microsoft.com/office/officeart/2005/8/layout/equation1"/>
    <dgm:cxn modelId="{E26E87D8-230B-40A7-8328-4721D3B919F6}" type="presParOf" srcId="{B5019D16-5D5E-48F7-9EFB-BDD94A615539}" destId="{45831605-61BA-4C0F-9666-97134FA682CE}" srcOrd="7" destOrd="0" presId="urn:microsoft.com/office/officeart/2005/8/layout/equation1"/>
    <dgm:cxn modelId="{1974E0C1-AC38-468F-AE9B-B0BA5F5F862A}" type="presParOf" srcId="{B5019D16-5D5E-48F7-9EFB-BDD94A615539}" destId="{333A78F6-104D-438E-B24B-795E9AA58988}" srcOrd="8" destOrd="0" presId="urn:microsoft.com/office/officeart/2005/8/layout/equation1"/>
    <dgm:cxn modelId="{F2A52082-CC03-40B4-A401-0A65D09F8CD6}" type="presParOf" srcId="{B5019D16-5D5E-48F7-9EFB-BDD94A615539}" destId="{3B2E5BD9-EACD-44AF-8661-53088AF76C21}" srcOrd="9" destOrd="0" presId="urn:microsoft.com/office/officeart/2005/8/layout/equation1"/>
    <dgm:cxn modelId="{5A3DFD6A-307D-4A96-9AB0-04278B7AFD15}" type="presParOf" srcId="{B5019D16-5D5E-48F7-9EFB-BDD94A615539}" destId="{7D23163D-B94D-4D84-BBDA-B8E204F0C116}" srcOrd="10" destOrd="0" presId="urn:microsoft.com/office/officeart/2005/8/layout/equation1"/>
    <dgm:cxn modelId="{A7761405-6130-4581-85E5-4C8D386E9CF2}" type="presParOf" srcId="{B5019D16-5D5E-48F7-9EFB-BDD94A615539}" destId="{C8F91EB8-EB8F-45FC-8607-2FFC077AACB8}" srcOrd="11" destOrd="0" presId="urn:microsoft.com/office/officeart/2005/8/layout/equation1"/>
    <dgm:cxn modelId="{FB6DD39E-E138-413A-ADCD-DEB0E0230C8D}" type="presParOf" srcId="{B5019D16-5D5E-48F7-9EFB-BDD94A615539}" destId="{C19DC118-D6E6-4A40-A7AE-6ADC7ECF628C}"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16FB5E-56CC-49D8-A1F3-FBE82E1D38EA}" type="doc">
      <dgm:prSet loTypeId="urn:microsoft.com/office/officeart/2005/8/layout/equation1" loCatId="process" qsTypeId="urn:microsoft.com/office/officeart/2005/8/quickstyle/3d1" qsCatId="3D" csTypeId="urn:microsoft.com/office/officeart/2005/8/colors/accent1_2" csCatId="accent1" phldr="1"/>
      <dgm:spPr/>
    </dgm:pt>
    <dgm:pt modelId="{5CFFD7D4-AA4F-42B8-939F-E330B1478F51}">
      <dgm:prSet phldrT="[Texto]" custT="1"/>
      <dgm:spPr/>
      <dgm:t>
        <a:bodyPr/>
        <a:lstStyle/>
        <a:p>
          <a:r>
            <a:rPr lang="es-ES" sz="1600" b="1" dirty="0">
              <a:solidFill>
                <a:schemeClr val="tx1"/>
              </a:solidFill>
            </a:rPr>
            <a:t>Ingresos recaudados</a:t>
          </a:r>
          <a:endParaRPr lang="es-CO" sz="1600" b="1" dirty="0">
            <a:solidFill>
              <a:schemeClr val="tx1"/>
            </a:solidFill>
          </a:endParaRPr>
        </a:p>
      </dgm:t>
    </dgm:pt>
    <dgm:pt modelId="{9F8FCBE9-6968-4993-965A-EDA8906DABA3}" type="parTrans" cxnId="{CA8B37B5-63EC-4A1B-9310-B52463D1A0FE}">
      <dgm:prSet/>
      <dgm:spPr/>
      <dgm:t>
        <a:bodyPr/>
        <a:lstStyle/>
        <a:p>
          <a:endParaRPr lang="es-CO" sz="2800" b="1"/>
        </a:p>
      </dgm:t>
    </dgm:pt>
    <dgm:pt modelId="{634E9DE7-0CFE-412F-975A-201C88F11DF6}" type="sibTrans" cxnId="{CA8B37B5-63EC-4A1B-9310-B52463D1A0FE}">
      <dgm:prSet custT="1"/>
      <dgm:spPr/>
      <dgm:t>
        <a:bodyPr/>
        <a:lstStyle/>
        <a:p>
          <a:endParaRPr lang="es-CO" sz="1600" b="1"/>
        </a:p>
      </dgm:t>
    </dgm:pt>
    <dgm:pt modelId="{BAF3EF72-D5CB-4122-97E0-8BB6579E4220}">
      <dgm:prSet phldrT="[Texto]" custT="1"/>
      <dgm:spPr/>
      <dgm:t>
        <a:bodyPr/>
        <a:lstStyle/>
        <a:p>
          <a:r>
            <a:rPr lang="es-ES" sz="1600" b="1" dirty="0">
              <a:solidFill>
                <a:schemeClr val="tx1"/>
              </a:solidFill>
            </a:rPr>
            <a:t>Compromisos</a:t>
          </a:r>
          <a:endParaRPr lang="es-CO" sz="1600" b="1" dirty="0">
            <a:solidFill>
              <a:schemeClr val="tx1"/>
            </a:solidFill>
          </a:endParaRPr>
        </a:p>
      </dgm:t>
    </dgm:pt>
    <dgm:pt modelId="{F2E85D1A-8FDA-42F0-B4A3-09B17AC0A95E}" type="parTrans" cxnId="{E89F0961-6CFB-417C-A20E-1C3A5C8F812A}">
      <dgm:prSet/>
      <dgm:spPr/>
      <dgm:t>
        <a:bodyPr/>
        <a:lstStyle/>
        <a:p>
          <a:endParaRPr lang="es-CO" sz="2800" b="1"/>
        </a:p>
      </dgm:t>
    </dgm:pt>
    <dgm:pt modelId="{DE620BDC-AB93-439E-B752-D5733881A803}" type="sibTrans" cxnId="{E89F0961-6CFB-417C-A20E-1C3A5C8F812A}">
      <dgm:prSet custT="1"/>
      <dgm:spPr/>
      <dgm:t>
        <a:bodyPr/>
        <a:lstStyle/>
        <a:p>
          <a:endParaRPr lang="es-CO" sz="1600" b="1"/>
        </a:p>
      </dgm:t>
    </dgm:pt>
    <dgm:pt modelId="{0BF46332-1DD1-4E15-9A8B-B18106247A3B}">
      <dgm:prSet phldrT="[Texto]" custT="1"/>
      <dgm:spPr/>
      <dgm:t>
        <a:bodyPr/>
        <a:lstStyle/>
        <a:p>
          <a:r>
            <a:rPr lang="es-ES" sz="1600" b="1" dirty="0">
              <a:solidFill>
                <a:schemeClr val="tx1"/>
              </a:solidFill>
            </a:rPr>
            <a:t>Disponibilidad final</a:t>
          </a:r>
          <a:endParaRPr lang="es-CO" sz="1600" b="1" dirty="0">
            <a:solidFill>
              <a:schemeClr val="tx1"/>
            </a:solidFill>
          </a:endParaRPr>
        </a:p>
      </dgm:t>
    </dgm:pt>
    <dgm:pt modelId="{FE9F5841-9A58-4489-BC99-5BBE683C6F07}" type="parTrans" cxnId="{15B89EB9-763B-49DB-B574-C3B3ED6B3F79}">
      <dgm:prSet/>
      <dgm:spPr/>
      <dgm:t>
        <a:bodyPr/>
        <a:lstStyle/>
        <a:p>
          <a:endParaRPr lang="es-CO" sz="2800" b="1"/>
        </a:p>
      </dgm:t>
    </dgm:pt>
    <dgm:pt modelId="{74A0BD34-53D1-42D9-9256-66CC3D433B1E}" type="sibTrans" cxnId="{15B89EB9-763B-49DB-B574-C3B3ED6B3F79}">
      <dgm:prSet/>
      <dgm:spPr/>
      <dgm:t>
        <a:bodyPr/>
        <a:lstStyle/>
        <a:p>
          <a:endParaRPr lang="es-CO" sz="2800" b="1"/>
        </a:p>
      </dgm:t>
    </dgm:pt>
    <dgm:pt modelId="{B5019D16-5D5E-48F7-9EFB-BDD94A615539}" type="pres">
      <dgm:prSet presAssocID="{A916FB5E-56CC-49D8-A1F3-FBE82E1D38EA}" presName="linearFlow" presStyleCnt="0">
        <dgm:presLayoutVars>
          <dgm:dir/>
          <dgm:resizeHandles val="exact"/>
        </dgm:presLayoutVars>
      </dgm:prSet>
      <dgm:spPr/>
    </dgm:pt>
    <dgm:pt modelId="{941716AD-4301-4369-BCCE-61EEC2D5C8CC}" type="pres">
      <dgm:prSet presAssocID="{5CFFD7D4-AA4F-42B8-939F-E330B1478F51}" presName="node" presStyleLbl="node1" presStyleIdx="0" presStyleCnt="3">
        <dgm:presLayoutVars>
          <dgm:bulletEnabled val="1"/>
        </dgm:presLayoutVars>
      </dgm:prSet>
      <dgm:spPr/>
      <dgm:t>
        <a:bodyPr/>
        <a:lstStyle/>
        <a:p>
          <a:endParaRPr lang="es-ES"/>
        </a:p>
      </dgm:t>
    </dgm:pt>
    <dgm:pt modelId="{08F71CF0-DD63-468E-84BD-B840FAABCFD9}" type="pres">
      <dgm:prSet presAssocID="{634E9DE7-0CFE-412F-975A-201C88F11DF6}" presName="spacerL" presStyleCnt="0"/>
      <dgm:spPr/>
    </dgm:pt>
    <dgm:pt modelId="{0348EBD8-5A78-49A2-884A-809B30BF4F01}" type="pres">
      <dgm:prSet presAssocID="{634E9DE7-0CFE-412F-975A-201C88F11DF6}" presName="sibTrans" presStyleLbl="sibTrans2D1" presStyleIdx="0" presStyleCnt="2" custLinFactX="285739" custLinFactNeighborX="300000" custLinFactNeighborY="10919"/>
      <dgm:spPr>
        <a:prstGeom prst="mathEqual">
          <a:avLst/>
        </a:prstGeom>
      </dgm:spPr>
      <dgm:t>
        <a:bodyPr/>
        <a:lstStyle/>
        <a:p>
          <a:endParaRPr lang="es-ES"/>
        </a:p>
      </dgm:t>
    </dgm:pt>
    <dgm:pt modelId="{3452F66F-5253-4F16-9EF4-5E47D38E399B}" type="pres">
      <dgm:prSet presAssocID="{634E9DE7-0CFE-412F-975A-201C88F11DF6}" presName="spacerR" presStyleCnt="0"/>
      <dgm:spPr/>
    </dgm:pt>
    <dgm:pt modelId="{E2A58662-A938-4EC1-BF29-69DECDC3F744}" type="pres">
      <dgm:prSet presAssocID="{BAF3EF72-D5CB-4122-97E0-8BB6579E4220}" presName="node" presStyleLbl="node1" presStyleIdx="1" presStyleCnt="3" custScaleX="105733" custLinFactNeighborX="-17950" custLinFactNeighborY="1584">
        <dgm:presLayoutVars>
          <dgm:bulletEnabled val="1"/>
        </dgm:presLayoutVars>
      </dgm:prSet>
      <dgm:spPr/>
      <dgm:t>
        <a:bodyPr/>
        <a:lstStyle/>
        <a:p>
          <a:endParaRPr lang="es-ES"/>
        </a:p>
      </dgm:t>
    </dgm:pt>
    <dgm:pt modelId="{2216CD50-A38A-4B68-8F1F-6D20059B2530}" type="pres">
      <dgm:prSet presAssocID="{DE620BDC-AB93-439E-B752-D5733881A803}" presName="spacerL" presStyleCnt="0"/>
      <dgm:spPr/>
    </dgm:pt>
    <dgm:pt modelId="{3B853340-A1F1-4D00-A4F6-23698E4DF100}" type="pres">
      <dgm:prSet presAssocID="{DE620BDC-AB93-439E-B752-D5733881A803}" presName="sibTrans" presStyleLbl="sibTrans2D1" presStyleIdx="1" presStyleCnt="2" custLinFactX="-274602" custLinFactNeighborX="-300000" custLinFactNeighborY="-1738"/>
      <dgm:spPr>
        <a:prstGeom prst="mathMinus">
          <a:avLst/>
        </a:prstGeom>
      </dgm:spPr>
      <dgm:t>
        <a:bodyPr/>
        <a:lstStyle/>
        <a:p>
          <a:endParaRPr lang="es-ES"/>
        </a:p>
      </dgm:t>
    </dgm:pt>
    <dgm:pt modelId="{45831605-61BA-4C0F-9666-97134FA682CE}" type="pres">
      <dgm:prSet presAssocID="{DE620BDC-AB93-439E-B752-D5733881A803}" presName="spacerR" presStyleCnt="0"/>
      <dgm:spPr/>
    </dgm:pt>
    <dgm:pt modelId="{C19DC118-D6E6-4A40-A7AE-6ADC7ECF628C}" type="pres">
      <dgm:prSet presAssocID="{0BF46332-1DD1-4E15-9A8B-B18106247A3B}" presName="node" presStyleLbl="node1" presStyleIdx="2" presStyleCnt="3" custScaleX="111024">
        <dgm:presLayoutVars>
          <dgm:bulletEnabled val="1"/>
        </dgm:presLayoutVars>
      </dgm:prSet>
      <dgm:spPr/>
      <dgm:t>
        <a:bodyPr/>
        <a:lstStyle/>
        <a:p>
          <a:endParaRPr lang="es-ES"/>
        </a:p>
      </dgm:t>
    </dgm:pt>
  </dgm:ptLst>
  <dgm:cxnLst>
    <dgm:cxn modelId="{F37A3691-C93F-448D-ABAE-54ECF99567E0}" type="presOf" srcId="{BAF3EF72-D5CB-4122-97E0-8BB6579E4220}" destId="{E2A58662-A938-4EC1-BF29-69DECDC3F744}" srcOrd="0" destOrd="0" presId="urn:microsoft.com/office/officeart/2005/8/layout/equation1"/>
    <dgm:cxn modelId="{CA8B37B5-63EC-4A1B-9310-B52463D1A0FE}" srcId="{A916FB5E-56CC-49D8-A1F3-FBE82E1D38EA}" destId="{5CFFD7D4-AA4F-42B8-939F-E330B1478F51}" srcOrd="0" destOrd="0" parTransId="{9F8FCBE9-6968-4993-965A-EDA8906DABA3}" sibTransId="{634E9DE7-0CFE-412F-975A-201C88F11DF6}"/>
    <dgm:cxn modelId="{F20FE8BF-EA2C-480C-9871-39DC49280C84}" type="presOf" srcId="{0BF46332-1DD1-4E15-9A8B-B18106247A3B}" destId="{C19DC118-D6E6-4A40-A7AE-6ADC7ECF628C}" srcOrd="0" destOrd="0" presId="urn:microsoft.com/office/officeart/2005/8/layout/equation1"/>
    <dgm:cxn modelId="{15B89EB9-763B-49DB-B574-C3B3ED6B3F79}" srcId="{A916FB5E-56CC-49D8-A1F3-FBE82E1D38EA}" destId="{0BF46332-1DD1-4E15-9A8B-B18106247A3B}" srcOrd="2" destOrd="0" parTransId="{FE9F5841-9A58-4489-BC99-5BBE683C6F07}" sibTransId="{74A0BD34-53D1-42D9-9256-66CC3D433B1E}"/>
    <dgm:cxn modelId="{A22B5E4A-AB6F-4C4B-9988-9242817C7A22}" type="presOf" srcId="{5CFFD7D4-AA4F-42B8-939F-E330B1478F51}" destId="{941716AD-4301-4369-BCCE-61EEC2D5C8CC}" srcOrd="0" destOrd="0" presId="urn:microsoft.com/office/officeart/2005/8/layout/equation1"/>
    <dgm:cxn modelId="{BBC67D3D-2C64-4089-955C-9AEBD4E6B4C2}" type="presOf" srcId="{DE620BDC-AB93-439E-B752-D5733881A803}" destId="{3B853340-A1F1-4D00-A4F6-23698E4DF100}" srcOrd="0" destOrd="0" presId="urn:microsoft.com/office/officeart/2005/8/layout/equation1"/>
    <dgm:cxn modelId="{122DE07D-45CF-47B3-9342-AEEDA7100D51}" type="presOf" srcId="{634E9DE7-0CFE-412F-975A-201C88F11DF6}" destId="{0348EBD8-5A78-49A2-884A-809B30BF4F01}" srcOrd="0" destOrd="0" presId="urn:microsoft.com/office/officeart/2005/8/layout/equation1"/>
    <dgm:cxn modelId="{E89F0961-6CFB-417C-A20E-1C3A5C8F812A}" srcId="{A916FB5E-56CC-49D8-A1F3-FBE82E1D38EA}" destId="{BAF3EF72-D5CB-4122-97E0-8BB6579E4220}" srcOrd="1" destOrd="0" parTransId="{F2E85D1A-8FDA-42F0-B4A3-09B17AC0A95E}" sibTransId="{DE620BDC-AB93-439E-B752-D5733881A803}"/>
    <dgm:cxn modelId="{02898F51-1261-48A6-860B-E676DFC32D50}" type="presOf" srcId="{A916FB5E-56CC-49D8-A1F3-FBE82E1D38EA}" destId="{B5019D16-5D5E-48F7-9EFB-BDD94A615539}" srcOrd="0" destOrd="0" presId="urn:microsoft.com/office/officeart/2005/8/layout/equation1"/>
    <dgm:cxn modelId="{26EA23EB-E0E3-488A-99AC-8DEBDEAFEF12}" type="presParOf" srcId="{B5019D16-5D5E-48F7-9EFB-BDD94A615539}" destId="{941716AD-4301-4369-BCCE-61EEC2D5C8CC}" srcOrd="0" destOrd="0" presId="urn:microsoft.com/office/officeart/2005/8/layout/equation1"/>
    <dgm:cxn modelId="{F885C501-E97D-4C58-8ACA-F728BE8821C0}" type="presParOf" srcId="{B5019D16-5D5E-48F7-9EFB-BDD94A615539}" destId="{08F71CF0-DD63-468E-84BD-B840FAABCFD9}" srcOrd="1" destOrd="0" presId="urn:microsoft.com/office/officeart/2005/8/layout/equation1"/>
    <dgm:cxn modelId="{4A6027B9-8BD6-4118-B299-9A262708C688}" type="presParOf" srcId="{B5019D16-5D5E-48F7-9EFB-BDD94A615539}" destId="{0348EBD8-5A78-49A2-884A-809B30BF4F01}" srcOrd="2" destOrd="0" presId="urn:microsoft.com/office/officeart/2005/8/layout/equation1"/>
    <dgm:cxn modelId="{A92FC255-4CD5-4C5F-BD42-5698AE065B9E}" type="presParOf" srcId="{B5019D16-5D5E-48F7-9EFB-BDD94A615539}" destId="{3452F66F-5253-4F16-9EF4-5E47D38E399B}" srcOrd="3" destOrd="0" presId="urn:microsoft.com/office/officeart/2005/8/layout/equation1"/>
    <dgm:cxn modelId="{73ADBCF1-92E7-4BCE-AC3C-7DB2F5A582D4}" type="presParOf" srcId="{B5019D16-5D5E-48F7-9EFB-BDD94A615539}" destId="{E2A58662-A938-4EC1-BF29-69DECDC3F744}" srcOrd="4" destOrd="0" presId="urn:microsoft.com/office/officeart/2005/8/layout/equation1"/>
    <dgm:cxn modelId="{1E9416FE-9C96-4D5E-AE82-9E4A6FEDCD04}" type="presParOf" srcId="{B5019D16-5D5E-48F7-9EFB-BDD94A615539}" destId="{2216CD50-A38A-4B68-8F1F-6D20059B2530}" srcOrd="5" destOrd="0" presId="urn:microsoft.com/office/officeart/2005/8/layout/equation1"/>
    <dgm:cxn modelId="{A7CFD3F4-F11F-4A5D-99BB-AFC797626636}" type="presParOf" srcId="{B5019D16-5D5E-48F7-9EFB-BDD94A615539}" destId="{3B853340-A1F1-4D00-A4F6-23698E4DF100}" srcOrd="6" destOrd="0" presId="urn:microsoft.com/office/officeart/2005/8/layout/equation1"/>
    <dgm:cxn modelId="{E26E87D8-230B-40A7-8328-4721D3B919F6}" type="presParOf" srcId="{B5019D16-5D5E-48F7-9EFB-BDD94A615539}" destId="{45831605-61BA-4C0F-9666-97134FA682CE}" srcOrd="7" destOrd="0" presId="urn:microsoft.com/office/officeart/2005/8/layout/equation1"/>
    <dgm:cxn modelId="{FB6DD39E-E138-413A-ADCD-DEB0E0230C8D}" type="presParOf" srcId="{B5019D16-5D5E-48F7-9EFB-BDD94A615539}" destId="{C19DC118-D6E6-4A40-A7AE-6ADC7ECF628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dgm:t>
        <a:bodyPr/>
        <a:lstStyle/>
        <a:p>
          <a:r>
            <a:rPr lang="es-CO" sz="2400" dirty="0">
              <a:solidFill>
                <a:schemeClr val="bg1"/>
              </a:solidFill>
              <a:latin typeface="+mn-lt"/>
              <a:cs typeface="Arial" panose="020B0604020202020204" pitchFamily="34" charset="0"/>
            </a:rPr>
            <a:t>Marco normativo CCPET.</a:t>
          </a:r>
          <a:endParaRPr lang="es-CO" sz="2400" dirty="0">
            <a:solidFill>
              <a:schemeClr val="bg1"/>
            </a:solidFill>
            <a:latin typeface="+mn-lt"/>
          </a:endParaRPr>
        </a:p>
      </dgm:t>
    </dgm:pt>
    <dgm:pt modelId="{983ED4AD-1AE1-4CA6-B125-78E8D79AEB88}" type="parTrans" cxnId="{7B63DC9F-800D-4A8C-A550-821ABA0CF84A}">
      <dgm:prSet/>
      <dgm:spPr/>
      <dgm:t>
        <a:bodyPr/>
        <a:lstStyle/>
        <a:p>
          <a:endParaRPr lang="es-CO" sz="1400">
            <a:solidFill>
              <a:schemeClr val="bg1"/>
            </a:solidFill>
            <a:latin typeface="+mn-lt"/>
          </a:endParaRPr>
        </a:p>
      </dgm:t>
    </dgm:pt>
    <dgm:pt modelId="{EBF68C99-602A-4FB2-B124-BAA0B51DF659}" type="sibTrans" cxnId="{7B63DC9F-800D-4A8C-A550-821ABA0CF84A}">
      <dgm:prSet/>
      <dgm:spPr/>
      <dgm:t>
        <a:bodyPr/>
        <a:lstStyle/>
        <a:p>
          <a:endParaRPr lang="es-CO" sz="1400">
            <a:solidFill>
              <a:schemeClr val="bg1"/>
            </a:solidFill>
            <a:latin typeface="+mn-lt"/>
          </a:endParaRPr>
        </a:p>
      </dgm:t>
    </dgm:pt>
    <dgm:pt modelId="{F1507436-ADE8-4D2B-BAEF-D352DCCA90DB}">
      <dgm:prSet phldrT="[Texto]" custT="1"/>
      <dgm:spPr>
        <a:noFill/>
      </dgm:spPr>
      <dgm:t>
        <a:bodyPr/>
        <a:lstStyle/>
        <a:p>
          <a:r>
            <a:rPr lang="es-CO" sz="2400" dirty="0">
              <a:solidFill>
                <a:schemeClr val="accent1">
                  <a:lumMod val="75000"/>
                </a:schemeClr>
              </a:solidFill>
              <a:latin typeface="+mn-lt"/>
              <a:cs typeface="Arial" panose="020B0604020202020204" pitchFamily="34" charset="0"/>
            </a:rPr>
            <a:t>Clasificador de Ingresos.</a:t>
          </a:r>
          <a:endParaRPr lang="es-CO" sz="2400" dirty="0">
            <a:solidFill>
              <a:schemeClr val="accent1">
                <a:lumMod val="75000"/>
              </a:schemeClr>
            </a:solidFill>
            <a:latin typeface="+mn-lt"/>
          </a:endParaRPr>
        </a:p>
      </dgm:t>
    </dgm:pt>
    <dgm:pt modelId="{361F22CC-2304-4149-AA5A-CBBE5AAF84EE}" type="parTrans" cxnId="{86239381-6417-4230-A548-D15C94A41405}">
      <dgm:prSet/>
      <dgm:spPr/>
      <dgm:t>
        <a:bodyPr/>
        <a:lstStyle/>
        <a:p>
          <a:endParaRPr lang="es-CO" sz="1400">
            <a:solidFill>
              <a:schemeClr val="bg1"/>
            </a:solidFill>
            <a:latin typeface="+mn-lt"/>
          </a:endParaRPr>
        </a:p>
      </dgm:t>
    </dgm:pt>
    <dgm:pt modelId="{F0D787C9-32F8-48BE-A6D2-B603E0A02164}" type="sibTrans" cxnId="{86239381-6417-4230-A548-D15C94A41405}">
      <dgm:prSet/>
      <dgm:spPr/>
      <dgm:t>
        <a:bodyPr/>
        <a:lstStyle/>
        <a:p>
          <a:endParaRPr lang="es-CO" sz="1400">
            <a:solidFill>
              <a:schemeClr val="bg1"/>
            </a:solidFill>
            <a:latin typeface="+mn-lt"/>
          </a:endParaRPr>
        </a:p>
      </dgm:t>
    </dgm:pt>
    <dgm:pt modelId="{5EE49F85-75EA-418B-8A59-2C0EC091DE9A}">
      <dgm:prSet phldrT="[Texto]" custT="1"/>
      <dgm:spPr>
        <a:noFill/>
      </dgm:spPr>
      <dgm:t>
        <a:bodyPr/>
        <a:lstStyle/>
        <a:p>
          <a:r>
            <a:rPr lang="es-CO" sz="2400" dirty="0">
              <a:solidFill>
                <a:schemeClr val="accent1">
                  <a:lumMod val="75000"/>
                </a:schemeClr>
              </a:solidFill>
              <a:latin typeface="+mn-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n-lt"/>
          </a:endParaRPr>
        </a:p>
      </dgm:t>
    </dgm:pt>
    <dgm:pt modelId="{50E93FC4-AEF2-4183-A349-217056F8CB7D}" type="sibTrans" cxnId="{F309C17B-9BF5-4C20-844D-3AC38F9E1D7D}">
      <dgm:prSet/>
      <dgm:spPr/>
      <dgm:t>
        <a:bodyPr/>
        <a:lstStyle/>
        <a:p>
          <a:endParaRPr lang="es-CO" sz="1400">
            <a:solidFill>
              <a:schemeClr val="bg1"/>
            </a:solidFill>
            <a:latin typeface="+mn-lt"/>
          </a:endParaRPr>
        </a:p>
      </dgm:t>
    </dgm:pt>
    <dgm:pt modelId="{A0736124-F174-401B-8F9A-5D326EA8D77F}">
      <dgm:prSet phldrT="[Texto]" custT="1"/>
      <dgm:spPr>
        <a:noFill/>
      </dgm:spPr>
      <dgm:t>
        <a:bodyPr/>
        <a:lstStyle/>
        <a:p>
          <a:r>
            <a:rPr lang="es-CO" sz="2400" dirty="0">
              <a:solidFill>
                <a:schemeClr val="accent1">
                  <a:lumMod val="75000"/>
                </a:schemeClr>
              </a:solidFill>
              <a:latin typeface="+mn-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n-lt"/>
          </a:endParaRPr>
        </a:p>
      </dgm:t>
    </dgm:pt>
    <dgm:pt modelId="{8F3B01E1-D52B-469D-AA0B-778BFAEF24A0}" type="sibTrans" cxnId="{CC8141D4-1077-4BA9-83E0-1AC51BEC382B}">
      <dgm:prSet/>
      <dgm:spPr/>
      <dgm:t>
        <a:bodyPr/>
        <a:lstStyle/>
        <a:p>
          <a:endParaRPr lang="es-CO" sz="1400">
            <a:solidFill>
              <a:schemeClr val="bg1"/>
            </a:solidFill>
            <a:latin typeface="+mn-lt"/>
          </a:endParaRPr>
        </a:p>
      </dgm:t>
    </dgm:pt>
    <dgm:pt modelId="{622AFD9C-0EB1-48F2-A924-FD8CDB11635E}">
      <dgm:prSet phldrT="[Texto]" custT="1"/>
      <dgm:spPr>
        <a:noFill/>
      </dgm:spPr>
      <dgm:t>
        <a:bodyPr/>
        <a:lstStyle/>
        <a:p>
          <a:r>
            <a:rPr lang="es-CO" sz="2400" dirty="0">
              <a:solidFill>
                <a:schemeClr val="accent1">
                  <a:lumMod val="75000"/>
                </a:schemeClr>
              </a:solidFill>
              <a:latin typeface="+mn-lt"/>
            </a:rPr>
            <a:t>Objetivos y composición del CCPET</a:t>
          </a:r>
        </a:p>
      </dgm:t>
    </dgm:pt>
    <dgm:pt modelId="{08D55709-B64B-4280-80F4-450135FCC17A}" type="parTrans" cxnId="{1296E4F8-7AD3-4337-A754-AE50F7C344AF}">
      <dgm:prSet/>
      <dgm:spPr/>
      <dgm:t>
        <a:bodyPr/>
        <a:lstStyle/>
        <a:p>
          <a:endParaRPr lang="es-CO" sz="1400">
            <a:latin typeface="+mn-lt"/>
          </a:endParaRPr>
        </a:p>
      </dgm:t>
    </dgm:pt>
    <dgm:pt modelId="{18155833-E0FB-45F6-8562-59B6E7628EA2}" type="sibTrans" cxnId="{1296E4F8-7AD3-4337-A754-AE50F7C344AF}">
      <dgm:prSet/>
      <dgm:spPr/>
      <dgm:t>
        <a:bodyPr/>
        <a:lstStyle/>
        <a:p>
          <a:endParaRPr lang="es-CO" sz="1400">
            <a:latin typeface="+mn-lt"/>
          </a:endParaRPr>
        </a:p>
      </dgm:t>
    </dgm:pt>
    <dgm:pt modelId="{D9E64C67-D279-4217-A57B-34EA90353BEB}">
      <dgm:prSet phldrT="[Texto]" custT="1"/>
      <dgm:spPr>
        <a:noFill/>
      </dgm:spPr>
      <dgm:t>
        <a:bodyPr/>
        <a:lstStyle/>
        <a:p>
          <a:r>
            <a:rPr lang="es-ES" sz="2400" dirty="0">
              <a:solidFill>
                <a:schemeClr val="accent1">
                  <a:lumMod val="75000"/>
                </a:schemeClr>
              </a:solidFill>
              <a:latin typeface="+mn-lt"/>
              <a:cs typeface="Arial" panose="020B0604020202020204" pitchFamily="34" charset="0"/>
            </a:rPr>
            <a:t>Ciclo Presupuestal</a:t>
          </a:r>
          <a:endParaRPr lang="es-CO" sz="2400" dirty="0">
            <a:solidFill>
              <a:schemeClr val="accent1">
                <a:lumMod val="75000"/>
              </a:schemeClr>
            </a:solidFill>
            <a:latin typeface="+mn-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n-lt"/>
          </a:endParaRPr>
        </a:p>
      </dgm:t>
    </dgm:pt>
    <dgm:pt modelId="{4765FA42-AFC3-476D-9B4D-666D84EC23AE}" type="sibTrans" cxnId="{4B744692-E27C-4869-9AF9-CAD7EF78EDB3}">
      <dgm:prSet/>
      <dgm:spPr/>
      <dgm:t>
        <a:bodyPr/>
        <a:lstStyle/>
        <a:p>
          <a:endParaRPr lang="es-CO" sz="1600">
            <a:latin typeface="+mn-lt"/>
          </a:endParaRPr>
        </a:p>
      </dgm:t>
    </dgm:pt>
    <dgm:pt modelId="{883E2C96-A646-4379-B5B4-C4D1EDAA9D97}">
      <dgm:prSet phldrT="[Texto]" custT="1"/>
      <dgm:spPr>
        <a:noFill/>
      </dgm:spPr>
      <dgm:t>
        <a:bodyPr/>
        <a:lstStyle/>
        <a:p>
          <a:r>
            <a:rPr lang="es-ES" sz="2400" dirty="0">
              <a:solidFill>
                <a:schemeClr val="accent1">
                  <a:lumMod val="75000"/>
                </a:schemeClr>
              </a:solidFill>
              <a:latin typeface="+mn-lt"/>
              <a:cs typeface="Arial" panose="020B0604020202020204" pitchFamily="34" charset="0"/>
            </a:rPr>
            <a:t>CUIPO</a:t>
          </a:r>
          <a:endParaRPr lang="es-CO" sz="2400" dirty="0">
            <a:solidFill>
              <a:schemeClr val="accent1">
                <a:lumMod val="75000"/>
              </a:schemeClr>
            </a:solidFill>
            <a:latin typeface="+mn-lt"/>
            <a:cs typeface="Arial" panose="020B0604020202020204" pitchFamily="34" charset="0"/>
          </a:endParaRPr>
        </a:p>
      </dgm:t>
    </dgm:pt>
    <dgm:pt modelId="{C80A4F1C-8FAC-4C31-AC55-25AB4E3186EA}" type="parTrans" cxnId="{71432B34-40FB-4377-8C69-4F163BFF0DA3}">
      <dgm:prSet/>
      <dgm:spPr/>
      <dgm:t>
        <a:bodyPr/>
        <a:lstStyle/>
        <a:p>
          <a:endParaRPr lang="es-CO">
            <a:latin typeface="+mn-lt"/>
          </a:endParaRPr>
        </a:p>
      </dgm:t>
    </dgm:pt>
    <dgm:pt modelId="{DF8DC57D-0962-4A0C-86BA-EF6D2E789140}" type="sibTrans" cxnId="{71432B34-40FB-4377-8C69-4F163BFF0DA3}">
      <dgm:prSet/>
      <dgm:spPr/>
      <dgm:t>
        <a:bodyPr/>
        <a:lstStyle/>
        <a:p>
          <a:endParaRPr lang="es-CO">
            <a:latin typeface="+mn-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mj-lt"/>
              <a:cs typeface="Arial" panose="020B0604020202020204" pitchFamily="34" charset="0"/>
            </a:rPr>
            <a:t>Marco normativo CCPET.</a:t>
          </a:r>
          <a:endParaRPr lang="es-CO" sz="2400" dirty="0">
            <a:solidFill>
              <a:schemeClr val="accent1">
                <a:lumMod val="75000"/>
              </a:schemeClr>
            </a:solidFill>
            <a:latin typeface="+mj-lt"/>
          </a:endParaRPr>
        </a:p>
      </dgm:t>
    </dgm:pt>
    <dgm:pt modelId="{983ED4AD-1AE1-4CA6-B125-78E8D79AEB88}" type="parTrans" cxnId="{7B63DC9F-800D-4A8C-A550-821ABA0CF84A}">
      <dgm:prSet/>
      <dgm:spPr/>
      <dgm:t>
        <a:bodyPr/>
        <a:lstStyle/>
        <a:p>
          <a:endParaRPr lang="es-CO" sz="1400">
            <a:solidFill>
              <a:schemeClr val="bg1"/>
            </a:solidFill>
            <a:latin typeface="+mj-lt"/>
          </a:endParaRPr>
        </a:p>
      </dgm:t>
    </dgm:pt>
    <dgm:pt modelId="{EBF68C99-602A-4FB2-B124-BAA0B51DF659}" type="sibTrans" cxnId="{7B63DC9F-800D-4A8C-A550-821ABA0CF84A}">
      <dgm:prSet/>
      <dgm:spPr/>
      <dgm:t>
        <a:bodyPr/>
        <a:lstStyle/>
        <a:p>
          <a:endParaRPr lang="es-CO" sz="1400">
            <a:solidFill>
              <a:schemeClr val="bg1"/>
            </a:solidFill>
            <a:latin typeface="+mj-lt"/>
          </a:endParaRPr>
        </a:p>
      </dgm:t>
    </dgm:pt>
    <dgm:pt modelId="{F1507436-ADE8-4D2B-BAEF-D352DCCA90DB}">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 de Ingresos.</a:t>
          </a:r>
          <a:endParaRPr lang="es-CO" sz="2400" dirty="0">
            <a:solidFill>
              <a:schemeClr val="accent1">
                <a:lumMod val="75000"/>
              </a:schemeClr>
            </a:solidFill>
            <a:latin typeface="+mj-lt"/>
          </a:endParaRPr>
        </a:p>
      </dgm:t>
    </dgm:pt>
    <dgm:pt modelId="{361F22CC-2304-4149-AA5A-CBBE5AAF84EE}" type="parTrans" cxnId="{86239381-6417-4230-A548-D15C94A41405}">
      <dgm:prSet/>
      <dgm:spPr/>
      <dgm:t>
        <a:bodyPr/>
        <a:lstStyle/>
        <a:p>
          <a:endParaRPr lang="es-CO" sz="1400">
            <a:solidFill>
              <a:schemeClr val="bg1"/>
            </a:solidFill>
            <a:latin typeface="+mj-lt"/>
          </a:endParaRPr>
        </a:p>
      </dgm:t>
    </dgm:pt>
    <dgm:pt modelId="{F0D787C9-32F8-48BE-A6D2-B603E0A02164}" type="sibTrans" cxnId="{86239381-6417-4230-A548-D15C94A41405}">
      <dgm:prSet/>
      <dgm:spPr/>
      <dgm:t>
        <a:bodyPr/>
        <a:lstStyle/>
        <a:p>
          <a:endParaRPr lang="es-CO" sz="1400">
            <a:solidFill>
              <a:schemeClr val="bg1"/>
            </a:solidFill>
            <a:latin typeface="+mj-lt"/>
          </a:endParaRPr>
        </a:p>
      </dgm:t>
    </dgm:pt>
    <dgm:pt modelId="{5EE49F85-75EA-418B-8A59-2C0EC091DE9A}">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j-lt"/>
          </a:endParaRPr>
        </a:p>
      </dgm:t>
    </dgm:pt>
    <dgm:pt modelId="{50E93FC4-AEF2-4183-A349-217056F8CB7D}" type="sibTrans" cxnId="{F309C17B-9BF5-4C20-844D-3AC38F9E1D7D}">
      <dgm:prSet/>
      <dgm:spPr/>
      <dgm:t>
        <a:bodyPr/>
        <a:lstStyle/>
        <a:p>
          <a:endParaRPr lang="es-CO" sz="1400">
            <a:solidFill>
              <a:schemeClr val="bg1"/>
            </a:solidFill>
            <a:latin typeface="+mj-lt"/>
          </a:endParaRPr>
        </a:p>
      </dgm:t>
    </dgm:pt>
    <dgm:pt modelId="{A0736124-F174-401B-8F9A-5D326EA8D77F}">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j-lt"/>
          </a:endParaRPr>
        </a:p>
      </dgm:t>
    </dgm:pt>
    <dgm:pt modelId="{8F3B01E1-D52B-469D-AA0B-778BFAEF24A0}" type="sibTrans" cxnId="{CC8141D4-1077-4BA9-83E0-1AC51BEC382B}">
      <dgm:prSet/>
      <dgm:spPr/>
      <dgm:t>
        <a:bodyPr/>
        <a:lstStyle/>
        <a:p>
          <a:endParaRPr lang="es-CO" sz="1400">
            <a:solidFill>
              <a:schemeClr val="bg1"/>
            </a:solidFill>
            <a:latin typeface="+mj-lt"/>
          </a:endParaRPr>
        </a:p>
      </dgm:t>
    </dgm:pt>
    <dgm:pt modelId="{622AFD9C-0EB1-48F2-A924-FD8CDB11635E}">
      <dgm:prSet phldrT="[Texto]" custT="1"/>
      <dgm:spPr/>
      <dgm:t>
        <a:bodyPr/>
        <a:lstStyle/>
        <a:p>
          <a:r>
            <a:rPr lang="es-CO" sz="2400" dirty="0">
              <a:solidFill>
                <a:schemeClr val="bg1"/>
              </a:solidFill>
              <a:latin typeface="+mj-lt"/>
            </a:rPr>
            <a:t>Objetivos y composición del CCPET</a:t>
          </a:r>
        </a:p>
      </dgm:t>
    </dgm:pt>
    <dgm:pt modelId="{08D55709-B64B-4280-80F4-450135FCC17A}" type="parTrans" cxnId="{1296E4F8-7AD3-4337-A754-AE50F7C344AF}">
      <dgm:prSet/>
      <dgm:spPr/>
      <dgm:t>
        <a:bodyPr/>
        <a:lstStyle/>
        <a:p>
          <a:endParaRPr lang="es-CO" sz="1400">
            <a:latin typeface="+mj-lt"/>
          </a:endParaRPr>
        </a:p>
      </dgm:t>
    </dgm:pt>
    <dgm:pt modelId="{18155833-E0FB-45F6-8562-59B6E7628EA2}" type="sibTrans" cxnId="{1296E4F8-7AD3-4337-A754-AE50F7C344AF}">
      <dgm:prSet/>
      <dgm:spPr/>
      <dgm:t>
        <a:bodyPr/>
        <a:lstStyle/>
        <a:p>
          <a:endParaRPr lang="es-CO" sz="1400">
            <a:latin typeface="+mj-lt"/>
          </a:endParaRPr>
        </a:p>
      </dgm:t>
    </dgm:pt>
    <dgm:pt modelId="{D9E64C67-D279-4217-A57B-34EA90353BEB}">
      <dgm:prSet phldrT="[Texto]" custT="1"/>
      <dgm:spPr>
        <a:noFill/>
      </dgm:spPr>
      <dgm:t>
        <a:bodyPr/>
        <a:lstStyle/>
        <a:p>
          <a:r>
            <a:rPr lang="es-ES" sz="2400" dirty="0">
              <a:solidFill>
                <a:schemeClr val="accent1">
                  <a:lumMod val="75000"/>
                </a:schemeClr>
              </a:solidFill>
              <a:latin typeface="+mj-lt"/>
              <a:cs typeface="Arial" panose="020B0604020202020204" pitchFamily="34" charset="0"/>
            </a:rPr>
            <a:t>Ciclo Presupuestal</a:t>
          </a:r>
          <a:endParaRPr lang="es-CO" sz="2400" dirty="0">
            <a:solidFill>
              <a:schemeClr val="accent1">
                <a:lumMod val="75000"/>
              </a:schemeClr>
            </a:solidFill>
            <a:latin typeface="+mj-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j-lt"/>
          </a:endParaRPr>
        </a:p>
      </dgm:t>
    </dgm:pt>
    <dgm:pt modelId="{4765FA42-AFC3-476D-9B4D-666D84EC23AE}" type="sibTrans" cxnId="{4B744692-E27C-4869-9AF9-CAD7EF78EDB3}">
      <dgm:prSet/>
      <dgm:spPr/>
      <dgm:t>
        <a:bodyPr/>
        <a:lstStyle/>
        <a:p>
          <a:endParaRPr lang="es-CO" sz="1600">
            <a:latin typeface="+mj-lt"/>
          </a:endParaRPr>
        </a:p>
      </dgm:t>
    </dgm:pt>
    <dgm:pt modelId="{883E2C96-A646-4379-B5B4-C4D1EDAA9D97}">
      <dgm:prSet phldrT="[Texto]" custT="1"/>
      <dgm:spPr>
        <a:noFill/>
      </dgm:spPr>
      <dgm:t>
        <a:bodyPr/>
        <a:lstStyle/>
        <a:p>
          <a:r>
            <a:rPr lang="es-ES" sz="2400" dirty="0">
              <a:solidFill>
                <a:schemeClr val="accent1">
                  <a:lumMod val="75000"/>
                </a:schemeClr>
              </a:solidFill>
              <a:latin typeface="+mj-lt"/>
              <a:cs typeface="Arial" panose="020B0604020202020204" pitchFamily="34" charset="0"/>
            </a:rPr>
            <a:t>CUIPO</a:t>
          </a:r>
          <a:endParaRPr lang="es-CO" sz="2400" dirty="0">
            <a:solidFill>
              <a:schemeClr val="accent1">
                <a:lumMod val="75000"/>
              </a:schemeClr>
            </a:solidFill>
            <a:latin typeface="+mj-lt"/>
            <a:cs typeface="Arial" panose="020B0604020202020204" pitchFamily="34" charset="0"/>
          </a:endParaRPr>
        </a:p>
      </dgm:t>
    </dgm:pt>
    <dgm:pt modelId="{C80A4F1C-8FAC-4C31-AC55-25AB4E3186EA}" type="parTrans" cxnId="{71432B34-40FB-4377-8C69-4F163BFF0DA3}">
      <dgm:prSet/>
      <dgm:spPr/>
      <dgm:t>
        <a:bodyPr/>
        <a:lstStyle/>
        <a:p>
          <a:endParaRPr lang="es-CO">
            <a:latin typeface="+mj-lt"/>
          </a:endParaRPr>
        </a:p>
      </dgm:t>
    </dgm:pt>
    <dgm:pt modelId="{DF8DC57D-0962-4A0C-86BA-EF6D2E789140}" type="sibTrans" cxnId="{71432B34-40FB-4377-8C69-4F163BFF0DA3}">
      <dgm:prSet/>
      <dgm:spPr/>
      <dgm:t>
        <a:bodyPr/>
        <a:lstStyle/>
        <a:p>
          <a:endParaRPr lang="es-CO">
            <a:latin typeface="+mj-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mj-lt"/>
              <a:cs typeface="Arial" panose="020B0604020202020204" pitchFamily="34" charset="0"/>
            </a:rPr>
            <a:t>Marco normativo CCPET.</a:t>
          </a:r>
          <a:endParaRPr lang="es-CO" sz="2400" dirty="0">
            <a:solidFill>
              <a:schemeClr val="accent1">
                <a:lumMod val="75000"/>
              </a:schemeClr>
            </a:solidFill>
            <a:latin typeface="+mj-lt"/>
          </a:endParaRPr>
        </a:p>
      </dgm:t>
    </dgm:pt>
    <dgm:pt modelId="{983ED4AD-1AE1-4CA6-B125-78E8D79AEB88}" type="parTrans" cxnId="{7B63DC9F-800D-4A8C-A550-821ABA0CF84A}">
      <dgm:prSet/>
      <dgm:spPr/>
      <dgm:t>
        <a:bodyPr/>
        <a:lstStyle/>
        <a:p>
          <a:endParaRPr lang="es-CO" sz="1400">
            <a:solidFill>
              <a:schemeClr val="bg1"/>
            </a:solidFill>
            <a:latin typeface="+mj-lt"/>
          </a:endParaRPr>
        </a:p>
      </dgm:t>
    </dgm:pt>
    <dgm:pt modelId="{EBF68C99-602A-4FB2-B124-BAA0B51DF659}" type="sibTrans" cxnId="{7B63DC9F-800D-4A8C-A550-821ABA0CF84A}">
      <dgm:prSet/>
      <dgm:spPr/>
      <dgm:t>
        <a:bodyPr/>
        <a:lstStyle/>
        <a:p>
          <a:endParaRPr lang="es-CO" sz="1400">
            <a:solidFill>
              <a:schemeClr val="bg1"/>
            </a:solidFill>
            <a:latin typeface="+mj-lt"/>
          </a:endParaRPr>
        </a:p>
      </dgm:t>
    </dgm:pt>
    <dgm:pt modelId="{F1507436-ADE8-4D2B-BAEF-D352DCCA90DB}">
      <dgm:prSet phldrT="[Texto]" custT="1"/>
      <dgm:spPr/>
      <dgm:t>
        <a:bodyPr/>
        <a:lstStyle/>
        <a:p>
          <a:r>
            <a:rPr lang="es-CO" sz="2400" dirty="0">
              <a:solidFill>
                <a:schemeClr val="bg1"/>
              </a:solidFill>
              <a:latin typeface="+mj-lt"/>
              <a:cs typeface="Arial" panose="020B0604020202020204" pitchFamily="34" charset="0"/>
            </a:rPr>
            <a:t>Clasificador de Ingresos.</a:t>
          </a:r>
          <a:endParaRPr lang="es-CO" sz="2400" dirty="0">
            <a:solidFill>
              <a:schemeClr val="bg1"/>
            </a:solidFill>
            <a:latin typeface="+mj-lt"/>
          </a:endParaRPr>
        </a:p>
      </dgm:t>
    </dgm:pt>
    <dgm:pt modelId="{361F22CC-2304-4149-AA5A-CBBE5AAF84EE}" type="parTrans" cxnId="{86239381-6417-4230-A548-D15C94A41405}">
      <dgm:prSet/>
      <dgm:spPr/>
      <dgm:t>
        <a:bodyPr/>
        <a:lstStyle/>
        <a:p>
          <a:endParaRPr lang="es-CO" sz="1400">
            <a:solidFill>
              <a:schemeClr val="bg1"/>
            </a:solidFill>
            <a:latin typeface="+mj-lt"/>
          </a:endParaRPr>
        </a:p>
      </dgm:t>
    </dgm:pt>
    <dgm:pt modelId="{F0D787C9-32F8-48BE-A6D2-B603E0A02164}" type="sibTrans" cxnId="{86239381-6417-4230-A548-D15C94A41405}">
      <dgm:prSet/>
      <dgm:spPr/>
      <dgm:t>
        <a:bodyPr/>
        <a:lstStyle/>
        <a:p>
          <a:endParaRPr lang="es-CO" sz="1400">
            <a:solidFill>
              <a:schemeClr val="bg1"/>
            </a:solidFill>
            <a:latin typeface="+mj-lt"/>
          </a:endParaRPr>
        </a:p>
      </dgm:t>
    </dgm:pt>
    <dgm:pt modelId="{5EE49F85-75EA-418B-8A59-2C0EC091DE9A}">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j-lt"/>
          </a:endParaRPr>
        </a:p>
      </dgm:t>
    </dgm:pt>
    <dgm:pt modelId="{50E93FC4-AEF2-4183-A349-217056F8CB7D}" type="sibTrans" cxnId="{F309C17B-9BF5-4C20-844D-3AC38F9E1D7D}">
      <dgm:prSet/>
      <dgm:spPr/>
      <dgm:t>
        <a:bodyPr/>
        <a:lstStyle/>
        <a:p>
          <a:endParaRPr lang="es-CO" sz="1400">
            <a:solidFill>
              <a:schemeClr val="bg1"/>
            </a:solidFill>
            <a:latin typeface="+mj-lt"/>
          </a:endParaRPr>
        </a:p>
      </dgm:t>
    </dgm:pt>
    <dgm:pt modelId="{A0736124-F174-401B-8F9A-5D326EA8D77F}">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j-lt"/>
          </a:endParaRPr>
        </a:p>
      </dgm:t>
    </dgm:pt>
    <dgm:pt modelId="{8F3B01E1-D52B-469D-AA0B-778BFAEF24A0}" type="sibTrans" cxnId="{CC8141D4-1077-4BA9-83E0-1AC51BEC382B}">
      <dgm:prSet/>
      <dgm:spPr/>
      <dgm:t>
        <a:bodyPr/>
        <a:lstStyle/>
        <a:p>
          <a:endParaRPr lang="es-CO" sz="1400">
            <a:solidFill>
              <a:schemeClr val="bg1"/>
            </a:solidFill>
            <a:latin typeface="+mj-lt"/>
          </a:endParaRPr>
        </a:p>
      </dgm:t>
    </dgm:pt>
    <dgm:pt modelId="{622AFD9C-0EB1-48F2-A924-FD8CDB11635E}">
      <dgm:prSet phldrT="[Texto]" custT="1"/>
      <dgm:spPr>
        <a:noFill/>
      </dgm:spPr>
      <dgm:t>
        <a:bodyPr/>
        <a:lstStyle/>
        <a:p>
          <a:r>
            <a:rPr lang="es-CO" sz="2400" dirty="0">
              <a:solidFill>
                <a:schemeClr val="accent1">
                  <a:lumMod val="75000"/>
                </a:schemeClr>
              </a:solidFill>
              <a:latin typeface="+mj-lt"/>
            </a:rPr>
            <a:t>Objetivos y composición del CCPET</a:t>
          </a:r>
        </a:p>
      </dgm:t>
    </dgm:pt>
    <dgm:pt modelId="{08D55709-B64B-4280-80F4-450135FCC17A}" type="parTrans" cxnId="{1296E4F8-7AD3-4337-A754-AE50F7C344AF}">
      <dgm:prSet/>
      <dgm:spPr/>
      <dgm:t>
        <a:bodyPr/>
        <a:lstStyle/>
        <a:p>
          <a:endParaRPr lang="es-CO" sz="1400">
            <a:latin typeface="+mj-lt"/>
          </a:endParaRPr>
        </a:p>
      </dgm:t>
    </dgm:pt>
    <dgm:pt modelId="{18155833-E0FB-45F6-8562-59B6E7628EA2}" type="sibTrans" cxnId="{1296E4F8-7AD3-4337-A754-AE50F7C344AF}">
      <dgm:prSet/>
      <dgm:spPr/>
      <dgm:t>
        <a:bodyPr/>
        <a:lstStyle/>
        <a:p>
          <a:endParaRPr lang="es-CO" sz="1400">
            <a:latin typeface="+mj-lt"/>
          </a:endParaRPr>
        </a:p>
      </dgm:t>
    </dgm:pt>
    <dgm:pt modelId="{D9E64C67-D279-4217-A57B-34EA90353BEB}">
      <dgm:prSet phldrT="[Texto]" custT="1"/>
      <dgm:spPr>
        <a:noFill/>
      </dgm:spPr>
      <dgm:t>
        <a:bodyPr/>
        <a:lstStyle/>
        <a:p>
          <a:r>
            <a:rPr lang="es-ES" sz="2400" dirty="0">
              <a:solidFill>
                <a:schemeClr val="accent1">
                  <a:lumMod val="75000"/>
                </a:schemeClr>
              </a:solidFill>
              <a:latin typeface="+mj-lt"/>
              <a:cs typeface="Arial" panose="020B0604020202020204" pitchFamily="34" charset="0"/>
            </a:rPr>
            <a:t>Ciclo Presupuestal</a:t>
          </a:r>
          <a:endParaRPr lang="es-CO" sz="2400" dirty="0">
            <a:solidFill>
              <a:schemeClr val="accent1">
                <a:lumMod val="75000"/>
              </a:schemeClr>
            </a:solidFill>
            <a:latin typeface="+mj-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j-lt"/>
          </a:endParaRPr>
        </a:p>
      </dgm:t>
    </dgm:pt>
    <dgm:pt modelId="{4765FA42-AFC3-476D-9B4D-666D84EC23AE}" type="sibTrans" cxnId="{4B744692-E27C-4869-9AF9-CAD7EF78EDB3}">
      <dgm:prSet/>
      <dgm:spPr/>
      <dgm:t>
        <a:bodyPr/>
        <a:lstStyle/>
        <a:p>
          <a:endParaRPr lang="es-CO" sz="1600">
            <a:latin typeface="+mj-lt"/>
          </a:endParaRPr>
        </a:p>
      </dgm:t>
    </dgm:pt>
    <dgm:pt modelId="{883E2C96-A646-4379-B5B4-C4D1EDAA9D97}">
      <dgm:prSet phldrT="[Texto]" custT="1"/>
      <dgm:spPr>
        <a:noFill/>
      </dgm:spPr>
      <dgm:t>
        <a:bodyPr/>
        <a:lstStyle/>
        <a:p>
          <a:r>
            <a:rPr lang="es-ES" sz="2400" dirty="0">
              <a:solidFill>
                <a:schemeClr val="accent1">
                  <a:lumMod val="75000"/>
                </a:schemeClr>
              </a:solidFill>
              <a:latin typeface="+mj-lt"/>
              <a:cs typeface="Arial" panose="020B0604020202020204" pitchFamily="34" charset="0"/>
            </a:rPr>
            <a:t>CUIPO</a:t>
          </a:r>
          <a:endParaRPr lang="es-CO" sz="2400" dirty="0">
            <a:solidFill>
              <a:schemeClr val="accent1">
                <a:lumMod val="75000"/>
              </a:schemeClr>
            </a:solidFill>
            <a:latin typeface="+mj-lt"/>
            <a:cs typeface="Arial" panose="020B0604020202020204" pitchFamily="34" charset="0"/>
          </a:endParaRPr>
        </a:p>
      </dgm:t>
    </dgm:pt>
    <dgm:pt modelId="{C80A4F1C-8FAC-4C31-AC55-25AB4E3186EA}" type="parTrans" cxnId="{71432B34-40FB-4377-8C69-4F163BFF0DA3}">
      <dgm:prSet/>
      <dgm:spPr/>
      <dgm:t>
        <a:bodyPr/>
        <a:lstStyle/>
        <a:p>
          <a:endParaRPr lang="es-CO">
            <a:latin typeface="+mj-lt"/>
          </a:endParaRPr>
        </a:p>
      </dgm:t>
    </dgm:pt>
    <dgm:pt modelId="{DF8DC57D-0962-4A0C-86BA-EF6D2E789140}" type="sibTrans" cxnId="{71432B34-40FB-4377-8C69-4F163BFF0DA3}">
      <dgm:prSet/>
      <dgm:spPr/>
      <dgm:t>
        <a:bodyPr/>
        <a:lstStyle/>
        <a:p>
          <a:endParaRPr lang="es-CO">
            <a:latin typeface="+mj-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mj-lt"/>
              <a:cs typeface="Arial" panose="020B0604020202020204" pitchFamily="34" charset="0"/>
            </a:rPr>
            <a:t>Marco normativo CCPET.</a:t>
          </a:r>
          <a:endParaRPr lang="es-CO" sz="2400" dirty="0">
            <a:solidFill>
              <a:schemeClr val="accent1">
                <a:lumMod val="75000"/>
              </a:schemeClr>
            </a:solidFill>
            <a:latin typeface="+mj-lt"/>
          </a:endParaRPr>
        </a:p>
      </dgm:t>
    </dgm:pt>
    <dgm:pt modelId="{983ED4AD-1AE1-4CA6-B125-78E8D79AEB88}" type="parTrans" cxnId="{7B63DC9F-800D-4A8C-A550-821ABA0CF84A}">
      <dgm:prSet/>
      <dgm:spPr/>
      <dgm:t>
        <a:bodyPr/>
        <a:lstStyle/>
        <a:p>
          <a:endParaRPr lang="es-CO" sz="1400">
            <a:solidFill>
              <a:schemeClr val="bg1"/>
            </a:solidFill>
            <a:latin typeface="+mj-lt"/>
          </a:endParaRPr>
        </a:p>
      </dgm:t>
    </dgm:pt>
    <dgm:pt modelId="{EBF68C99-602A-4FB2-B124-BAA0B51DF659}" type="sibTrans" cxnId="{7B63DC9F-800D-4A8C-A550-821ABA0CF84A}">
      <dgm:prSet/>
      <dgm:spPr/>
      <dgm:t>
        <a:bodyPr/>
        <a:lstStyle/>
        <a:p>
          <a:endParaRPr lang="es-CO" sz="1400">
            <a:solidFill>
              <a:schemeClr val="bg1"/>
            </a:solidFill>
            <a:latin typeface="+mj-lt"/>
          </a:endParaRPr>
        </a:p>
      </dgm:t>
    </dgm:pt>
    <dgm:pt modelId="{F1507436-ADE8-4D2B-BAEF-D352DCCA90DB}">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 de Ingresos.</a:t>
          </a:r>
          <a:endParaRPr lang="es-CO" sz="2400" dirty="0">
            <a:solidFill>
              <a:schemeClr val="accent1">
                <a:lumMod val="75000"/>
              </a:schemeClr>
            </a:solidFill>
            <a:latin typeface="+mj-lt"/>
          </a:endParaRPr>
        </a:p>
      </dgm:t>
    </dgm:pt>
    <dgm:pt modelId="{361F22CC-2304-4149-AA5A-CBBE5AAF84EE}" type="parTrans" cxnId="{86239381-6417-4230-A548-D15C94A41405}">
      <dgm:prSet/>
      <dgm:spPr/>
      <dgm:t>
        <a:bodyPr/>
        <a:lstStyle/>
        <a:p>
          <a:endParaRPr lang="es-CO" sz="1400">
            <a:solidFill>
              <a:schemeClr val="bg1"/>
            </a:solidFill>
            <a:latin typeface="+mj-lt"/>
          </a:endParaRPr>
        </a:p>
      </dgm:t>
    </dgm:pt>
    <dgm:pt modelId="{F0D787C9-32F8-48BE-A6D2-B603E0A02164}" type="sibTrans" cxnId="{86239381-6417-4230-A548-D15C94A41405}">
      <dgm:prSet/>
      <dgm:spPr/>
      <dgm:t>
        <a:bodyPr/>
        <a:lstStyle/>
        <a:p>
          <a:endParaRPr lang="es-CO" sz="1400">
            <a:solidFill>
              <a:schemeClr val="bg1"/>
            </a:solidFill>
            <a:latin typeface="+mj-lt"/>
          </a:endParaRPr>
        </a:p>
      </dgm:t>
    </dgm:pt>
    <dgm:pt modelId="{5EE49F85-75EA-418B-8A59-2C0EC091DE9A}">
      <dgm:prSet phldrT="[Texto]" custT="1"/>
      <dgm:spPr/>
      <dgm:t>
        <a:bodyPr/>
        <a:lstStyle/>
        <a:p>
          <a:r>
            <a:rPr lang="es-CO" sz="2400" dirty="0">
              <a:solidFill>
                <a:schemeClr val="bg1"/>
              </a:solidFill>
              <a:latin typeface="+mj-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j-lt"/>
          </a:endParaRPr>
        </a:p>
      </dgm:t>
    </dgm:pt>
    <dgm:pt modelId="{50E93FC4-AEF2-4183-A349-217056F8CB7D}" type="sibTrans" cxnId="{F309C17B-9BF5-4C20-844D-3AC38F9E1D7D}">
      <dgm:prSet/>
      <dgm:spPr/>
      <dgm:t>
        <a:bodyPr/>
        <a:lstStyle/>
        <a:p>
          <a:endParaRPr lang="es-CO" sz="1400">
            <a:solidFill>
              <a:schemeClr val="bg1"/>
            </a:solidFill>
            <a:latin typeface="+mj-lt"/>
          </a:endParaRPr>
        </a:p>
      </dgm:t>
    </dgm:pt>
    <dgm:pt modelId="{A0736124-F174-401B-8F9A-5D326EA8D77F}">
      <dgm:prSet phldrT="[Texto]" custT="1"/>
      <dgm:spPr>
        <a:noFill/>
      </dgm:spPr>
      <dgm:t>
        <a:bodyPr/>
        <a:lstStyle/>
        <a:p>
          <a:r>
            <a:rPr lang="es-CO" sz="2400" dirty="0">
              <a:solidFill>
                <a:schemeClr val="accent1">
                  <a:lumMod val="75000"/>
                </a:schemeClr>
              </a:solidFill>
              <a:latin typeface="+mj-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j-lt"/>
          </a:endParaRPr>
        </a:p>
      </dgm:t>
    </dgm:pt>
    <dgm:pt modelId="{8F3B01E1-D52B-469D-AA0B-778BFAEF24A0}" type="sibTrans" cxnId="{CC8141D4-1077-4BA9-83E0-1AC51BEC382B}">
      <dgm:prSet/>
      <dgm:spPr/>
      <dgm:t>
        <a:bodyPr/>
        <a:lstStyle/>
        <a:p>
          <a:endParaRPr lang="es-CO" sz="1400">
            <a:solidFill>
              <a:schemeClr val="bg1"/>
            </a:solidFill>
            <a:latin typeface="+mj-lt"/>
          </a:endParaRPr>
        </a:p>
      </dgm:t>
    </dgm:pt>
    <dgm:pt modelId="{622AFD9C-0EB1-48F2-A924-FD8CDB11635E}">
      <dgm:prSet phldrT="[Texto]" custT="1"/>
      <dgm:spPr>
        <a:noFill/>
      </dgm:spPr>
      <dgm:t>
        <a:bodyPr/>
        <a:lstStyle/>
        <a:p>
          <a:r>
            <a:rPr lang="es-CO" sz="2400" dirty="0">
              <a:solidFill>
                <a:schemeClr val="accent1">
                  <a:lumMod val="75000"/>
                </a:schemeClr>
              </a:solidFill>
              <a:latin typeface="+mj-lt"/>
            </a:rPr>
            <a:t>Objetivos y composición del CCPET</a:t>
          </a:r>
        </a:p>
      </dgm:t>
    </dgm:pt>
    <dgm:pt modelId="{08D55709-B64B-4280-80F4-450135FCC17A}" type="parTrans" cxnId="{1296E4F8-7AD3-4337-A754-AE50F7C344AF}">
      <dgm:prSet/>
      <dgm:spPr/>
      <dgm:t>
        <a:bodyPr/>
        <a:lstStyle/>
        <a:p>
          <a:endParaRPr lang="es-CO" sz="1400">
            <a:latin typeface="+mj-lt"/>
          </a:endParaRPr>
        </a:p>
      </dgm:t>
    </dgm:pt>
    <dgm:pt modelId="{18155833-E0FB-45F6-8562-59B6E7628EA2}" type="sibTrans" cxnId="{1296E4F8-7AD3-4337-A754-AE50F7C344AF}">
      <dgm:prSet/>
      <dgm:spPr/>
      <dgm:t>
        <a:bodyPr/>
        <a:lstStyle/>
        <a:p>
          <a:endParaRPr lang="es-CO" sz="1400">
            <a:latin typeface="+mj-lt"/>
          </a:endParaRPr>
        </a:p>
      </dgm:t>
    </dgm:pt>
    <dgm:pt modelId="{D9E64C67-D279-4217-A57B-34EA90353BEB}">
      <dgm:prSet phldrT="[Texto]" custT="1"/>
      <dgm:spPr>
        <a:noFill/>
      </dgm:spPr>
      <dgm:t>
        <a:bodyPr/>
        <a:lstStyle/>
        <a:p>
          <a:r>
            <a:rPr lang="es-ES" sz="2400" dirty="0">
              <a:solidFill>
                <a:schemeClr val="accent1">
                  <a:lumMod val="75000"/>
                </a:schemeClr>
              </a:solidFill>
              <a:latin typeface="+mj-lt"/>
              <a:cs typeface="Arial" panose="020B0604020202020204" pitchFamily="34" charset="0"/>
            </a:rPr>
            <a:t>Ciclo Presupuestal</a:t>
          </a:r>
          <a:endParaRPr lang="es-CO" sz="2400" dirty="0">
            <a:solidFill>
              <a:schemeClr val="accent1">
                <a:lumMod val="75000"/>
              </a:schemeClr>
            </a:solidFill>
            <a:latin typeface="+mj-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j-lt"/>
          </a:endParaRPr>
        </a:p>
      </dgm:t>
    </dgm:pt>
    <dgm:pt modelId="{4765FA42-AFC3-476D-9B4D-666D84EC23AE}" type="sibTrans" cxnId="{4B744692-E27C-4869-9AF9-CAD7EF78EDB3}">
      <dgm:prSet/>
      <dgm:spPr/>
      <dgm:t>
        <a:bodyPr/>
        <a:lstStyle/>
        <a:p>
          <a:endParaRPr lang="es-CO" sz="1600">
            <a:latin typeface="+mj-lt"/>
          </a:endParaRPr>
        </a:p>
      </dgm:t>
    </dgm:pt>
    <dgm:pt modelId="{883E2C96-A646-4379-B5B4-C4D1EDAA9D97}">
      <dgm:prSet phldrT="[Texto]" custT="1"/>
      <dgm:spPr>
        <a:noFill/>
      </dgm:spPr>
      <dgm:t>
        <a:bodyPr/>
        <a:lstStyle/>
        <a:p>
          <a:r>
            <a:rPr lang="es-ES" sz="2400" dirty="0">
              <a:solidFill>
                <a:schemeClr val="accent1">
                  <a:lumMod val="75000"/>
                </a:schemeClr>
              </a:solidFill>
              <a:latin typeface="+mj-lt"/>
              <a:cs typeface="Arial" panose="020B0604020202020204" pitchFamily="34" charset="0"/>
            </a:rPr>
            <a:t>CUIPO</a:t>
          </a:r>
          <a:endParaRPr lang="es-CO" sz="2400" dirty="0">
            <a:solidFill>
              <a:schemeClr val="accent1">
                <a:lumMod val="75000"/>
              </a:schemeClr>
            </a:solidFill>
            <a:latin typeface="+mj-lt"/>
            <a:cs typeface="Arial" panose="020B0604020202020204" pitchFamily="34" charset="0"/>
          </a:endParaRPr>
        </a:p>
      </dgm:t>
    </dgm:pt>
    <dgm:pt modelId="{C80A4F1C-8FAC-4C31-AC55-25AB4E3186EA}" type="parTrans" cxnId="{71432B34-40FB-4377-8C69-4F163BFF0DA3}">
      <dgm:prSet/>
      <dgm:spPr/>
      <dgm:t>
        <a:bodyPr/>
        <a:lstStyle/>
        <a:p>
          <a:endParaRPr lang="es-CO">
            <a:latin typeface="+mj-lt"/>
          </a:endParaRPr>
        </a:p>
      </dgm:t>
    </dgm:pt>
    <dgm:pt modelId="{DF8DC57D-0962-4A0C-86BA-EF6D2E789140}" type="sibTrans" cxnId="{71432B34-40FB-4377-8C69-4F163BFF0DA3}">
      <dgm:prSet/>
      <dgm:spPr/>
      <dgm:t>
        <a:bodyPr/>
        <a:lstStyle/>
        <a:p>
          <a:endParaRPr lang="es-CO">
            <a:latin typeface="+mj-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mn-lt"/>
              <a:cs typeface="Arial" panose="020B0604020202020204" pitchFamily="34" charset="0"/>
            </a:rPr>
            <a:t>Marco normativo CCPET.</a:t>
          </a:r>
          <a:endParaRPr lang="es-CO" sz="2400" dirty="0">
            <a:solidFill>
              <a:schemeClr val="accent1">
                <a:lumMod val="75000"/>
              </a:schemeClr>
            </a:solidFill>
            <a:latin typeface="+mn-lt"/>
          </a:endParaRPr>
        </a:p>
      </dgm:t>
    </dgm:pt>
    <dgm:pt modelId="{983ED4AD-1AE1-4CA6-B125-78E8D79AEB88}" type="parTrans" cxnId="{7B63DC9F-800D-4A8C-A550-821ABA0CF84A}">
      <dgm:prSet/>
      <dgm:spPr/>
      <dgm:t>
        <a:bodyPr/>
        <a:lstStyle/>
        <a:p>
          <a:endParaRPr lang="es-CO" sz="1400">
            <a:solidFill>
              <a:schemeClr val="bg1"/>
            </a:solidFill>
            <a:latin typeface="+mn-lt"/>
          </a:endParaRPr>
        </a:p>
      </dgm:t>
    </dgm:pt>
    <dgm:pt modelId="{EBF68C99-602A-4FB2-B124-BAA0B51DF659}" type="sibTrans" cxnId="{7B63DC9F-800D-4A8C-A550-821ABA0CF84A}">
      <dgm:prSet/>
      <dgm:spPr/>
      <dgm:t>
        <a:bodyPr/>
        <a:lstStyle/>
        <a:p>
          <a:endParaRPr lang="es-CO" sz="1400">
            <a:solidFill>
              <a:schemeClr val="bg1"/>
            </a:solidFill>
            <a:latin typeface="+mn-lt"/>
          </a:endParaRPr>
        </a:p>
      </dgm:t>
    </dgm:pt>
    <dgm:pt modelId="{F1507436-ADE8-4D2B-BAEF-D352DCCA90DB}">
      <dgm:prSet phldrT="[Texto]" custT="1"/>
      <dgm:spPr>
        <a:noFill/>
      </dgm:spPr>
      <dgm:t>
        <a:bodyPr/>
        <a:lstStyle/>
        <a:p>
          <a:r>
            <a:rPr lang="es-CO" sz="2400" dirty="0">
              <a:solidFill>
                <a:schemeClr val="accent1">
                  <a:lumMod val="75000"/>
                </a:schemeClr>
              </a:solidFill>
              <a:latin typeface="+mn-lt"/>
              <a:cs typeface="Arial" panose="020B0604020202020204" pitchFamily="34" charset="0"/>
            </a:rPr>
            <a:t>Clasificador de Ingresos.</a:t>
          </a:r>
          <a:endParaRPr lang="es-CO" sz="2400" dirty="0">
            <a:solidFill>
              <a:schemeClr val="accent1">
                <a:lumMod val="75000"/>
              </a:schemeClr>
            </a:solidFill>
            <a:latin typeface="+mn-lt"/>
          </a:endParaRPr>
        </a:p>
      </dgm:t>
    </dgm:pt>
    <dgm:pt modelId="{361F22CC-2304-4149-AA5A-CBBE5AAF84EE}" type="parTrans" cxnId="{86239381-6417-4230-A548-D15C94A41405}">
      <dgm:prSet/>
      <dgm:spPr/>
      <dgm:t>
        <a:bodyPr/>
        <a:lstStyle/>
        <a:p>
          <a:endParaRPr lang="es-CO" sz="1400">
            <a:solidFill>
              <a:schemeClr val="bg1"/>
            </a:solidFill>
            <a:latin typeface="+mn-lt"/>
          </a:endParaRPr>
        </a:p>
      </dgm:t>
    </dgm:pt>
    <dgm:pt modelId="{F0D787C9-32F8-48BE-A6D2-B603E0A02164}" type="sibTrans" cxnId="{86239381-6417-4230-A548-D15C94A41405}">
      <dgm:prSet/>
      <dgm:spPr/>
      <dgm:t>
        <a:bodyPr/>
        <a:lstStyle/>
        <a:p>
          <a:endParaRPr lang="es-CO" sz="1400">
            <a:solidFill>
              <a:schemeClr val="bg1"/>
            </a:solidFill>
            <a:latin typeface="+mn-lt"/>
          </a:endParaRPr>
        </a:p>
      </dgm:t>
    </dgm:pt>
    <dgm:pt modelId="{5EE49F85-75EA-418B-8A59-2C0EC091DE9A}">
      <dgm:prSet phldrT="[Texto]" custT="1"/>
      <dgm:spPr>
        <a:noFill/>
      </dgm:spPr>
      <dgm:t>
        <a:bodyPr/>
        <a:lstStyle/>
        <a:p>
          <a:r>
            <a:rPr lang="es-CO" sz="2400" dirty="0">
              <a:solidFill>
                <a:schemeClr val="accent1">
                  <a:lumMod val="75000"/>
                </a:schemeClr>
              </a:solidFill>
              <a:latin typeface="+mn-lt"/>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mn-lt"/>
          </a:endParaRPr>
        </a:p>
      </dgm:t>
    </dgm:pt>
    <dgm:pt modelId="{50E93FC4-AEF2-4183-A349-217056F8CB7D}" type="sibTrans" cxnId="{F309C17B-9BF5-4C20-844D-3AC38F9E1D7D}">
      <dgm:prSet/>
      <dgm:spPr/>
      <dgm:t>
        <a:bodyPr/>
        <a:lstStyle/>
        <a:p>
          <a:endParaRPr lang="es-CO" sz="1400">
            <a:solidFill>
              <a:schemeClr val="bg1"/>
            </a:solidFill>
            <a:latin typeface="+mn-lt"/>
          </a:endParaRPr>
        </a:p>
      </dgm:t>
    </dgm:pt>
    <dgm:pt modelId="{A0736124-F174-401B-8F9A-5D326EA8D77F}">
      <dgm:prSet phldrT="[Texto]" custT="1"/>
      <dgm:spPr/>
      <dgm:t>
        <a:bodyPr/>
        <a:lstStyle/>
        <a:p>
          <a:r>
            <a:rPr lang="es-CO" sz="2400" dirty="0">
              <a:solidFill>
                <a:schemeClr val="bg1"/>
              </a:solidFill>
              <a:latin typeface="+mn-lt"/>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mn-lt"/>
          </a:endParaRPr>
        </a:p>
      </dgm:t>
    </dgm:pt>
    <dgm:pt modelId="{8F3B01E1-D52B-469D-AA0B-778BFAEF24A0}" type="sibTrans" cxnId="{CC8141D4-1077-4BA9-83E0-1AC51BEC382B}">
      <dgm:prSet/>
      <dgm:spPr/>
      <dgm:t>
        <a:bodyPr/>
        <a:lstStyle/>
        <a:p>
          <a:endParaRPr lang="es-CO" sz="1400">
            <a:solidFill>
              <a:schemeClr val="bg1"/>
            </a:solidFill>
            <a:latin typeface="+mn-lt"/>
          </a:endParaRPr>
        </a:p>
      </dgm:t>
    </dgm:pt>
    <dgm:pt modelId="{622AFD9C-0EB1-48F2-A924-FD8CDB11635E}">
      <dgm:prSet phldrT="[Texto]" custT="1"/>
      <dgm:spPr>
        <a:noFill/>
      </dgm:spPr>
      <dgm:t>
        <a:bodyPr/>
        <a:lstStyle/>
        <a:p>
          <a:r>
            <a:rPr lang="es-CO" sz="2400" dirty="0">
              <a:solidFill>
                <a:schemeClr val="accent1">
                  <a:lumMod val="75000"/>
                </a:schemeClr>
              </a:solidFill>
              <a:latin typeface="+mn-lt"/>
            </a:rPr>
            <a:t>Objetivos y composición del CCPET</a:t>
          </a:r>
        </a:p>
      </dgm:t>
    </dgm:pt>
    <dgm:pt modelId="{08D55709-B64B-4280-80F4-450135FCC17A}" type="parTrans" cxnId="{1296E4F8-7AD3-4337-A754-AE50F7C344AF}">
      <dgm:prSet/>
      <dgm:spPr/>
      <dgm:t>
        <a:bodyPr/>
        <a:lstStyle/>
        <a:p>
          <a:endParaRPr lang="es-CO" sz="1400">
            <a:latin typeface="+mn-lt"/>
          </a:endParaRPr>
        </a:p>
      </dgm:t>
    </dgm:pt>
    <dgm:pt modelId="{18155833-E0FB-45F6-8562-59B6E7628EA2}" type="sibTrans" cxnId="{1296E4F8-7AD3-4337-A754-AE50F7C344AF}">
      <dgm:prSet/>
      <dgm:spPr/>
      <dgm:t>
        <a:bodyPr/>
        <a:lstStyle/>
        <a:p>
          <a:endParaRPr lang="es-CO" sz="1400">
            <a:latin typeface="+mn-lt"/>
          </a:endParaRPr>
        </a:p>
      </dgm:t>
    </dgm:pt>
    <dgm:pt modelId="{D9E64C67-D279-4217-A57B-34EA90353BEB}">
      <dgm:prSet phldrT="[Texto]" custT="1"/>
      <dgm:spPr>
        <a:noFill/>
      </dgm:spPr>
      <dgm:t>
        <a:bodyPr/>
        <a:lstStyle/>
        <a:p>
          <a:r>
            <a:rPr lang="es-ES" sz="2400" dirty="0">
              <a:solidFill>
                <a:schemeClr val="accent1">
                  <a:lumMod val="75000"/>
                </a:schemeClr>
              </a:solidFill>
              <a:latin typeface="+mn-lt"/>
              <a:cs typeface="Arial" panose="020B0604020202020204" pitchFamily="34" charset="0"/>
            </a:rPr>
            <a:t>Ciclo Presupuestal</a:t>
          </a:r>
          <a:endParaRPr lang="es-CO" sz="2400" dirty="0">
            <a:solidFill>
              <a:schemeClr val="accent1">
                <a:lumMod val="75000"/>
              </a:schemeClr>
            </a:solidFill>
            <a:latin typeface="+mn-lt"/>
            <a:cs typeface="Arial" panose="020B0604020202020204" pitchFamily="34" charset="0"/>
          </a:endParaRPr>
        </a:p>
      </dgm:t>
    </dgm:pt>
    <dgm:pt modelId="{7A6226AA-D877-47D3-8A04-AD81C1041EFA}" type="parTrans" cxnId="{4B744692-E27C-4869-9AF9-CAD7EF78EDB3}">
      <dgm:prSet/>
      <dgm:spPr/>
      <dgm:t>
        <a:bodyPr/>
        <a:lstStyle/>
        <a:p>
          <a:endParaRPr lang="es-CO" sz="1600">
            <a:latin typeface="+mn-lt"/>
          </a:endParaRPr>
        </a:p>
      </dgm:t>
    </dgm:pt>
    <dgm:pt modelId="{4765FA42-AFC3-476D-9B4D-666D84EC23AE}" type="sibTrans" cxnId="{4B744692-E27C-4869-9AF9-CAD7EF78EDB3}">
      <dgm:prSet/>
      <dgm:spPr/>
      <dgm:t>
        <a:bodyPr/>
        <a:lstStyle/>
        <a:p>
          <a:endParaRPr lang="es-CO" sz="1600">
            <a:latin typeface="+mn-lt"/>
          </a:endParaRPr>
        </a:p>
      </dgm:t>
    </dgm:pt>
    <dgm:pt modelId="{883E2C96-A646-4379-B5B4-C4D1EDAA9D97}">
      <dgm:prSet phldrT="[Texto]" custT="1"/>
      <dgm:spPr>
        <a:noFill/>
      </dgm:spPr>
      <dgm:t>
        <a:bodyPr/>
        <a:lstStyle/>
        <a:p>
          <a:r>
            <a:rPr lang="es-ES" sz="2400" dirty="0">
              <a:solidFill>
                <a:schemeClr val="accent1">
                  <a:lumMod val="75000"/>
                </a:schemeClr>
              </a:solidFill>
              <a:latin typeface="+mn-lt"/>
              <a:cs typeface="Arial" panose="020B0604020202020204" pitchFamily="34" charset="0"/>
            </a:rPr>
            <a:t>CUIPO</a:t>
          </a:r>
          <a:endParaRPr lang="es-CO" sz="2400" dirty="0">
            <a:solidFill>
              <a:schemeClr val="accent1">
                <a:lumMod val="75000"/>
              </a:schemeClr>
            </a:solidFill>
            <a:latin typeface="+mn-lt"/>
            <a:cs typeface="Arial" panose="020B0604020202020204" pitchFamily="34" charset="0"/>
          </a:endParaRPr>
        </a:p>
      </dgm:t>
    </dgm:pt>
    <dgm:pt modelId="{C80A4F1C-8FAC-4C31-AC55-25AB4E3186EA}" type="parTrans" cxnId="{71432B34-40FB-4377-8C69-4F163BFF0DA3}">
      <dgm:prSet/>
      <dgm:spPr/>
      <dgm:t>
        <a:bodyPr/>
        <a:lstStyle/>
        <a:p>
          <a:endParaRPr lang="es-CO">
            <a:latin typeface="+mn-lt"/>
          </a:endParaRPr>
        </a:p>
      </dgm:t>
    </dgm:pt>
    <dgm:pt modelId="{DF8DC57D-0962-4A0C-86BA-EF6D2E789140}" type="sibTrans" cxnId="{71432B34-40FB-4377-8C69-4F163BFF0DA3}">
      <dgm:prSet/>
      <dgm:spPr/>
      <dgm:t>
        <a:bodyPr/>
        <a:lstStyle/>
        <a:p>
          <a:endParaRPr lang="es-CO">
            <a:latin typeface="+mn-lt"/>
          </a:endParaRPr>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DF3FCC-8BFD-47B4-B126-2D74A5720E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s-CO"/>
        </a:p>
      </dgm:t>
    </dgm:pt>
    <dgm:pt modelId="{3423F8BE-7599-4B13-ACA6-2A9A2DB9A335}">
      <dgm:prSet phldrT="[Texto]" custT="1"/>
      <dgm:spPr/>
      <dgm:t>
        <a:bodyPr/>
        <a:lstStyle/>
        <a:p>
          <a:r>
            <a:rPr lang="es-CO" sz="2400" b="1" dirty="0">
              <a:latin typeface="+mn-lt"/>
            </a:rPr>
            <a:t>1.1.02.05 Venta de bienes y servicios</a:t>
          </a:r>
        </a:p>
      </dgm:t>
    </dgm:pt>
    <dgm:pt modelId="{A4BEADC4-B671-4474-9B48-FD5BD60D5573}" type="parTrans" cxnId="{7C191E56-2EDD-4F20-BAAC-D74BBC642FE2}">
      <dgm:prSet/>
      <dgm:spPr/>
      <dgm:t>
        <a:bodyPr/>
        <a:lstStyle/>
        <a:p>
          <a:endParaRPr lang="es-CO" sz="2000" b="1">
            <a:latin typeface="+mn-lt"/>
          </a:endParaRPr>
        </a:p>
      </dgm:t>
    </dgm:pt>
    <dgm:pt modelId="{9218EA83-0EB7-41F8-87E1-9AEBB82E16E2}" type="sibTrans" cxnId="{7C191E56-2EDD-4F20-BAAC-D74BBC642FE2}">
      <dgm:prSet/>
      <dgm:spPr/>
      <dgm:t>
        <a:bodyPr/>
        <a:lstStyle/>
        <a:p>
          <a:endParaRPr lang="es-CO" sz="2000" b="1">
            <a:latin typeface="+mn-lt"/>
          </a:endParaRPr>
        </a:p>
      </dgm:t>
    </dgm:pt>
    <dgm:pt modelId="{E06E7ED9-8547-4F37-86FA-F4C6A4EE6FD4}" type="pres">
      <dgm:prSet presAssocID="{6CDF3FCC-8BFD-47B4-B126-2D74A5720E79}" presName="linear" presStyleCnt="0">
        <dgm:presLayoutVars>
          <dgm:dir/>
          <dgm:animLvl val="lvl"/>
          <dgm:resizeHandles val="exact"/>
        </dgm:presLayoutVars>
      </dgm:prSet>
      <dgm:spPr/>
      <dgm:t>
        <a:bodyPr/>
        <a:lstStyle/>
        <a:p>
          <a:endParaRPr lang="es-ES"/>
        </a:p>
      </dgm:t>
    </dgm:pt>
    <dgm:pt modelId="{A52CF333-2DE8-44CC-8F71-79287FF5E578}" type="pres">
      <dgm:prSet presAssocID="{3423F8BE-7599-4B13-ACA6-2A9A2DB9A335}" presName="parentLin" presStyleCnt="0"/>
      <dgm:spPr/>
    </dgm:pt>
    <dgm:pt modelId="{493CD003-2288-4C23-814B-C63C406FAE14}" type="pres">
      <dgm:prSet presAssocID="{3423F8BE-7599-4B13-ACA6-2A9A2DB9A335}" presName="parentLeftMargin" presStyleLbl="node1" presStyleIdx="0" presStyleCnt="1"/>
      <dgm:spPr/>
      <dgm:t>
        <a:bodyPr/>
        <a:lstStyle/>
        <a:p>
          <a:endParaRPr lang="es-ES"/>
        </a:p>
      </dgm:t>
    </dgm:pt>
    <dgm:pt modelId="{FEF225DB-5BD0-4F29-87EC-BEEE91A9DDD7}" type="pres">
      <dgm:prSet presAssocID="{3423F8BE-7599-4B13-ACA6-2A9A2DB9A335}" presName="parentText" presStyleLbl="node1" presStyleIdx="0" presStyleCnt="1">
        <dgm:presLayoutVars>
          <dgm:chMax val="0"/>
          <dgm:bulletEnabled val="1"/>
        </dgm:presLayoutVars>
      </dgm:prSet>
      <dgm:spPr/>
      <dgm:t>
        <a:bodyPr/>
        <a:lstStyle/>
        <a:p>
          <a:endParaRPr lang="es-ES"/>
        </a:p>
      </dgm:t>
    </dgm:pt>
    <dgm:pt modelId="{D63B47F7-73F7-49C3-931C-8D7C9810F5D6}" type="pres">
      <dgm:prSet presAssocID="{3423F8BE-7599-4B13-ACA6-2A9A2DB9A335}" presName="negativeSpace" presStyleCnt="0"/>
      <dgm:spPr/>
    </dgm:pt>
    <dgm:pt modelId="{4F3C93F3-CFFA-4E8A-98A7-84541B3DDD19}" type="pres">
      <dgm:prSet presAssocID="{3423F8BE-7599-4B13-ACA6-2A9A2DB9A335}" presName="childText" presStyleLbl="conFgAcc1" presStyleIdx="0" presStyleCnt="1">
        <dgm:presLayoutVars>
          <dgm:bulletEnabled val="1"/>
        </dgm:presLayoutVars>
      </dgm:prSet>
      <dgm:spPr/>
    </dgm:pt>
  </dgm:ptLst>
  <dgm:cxnLst>
    <dgm:cxn modelId="{10342824-4E29-4104-A2CE-D1F1AC1A2FCB}" type="presOf" srcId="{3423F8BE-7599-4B13-ACA6-2A9A2DB9A335}" destId="{FEF225DB-5BD0-4F29-87EC-BEEE91A9DDD7}" srcOrd="1" destOrd="0" presId="urn:microsoft.com/office/officeart/2005/8/layout/list1"/>
    <dgm:cxn modelId="{7C191E56-2EDD-4F20-BAAC-D74BBC642FE2}" srcId="{6CDF3FCC-8BFD-47B4-B126-2D74A5720E79}" destId="{3423F8BE-7599-4B13-ACA6-2A9A2DB9A335}" srcOrd="0" destOrd="0" parTransId="{A4BEADC4-B671-4474-9B48-FD5BD60D5573}" sibTransId="{9218EA83-0EB7-41F8-87E1-9AEBB82E16E2}"/>
    <dgm:cxn modelId="{62134AA0-02A0-49F2-8A84-ED49B5E8B14D}" type="presOf" srcId="{6CDF3FCC-8BFD-47B4-B126-2D74A5720E79}" destId="{E06E7ED9-8547-4F37-86FA-F4C6A4EE6FD4}" srcOrd="0" destOrd="0" presId="urn:microsoft.com/office/officeart/2005/8/layout/list1"/>
    <dgm:cxn modelId="{EF5120A9-6F38-42C1-8C0B-9C8D5AE2C807}" type="presOf" srcId="{3423F8BE-7599-4B13-ACA6-2A9A2DB9A335}" destId="{493CD003-2288-4C23-814B-C63C406FAE14}" srcOrd="0" destOrd="0" presId="urn:microsoft.com/office/officeart/2005/8/layout/list1"/>
    <dgm:cxn modelId="{1C88FE3D-055B-466A-9A64-0CFB97A7AAEE}" type="presParOf" srcId="{E06E7ED9-8547-4F37-86FA-F4C6A4EE6FD4}" destId="{A52CF333-2DE8-44CC-8F71-79287FF5E578}" srcOrd="0" destOrd="0" presId="urn:microsoft.com/office/officeart/2005/8/layout/list1"/>
    <dgm:cxn modelId="{AB14B988-5A8D-4377-A001-B407EC853757}" type="presParOf" srcId="{A52CF333-2DE8-44CC-8F71-79287FF5E578}" destId="{493CD003-2288-4C23-814B-C63C406FAE14}" srcOrd="0" destOrd="0" presId="urn:microsoft.com/office/officeart/2005/8/layout/list1"/>
    <dgm:cxn modelId="{B2C0B168-32C7-4B1A-833A-FBA4F278F20E}" type="presParOf" srcId="{A52CF333-2DE8-44CC-8F71-79287FF5E578}" destId="{FEF225DB-5BD0-4F29-87EC-BEEE91A9DDD7}" srcOrd="1" destOrd="0" presId="urn:microsoft.com/office/officeart/2005/8/layout/list1"/>
    <dgm:cxn modelId="{028BF724-0016-45B9-9FB0-592767FF97C3}" type="presParOf" srcId="{E06E7ED9-8547-4F37-86FA-F4C6A4EE6FD4}" destId="{D63B47F7-73F7-49C3-931C-8D7C9810F5D6}" srcOrd="1" destOrd="0" presId="urn:microsoft.com/office/officeart/2005/8/layout/list1"/>
    <dgm:cxn modelId="{80882BD4-7002-499D-8A53-F1AB623FA29B}" type="presParOf" srcId="{E06E7ED9-8547-4F37-86FA-F4C6A4EE6FD4}" destId="{4F3C93F3-CFFA-4E8A-98A7-84541B3DDD1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DF3FCC-8BFD-47B4-B126-2D74A5720E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s-CO"/>
        </a:p>
      </dgm:t>
    </dgm:pt>
    <dgm:pt modelId="{3423F8BE-7599-4B13-ACA6-2A9A2DB9A335}">
      <dgm:prSet phldrT="[Texto]" custT="1"/>
      <dgm:spPr/>
      <dgm:t>
        <a:bodyPr/>
        <a:lstStyle/>
        <a:p>
          <a:r>
            <a:rPr lang="es-CO" sz="2000" b="1" dirty="0">
              <a:latin typeface="+mn-lt"/>
            </a:rPr>
            <a:t>2.1.2.02 Adquisiciones diferentes de activos </a:t>
          </a:r>
        </a:p>
      </dgm:t>
    </dgm:pt>
    <dgm:pt modelId="{A4BEADC4-B671-4474-9B48-FD5BD60D5573}" type="parTrans" cxnId="{7C191E56-2EDD-4F20-BAAC-D74BBC642FE2}">
      <dgm:prSet/>
      <dgm:spPr/>
      <dgm:t>
        <a:bodyPr/>
        <a:lstStyle/>
        <a:p>
          <a:endParaRPr lang="es-CO" sz="2000" b="1">
            <a:latin typeface="+mn-lt"/>
          </a:endParaRPr>
        </a:p>
      </dgm:t>
    </dgm:pt>
    <dgm:pt modelId="{9218EA83-0EB7-41F8-87E1-9AEBB82E16E2}" type="sibTrans" cxnId="{7C191E56-2EDD-4F20-BAAC-D74BBC642FE2}">
      <dgm:prSet/>
      <dgm:spPr/>
      <dgm:t>
        <a:bodyPr/>
        <a:lstStyle/>
        <a:p>
          <a:endParaRPr lang="es-CO" sz="2000" b="1">
            <a:latin typeface="+mn-lt"/>
          </a:endParaRPr>
        </a:p>
      </dgm:t>
    </dgm:pt>
    <dgm:pt modelId="{BE363366-4AC5-49D2-80D6-6C6CCA4667C8}">
      <dgm:prSet phldrT="[Texto]" custT="1"/>
      <dgm:spPr/>
      <dgm:t>
        <a:bodyPr/>
        <a:lstStyle/>
        <a:p>
          <a:r>
            <a:rPr lang="es-CO" sz="2000" b="1" dirty="0">
              <a:latin typeface="+mn-lt"/>
            </a:rPr>
            <a:t>2.3.2.02 Adquisiciones diferentes de activos</a:t>
          </a:r>
        </a:p>
      </dgm:t>
    </dgm:pt>
    <dgm:pt modelId="{1A479F0F-09D5-4FAA-9B7B-B87257C08041}" type="parTrans" cxnId="{91B0966B-C781-4A2F-90E3-75D80FBD22B9}">
      <dgm:prSet/>
      <dgm:spPr/>
      <dgm:t>
        <a:bodyPr/>
        <a:lstStyle/>
        <a:p>
          <a:endParaRPr lang="es-CO" sz="2000" b="1">
            <a:latin typeface="+mn-lt"/>
          </a:endParaRPr>
        </a:p>
      </dgm:t>
    </dgm:pt>
    <dgm:pt modelId="{F10592CD-7AE8-4E01-BCCD-16CDF29DFEFB}" type="sibTrans" cxnId="{91B0966B-C781-4A2F-90E3-75D80FBD22B9}">
      <dgm:prSet/>
      <dgm:spPr/>
      <dgm:t>
        <a:bodyPr/>
        <a:lstStyle/>
        <a:p>
          <a:endParaRPr lang="es-CO" sz="2000" b="1">
            <a:latin typeface="+mn-lt"/>
          </a:endParaRPr>
        </a:p>
      </dgm:t>
    </dgm:pt>
    <dgm:pt modelId="{B00E00B3-F028-4EA5-AA5A-3E80FC39C523}">
      <dgm:prSet phldrT="[Texto]" custT="1"/>
      <dgm:spPr/>
      <dgm:t>
        <a:bodyPr/>
        <a:lstStyle/>
        <a:p>
          <a:r>
            <a:rPr lang="es-CO" sz="2000" b="1" dirty="0">
              <a:latin typeface="+mn-lt"/>
            </a:rPr>
            <a:t>2.4.5 Gastos comercialización y producción</a:t>
          </a:r>
        </a:p>
      </dgm:t>
    </dgm:pt>
    <dgm:pt modelId="{39545962-7157-4BBE-8F92-BA35D909819A}" type="parTrans" cxnId="{FABF176B-11F4-49A3-8F7F-77121A2A9475}">
      <dgm:prSet/>
      <dgm:spPr/>
      <dgm:t>
        <a:bodyPr/>
        <a:lstStyle/>
        <a:p>
          <a:endParaRPr lang="es-CO" sz="2000" b="1">
            <a:latin typeface="+mn-lt"/>
          </a:endParaRPr>
        </a:p>
      </dgm:t>
    </dgm:pt>
    <dgm:pt modelId="{8B78C09F-0A8C-478C-9977-A4379FA6BE08}" type="sibTrans" cxnId="{FABF176B-11F4-49A3-8F7F-77121A2A9475}">
      <dgm:prSet/>
      <dgm:spPr/>
      <dgm:t>
        <a:bodyPr/>
        <a:lstStyle/>
        <a:p>
          <a:endParaRPr lang="es-CO" sz="2000" b="1">
            <a:latin typeface="+mn-lt"/>
          </a:endParaRPr>
        </a:p>
      </dgm:t>
    </dgm:pt>
    <dgm:pt modelId="{E06E7ED9-8547-4F37-86FA-F4C6A4EE6FD4}" type="pres">
      <dgm:prSet presAssocID="{6CDF3FCC-8BFD-47B4-B126-2D74A5720E79}" presName="linear" presStyleCnt="0">
        <dgm:presLayoutVars>
          <dgm:dir/>
          <dgm:animLvl val="lvl"/>
          <dgm:resizeHandles val="exact"/>
        </dgm:presLayoutVars>
      </dgm:prSet>
      <dgm:spPr/>
      <dgm:t>
        <a:bodyPr/>
        <a:lstStyle/>
        <a:p>
          <a:endParaRPr lang="es-ES"/>
        </a:p>
      </dgm:t>
    </dgm:pt>
    <dgm:pt modelId="{A52CF333-2DE8-44CC-8F71-79287FF5E578}" type="pres">
      <dgm:prSet presAssocID="{3423F8BE-7599-4B13-ACA6-2A9A2DB9A335}" presName="parentLin" presStyleCnt="0"/>
      <dgm:spPr/>
    </dgm:pt>
    <dgm:pt modelId="{493CD003-2288-4C23-814B-C63C406FAE14}" type="pres">
      <dgm:prSet presAssocID="{3423F8BE-7599-4B13-ACA6-2A9A2DB9A335}" presName="parentLeftMargin" presStyleLbl="node1" presStyleIdx="0" presStyleCnt="3"/>
      <dgm:spPr/>
      <dgm:t>
        <a:bodyPr/>
        <a:lstStyle/>
        <a:p>
          <a:endParaRPr lang="es-ES"/>
        </a:p>
      </dgm:t>
    </dgm:pt>
    <dgm:pt modelId="{FEF225DB-5BD0-4F29-87EC-BEEE91A9DDD7}" type="pres">
      <dgm:prSet presAssocID="{3423F8BE-7599-4B13-ACA6-2A9A2DB9A335}" presName="parentText" presStyleLbl="node1" presStyleIdx="0" presStyleCnt="3" custScaleX="123173">
        <dgm:presLayoutVars>
          <dgm:chMax val="0"/>
          <dgm:bulletEnabled val="1"/>
        </dgm:presLayoutVars>
      </dgm:prSet>
      <dgm:spPr/>
      <dgm:t>
        <a:bodyPr/>
        <a:lstStyle/>
        <a:p>
          <a:endParaRPr lang="es-ES"/>
        </a:p>
      </dgm:t>
    </dgm:pt>
    <dgm:pt modelId="{D63B47F7-73F7-49C3-931C-8D7C9810F5D6}" type="pres">
      <dgm:prSet presAssocID="{3423F8BE-7599-4B13-ACA6-2A9A2DB9A335}" presName="negativeSpace" presStyleCnt="0"/>
      <dgm:spPr/>
    </dgm:pt>
    <dgm:pt modelId="{4F3C93F3-CFFA-4E8A-98A7-84541B3DDD19}" type="pres">
      <dgm:prSet presAssocID="{3423F8BE-7599-4B13-ACA6-2A9A2DB9A335}" presName="childText" presStyleLbl="conFgAcc1" presStyleIdx="0" presStyleCnt="3">
        <dgm:presLayoutVars>
          <dgm:bulletEnabled val="1"/>
        </dgm:presLayoutVars>
      </dgm:prSet>
      <dgm:spPr/>
    </dgm:pt>
    <dgm:pt modelId="{4A1BC250-26E6-4DDA-A6E5-3758C3CAA8F4}" type="pres">
      <dgm:prSet presAssocID="{9218EA83-0EB7-41F8-87E1-9AEBB82E16E2}" presName="spaceBetweenRectangles" presStyleCnt="0"/>
      <dgm:spPr/>
    </dgm:pt>
    <dgm:pt modelId="{D060E79E-9C84-4CD3-BCA0-F08E248DF703}" type="pres">
      <dgm:prSet presAssocID="{BE363366-4AC5-49D2-80D6-6C6CCA4667C8}" presName="parentLin" presStyleCnt="0"/>
      <dgm:spPr/>
    </dgm:pt>
    <dgm:pt modelId="{94523F19-6443-40E2-A25A-EFAD31CD2700}" type="pres">
      <dgm:prSet presAssocID="{BE363366-4AC5-49D2-80D6-6C6CCA4667C8}" presName="parentLeftMargin" presStyleLbl="node1" presStyleIdx="0" presStyleCnt="3"/>
      <dgm:spPr/>
      <dgm:t>
        <a:bodyPr/>
        <a:lstStyle/>
        <a:p>
          <a:endParaRPr lang="es-ES"/>
        </a:p>
      </dgm:t>
    </dgm:pt>
    <dgm:pt modelId="{FA047BC6-EC82-4BE2-86E9-824870AF591C}" type="pres">
      <dgm:prSet presAssocID="{BE363366-4AC5-49D2-80D6-6C6CCA4667C8}" presName="parentText" presStyleLbl="node1" presStyleIdx="1" presStyleCnt="3" custScaleX="122296">
        <dgm:presLayoutVars>
          <dgm:chMax val="0"/>
          <dgm:bulletEnabled val="1"/>
        </dgm:presLayoutVars>
      </dgm:prSet>
      <dgm:spPr/>
      <dgm:t>
        <a:bodyPr/>
        <a:lstStyle/>
        <a:p>
          <a:endParaRPr lang="es-ES"/>
        </a:p>
      </dgm:t>
    </dgm:pt>
    <dgm:pt modelId="{CAED835D-255E-4DE1-BB54-1C6E77A30A39}" type="pres">
      <dgm:prSet presAssocID="{BE363366-4AC5-49D2-80D6-6C6CCA4667C8}" presName="negativeSpace" presStyleCnt="0"/>
      <dgm:spPr/>
    </dgm:pt>
    <dgm:pt modelId="{CB092728-4DCB-4726-A4F3-B362DEF46637}" type="pres">
      <dgm:prSet presAssocID="{BE363366-4AC5-49D2-80D6-6C6CCA4667C8}" presName="childText" presStyleLbl="conFgAcc1" presStyleIdx="1" presStyleCnt="3">
        <dgm:presLayoutVars>
          <dgm:bulletEnabled val="1"/>
        </dgm:presLayoutVars>
      </dgm:prSet>
      <dgm:spPr/>
    </dgm:pt>
    <dgm:pt modelId="{725A3689-4470-493F-B416-AEE71A272AC0}" type="pres">
      <dgm:prSet presAssocID="{F10592CD-7AE8-4E01-BCCD-16CDF29DFEFB}" presName="spaceBetweenRectangles" presStyleCnt="0"/>
      <dgm:spPr/>
    </dgm:pt>
    <dgm:pt modelId="{32DB9E9A-0DA8-4E35-A73D-519B3D3F8866}" type="pres">
      <dgm:prSet presAssocID="{B00E00B3-F028-4EA5-AA5A-3E80FC39C523}" presName="parentLin" presStyleCnt="0"/>
      <dgm:spPr/>
    </dgm:pt>
    <dgm:pt modelId="{E156CF40-DEC3-449F-ACF7-2F2AD972FF57}" type="pres">
      <dgm:prSet presAssocID="{B00E00B3-F028-4EA5-AA5A-3E80FC39C523}" presName="parentLeftMargin" presStyleLbl="node1" presStyleIdx="1" presStyleCnt="3"/>
      <dgm:spPr/>
      <dgm:t>
        <a:bodyPr/>
        <a:lstStyle/>
        <a:p>
          <a:endParaRPr lang="es-ES"/>
        </a:p>
      </dgm:t>
    </dgm:pt>
    <dgm:pt modelId="{A6172A8E-DEFE-4871-8184-D4193B3B95E8}" type="pres">
      <dgm:prSet presAssocID="{B00E00B3-F028-4EA5-AA5A-3E80FC39C523}" presName="parentText" presStyleLbl="node1" presStyleIdx="2" presStyleCnt="3" custScaleX="122158">
        <dgm:presLayoutVars>
          <dgm:chMax val="0"/>
          <dgm:bulletEnabled val="1"/>
        </dgm:presLayoutVars>
      </dgm:prSet>
      <dgm:spPr/>
      <dgm:t>
        <a:bodyPr/>
        <a:lstStyle/>
        <a:p>
          <a:endParaRPr lang="es-ES"/>
        </a:p>
      </dgm:t>
    </dgm:pt>
    <dgm:pt modelId="{DAAF2F7F-024B-4D59-B768-E15705FAF8E9}" type="pres">
      <dgm:prSet presAssocID="{B00E00B3-F028-4EA5-AA5A-3E80FC39C523}" presName="negativeSpace" presStyleCnt="0"/>
      <dgm:spPr/>
    </dgm:pt>
    <dgm:pt modelId="{D28808A8-E820-445C-8CBA-EA5D966608E9}" type="pres">
      <dgm:prSet presAssocID="{B00E00B3-F028-4EA5-AA5A-3E80FC39C523}" presName="childText" presStyleLbl="conFgAcc1" presStyleIdx="2" presStyleCnt="3">
        <dgm:presLayoutVars>
          <dgm:bulletEnabled val="1"/>
        </dgm:presLayoutVars>
      </dgm:prSet>
      <dgm:spPr/>
    </dgm:pt>
  </dgm:ptLst>
  <dgm:cxnLst>
    <dgm:cxn modelId="{EF5120A9-6F38-42C1-8C0B-9C8D5AE2C807}" type="presOf" srcId="{3423F8BE-7599-4B13-ACA6-2A9A2DB9A335}" destId="{493CD003-2288-4C23-814B-C63C406FAE14}" srcOrd="0" destOrd="0" presId="urn:microsoft.com/office/officeart/2005/8/layout/list1"/>
    <dgm:cxn modelId="{2486E899-956F-4D33-BCE4-CFD04D3A36DA}" type="presOf" srcId="{B00E00B3-F028-4EA5-AA5A-3E80FC39C523}" destId="{E156CF40-DEC3-449F-ACF7-2F2AD972FF57}" srcOrd="0" destOrd="0" presId="urn:microsoft.com/office/officeart/2005/8/layout/list1"/>
    <dgm:cxn modelId="{BB430087-4C14-4510-BA89-BAEC0B99F602}" type="presOf" srcId="{BE363366-4AC5-49D2-80D6-6C6CCA4667C8}" destId="{94523F19-6443-40E2-A25A-EFAD31CD2700}" srcOrd="0" destOrd="0" presId="urn:microsoft.com/office/officeart/2005/8/layout/list1"/>
    <dgm:cxn modelId="{E5124F8C-2496-4D5D-8B7A-55AD7FD43E0A}" type="presOf" srcId="{BE363366-4AC5-49D2-80D6-6C6CCA4667C8}" destId="{FA047BC6-EC82-4BE2-86E9-824870AF591C}" srcOrd="1" destOrd="0" presId="urn:microsoft.com/office/officeart/2005/8/layout/list1"/>
    <dgm:cxn modelId="{FABF176B-11F4-49A3-8F7F-77121A2A9475}" srcId="{6CDF3FCC-8BFD-47B4-B126-2D74A5720E79}" destId="{B00E00B3-F028-4EA5-AA5A-3E80FC39C523}" srcOrd="2" destOrd="0" parTransId="{39545962-7157-4BBE-8F92-BA35D909819A}" sibTransId="{8B78C09F-0A8C-478C-9977-A4379FA6BE08}"/>
    <dgm:cxn modelId="{8D073EDF-45D7-4149-B5B4-3CC1E869B838}" type="presOf" srcId="{B00E00B3-F028-4EA5-AA5A-3E80FC39C523}" destId="{A6172A8E-DEFE-4871-8184-D4193B3B95E8}" srcOrd="1" destOrd="0" presId="urn:microsoft.com/office/officeart/2005/8/layout/list1"/>
    <dgm:cxn modelId="{62134AA0-02A0-49F2-8A84-ED49B5E8B14D}" type="presOf" srcId="{6CDF3FCC-8BFD-47B4-B126-2D74A5720E79}" destId="{E06E7ED9-8547-4F37-86FA-F4C6A4EE6FD4}" srcOrd="0" destOrd="0" presId="urn:microsoft.com/office/officeart/2005/8/layout/list1"/>
    <dgm:cxn modelId="{10342824-4E29-4104-A2CE-D1F1AC1A2FCB}" type="presOf" srcId="{3423F8BE-7599-4B13-ACA6-2A9A2DB9A335}" destId="{FEF225DB-5BD0-4F29-87EC-BEEE91A9DDD7}" srcOrd="1" destOrd="0" presId="urn:microsoft.com/office/officeart/2005/8/layout/list1"/>
    <dgm:cxn modelId="{7C191E56-2EDD-4F20-BAAC-D74BBC642FE2}" srcId="{6CDF3FCC-8BFD-47B4-B126-2D74A5720E79}" destId="{3423F8BE-7599-4B13-ACA6-2A9A2DB9A335}" srcOrd="0" destOrd="0" parTransId="{A4BEADC4-B671-4474-9B48-FD5BD60D5573}" sibTransId="{9218EA83-0EB7-41F8-87E1-9AEBB82E16E2}"/>
    <dgm:cxn modelId="{91B0966B-C781-4A2F-90E3-75D80FBD22B9}" srcId="{6CDF3FCC-8BFD-47B4-B126-2D74A5720E79}" destId="{BE363366-4AC5-49D2-80D6-6C6CCA4667C8}" srcOrd="1" destOrd="0" parTransId="{1A479F0F-09D5-4FAA-9B7B-B87257C08041}" sibTransId="{F10592CD-7AE8-4E01-BCCD-16CDF29DFEFB}"/>
    <dgm:cxn modelId="{1C88FE3D-055B-466A-9A64-0CFB97A7AAEE}" type="presParOf" srcId="{E06E7ED9-8547-4F37-86FA-F4C6A4EE6FD4}" destId="{A52CF333-2DE8-44CC-8F71-79287FF5E578}" srcOrd="0" destOrd="0" presId="urn:microsoft.com/office/officeart/2005/8/layout/list1"/>
    <dgm:cxn modelId="{AB14B988-5A8D-4377-A001-B407EC853757}" type="presParOf" srcId="{A52CF333-2DE8-44CC-8F71-79287FF5E578}" destId="{493CD003-2288-4C23-814B-C63C406FAE14}" srcOrd="0" destOrd="0" presId="urn:microsoft.com/office/officeart/2005/8/layout/list1"/>
    <dgm:cxn modelId="{B2C0B168-32C7-4B1A-833A-FBA4F278F20E}" type="presParOf" srcId="{A52CF333-2DE8-44CC-8F71-79287FF5E578}" destId="{FEF225DB-5BD0-4F29-87EC-BEEE91A9DDD7}" srcOrd="1" destOrd="0" presId="urn:microsoft.com/office/officeart/2005/8/layout/list1"/>
    <dgm:cxn modelId="{028BF724-0016-45B9-9FB0-592767FF97C3}" type="presParOf" srcId="{E06E7ED9-8547-4F37-86FA-F4C6A4EE6FD4}" destId="{D63B47F7-73F7-49C3-931C-8D7C9810F5D6}" srcOrd="1" destOrd="0" presId="urn:microsoft.com/office/officeart/2005/8/layout/list1"/>
    <dgm:cxn modelId="{80882BD4-7002-499D-8A53-F1AB623FA29B}" type="presParOf" srcId="{E06E7ED9-8547-4F37-86FA-F4C6A4EE6FD4}" destId="{4F3C93F3-CFFA-4E8A-98A7-84541B3DDD19}" srcOrd="2" destOrd="0" presId="urn:microsoft.com/office/officeart/2005/8/layout/list1"/>
    <dgm:cxn modelId="{FADFB7E3-5B81-4404-AA68-D030A32E12F7}" type="presParOf" srcId="{E06E7ED9-8547-4F37-86FA-F4C6A4EE6FD4}" destId="{4A1BC250-26E6-4DDA-A6E5-3758C3CAA8F4}" srcOrd="3" destOrd="0" presId="urn:microsoft.com/office/officeart/2005/8/layout/list1"/>
    <dgm:cxn modelId="{2C3D56D8-8A6C-46BC-B50F-8B7FDBB2A09F}" type="presParOf" srcId="{E06E7ED9-8547-4F37-86FA-F4C6A4EE6FD4}" destId="{D060E79E-9C84-4CD3-BCA0-F08E248DF703}" srcOrd="4" destOrd="0" presId="urn:microsoft.com/office/officeart/2005/8/layout/list1"/>
    <dgm:cxn modelId="{DEFCAE97-07EC-4B4C-832C-D67E1ADA7F34}" type="presParOf" srcId="{D060E79E-9C84-4CD3-BCA0-F08E248DF703}" destId="{94523F19-6443-40E2-A25A-EFAD31CD2700}" srcOrd="0" destOrd="0" presId="urn:microsoft.com/office/officeart/2005/8/layout/list1"/>
    <dgm:cxn modelId="{6616F108-AED7-45FC-A724-7B52999C1F11}" type="presParOf" srcId="{D060E79E-9C84-4CD3-BCA0-F08E248DF703}" destId="{FA047BC6-EC82-4BE2-86E9-824870AF591C}" srcOrd="1" destOrd="0" presId="urn:microsoft.com/office/officeart/2005/8/layout/list1"/>
    <dgm:cxn modelId="{6AAD8838-856F-48A0-8A75-B18B35DF713A}" type="presParOf" srcId="{E06E7ED9-8547-4F37-86FA-F4C6A4EE6FD4}" destId="{CAED835D-255E-4DE1-BB54-1C6E77A30A39}" srcOrd="5" destOrd="0" presId="urn:microsoft.com/office/officeart/2005/8/layout/list1"/>
    <dgm:cxn modelId="{B52ED931-4BAC-4C2E-B6D2-62F647C3AD9F}" type="presParOf" srcId="{E06E7ED9-8547-4F37-86FA-F4C6A4EE6FD4}" destId="{CB092728-4DCB-4726-A4F3-B362DEF46637}" srcOrd="6" destOrd="0" presId="urn:microsoft.com/office/officeart/2005/8/layout/list1"/>
    <dgm:cxn modelId="{D4357BC2-B338-4448-972C-C7F28035C36D}" type="presParOf" srcId="{E06E7ED9-8547-4F37-86FA-F4C6A4EE6FD4}" destId="{725A3689-4470-493F-B416-AEE71A272AC0}" srcOrd="7" destOrd="0" presId="urn:microsoft.com/office/officeart/2005/8/layout/list1"/>
    <dgm:cxn modelId="{07BFC36F-9FFB-4301-A17A-25000A82DBB0}" type="presParOf" srcId="{E06E7ED9-8547-4F37-86FA-F4C6A4EE6FD4}" destId="{32DB9E9A-0DA8-4E35-A73D-519B3D3F8866}" srcOrd="8" destOrd="0" presId="urn:microsoft.com/office/officeart/2005/8/layout/list1"/>
    <dgm:cxn modelId="{E8977A48-0913-44D7-A353-8CC128CA25FC}" type="presParOf" srcId="{32DB9E9A-0DA8-4E35-A73D-519B3D3F8866}" destId="{E156CF40-DEC3-449F-ACF7-2F2AD972FF57}" srcOrd="0" destOrd="0" presId="urn:microsoft.com/office/officeart/2005/8/layout/list1"/>
    <dgm:cxn modelId="{7A6096F8-D272-42EB-AEC0-A50FC8A8A4AE}" type="presParOf" srcId="{32DB9E9A-0DA8-4E35-A73D-519B3D3F8866}" destId="{A6172A8E-DEFE-4871-8184-D4193B3B95E8}" srcOrd="1" destOrd="0" presId="urn:microsoft.com/office/officeart/2005/8/layout/list1"/>
    <dgm:cxn modelId="{61C393DF-C36B-452E-87B2-5CD471401775}" type="presParOf" srcId="{E06E7ED9-8547-4F37-86FA-F4C6A4EE6FD4}" destId="{DAAF2F7F-024B-4D59-B768-E15705FAF8E9}" srcOrd="9" destOrd="0" presId="urn:microsoft.com/office/officeart/2005/8/layout/list1"/>
    <dgm:cxn modelId="{1931B701-14E2-464E-860B-FE62C74B20BA}" type="presParOf" srcId="{E06E7ED9-8547-4F37-86FA-F4C6A4EE6FD4}" destId="{D28808A8-E820-445C-8CBA-EA5D966608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64EEC2-72DE-402F-83B0-A672CEBEE8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B827B8A8-5F88-4FFA-A176-FDFE1CE08FFD}">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Marco normativo CCPET.</a:t>
          </a:r>
          <a:endParaRPr lang="es-CO" sz="2400" dirty="0">
            <a:solidFill>
              <a:schemeClr val="accent1">
                <a:lumMod val="75000"/>
              </a:schemeClr>
            </a:solidFill>
            <a:latin typeface="Century Gothic" panose="020B0502020202020204" pitchFamily="34" charset="0"/>
          </a:endParaRPr>
        </a:p>
      </dgm:t>
    </dgm:pt>
    <dgm:pt modelId="{983ED4AD-1AE1-4CA6-B125-78E8D79AEB88}" type="parTrans" cxnId="{7B63DC9F-800D-4A8C-A550-821ABA0CF84A}">
      <dgm:prSet/>
      <dgm:spPr/>
      <dgm:t>
        <a:bodyPr/>
        <a:lstStyle/>
        <a:p>
          <a:endParaRPr lang="es-CO" sz="1400">
            <a:solidFill>
              <a:schemeClr val="bg1"/>
            </a:solidFill>
            <a:latin typeface="Century Gothic" panose="020B0502020202020204" pitchFamily="34" charset="0"/>
          </a:endParaRPr>
        </a:p>
      </dgm:t>
    </dgm:pt>
    <dgm:pt modelId="{EBF68C99-602A-4FB2-B124-BAA0B51DF659}" type="sibTrans" cxnId="{7B63DC9F-800D-4A8C-A550-821ABA0CF84A}">
      <dgm:prSet/>
      <dgm:spPr/>
      <dgm:t>
        <a:bodyPr/>
        <a:lstStyle/>
        <a:p>
          <a:endParaRPr lang="es-CO" sz="1400">
            <a:solidFill>
              <a:schemeClr val="bg1"/>
            </a:solidFill>
            <a:latin typeface="Century Gothic" panose="020B0502020202020204" pitchFamily="34" charset="0"/>
          </a:endParaRPr>
        </a:p>
      </dgm:t>
    </dgm:pt>
    <dgm:pt modelId="{F1507436-ADE8-4D2B-BAEF-D352DCCA90DB}">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 de Ingresos.</a:t>
          </a:r>
          <a:endParaRPr lang="es-CO" sz="2400" dirty="0">
            <a:solidFill>
              <a:schemeClr val="accent1">
                <a:lumMod val="75000"/>
              </a:schemeClr>
            </a:solidFill>
            <a:latin typeface="Century Gothic" panose="020B0502020202020204" pitchFamily="34" charset="0"/>
          </a:endParaRPr>
        </a:p>
      </dgm:t>
    </dgm:pt>
    <dgm:pt modelId="{361F22CC-2304-4149-AA5A-CBBE5AAF84EE}" type="parTrans" cxnId="{86239381-6417-4230-A548-D15C94A41405}">
      <dgm:prSet/>
      <dgm:spPr/>
      <dgm:t>
        <a:bodyPr/>
        <a:lstStyle/>
        <a:p>
          <a:endParaRPr lang="es-CO" sz="1400">
            <a:solidFill>
              <a:schemeClr val="bg1"/>
            </a:solidFill>
            <a:latin typeface="Century Gothic" panose="020B0502020202020204" pitchFamily="34" charset="0"/>
          </a:endParaRPr>
        </a:p>
      </dgm:t>
    </dgm:pt>
    <dgm:pt modelId="{F0D787C9-32F8-48BE-A6D2-B603E0A02164}" type="sibTrans" cxnId="{86239381-6417-4230-A548-D15C94A41405}">
      <dgm:prSet/>
      <dgm:spPr/>
      <dgm:t>
        <a:bodyPr/>
        <a:lstStyle/>
        <a:p>
          <a:endParaRPr lang="es-CO" sz="1400">
            <a:solidFill>
              <a:schemeClr val="bg1"/>
            </a:solidFill>
            <a:latin typeface="Century Gothic" panose="020B0502020202020204" pitchFamily="34" charset="0"/>
          </a:endParaRPr>
        </a:p>
      </dgm:t>
    </dgm:pt>
    <dgm:pt modelId="{5EE49F85-75EA-418B-8A59-2C0EC091DE9A}">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 de Gastos.</a:t>
          </a:r>
        </a:p>
      </dgm:t>
    </dgm:pt>
    <dgm:pt modelId="{E4F2017D-A14B-4F71-BB1D-8D30F2D828A4}" type="parTrans" cxnId="{F309C17B-9BF5-4C20-844D-3AC38F9E1D7D}">
      <dgm:prSet/>
      <dgm:spPr/>
      <dgm:t>
        <a:bodyPr/>
        <a:lstStyle/>
        <a:p>
          <a:endParaRPr lang="es-CO" sz="1400">
            <a:solidFill>
              <a:schemeClr val="bg1"/>
            </a:solidFill>
            <a:latin typeface="Century Gothic" panose="020B0502020202020204" pitchFamily="34" charset="0"/>
          </a:endParaRPr>
        </a:p>
      </dgm:t>
    </dgm:pt>
    <dgm:pt modelId="{50E93FC4-AEF2-4183-A349-217056F8CB7D}" type="sibTrans" cxnId="{F309C17B-9BF5-4C20-844D-3AC38F9E1D7D}">
      <dgm:prSet/>
      <dgm:spPr/>
      <dgm:t>
        <a:bodyPr/>
        <a:lstStyle/>
        <a:p>
          <a:endParaRPr lang="es-CO" sz="1400">
            <a:solidFill>
              <a:schemeClr val="bg1"/>
            </a:solidFill>
            <a:latin typeface="Century Gothic" panose="020B0502020202020204" pitchFamily="34" charset="0"/>
          </a:endParaRPr>
        </a:p>
      </dgm:t>
    </dgm:pt>
    <dgm:pt modelId="{A0736124-F174-401B-8F9A-5D326EA8D77F}">
      <dgm:prSet phldrT="[Texto]" custT="1"/>
      <dgm:spPr>
        <a:noFill/>
      </dgm:spPr>
      <dgm:t>
        <a:bodyPr/>
        <a:lstStyle/>
        <a:p>
          <a:r>
            <a:rPr lang="es-CO" sz="2400" dirty="0">
              <a:solidFill>
                <a:schemeClr val="accent1">
                  <a:lumMod val="75000"/>
                </a:schemeClr>
              </a:solidFill>
              <a:latin typeface="Century Gothic" panose="020B0502020202020204" pitchFamily="34" charset="0"/>
              <a:cs typeface="Arial" panose="020B0604020202020204" pitchFamily="34" charset="0"/>
            </a:rPr>
            <a:t>Clasificadores Complementarios.</a:t>
          </a:r>
        </a:p>
      </dgm:t>
    </dgm:pt>
    <dgm:pt modelId="{F8A3D30B-5567-4184-8F04-FE73C409D638}" type="parTrans" cxnId="{CC8141D4-1077-4BA9-83E0-1AC51BEC382B}">
      <dgm:prSet/>
      <dgm:spPr/>
      <dgm:t>
        <a:bodyPr/>
        <a:lstStyle/>
        <a:p>
          <a:endParaRPr lang="es-CO" sz="1400">
            <a:solidFill>
              <a:schemeClr val="bg1"/>
            </a:solidFill>
            <a:latin typeface="Century Gothic" panose="020B0502020202020204" pitchFamily="34" charset="0"/>
          </a:endParaRPr>
        </a:p>
      </dgm:t>
    </dgm:pt>
    <dgm:pt modelId="{8F3B01E1-D52B-469D-AA0B-778BFAEF24A0}" type="sibTrans" cxnId="{CC8141D4-1077-4BA9-83E0-1AC51BEC382B}">
      <dgm:prSet/>
      <dgm:spPr/>
      <dgm:t>
        <a:bodyPr/>
        <a:lstStyle/>
        <a:p>
          <a:endParaRPr lang="es-CO" sz="1400">
            <a:solidFill>
              <a:schemeClr val="bg1"/>
            </a:solidFill>
            <a:latin typeface="Century Gothic" panose="020B0502020202020204" pitchFamily="34" charset="0"/>
          </a:endParaRPr>
        </a:p>
      </dgm:t>
    </dgm:pt>
    <dgm:pt modelId="{622AFD9C-0EB1-48F2-A924-FD8CDB11635E}">
      <dgm:prSet phldrT="[Texto]" custT="1"/>
      <dgm:spPr>
        <a:noFill/>
      </dgm:spPr>
      <dgm:t>
        <a:bodyPr/>
        <a:lstStyle/>
        <a:p>
          <a:r>
            <a:rPr lang="es-CO" sz="2400" dirty="0">
              <a:solidFill>
                <a:schemeClr val="accent1">
                  <a:lumMod val="75000"/>
                </a:schemeClr>
              </a:solidFill>
              <a:latin typeface="Century Gothic" panose="020B0502020202020204" pitchFamily="34" charset="0"/>
            </a:rPr>
            <a:t>Objetivos y composición del CCPET</a:t>
          </a:r>
        </a:p>
      </dgm:t>
    </dgm:pt>
    <dgm:pt modelId="{08D55709-B64B-4280-80F4-450135FCC17A}" type="parTrans" cxnId="{1296E4F8-7AD3-4337-A754-AE50F7C344AF}">
      <dgm:prSet/>
      <dgm:spPr/>
      <dgm:t>
        <a:bodyPr/>
        <a:lstStyle/>
        <a:p>
          <a:endParaRPr lang="es-CO" sz="1400">
            <a:latin typeface="Century Gothic" panose="020B0502020202020204" pitchFamily="34" charset="0"/>
          </a:endParaRPr>
        </a:p>
      </dgm:t>
    </dgm:pt>
    <dgm:pt modelId="{18155833-E0FB-45F6-8562-59B6E7628EA2}" type="sibTrans" cxnId="{1296E4F8-7AD3-4337-A754-AE50F7C344AF}">
      <dgm:prSet/>
      <dgm:spPr/>
      <dgm:t>
        <a:bodyPr/>
        <a:lstStyle/>
        <a:p>
          <a:endParaRPr lang="es-CO" sz="1400">
            <a:latin typeface="Century Gothic" panose="020B0502020202020204" pitchFamily="34" charset="0"/>
          </a:endParaRPr>
        </a:p>
      </dgm:t>
    </dgm:pt>
    <dgm:pt modelId="{D9E64C67-D279-4217-A57B-34EA90353BEB}">
      <dgm:prSet phldrT="[Texto]" custT="1"/>
      <dgm:spPr>
        <a:noFill/>
      </dgm:spPr>
      <dgm:t>
        <a:bodyPr/>
        <a:lstStyle/>
        <a:p>
          <a:r>
            <a:rPr lang="es-ES" sz="2400" dirty="0">
              <a:solidFill>
                <a:schemeClr val="accent1">
                  <a:lumMod val="75000"/>
                </a:schemeClr>
              </a:solidFill>
              <a:latin typeface="Century Gothic" panose="020B0502020202020204" pitchFamily="34" charset="0"/>
              <a:cs typeface="Arial" panose="020B0604020202020204" pitchFamily="34" charset="0"/>
            </a:rPr>
            <a:t>Ciclo Presupuestal</a:t>
          </a:r>
          <a:endParaRPr lang="es-CO" sz="2400" dirty="0">
            <a:solidFill>
              <a:schemeClr val="accent1">
                <a:lumMod val="75000"/>
              </a:schemeClr>
            </a:solidFill>
            <a:latin typeface="Century Gothic" panose="020B0502020202020204" pitchFamily="34" charset="0"/>
            <a:cs typeface="Arial" panose="020B0604020202020204" pitchFamily="34" charset="0"/>
          </a:endParaRPr>
        </a:p>
      </dgm:t>
    </dgm:pt>
    <dgm:pt modelId="{7A6226AA-D877-47D3-8A04-AD81C1041EFA}" type="parTrans" cxnId="{4B744692-E27C-4869-9AF9-CAD7EF78EDB3}">
      <dgm:prSet/>
      <dgm:spPr/>
      <dgm:t>
        <a:bodyPr/>
        <a:lstStyle/>
        <a:p>
          <a:endParaRPr lang="es-CO" sz="1600"/>
        </a:p>
      </dgm:t>
    </dgm:pt>
    <dgm:pt modelId="{4765FA42-AFC3-476D-9B4D-666D84EC23AE}" type="sibTrans" cxnId="{4B744692-E27C-4869-9AF9-CAD7EF78EDB3}">
      <dgm:prSet/>
      <dgm:spPr/>
      <dgm:t>
        <a:bodyPr/>
        <a:lstStyle/>
        <a:p>
          <a:endParaRPr lang="es-CO" sz="1600"/>
        </a:p>
      </dgm:t>
    </dgm:pt>
    <dgm:pt modelId="{883E2C96-A646-4379-B5B4-C4D1EDAA9D97}">
      <dgm:prSet phldrT="[Texto]" custT="1"/>
      <dgm:spPr/>
      <dgm:t>
        <a:bodyPr/>
        <a:lstStyle/>
        <a:p>
          <a:r>
            <a:rPr lang="es-ES" sz="2400" dirty="0">
              <a:solidFill>
                <a:schemeClr val="bg1"/>
              </a:solidFill>
              <a:latin typeface="Century Gothic" panose="020B0502020202020204" pitchFamily="34" charset="0"/>
              <a:cs typeface="Arial" panose="020B0604020202020204" pitchFamily="34" charset="0"/>
            </a:rPr>
            <a:t>CUIPO</a:t>
          </a:r>
          <a:endParaRPr lang="es-CO" sz="2400" dirty="0">
            <a:solidFill>
              <a:schemeClr val="bg1"/>
            </a:solidFill>
            <a:latin typeface="Century Gothic" panose="020B0502020202020204" pitchFamily="34" charset="0"/>
            <a:cs typeface="Arial" panose="020B0604020202020204" pitchFamily="34" charset="0"/>
          </a:endParaRPr>
        </a:p>
      </dgm:t>
    </dgm:pt>
    <dgm:pt modelId="{C80A4F1C-8FAC-4C31-AC55-25AB4E3186EA}" type="parTrans" cxnId="{71432B34-40FB-4377-8C69-4F163BFF0DA3}">
      <dgm:prSet/>
      <dgm:spPr/>
      <dgm:t>
        <a:bodyPr/>
        <a:lstStyle/>
        <a:p>
          <a:endParaRPr lang="es-CO"/>
        </a:p>
      </dgm:t>
    </dgm:pt>
    <dgm:pt modelId="{DF8DC57D-0962-4A0C-86BA-EF6D2E789140}" type="sibTrans" cxnId="{71432B34-40FB-4377-8C69-4F163BFF0DA3}">
      <dgm:prSet/>
      <dgm:spPr/>
      <dgm:t>
        <a:bodyPr/>
        <a:lstStyle/>
        <a:p>
          <a:endParaRPr lang="es-CO"/>
        </a:p>
      </dgm:t>
    </dgm:pt>
    <dgm:pt modelId="{6F711C10-0DCF-4F07-8677-8F59AA4A6E26}" type="pres">
      <dgm:prSet presAssocID="{4D64EEC2-72DE-402F-83B0-A672CEBEE89E}" presName="Name0" presStyleCnt="0">
        <dgm:presLayoutVars>
          <dgm:chMax val="7"/>
          <dgm:chPref val="7"/>
          <dgm:dir/>
        </dgm:presLayoutVars>
      </dgm:prSet>
      <dgm:spPr/>
      <dgm:t>
        <a:bodyPr/>
        <a:lstStyle/>
        <a:p>
          <a:endParaRPr lang="es-ES"/>
        </a:p>
      </dgm:t>
    </dgm:pt>
    <dgm:pt modelId="{6DA75AA8-C7AE-4095-8F77-790480208738}" type="pres">
      <dgm:prSet presAssocID="{4D64EEC2-72DE-402F-83B0-A672CEBEE89E}" presName="Name1" presStyleCnt="0"/>
      <dgm:spPr/>
    </dgm:pt>
    <dgm:pt modelId="{AC2CA4C9-A8A1-41D0-ABC8-03FFEFA927FC}" type="pres">
      <dgm:prSet presAssocID="{4D64EEC2-72DE-402F-83B0-A672CEBEE89E}" presName="cycle" presStyleCnt="0"/>
      <dgm:spPr/>
    </dgm:pt>
    <dgm:pt modelId="{38ECFCA2-FEB5-4A8E-906C-13551880DB53}" type="pres">
      <dgm:prSet presAssocID="{4D64EEC2-72DE-402F-83B0-A672CEBEE89E}" presName="srcNode" presStyleLbl="node1" presStyleIdx="0" presStyleCnt="7"/>
      <dgm:spPr/>
    </dgm:pt>
    <dgm:pt modelId="{4E86583F-87DD-4849-B2F1-8F9C3A0A18FF}" type="pres">
      <dgm:prSet presAssocID="{4D64EEC2-72DE-402F-83B0-A672CEBEE89E}" presName="conn" presStyleLbl="parChTrans1D2" presStyleIdx="0" presStyleCnt="1"/>
      <dgm:spPr/>
      <dgm:t>
        <a:bodyPr/>
        <a:lstStyle/>
        <a:p>
          <a:endParaRPr lang="es-ES"/>
        </a:p>
      </dgm:t>
    </dgm:pt>
    <dgm:pt modelId="{DB3FAE3F-F5F6-4CF0-9982-DBDA973E54E6}" type="pres">
      <dgm:prSet presAssocID="{4D64EEC2-72DE-402F-83B0-A672CEBEE89E}" presName="extraNode" presStyleLbl="node1" presStyleIdx="0" presStyleCnt="7"/>
      <dgm:spPr/>
    </dgm:pt>
    <dgm:pt modelId="{728E0FEA-A8A9-4AA9-9D2C-55C910AFCC2D}" type="pres">
      <dgm:prSet presAssocID="{4D64EEC2-72DE-402F-83B0-A672CEBEE89E}" presName="dstNode" presStyleLbl="node1" presStyleIdx="0" presStyleCnt="7"/>
      <dgm:spPr/>
    </dgm:pt>
    <dgm:pt modelId="{4F382A70-46AD-4325-8A62-453D57B916D2}" type="pres">
      <dgm:prSet presAssocID="{B827B8A8-5F88-4FFA-A176-FDFE1CE08FFD}" presName="text_1" presStyleLbl="node1" presStyleIdx="0" presStyleCnt="7">
        <dgm:presLayoutVars>
          <dgm:bulletEnabled val="1"/>
        </dgm:presLayoutVars>
      </dgm:prSet>
      <dgm:spPr/>
      <dgm:t>
        <a:bodyPr/>
        <a:lstStyle/>
        <a:p>
          <a:endParaRPr lang="es-ES"/>
        </a:p>
      </dgm:t>
    </dgm:pt>
    <dgm:pt modelId="{9C5B4EE1-72A2-4816-AFE9-D3FCE2288DEA}" type="pres">
      <dgm:prSet presAssocID="{B827B8A8-5F88-4FFA-A176-FDFE1CE08FFD}" presName="accent_1" presStyleCnt="0"/>
      <dgm:spPr/>
    </dgm:pt>
    <dgm:pt modelId="{0251BAE6-082B-45AA-B41C-1FA22B1CE9D6}" type="pres">
      <dgm:prSet presAssocID="{B827B8A8-5F88-4FFA-A176-FDFE1CE08FFD}" presName="accentRepeatNode" presStyleLbl="solidFgAcc1" presStyleIdx="0" presStyleCnt="7"/>
      <dgm:spPr/>
    </dgm:pt>
    <dgm:pt modelId="{04DD376F-FF10-4219-AEE0-F217B11F7C65}" type="pres">
      <dgm:prSet presAssocID="{622AFD9C-0EB1-48F2-A924-FD8CDB11635E}" presName="text_2" presStyleLbl="node1" presStyleIdx="1" presStyleCnt="7">
        <dgm:presLayoutVars>
          <dgm:bulletEnabled val="1"/>
        </dgm:presLayoutVars>
      </dgm:prSet>
      <dgm:spPr/>
      <dgm:t>
        <a:bodyPr/>
        <a:lstStyle/>
        <a:p>
          <a:endParaRPr lang="es-ES"/>
        </a:p>
      </dgm:t>
    </dgm:pt>
    <dgm:pt modelId="{AD22058D-6884-46DC-97CD-D1D179481B7E}" type="pres">
      <dgm:prSet presAssocID="{622AFD9C-0EB1-48F2-A924-FD8CDB11635E}" presName="accent_2" presStyleCnt="0"/>
      <dgm:spPr/>
    </dgm:pt>
    <dgm:pt modelId="{865D5393-EDCC-4FCE-9AE6-A2396D6F0385}" type="pres">
      <dgm:prSet presAssocID="{622AFD9C-0EB1-48F2-A924-FD8CDB11635E}" presName="accentRepeatNode" presStyleLbl="solidFgAcc1" presStyleIdx="1" presStyleCnt="7"/>
      <dgm:spPr/>
    </dgm:pt>
    <dgm:pt modelId="{88BE85DE-B403-4D92-BC78-5D007E78A03B}" type="pres">
      <dgm:prSet presAssocID="{F1507436-ADE8-4D2B-BAEF-D352DCCA90DB}" presName="text_3" presStyleLbl="node1" presStyleIdx="2" presStyleCnt="7">
        <dgm:presLayoutVars>
          <dgm:bulletEnabled val="1"/>
        </dgm:presLayoutVars>
      </dgm:prSet>
      <dgm:spPr/>
      <dgm:t>
        <a:bodyPr/>
        <a:lstStyle/>
        <a:p>
          <a:endParaRPr lang="es-ES"/>
        </a:p>
      </dgm:t>
    </dgm:pt>
    <dgm:pt modelId="{FE82F997-9175-455A-A4A4-80C523D05B18}" type="pres">
      <dgm:prSet presAssocID="{F1507436-ADE8-4D2B-BAEF-D352DCCA90DB}" presName="accent_3" presStyleCnt="0"/>
      <dgm:spPr/>
    </dgm:pt>
    <dgm:pt modelId="{88231E08-3844-4984-A1EF-F58F49D6129D}" type="pres">
      <dgm:prSet presAssocID="{F1507436-ADE8-4D2B-BAEF-D352DCCA90DB}" presName="accentRepeatNode" presStyleLbl="solidFgAcc1" presStyleIdx="2" presStyleCnt="7"/>
      <dgm:spPr/>
    </dgm:pt>
    <dgm:pt modelId="{1626D1CF-F34D-44C5-92FD-0D15DD6DDDA4}" type="pres">
      <dgm:prSet presAssocID="{5EE49F85-75EA-418B-8A59-2C0EC091DE9A}" presName="text_4" presStyleLbl="node1" presStyleIdx="3" presStyleCnt="7">
        <dgm:presLayoutVars>
          <dgm:bulletEnabled val="1"/>
        </dgm:presLayoutVars>
      </dgm:prSet>
      <dgm:spPr/>
      <dgm:t>
        <a:bodyPr/>
        <a:lstStyle/>
        <a:p>
          <a:endParaRPr lang="es-ES"/>
        </a:p>
      </dgm:t>
    </dgm:pt>
    <dgm:pt modelId="{A642568C-FCC7-40F9-B1E0-F495D7F33481}" type="pres">
      <dgm:prSet presAssocID="{5EE49F85-75EA-418B-8A59-2C0EC091DE9A}" presName="accent_4" presStyleCnt="0"/>
      <dgm:spPr/>
    </dgm:pt>
    <dgm:pt modelId="{91EFBFB5-A0E7-4C35-82F6-56DDDE9B9D5E}" type="pres">
      <dgm:prSet presAssocID="{5EE49F85-75EA-418B-8A59-2C0EC091DE9A}" presName="accentRepeatNode" presStyleLbl="solidFgAcc1" presStyleIdx="3" presStyleCnt="7"/>
      <dgm:spPr/>
    </dgm:pt>
    <dgm:pt modelId="{848C9784-609E-4F6E-9D8D-723E51FAF904}" type="pres">
      <dgm:prSet presAssocID="{A0736124-F174-401B-8F9A-5D326EA8D77F}" presName="text_5" presStyleLbl="node1" presStyleIdx="4" presStyleCnt="7">
        <dgm:presLayoutVars>
          <dgm:bulletEnabled val="1"/>
        </dgm:presLayoutVars>
      </dgm:prSet>
      <dgm:spPr/>
      <dgm:t>
        <a:bodyPr/>
        <a:lstStyle/>
        <a:p>
          <a:endParaRPr lang="es-ES"/>
        </a:p>
      </dgm:t>
    </dgm:pt>
    <dgm:pt modelId="{12C0DC4F-BECC-48B4-9F64-0628703FAD19}" type="pres">
      <dgm:prSet presAssocID="{A0736124-F174-401B-8F9A-5D326EA8D77F}" presName="accent_5" presStyleCnt="0"/>
      <dgm:spPr/>
    </dgm:pt>
    <dgm:pt modelId="{F6B30D74-10BD-4A0B-BC70-77CD72401E06}" type="pres">
      <dgm:prSet presAssocID="{A0736124-F174-401B-8F9A-5D326EA8D77F}" presName="accentRepeatNode" presStyleLbl="solidFgAcc1" presStyleIdx="4" presStyleCnt="7"/>
      <dgm:spPr/>
    </dgm:pt>
    <dgm:pt modelId="{92BB4C6B-70F5-40F3-902A-43FCDC9AD1B6}" type="pres">
      <dgm:prSet presAssocID="{883E2C96-A646-4379-B5B4-C4D1EDAA9D97}" presName="text_6" presStyleLbl="node1" presStyleIdx="5" presStyleCnt="7">
        <dgm:presLayoutVars>
          <dgm:bulletEnabled val="1"/>
        </dgm:presLayoutVars>
      </dgm:prSet>
      <dgm:spPr/>
      <dgm:t>
        <a:bodyPr/>
        <a:lstStyle/>
        <a:p>
          <a:endParaRPr lang="es-ES"/>
        </a:p>
      </dgm:t>
    </dgm:pt>
    <dgm:pt modelId="{0A18740E-1BC1-43C8-BF86-1A83EE738703}" type="pres">
      <dgm:prSet presAssocID="{883E2C96-A646-4379-B5B4-C4D1EDAA9D97}" presName="accent_6" presStyleCnt="0"/>
      <dgm:spPr/>
    </dgm:pt>
    <dgm:pt modelId="{23A1A50E-D1EE-4465-9971-F83BF8D9A8CE}" type="pres">
      <dgm:prSet presAssocID="{883E2C96-A646-4379-B5B4-C4D1EDAA9D97}" presName="accentRepeatNode" presStyleLbl="solidFgAcc1" presStyleIdx="5" presStyleCnt="7"/>
      <dgm:spPr/>
    </dgm:pt>
    <dgm:pt modelId="{C474C2BF-FEA4-4055-9288-4A23952641EC}" type="pres">
      <dgm:prSet presAssocID="{D9E64C67-D279-4217-A57B-34EA90353BEB}" presName="text_7" presStyleLbl="node1" presStyleIdx="6" presStyleCnt="7">
        <dgm:presLayoutVars>
          <dgm:bulletEnabled val="1"/>
        </dgm:presLayoutVars>
      </dgm:prSet>
      <dgm:spPr/>
      <dgm:t>
        <a:bodyPr/>
        <a:lstStyle/>
        <a:p>
          <a:endParaRPr lang="es-ES"/>
        </a:p>
      </dgm:t>
    </dgm:pt>
    <dgm:pt modelId="{290A1A70-40FF-4E50-BC30-08D1B5115A0D}" type="pres">
      <dgm:prSet presAssocID="{D9E64C67-D279-4217-A57B-34EA90353BEB}" presName="accent_7" presStyleCnt="0"/>
      <dgm:spPr/>
    </dgm:pt>
    <dgm:pt modelId="{07B02A65-96E2-4510-BEBB-49FD506908B8}" type="pres">
      <dgm:prSet presAssocID="{D9E64C67-D279-4217-A57B-34EA90353BEB}" presName="accentRepeatNode" presStyleLbl="solidFgAcc1" presStyleIdx="6" presStyleCnt="7"/>
      <dgm:spPr/>
    </dgm:pt>
  </dgm:ptLst>
  <dgm:cxnLst>
    <dgm:cxn modelId="{F309C17B-9BF5-4C20-844D-3AC38F9E1D7D}" srcId="{4D64EEC2-72DE-402F-83B0-A672CEBEE89E}" destId="{5EE49F85-75EA-418B-8A59-2C0EC091DE9A}" srcOrd="3" destOrd="0" parTransId="{E4F2017D-A14B-4F71-BB1D-8D30F2D828A4}" sibTransId="{50E93FC4-AEF2-4183-A349-217056F8CB7D}"/>
    <dgm:cxn modelId="{71432B34-40FB-4377-8C69-4F163BFF0DA3}" srcId="{4D64EEC2-72DE-402F-83B0-A672CEBEE89E}" destId="{883E2C96-A646-4379-B5B4-C4D1EDAA9D97}" srcOrd="5" destOrd="0" parTransId="{C80A4F1C-8FAC-4C31-AC55-25AB4E3186EA}" sibTransId="{DF8DC57D-0962-4A0C-86BA-EF6D2E789140}"/>
    <dgm:cxn modelId="{86239381-6417-4230-A548-D15C94A41405}" srcId="{4D64EEC2-72DE-402F-83B0-A672CEBEE89E}" destId="{F1507436-ADE8-4D2B-BAEF-D352DCCA90DB}" srcOrd="2" destOrd="0" parTransId="{361F22CC-2304-4149-AA5A-CBBE5AAF84EE}" sibTransId="{F0D787C9-32F8-48BE-A6D2-B603E0A02164}"/>
    <dgm:cxn modelId="{BB6B4DE2-ABEC-4ADA-A658-A0CA9F7D3D7F}" type="presOf" srcId="{EBF68C99-602A-4FB2-B124-BAA0B51DF659}" destId="{4E86583F-87DD-4849-B2F1-8F9C3A0A18FF}" srcOrd="0" destOrd="0" presId="urn:microsoft.com/office/officeart/2008/layout/VerticalCurvedList"/>
    <dgm:cxn modelId="{8E13CFDB-DCC0-4140-BE63-ADF3C8FAD285}" type="presOf" srcId="{F1507436-ADE8-4D2B-BAEF-D352DCCA90DB}" destId="{88BE85DE-B403-4D92-BC78-5D007E78A03B}" srcOrd="0" destOrd="0" presId="urn:microsoft.com/office/officeart/2008/layout/VerticalCurvedList"/>
    <dgm:cxn modelId="{1296E4F8-7AD3-4337-A754-AE50F7C344AF}" srcId="{4D64EEC2-72DE-402F-83B0-A672CEBEE89E}" destId="{622AFD9C-0EB1-48F2-A924-FD8CDB11635E}" srcOrd="1" destOrd="0" parTransId="{08D55709-B64B-4280-80F4-450135FCC17A}" sibTransId="{18155833-E0FB-45F6-8562-59B6E7628EA2}"/>
    <dgm:cxn modelId="{0D9093AF-B167-402B-B994-7B1EABC9ACDC}" type="presOf" srcId="{5EE49F85-75EA-418B-8A59-2C0EC091DE9A}" destId="{1626D1CF-F34D-44C5-92FD-0D15DD6DDDA4}" srcOrd="0" destOrd="0" presId="urn:microsoft.com/office/officeart/2008/layout/VerticalCurvedList"/>
    <dgm:cxn modelId="{7D0460AB-8A3A-49A3-93AF-028A23C254FC}" type="presOf" srcId="{883E2C96-A646-4379-B5B4-C4D1EDAA9D97}" destId="{92BB4C6B-70F5-40F3-902A-43FCDC9AD1B6}" srcOrd="0" destOrd="0" presId="urn:microsoft.com/office/officeart/2008/layout/VerticalCurvedList"/>
    <dgm:cxn modelId="{1119E95D-8AE9-4846-9287-AE5A06A580EF}" type="presOf" srcId="{622AFD9C-0EB1-48F2-A924-FD8CDB11635E}" destId="{04DD376F-FF10-4219-AEE0-F217B11F7C65}" srcOrd="0" destOrd="0" presId="urn:microsoft.com/office/officeart/2008/layout/VerticalCurvedList"/>
    <dgm:cxn modelId="{7E019B9A-B89C-433A-B3EE-0D319214A7A7}" type="presOf" srcId="{D9E64C67-D279-4217-A57B-34EA90353BEB}" destId="{C474C2BF-FEA4-4055-9288-4A23952641EC}" srcOrd="0" destOrd="0" presId="urn:microsoft.com/office/officeart/2008/layout/VerticalCurvedList"/>
    <dgm:cxn modelId="{4B744692-E27C-4869-9AF9-CAD7EF78EDB3}" srcId="{4D64EEC2-72DE-402F-83B0-A672CEBEE89E}" destId="{D9E64C67-D279-4217-A57B-34EA90353BEB}" srcOrd="6" destOrd="0" parTransId="{7A6226AA-D877-47D3-8A04-AD81C1041EFA}" sibTransId="{4765FA42-AFC3-476D-9B4D-666D84EC23AE}"/>
    <dgm:cxn modelId="{7B63DC9F-800D-4A8C-A550-821ABA0CF84A}" srcId="{4D64EEC2-72DE-402F-83B0-A672CEBEE89E}" destId="{B827B8A8-5F88-4FFA-A176-FDFE1CE08FFD}" srcOrd="0" destOrd="0" parTransId="{983ED4AD-1AE1-4CA6-B125-78E8D79AEB88}" sibTransId="{EBF68C99-602A-4FB2-B124-BAA0B51DF659}"/>
    <dgm:cxn modelId="{C06550E2-59D5-40CA-A269-C7A44B679D25}" type="presOf" srcId="{A0736124-F174-401B-8F9A-5D326EA8D77F}" destId="{848C9784-609E-4F6E-9D8D-723E51FAF904}" srcOrd="0" destOrd="0" presId="urn:microsoft.com/office/officeart/2008/layout/VerticalCurvedList"/>
    <dgm:cxn modelId="{CC8141D4-1077-4BA9-83E0-1AC51BEC382B}" srcId="{4D64EEC2-72DE-402F-83B0-A672CEBEE89E}" destId="{A0736124-F174-401B-8F9A-5D326EA8D77F}" srcOrd="4" destOrd="0" parTransId="{F8A3D30B-5567-4184-8F04-FE73C409D638}" sibTransId="{8F3B01E1-D52B-469D-AA0B-778BFAEF24A0}"/>
    <dgm:cxn modelId="{E1710690-3FAC-4F9E-B34E-E5CE0B64275C}" type="presOf" srcId="{4D64EEC2-72DE-402F-83B0-A672CEBEE89E}" destId="{6F711C10-0DCF-4F07-8677-8F59AA4A6E26}" srcOrd="0" destOrd="0" presId="urn:microsoft.com/office/officeart/2008/layout/VerticalCurvedList"/>
    <dgm:cxn modelId="{2EF41C70-D000-4A59-99D7-534BCD4774F2}" type="presOf" srcId="{B827B8A8-5F88-4FFA-A176-FDFE1CE08FFD}" destId="{4F382A70-46AD-4325-8A62-453D57B916D2}" srcOrd="0" destOrd="0" presId="urn:microsoft.com/office/officeart/2008/layout/VerticalCurvedList"/>
    <dgm:cxn modelId="{6A39D006-E42E-454F-9E08-A9677A061F78}" type="presParOf" srcId="{6F711C10-0DCF-4F07-8677-8F59AA4A6E26}" destId="{6DA75AA8-C7AE-4095-8F77-790480208738}" srcOrd="0" destOrd="0" presId="urn:microsoft.com/office/officeart/2008/layout/VerticalCurvedList"/>
    <dgm:cxn modelId="{FD064974-762B-4280-8868-4703AA49519F}" type="presParOf" srcId="{6DA75AA8-C7AE-4095-8F77-790480208738}" destId="{AC2CA4C9-A8A1-41D0-ABC8-03FFEFA927FC}" srcOrd="0" destOrd="0" presId="urn:microsoft.com/office/officeart/2008/layout/VerticalCurvedList"/>
    <dgm:cxn modelId="{8B9BE788-19E9-40DB-9721-2DF6D8E6F98E}" type="presParOf" srcId="{AC2CA4C9-A8A1-41D0-ABC8-03FFEFA927FC}" destId="{38ECFCA2-FEB5-4A8E-906C-13551880DB53}" srcOrd="0" destOrd="0" presId="urn:microsoft.com/office/officeart/2008/layout/VerticalCurvedList"/>
    <dgm:cxn modelId="{C4E39A4E-BD11-4A09-9075-ED92066959D3}" type="presParOf" srcId="{AC2CA4C9-A8A1-41D0-ABC8-03FFEFA927FC}" destId="{4E86583F-87DD-4849-B2F1-8F9C3A0A18FF}" srcOrd="1" destOrd="0" presId="urn:microsoft.com/office/officeart/2008/layout/VerticalCurvedList"/>
    <dgm:cxn modelId="{EB3E3BF7-B7F4-4014-B0CE-8D1AB4F0E550}" type="presParOf" srcId="{AC2CA4C9-A8A1-41D0-ABC8-03FFEFA927FC}" destId="{DB3FAE3F-F5F6-4CF0-9982-DBDA973E54E6}" srcOrd="2" destOrd="0" presId="urn:microsoft.com/office/officeart/2008/layout/VerticalCurvedList"/>
    <dgm:cxn modelId="{98FCA64C-B04A-46E2-A8D7-ED238F214405}" type="presParOf" srcId="{AC2CA4C9-A8A1-41D0-ABC8-03FFEFA927FC}" destId="{728E0FEA-A8A9-4AA9-9D2C-55C910AFCC2D}" srcOrd="3" destOrd="0" presId="urn:microsoft.com/office/officeart/2008/layout/VerticalCurvedList"/>
    <dgm:cxn modelId="{EA4539BE-AD3D-48FF-83CD-3122C357FEF6}" type="presParOf" srcId="{6DA75AA8-C7AE-4095-8F77-790480208738}" destId="{4F382A70-46AD-4325-8A62-453D57B916D2}" srcOrd="1" destOrd="0" presId="urn:microsoft.com/office/officeart/2008/layout/VerticalCurvedList"/>
    <dgm:cxn modelId="{335C9B89-000A-40F0-8D8E-C5DD228BDD63}" type="presParOf" srcId="{6DA75AA8-C7AE-4095-8F77-790480208738}" destId="{9C5B4EE1-72A2-4816-AFE9-D3FCE2288DEA}" srcOrd="2" destOrd="0" presId="urn:microsoft.com/office/officeart/2008/layout/VerticalCurvedList"/>
    <dgm:cxn modelId="{146E200E-92C2-42D2-8EA6-E42636C30B6C}" type="presParOf" srcId="{9C5B4EE1-72A2-4816-AFE9-D3FCE2288DEA}" destId="{0251BAE6-082B-45AA-B41C-1FA22B1CE9D6}" srcOrd="0" destOrd="0" presId="urn:microsoft.com/office/officeart/2008/layout/VerticalCurvedList"/>
    <dgm:cxn modelId="{39F5926C-8973-47EC-8FF4-AE73971B266E}" type="presParOf" srcId="{6DA75AA8-C7AE-4095-8F77-790480208738}" destId="{04DD376F-FF10-4219-AEE0-F217B11F7C65}" srcOrd="3" destOrd="0" presId="urn:microsoft.com/office/officeart/2008/layout/VerticalCurvedList"/>
    <dgm:cxn modelId="{EC2A717C-A871-43C8-A459-DAE98E3D7177}" type="presParOf" srcId="{6DA75AA8-C7AE-4095-8F77-790480208738}" destId="{AD22058D-6884-46DC-97CD-D1D179481B7E}" srcOrd="4" destOrd="0" presId="urn:microsoft.com/office/officeart/2008/layout/VerticalCurvedList"/>
    <dgm:cxn modelId="{06279EC8-A352-4425-A8E5-27AC5A834964}" type="presParOf" srcId="{AD22058D-6884-46DC-97CD-D1D179481B7E}" destId="{865D5393-EDCC-4FCE-9AE6-A2396D6F0385}" srcOrd="0" destOrd="0" presId="urn:microsoft.com/office/officeart/2008/layout/VerticalCurvedList"/>
    <dgm:cxn modelId="{DC5DE1F6-ACD2-405F-9D48-C81ACFF9B3B7}" type="presParOf" srcId="{6DA75AA8-C7AE-4095-8F77-790480208738}" destId="{88BE85DE-B403-4D92-BC78-5D007E78A03B}" srcOrd="5" destOrd="0" presId="urn:microsoft.com/office/officeart/2008/layout/VerticalCurvedList"/>
    <dgm:cxn modelId="{1F39D949-C131-4A5C-98AD-DE37FFCCB100}" type="presParOf" srcId="{6DA75AA8-C7AE-4095-8F77-790480208738}" destId="{FE82F997-9175-455A-A4A4-80C523D05B18}" srcOrd="6" destOrd="0" presId="urn:microsoft.com/office/officeart/2008/layout/VerticalCurvedList"/>
    <dgm:cxn modelId="{A8633CBA-28F7-4AD1-9AE9-3684B22DCE7C}" type="presParOf" srcId="{FE82F997-9175-455A-A4A4-80C523D05B18}" destId="{88231E08-3844-4984-A1EF-F58F49D6129D}" srcOrd="0" destOrd="0" presId="urn:microsoft.com/office/officeart/2008/layout/VerticalCurvedList"/>
    <dgm:cxn modelId="{B0B6F193-FC47-4884-8024-672BAAA1660A}" type="presParOf" srcId="{6DA75AA8-C7AE-4095-8F77-790480208738}" destId="{1626D1CF-F34D-44C5-92FD-0D15DD6DDDA4}" srcOrd="7" destOrd="0" presId="urn:microsoft.com/office/officeart/2008/layout/VerticalCurvedList"/>
    <dgm:cxn modelId="{5B42912B-1C6F-4184-9AB8-8A9CBA9B2960}" type="presParOf" srcId="{6DA75AA8-C7AE-4095-8F77-790480208738}" destId="{A642568C-FCC7-40F9-B1E0-F495D7F33481}" srcOrd="8" destOrd="0" presId="urn:microsoft.com/office/officeart/2008/layout/VerticalCurvedList"/>
    <dgm:cxn modelId="{EA35CF30-66CD-4A77-A0CF-107DA4CEF934}" type="presParOf" srcId="{A642568C-FCC7-40F9-B1E0-F495D7F33481}" destId="{91EFBFB5-A0E7-4C35-82F6-56DDDE9B9D5E}" srcOrd="0" destOrd="0" presId="urn:microsoft.com/office/officeart/2008/layout/VerticalCurvedList"/>
    <dgm:cxn modelId="{4A0BEDA0-5A7D-4597-AA0B-0F312E818EB7}" type="presParOf" srcId="{6DA75AA8-C7AE-4095-8F77-790480208738}" destId="{848C9784-609E-4F6E-9D8D-723E51FAF904}" srcOrd="9" destOrd="0" presId="urn:microsoft.com/office/officeart/2008/layout/VerticalCurvedList"/>
    <dgm:cxn modelId="{0556EF3C-08EA-45F3-966B-0C68D1A148EA}" type="presParOf" srcId="{6DA75AA8-C7AE-4095-8F77-790480208738}" destId="{12C0DC4F-BECC-48B4-9F64-0628703FAD19}" srcOrd="10" destOrd="0" presId="urn:microsoft.com/office/officeart/2008/layout/VerticalCurvedList"/>
    <dgm:cxn modelId="{C0C79B57-1EA8-4D5E-A6E6-090EBE0C5D86}" type="presParOf" srcId="{12C0DC4F-BECC-48B4-9F64-0628703FAD19}" destId="{F6B30D74-10BD-4A0B-BC70-77CD72401E06}" srcOrd="0" destOrd="0" presId="urn:microsoft.com/office/officeart/2008/layout/VerticalCurvedList"/>
    <dgm:cxn modelId="{20240034-7527-4630-8687-5EC6916B7ADC}" type="presParOf" srcId="{6DA75AA8-C7AE-4095-8F77-790480208738}" destId="{92BB4C6B-70F5-40F3-902A-43FCDC9AD1B6}" srcOrd="11" destOrd="0" presId="urn:microsoft.com/office/officeart/2008/layout/VerticalCurvedList"/>
    <dgm:cxn modelId="{7CE5B926-26E6-468B-AE73-23F871F89442}" type="presParOf" srcId="{6DA75AA8-C7AE-4095-8F77-790480208738}" destId="{0A18740E-1BC1-43C8-BF86-1A83EE738703}" srcOrd="12" destOrd="0" presId="urn:microsoft.com/office/officeart/2008/layout/VerticalCurvedList"/>
    <dgm:cxn modelId="{0A492618-79E0-4B83-80B1-549A963BE2AF}" type="presParOf" srcId="{0A18740E-1BC1-43C8-BF86-1A83EE738703}" destId="{23A1A50E-D1EE-4465-9971-F83BF8D9A8CE}" srcOrd="0" destOrd="0" presId="urn:microsoft.com/office/officeart/2008/layout/VerticalCurvedList"/>
    <dgm:cxn modelId="{65788AA5-303B-4BF5-BFE9-A6E0D99B7C93}" type="presParOf" srcId="{6DA75AA8-C7AE-4095-8F77-790480208738}" destId="{C474C2BF-FEA4-4055-9288-4A23952641EC}" srcOrd="13" destOrd="0" presId="urn:microsoft.com/office/officeart/2008/layout/VerticalCurvedList"/>
    <dgm:cxn modelId="{36811480-0FD6-4B5D-B111-EC4820FD07A9}" type="presParOf" srcId="{6DA75AA8-C7AE-4095-8F77-790480208738}" destId="{290A1A70-40FF-4E50-BC30-08D1B5115A0D}" srcOrd="14" destOrd="0" presId="urn:microsoft.com/office/officeart/2008/layout/VerticalCurvedList"/>
    <dgm:cxn modelId="{DCF22B96-C98E-4D10-A8B3-2093F6A0BA50}" type="presParOf" srcId="{290A1A70-40FF-4E50-BC30-08D1B5115A0D}" destId="{07B02A65-96E2-4510-BEBB-49FD506908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Marco normativo CCPET.</a:t>
          </a:r>
          <a:endParaRPr lang="es-CO" sz="2400" kern="1200" dirty="0">
            <a:solidFill>
              <a:schemeClr val="bg1"/>
            </a:solidFill>
            <a:latin typeface="+mn-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Clasificador de Ingresos.</a:t>
          </a:r>
          <a:endParaRPr lang="es-CO" sz="2400" kern="1200" dirty="0">
            <a:solidFill>
              <a:schemeClr val="bg1"/>
            </a:solidFill>
            <a:latin typeface="+mn-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bg1"/>
              </a:solidFill>
              <a:latin typeface="+mn-lt"/>
              <a:cs typeface="Arial" panose="020B0604020202020204" pitchFamily="34" charset="0"/>
            </a:rPr>
            <a:t>CUIPO</a:t>
          </a:r>
          <a:endParaRPr lang="es-CO" sz="2400" kern="1200" dirty="0">
            <a:solidFill>
              <a:schemeClr val="bg1"/>
            </a:solidFill>
            <a:latin typeface="+mn-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bg1"/>
              </a:solidFill>
              <a:latin typeface="+mn-lt"/>
              <a:cs typeface="Arial" panose="020B0604020202020204" pitchFamily="34" charset="0"/>
            </a:rPr>
            <a:t>Ciclo Presupuestal</a:t>
          </a:r>
          <a:endParaRPr lang="es-CO" sz="2400" kern="1200" dirty="0">
            <a:solidFill>
              <a:schemeClr val="bg1"/>
            </a:solidFill>
            <a:latin typeface="+mn-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Marco normativo CCPET.</a:t>
          </a:r>
          <a:endParaRPr lang="es-CO" sz="2400" kern="1200" dirty="0">
            <a:solidFill>
              <a:schemeClr val="accent1">
                <a:lumMod val="75000"/>
              </a:schemeClr>
            </a:solidFill>
            <a:latin typeface="Century Gothic" panose="020B0502020202020204" pitchFamily="34" charset="0"/>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 de Ingresos.</a:t>
          </a:r>
          <a:endParaRPr lang="es-CO" sz="2400" kern="1200" dirty="0">
            <a:solidFill>
              <a:schemeClr val="accent1">
                <a:lumMod val="75000"/>
              </a:schemeClr>
            </a:solidFill>
            <a:latin typeface="Century Gothic" panose="020B0502020202020204" pitchFamily="34" charset="0"/>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Century Gothic" panose="020B0502020202020204" pitchFamily="34" charset="0"/>
              <a:cs typeface="Arial" panose="020B0604020202020204" pitchFamily="34" charset="0"/>
            </a:rPr>
            <a:t>CUIPO</a:t>
          </a:r>
          <a:endParaRPr lang="es-CO" sz="2400" kern="1200" dirty="0">
            <a:solidFill>
              <a:schemeClr val="accent1">
                <a:lumMod val="75000"/>
              </a:schemeClr>
            </a:solidFill>
            <a:latin typeface="Century Gothic" panose="020B0502020202020204" pitchFamily="34" charset="0"/>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bg1"/>
              </a:solidFill>
              <a:latin typeface="Century Gothic" panose="020B0502020202020204" pitchFamily="34" charset="0"/>
              <a:cs typeface="Arial" panose="020B0604020202020204" pitchFamily="34" charset="0"/>
            </a:rPr>
            <a:t>Ciclo Presupuestal</a:t>
          </a:r>
          <a:endParaRPr lang="es-CO" sz="2400" kern="1200" dirty="0">
            <a:solidFill>
              <a:schemeClr val="bg1"/>
            </a:solidFill>
            <a:latin typeface="Century Gothic" panose="020B0502020202020204" pitchFamily="34" charset="0"/>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716AD-4301-4369-BCCE-61EEC2D5C8CC}">
      <dsp:nvSpPr>
        <dsp:cNvPr id="0" name=""/>
        <dsp:cNvSpPr/>
      </dsp:nvSpPr>
      <dsp:spPr>
        <a:xfrm>
          <a:off x="3977" y="127718"/>
          <a:ext cx="1300802" cy="130080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Saldo en caja y bancos</a:t>
          </a:r>
          <a:endParaRPr lang="es-CO" sz="1400" b="1" kern="1200" dirty="0">
            <a:solidFill>
              <a:schemeClr val="tx1"/>
            </a:solidFill>
          </a:endParaRPr>
        </a:p>
      </dsp:txBody>
      <dsp:txXfrm>
        <a:off x="194475" y="318216"/>
        <a:ext cx="919806" cy="919806"/>
      </dsp:txXfrm>
    </dsp:sp>
    <dsp:sp modelId="{0348EBD8-5A78-49A2-884A-809B30BF4F01}">
      <dsp:nvSpPr>
        <dsp:cNvPr id="0" name=""/>
        <dsp:cNvSpPr/>
      </dsp:nvSpPr>
      <dsp:spPr>
        <a:xfrm>
          <a:off x="1410405" y="400886"/>
          <a:ext cx="754465" cy="75446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p>
      </dsp:txBody>
      <dsp:txXfrm>
        <a:off x="1510409" y="689393"/>
        <a:ext cx="554457" cy="177451"/>
      </dsp:txXfrm>
    </dsp:sp>
    <dsp:sp modelId="{E2A58662-A938-4EC1-BF29-69DECDC3F744}">
      <dsp:nvSpPr>
        <dsp:cNvPr id="0" name=""/>
        <dsp:cNvSpPr/>
      </dsp:nvSpPr>
      <dsp:spPr>
        <a:xfrm>
          <a:off x="2270496" y="127718"/>
          <a:ext cx="1504638" cy="130080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Inversiones temporales</a:t>
          </a:r>
          <a:endParaRPr lang="es-CO" sz="1400" b="1" kern="1200" dirty="0">
            <a:solidFill>
              <a:schemeClr val="tx1"/>
            </a:solidFill>
          </a:endParaRPr>
        </a:p>
      </dsp:txBody>
      <dsp:txXfrm>
        <a:off x="2490845" y="318216"/>
        <a:ext cx="1063940" cy="919806"/>
      </dsp:txXfrm>
    </dsp:sp>
    <dsp:sp modelId="{3B853340-A1F1-4D00-A4F6-23698E4DF100}">
      <dsp:nvSpPr>
        <dsp:cNvPr id="0" name=""/>
        <dsp:cNvSpPr/>
      </dsp:nvSpPr>
      <dsp:spPr>
        <a:xfrm>
          <a:off x="3880759" y="400886"/>
          <a:ext cx="754465" cy="754465"/>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p>
      </dsp:txBody>
      <dsp:txXfrm>
        <a:off x="3980763" y="689393"/>
        <a:ext cx="554457" cy="177451"/>
      </dsp:txXfrm>
    </dsp:sp>
    <dsp:sp modelId="{333A78F6-104D-438E-B24B-795E9AA58988}">
      <dsp:nvSpPr>
        <dsp:cNvPr id="0" name=""/>
        <dsp:cNvSpPr/>
      </dsp:nvSpPr>
      <dsp:spPr>
        <a:xfrm>
          <a:off x="4740850" y="127718"/>
          <a:ext cx="1300802" cy="130080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Fondos de terceros</a:t>
          </a:r>
          <a:endParaRPr lang="es-CO" sz="1400" b="1" kern="1200" dirty="0">
            <a:solidFill>
              <a:schemeClr val="tx1"/>
            </a:solidFill>
          </a:endParaRPr>
        </a:p>
      </dsp:txBody>
      <dsp:txXfrm>
        <a:off x="4931348" y="318216"/>
        <a:ext cx="919806" cy="919806"/>
      </dsp:txXfrm>
    </dsp:sp>
    <dsp:sp modelId="{7D23163D-B94D-4D84-BBDA-B8E204F0C116}">
      <dsp:nvSpPr>
        <dsp:cNvPr id="0" name=""/>
        <dsp:cNvSpPr/>
      </dsp:nvSpPr>
      <dsp:spPr>
        <a:xfrm>
          <a:off x="6147278" y="400886"/>
          <a:ext cx="754465" cy="754465"/>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p>
      </dsp:txBody>
      <dsp:txXfrm>
        <a:off x="6247282" y="556306"/>
        <a:ext cx="554457" cy="443625"/>
      </dsp:txXfrm>
    </dsp:sp>
    <dsp:sp modelId="{C19DC118-D6E6-4A40-A7AE-6ADC7ECF628C}">
      <dsp:nvSpPr>
        <dsp:cNvPr id="0" name=""/>
        <dsp:cNvSpPr/>
      </dsp:nvSpPr>
      <dsp:spPr>
        <a:xfrm>
          <a:off x="7007368" y="127718"/>
          <a:ext cx="1300802" cy="130080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Déficit o superávit de tesorería</a:t>
          </a:r>
          <a:endParaRPr lang="es-CO" sz="1400" b="1" kern="1200" dirty="0">
            <a:solidFill>
              <a:schemeClr val="tx1"/>
            </a:solidFill>
          </a:endParaRPr>
        </a:p>
      </dsp:txBody>
      <dsp:txXfrm>
        <a:off x="7197866" y="318216"/>
        <a:ext cx="919806" cy="9198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716AD-4301-4369-BCCE-61EEC2D5C8CC}">
      <dsp:nvSpPr>
        <dsp:cNvPr id="0" name=""/>
        <dsp:cNvSpPr/>
      </dsp:nvSpPr>
      <dsp:spPr>
        <a:xfrm>
          <a:off x="780466" y="353"/>
          <a:ext cx="1682019" cy="16820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Ingresos recaudados</a:t>
          </a:r>
          <a:endParaRPr lang="es-CO" sz="1600" b="1" kern="1200" dirty="0">
            <a:solidFill>
              <a:schemeClr val="tx1"/>
            </a:solidFill>
          </a:endParaRPr>
        </a:p>
      </dsp:txBody>
      <dsp:txXfrm>
        <a:off x="1026792" y="246679"/>
        <a:ext cx="1189367" cy="1189367"/>
      </dsp:txXfrm>
    </dsp:sp>
    <dsp:sp modelId="{0348EBD8-5A78-49A2-884A-809B30BF4F01}">
      <dsp:nvSpPr>
        <dsp:cNvPr id="0" name=""/>
        <dsp:cNvSpPr/>
      </dsp:nvSpPr>
      <dsp:spPr>
        <a:xfrm>
          <a:off x="5796392" y="460100"/>
          <a:ext cx="975571" cy="975571"/>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p>
      </dsp:txBody>
      <dsp:txXfrm>
        <a:off x="5925704" y="661068"/>
        <a:ext cx="716947" cy="573635"/>
      </dsp:txXfrm>
    </dsp:sp>
    <dsp:sp modelId="{E2A58662-A938-4EC1-BF29-69DECDC3F744}">
      <dsp:nvSpPr>
        <dsp:cNvPr id="0" name=""/>
        <dsp:cNvSpPr/>
      </dsp:nvSpPr>
      <dsp:spPr>
        <a:xfrm>
          <a:off x="3686700" y="707"/>
          <a:ext cx="1778449" cy="16820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Compromisos</a:t>
          </a:r>
          <a:endParaRPr lang="es-CO" sz="1600" b="1" kern="1200" dirty="0">
            <a:solidFill>
              <a:schemeClr val="tx1"/>
            </a:solidFill>
          </a:endParaRPr>
        </a:p>
      </dsp:txBody>
      <dsp:txXfrm>
        <a:off x="3947148" y="247033"/>
        <a:ext cx="1257553" cy="1189367"/>
      </dsp:txXfrm>
    </dsp:sp>
    <dsp:sp modelId="{3B853340-A1F1-4D00-A4F6-23698E4DF100}">
      <dsp:nvSpPr>
        <dsp:cNvPr id="0" name=""/>
        <dsp:cNvSpPr/>
      </dsp:nvSpPr>
      <dsp:spPr>
        <a:xfrm>
          <a:off x="2537568" y="336622"/>
          <a:ext cx="975571" cy="975571"/>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a:p>
      </dsp:txBody>
      <dsp:txXfrm>
        <a:off x="2666880" y="709680"/>
        <a:ext cx="716947" cy="229455"/>
      </dsp:txXfrm>
    </dsp:sp>
    <dsp:sp modelId="{C19DC118-D6E6-4A40-A7AE-6ADC7ECF628C}">
      <dsp:nvSpPr>
        <dsp:cNvPr id="0" name=""/>
        <dsp:cNvSpPr/>
      </dsp:nvSpPr>
      <dsp:spPr>
        <a:xfrm>
          <a:off x="6738397" y="353"/>
          <a:ext cx="1867445" cy="16820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Disponibilidad final</a:t>
          </a:r>
          <a:endParaRPr lang="es-CO" sz="1600" b="1" kern="1200" dirty="0">
            <a:solidFill>
              <a:schemeClr val="tx1"/>
            </a:solidFill>
          </a:endParaRPr>
        </a:p>
      </dsp:txBody>
      <dsp:txXfrm>
        <a:off x="7011878" y="246679"/>
        <a:ext cx="1320483" cy="1189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Marco normativo CCPET.</a:t>
          </a:r>
          <a:endParaRPr lang="es-CO" sz="2400" kern="1200" dirty="0">
            <a:solidFill>
              <a:schemeClr val="bg1"/>
            </a:solidFill>
            <a:latin typeface="+mn-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Clasificador de Ingresos.</a:t>
          </a:r>
          <a:endParaRPr lang="es-CO" sz="2400" kern="1200" dirty="0">
            <a:solidFill>
              <a:schemeClr val="accent1">
                <a:lumMod val="75000"/>
              </a:schemeClr>
            </a:solidFill>
            <a:latin typeface="+mn-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n-lt"/>
              <a:cs typeface="Arial" panose="020B0604020202020204" pitchFamily="34" charset="0"/>
            </a:rPr>
            <a:t>CUIPO</a:t>
          </a:r>
          <a:endParaRPr lang="es-CO" sz="2400" kern="1200" dirty="0">
            <a:solidFill>
              <a:schemeClr val="accent1">
                <a:lumMod val="75000"/>
              </a:schemeClr>
            </a:solidFill>
            <a:latin typeface="+mn-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n-lt"/>
              <a:cs typeface="Arial" panose="020B0604020202020204" pitchFamily="34" charset="0"/>
            </a:rPr>
            <a:t>Ciclo Presupuestal</a:t>
          </a:r>
          <a:endParaRPr lang="es-CO" sz="2400" kern="1200" dirty="0">
            <a:solidFill>
              <a:schemeClr val="accent1">
                <a:lumMod val="75000"/>
              </a:schemeClr>
            </a:solidFill>
            <a:latin typeface="+mn-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Marco normativo CCPET.</a:t>
          </a:r>
          <a:endParaRPr lang="es-CO" sz="2400" kern="1200" dirty="0">
            <a:solidFill>
              <a:schemeClr val="accent1">
                <a:lumMod val="75000"/>
              </a:schemeClr>
            </a:solidFill>
            <a:latin typeface="+mj-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j-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 de Ingresos.</a:t>
          </a:r>
          <a:endParaRPr lang="es-CO" sz="2400" kern="1200" dirty="0">
            <a:solidFill>
              <a:schemeClr val="accent1">
                <a:lumMod val="75000"/>
              </a:schemeClr>
            </a:solidFill>
            <a:latin typeface="+mj-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CUIPO</a:t>
          </a:r>
          <a:endParaRPr lang="es-CO" sz="2400" kern="1200" dirty="0">
            <a:solidFill>
              <a:schemeClr val="accent1">
                <a:lumMod val="75000"/>
              </a:schemeClr>
            </a:solidFill>
            <a:latin typeface="+mj-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Ciclo Presupuestal</a:t>
          </a:r>
          <a:endParaRPr lang="es-CO" sz="2400" kern="1200" dirty="0">
            <a:solidFill>
              <a:schemeClr val="accent1">
                <a:lumMod val="75000"/>
              </a:schemeClr>
            </a:solidFill>
            <a:latin typeface="+mj-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Marco normativo CCPET.</a:t>
          </a:r>
          <a:endParaRPr lang="es-CO" sz="2400" kern="1200" dirty="0">
            <a:solidFill>
              <a:schemeClr val="accent1">
                <a:lumMod val="75000"/>
              </a:schemeClr>
            </a:solidFill>
            <a:latin typeface="+mj-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j-lt"/>
              <a:cs typeface="Arial" panose="020B0604020202020204" pitchFamily="34" charset="0"/>
            </a:rPr>
            <a:t>Clasificador de Ingresos.</a:t>
          </a:r>
          <a:endParaRPr lang="es-CO" sz="2400" kern="1200" dirty="0">
            <a:solidFill>
              <a:schemeClr val="bg1"/>
            </a:solidFill>
            <a:latin typeface="+mj-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CUIPO</a:t>
          </a:r>
          <a:endParaRPr lang="es-CO" sz="2400" kern="1200" dirty="0">
            <a:solidFill>
              <a:schemeClr val="accent1">
                <a:lumMod val="75000"/>
              </a:schemeClr>
            </a:solidFill>
            <a:latin typeface="+mj-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Ciclo Presupuestal</a:t>
          </a:r>
          <a:endParaRPr lang="es-CO" sz="2400" kern="1200" dirty="0">
            <a:solidFill>
              <a:schemeClr val="accent1">
                <a:lumMod val="75000"/>
              </a:schemeClr>
            </a:solidFill>
            <a:latin typeface="+mj-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Marco normativo CCPET.</a:t>
          </a:r>
          <a:endParaRPr lang="es-CO" sz="2400" kern="1200" dirty="0">
            <a:solidFill>
              <a:schemeClr val="accent1">
                <a:lumMod val="75000"/>
              </a:schemeClr>
            </a:solidFill>
            <a:latin typeface="+mj-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 de Ingresos.</a:t>
          </a:r>
          <a:endParaRPr lang="es-CO" sz="2400" kern="1200" dirty="0">
            <a:solidFill>
              <a:schemeClr val="accent1">
                <a:lumMod val="75000"/>
              </a:schemeClr>
            </a:solidFill>
            <a:latin typeface="+mj-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j-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j-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CUIPO</a:t>
          </a:r>
          <a:endParaRPr lang="es-CO" sz="2400" kern="1200" dirty="0">
            <a:solidFill>
              <a:schemeClr val="accent1">
                <a:lumMod val="75000"/>
              </a:schemeClr>
            </a:solidFill>
            <a:latin typeface="+mj-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j-lt"/>
              <a:cs typeface="Arial" panose="020B0604020202020204" pitchFamily="34" charset="0"/>
            </a:rPr>
            <a:t>Ciclo Presupuestal</a:t>
          </a:r>
          <a:endParaRPr lang="es-CO" sz="2400" kern="1200" dirty="0">
            <a:solidFill>
              <a:schemeClr val="accent1">
                <a:lumMod val="75000"/>
              </a:schemeClr>
            </a:solidFill>
            <a:latin typeface="+mj-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Marco normativo CCPET.</a:t>
          </a:r>
          <a:endParaRPr lang="es-CO" sz="2400" kern="1200" dirty="0">
            <a:solidFill>
              <a:schemeClr val="accent1">
                <a:lumMod val="75000"/>
              </a:schemeClr>
            </a:solidFill>
            <a:latin typeface="+mn-lt"/>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Clasificador de Ingresos.</a:t>
          </a:r>
          <a:endParaRPr lang="es-CO" sz="2400" kern="1200" dirty="0">
            <a:solidFill>
              <a:schemeClr val="accent1">
                <a:lumMod val="75000"/>
              </a:schemeClr>
            </a:solidFill>
            <a:latin typeface="+mn-lt"/>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mn-lt"/>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bg1"/>
              </a:solidFill>
              <a:latin typeface="+mn-lt"/>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n-lt"/>
              <a:cs typeface="Arial" panose="020B0604020202020204" pitchFamily="34" charset="0"/>
            </a:rPr>
            <a:t>CUIPO</a:t>
          </a:r>
          <a:endParaRPr lang="es-CO" sz="2400" kern="1200" dirty="0">
            <a:solidFill>
              <a:schemeClr val="accent1">
                <a:lumMod val="75000"/>
              </a:schemeClr>
            </a:solidFill>
            <a:latin typeface="+mn-lt"/>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mn-lt"/>
              <a:cs typeface="Arial" panose="020B0604020202020204" pitchFamily="34" charset="0"/>
            </a:rPr>
            <a:t>Ciclo Presupuestal</a:t>
          </a:r>
          <a:endParaRPr lang="es-CO" sz="2400" kern="1200" dirty="0">
            <a:solidFill>
              <a:schemeClr val="accent1">
                <a:lumMod val="75000"/>
              </a:schemeClr>
            </a:solidFill>
            <a:latin typeface="+mn-lt"/>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93F3-CFFA-4E8A-98A7-84541B3DDD19}">
      <dsp:nvSpPr>
        <dsp:cNvPr id="0" name=""/>
        <dsp:cNvSpPr/>
      </dsp:nvSpPr>
      <dsp:spPr>
        <a:xfrm>
          <a:off x="0" y="384017"/>
          <a:ext cx="5877016"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F225DB-5BD0-4F29-87EC-BEEE91A9DDD7}">
      <dsp:nvSpPr>
        <dsp:cNvPr id="0" name=""/>
        <dsp:cNvSpPr/>
      </dsp:nvSpPr>
      <dsp:spPr>
        <a:xfrm>
          <a:off x="293850" y="15017"/>
          <a:ext cx="4113911"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496" tIns="0" rIns="155496" bIns="0" numCol="1" spcCol="1270" anchor="ctr" anchorCtr="0">
          <a:noAutofit/>
        </a:bodyPr>
        <a:lstStyle/>
        <a:p>
          <a:pPr lvl="0" algn="l" defTabSz="1066800">
            <a:lnSpc>
              <a:spcPct val="90000"/>
            </a:lnSpc>
            <a:spcBef>
              <a:spcPct val="0"/>
            </a:spcBef>
            <a:spcAft>
              <a:spcPct val="35000"/>
            </a:spcAft>
          </a:pPr>
          <a:r>
            <a:rPr lang="es-CO" sz="2400" b="1" kern="1200" dirty="0">
              <a:latin typeface="+mn-lt"/>
            </a:rPr>
            <a:t>1.1.02.05 Venta de bienes y servicios</a:t>
          </a:r>
        </a:p>
      </dsp:txBody>
      <dsp:txXfrm>
        <a:off x="329876" y="51043"/>
        <a:ext cx="4041859"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93F3-CFFA-4E8A-98A7-84541B3DDD19}">
      <dsp:nvSpPr>
        <dsp:cNvPr id="0" name=""/>
        <dsp:cNvSpPr/>
      </dsp:nvSpPr>
      <dsp:spPr>
        <a:xfrm>
          <a:off x="0" y="371419"/>
          <a:ext cx="5877016"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F225DB-5BD0-4F29-87EC-BEEE91A9DDD7}">
      <dsp:nvSpPr>
        <dsp:cNvPr id="0" name=""/>
        <dsp:cNvSpPr/>
      </dsp:nvSpPr>
      <dsp:spPr>
        <a:xfrm>
          <a:off x="293850" y="2419"/>
          <a:ext cx="5067227"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496" tIns="0" rIns="155496" bIns="0" numCol="1" spcCol="1270" anchor="ctr" anchorCtr="0">
          <a:noAutofit/>
        </a:bodyPr>
        <a:lstStyle/>
        <a:p>
          <a:pPr lvl="0" algn="l" defTabSz="889000">
            <a:lnSpc>
              <a:spcPct val="90000"/>
            </a:lnSpc>
            <a:spcBef>
              <a:spcPct val="0"/>
            </a:spcBef>
            <a:spcAft>
              <a:spcPct val="35000"/>
            </a:spcAft>
          </a:pPr>
          <a:r>
            <a:rPr lang="es-CO" sz="2000" b="1" kern="1200" dirty="0">
              <a:latin typeface="+mn-lt"/>
            </a:rPr>
            <a:t>2.1.2.02 Adquisiciones diferentes de activos </a:t>
          </a:r>
        </a:p>
      </dsp:txBody>
      <dsp:txXfrm>
        <a:off x="329876" y="38445"/>
        <a:ext cx="4995175" cy="665948"/>
      </dsp:txXfrm>
    </dsp:sp>
    <dsp:sp modelId="{CB092728-4DCB-4726-A4F3-B362DEF46637}">
      <dsp:nvSpPr>
        <dsp:cNvPr id="0" name=""/>
        <dsp:cNvSpPr/>
      </dsp:nvSpPr>
      <dsp:spPr>
        <a:xfrm>
          <a:off x="0" y="1505419"/>
          <a:ext cx="5877016"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047BC6-EC82-4BE2-86E9-824870AF591C}">
      <dsp:nvSpPr>
        <dsp:cNvPr id="0" name=""/>
        <dsp:cNvSpPr/>
      </dsp:nvSpPr>
      <dsp:spPr>
        <a:xfrm>
          <a:off x="293850" y="1136419"/>
          <a:ext cx="5031148"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496" tIns="0" rIns="155496" bIns="0" numCol="1" spcCol="1270" anchor="ctr" anchorCtr="0">
          <a:noAutofit/>
        </a:bodyPr>
        <a:lstStyle/>
        <a:p>
          <a:pPr lvl="0" algn="l" defTabSz="889000">
            <a:lnSpc>
              <a:spcPct val="90000"/>
            </a:lnSpc>
            <a:spcBef>
              <a:spcPct val="0"/>
            </a:spcBef>
            <a:spcAft>
              <a:spcPct val="35000"/>
            </a:spcAft>
          </a:pPr>
          <a:r>
            <a:rPr lang="es-CO" sz="2000" b="1" kern="1200" dirty="0">
              <a:latin typeface="+mn-lt"/>
            </a:rPr>
            <a:t>2.3.2.02 Adquisiciones diferentes de activos</a:t>
          </a:r>
        </a:p>
      </dsp:txBody>
      <dsp:txXfrm>
        <a:off x="329876" y="1172445"/>
        <a:ext cx="4959096" cy="665948"/>
      </dsp:txXfrm>
    </dsp:sp>
    <dsp:sp modelId="{D28808A8-E820-445C-8CBA-EA5D966608E9}">
      <dsp:nvSpPr>
        <dsp:cNvPr id="0" name=""/>
        <dsp:cNvSpPr/>
      </dsp:nvSpPr>
      <dsp:spPr>
        <a:xfrm>
          <a:off x="0" y="2639419"/>
          <a:ext cx="5877016"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172A8E-DEFE-4871-8184-D4193B3B95E8}">
      <dsp:nvSpPr>
        <dsp:cNvPr id="0" name=""/>
        <dsp:cNvSpPr/>
      </dsp:nvSpPr>
      <dsp:spPr>
        <a:xfrm>
          <a:off x="293850" y="2270418"/>
          <a:ext cx="5025471"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5496" tIns="0" rIns="155496" bIns="0" numCol="1" spcCol="1270" anchor="ctr" anchorCtr="0">
          <a:noAutofit/>
        </a:bodyPr>
        <a:lstStyle/>
        <a:p>
          <a:pPr lvl="0" algn="l" defTabSz="889000">
            <a:lnSpc>
              <a:spcPct val="90000"/>
            </a:lnSpc>
            <a:spcBef>
              <a:spcPct val="0"/>
            </a:spcBef>
            <a:spcAft>
              <a:spcPct val="35000"/>
            </a:spcAft>
          </a:pPr>
          <a:r>
            <a:rPr lang="es-CO" sz="2000" b="1" kern="1200" dirty="0">
              <a:latin typeface="+mn-lt"/>
            </a:rPr>
            <a:t>2.4.5 Gastos comercialización y producción</a:t>
          </a:r>
        </a:p>
      </dsp:txBody>
      <dsp:txXfrm>
        <a:off x="329876" y="2306444"/>
        <a:ext cx="4953419"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6583F-87DD-4849-B2F1-8F9C3A0A18FF}">
      <dsp:nvSpPr>
        <dsp:cNvPr id="0" name=""/>
        <dsp:cNvSpPr/>
      </dsp:nvSpPr>
      <dsp:spPr>
        <a:xfrm>
          <a:off x="-4218637" y="-647310"/>
          <a:ext cx="5026657" cy="5026657"/>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82A70-46AD-4325-8A62-453D57B916D2}">
      <dsp:nvSpPr>
        <dsp:cNvPr id="0" name=""/>
        <dsp:cNvSpPr/>
      </dsp:nvSpPr>
      <dsp:spPr>
        <a:xfrm>
          <a:off x="261802" y="169658"/>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Marco normativo CCPET.</a:t>
          </a:r>
          <a:endParaRPr lang="es-CO" sz="2400" kern="1200" dirty="0">
            <a:solidFill>
              <a:schemeClr val="accent1">
                <a:lumMod val="75000"/>
              </a:schemeClr>
            </a:solidFill>
            <a:latin typeface="Century Gothic" panose="020B0502020202020204" pitchFamily="34" charset="0"/>
          </a:endParaRPr>
        </a:p>
      </dsp:txBody>
      <dsp:txXfrm>
        <a:off x="261802" y="169658"/>
        <a:ext cx="6016438" cy="339167"/>
      </dsp:txXfrm>
    </dsp:sp>
    <dsp:sp modelId="{0251BAE6-082B-45AA-B41C-1FA22B1CE9D6}">
      <dsp:nvSpPr>
        <dsp:cNvPr id="0" name=""/>
        <dsp:cNvSpPr/>
      </dsp:nvSpPr>
      <dsp:spPr>
        <a:xfrm>
          <a:off x="49822" y="12726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376F-FF10-4219-AEE0-F217B11F7C65}">
      <dsp:nvSpPr>
        <dsp:cNvPr id="0" name=""/>
        <dsp:cNvSpPr/>
      </dsp:nvSpPr>
      <dsp:spPr>
        <a:xfrm>
          <a:off x="568949" y="678708"/>
          <a:ext cx="5709292"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rPr>
            <a:t>Objetivos y composición del CCPET</a:t>
          </a:r>
        </a:p>
      </dsp:txBody>
      <dsp:txXfrm>
        <a:off x="568949" y="678708"/>
        <a:ext cx="5709292" cy="339167"/>
      </dsp:txXfrm>
    </dsp:sp>
    <dsp:sp modelId="{865D5393-EDCC-4FCE-9AE6-A2396D6F0385}">
      <dsp:nvSpPr>
        <dsp:cNvPr id="0" name=""/>
        <dsp:cNvSpPr/>
      </dsp:nvSpPr>
      <dsp:spPr>
        <a:xfrm>
          <a:off x="356969" y="636312"/>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BE85DE-B403-4D92-BC78-5D007E78A03B}">
      <dsp:nvSpPr>
        <dsp:cNvPr id="0" name=""/>
        <dsp:cNvSpPr/>
      </dsp:nvSpPr>
      <dsp:spPr>
        <a:xfrm>
          <a:off x="737263" y="11873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 de Ingresos.</a:t>
          </a:r>
          <a:endParaRPr lang="es-CO" sz="2400" kern="1200" dirty="0">
            <a:solidFill>
              <a:schemeClr val="accent1">
                <a:lumMod val="75000"/>
              </a:schemeClr>
            </a:solidFill>
            <a:latin typeface="Century Gothic" panose="020B0502020202020204" pitchFamily="34" charset="0"/>
          </a:endParaRPr>
        </a:p>
      </dsp:txBody>
      <dsp:txXfrm>
        <a:off x="737263" y="1187384"/>
        <a:ext cx="5540977" cy="339167"/>
      </dsp:txXfrm>
    </dsp:sp>
    <dsp:sp modelId="{88231E08-3844-4984-A1EF-F58F49D6129D}">
      <dsp:nvSpPr>
        <dsp:cNvPr id="0" name=""/>
        <dsp:cNvSpPr/>
      </dsp:nvSpPr>
      <dsp:spPr>
        <a:xfrm>
          <a:off x="525284" y="11449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D1CF-F34D-44C5-92FD-0D15DD6DDDA4}">
      <dsp:nvSpPr>
        <dsp:cNvPr id="0" name=""/>
        <dsp:cNvSpPr/>
      </dsp:nvSpPr>
      <dsp:spPr>
        <a:xfrm>
          <a:off x="791005" y="1696434"/>
          <a:ext cx="5487236"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 de Gastos.</a:t>
          </a:r>
        </a:p>
      </dsp:txBody>
      <dsp:txXfrm>
        <a:off x="791005" y="1696434"/>
        <a:ext cx="5487236" cy="339167"/>
      </dsp:txXfrm>
    </dsp:sp>
    <dsp:sp modelId="{91EFBFB5-A0E7-4C35-82F6-56DDDE9B9D5E}">
      <dsp:nvSpPr>
        <dsp:cNvPr id="0" name=""/>
        <dsp:cNvSpPr/>
      </dsp:nvSpPr>
      <dsp:spPr>
        <a:xfrm>
          <a:off x="579025" y="165403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C9784-609E-4F6E-9D8D-723E51FAF904}">
      <dsp:nvSpPr>
        <dsp:cNvPr id="0" name=""/>
        <dsp:cNvSpPr/>
      </dsp:nvSpPr>
      <dsp:spPr>
        <a:xfrm>
          <a:off x="737263" y="2205484"/>
          <a:ext cx="5540977"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CO" sz="2400" kern="1200" dirty="0">
              <a:solidFill>
                <a:schemeClr val="accent1">
                  <a:lumMod val="75000"/>
                </a:schemeClr>
              </a:solidFill>
              <a:latin typeface="Century Gothic" panose="020B0502020202020204" pitchFamily="34" charset="0"/>
              <a:cs typeface="Arial" panose="020B0604020202020204" pitchFamily="34" charset="0"/>
            </a:rPr>
            <a:t>Clasificadores Complementarios.</a:t>
          </a:r>
        </a:p>
      </dsp:txBody>
      <dsp:txXfrm>
        <a:off x="737263" y="2205484"/>
        <a:ext cx="5540977" cy="339167"/>
      </dsp:txXfrm>
    </dsp:sp>
    <dsp:sp modelId="{F6B30D74-10BD-4A0B-BC70-77CD72401E06}">
      <dsp:nvSpPr>
        <dsp:cNvPr id="0" name=""/>
        <dsp:cNvSpPr/>
      </dsp:nvSpPr>
      <dsp:spPr>
        <a:xfrm>
          <a:off x="525284" y="2163088"/>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B4C6B-70F5-40F3-902A-43FCDC9AD1B6}">
      <dsp:nvSpPr>
        <dsp:cNvPr id="0" name=""/>
        <dsp:cNvSpPr/>
      </dsp:nvSpPr>
      <dsp:spPr>
        <a:xfrm>
          <a:off x="568949" y="2714161"/>
          <a:ext cx="5709292" cy="3391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bg1"/>
              </a:solidFill>
              <a:latin typeface="Century Gothic" panose="020B0502020202020204" pitchFamily="34" charset="0"/>
              <a:cs typeface="Arial" panose="020B0604020202020204" pitchFamily="34" charset="0"/>
            </a:rPr>
            <a:t>CUIPO</a:t>
          </a:r>
          <a:endParaRPr lang="es-CO" sz="2400" kern="1200" dirty="0">
            <a:solidFill>
              <a:schemeClr val="bg1"/>
            </a:solidFill>
            <a:latin typeface="Century Gothic" panose="020B0502020202020204" pitchFamily="34" charset="0"/>
            <a:cs typeface="Arial" panose="020B0604020202020204" pitchFamily="34" charset="0"/>
          </a:endParaRPr>
        </a:p>
      </dsp:txBody>
      <dsp:txXfrm>
        <a:off x="568949" y="2714161"/>
        <a:ext cx="5709292" cy="339167"/>
      </dsp:txXfrm>
    </dsp:sp>
    <dsp:sp modelId="{23A1A50E-D1EE-4465-9971-F83BF8D9A8CE}">
      <dsp:nvSpPr>
        <dsp:cNvPr id="0" name=""/>
        <dsp:cNvSpPr/>
      </dsp:nvSpPr>
      <dsp:spPr>
        <a:xfrm>
          <a:off x="356969" y="267176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74C2BF-FEA4-4055-9288-4A23952641EC}">
      <dsp:nvSpPr>
        <dsp:cNvPr id="0" name=""/>
        <dsp:cNvSpPr/>
      </dsp:nvSpPr>
      <dsp:spPr>
        <a:xfrm>
          <a:off x="261802" y="3223211"/>
          <a:ext cx="6016438" cy="339167"/>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14" tIns="60960" rIns="60960" bIns="60960" numCol="1" spcCol="1270" anchor="ctr" anchorCtr="0">
          <a:noAutofit/>
        </a:bodyPr>
        <a:lstStyle/>
        <a:p>
          <a:pPr lvl="0" algn="l" defTabSz="1066800">
            <a:lnSpc>
              <a:spcPct val="90000"/>
            </a:lnSpc>
            <a:spcBef>
              <a:spcPct val="0"/>
            </a:spcBef>
            <a:spcAft>
              <a:spcPct val="35000"/>
            </a:spcAft>
          </a:pPr>
          <a:r>
            <a:rPr lang="es-ES" sz="2400" kern="1200" dirty="0">
              <a:solidFill>
                <a:schemeClr val="accent1">
                  <a:lumMod val="75000"/>
                </a:schemeClr>
              </a:solidFill>
              <a:latin typeface="Century Gothic" panose="020B0502020202020204" pitchFamily="34" charset="0"/>
              <a:cs typeface="Arial" panose="020B0604020202020204" pitchFamily="34" charset="0"/>
            </a:rPr>
            <a:t>Ciclo Presupuestal</a:t>
          </a:r>
          <a:endParaRPr lang="es-CO" sz="2400" kern="1200" dirty="0">
            <a:solidFill>
              <a:schemeClr val="accent1">
                <a:lumMod val="75000"/>
              </a:schemeClr>
            </a:solidFill>
            <a:latin typeface="Century Gothic" panose="020B0502020202020204" pitchFamily="34" charset="0"/>
            <a:cs typeface="Arial" panose="020B0604020202020204" pitchFamily="34" charset="0"/>
          </a:endParaRPr>
        </a:p>
      </dsp:txBody>
      <dsp:txXfrm>
        <a:off x="261802" y="3223211"/>
        <a:ext cx="6016438" cy="339167"/>
      </dsp:txXfrm>
    </dsp:sp>
    <dsp:sp modelId="{07B02A65-96E2-4510-BEBB-49FD506908B8}">
      <dsp:nvSpPr>
        <dsp:cNvPr id="0" name=""/>
        <dsp:cNvSpPr/>
      </dsp:nvSpPr>
      <dsp:spPr>
        <a:xfrm>
          <a:off x="49822" y="3180815"/>
          <a:ext cx="423959" cy="4239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47B7B78-A83B-4CFB-9DF0-C1BB6B029AFA}" type="datetimeFigureOut">
              <a:rPr lang="es-CO" smtClean="0"/>
              <a:t>13/03/2023</a:t>
            </a:fld>
            <a:endParaRPr lang="es-CO"/>
          </a:p>
        </p:txBody>
      </p:sp>
      <p:sp>
        <p:nvSpPr>
          <p:cNvPr id="4" name="Marcador de imagen de diapositiva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8B0596C7-F2F5-4692-807B-1B740ACA6AC2}" type="slidenum">
              <a:rPr lang="es-CO" smtClean="0"/>
              <a:t>‹Nº›</a:t>
            </a:fld>
            <a:endParaRPr lang="es-CO"/>
          </a:p>
        </p:txBody>
      </p:sp>
    </p:spTree>
    <p:extLst>
      <p:ext uri="{BB962C8B-B14F-4D97-AF65-F5344CB8AC3E}">
        <p14:creationId xmlns:p14="http://schemas.microsoft.com/office/powerpoint/2010/main" val="75784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B0596C7-F2F5-4692-807B-1B740ACA6AC2}" type="slidenum">
              <a:rPr lang="es-CO" smtClean="0"/>
              <a:t>2</a:t>
            </a:fld>
            <a:endParaRPr lang="es-CO"/>
          </a:p>
        </p:txBody>
      </p:sp>
    </p:spTree>
    <p:extLst>
      <p:ext uri="{BB962C8B-B14F-4D97-AF65-F5344CB8AC3E}">
        <p14:creationId xmlns:p14="http://schemas.microsoft.com/office/powerpoint/2010/main" val="250696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95</a:t>
            </a:fld>
            <a:endParaRPr lang="es-CO"/>
          </a:p>
        </p:txBody>
      </p:sp>
    </p:spTree>
    <p:extLst>
      <p:ext uri="{BB962C8B-B14F-4D97-AF65-F5344CB8AC3E}">
        <p14:creationId xmlns:p14="http://schemas.microsoft.com/office/powerpoint/2010/main" val="401501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100</a:t>
            </a:fld>
            <a:endParaRPr lang="es-CO"/>
          </a:p>
        </p:txBody>
      </p:sp>
    </p:spTree>
    <p:extLst>
      <p:ext uri="{BB962C8B-B14F-4D97-AF65-F5344CB8AC3E}">
        <p14:creationId xmlns:p14="http://schemas.microsoft.com/office/powerpoint/2010/main" val="134287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solidFill>
                  <a:srgbClr val="FF0000"/>
                </a:solidFill>
              </a:rPr>
              <a:t>OJO BUSCAR LAS ULTIMAS RESOLUCIONES</a:t>
            </a:r>
            <a:endParaRPr lang="es-CO" b="1" dirty="0">
              <a:solidFill>
                <a:srgbClr val="FF0000"/>
              </a:solidFill>
            </a:endParaRPr>
          </a:p>
        </p:txBody>
      </p:sp>
      <p:sp>
        <p:nvSpPr>
          <p:cNvPr id="4" name="Marcador de número de diapositiva 3"/>
          <p:cNvSpPr>
            <a:spLocks noGrp="1"/>
          </p:cNvSpPr>
          <p:nvPr>
            <p:ph type="sldNum" sz="quarter" idx="5"/>
          </p:nvPr>
        </p:nvSpPr>
        <p:spPr/>
        <p:txBody>
          <a:bodyPr/>
          <a:lstStyle/>
          <a:p>
            <a:fld id="{8B0596C7-F2F5-4692-807B-1B740ACA6AC2}" type="slidenum">
              <a:rPr lang="es-CO" smtClean="0"/>
              <a:t>12</a:t>
            </a:fld>
            <a:endParaRPr lang="es-CO"/>
          </a:p>
        </p:txBody>
      </p:sp>
    </p:spTree>
    <p:extLst>
      <p:ext uri="{BB962C8B-B14F-4D97-AF65-F5344CB8AC3E}">
        <p14:creationId xmlns:p14="http://schemas.microsoft.com/office/powerpoint/2010/main" val="14239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se ve reflejado en el CCPET el clasificador DIVIPOLA</a:t>
            </a:r>
            <a:endParaRPr lang="es-CO" dirty="0"/>
          </a:p>
        </p:txBody>
      </p:sp>
      <p:sp>
        <p:nvSpPr>
          <p:cNvPr id="4" name="Marcador de número de diapositiva 3"/>
          <p:cNvSpPr>
            <a:spLocks noGrp="1"/>
          </p:cNvSpPr>
          <p:nvPr>
            <p:ph type="sldNum" sz="quarter" idx="5"/>
          </p:nvPr>
        </p:nvSpPr>
        <p:spPr/>
        <p:txBody>
          <a:bodyPr/>
          <a:lstStyle/>
          <a:p>
            <a:fld id="{8B0596C7-F2F5-4692-807B-1B740ACA6AC2}" type="slidenum">
              <a:rPr lang="es-CO" smtClean="0"/>
              <a:t>36</a:t>
            </a:fld>
            <a:endParaRPr lang="es-CO"/>
          </a:p>
        </p:txBody>
      </p:sp>
    </p:spTree>
    <p:extLst>
      <p:ext uri="{BB962C8B-B14F-4D97-AF65-F5344CB8AC3E}">
        <p14:creationId xmlns:p14="http://schemas.microsoft.com/office/powerpoint/2010/main" val="382240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59</a:t>
            </a:fld>
            <a:endParaRPr lang="es-CO"/>
          </a:p>
        </p:txBody>
      </p:sp>
    </p:spTree>
    <p:extLst>
      <p:ext uri="{BB962C8B-B14F-4D97-AF65-F5344CB8AC3E}">
        <p14:creationId xmlns:p14="http://schemas.microsoft.com/office/powerpoint/2010/main" val="286966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60</a:t>
            </a:fld>
            <a:endParaRPr lang="es-CO"/>
          </a:p>
        </p:txBody>
      </p:sp>
    </p:spTree>
    <p:extLst>
      <p:ext uri="{BB962C8B-B14F-4D97-AF65-F5344CB8AC3E}">
        <p14:creationId xmlns:p14="http://schemas.microsoft.com/office/powerpoint/2010/main" val="243196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B0596C7-F2F5-4692-807B-1B740ACA6AC2}" type="slidenum">
              <a:rPr lang="es-CO" smtClean="0"/>
              <a:t>78</a:t>
            </a:fld>
            <a:endParaRPr lang="es-CO"/>
          </a:p>
        </p:txBody>
      </p:sp>
    </p:spTree>
    <p:extLst>
      <p:ext uri="{BB962C8B-B14F-4D97-AF65-F5344CB8AC3E}">
        <p14:creationId xmlns:p14="http://schemas.microsoft.com/office/powerpoint/2010/main" val="90052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84</a:t>
            </a:fld>
            <a:endParaRPr lang="es-CO"/>
          </a:p>
        </p:txBody>
      </p:sp>
    </p:spTree>
    <p:extLst>
      <p:ext uri="{BB962C8B-B14F-4D97-AF65-F5344CB8AC3E}">
        <p14:creationId xmlns:p14="http://schemas.microsoft.com/office/powerpoint/2010/main" val="151479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87</a:t>
            </a:fld>
            <a:endParaRPr lang="es-CO"/>
          </a:p>
        </p:txBody>
      </p:sp>
    </p:spTree>
    <p:extLst>
      <p:ext uri="{BB962C8B-B14F-4D97-AF65-F5344CB8AC3E}">
        <p14:creationId xmlns:p14="http://schemas.microsoft.com/office/powerpoint/2010/main" val="227521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D7173D6-B30D-4751-BA26-E376FCE63B62}" type="slidenum">
              <a:rPr lang="es-CO" smtClean="0"/>
              <a:t>90</a:t>
            </a:fld>
            <a:endParaRPr lang="es-CO"/>
          </a:p>
        </p:txBody>
      </p:sp>
    </p:spTree>
    <p:extLst>
      <p:ext uri="{BB962C8B-B14F-4D97-AF65-F5344CB8AC3E}">
        <p14:creationId xmlns:p14="http://schemas.microsoft.com/office/powerpoint/2010/main" val="271867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217586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70255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67153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s-CO"/>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s-CO" smtClean="0"/>
              <a:t>‹Nº›</a:t>
            </a:fld>
            <a:endParaRPr lang="es-CO"/>
          </a:p>
        </p:txBody>
      </p:sp>
    </p:spTree>
    <p:extLst>
      <p:ext uri="{BB962C8B-B14F-4D97-AF65-F5344CB8AC3E}">
        <p14:creationId xmlns:p14="http://schemas.microsoft.com/office/powerpoint/2010/main" val="1924879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91548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95939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40331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2056053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t>3/13/2023</a:t>
            </a:fld>
            <a:endParaRPr lang="en-US"/>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1609129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t>3/13/2023</a:t>
            </a:fld>
            <a:endParaRPr lang="en-US"/>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406954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t>3/13/2023</a:t>
            </a:fld>
            <a:endParaRPr lang="en-US"/>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216320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138593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14307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19716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93323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70418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s-CO"/>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s-CO" smtClean="0"/>
              <a:t>‹Nº›</a:t>
            </a:fld>
            <a:endParaRPr lang="es-CO"/>
          </a:p>
        </p:txBody>
      </p:sp>
    </p:spTree>
    <p:extLst>
      <p:ext uri="{BB962C8B-B14F-4D97-AF65-F5344CB8AC3E}">
        <p14:creationId xmlns:p14="http://schemas.microsoft.com/office/powerpoint/2010/main" val="15869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t>3/13/2023</a:t>
            </a:fld>
            <a:endParaRPr lang="en-US"/>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54777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66470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t>3/13/2023</a:t>
            </a:fld>
            <a:endParaRPr lang="en-US"/>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58435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t>3/13/2023</a:t>
            </a:fld>
            <a:endParaRPr lang="en-US"/>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6226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t>3/13/2023</a:t>
            </a:fld>
            <a:endParaRPr lang="en-US"/>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260356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89813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t>3/13/2023</a:t>
            </a:fld>
            <a:endParaRPr lang="en-US"/>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6F15528-21DE-4FAA-801E-634DDDAF4B2B}" type="slidenum">
              <a:rPr lang="es-CO" smtClean="0"/>
              <a:t>‹Nº›</a:t>
            </a:fld>
            <a:endParaRPr lang="es-CO"/>
          </a:p>
        </p:txBody>
      </p:sp>
    </p:spTree>
    <p:extLst>
      <p:ext uri="{BB962C8B-B14F-4D97-AF65-F5344CB8AC3E}">
        <p14:creationId xmlns:p14="http://schemas.microsoft.com/office/powerpoint/2010/main" val="374534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3/13/2023</a:t>
            </a:fld>
            <a:endParaRPr lang="en-U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CO" smtClean="0"/>
              <a:t>‹Nº›</a:t>
            </a:fld>
            <a:endParaRPr lang="es-CO"/>
          </a:p>
        </p:txBody>
      </p:sp>
    </p:spTree>
    <p:extLst>
      <p:ext uri="{BB962C8B-B14F-4D97-AF65-F5344CB8AC3E}">
        <p14:creationId xmlns:p14="http://schemas.microsoft.com/office/powerpoint/2010/main" val="29703707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3/13/2023</a:t>
            </a:fld>
            <a:endParaRPr lang="en-U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CO" smtClean="0"/>
              <a:t>‹Nº›</a:t>
            </a:fld>
            <a:endParaRPr lang="es-CO"/>
          </a:p>
        </p:txBody>
      </p:sp>
    </p:spTree>
    <p:extLst>
      <p:ext uri="{BB962C8B-B14F-4D97-AF65-F5344CB8AC3E}">
        <p14:creationId xmlns:p14="http://schemas.microsoft.com/office/powerpoint/2010/main" val="21058339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minhacienda.gov.co/webcenter/portal/EntidadesdeOrdenTerritorial/pages_catalogoclasificacionpresupuestalCCPET"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uncionpublica.gov.co/eva/gestornormativo/norma.php?i=14811#0"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hyperlink" Target="http://www.secretariasenado.gov.co/senado/basedoc/acto_legislativo_03_2011.html#2"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17907" y="-19050"/>
            <a:ext cx="4153436" cy="478900"/>
          </a:xfrm>
        </p:spPr>
        <p:txBody>
          <a:bodyPr>
            <a:noAutofit/>
          </a:bodyPr>
          <a:lstStyle/>
          <a:p>
            <a:pPr algn="r"/>
            <a:r>
              <a:rPr lang="es-CO" sz="3200" b="1" dirty="0">
                <a:solidFill>
                  <a:schemeClr val="accent1">
                    <a:lumMod val="75000"/>
                  </a:schemeClr>
                </a:solidFill>
                <a:latin typeface="Arial" panose="020B0604020202020204" pitchFamily="34" charset="0"/>
                <a:cs typeface="Arial" panose="020B0604020202020204" pitchFamily="34" charset="0"/>
              </a:rPr>
              <a:t>A. Marco Normativo</a:t>
            </a:r>
          </a:p>
        </p:txBody>
      </p:sp>
      <p:sp>
        <p:nvSpPr>
          <p:cNvPr id="17" name="CuadroTexto 16"/>
          <p:cNvSpPr txBox="1"/>
          <p:nvPr/>
        </p:nvSpPr>
        <p:spPr>
          <a:xfrm>
            <a:off x="281817" y="766302"/>
            <a:ext cx="4956967" cy="276999"/>
          </a:xfrm>
          <a:prstGeom prst="rect">
            <a:avLst/>
          </a:prstGeom>
          <a:noFill/>
        </p:spPr>
        <p:txBody>
          <a:bodyPr wrap="square" rtlCol="0">
            <a:spAutoFit/>
          </a:bodyPr>
          <a:lstStyle/>
          <a:p>
            <a:r>
              <a:rPr lang="es-CO" sz="1200" dirty="0">
                <a:latin typeface="+mj-lt"/>
              </a:rPr>
              <a:t>Contador General de la Nación:</a:t>
            </a:r>
          </a:p>
        </p:txBody>
      </p:sp>
      <p:sp>
        <p:nvSpPr>
          <p:cNvPr id="22" name="Rectángulo 21">
            <a:extLst>
              <a:ext uri="{FF2B5EF4-FFF2-40B4-BE49-F238E27FC236}">
                <a16:creationId xmlns:a16="http://schemas.microsoft.com/office/drawing/2014/main" id="{20DBFF74-CE91-48F0-90ED-5ADECA3F63D1}"/>
              </a:ext>
            </a:extLst>
          </p:cNvPr>
          <p:cNvSpPr/>
          <p:nvPr/>
        </p:nvSpPr>
        <p:spPr>
          <a:xfrm>
            <a:off x="243151" y="1705199"/>
            <a:ext cx="1746702" cy="453676"/>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latin typeface="+mj-lt"/>
              </a:rPr>
              <a:t>CONSTITUCION</a:t>
            </a:r>
          </a:p>
          <a:p>
            <a:pPr algn="ctr"/>
            <a:r>
              <a:rPr lang="es-CO" sz="1350" b="1" dirty="0">
                <a:latin typeface="+mj-lt"/>
              </a:rPr>
              <a:t>Art. 354</a:t>
            </a:r>
          </a:p>
        </p:txBody>
      </p:sp>
      <p:sp>
        <p:nvSpPr>
          <p:cNvPr id="3" name="Rectangle 1">
            <a:extLst>
              <a:ext uri="{FF2B5EF4-FFF2-40B4-BE49-F238E27FC236}">
                <a16:creationId xmlns:a16="http://schemas.microsoft.com/office/drawing/2014/main" id="{C163DB37-DD8E-48C9-A3E7-FCBFE42F64EE}"/>
              </a:ext>
            </a:extLst>
          </p:cNvPr>
          <p:cNvSpPr>
            <a:spLocks noChangeArrowheads="1"/>
          </p:cNvSpPr>
          <p:nvPr/>
        </p:nvSpPr>
        <p:spPr bwMode="auto">
          <a:xfrm>
            <a:off x="2102126" y="1126762"/>
            <a:ext cx="6798723" cy="1361911"/>
          </a:xfrm>
          <a:prstGeom prst="rect">
            <a:avLst/>
          </a:prstGeom>
          <a:noFill/>
          <a:ln>
            <a:no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CO" altLang="es-CO" sz="1050" i="1" dirty="0">
                <a:solidFill>
                  <a:srgbClr val="4B4949"/>
                </a:solidFill>
                <a:cs typeface="Arial" panose="020B0604020202020204" pitchFamily="34" charset="0"/>
              </a:rPr>
              <a:t>Habrá un Contador General, funcionario de la rama ejecutiva, quien llevará la contabilidad general de la Nación y consolidará ésta con la de sus entidades descentralizadas territorialmente o por servicios, cualquiera que sea el orden al que pertenezcan, excepto la referente a la ejecución del Presupuesto, cuya competencia se atribuye a la Contraloría.</a:t>
            </a:r>
            <a:endParaRPr lang="es-CO" altLang="es-CO" sz="1050" i="1" dirty="0">
              <a:cs typeface="Arial" panose="020B0604020202020204" pitchFamily="34" charset="0"/>
            </a:endParaRPr>
          </a:p>
          <a:p>
            <a:pPr algn="just" defTabSz="685800"/>
            <a:r>
              <a:rPr lang="es-CO" altLang="es-CO" sz="1050" i="1" dirty="0">
                <a:solidFill>
                  <a:srgbClr val="4B4949"/>
                </a:solidFill>
                <a:cs typeface="Arial" panose="020B0604020202020204" pitchFamily="34" charset="0"/>
              </a:rPr>
              <a:t>Corresponden al Contador General las funciones de uniformar, centralizar y consolidar la contabilidad pública, elaborar el balance general y determinar las normas contables que deben regir en el país, conforme a la ley.</a:t>
            </a:r>
            <a:endParaRPr lang="es-CO" altLang="es-CO" sz="1050" i="1" dirty="0">
              <a:cs typeface="Arial" panose="020B0604020202020204" pitchFamily="34" charset="0"/>
            </a:endParaRPr>
          </a:p>
          <a:p>
            <a:pPr algn="just" defTabSz="685800"/>
            <a:r>
              <a:rPr lang="es-CO" altLang="es-CO" sz="1050" b="1" i="1" dirty="0">
                <a:solidFill>
                  <a:srgbClr val="000000"/>
                </a:solidFill>
                <a:cs typeface="Arial" panose="020B0604020202020204" pitchFamily="34" charset="0"/>
              </a:rPr>
              <a:t>PARAGRAFO.</a:t>
            </a:r>
            <a:r>
              <a:rPr lang="es-CO" altLang="es-CO" sz="1050" i="1" dirty="0">
                <a:solidFill>
                  <a:srgbClr val="4B4949"/>
                </a:solidFill>
                <a:cs typeface="Arial" panose="020B0604020202020204" pitchFamily="34" charset="0"/>
              </a:rPr>
              <a:t> Seis meses después de concluido el año fiscal, el Gobierno Nacional enviará al Congreso el balance de la Hacienda, auditado por la Contraloría General de la República, para su conocimiento y análisis.</a:t>
            </a:r>
            <a:endParaRPr lang="es-CO" altLang="es-CO" sz="2700" i="1" dirty="0">
              <a:cs typeface="Arial" panose="020B0604020202020204" pitchFamily="34" charset="0"/>
            </a:endParaRPr>
          </a:p>
        </p:txBody>
      </p:sp>
      <p:sp>
        <p:nvSpPr>
          <p:cNvPr id="18" name="Rectángulo 17">
            <a:extLst>
              <a:ext uri="{FF2B5EF4-FFF2-40B4-BE49-F238E27FC236}">
                <a16:creationId xmlns:a16="http://schemas.microsoft.com/office/drawing/2014/main" id="{17B601F5-E7E8-470F-8D43-7AF944853215}"/>
              </a:ext>
            </a:extLst>
          </p:cNvPr>
          <p:cNvSpPr/>
          <p:nvPr/>
        </p:nvSpPr>
        <p:spPr>
          <a:xfrm>
            <a:off x="243151" y="3491901"/>
            <a:ext cx="1746702" cy="453676"/>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latin typeface="+mj-lt"/>
              </a:rPr>
              <a:t>Ley 42 de 1993, art. 37</a:t>
            </a:r>
            <a:endParaRPr lang="es-CO" sz="1350" b="1" dirty="0">
              <a:solidFill>
                <a:schemeClr val="bg1"/>
              </a:solidFill>
              <a:latin typeface="+mj-lt"/>
            </a:endParaRPr>
          </a:p>
        </p:txBody>
      </p:sp>
      <p:sp>
        <p:nvSpPr>
          <p:cNvPr id="21" name="CuadroTexto 20">
            <a:extLst>
              <a:ext uri="{FF2B5EF4-FFF2-40B4-BE49-F238E27FC236}">
                <a16:creationId xmlns:a16="http://schemas.microsoft.com/office/drawing/2014/main" id="{1BDE1C23-D875-4BD3-8B04-CEB13D4A3598}"/>
              </a:ext>
            </a:extLst>
          </p:cNvPr>
          <p:cNvSpPr txBox="1"/>
          <p:nvPr/>
        </p:nvSpPr>
        <p:spPr>
          <a:xfrm>
            <a:off x="2102127" y="3145920"/>
            <a:ext cx="6798722" cy="1869743"/>
          </a:xfrm>
          <a:prstGeom prst="rect">
            <a:avLst/>
          </a:prstGeom>
          <a:noFill/>
        </p:spPr>
        <p:txBody>
          <a:bodyPr wrap="square">
            <a:spAutoFit/>
          </a:bodyPr>
          <a:lstStyle/>
          <a:p>
            <a:pPr algn="just"/>
            <a:r>
              <a:rPr lang="es-ES" sz="1050" i="1" dirty="0">
                <a:solidFill>
                  <a:srgbClr val="333333"/>
                </a:solidFill>
                <a:latin typeface="Arial" panose="020B0604020202020204" pitchFamily="34" charset="0"/>
              </a:rPr>
              <a:t>El presupuesto general del sector público está conformado por la consolidación de los presupuestos general de la Nación y de las entidades descentralizadas territorialmente o por servicios, cualquiera que sea el orden a que pertenezcan, de los particulares o entidades que manejen fondos de la Nación, pero sólo con relación a dichos fondos y de los fondos sin personería jurídica denominados Especiales o Cuenta creados por ley o con autorización de ésta.</a:t>
            </a:r>
          </a:p>
          <a:p>
            <a:pPr algn="just"/>
            <a:r>
              <a:rPr lang="es-ES" sz="1050" i="1" dirty="0">
                <a:solidFill>
                  <a:srgbClr val="333333"/>
                </a:solidFill>
                <a:latin typeface="Arial" panose="020B0604020202020204" pitchFamily="34" charset="0"/>
              </a:rPr>
              <a:t>Corresponde a la Contraloría General de la República uniformar, centralizar y consolidar la contabilidad de la ejecución del presupuesto general del sector público y establecer la forma, oportunidad y responsables de la presentación de los informes sobre dicha ejecución, los cuales deberán ser auditados por los órganos de control fiscal respectivos.</a:t>
            </a:r>
          </a:p>
          <a:p>
            <a:pPr algn="just"/>
            <a:r>
              <a:rPr lang="es-ES" sz="1050" b="1" i="1" dirty="0">
                <a:solidFill>
                  <a:srgbClr val="333333"/>
                </a:solidFill>
                <a:latin typeface="Arial" panose="020B0604020202020204" pitchFamily="34" charset="0"/>
              </a:rPr>
              <a:t>Parágrafo.-</a:t>
            </a:r>
            <a:r>
              <a:rPr lang="es-ES" sz="1050" i="1" dirty="0">
                <a:solidFill>
                  <a:srgbClr val="333333"/>
                </a:solidFill>
                <a:latin typeface="Arial" panose="020B0604020202020204" pitchFamily="34" charset="0"/>
              </a:rPr>
              <a:t> La Contraloría General de la República establecerá la respectiva nomenclatura de cuentas de acuerdo con la Ley Orgánica del Presupuesto.</a:t>
            </a:r>
          </a:p>
        </p:txBody>
      </p:sp>
      <p:sp>
        <p:nvSpPr>
          <p:cNvPr id="9" name="CuadroTexto 8">
            <a:extLst>
              <a:ext uri="{FF2B5EF4-FFF2-40B4-BE49-F238E27FC236}">
                <a16:creationId xmlns:a16="http://schemas.microsoft.com/office/drawing/2014/main" id="{9F5CB912-6E6A-4A88-B6C8-8B2879ECC5BB}"/>
              </a:ext>
            </a:extLst>
          </p:cNvPr>
          <p:cNvSpPr txBox="1"/>
          <p:nvPr/>
        </p:nvSpPr>
        <p:spPr>
          <a:xfrm>
            <a:off x="243151" y="2748339"/>
            <a:ext cx="4956967" cy="276999"/>
          </a:xfrm>
          <a:prstGeom prst="rect">
            <a:avLst/>
          </a:prstGeom>
          <a:noFill/>
        </p:spPr>
        <p:txBody>
          <a:bodyPr wrap="square" rtlCol="0">
            <a:spAutoFit/>
          </a:bodyPr>
          <a:lstStyle/>
          <a:p>
            <a:r>
              <a:rPr lang="es-CO" sz="1200" dirty="0">
                <a:latin typeface="+mj-lt"/>
              </a:rPr>
              <a:t>Contraloría General de la República:</a:t>
            </a:r>
          </a:p>
        </p:txBody>
      </p:sp>
    </p:spTree>
    <p:extLst>
      <p:ext uri="{BB962C8B-B14F-4D97-AF65-F5344CB8AC3E}">
        <p14:creationId xmlns:p14="http://schemas.microsoft.com/office/powerpoint/2010/main" val="2574085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023581" y="2803116"/>
            <a:ext cx="1962026" cy="481650"/>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rgbClr val="FF0000"/>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5. Cierre.</a:t>
            </a:r>
          </a:p>
          <a:p>
            <a:pPr marL="803672" lvl="2" indent="-289322">
              <a:buAutoNum type="arabicPeriod"/>
            </a:pPr>
            <a:endParaRPr lang="es-CO" sz="1275" b="1" dirty="0">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581400" y="-265087"/>
            <a:ext cx="4840300" cy="7065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Etapas del Ciclo Presupuestal</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0259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67200" y="-16517"/>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Control y vigilancia</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31157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interna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41815" y="1564666"/>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Junta Directiva</a:t>
            </a:r>
            <a:endParaRPr lang="es-CO" sz="1350" b="1" u="sng" dirty="0">
              <a:latin typeface="+mj-lt"/>
              <a:cs typeface="Arial" panose="020B0604020202020204" pitchFamily="34" charset="0"/>
            </a:endParaRPr>
          </a:p>
        </p:txBody>
      </p:sp>
      <p:sp>
        <p:nvSpPr>
          <p:cNvPr id="27" name="CuadroTexto 26">
            <a:extLst>
              <a:ext uri="{FF2B5EF4-FFF2-40B4-BE49-F238E27FC236}">
                <a16:creationId xmlns:a16="http://schemas.microsoft.com/office/drawing/2014/main" id="{11D3AFE8-D23A-46C8-902B-7FD99D078800}"/>
              </a:ext>
            </a:extLst>
          </p:cNvPr>
          <p:cNvSpPr txBox="1"/>
          <p:nvPr/>
        </p:nvSpPr>
        <p:spPr>
          <a:xfrm>
            <a:off x="486835" y="2744359"/>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Revisoría Fiscal</a:t>
            </a:r>
            <a:endParaRPr lang="es-CO" sz="1350" b="1" u="sng"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541815" y="3224437"/>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CuadroTexto 32">
            <a:extLst>
              <a:ext uri="{FF2B5EF4-FFF2-40B4-BE49-F238E27FC236}">
                <a16:creationId xmlns:a16="http://schemas.microsoft.com/office/drawing/2014/main" id="{F4BD1D41-DF97-4A0B-814C-94D1D91D92B8}"/>
              </a:ext>
            </a:extLst>
          </p:cNvPr>
          <p:cNvSpPr txBox="1"/>
          <p:nvPr/>
        </p:nvSpPr>
        <p:spPr>
          <a:xfrm>
            <a:off x="1785936" y="1564666"/>
            <a:ext cx="7000874" cy="577081"/>
          </a:xfrm>
          <a:prstGeom prst="rect">
            <a:avLst/>
          </a:prstGeom>
          <a:noFill/>
        </p:spPr>
        <p:txBody>
          <a:bodyPr wrap="square">
            <a:spAutoFit/>
          </a:bodyPr>
          <a:lstStyle/>
          <a:p>
            <a:pPr algn="just"/>
            <a:r>
              <a:rPr lang="es-ES" sz="1050" dirty="0">
                <a:latin typeface="+mj-lt"/>
                <a:cs typeface="Arial" panose="020B0604020202020204" pitchFamily="34" charset="0"/>
              </a:rPr>
              <a:t>Decreto 1876 de 1994. Artículo 11º.- Funciones de la Junta Directiva. Sin perjuicio de las funciones asignadas a las Juntas Directivas por ley, Decreto, Ordenanza o Acuerdo u otras disposiciones legales, ésta tendrá las siguientes:</a:t>
            </a:r>
            <a:endParaRPr lang="es-CO" sz="1050" dirty="0">
              <a:latin typeface="+mj-lt"/>
              <a:cs typeface="Arial" panose="020B0604020202020204" pitchFamily="34" charset="0"/>
            </a:endParaRPr>
          </a:p>
        </p:txBody>
      </p:sp>
      <p:sp>
        <p:nvSpPr>
          <p:cNvPr id="34" name="CuadroTexto 33">
            <a:extLst>
              <a:ext uri="{FF2B5EF4-FFF2-40B4-BE49-F238E27FC236}">
                <a16:creationId xmlns:a16="http://schemas.microsoft.com/office/drawing/2014/main" id="{E39F399D-D6E8-4328-A457-E067E94A5041}"/>
              </a:ext>
            </a:extLst>
          </p:cNvPr>
          <p:cNvSpPr txBox="1"/>
          <p:nvPr/>
        </p:nvSpPr>
        <p:spPr>
          <a:xfrm>
            <a:off x="1797806" y="1981643"/>
            <a:ext cx="7000867" cy="738664"/>
          </a:xfrm>
          <a:prstGeom prst="rect">
            <a:avLst/>
          </a:prstGeom>
          <a:noFill/>
        </p:spPr>
        <p:txBody>
          <a:bodyPr wrap="square">
            <a:spAutoFit/>
          </a:bodyPr>
          <a:lstStyle/>
          <a:p>
            <a:pPr algn="just"/>
            <a:r>
              <a:rPr lang="es-ES" sz="1050" dirty="0">
                <a:latin typeface="+mj-lt"/>
                <a:cs typeface="Arial" panose="020B0604020202020204" pitchFamily="34" charset="0"/>
              </a:rPr>
              <a:t>(…)</a:t>
            </a:r>
          </a:p>
          <a:p>
            <a:pPr algn="just"/>
            <a:r>
              <a:rPr lang="es-ES" sz="1050" dirty="0">
                <a:latin typeface="+mj-lt"/>
                <a:cs typeface="Arial" panose="020B0604020202020204" pitchFamily="34" charset="0"/>
              </a:rPr>
              <a:t>9. Analizar los Informes Financieros y los informes de ejecución presupuestal presentados por el Gerente y emitir concepto sobre los mismos y sugerencias para mejorar el desempeño institucional.</a:t>
            </a:r>
          </a:p>
          <a:p>
            <a:pPr algn="just"/>
            <a:r>
              <a:rPr lang="es-ES" sz="1050" dirty="0">
                <a:latin typeface="+mj-lt"/>
                <a:cs typeface="Arial" panose="020B0604020202020204" pitchFamily="34" charset="0"/>
              </a:rPr>
              <a:t>(…)</a:t>
            </a:r>
            <a:endParaRPr lang="es-CO" sz="1050" dirty="0">
              <a:latin typeface="+mj-lt"/>
              <a:cs typeface="Arial" panose="020B0604020202020204" pitchFamily="34" charset="0"/>
            </a:endParaRPr>
          </a:p>
        </p:txBody>
      </p:sp>
      <p:sp>
        <p:nvSpPr>
          <p:cNvPr id="35" name="CuadroTexto 34">
            <a:extLst>
              <a:ext uri="{FF2B5EF4-FFF2-40B4-BE49-F238E27FC236}">
                <a16:creationId xmlns:a16="http://schemas.microsoft.com/office/drawing/2014/main" id="{D5C7FC5C-1BE3-4C3C-89A1-AF346F6E654B}"/>
              </a:ext>
            </a:extLst>
          </p:cNvPr>
          <p:cNvSpPr txBox="1"/>
          <p:nvPr/>
        </p:nvSpPr>
        <p:spPr>
          <a:xfrm>
            <a:off x="1784797" y="3160308"/>
            <a:ext cx="6997868" cy="900246"/>
          </a:xfrm>
          <a:prstGeom prst="rect">
            <a:avLst/>
          </a:prstGeom>
          <a:noFill/>
        </p:spPr>
        <p:txBody>
          <a:bodyPr wrap="square">
            <a:spAutoFit/>
          </a:bodyPr>
          <a:lstStyle/>
          <a:p>
            <a:pPr algn="just"/>
            <a:r>
              <a:rPr lang="es-ES" sz="1050" dirty="0">
                <a:latin typeface="+mj-lt"/>
                <a:cs typeface="Arial" panose="020B0604020202020204" pitchFamily="34" charset="0"/>
              </a:rPr>
              <a:t>Decreto 1876 de 1994. Artículo 22º.- Revisor fiscal. De conformidad con lo establecido en el artículo 694 del Decreto-ley 1298 de 1994 toda Empresa Social del Estado cuyo presupuesto anual sea igual o superior a diez mil (10.000) salarias mínimos mensuales, deberá contar con un Revisor Fiscal independiente, designado por la Junta Directiva a la cual reporta La función del Revisor Fiscal se cumplirá sin menos cabos de las funciones de Control Fiscal por parte de los Organismos competentes señalados en la ley y los reglamentos.</a:t>
            </a:r>
            <a:endParaRPr lang="es-CO" sz="1050" dirty="0">
              <a:latin typeface="+mj-lt"/>
              <a:cs typeface="Arial" panose="020B0604020202020204" pitchFamily="34" charset="0"/>
            </a:endParaRPr>
          </a:p>
        </p:txBody>
      </p:sp>
      <p:sp>
        <p:nvSpPr>
          <p:cNvPr id="9" name="CuadroTexto 8">
            <a:extLst>
              <a:ext uri="{FF2B5EF4-FFF2-40B4-BE49-F238E27FC236}">
                <a16:creationId xmlns:a16="http://schemas.microsoft.com/office/drawing/2014/main" id="{90F2F1CC-CED9-4855-8CAF-FB71B5CFD735}"/>
              </a:ext>
            </a:extLst>
          </p:cNvPr>
          <p:cNvSpPr txBox="1"/>
          <p:nvPr/>
        </p:nvSpPr>
        <p:spPr>
          <a:xfrm>
            <a:off x="1797806" y="4265619"/>
            <a:ext cx="6931857" cy="415498"/>
          </a:xfrm>
          <a:prstGeom prst="rect">
            <a:avLst/>
          </a:prstGeom>
          <a:noFill/>
        </p:spPr>
        <p:txBody>
          <a:bodyPr wrap="square" rtlCol="0">
            <a:spAutoFit/>
          </a:bodyPr>
          <a:lstStyle/>
          <a:p>
            <a:pPr algn="just"/>
            <a:r>
              <a:rPr lang="es-CO" sz="1050" dirty="0">
                <a:solidFill>
                  <a:srgbClr val="000000"/>
                </a:solidFill>
                <a:latin typeface="+mj-lt"/>
                <a:cs typeface="Arial" panose="020B0604020202020204" pitchFamily="34" charset="0"/>
              </a:rPr>
              <a:t>Decreto 410 de 1971. </a:t>
            </a:r>
            <a:r>
              <a:rPr lang="es-ES" sz="1050" dirty="0">
                <a:latin typeface="+mj-lt"/>
                <a:cs typeface="Arial" panose="020B0604020202020204" pitchFamily="34" charset="0"/>
              </a:rPr>
              <a:t>Código de Comercio. Artículo 207 Funciones del Revisor Fiscal y las demás que le imponga la Ley.</a:t>
            </a:r>
            <a:endParaRPr lang="es-CO" sz="1050" dirty="0">
              <a:latin typeface="+mj-lt"/>
              <a:cs typeface="Arial" panose="020B0604020202020204" pitchFamily="34" charset="0"/>
            </a:endParaRPr>
          </a:p>
        </p:txBody>
      </p:sp>
      <p:grpSp>
        <p:nvGrpSpPr>
          <p:cNvPr id="36" name="Grupo 35">
            <a:extLst>
              <a:ext uri="{FF2B5EF4-FFF2-40B4-BE49-F238E27FC236}">
                <a16:creationId xmlns:a16="http://schemas.microsoft.com/office/drawing/2014/main" id="{00F3C393-792B-4C74-BDA3-C0D02B20D3F5}"/>
              </a:ext>
            </a:extLst>
          </p:cNvPr>
          <p:cNvGrpSpPr/>
          <p:nvPr/>
        </p:nvGrpSpPr>
        <p:grpSpPr>
          <a:xfrm>
            <a:off x="541815" y="4259635"/>
            <a:ext cx="955145" cy="542822"/>
            <a:chOff x="3038113" y="1780704"/>
            <a:chExt cx="1165750" cy="790439"/>
          </a:xfrm>
        </p:grpSpPr>
        <p:sp>
          <p:nvSpPr>
            <p:cNvPr id="37" name="Rectángulo 36">
              <a:extLst>
                <a:ext uri="{FF2B5EF4-FFF2-40B4-BE49-F238E27FC236}">
                  <a16:creationId xmlns:a16="http://schemas.microsoft.com/office/drawing/2014/main" id="{AC24DA6C-AA26-473B-BCF0-F3D26F54721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9" name="Conector recto 38">
              <a:extLst>
                <a:ext uri="{FF2B5EF4-FFF2-40B4-BE49-F238E27FC236}">
                  <a16:creationId xmlns:a16="http://schemas.microsoft.com/office/drawing/2014/main" id="{153F919A-39BC-49EF-86BE-BAD56F7657F9}"/>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166446B2-E6E1-415F-9ED5-C3FAF65F490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1" name="Imagen 40">
            <a:extLst>
              <a:ext uri="{FF2B5EF4-FFF2-40B4-BE49-F238E27FC236}">
                <a16:creationId xmlns:a16="http://schemas.microsoft.com/office/drawing/2014/main" id="{26095968-4321-40AE-BAAA-CA61D5952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12" y="4298729"/>
            <a:ext cx="464634" cy="464634"/>
          </a:xfrm>
          <a:prstGeom prst="rect">
            <a:avLst/>
          </a:prstGeom>
        </p:spPr>
      </p:pic>
    </p:spTree>
    <p:extLst>
      <p:ext uri="{BB962C8B-B14F-4D97-AF65-F5344CB8AC3E}">
        <p14:creationId xmlns:p14="http://schemas.microsoft.com/office/powerpoint/2010/main" val="5034918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91000" y="-15333"/>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14264"/>
            <a:ext cx="29633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interna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603668" y="2329047"/>
            <a:ext cx="1236973" cy="942788"/>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CuadroTexto 23">
            <a:extLst>
              <a:ext uri="{FF2B5EF4-FFF2-40B4-BE49-F238E27FC236}">
                <a16:creationId xmlns:a16="http://schemas.microsoft.com/office/drawing/2014/main" id="{FD333F8B-A905-4E89-93A7-DBA3E62DF667}"/>
              </a:ext>
            </a:extLst>
          </p:cNvPr>
          <p:cNvSpPr txBox="1"/>
          <p:nvPr/>
        </p:nvSpPr>
        <p:spPr>
          <a:xfrm>
            <a:off x="1977335" y="2135672"/>
            <a:ext cx="6241573" cy="276999"/>
          </a:xfrm>
          <a:prstGeom prst="rect">
            <a:avLst/>
          </a:prstGeom>
          <a:noFill/>
        </p:spPr>
        <p:txBody>
          <a:bodyPr wrap="square">
            <a:spAutoFit/>
          </a:bodyPr>
          <a:lstStyle/>
          <a:p>
            <a:r>
              <a:rPr lang="es-ES" sz="1200" b="1" dirty="0">
                <a:latin typeface="+mj-lt"/>
                <a:cs typeface="Arial" panose="020B0604020202020204" pitchFamily="34" charset="0"/>
              </a:rPr>
              <a:t>ARTÍCULO  2º.</a:t>
            </a:r>
            <a:r>
              <a:rPr lang="es-ES" sz="1200" dirty="0">
                <a:latin typeface="+mj-lt"/>
                <a:cs typeface="Arial" panose="020B0604020202020204" pitchFamily="34" charset="0"/>
              </a:rPr>
              <a:t> </a:t>
            </a:r>
            <a:r>
              <a:rPr lang="es-ES" sz="1200" b="1" i="1" dirty="0">
                <a:latin typeface="+mj-lt"/>
                <a:cs typeface="Arial" panose="020B0604020202020204" pitchFamily="34" charset="0"/>
              </a:rPr>
              <a:t>Objetivos del sistema de Control Interno.</a:t>
            </a:r>
            <a:r>
              <a:rPr lang="es-ES" sz="1200" dirty="0">
                <a:latin typeface="+mj-lt"/>
                <a:cs typeface="Arial" panose="020B0604020202020204" pitchFamily="34" charset="0"/>
              </a:rPr>
              <a:t> </a:t>
            </a:r>
            <a:endParaRPr lang="es-CO" sz="1200" dirty="0">
              <a:latin typeface="+mj-lt"/>
              <a:cs typeface="Arial" panose="020B0604020202020204" pitchFamily="34" charset="0"/>
            </a:endParaRPr>
          </a:p>
        </p:txBody>
      </p:sp>
      <p:sp>
        <p:nvSpPr>
          <p:cNvPr id="26" name="CuadroTexto 25">
            <a:extLst>
              <a:ext uri="{FF2B5EF4-FFF2-40B4-BE49-F238E27FC236}">
                <a16:creationId xmlns:a16="http://schemas.microsoft.com/office/drawing/2014/main" id="{24B18061-09D5-436C-AE36-145FE99AB677}"/>
              </a:ext>
            </a:extLst>
          </p:cNvPr>
          <p:cNvSpPr txBox="1"/>
          <p:nvPr/>
        </p:nvSpPr>
        <p:spPr>
          <a:xfrm>
            <a:off x="1977335" y="2446915"/>
            <a:ext cx="6753235" cy="1938992"/>
          </a:xfrm>
          <a:prstGeom prst="rect">
            <a:avLst/>
          </a:prstGeom>
          <a:noFill/>
        </p:spPr>
        <p:txBody>
          <a:bodyPr wrap="square">
            <a:spAutoFit/>
          </a:bodyPr>
          <a:lstStyle/>
          <a:p>
            <a:pPr algn="just"/>
            <a:r>
              <a:rPr lang="es-ES" sz="1200" dirty="0">
                <a:latin typeface="+mj-lt"/>
                <a:cs typeface="Arial" panose="020B0604020202020204" pitchFamily="34" charset="0"/>
              </a:rPr>
              <a:t>a. Proteger los recursos de la organización, buscando su adecuada administración ante posibles riesgos que lo afecten;</a:t>
            </a:r>
          </a:p>
          <a:p>
            <a:pPr algn="just"/>
            <a:r>
              <a:rPr lang="es-ES" sz="1200" dirty="0">
                <a:latin typeface="+mj-lt"/>
                <a:cs typeface="Arial" panose="020B0604020202020204" pitchFamily="34" charset="0"/>
              </a:rPr>
              <a:t>b. Garantizar la eficacia, la eficiencia y economía en todas las operaciones promoviendo y facilitando la correcta ejecución de las funciones y actividades definidas para el logro de la misión institucional;</a:t>
            </a:r>
          </a:p>
          <a:p>
            <a:pPr algn="just"/>
            <a:r>
              <a:rPr lang="es-ES" sz="1200" dirty="0">
                <a:latin typeface="+mj-lt"/>
                <a:cs typeface="Arial" panose="020B0604020202020204" pitchFamily="34" charset="0"/>
              </a:rPr>
              <a:t>c. Velar porque todas las actividades y recursos de la organización estén dirigidos al cumplimiento de los objetivos de la entidad;</a:t>
            </a:r>
          </a:p>
          <a:p>
            <a:pPr algn="just"/>
            <a:r>
              <a:rPr lang="es-ES" sz="1200" dirty="0">
                <a:latin typeface="+mj-lt"/>
                <a:cs typeface="Arial" panose="020B0604020202020204" pitchFamily="34" charset="0"/>
              </a:rPr>
              <a:t>e. Asegurar la oportunidad y confiabilidad de la información y de sus registros;</a:t>
            </a:r>
          </a:p>
          <a:p>
            <a:pPr algn="just"/>
            <a:r>
              <a:rPr lang="es-ES" sz="1200" dirty="0">
                <a:latin typeface="+mj-lt"/>
                <a:cs typeface="Arial" panose="020B0604020202020204" pitchFamily="34" charset="0"/>
              </a:rPr>
              <a:t>f. Definir y aplicar medidas para prevenir los riesgos, detectar y corregir las desviaciones que se presenten en la organización y que puedan afectar el logro de sus objetivos.</a:t>
            </a:r>
            <a:endParaRPr lang="es-CO" sz="1200" dirty="0">
              <a:latin typeface="+mj-lt"/>
              <a:cs typeface="Arial" panose="020B0604020202020204" pitchFamily="34" charset="0"/>
            </a:endParaRPr>
          </a:p>
        </p:txBody>
      </p:sp>
      <p:sp>
        <p:nvSpPr>
          <p:cNvPr id="13" name="CuadroTexto 12">
            <a:extLst>
              <a:ext uri="{FF2B5EF4-FFF2-40B4-BE49-F238E27FC236}">
                <a16:creationId xmlns:a16="http://schemas.microsoft.com/office/drawing/2014/main" id="{BEE8B1AA-B196-4359-9EA7-AB3DC2F24D25}"/>
              </a:ext>
            </a:extLst>
          </p:cNvPr>
          <p:cNvSpPr txBox="1"/>
          <p:nvPr/>
        </p:nvSpPr>
        <p:spPr>
          <a:xfrm>
            <a:off x="486835" y="1185391"/>
            <a:ext cx="8064234" cy="507831"/>
          </a:xfrm>
          <a:prstGeom prst="rect">
            <a:avLst/>
          </a:prstGeom>
          <a:noFill/>
        </p:spPr>
        <p:txBody>
          <a:bodyPr wrap="square" rtlCol="0">
            <a:spAutoFit/>
          </a:bodyPr>
          <a:lstStyle/>
          <a:p>
            <a:r>
              <a:rPr lang="es-ES" sz="1350" b="1" u="sng" dirty="0">
                <a:latin typeface="+mj-lt"/>
                <a:cs typeface="Arial" panose="020B0604020202020204" pitchFamily="34" charset="0"/>
              </a:rPr>
              <a:t>Control interno – Ley 87 de 1993</a:t>
            </a:r>
            <a:r>
              <a:rPr lang="es-ES" sz="1350" b="1" dirty="0">
                <a:latin typeface="+mj-lt"/>
                <a:cs typeface="Arial" panose="020B0604020202020204" pitchFamily="34" charset="0"/>
              </a:rPr>
              <a:t> - </a:t>
            </a:r>
            <a:r>
              <a:rPr lang="es-ES" sz="1350" dirty="0">
                <a:latin typeface="+mj-lt"/>
                <a:cs typeface="Arial" panose="020B0604020202020204" pitchFamily="34" charset="0"/>
              </a:rPr>
              <a:t>"Por la cual se establecen normas para el ejercicio del control interno en las entidades y organismos del estado y se dictan otras disposiciones"</a:t>
            </a:r>
            <a:endParaRPr lang="es-CO" sz="1350" dirty="0">
              <a:latin typeface="+mj-lt"/>
              <a:cs typeface="Arial" panose="020B0604020202020204" pitchFamily="34" charset="0"/>
            </a:endParaRPr>
          </a:p>
        </p:txBody>
      </p:sp>
    </p:spTree>
    <p:extLst>
      <p:ext uri="{BB962C8B-B14F-4D97-AF65-F5344CB8AC3E}">
        <p14:creationId xmlns:p14="http://schemas.microsoft.com/office/powerpoint/2010/main" val="20730887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14264"/>
            <a:ext cx="27347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interna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699881" y="1905285"/>
            <a:ext cx="1236973" cy="942788"/>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185391"/>
            <a:ext cx="8064234" cy="507831"/>
          </a:xfrm>
          <a:prstGeom prst="rect">
            <a:avLst/>
          </a:prstGeom>
          <a:noFill/>
        </p:spPr>
        <p:txBody>
          <a:bodyPr wrap="square" rtlCol="0">
            <a:spAutoFit/>
          </a:bodyPr>
          <a:lstStyle/>
          <a:p>
            <a:r>
              <a:rPr lang="es-ES" sz="1350" b="1" u="sng" dirty="0">
                <a:latin typeface="+mj-lt"/>
                <a:cs typeface="Arial" panose="020B0604020202020204" pitchFamily="34" charset="0"/>
              </a:rPr>
              <a:t>Control interno – Ley 87 de 1993</a:t>
            </a:r>
            <a:r>
              <a:rPr lang="es-ES" sz="1350" b="1" dirty="0">
                <a:latin typeface="+mj-lt"/>
                <a:cs typeface="Arial" panose="020B0604020202020204" pitchFamily="34" charset="0"/>
              </a:rPr>
              <a:t> - </a:t>
            </a:r>
            <a:r>
              <a:rPr lang="es-ES" sz="1350" dirty="0">
                <a:latin typeface="+mj-lt"/>
                <a:cs typeface="Arial" panose="020B0604020202020204" pitchFamily="34" charset="0"/>
              </a:rPr>
              <a:t>"Por la cual se establecen normas para el ejercicio del control interno en las entidades y organismos del estado y se dictan otras disposiciones"</a:t>
            </a:r>
            <a:endParaRPr lang="es-CO" sz="1350" dirty="0">
              <a:latin typeface="+mj-lt"/>
              <a:cs typeface="Arial" panose="020B0604020202020204" pitchFamily="34" charset="0"/>
            </a:endParaRPr>
          </a:p>
        </p:txBody>
      </p:sp>
      <p:sp>
        <p:nvSpPr>
          <p:cNvPr id="25" name="CuadroTexto 24">
            <a:extLst>
              <a:ext uri="{FF2B5EF4-FFF2-40B4-BE49-F238E27FC236}">
                <a16:creationId xmlns:a16="http://schemas.microsoft.com/office/drawing/2014/main" id="{CD43170E-9663-448D-8814-C874369050F5}"/>
              </a:ext>
            </a:extLst>
          </p:cNvPr>
          <p:cNvSpPr txBox="1"/>
          <p:nvPr/>
        </p:nvSpPr>
        <p:spPr>
          <a:xfrm>
            <a:off x="2095382" y="1804305"/>
            <a:ext cx="6506804" cy="1200329"/>
          </a:xfrm>
          <a:prstGeom prst="rect">
            <a:avLst/>
          </a:prstGeom>
          <a:noFill/>
        </p:spPr>
        <p:txBody>
          <a:bodyPr wrap="square">
            <a:spAutoFit/>
          </a:bodyPr>
          <a:lstStyle/>
          <a:p>
            <a:pPr algn="just"/>
            <a:r>
              <a:rPr lang="es-ES" sz="1200" b="1" dirty="0">
                <a:latin typeface="+mj-lt"/>
                <a:cs typeface="Arial" panose="020B0604020202020204" pitchFamily="34" charset="0"/>
              </a:rPr>
              <a:t>ARTÍCULO  9º. </a:t>
            </a:r>
            <a:r>
              <a:rPr lang="es-ES" sz="1200" b="1" i="1" dirty="0">
                <a:latin typeface="+mj-lt"/>
                <a:cs typeface="Arial" panose="020B0604020202020204" pitchFamily="34" charset="0"/>
              </a:rPr>
              <a:t>Definición de la unidad u oficina de coordinación del control interno</a:t>
            </a:r>
            <a:r>
              <a:rPr lang="es-ES" sz="1200" b="1" dirty="0">
                <a:latin typeface="+mj-lt"/>
                <a:cs typeface="Arial" panose="020B0604020202020204" pitchFamily="34" charset="0"/>
              </a:rPr>
              <a:t>.</a:t>
            </a:r>
            <a:r>
              <a:rPr lang="es-ES" sz="1200" dirty="0">
                <a:latin typeface="+mj-lt"/>
                <a:cs typeface="Arial" panose="020B0604020202020204" pitchFamily="34" charset="0"/>
              </a:rPr>
              <a:t> Es uno de los componentes del Sistema de Control Interno, de nivel gerencial o directivo, encargado de medir y evaluar la eficiencia, eficacia y economía de los demás controles, asesorando a la dirección en la continuidad del proceso administrativo, la reevaluación de los planes establecidos y en la introducción de los correctivos necesarios para el cumplimiento de las metas u objetivos previstos.</a:t>
            </a:r>
            <a:endParaRPr lang="es-CO" sz="1200" dirty="0">
              <a:latin typeface="+mj-lt"/>
              <a:cs typeface="Arial" panose="020B0604020202020204" pitchFamily="34" charset="0"/>
            </a:endParaRPr>
          </a:p>
        </p:txBody>
      </p:sp>
      <p:sp>
        <p:nvSpPr>
          <p:cNvPr id="27" name="CuadroTexto 26">
            <a:extLst>
              <a:ext uri="{FF2B5EF4-FFF2-40B4-BE49-F238E27FC236}">
                <a16:creationId xmlns:a16="http://schemas.microsoft.com/office/drawing/2014/main" id="{C3593E33-7123-4FBC-B49F-4A4FF371DBDA}"/>
              </a:ext>
            </a:extLst>
          </p:cNvPr>
          <p:cNvSpPr txBox="1"/>
          <p:nvPr/>
        </p:nvSpPr>
        <p:spPr>
          <a:xfrm>
            <a:off x="2095383" y="3423328"/>
            <a:ext cx="6455687" cy="1200329"/>
          </a:xfrm>
          <a:prstGeom prst="rect">
            <a:avLst/>
          </a:prstGeom>
          <a:noFill/>
        </p:spPr>
        <p:txBody>
          <a:bodyPr wrap="square">
            <a:spAutoFit/>
          </a:bodyPr>
          <a:lstStyle/>
          <a:p>
            <a:pPr algn="just"/>
            <a:r>
              <a:rPr lang="es-ES" sz="1200" b="1" dirty="0">
                <a:latin typeface="+mj-lt"/>
                <a:cs typeface="Arial" panose="020B0604020202020204" pitchFamily="34" charset="0"/>
              </a:rPr>
              <a:t>ARTÍCULO  5º.</a:t>
            </a:r>
            <a:r>
              <a:rPr lang="es-ES" sz="1200" dirty="0">
                <a:latin typeface="+mj-lt"/>
                <a:cs typeface="Arial" panose="020B0604020202020204" pitchFamily="34" charset="0"/>
              </a:rPr>
              <a:t> </a:t>
            </a:r>
            <a:r>
              <a:rPr lang="es-ES" sz="1200" b="1" i="1" dirty="0">
                <a:latin typeface="+mj-lt"/>
                <a:cs typeface="Arial" panose="020B0604020202020204" pitchFamily="34" charset="0"/>
              </a:rPr>
              <a:t>Campo de aplicación.</a:t>
            </a:r>
            <a:r>
              <a:rPr lang="es-ES" sz="1200" dirty="0">
                <a:latin typeface="+mj-lt"/>
                <a:cs typeface="Arial" panose="020B0604020202020204" pitchFamily="34" charset="0"/>
              </a:rPr>
              <a:t> La presente Ley se aplicará a todos los organismos y entidades de las Ramas del Poder Público en sus diferentes órdenes y niveles así como en la organización electoral, en los organismos de control, en los establecimientos públicos, en las empresas industriales y comerciales del Estado en las sociedades de economía mixta en las cuales el Estado posea el 90% o más de capital social, en el Banco de la República y en los fondos de origen presupuestal</a:t>
            </a:r>
            <a:endParaRPr lang="es-CO" sz="1200"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2F74DC32-7CED-4332-B175-4E17A493F74A}"/>
              </a:ext>
            </a:extLst>
          </p:cNvPr>
          <p:cNvGrpSpPr/>
          <p:nvPr/>
        </p:nvGrpSpPr>
        <p:grpSpPr>
          <a:xfrm>
            <a:off x="671307" y="3473951"/>
            <a:ext cx="1236973" cy="855285"/>
            <a:chOff x="3038113" y="1780704"/>
            <a:chExt cx="1165750" cy="790439"/>
          </a:xfrm>
        </p:grpSpPr>
        <p:sp>
          <p:nvSpPr>
            <p:cNvPr id="29" name="Rectángulo 28">
              <a:extLst>
                <a:ext uri="{FF2B5EF4-FFF2-40B4-BE49-F238E27FC236}">
                  <a16:creationId xmlns:a16="http://schemas.microsoft.com/office/drawing/2014/main" id="{FC4BD6DE-6710-4707-BE38-E5BC806F6B1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0" name="Conector recto 29">
              <a:extLst>
                <a:ext uri="{FF2B5EF4-FFF2-40B4-BE49-F238E27FC236}">
                  <a16:creationId xmlns:a16="http://schemas.microsoft.com/office/drawing/2014/main" id="{72A6369F-6E95-4FD1-A3D5-B401088115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E104CF8B-5892-4256-989D-C173CE8A878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2" name="Imagen 31">
            <a:extLst>
              <a:ext uri="{FF2B5EF4-FFF2-40B4-BE49-F238E27FC236}">
                <a16:creationId xmlns:a16="http://schemas.microsoft.com/office/drawing/2014/main" id="{E6C2992A-1B44-40E7-B2A2-84C5699C2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96" y="3539931"/>
            <a:ext cx="723325" cy="723325"/>
          </a:xfrm>
          <a:prstGeom prst="rect">
            <a:avLst/>
          </a:prstGeom>
        </p:spPr>
      </p:pic>
    </p:spTree>
    <p:extLst>
      <p:ext uri="{BB962C8B-B14F-4D97-AF65-F5344CB8AC3E}">
        <p14:creationId xmlns:p14="http://schemas.microsoft.com/office/powerpoint/2010/main" val="122566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28871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81451" y="1996765"/>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5528201" cy="300082"/>
          </a:xfrm>
          <a:prstGeom prst="rect">
            <a:avLst/>
          </a:prstGeom>
          <a:noFill/>
        </p:spPr>
        <p:txBody>
          <a:bodyPr wrap="square" rtlCol="0">
            <a:spAutoFit/>
          </a:bodyPr>
          <a:lstStyle/>
          <a:p>
            <a:r>
              <a:rPr lang="es-ES" sz="1350" b="1" u="sng" dirty="0">
                <a:latin typeface="+mj-lt"/>
                <a:cs typeface="Arial" panose="020B0604020202020204" pitchFamily="34" charset="0"/>
              </a:rPr>
              <a:t>Contraloría General de la República y Contralorías Territoriales</a:t>
            </a:r>
            <a:endParaRPr lang="es-CO" sz="1350" b="1" u="sng"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532326" y="4326051"/>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CuadroTexto 32">
            <a:extLst>
              <a:ext uri="{FF2B5EF4-FFF2-40B4-BE49-F238E27FC236}">
                <a16:creationId xmlns:a16="http://schemas.microsoft.com/office/drawing/2014/main" id="{76282A2E-3811-40F4-8703-AEDB9AE4BC96}"/>
              </a:ext>
            </a:extLst>
          </p:cNvPr>
          <p:cNvSpPr txBox="1"/>
          <p:nvPr/>
        </p:nvSpPr>
        <p:spPr>
          <a:xfrm>
            <a:off x="1708418" y="4338886"/>
            <a:ext cx="6903257" cy="577081"/>
          </a:xfrm>
          <a:prstGeom prst="rect">
            <a:avLst/>
          </a:prstGeom>
          <a:noFill/>
        </p:spPr>
        <p:txBody>
          <a:bodyPr wrap="square">
            <a:spAutoFit/>
          </a:bodyPr>
          <a:lstStyle/>
          <a:p>
            <a:pPr algn="just"/>
            <a:r>
              <a:rPr lang="es-ES" sz="1050" b="1" dirty="0">
                <a:solidFill>
                  <a:srgbClr val="333333"/>
                </a:solidFill>
                <a:latin typeface="+mj-lt"/>
              </a:rPr>
              <a:t>Artículo 20º.-</a:t>
            </a:r>
            <a:r>
              <a:rPr lang="es-ES" sz="1050" dirty="0">
                <a:solidFill>
                  <a:srgbClr val="333333"/>
                </a:solidFill>
                <a:latin typeface="+mj-lt"/>
              </a:rPr>
              <a:t> La vigilancia de la gestión fiscal en las entidades que conforman el sector central y descentralizado se hará de acuerdo a lo previsto en esta Ley y los órganos de control deberán ejercer la vigilancia que permita evaluar el conjunto de la gestión y sus resultados.</a:t>
            </a:r>
            <a:endParaRPr lang="es-CO" sz="1050" dirty="0">
              <a:latin typeface="+mj-lt"/>
            </a:endParaRPr>
          </a:p>
        </p:txBody>
      </p:sp>
      <p:sp>
        <p:nvSpPr>
          <p:cNvPr id="6" name="CuadroTexto 5">
            <a:extLst>
              <a:ext uri="{FF2B5EF4-FFF2-40B4-BE49-F238E27FC236}">
                <a16:creationId xmlns:a16="http://schemas.microsoft.com/office/drawing/2014/main" id="{95BDF8F1-2CEC-46E1-860D-22589A6D5B71}"/>
              </a:ext>
            </a:extLst>
          </p:cNvPr>
          <p:cNvSpPr txBox="1"/>
          <p:nvPr/>
        </p:nvSpPr>
        <p:spPr>
          <a:xfrm>
            <a:off x="1708418" y="1650739"/>
            <a:ext cx="6673581" cy="461665"/>
          </a:xfrm>
          <a:prstGeom prst="rect">
            <a:avLst/>
          </a:prstGeom>
          <a:noFill/>
        </p:spPr>
        <p:txBody>
          <a:bodyPr wrap="square" rtlCol="0">
            <a:spAutoFit/>
          </a:bodyPr>
          <a:lstStyle/>
          <a:p>
            <a:r>
              <a:rPr lang="es-ES" sz="1200" b="1" dirty="0">
                <a:latin typeface="+mj-lt"/>
                <a:cs typeface="Arial" panose="020B0604020202020204" pitchFamily="34" charset="0"/>
              </a:rPr>
              <a:t>Ley 42 de 1993. </a:t>
            </a:r>
            <a:r>
              <a:rPr lang="es-ES" sz="1200" dirty="0">
                <a:latin typeface="+mj-lt"/>
                <a:cs typeface="Arial" panose="020B0604020202020204" pitchFamily="34" charset="0"/>
              </a:rPr>
              <a:t>Sobre la organización del sistema de control fiscal financiero y los organismos que lo ejercen</a:t>
            </a:r>
            <a:endParaRPr lang="es-CO" sz="1200" dirty="0">
              <a:latin typeface="+mj-lt"/>
              <a:cs typeface="Arial" panose="020B0604020202020204" pitchFamily="34" charset="0"/>
            </a:endParaRPr>
          </a:p>
        </p:txBody>
      </p:sp>
      <p:sp>
        <p:nvSpPr>
          <p:cNvPr id="34" name="CuadroTexto 33">
            <a:extLst>
              <a:ext uri="{FF2B5EF4-FFF2-40B4-BE49-F238E27FC236}">
                <a16:creationId xmlns:a16="http://schemas.microsoft.com/office/drawing/2014/main" id="{712E6440-1BE0-4158-A24A-58B8D09ED341}"/>
              </a:ext>
            </a:extLst>
          </p:cNvPr>
          <p:cNvSpPr txBox="1"/>
          <p:nvPr/>
        </p:nvSpPr>
        <p:spPr>
          <a:xfrm>
            <a:off x="1698925" y="2116925"/>
            <a:ext cx="6712912" cy="577081"/>
          </a:xfrm>
          <a:prstGeom prst="rect">
            <a:avLst/>
          </a:prstGeom>
          <a:noFill/>
        </p:spPr>
        <p:txBody>
          <a:bodyPr wrap="square">
            <a:spAutoFit/>
          </a:bodyPr>
          <a:lstStyle/>
          <a:p>
            <a:pPr algn="just"/>
            <a:r>
              <a:rPr lang="es-ES" sz="1050" b="1" dirty="0">
                <a:solidFill>
                  <a:srgbClr val="333333"/>
                </a:solidFill>
                <a:latin typeface="+mj-lt"/>
              </a:rPr>
              <a:t>Artículo   1º.- </a:t>
            </a:r>
            <a:r>
              <a:rPr lang="es-ES" sz="1050" dirty="0">
                <a:solidFill>
                  <a:srgbClr val="333333"/>
                </a:solidFill>
                <a:latin typeface="+mj-lt"/>
              </a:rPr>
              <a:t>La presente Ley comprende el conjunto de preceptos que regulan los principios, sistemas y procedimientos de control fiscal financiero; de los organismos que lo ejercen en los niveles nacional, departamental y municipal y de los procedimientos jurídicos aplicables.</a:t>
            </a:r>
            <a:endParaRPr lang="es-CO" sz="1050" dirty="0">
              <a:latin typeface="+mj-lt"/>
            </a:endParaRPr>
          </a:p>
        </p:txBody>
      </p:sp>
      <p:sp>
        <p:nvSpPr>
          <p:cNvPr id="35" name="CuadroTexto 34">
            <a:extLst>
              <a:ext uri="{FF2B5EF4-FFF2-40B4-BE49-F238E27FC236}">
                <a16:creationId xmlns:a16="http://schemas.microsoft.com/office/drawing/2014/main" id="{C8A35E7D-F56A-4263-946E-A9DEA3C041F1}"/>
              </a:ext>
            </a:extLst>
          </p:cNvPr>
          <p:cNvSpPr txBox="1"/>
          <p:nvPr/>
        </p:nvSpPr>
        <p:spPr>
          <a:xfrm>
            <a:off x="1698925" y="2769204"/>
            <a:ext cx="6775304" cy="1546577"/>
          </a:xfrm>
          <a:prstGeom prst="rect">
            <a:avLst/>
          </a:prstGeom>
          <a:noFill/>
        </p:spPr>
        <p:txBody>
          <a:bodyPr wrap="square">
            <a:spAutoFit/>
          </a:bodyPr>
          <a:lstStyle/>
          <a:p>
            <a:pPr algn="just"/>
            <a:r>
              <a:rPr lang="es-ES" sz="1050" b="1" dirty="0">
                <a:solidFill>
                  <a:srgbClr val="333333"/>
                </a:solidFill>
                <a:latin typeface="+mj-lt"/>
              </a:rPr>
              <a:t>Artículo   2º.-</a:t>
            </a:r>
            <a:r>
              <a:rPr lang="es-ES" sz="1050" dirty="0">
                <a:solidFill>
                  <a:srgbClr val="333333"/>
                </a:solidFill>
                <a:latin typeface="+mj-lt"/>
              </a:rPr>
              <a:t> Son sujetos de control fiscal los órganos que integran las ramas legislativa y judicial, los órganos autónomos e independientes como los de control y electorales, los organismos que hacen parte de la estructura de la administración nacional y demás entidades nacionales, los organismos creados por la Constitución Nacional y la ley que tienen régimen especial, las sociedades de economía mixta, las empresas industriales y comerciales del Estado, los particulares que manejen fondos o bienes del Estado, las personas jurídicas y cualquier otro tipo de organización o sociedad que maneje recursos del Estado en lo relacionado con éstos y el Banco de la República.</a:t>
            </a:r>
          </a:p>
          <a:p>
            <a:pPr algn="just"/>
            <a:r>
              <a:rPr lang="es-ES" sz="1050" dirty="0">
                <a:solidFill>
                  <a:srgbClr val="333333"/>
                </a:solidFill>
                <a:latin typeface="+mj-lt"/>
              </a:rPr>
              <a:t>Se entiende por administración nacional, para efectos de la presente Ley, las entidades enumeradas en este artículo.</a:t>
            </a: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541814" y="3068308"/>
            <a:ext cx="994783" cy="753245"/>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24" y="3134287"/>
            <a:ext cx="635113" cy="635113"/>
          </a:xfrm>
          <a:prstGeom prst="rect">
            <a:avLst/>
          </a:prstGeom>
        </p:spPr>
      </p:pic>
    </p:spTree>
    <p:extLst>
      <p:ext uri="{BB962C8B-B14F-4D97-AF65-F5344CB8AC3E}">
        <p14:creationId xmlns:p14="http://schemas.microsoft.com/office/powerpoint/2010/main" val="33926520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30395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81451" y="1996765"/>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5528201" cy="300082"/>
          </a:xfrm>
          <a:prstGeom prst="rect">
            <a:avLst/>
          </a:prstGeom>
          <a:noFill/>
        </p:spPr>
        <p:txBody>
          <a:bodyPr wrap="square" rtlCol="0">
            <a:spAutoFit/>
          </a:bodyPr>
          <a:lstStyle/>
          <a:p>
            <a:r>
              <a:rPr lang="es-ES" sz="1350" b="1" u="sng" dirty="0">
                <a:latin typeface="+mj-lt"/>
                <a:cs typeface="Arial" panose="020B0604020202020204" pitchFamily="34" charset="0"/>
              </a:rPr>
              <a:t>Contraloría General de la República y Contralorías Territoriales</a:t>
            </a:r>
            <a:endParaRPr lang="es-CO" sz="1350" b="1" u="sng" dirty="0">
              <a:latin typeface="+mj-lt"/>
              <a:cs typeface="Arial" panose="020B0604020202020204" pitchFamily="34" charset="0"/>
            </a:endParaRPr>
          </a:p>
        </p:txBody>
      </p:sp>
      <p:sp>
        <p:nvSpPr>
          <p:cNvPr id="6" name="CuadroTexto 5">
            <a:extLst>
              <a:ext uri="{FF2B5EF4-FFF2-40B4-BE49-F238E27FC236}">
                <a16:creationId xmlns:a16="http://schemas.microsoft.com/office/drawing/2014/main" id="{95BDF8F1-2CEC-46E1-860D-22589A6D5B71}"/>
              </a:ext>
            </a:extLst>
          </p:cNvPr>
          <p:cNvSpPr txBox="1"/>
          <p:nvPr/>
        </p:nvSpPr>
        <p:spPr>
          <a:xfrm>
            <a:off x="1708418" y="1515858"/>
            <a:ext cx="7130775" cy="446276"/>
          </a:xfrm>
          <a:prstGeom prst="rect">
            <a:avLst/>
          </a:prstGeom>
          <a:noFill/>
        </p:spPr>
        <p:txBody>
          <a:bodyPr wrap="square" rtlCol="0">
            <a:spAutoFit/>
          </a:bodyPr>
          <a:lstStyle/>
          <a:p>
            <a:r>
              <a:rPr lang="es-ES" sz="1200" b="1" dirty="0">
                <a:latin typeface="+mj-lt"/>
                <a:cs typeface="Arial" panose="020B0604020202020204" pitchFamily="34" charset="0"/>
              </a:rPr>
              <a:t>Decreto 403 de 2020. </a:t>
            </a:r>
            <a:r>
              <a:rPr lang="es-ES" sz="1100" dirty="0">
                <a:latin typeface="+mj-lt"/>
                <a:cs typeface="Arial" panose="020B0604020202020204" pitchFamily="34" charset="0"/>
              </a:rPr>
              <a:t>Por el cual se dictan normas para la correcta implementación del Acto Legislativo 04 de 2019 y el fortalecimiento del control fiscal</a:t>
            </a:r>
            <a:endParaRPr lang="es-CO" sz="1200" dirty="0">
              <a:latin typeface="+mj-lt"/>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541814" y="3068308"/>
            <a:ext cx="994783" cy="753245"/>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24" y="3134287"/>
            <a:ext cx="635113" cy="635113"/>
          </a:xfrm>
          <a:prstGeom prst="rect">
            <a:avLst/>
          </a:prstGeom>
        </p:spPr>
      </p:pic>
      <p:sp>
        <p:nvSpPr>
          <p:cNvPr id="37" name="CuadroTexto 36">
            <a:extLst>
              <a:ext uri="{FF2B5EF4-FFF2-40B4-BE49-F238E27FC236}">
                <a16:creationId xmlns:a16="http://schemas.microsoft.com/office/drawing/2014/main" id="{1F82B272-9800-4A4E-9CAD-DBC20AB190D8}"/>
              </a:ext>
            </a:extLst>
          </p:cNvPr>
          <p:cNvSpPr txBox="1"/>
          <p:nvPr/>
        </p:nvSpPr>
        <p:spPr>
          <a:xfrm>
            <a:off x="1708418" y="1892453"/>
            <a:ext cx="7233546" cy="3162404"/>
          </a:xfrm>
          <a:prstGeom prst="rect">
            <a:avLst/>
          </a:prstGeom>
          <a:noFill/>
        </p:spPr>
        <p:txBody>
          <a:bodyPr wrap="square">
            <a:spAutoFit/>
          </a:bodyPr>
          <a:lstStyle/>
          <a:p>
            <a:pPr algn="just"/>
            <a:r>
              <a:rPr lang="es-ES" sz="1050" b="1" dirty="0">
                <a:solidFill>
                  <a:srgbClr val="333333"/>
                </a:solidFill>
                <a:latin typeface="+mj-lt"/>
                <a:cs typeface="Arial" panose="020B0604020202020204" pitchFamily="34" charset="0"/>
              </a:rPr>
              <a:t>ARTÍCULO 2. Definiciones. (…)</a:t>
            </a:r>
            <a:r>
              <a:rPr lang="es-ES" sz="1050" dirty="0">
                <a:solidFill>
                  <a:srgbClr val="333333"/>
                </a:solidFill>
                <a:latin typeface="+mj-lt"/>
                <a:cs typeface="Arial" panose="020B0604020202020204" pitchFamily="34" charset="0"/>
              </a:rPr>
              <a:t> </a:t>
            </a:r>
          </a:p>
          <a:p>
            <a:pPr algn="just"/>
            <a:r>
              <a:rPr lang="es-ES" sz="1050" b="1" dirty="0">
                <a:solidFill>
                  <a:srgbClr val="333333"/>
                </a:solidFill>
                <a:latin typeface="+mj-lt"/>
                <a:cs typeface="Arial" panose="020B0604020202020204" pitchFamily="34" charset="0"/>
              </a:rPr>
              <a:t>Vigilancia fiscal.</a:t>
            </a:r>
            <a:r>
              <a:rPr lang="es-ES" sz="1050" dirty="0">
                <a:solidFill>
                  <a:srgbClr val="333333"/>
                </a:solidFill>
                <a:latin typeface="+mj-lt"/>
                <a:cs typeface="Arial" panose="020B0604020202020204" pitchFamily="34" charset="0"/>
              </a:rPr>
              <a:t> Es la función pública de vigilancia de la gestión fiscal de la administración y de los particulares o entidades que manejen fondos o bienes públicos, que ejercen los órganos de control fiscal de manera autónoma e independiente de cualquier otra forma de inspección y vigilancia administrativa. Consiste en observar el desarrollo o ejecución de los procesos o toma de decisiones de los sujetos de control, sin intervenir en aquellos o tener injerencia en estas, así como con posterioridad al ejercicio de la gestión fiscal, con el fin de obtener información útil para realizar el control fiscal.</a:t>
            </a:r>
          </a:p>
          <a:p>
            <a:pPr algn="just"/>
            <a:r>
              <a:rPr lang="es-ES" sz="1050" b="1" dirty="0">
                <a:solidFill>
                  <a:srgbClr val="333333"/>
                </a:solidFill>
                <a:latin typeface="+mj-lt"/>
                <a:cs typeface="Arial" panose="020B0604020202020204" pitchFamily="34" charset="0"/>
              </a:rPr>
              <a:t> </a:t>
            </a:r>
            <a:endParaRPr lang="es-ES" sz="1050" dirty="0">
              <a:solidFill>
                <a:srgbClr val="333333"/>
              </a:solidFill>
              <a:latin typeface="+mj-lt"/>
              <a:cs typeface="Arial" panose="020B0604020202020204" pitchFamily="34" charset="0"/>
            </a:endParaRPr>
          </a:p>
          <a:p>
            <a:pPr algn="just"/>
            <a:r>
              <a:rPr lang="es-ES" sz="1050" b="1" dirty="0">
                <a:solidFill>
                  <a:srgbClr val="333333"/>
                </a:solidFill>
                <a:latin typeface="+mj-lt"/>
                <a:cs typeface="Arial" panose="020B0604020202020204" pitchFamily="34" charset="0"/>
              </a:rPr>
              <a:t>Control fiscal:</a:t>
            </a:r>
            <a:r>
              <a:rPr lang="es-ES" sz="1050" dirty="0">
                <a:solidFill>
                  <a:srgbClr val="333333"/>
                </a:solidFill>
                <a:latin typeface="+mj-lt"/>
                <a:cs typeface="Arial" panose="020B0604020202020204" pitchFamily="34" charset="0"/>
              </a:rPr>
              <a:t> Es la función pública de fiscalización de la gestión fiscal de la administración y de los particulares o entidades que manejen fondos o bienes públicos, que ejercen los órganos de control fiscal de manera autónoma e independiente de cualquier otra forma de inspección y vigilancia administrativa, con el fin de determinar si la gestión fiscal y sus resultados se ajustan a los principios, políticas, planes, programas, proyectos, presupuestos y normatividad aplicables y logran efectos positivos para la consecución de los fines esenciales del Estado, y supone un pronunciamiento de carácter valorativo sobre la gestión examinada y el adelantamiento del proceso de responsabilidad fiscal si se dan los presupuestos para ello.</a:t>
            </a:r>
          </a:p>
          <a:p>
            <a:pPr algn="just"/>
            <a:r>
              <a:rPr lang="es-ES" sz="1050" dirty="0">
                <a:solidFill>
                  <a:srgbClr val="333333"/>
                </a:solidFill>
                <a:latin typeface="+mj-lt"/>
                <a:cs typeface="Arial" panose="020B0604020202020204" pitchFamily="34" charset="0"/>
              </a:rPr>
              <a:t> </a:t>
            </a:r>
          </a:p>
          <a:p>
            <a:pPr algn="just"/>
            <a:r>
              <a:rPr lang="es-ES" sz="1050" dirty="0">
                <a:solidFill>
                  <a:srgbClr val="333333"/>
                </a:solidFill>
                <a:latin typeface="+mj-lt"/>
                <a:cs typeface="Arial" panose="020B0604020202020204" pitchFamily="34" charset="0"/>
              </a:rPr>
              <a:t>El control fiscal será ejercido en forma posterior y selectiva por los órganos de control fiscal, sin perjuicio del control concomitante y preventivo, para garantizar la defensa y protección del patrimonio público en los términos que establece la Constitución Política y la ley.</a:t>
            </a:r>
          </a:p>
        </p:txBody>
      </p:sp>
    </p:spTree>
    <p:extLst>
      <p:ext uri="{BB962C8B-B14F-4D97-AF65-F5344CB8AC3E}">
        <p14:creationId xmlns:p14="http://schemas.microsoft.com/office/powerpoint/2010/main" val="34243951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95250"/>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Control y vigilancia</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656062" y="876323"/>
            <a:ext cx="3077738"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81451" y="1996765"/>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5528201" cy="300082"/>
          </a:xfrm>
          <a:prstGeom prst="rect">
            <a:avLst/>
          </a:prstGeom>
          <a:noFill/>
        </p:spPr>
        <p:txBody>
          <a:bodyPr wrap="square" rtlCol="0">
            <a:spAutoFit/>
          </a:bodyPr>
          <a:lstStyle/>
          <a:p>
            <a:r>
              <a:rPr lang="es-ES" sz="1350" b="1" u="sng" dirty="0">
                <a:latin typeface="+mj-lt"/>
                <a:cs typeface="Arial" panose="020B0604020202020204" pitchFamily="34" charset="0"/>
              </a:rPr>
              <a:t>Contraloría General de la República y Contralorías Territoriales</a:t>
            </a:r>
            <a:endParaRPr lang="es-CO" sz="1350" b="1" u="sng" dirty="0">
              <a:latin typeface="+mj-lt"/>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581451" y="4103259"/>
            <a:ext cx="955146" cy="671549"/>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64" y="4195236"/>
            <a:ext cx="487595" cy="487595"/>
          </a:xfrm>
          <a:prstGeom prst="rect">
            <a:avLst/>
          </a:prstGeom>
        </p:spPr>
      </p:pic>
      <p:sp>
        <p:nvSpPr>
          <p:cNvPr id="37" name="CuadroTexto 36">
            <a:extLst>
              <a:ext uri="{FF2B5EF4-FFF2-40B4-BE49-F238E27FC236}">
                <a16:creationId xmlns:a16="http://schemas.microsoft.com/office/drawing/2014/main" id="{1F82B272-9800-4A4E-9CAD-DBC20AB190D8}"/>
              </a:ext>
            </a:extLst>
          </p:cNvPr>
          <p:cNvSpPr txBox="1"/>
          <p:nvPr/>
        </p:nvSpPr>
        <p:spPr>
          <a:xfrm>
            <a:off x="1698924" y="2009918"/>
            <a:ext cx="7233546" cy="2677656"/>
          </a:xfrm>
          <a:prstGeom prst="rect">
            <a:avLst/>
          </a:prstGeom>
          <a:noFill/>
        </p:spPr>
        <p:txBody>
          <a:bodyPr wrap="square">
            <a:spAutoFit/>
          </a:bodyPr>
          <a:lstStyle/>
          <a:p>
            <a:pPr algn="just"/>
            <a:r>
              <a:rPr lang="es-ES" sz="1050" b="1" dirty="0">
                <a:latin typeface="+mj-lt"/>
                <a:cs typeface="Arial" panose="020B0604020202020204" pitchFamily="34" charset="0"/>
              </a:rPr>
              <a:t>ARTÍCULO 2. Definiciones.</a:t>
            </a:r>
            <a:r>
              <a:rPr lang="es-ES" sz="1050" dirty="0">
                <a:latin typeface="+mj-lt"/>
                <a:cs typeface="Arial" panose="020B0604020202020204" pitchFamily="34" charset="0"/>
              </a:rPr>
              <a:t> </a:t>
            </a:r>
          </a:p>
          <a:p>
            <a:pPr algn="just"/>
            <a:r>
              <a:rPr lang="es-ES" sz="1050" b="1" dirty="0">
                <a:latin typeface="+mj-lt"/>
                <a:cs typeface="Arial" panose="020B0604020202020204" pitchFamily="34" charset="0"/>
              </a:rPr>
              <a:t>Objeto de vigilancia y control:</a:t>
            </a:r>
            <a:r>
              <a:rPr lang="es-ES" sz="1050" dirty="0">
                <a:latin typeface="+mj-lt"/>
                <a:cs typeface="Arial" panose="020B0604020202020204" pitchFamily="34" charset="0"/>
              </a:rPr>
              <a:t> Se entiende por objeto de vigilancia y control, las actividades, acciones, omisiones, operaciones, procesos, cuenta, contrato, convenio, proyecto, programa, acto o hecho, y los demás asuntos que se encuentren comprendidos o que incidan directa o indirectamente en la gestión fiscal o que involucren bienes, fondos o recursos públicos, así como el uso, explotación, exploración, administración o beneficio de los mismos.</a:t>
            </a:r>
          </a:p>
          <a:p>
            <a:pPr algn="just"/>
            <a:r>
              <a:rPr lang="es-ES" sz="1050" dirty="0">
                <a:latin typeface="+mj-lt"/>
                <a:cs typeface="Arial" panose="020B0604020202020204" pitchFamily="34" charset="0"/>
              </a:rPr>
              <a:t> </a:t>
            </a:r>
          </a:p>
          <a:p>
            <a:pPr algn="just"/>
            <a:r>
              <a:rPr lang="es-ES" sz="1050" dirty="0">
                <a:latin typeface="+mj-lt"/>
                <a:cs typeface="Arial" panose="020B0604020202020204" pitchFamily="34" charset="0"/>
              </a:rPr>
              <a:t>Sujeto de vigilancia y control: Son sujetos de vigilancia y control fiscal los órganos que integran las ramas del poder público, los órganos autónomos e independientes, los de control y electorales, los organismos creados por la Constitución Política y la ley que tienen régimen especial, el Banco de la República, y las demás entidades públicas en todos los niveles administrativos, los particulares, las personas jurídicas y cualquier otro tipo de organización o sociedad que a cualquier título recauden, administren, manejen, dispongan o inviertan fondos, recursos del Estado y/o bienes o recursos públicos en lo relacionado con éstos.</a:t>
            </a:r>
          </a:p>
          <a:p>
            <a:pPr algn="just"/>
            <a:r>
              <a:rPr lang="es-ES" sz="1050" b="1" dirty="0">
                <a:latin typeface="+mj-lt"/>
                <a:cs typeface="Arial" panose="020B0604020202020204" pitchFamily="34" charset="0"/>
              </a:rPr>
              <a:t> </a:t>
            </a:r>
            <a:endParaRPr lang="es-ES" sz="1050" dirty="0">
              <a:latin typeface="+mj-lt"/>
              <a:cs typeface="Arial" panose="020B0604020202020204" pitchFamily="34" charset="0"/>
            </a:endParaRPr>
          </a:p>
          <a:p>
            <a:pPr algn="just"/>
            <a:r>
              <a:rPr lang="es-ES" sz="1050" b="1" dirty="0">
                <a:latin typeface="+mj-lt"/>
                <a:cs typeface="Arial" panose="020B0604020202020204" pitchFamily="34" charset="0"/>
              </a:rPr>
              <a:t>Órganos de Control Fiscal: Son</a:t>
            </a:r>
            <a:r>
              <a:rPr lang="es-ES" sz="1050" dirty="0">
                <a:latin typeface="+mj-lt"/>
                <a:cs typeface="Arial" panose="020B0604020202020204" pitchFamily="34" charset="0"/>
              </a:rPr>
              <a:t> la Contraloría General de la República, las contralorías departamentales, las contralorías distritales, las contralorías municipales y la Auditoría General de la República, encargados de la vigilancia y control fiscal de la gestión fiscal, en sus respectivos ámbitos de competencia.</a:t>
            </a:r>
          </a:p>
        </p:txBody>
      </p:sp>
      <p:sp>
        <p:nvSpPr>
          <p:cNvPr id="26" name="CuadroTexto 25">
            <a:extLst>
              <a:ext uri="{FF2B5EF4-FFF2-40B4-BE49-F238E27FC236}">
                <a16:creationId xmlns:a16="http://schemas.microsoft.com/office/drawing/2014/main" id="{84C66493-36C2-4CF3-A9A6-7043EB04F1F7}"/>
              </a:ext>
            </a:extLst>
          </p:cNvPr>
          <p:cNvSpPr txBox="1"/>
          <p:nvPr/>
        </p:nvSpPr>
        <p:spPr>
          <a:xfrm>
            <a:off x="1698924" y="1571001"/>
            <a:ext cx="7140267" cy="461665"/>
          </a:xfrm>
          <a:prstGeom prst="rect">
            <a:avLst/>
          </a:prstGeom>
          <a:noFill/>
        </p:spPr>
        <p:txBody>
          <a:bodyPr wrap="square" rtlCol="0">
            <a:spAutoFit/>
          </a:bodyPr>
          <a:lstStyle/>
          <a:p>
            <a:r>
              <a:rPr lang="es-ES" sz="1200" b="1" dirty="0">
                <a:latin typeface="+mj-lt"/>
                <a:cs typeface="Arial" panose="020B0604020202020204" pitchFamily="34" charset="0"/>
              </a:rPr>
              <a:t>Decreto 403 de 2020. </a:t>
            </a:r>
            <a:r>
              <a:rPr lang="es-ES" sz="1100" i="0" dirty="0">
                <a:effectLst/>
                <a:latin typeface="+mj-lt"/>
                <a:cs typeface="Arial" panose="020B0604020202020204" pitchFamily="34" charset="0"/>
              </a:rPr>
              <a:t>Por el cual se dictan normas para la correcta implementación del Acto Legislativo 04 de 2019 y el fortalecimiento del control fiscal</a:t>
            </a:r>
            <a:endParaRPr lang="es-CO" sz="1200" dirty="0">
              <a:latin typeface="+mj-lt"/>
              <a:cs typeface="Arial" panose="020B0604020202020204" pitchFamily="34" charset="0"/>
            </a:endParaRPr>
          </a:p>
        </p:txBody>
      </p:sp>
    </p:spTree>
    <p:extLst>
      <p:ext uri="{BB962C8B-B14F-4D97-AF65-F5344CB8AC3E}">
        <p14:creationId xmlns:p14="http://schemas.microsoft.com/office/powerpoint/2010/main" val="15695504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77576" y="653491"/>
            <a:ext cx="3232424"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81451" y="1996765"/>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57200" y="969509"/>
            <a:ext cx="5528201" cy="300082"/>
          </a:xfrm>
          <a:prstGeom prst="rect">
            <a:avLst/>
          </a:prstGeom>
          <a:noFill/>
        </p:spPr>
        <p:txBody>
          <a:bodyPr wrap="square" rtlCol="0">
            <a:spAutoFit/>
          </a:bodyPr>
          <a:lstStyle/>
          <a:p>
            <a:r>
              <a:rPr lang="es-ES" sz="1350" b="1" u="sng" dirty="0">
                <a:latin typeface="+mj-lt"/>
                <a:cs typeface="Arial" panose="020B0604020202020204" pitchFamily="34" charset="0"/>
              </a:rPr>
              <a:t>Contraloría General de la República y Contralorías Territoriales</a:t>
            </a:r>
            <a:endParaRPr lang="es-CO" sz="1350" b="1" u="sng" dirty="0">
              <a:latin typeface="+mj-lt"/>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581451" y="3435673"/>
            <a:ext cx="955146" cy="671549"/>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02" y="3527650"/>
            <a:ext cx="487595" cy="487595"/>
          </a:xfrm>
          <a:prstGeom prst="rect">
            <a:avLst/>
          </a:prstGeom>
        </p:spPr>
      </p:pic>
      <p:sp>
        <p:nvSpPr>
          <p:cNvPr id="26" name="CuadroTexto 25">
            <a:extLst>
              <a:ext uri="{FF2B5EF4-FFF2-40B4-BE49-F238E27FC236}">
                <a16:creationId xmlns:a16="http://schemas.microsoft.com/office/drawing/2014/main" id="{84C66493-36C2-4CF3-A9A6-7043EB04F1F7}"/>
              </a:ext>
            </a:extLst>
          </p:cNvPr>
          <p:cNvSpPr txBox="1"/>
          <p:nvPr/>
        </p:nvSpPr>
        <p:spPr>
          <a:xfrm>
            <a:off x="1690630" y="1310185"/>
            <a:ext cx="7092543" cy="461665"/>
          </a:xfrm>
          <a:prstGeom prst="rect">
            <a:avLst/>
          </a:prstGeom>
          <a:noFill/>
        </p:spPr>
        <p:txBody>
          <a:bodyPr wrap="square" rtlCol="0">
            <a:spAutoFit/>
          </a:bodyPr>
          <a:lstStyle/>
          <a:p>
            <a:r>
              <a:rPr lang="es-ES" sz="1200" b="1" dirty="0">
                <a:latin typeface="+mj-lt"/>
                <a:cs typeface="Arial" panose="020B0604020202020204" pitchFamily="34" charset="0"/>
              </a:rPr>
              <a:t>Decreto 403 de 2020. </a:t>
            </a:r>
            <a:r>
              <a:rPr lang="es-ES" sz="1200" dirty="0">
                <a:latin typeface="+mj-lt"/>
                <a:cs typeface="Arial" panose="020B0604020202020204" pitchFamily="34" charset="0"/>
              </a:rPr>
              <a:t>Por el cual se dictan normas para la correcta implementación del Acto Legislativo 04 de 2019 y el fortalecimiento del control fiscal</a:t>
            </a:r>
            <a:endParaRPr lang="es-CO" sz="1200" dirty="0">
              <a:latin typeface="+mj-lt"/>
              <a:cs typeface="Arial" panose="020B0604020202020204" pitchFamily="34" charset="0"/>
            </a:endParaRPr>
          </a:p>
        </p:txBody>
      </p:sp>
      <p:sp>
        <p:nvSpPr>
          <p:cNvPr id="21" name="CuadroTexto 20">
            <a:extLst>
              <a:ext uri="{FF2B5EF4-FFF2-40B4-BE49-F238E27FC236}">
                <a16:creationId xmlns:a16="http://schemas.microsoft.com/office/drawing/2014/main" id="{94961A04-C500-4902-B81B-A11FF06FCC71}"/>
              </a:ext>
            </a:extLst>
          </p:cNvPr>
          <p:cNvSpPr txBox="1"/>
          <p:nvPr/>
        </p:nvSpPr>
        <p:spPr>
          <a:xfrm>
            <a:off x="1690630" y="1812444"/>
            <a:ext cx="7092544" cy="1546577"/>
          </a:xfrm>
          <a:prstGeom prst="rect">
            <a:avLst/>
          </a:prstGeom>
          <a:noFill/>
        </p:spPr>
        <p:txBody>
          <a:bodyPr wrap="square">
            <a:spAutoFit/>
          </a:bodyPr>
          <a:lstStyle/>
          <a:p>
            <a:pPr algn="just"/>
            <a:r>
              <a:rPr lang="es-ES" sz="1050" b="1" dirty="0">
                <a:latin typeface="+mj-lt"/>
                <a:cs typeface="Arial" panose="020B0604020202020204" pitchFamily="34" charset="0"/>
              </a:rPr>
              <a:t>ARTÍCULO 5. Independencia técnica de las contralorías territoriales.</a:t>
            </a:r>
            <a:r>
              <a:rPr lang="es-ES" sz="1050" dirty="0">
                <a:latin typeface="+mj-lt"/>
                <a:cs typeface="Arial" panose="020B0604020202020204" pitchFamily="34" charset="0"/>
              </a:rPr>
              <a:t> Las actividades, acciones y objetos de control, serán establecidos con independencia técnica por las contralorías territoriales, sin perjuicio de la colaboración técnica que puede existir entre ellas.</a:t>
            </a:r>
          </a:p>
          <a:p>
            <a:pPr algn="just"/>
            <a:r>
              <a:rPr lang="es-ES" sz="1050" dirty="0">
                <a:latin typeface="+mj-lt"/>
                <a:cs typeface="Arial" panose="020B0604020202020204" pitchFamily="34" charset="0"/>
              </a:rPr>
              <a:t> </a:t>
            </a:r>
          </a:p>
          <a:p>
            <a:pPr algn="just"/>
            <a:r>
              <a:rPr lang="es-ES" sz="1050" dirty="0">
                <a:latin typeface="+mj-lt"/>
                <a:cs typeface="Arial" panose="020B0604020202020204" pitchFamily="34" charset="0"/>
              </a:rPr>
              <a:t>Los contralores territoriales podrán prescribir los procedimientos · técnicos de control, los métodos y la forma de rendir cuentas por parte de los responsables del manejo de fondos o bienes públicos e indicar los criterios de evaluación financiera, operativa y de resultados que deberán seguirse dentro de su área de competencia; sin perjuicio de la facultad de unificación y estandarización de la vigilancia y control fiscal que le corresponde al Contralor General de la República, la cual tiene carácter vinculante para las contralorías territoriales.</a:t>
            </a:r>
          </a:p>
        </p:txBody>
      </p:sp>
      <p:sp>
        <p:nvSpPr>
          <p:cNvPr id="23" name="CuadroTexto 22">
            <a:extLst>
              <a:ext uri="{FF2B5EF4-FFF2-40B4-BE49-F238E27FC236}">
                <a16:creationId xmlns:a16="http://schemas.microsoft.com/office/drawing/2014/main" id="{2E25908E-96A4-49D3-A20E-2823BC8FE1AF}"/>
              </a:ext>
            </a:extLst>
          </p:cNvPr>
          <p:cNvSpPr txBox="1"/>
          <p:nvPr/>
        </p:nvSpPr>
        <p:spPr>
          <a:xfrm>
            <a:off x="1698924" y="3341512"/>
            <a:ext cx="7084252" cy="1546577"/>
          </a:xfrm>
          <a:prstGeom prst="rect">
            <a:avLst/>
          </a:prstGeom>
          <a:noFill/>
        </p:spPr>
        <p:txBody>
          <a:bodyPr wrap="square">
            <a:spAutoFit/>
          </a:bodyPr>
          <a:lstStyle/>
          <a:p>
            <a:pPr algn="just"/>
            <a:r>
              <a:rPr lang="es-ES" sz="1050" b="1" dirty="0">
                <a:latin typeface="+mj-lt"/>
                <a:cs typeface="Arial" panose="020B0604020202020204" pitchFamily="34" charset="0"/>
              </a:rPr>
              <a:t>ARTÍCULO 45. Sistemas de control fiscal.</a:t>
            </a:r>
            <a:r>
              <a:rPr lang="es-ES" sz="1050" dirty="0">
                <a:latin typeface="+mj-lt"/>
                <a:cs typeface="Arial" panose="020B0604020202020204" pitchFamily="34" charset="0"/>
              </a:rPr>
              <a:t> Para el ejercicio de la vigilancia y el control fiscal se podrán aplicar sistemas de control como el financiero, de legalidad, de gestión, de resultados, la revisión de cuentas y la evaluación del control interno, de acuerdo con lo previsto en el presente título.</a:t>
            </a:r>
          </a:p>
          <a:p>
            <a:pPr algn="just"/>
            <a:r>
              <a:rPr lang="es-ES" sz="1050" dirty="0">
                <a:latin typeface="+mj-lt"/>
                <a:cs typeface="Arial" panose="020B0604020202020204" pitchFamily="34" charset="0"/>
              </a:rPr>
              <a:t> </a:t>
            </a:r>
          </a:p>
          <a:p>
            <a:pPr algn="just"/>
            <a:r>
              <a:rPr lang="es-ES" sz="1050" dirty="0">
                <a:latin typeface="+mj-lt"/>
                <a:cs typeface="Arial" panose="020B0604020202020204" pitchFamily="34" charset="0"/>
              </a:rPr>
              <a:t>Los sistemas de control podrán aplicarse en forma individual, combinada o total. Igualmente se podrá recurrir a cualesquiera otro generalmente aceptado.</a:t>
            </a:r>
          </a:p>
          <a:p>
            <a:pPr algn="just"/>
            <a:r>
              <a:rPr lang="es-ES" sz="1050" dirty="0">
                <a:latin typeface="+mj-lt"/>
                <a:cs typeface="Arial" panose="020B0604020202020204" pitchFamily="34" charset="0"/>
              </a:rPr>
              <a:t> </a:t>
            </a:r>
          </a:p>
          <a:p>
            <a:pPr algn="just"/>
            <a:r>
              <a:rPr lang="es-ES" sz="1050" b="1" dirty="0">
                <a:latin typeface="+mj-lt"/>
                <a:cs typeface="Arial" panose="020B0604020202020204" pitchFamily="34" charset="0"/>
              </a:rPr>
              <a:t>PARÁGRAFO</a:t>
            </a:r>
            <a:r>
              <a:rPr lang="es-ES" sz="1050" dirty="0">
                <a:latin typeface="+mj-lt"/>
                <a:cs typeface="Arial" panose="020B0604020202020204" pitchFamily="34" charset="0"/>
              </a:rPr>
              <a:t>. Otros sistemas de control, que impliquen mayor tecnología, eficiencia y seguridad, podrán ser adoptados por la Contraloría General de la República, mediante reglamento especial.</a:t>
            </a:r>
          </a:p>
        </p:txBody>
      </p:sp>
    </p:spTree>
    <p:extLst>
      <p:ext uri="{BB962C8B-B14F-4D97-AF65-F5344CB8AC3E}">
        <p14:creationId xmlns:p14="http://schemas.microsoft.com/office/powerpoint/2010/main" val="7115150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Control y vigilancia</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32681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81451" y="1996765"/>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5528201" cy="300082"/>
          </a:xfrm>
          <a:prstGeom prst="rect">
            <a:avLst/>
          </a:prstGeom>
          <a:noFill/>
        </p:spPr>
        <p:txBody>
          <a:bodyPr wrap="square" rtlCol="0">
            <a:spAutoFit/>
          </a:bodyPr>
          <a:lstStyle/>
          <a:p>
            <a:r>
              <a:rPr lang="es-ES" sz="1350" b="1" u="sng" dirty="0">
                <a:latin typeface="+mj-lt"/>
                <a:cs typeface="Arial" panose="020B0604020202020204" pitchFamily="34" charset="0"/>
              </a:rPr>
              <a:t>Procuraduría General de la Nación y Personerías</a:t>
            </a:r>
            <a:endParaRPr lang="es-CO" sz="1350" b="1" u="sng" dirty="0">
              <a:latin typeface="+mj-lt"/>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588186" y="3771447"/>
            <a:ext cx="955146" cy="671549"/>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13" y="3909007"/>
            <a:ext cx="487595" cy="487595"/>
          </a:xfrm>
          <a:prstGeom prst="rect">
            <a:avLst/>
          </a:prstGeom>
        </p:spPr>
      </p:pic>
      <p:sp>
        <p:nvSpPr>
          <p:cNvPr id="24" name="CuadroTexto 23">
            <a:extLst>
              <a:ext uri="{FF2B5EF4-FFF2-40B4-BE49-F238E27FC236}">
                <a16:creationId xmlns:a16="http://schemas.microsoft.com/office/drawing/2014/main" id="{17A8F2FD-45A6-419E-8C85-FA7902B61CB2}"/>
              </a:ext>
            </a:extLst>
          </p:cNvPr>
          <p:cNvSpPr txBox="1"/>
          <p:nvPr/>
        </p:nvSpPr>
        <p:spPr>
          <a:xfrm>
            <a:off x="1698924" y="1958127"/>
            <a:ext cx="7152172" cy="1569660"/>
          </a:xfrm>
          <a:prstGeom prst="rect">
            <a:avLst/>
          </a:prstGeom>
          <a:noFill/>
        </p:spPr>
        <p:txBody>
          <a:bodyPr wrap="square">
            <a:spAutoFit/>
          </a:bodyPr>
          <a:lstStyle/>
          <a:p>
            <a:pPr algn="just"/>
            <a:r>
              <a:rPr lang="es-ES" sz="1200" b="1" dirty="0">
                <a:latin typeface="+mj-lt"/>
                <a:cs typeface="Arial" panose="020B0604020202020204" pitchFamily="34" charset="0"/>
              </a:rPr>
              <a:t>ARTÍCULO  3.</a:t>
            </a:r>
            <a:r>
              <a:rPr lang="es-ES" sz="1200" dirty="0">
                <a:latin typeface="+mj-lt"/>
                <a:cs typeface="Arial" panose="020B0604020202020204" pitchFamily="34" charset="0"/>
              </a:rPr>
              <a:t> Poder disciplinario preferente. La Procuraduría General de la Nación es titular del ejercicio preferente del poder disciplinario en cuyo desarrollo podrá iniciar, proseguir o remitir cualquier investigación o juzgamiento de competencia de los órganos de control disciplinario interno de las entidades públicas y personerías distritales y municipales. Igualmente podrá asumir el proceso en segunda instancia.</a:t>
            </a:r>
          </a:p>
          <a:p>
            <a:pPr algn="just"/>
            <a:r>
              <a:rPr lang="es-ES" sz="1200" dirty="0">
                <a:latin typeface="+mj-lt"/>
                <a:cs typeface="Arial" panose="020B0604020202020204" pitchFamily="34" charset="0"/>
              </a:rPr>
              <a:t> </a:t>
            </a:r>
          </a:p>
          <a:p>
            <a:pPr algn="just"/>
            <a:r>
              <a:rPr lang="es-ES" sz="1200" dirty="0">
                <a:latin typeface="+mj-lt"/>
                <a:cs typeface="Arial" panose="020B0604020202020204" pitchFamily="34" charset="0"/>
              </a:rPr>
              <a:t>Las personerías municipales y distritales tendrán frente a la administración poder disciplinario preferente.</a:t>
            </a:r>
          </a:p>
        </p:txBody>
      </p:sp>
      <p:sp>
        <p:nvSpPr>
          <p:cNvPr id="27" name="CuadroTexto 26">
            <a:extLst>
              <a:ext uri="{FF2B5EF4-FFF2-40B4-BE49-F238E27FC236}">
                <a16:creationId xmlns:a16="http://schemas.microsoft.com/office/drawing/2014/main" id="{B491970C-67E0-45E1-898C-D29B79A4E077}"/>
              </a:ext>
            </a:extLst>
          </p:cNvPr>
          <p:cNvSpPr txBox="1"/>
          <p:nvPr/>
        </p:nvSpPr>
        <p:spPr>
          <a:xfrm>
            <a:off x="1698924" y="3795598"/>
            <a:ext cx="7033591" cy="1000274"/>
          </a:xfrm>
          <a:prstGeom prst="rect">
            <a:avLst/>
          </a:prstGeom>
          <a:noFill/>
        </p:spPr>
        <p:txBody>
          <a:bodyPr wrap="square">
            <a:spAutoFit/>
          </a:bodyPr>
          <a:lstStyle/>
          <a:p>
            <a:pPr algn="just"/>
            <a:r>
              <a:rPr lang="es-ES" sz="1200" b="1" dirty="0">
                <a:latin typeface="+mj-lt"/>
                <a:cs typeface="Arial" panose="020B0604020202020204" pitchFamily="34" charset="0"/>
              </a:rPr>
              <a:t>ARTÍCULO  5.</a:t>
            </a:r>
            <a:r>
              <a:rPr lang="es-ES" sz="1200" dirty="0">
                <a:latin typeface="+mj-lt"/>
                <a:cs typeface="Arial" panose="020B0604020202020204" pitchFamily="34" charset="0"/>
              </a:rPr>
              <a:t> Fines de la sanción disciplinaria. La sanción disciplinaria tiene finalidad preventiva y correctiva, para garantizar la efectividad de los principios y fines previstos en la Constitución, la ley y los tratados internacionales, que se deben observar en el ejercicio de la función pública.</a:t>
            </a:r>
          </a:p>
          <a:p>
            <a:pPr algn="just"/>
            <a:endParaRPr lang="es-ES" sz="1200" dirty="0">
              <a:latin typeface="+mj-lt"/>
              <a:cs typeface="Arial" panose="020B0604020202020204" pitchFamily="34" charset="0"/>
            </a:endParaRPr>
          </a:p>
          <a:p>
            <a:pPr algn="just"/>
            <a:r>
              <a:rPr lang="es-ES" sz="1050" b="1" dirty="0">
                <a:latin typeface="+mj-lt"/>
                <a:cs typeface="Arial" panose="020B0604020202020204" pitchFamily="34" charset="0"/>
              </a:rPr>
              <a:t>Nota: Ley 2094 de 2021 Por medio de la cual se reforma la ley 1952 de 2019 y se dictan otras disposiciones.</a:t>
            </a:r>
            <a:endParaRPr lang="es-CO" sz="1050" b="1" dirty="0">
              <a:latin typeface="+mj-lt"/>
              <a:cs typeface="Arial" panose="020B0604020202020204" pitchFamily="34" charset="0"/>
            </a:endParaRPr>
          </a:p>
        </p:txBody>
      </p:sp>
      <p:sp>
        <p:nvSpPr>
          <p:cNvPr id="21" name="CuadroTexto 20">
            <a:extLst>
              <a:ext uri="{FF2B5EF4-FFF2-40B4-BE49-F238E27FC236}">
                <a16:creationId xmlns:a16="http://schemas.microsoft.com/office/drawing/2014/main" id="{0FB9E7AD-A4C4-4503-BDC8-B1B0F1DA63A3}"/>
              </a:ext>
            </a:extLst>
          </p:cNvPr>
          <p:cNvSpPr txBox="1"/>
          <p:nvPr/>
        </p:nvSpPr>
        <p:spPr>
          <a:xfrm>
            <a:off x="1698923" y="1586698"/>
            <a:ext cx="4573758" cy="300082"/>
          </a:xfrm>
          <a:prstGeom prst="rect">
            <a:avLst/>
          </a:prstGeom>
          <a:noFill/>
        </p:spPr>
        <p:txBody>
          <a:bodyPr wrap="square">
            <a:spAutoFit/>
          </a:bodyPr>
          <a:lstStyle/>
          <a:p>
            <a:r>
              <a:rPr lang="es-ES" sz="1350" b="1" dirty="0">
                <a:latin typeface="+mj-lt"/>
                <a:cs typeface="Arial" panose="020B0604020202020204" pitchFamily="34" charset="0"/>
              </a:rPr>
              <a:t>Ley 1952 de 2019. Código General Disciplinario</a:t>
            </a:r>
            <a:endParaRPr lang="es-CO" sz="1350" dirty="0">
              <a:latin typeface="+mj-lt"/>
            </a:endParaRPr>
          </a:p>
        </p:txBody>
      </p:sp>
    </p:spTree>
    <p:extLst>
      <p:ext uri="{BB962C8B-B14F-4D97-AF65-F5344CB8AC3E}">
        <p14:creationId xmlns:p14="http://schemas.microsoft.com/office/powerpoint/2010/main" val="36157563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29633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Control y vigilancia externa</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41815" y="1667057"/>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7291277" cy="300082"/>
          </a:xfrm>
          <a:prstGeom prst="rect">
            <a:avLst/>
          </a:prstGeom>
          <a:noFill/>
        </p:spPr>
        <p:txBody>
          <a:bodyPr wrap="square" rtlCol="0">
            <a:spAutoFit/>
          </a:bodyPr>
          <a:lstStyle/>
          <a:p>
            <a:r>
              <a:rPr lang="es-ES" sz="1350" b="1" u="sng" dirty="0">
                <a:latin typeface="+mj-lt"/>
                <a:cs typeface="Arial" panose="020B0604020202020204" pitchFamily="34" charset="0"/>
              </a:rPr>
              <a:t>Procuraduría General de la Nación, Personerías y Control Interno Disciplinario</a:t>
            </a:r>
            <a:endParaRPr lang="es-CO" sz="1350" b="1" u="sng" dirty="0">
              <a:latin typeface="+mj-lt"/>
              <a:cs typeface="Arial" panose="020B0604020202020204" pitchFamily="34" charset="0"/>
            </a:endParaRPr>
          </a:p>
        </p:txBody>
      </p:sp>
      <p:sp>
        <p:nvSpPr>
          <p:cNvPr id="21" name="CuadroTexto 20">
            <a:extLst>
              <a:ext uri="{FF2B5EF4-FFF2-40B4-BE49-F238E27FC236}">
                <a16:creationId xmlns:a16="http://schemas.microsoft.com/office/drawing/2014/main" id="{7243B9AF-9FB5-4266-B99E-15EB6507EA06}"/>
              </a:ext>
            </a:extLst>
          </p:cNvPr>
          <p:cNvSpPr txBox="1"/>
          <p:nvPr/>
        </p:nvSpPr>
        <p:spPr>
          <a:xfrm>
            <a:off x="1536598" y="1650739"/>
            <a:ext cx="7144610" cy="3000821"/>
          </a:xfrm>
          <a:prstGeom prst="rect">
            <a:avLst/>
          </a:prstGeom>
          <a:noFill/>
        </p:spPr>
        <p:txBody>
          <a:bodyPr wrap="square">
            <a:spAutoFit/>
          </a:bodyPr>
          <a:lstStyle/>
          <a:p>
            <a:pPr algn="just"/>
            <a:r>
              <a:rPr lang="es-ES" sz="1050" b="1" dirty="0">
                <a:solidFill>
                  <a:srgbClr val="333333"/>
                </a:solidFill>
                <a:latin typeface="+mj-lt"/>
                <a:cs typeface="Arial" panose="020B0604020202020204" pitchFamily="34" charset="0"/>
              </a:rPr>
              <a:t>Ley 1952 de 2019. Artículo  57.</a:t>
            </a:r>
            <a:r>
              <a:rPr lang="es-ES" sz="1050" dirty="0">
                <a:solidFill>
                  <a:srgbClr val="333333"/>
                </a:solidFill>
                <a:latin typeface="+mj-lt"/>
                <a:cs typeface="Arial" panose="020B0604020202020204" pitchFamily="34" charset="0"/>
              </a:rPr>
              <a:t> Faltas relacionadas con la hacienda pública</a:t>
            </a:r>
          </a:p>
          <a:p>
            <a:pPr algn="just"/>
            <a:r>
              <a:rPr lang="es-ES" sz="1050" dirty="0">
                <a:solidFill>
                  <a:srgbClr val="333333"/>
                </a:solidFill>
                <a:latin typeface="+mj-lt"/>
                <a:cs typeface="Arial" panose="020B0604020202020204" pitchFamily="34" charset="0"/>
              </a:rPr>
              <a:t> </a:t>
            </a:r>
          </a:p>
          <a:p>
            <a:pPr algn="just"/>
            <a:r>
              <a:rPr lang="es-ES" sz="1050" dirty="0">
                <a:solidFill>
                  <a:srgbClr val="333333"/>
                </a:solidFill>
                <a:latin typeface="+mj-lt"/>
                <a:cs typeface="Arial" panose="020B0604020202020204" pitchFamily="34" charset="0"/>
              </a:rPr>
              <a:t>1. Autorizar u ordenar la utilización indebida, o utilizar indebidamente rentas que tienen destinación específica en la Constitución o en la ley.</a:t>
            </a:r>
          </a:p>
          <a:p>
            <a:pPr algn="just"/>
            <a:r>
              <a:rPr lang="es-ES" sz="1050" dirty="0">
                <a:solidFill>
                  <a:srgbClr val="333333"/>
                </a:solidFill>
                <a:latin typeface="+mj-lt"/>
                <a:cs typeface="Arial" panose="020B0604020202020204" pitchFamily="34" charset="0"/>
              </a:rPr>
              <a:t>2. Autorizar o pagar gastos por fuera de los establecidos en el Artículo 346 de la Constitución Política.</a:t>
            </a:r>
          </a:p>
          <a:p>
            <a:pPr algn="just"/>
            <a:r>
              <a:rPr lang="es-ES" sz="1050" dirty="0">
                <a:solidFill>
                  <a:srgbClr val="333333"/>
                </a:solidFill>
                <a:latin typeface="+mj-lt"/>
                <a:cs typeface="Arial" panose="020B0604020202020204" pitchFamily="34" charset="0"/>
              </a:rPr>
              <a:t>3. Asumir compromisos sobre apropiaciones presupuestales inexistentes o en exceso del saldo disponible de apropiación o que afecten vigencias futuras, sin contar con las autorizaciones pertinentes.</a:t>
            </a:r>
          </a:p>
          <a:p>
            <a:pPr algn="just"/>
            <a:r>
              <a:rPr lang="es-ES" sz="1050" dirty="0">
                <a:solidFill>
                  <a:srgbClr val="333333"/>
                </a:solidFill>
                <a:latin typeface="+mj-lt"/>
                <a:cs typeface="Arial" panose="020B0604020202020204" pitchFamily="34" charset="0"/>
              </a:rPr>
              <a:t>4. Incumplir los pagos de cuentas por pagar o reservas presupuestales, contrariando la programación establecida en actos administrativos.</a:t>
            </a:r>
          </a:p>
          <a:p>
            <a:pPr algn="just"/>
            <a:r>
              <a:rPr lang="es-ES" sz="1050" dirty="0">
                <a:solidFill>
                  <a:srgbClr val="333333"/>
                </a:solidFill>
                <a:latin typeface="+mj-lt"/>
                <a:cs typeface="Arial" panose="020B0604020202020204" pitchFamily="34" charset="0"/>
              </a:rPr>
              <a:t>5. Asumir, ordenar o efectuar el pago de obligaciones en exceso del saldo disponible en el Programa Anual Mensualizado de Caja (PAC).</a:t>
            </a:r>
          </a:p>
          <a:p>
            <a:pPr algn="just"/>
            <a:r>
              <a:rPr lang="es-ES" sz="1050" dirty="0">
                <a:solidFill>
                  <a:srgbClr val="333333"/>
                </a:solidFill>
                <a:latin typeface="+mj-lt"/>
                <a:cs typeface="Arial" panose="020B0604020202020204" pitchFamily="34" charset="0"/>
              </a:rPr>
              <a:t>6. No incluir en el presupuesto las apropiaciones necesarias y suficientes, cuando exista la posibilidad, para cubrir el déficit fiscal, servir la deuda pública y atender debidamente el pago de sentencias, créditos judicialmente reconocidos, laudos arbitrales, conciliaciones y servicios públicos domiciliarios.</a:t>
            </a:r>
          </a:p>
          <a:p>
            <a:pPr algn="just"/>
            <a:r>
              <a:rPr lang="es-ES" sz="1050" dirty="0">
                <a:solidFill>
                  <a:srgbClr val="333333"/>
                </a:solidFill>
                <a:latin typeface="+mj-lt"/>
                <a:cs typeface="Arial" panose="020B0604020202020204" pitchFamily="34" charset="0"/>
              </a:rPr>
              <a:t>7. No adoptar las acciones establecidas en el estatuto orgánico del presupuesto, cuando las apropiaciones de gasto sean superiores al recaudo efectivo de los ingresos.</a:t>
            </a:r>
          </a:p>
          <a:p>
            <a:pPr algn="just"/>
            <a:r>
              <a:rPr lang="es-ES" sz="1050" dirty="0">
                <a:solidFill>
                  <a:srgbClr val="333333"/>
                </a:solidFill>
                <a:latin typeface="+mj-lt"/>
                <a:cs typeface="Arial" panose="020B0604020202020204" pitchFamily="34" charset="0"/>
              </a:rPr>
              <a:t>8. Efectuar o autorizar la inversión de recursos asignados a la entidad o administrados por esta, en condiciones que no garanticen, necesariamente y en orden de precedencia, liquidez, seguridad y rentabilidad del mercado.</a:t>
            </a:r>
          </a:p>
        </p:txBody>
      </p:sp>
    </p:spTree>
    <p:extLst>
      <p:ext uri="{BB962C8B-B14F-4D97-AF65-F5344CB8AC3E}">
        <p14:creationId xmlns:p14="http://schemas.microsoft.com/office/powerpoint/2010/main" val="225663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17907" y="-19050"/>
            <a:ext cx="4153436" cy="478900"/>
          </a:xfrm>
        </p:spPr>
        <p:txBody>
          <a:bodyPr>
            <a:noAutofit/>
          </a:bodyPr>
          <a:lstStyle/>
          <a:p>
            <a:pPr algn="r"/>
            <a:r>
              <a:rPr lang="es-CO" sz="3200" b="1" dirty="0">
                <a:solidFill>
                  <a:schemeClr val="accent1">
                    <a:lumMod val="75000"/>
                  </a:schemeClr>
                </a:solidFill>
                <a:latin typeface="Arial" panose="020B0604020202020204" pitchFamily="34" charset="0"/>
                <a:cs typeface="Arial" panose="020B0604020202020204" pitchFamily="34" charset="0"/>
              </a:rPr>
              <a:t>A. Marco Normativo</a:t>
            </a:r>
          </a:p>
        </p:txBody>
      </p:sp>
      <p:sp>
        <p:nvSpPr>
          <p:cNvPr id="17" name="CuadroTexto 16"/>
          <p:cNvSpPr txBox="1"/>
          <p:nvPr/>
        </p:nvSpPr>
        <p:spPr>
          <a:xfrm>
            <a:off x="338968" y="868266"/>
            <a:ext cx="4956967" cy="369332"/>
          </a:xfrm>
          <a:prstGeom prst="rect">
            <a:avLst/>
          </a:prstGeom>
          <a:noFill/>
        </p:spPr>
        <p:txBody>
          <a:bodyPr wrap="square" rtlCol="0">
            <a:spAutoFit/>
          </a:bodyPr>
          <a:lstStyle/>
          <a:p>
            <a:r>
              <a:rPr lang="es-CO" dirty="0"/>
              <a:t>Contraloría General de la República:</a:t>
            </a:r>
          </a:p>
        </p:txBody>
      </p:sp>
      <p:sp>
        <p:nvSpPr>
          <p:cNvPr id="22" name="Rectángulo 21">
            <a:extLst>
              <a:ext uri="{FF2B5EF4-FFF2-40B4-BE49-F238E27FC236}">
                <a16:creationId xmlns:a16="http://schemas.microsoft.com/office/drawing/2014/main" id="{20DBFF74-CE91-48F0-90ED-5ADECA3F63D1}"/>
              </a:ext>
            </a:extLst>
          </p:cNvPr>
          <p:cNvSpPr/>
          <p:nvPr/>
        </p:nvSpPr>
        <p:spPr>
          <a:xfrm>
            <a:off x="243151" y="1375404"/>
            <a:ext cx="1746702" cy="453676"/>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Sentencia C-557/09</a:t>
            </a:r>
            <a:endParaRPr lang="es-CO" sz="1350" b="1" dirty="0">
              <a:solidFill>
                <a:schemeClr val="bg1"/>
              </a:solidFill>
            </a:endParaRPr>
          </a:p>
        </p:txBody>
      </p:sp>
      <p:sp>
        <p:nvSpPr>
          <p:cNvPr id="3" name="Rectangle 1">
            <a:extLst>
              <a:ext uri="{FF2B5EF4-FFF2-40B4-BE49-F238E27FC236}">
                <a16:creationId xmlns:a16="http://schemas.microsoft.com/office/drawing/2014/main" id="{C163DB37-DD8E-48C9-A3E7-FCBFE42F64EE}"/>
              </a:ext>
            </a:extLst>
          </p:cNvPr>
          <p:cNvSpPr>
            <a:spLocks noChangeArrowheads="1"/>
          </p:cNvSpPr>
          <p:nvPr/>
        </p:nvSpPr>
        <p:spPr bwMode="auto">
          <a:xfrm>
            <a:off x="2102126" y="1320620"/>
            <a:ext cx="6798723" cy="623248"/>
          </a:xfrm>
          <a:prstGeom prst="rect">
            <a:avLst/>
          </a:prstGeom>
          <a:noFill/>
          <a:ln>
            <a:no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sz="1200" b="1" dirty="0">
                <a:solidFill>
                  <a:srgbClr val="2D2D2D"/>
                </a:solidFill>
                <a:latin typeface="+mn-lt"/>
                <a:cs typeface="Arial" panose="020B0604020202020204" pitchFamily="34" charset="0"/>
              </a:rPr>
              <a:t>CONTRALORIA GENERAL DE LA REPUBLICA-</a:t>
            </a:r>
            <a:r>
              <a:rPr lang="es-ES" sz="1200" dirty="0">
                <a:solidFill>
                  <a:srgbClr val="2D2D2D"/>
                </a:solidFill>
                <a:latin typeface="+mn-lt"/>
                <a:cs typeface="Arial" panose="020B0604020202020204" pitchFamily="34" charset="0"/>
              </a:rPr>
              <a:t>Competencias relacionadas con el control del presupuesto general del sector público no vulneran la Constitución ni el Estatuto Orgánico del Presupuesto</a:t>
            </a:r>
            <a:endParaRPr lang="es-CO" altLang="es-CO" sz="2800" i="1" dirty="0">
              <a:latin typeface="+mn-lt"/>
              <a:cs typeface="Arial" panose="020B0604020202020204" pitchFamily="34" charset="0"/>
            </a:endParaRPr>
          </a:p>
        </p:txBody>
      </p:sp>
      <p:sp>
        <p:nvSpPr>
          <p:cNvPr id="18" name="Rectángulo 17">
            <a:extLst>
              <a:ext uri="{FF2B5EF4-FFF2-40B4-BE49-F238E27FC236}">
                <a16:creationId xmlns:a16="http://schemas.microsoft.com/office/drawing/2014/main" id="{17B601F5-E7E8-470F-8D43-7AF944853215}"/>
              </a:ext>
            </a:extLst>
          </p:cNvPr>
          <p:cNvSpPr/>
          <p:nvPr/>
        </p:nvSpPr>
        <p:spPr>
          <a:xfrm>
            <a:off x="243151" y="2132243"/>
            <a:ext cx="1746702" cy="453676"/>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Resoluciones</a:t>
            </a:r>
          </a:p>
        </p:txBody>
      </p:sp>
      <p:sp>
        <p:nvSpPr>
          <p:cNvPr id="15" name="CuadroTexto 14">
            <a:extLst>
              <a:ext uri="{FF2B5EF4-FFF2-40B4-BE49-F238E27FC236}">
                <a16:creationId xmlns:a16="http://schemas.microsoft.com/office/drawing/2014/main" id="{E63F104D-4139-46D0-A636-924C30A50A03}"/>
              </a:ext>
            </a:extLst>
          </p:cNvPr>
          <p:cNvSpPr txBox="1"/>
          <p:nvPr/>
        </p:nvSpPr>
        <p:spPr>
          <a:xfrm>
            <a:off x="228600" y="2950563"/>
            <a:ext cx="2160344" cy="507831"/>
          </a:xfrm>
          <a:prstGeom prst="rect">
            <a:avLst/>
          </a:prstGeom>
          <a:noFill/>
        </p:spPr>
        <p:txBody>
          <a:bodyPr wrap="square">
            <a:spAutoFit/>
          </a:bodyPr>
          <a:lstStyle/>
          <a:p>
            <a:r>
              <a:rPr lang="es-MX" sz="1350" b="1" dirty="0"/>
              <a:t>Resolución 0035 de 2020</a:t>
            </a:r>
          </a:p>
        </p:txBody>
      </p:sp>
      <p:sp>
        <p:nvSpPr>
          <p:cNvPr id="24" name="CuadroTexto 23">
            <a:extLst>
              <a:ext uri="{FF2B5EF4-FFF2-40B4-BE49-F238E27FC236}">
                <a16:creationId xmlns:a16="http://schemas.microsoft.com/office/drawing/2014/main" id="{8E728780-09E0-4485-9CAB-02EC971F8F50}"/>
              </a:ext>
            </a:extLst>
          </p:cNvPr>
          <p:cNvSpPr txBox="1"/>
          <p:nvPr/>
        </p:nvSpPr>
        <p:spPr>
          <a:xfrm>
            <a:off x="2116678" y="2800350"/>
            <a:ext cx="6798722" cy="1169551"/>
          </a:xfrm>
          <a:prstGeom prst="rect">
            <a:avLst/>
          </a:prstGeom>
          <a:noFill/>
        </p:spPr>
        <p:txBody>
          <a:bodyPr wrap="square">
            <a:spAutoFit/>
          </a:bodyPr>
          <a:lstStyle/>
          <a:p>
            <a:pPr algn="just"/>
            <a:r>
              <a:rPr lang="es-ES" sz="1400" i="1" dirty="0">
                <a:cs typeface="Arial" panose="020B0604020202020204" pitchFamily="34" charset="0"/>
              </a:rPr>
              <a:t>Por la cual se reglamenta la rendición de información por parte de las entidades o particulares que manejen fondos o bienes públicos, en todos sus niveles administrativos y respecto de todo tipo de recursos públicos para el seguimiento y el control de las finanzas y contabilidad públicas.</a:t>
            </a:r>
          </a:p>
          <a:p>
            <a:pPr algn="just"/>
            <a:r>
              <a:rPr lang="es-ES" sz="1400" i="1" dirty="0">
                <a:cs typeface="Arial" panose="020B0604020202020204" pitchFamily="34" charset="0"/>
              </a:rPr>
              <a:t>(Deroga Resolución 032 de 2019 y 034 de 2020)</a:t>
            </a:r>
            <a:endParaRPr lang="es-CO" sz="1400" i="1" dirty="0">
              <a:cs typeface="Arial" panose="020B0604020202020204" pitchFamily="34" charset="0"/>
            </a:endParaRPr>
          </a:p>
        </p:txBody>
      </p:sp>
    </p:spTree>
    <p:extLst>
      <p:ext uri="{BB962C8B-B14F-4D97-AF65-F5344CB8AC3E}">
        <p14:creationId xmlns:p14="http://schemas.microsoft.com/office/powerpoint/2010/main" val="27586812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19050"/>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Control y vigilancia</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137165" y="1362722"/>
            <a:ext cx="955146" cy="671549"/>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3" y="1454699"/>
            <a:ext cx="487595" cy="487595"/>
          </a:xfrm>
          <a:prstGeom prst="rect">
            <a:avLst/>
          </a:prstGeom>
        </p:spPr>
      </p:pic>
      <p:sp>
        <p:nvSpPr>
          <p:cNvPr id="21" name="CuadroTexto 20">
            <a:extLst>
              <a:ext uri="{FF2B5EF4-FFF2-40B4-BE49-F238E27FC236}">
                <a16:creationId xmlns:a16="http://schemas.microsoft.com/office/drawing/2014/main" id="{7243B9AF-9FB5-4266-B99E-15EB6507EA06}"/>
              </a:ext>
            </a:extLst>
          </p:cNvPr>
          <p:cNvSpPr txBox="1"/>
          <p:nvPr/>
        </p:nvSpPr>
        <p:spPr>
          <a:xfrm>
            <a:off x="1182266" y="1165319"/>
            <a:ext cx="7824569" cy="3970318"/>
          </a:xfrm>
          <a:prstGeom prst="rect">
            <a:avLst/>
          </a:prstGeom>
          <a:noFill/>
        </p:spPr>
        <p:txBody>
          <a:bodyPr wrap="square">
            <a:spAutoFit/>
          </a:bodyPr>
          <a:lstStyle/>
          <a:p>
            <a:pPr algn="just"/>
            <a:r>
              <a:rPr lang="es-ES" sz="1050" b="1" dirty="0">
                <a:solidFill>
                  <a:srgbClr val="333333"/>
                </a:solidFill>
                <a:latin typeface="Arial" panose="020B0604020202020204" pitchFamily="34" charset="0"/>
                <a:cs typeface="Arial" panose="020B0604020202020204" pitchFamily="34" charset="0"/>
              </a:rPr>
              <a:t>ARTÍCULO  57.</a:t>
            </a:r>
            <a:r>
              <a:rPr lang="es-ES" sz="1050" dirty="0">
                <a:solidFill>
                  <a:srgbClr val="333333"/>
                </a:solidFill>
                <a:latin typeface="Arial" panose="020B0604020202020204" pitchFamily="34" charset="0"/>
                <a:cs typeface="Arial" panose="020B0604020202020204" pitchFamily="34" charset="0"/>
              </a:rPr>
              <a:t> Faltas relacionadas con la hacienda pública</a:t>
            </a:r>
          </a:p>
          <a:p>
            <a:pPr algn="just"/>
            <a:endParaRPr lang="es-ES" sz="1050" dirty="0">
              <a:solidFill>
                <a:srgbClr val="333333"/>
              </a:solidFill>
              <a:latin typeface="Arial" panose="020B0604020202020204" pitchFamily="34" charset="0"/>
              <a:cs typeface="Arial" panose="020B0604020202020204" pitchFamily="34" charset="0"/>
            </a:endParaRPr>
          </a:p>
          <a:p>
            <a:pPr algn="just"/>
            <a:r>
              <a:rPr lang="es-ES" sz="1050" dirty="0">
                <a:solidFill>
                  <a:srgbClr val="333333"/>
                </a:solidFill>
                <a:latin typeface="Arial" panose="020B0604020202020204" pitchFamily="34" charset="0"/>
                <a:cs typeface="Arial" panose="020B0604020202020204" pitchFamily="34" charset="0"/>
              </a:rPr>
              <a:t>9. No efectuar oportunamente e injustificadamente, salvo la existencia de acuerdos especiales de pago, los descuentos o no realizar puntualmente los pagos por concepto de aportes patronales o del servidor público para los Sistemas de Pensiones, Salud y Riesgos Profesionales del Sistema Integrado de Seguridad Social o, respecto de las cesantías, no hacerlo en el plazo legal señalado y en el orden estricto en que se hubieren radicado las solicitudes. De igual forma, no presupuestar ni efectuar oportunamente el pago por concepto de aportes patronales correspondiente al 3% de las nóminas de los servidores públicos al ICBF.</a:t>
            </a:r>
          </a:p>
          <a:p>
            <a:pPr algn="just"/>
            <a:r>
              <a:rPr lang="es-ES" sz="1050" dirty="0">
                <a:solidFill>
                  <a:srgbClr val="333333"/>
                </a:solidFill>
                <a:latin typeface="Arial" panose="020B0604020202020204" pitchFamily="34" charset="0"/>
                <a:cs typeface="Arial" panose="020B0604020202020204" pitchFamily="34" charset="0"/>
              </a:rPr>
              <a:t>10. Ejecutar por razón o con ocasión del cargo, en provecho suyo o de terceros, actos, acciones u operaciones o incurrir en omisiones tendientes a la evasión de impuestos, cualquiera que sea su naturaleza o denominación, o violar el régimen aduanero o cambiario.</a:t>
            </a:r>
          </a:p>
          <a:p>
            <a:pPr algn="just"/>
            <a:r>
              <a:rPr lang="es-ES" sz="1050" dirty="0">
                <a:solidFill>
                  <a:srgbClr val="333333"/>
                </a:solidFill>
                <a:latin typeface="Arial" panose="020B0604020202020204" pitchFamily="34" charset="0"/>
                <a:cs typeface="Arial" panose="020B0604020202020204" pitchFamily="34" charset="0"/>
              </a:rPr>
              <a:t>11. No dar cumplimiento injustificadamente a la exigencia de adoptar el Sistema Nacional de Contabilidad Pública de acuerdo con las disposiciones emitidas por la Contaduría General de la Nación y no observar las políticas, principios y plazos que en materia de contabilidad pública se expidan con el fin de producir información confiable, oportuna y veraz.</a:t>
            </a:r>
          </a:p>
          <a:p>
            <a:pPr algn="just"/>
            <a:r>
              <a:rPr lang="es-ES" sz="1050" dirty="0">
                <a:solidFill>
                  <a:srgbClr val="333333"/>
                </a:solidFill>
                <a:latin typeface="Arial" panose="020B0604020202020204" pitchFamily="34" charset="0"/>
                <a:cs typeface="Arial" panose="020B0604020202020204" pitchFamily="34" charset="0"/>
              </a:rPr>
              <a:t>12. Desacatar las órdenes e instrucciones contenidas en las Directivas Presidenciales cuyo objeto sea la congelación de nóminas oficiales, dentro de la órbita de su competencia.</a:t>
            </a:r>
          </a:p>
          <a:p>
            <a:pPr algn="just"/>
            <a:r>
              <a:rPr lang="es-ES" sz="1050" dirty="0">
                <a:solidFill>
                  <a:srgbClr val="333333"/>
                </a:solidFill>
                <a:latin typeface="Arial" panose="020B0604020202020204" pitchFamily="34" charset="0"/>
                <a:cs typeface="Arial" panose="020B0604020202020204" pitchFamily="34" charset="0"/>
              </a:rPr>
              <a:t>13. No asegurar por su valor real los bienes del Estado ni hacer las apropiaciones presupuestales pertinentes.</a:t>
            </a:r>
          </a:p>
          <a:p>
            <a:pPr algn="just"/>
            <a:r>
              <a:rPr lang="es-ES" sz="1050" dirty="0">
                <a:solidFill>
                  <a:srgbClr val="333333"/>
                </a:solidFill>
                <a:latin typeface="Arial" panose="020B0604020202020204" pitchFamily="34" charset="0"/>
                <a:cs typeface="Arial" panose="020B0604020202020204" pitchFamily="34" charset="0"/>
              </a:rPr>
              <a:t>14. Incumplir las normas que buscan garantizar la sostenibilidad de largo plazo de las finanzas públicas, poniendo en riesgo la estabilidad macroeconómica del país.</a:t>
            </a:r>
          </a:p>
          <a:p>
            <a:pPr algn="just"/>
            <a:r>
              <a:rPr lang="es-ES" sz="1050" dirty="0">
                <a:solidFill>
                  <a:srgbClr val="333333"/>
                </a:solidFill>
                <a:latin typeface="Arial" panose="020B0604020202020204" pitchFamily="34" charset="0"/>
                <a:cs typeface="Arial" panose="020B0604020202020204" pitchFamily="34" charset="0"/>
              </a:rPr>
              <a:t>15. No ejecutar las transferencias para los resguardos indígenas.</a:t>
            </a:r>
          </a:p>
          <a:p>
            <a:pPr algn="just"/>
            <a:r>
              <a:rPr lang="es-ES" sz="1050" dirty="0">
                <a:solidFill>
                  <a:srgbClr val="333333"/>
                </a:solidFill>
                <a:latin typeface="Arial" panose="020B0604020202020204" pitchFamily="34" charset="0"/>
                <a:cs typeface="Arial" panose="020B0604020202020204" pitchFamily="34" charset="0"/>
              </a:rPr>
              <a:t>16. Constituir unidad de caja con las rentas de destinación específica.</a:t>
            </a:r>
          </a:p>
          <a:p>
            <a:pPr algn="just"/>
            <a:r>
              <a:rPr lang="es-ES" sz="1050" dirty="0">
                <a:solidFill>
                  <a:srgbClr val="333333"/>
                </a:solidFill>
                <a:latin typeface="Arial" panose="020B0604020202020204" pitchFamily="34" charset="0"/>
                <a:cs typeface="Arial" panose="020B0604020202020204" pitchFamily="34" charset="0"/>
              </a:rPr>
              <a:t>17. Incumplir los acuerdos relativos a la reestructuración de pasivos o de saneamiento fiscal.</a:t>
            </a:r>
          </a:p>
          <a:p>
            <a:pPr algn="just"/>
            <a:r>
              <a:rPr lang="es-ES" sz="1050" dirty="0">
                <a:solidFill>
                  <a:srgbClr val="333333"/>
                </a:solidFill>
                <a:latin typeface="Arial" panose="020B0604020202020204" pitchFamily="34" charset="0"/>
                <a:cs typeface="Arial" panose="020B0604020202020204" pitchFamily="34" charset="0"/>
              </a:rPr>
              <a:t>18. No realizar la destinación preferente del porcentaje establecido en la ley proveniente de la renta percibida por concepto de renta de monopolio para salud y educación</a:t>
            </a:r>
          </a:p>
        </p:txBody>
      </p:sp>
      <p:sp>
        <p:nvSpPr>
          <p:cNvPr id="12" name="CuadroTexto 11">
            <a:extLst>
              <a:ext uri="{FF2B5EF4-FFF2-40B4-BE49-F238E27FC236}">
                <a16:creationId xmlns:a16="http://schemas.microsoft.com/office/drawing/2014/main" id="{6313318F-D266-4190-91FA-20CC7F3EA7B8}"/>
              </a:ext>
            </a:extLst>
          </p:cNvPr>
          <p:cNvSpPr txBox="1"/>
          <p:nvPr/>
        </p:nvSpPr>
        <p:spPr>
          <a:xfrm>
            <a:off x="563936" y="803866"/>
            <a:ext cx="2636461"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rPr>
              <a:t>Control y vigilancia externa</a:t>
            </a:r>
          </a:p>
        </p:txBody>
      </p:sp>
    </p:spTree>
    <p:extLst>
      <p:ext uri="{BB962C8B-B14F-4D97-AF65-F5344CB8AC3E}">
        <p14:creationId xmlns:p14="http://schemas.microsoft.com/office/powerpoint/2010/main" val="7924842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40750"/>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Control y vigilancia</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grpSp>
        <p:nvGrpSpPr>
          <p:cNvPr id="39" name="Grupo 38">
            <a:extLst>
              <a:ext uri="{FF2B5EF4-FFF2-40B4-BE49-F238E27FC236}">
                <a16:creationId xmlns:a16="http://schemas.microsoft.com/office/drawing/2014/main" id="{29593E6E-9AC1-47E2-B5B6-860DF46FE5F1}"/>
              </a:ext>
            </a:extLst>
          </p:cNvPr>
          <p:cNvGrpSpPr/>
          <p:nvPr/>
        </p:nvGrpSpPr>
        <p:grpSpPr>
          <a:xfrm>
            <a:off x="206823" y="803051"/>
            <a:ext cx="955146" cy="632957"/>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300" y="876600"/>
            <a:ext cx="487595" cy="487595"/>
          </a:xfrm>
          <a:prstGeom prst="rect">
            <a:avLst/>
          </a:prstGeom>
        </p:spPr>
      </p:pic>
      <p:sp>
        <p:nvSpPr>
          <p:cNvPr id="3" name="CuadroTexto 2">
            <a:extLst>
              <a:ext uri="{FF2B5EF4-FFF2-40B4-BE49-F238E27FC236}">
                <a16:creationId xmlns:a16="http://schemas.microsoft.com/office/drawing/2014/main" id="{2D8B2238-D93A-45B7-99AD-F522F42E4185}"/>
              </a:ext>
            </a:extLst>
          </p:cNvPr>
          <p:cNvSpPr txBox="1"/>
          <p:nvPr/>
        </p:nvSpPr>
        <p:spPr>
          <a:xfrm>
            <a:off x="1147523" y="539942"/>
            <a:ext cx="7906979" cy="830997"/>
          </a:xfrm>
          <a:prstGeom prst="rect">
            <a:avLst/>
          </a:prstGeom>
          <a:noFill/>
        </p:spPr>
        <p:txBody>
          <a:bodyPr wrap="square" rtlCol="0">
            <a:spAutoFit/>
          </a:bodyPr>
          <a:lstStyle/>
          <a:p>
            <a:r>
              <a:rPr lang="es-ES" sz="1200" b="1" u="sng" dirty="0">
                <a:latin typeface="+mj-lt"/>
                <a:cs typeface="Arial" panose="020B0604020202020204" pitchFamily="34" charset="0"/>
              </a:rPr>
              <a:t>Contraloría General de la República</a:t>
            </a:r>
          </a:p>
          <a:p>
            <a:r>
              <a:rPr lang="es-ES" sz="1200" b="1" dirty="0">
                <a:latin typeface="+mj-lt"/>
                <a:cs typeface="Arial" panose="020B0604020202020204" pitchFamily="34" charset="0"/>
              </a:rPr>
              <a:t>Resolución 035 de 2020. Rendición de cuentas de entidades públicas y particulares.</a:t>
            </a:r>
          </a:p>
          <a:p>
            <a:endParaRPr lang="es-ES" sz="1200" b="1" dirty="0">
              <a:latin typeface="+mj-lt"/>
              <a:cs typeface="Arial" panose="020B0604020202020204" pitchFamily="34" charset="0"/>
            </a:endParaRPr>
          </a:p>
          <a:p>
            <a:r>
              <a:rPr lang="es-ES" sz="1200" b="1" dirty="0">
                <a:latin typeface="+mj-lt"/>
                <a:cs typeface="Arial" panose="020B0604020202020204" pitchFamily="34" charset="0"/>
              </a:rPr>
              <a:t>Contralorías territoriales - normatividad propia.</a:t>
            </a:r>
            <a:endParaRPr lang="es-CO" sz="1200" b="1" dirty="0">
              <a:latin typeface="+mj-lt"/>
              <a:cs typeface="Arial" panose="020B0604020202020204" pitchFamily="34" charset="0"/>
            </a:endParaRPr>
          </a:p>
        </p:txBody>
      </p:sp>
      <p:grpSp>
        <p:nvGrpSpPr>
          <p:cNvPr id="20" name="Grupo 19">
            <a:extLst>
              <a:ext uri="{FF2B5EF4-FFF2-40B4-BE49-F238E27FC236}">
                <a16:creationId xmlns:a16="http://schemas.microsoft.com/office/drawing/2014/main" id="{A64C91FF-920C-43F2-82E8-3F872A72CE91}"/>
              </a:ext>
            </a:extLst>
          </p:cNvPr>
          <p:cNvGrpSpPr/>
          <p:nvPr/>
        </p:nvGrpSpPr>
        <p:grpSpPr>
          <a:xfrm>
            <a:off x="184055" y="2116732"/>
            <a:ext cx="978326" cy="687740"/>
            <a:chOff x="3038113" y="1780704"/>
            <a:chExt cx="1165750" cy="790439"/>
          </a:xfrm>
        </p:grpSpPr>
        <p:pic>
          <p:nvPicPr>
            <p:cNvPr id="22" name="Imagen 21">
              <a:extLst>
                <a:ext uri="{FF2B5EF4-FFF2-40B4-BE49-F238E27FC236}">
                  <a16:creationId xmlns:a16="http://schemas.microsoft.com/office/drawing/2014/main" id="{CA775194-5E1C-4B45-AC6F-49B647719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E6458CF9-1D75-4C59-B3E9-C43D8587757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97C5AE4C-71BF-421E-918C-15C6017BFDF8}"/>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26E0D44-EADB-4C2C-AB56-EEA76476F34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ectángulo 3"/>
          <p:cNvSpPr/>
          <p:nvPr/>
        </p:nvSpPr>
        <p:spPr>
          <a:xfrm>
            <a:off x="1147523" y="1370939"/>
            <a:ext cx="7812422" cy="1569660"/>
          </a:xfrm>
          <a:prstGeom prst="rect">
            <a:avLst/>
          </a:prstGeom>
        </p:spPr>
        <p:txBody>
          <a:bodyPr wrap="square">
            <a:spAutoFit/>
          </a:bodyPr>
          <a:lstStyle/>
          <a:p>
            <a:pPr algn="just"/>
            <a:r>
              <a:rPr lang="es-ES" sz="1200" b="1" u="sng" dirty="0">
                <a:latin typeface="+mj-lt"/>
                <a:cs typeface="Arial" panose="020B0604020202020204" pitchFamily="34" charset="0"/>
              </a:rPr>
              <a:t>Superintendencia Nacional de Salud</a:t>
            </a:r>
            <a:endParaRPr lang="es-CO" sz="1200" b="1" u="sng" dirty="0">
              <a:latin typeface="+mj-lt"/>
              <a:cs typeface="Arial" panose="020B0604020202020204" pitchFamily="34" charset="0"/>
            </a:endParaRPr>
          </a:p>
          <a:p>
            <a:pPr algn="just"/>
            <a:r>
              <a:rPr lang="es-ES" sz="1200" b="1" dirty="0">
                <a:latin typeface="+mj-lt"/>
                <a:cs typeface="Arial" panose="020B0604020202020204" pitchFamily="34" charset="0"/>
              </a:rPr>
              <a:t>Decreto 1080 de 2021</a:t>
            </a:r>
            <a:r>
              <a:rPr lang="es-ES" sz="1200" dirty="0">
                <a:latin typeface="+mj-lt"/>
                <a:cs typeface="Arial" panose="020B0604020202020204" pitchFamily="34" charset="0"/>
              </a:rPr>
              <a:t>. Por el cual se modifica la estructura de la Superintendencia Nacional de Salud </a:t>
            </a:r>
          </a:p>
          <a:p>
            <a:pPr algn="just"/>
            <a:endParaRPr lang="es-ES" sz="1200" b="1" dirty="0">
              <a:latin typeface="+mj-lt"/>
              <a:cs typeface="Arial" panose="020B0604020202020204" pitchFamily="34" charset="0"/>
            </a:endParaRPr>
          </a:p>
          <a:p>
            <a:pPr algn="just"/>
            <a:r>
              <a:rPr lang="es-ES" sz="1200" b="1" dirty="0">
                <a:latin typeface="+mj-lt"/>
                <a:cs typeface="Arial" panose="020B0604020202020204" pitchFamily="34" charset="0"/>
              </a:rPr>
              <a:t>Artículo. 3. </a:t>
            </a:r>
            <a:r>
              <a:rPr lang="es-ES" sz="1200" dirty="0">
                <a:latin typeface="+mj-lt"/>
                <a:cs typeface="Arial" panose="020B0604020202020204" pitchFamily="34" charset="0"/>
              </a:rPr>
              <a:t>Ámbito. de inspección, vigilancia y control. La Superintendencia Nacional de Salud, tiene a su cargo el Sistema Integrado de Inspección, Vigilancia y Control del Sistema General de Seguridad Social y le corresponde ejercer inspección, vigilancia y control respecto de los actores del Sistema General de Seguridad Social en Salud enunciados, entre otros, en los artículos 155 de la Ley 100 de 1993, 121 Y 130A de la Ley 1438 de 2011 y 2 de la Ley 1966 de 2019. </a:t>
            </a:r>
            <a:endParaRPr lang="en-US" sz="1200" dirty="0">
              <a:latin typeface="+mj-lt"/>
              <a:cs typeface="Arial" panose="020B0604020202020204" pitchFamily="34" charset="0"/>
            </a:endParaRPr>
          </a:p>
        </p:txBody>
      </p:sp>
      <p:sp>
        <p:nvSpPr>
          <p:cNvPr id="26" name="CuadroTexto 25">
            <a:extLst>
              <a:ext uri="{FF2B5EF4-FFF2-40B4-BE49-F238E27FC236}">
                <a16:creationId xmlns:a16="http://schemas.microsoft.com/office/drawing/2014/main" id="{4709F59C-B566-4B2B-B3A6-E7F4FB021BBF}"/>
              </a:ext>
            </a:extLst>
          </p:cNvPr>
          <p:cNvSpPr txBox="1"/>
          <p:nvPr/>
        </p:nvSpPr>
        <p:spPr>
          <a:xfrm>
            <a:off x="1154824" y="2887593"/>
            <a:ext cx="7738754" cy="2123658"/>
          </a:xfrm>
          <a:prstGeom prst="rect">
            <a:avLst/>
          </a:prstGeom>
          <a:noFill/>
        </p:spPr>
        <p:txBody>
          <a:bodyPr wrap="square">
            <a:spAutoFit/>
          </a:bodyPr>
          <a:lstStyle/>
          <a:p>
            <a:pPr algn="just"/>
            <a:r>
              <a:rPr lang="es-ES" sz="1200" b="1" dirty="0">
                <a:latin typeface="+mj-lt"/>
                <a:cs typeface="Arial" panose="020B0604020202020204" pitchFamily="34" charset="0"/>
              </a:rPr>
              <a:t>Artículo. 4.</a:t>
            </a:r>
            <a:r>
              <a:rPr lang="es-ES" sz="1200" dirty="0">
                <a:latin typeface="+mj-lt"/>
                <a:cs typeface="Arial" panose="020B0604020202020204" pitchFamily="34" charset="0"/>
              </a:rPr>
              <a:t> Funciones. La Superintendencia Nacional de Salud </a:t>
            </a:r>
            <a:endParaRPr lang="es-CO" sz="1200" dirty="0">
              <a:latin typeface="+mj-lt"/>
              <a:cs typeface="Arial" panose="020B0604020202020204" pitchFamily="34" charset="0"/>
            </a:endParaRPr>
          </a:p>
          <a:p>
            <a:pPr algn="just"/>
            <a:r>
              <a:rPr lang="es-ES" sz="1200" dirty="0">
                <a:latin typeface="+mj-lt"/>
                <a:cs typeface="Arial" panose="020B0604020202020204" pitchFamily="34" charset="0"/>
              </a:rPr>
              <a:t>5. Ejercer la inspección, vigilancia y control del cumplimiento de las normas constitucionales y legales que reglamentan el Sistema General de Seguridad Social en Salud, incluyendo las normas técnicas, científicas, administrativas y financieras del Sector Salud.</a:t>
            </a:r>
          </a:p>
          <a:p>
            <a:pPr algn="just"/>
            <a:r>
              <a:rPr lang="es-ES" sz="1200" dirty="0">
                <a:latin typeface="+mj-lt"/>
                <a:cs typeface="Arial" panose="020B0604020202020204" pitchFamily="34" charset="0"/>
              </a:rPr>
              <a:t>10.lnspeccionar, vigilar y controlar la eficiencia, eficacia y efectividad en la generación, flujo, administración y aplicación de los recursos del Sistema General de Seguridad Social en Salud. </a:t>
            </a:r>
          </a:p>
          <a:p>
            <a:pPr algn="just"/>
            <a:r>
              <a:rPr lang="es-ES" sz="1200" dirty="0">
                <a:latin typeface="+mj-lt"/>
                <a:cs typeface="Arial" panose="020B0604020202020204" pitchFamily="34" charset="0"/>
              </a:rPr>
              <a:t>11. Inspeccionar, vigilar y controlar el Sistema General de Seguridad Social en Salud, propendiendo porque los actores de este suministren la información con calidad, cobertura, pertinencia, oportunidad, fluidez y transparencia. </a:t>
            </a:r>
            <a:endParaRPr lang="es-CO" sz="1200" dirty="0">
              <a:latin typeface="+mj-lt"/>
              <a:cs typeface="Arial" panose="020B0604020202020204" pitchFamily="34" charset="0"/>
            </a:endParaRPr>
          </a:p>
          <a:p>
            <a:pPr algn="just"/>
            <a:r>
              <a:rPr lang="es-ES" sz="1200" dirty="0">
                <a:latin typeface="+mj-lt"/>
                <a:cs typeface="Arial" panose="020B0604020202020204" pitchFamily="34" charset="0"/>
              </a:rPr>
              <a:t>17. Coordinar y dirigir el Sistema Integrado de Control, Inspección y Vigilancia para el Sector Salud, conforme a lo establecido en el artículo 2 de la Ley 1966 de 2019. </a:t>
            </a:r>
            <a:endParaRPr lang="es-CO" sz="1200" dirty="0">
              <a:latin typeface="+mj-lt"/>
              <a:cs typeface="Arial" panose="020B0604020202020204" pitchFamily="34" charset="0"/>
            </a:endParaRPr>
          </a:p>
        </p:txBody>
      </p:sp>
      <p:grpSp>
        <p:nvGrpSpPr>
          <p:cNvPr id="29" name="Grupo 28">
            <a:extLst>
              <a:ext uri="{FF2B5EF4-FFF2-40B4-BE49-F238E27FC236}">
                <a16:creationId xmlns:a16="http://schemas.microsoft.com/office/drawing/2014/main" id="{45373034-8013-4AEF-B193-C95AB7ADF371}"/>
              </a:ext>
            </a:extLst>
          </p:cNvPr>
          <p:cNvGrpSpPr/>
          <p:nvPr/>
        </p:nvGrpSpPr>
        <p:grpSpPr>
          <a:xfrm>
            <a:off x="207235" y="3141118"/>
            <a:ext cx="955146" cy="632957"/>
            <a:chOff x="3038113" y="1780704"/>
            <a:chExt cx="1165750" cy="790439"/>
          </a:xfrm>
        </p:grpSpPr>
        <p:sp>
          <p:nvSpPr>
            <p:cNvPr id="30" name="Rectángulo 29">
              <a:extLst>
                <a:ext uri="{FF2B5EF4-FFF2-40B4-BE49-F238E27FC236}">
                  <a16:creationId xmlns:a16="http://schemas.microsoft.com/office/drawing/2014/main" id="{390CCEDC-573D-4B47-B98F-522378B90EE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22584795-EED4-4D6B-9966-780B0A699B8B}"/>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B8FFBAD-BE9B-4CAE-AB70-C6B230EBD334}"/>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3" name="Imagen 32">
            <a:extLst>
              <a:ext uri="{FF2B5EF4-FFF2-40B4-BE49-F238E27FC236}">
                <a16:creationId xmlns:a16="http://schemas.microsoft.com/office/drawing/2014/main" id="{EB5DF02E-87B6-4D39-903F-2EBD935A3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22" y="3213799"/>
            <a:ext cx="487595" cy="487595"/>
          </a:xfrm>
          <a:prstGeom prst="rect">
            <a:avLst/>
          </a:prstGeom>
        </p:spPr>
      </p:pic>
    </p:spTree>
    <p:extLst>
      <p:ext uri="{BB962C8B-B14F-4D97-AF65-F5344CB8AC3E}">
        <p14:creationId xmlns:p14="http://schemas.microsoft.com/office/powerpoint/2010/main" val="32004360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91000" y="-50063"/>
            <a:ext cx="4153436" cy="478900"/>
          </a:xfrm>
        </p:spPr>
        <p:txBody>
          <a:bodyPr>
            <a:noAutofit/>
          </a:bodyPr>
          <a:lstStyle/>
          <a:p>
            <a:pPr algn="r"/>
            <a:r>
              <a:rPr lang="es-ES" sz="2400" b="1" dirty="0">
                <a:solidFill>
                  <a:schemeClr val="accent1">
                    <a:lumMod val="75000"/>
                  </a:schemeClr>
                </a:solidFill>
                <a:cs typeface="Arial" panose="020B0604020202020204" pitchFamily="34" charset="0"/>
              </a:rPr>
              <a:t>Control y vigilancia</a:t>
            </a:r>
            <a:endParaRPr lang="es-CO" sz="2400" b="1" dirty="0">
              <a:solidFill>
                <a:schemeClr val="accent1">
                  <a:lumMod val="75000"/>
                </a:schemeClr>
              </a:solidFill>
              <a:cs typeface="Arial" panose="020B0604020202020204" pitchFamily="34" charset="0"/>
            </a:endParaRPr>
          </a:p>
        </p:txBody>
      </p:sp>
      <p:grpSp>
        <p:nvGrpSpPr>
          <p:cNvPr id="20" name="Grupo 19">
            <a:extLst>
              <a:ext uri="{FF2B5EF4-FFF2-40B4-BE49-F238E27FC236}">
                <a16:creationId xmlns:a16="http://schemas.microsoft.com/office/drawing/2014/main" id="{A64C91FF-920C-43F2-82E8-3F872A72CE91}"/>
              </a:ext>
            </a:extLst>
          </p:cNvPr>
          <p:cNvGrpSpPr/>
          <p:nvPr/>
        </p:nvGrpSpPr>
        <p:grpSpPr>
          <a:xfrm>
            <a:off x="144003" y="1612008"/>
            <a:ext cx="1277030" cy="736830"/>
            <a:chOff x="3038113" y="1780704"/>
            <a:chExt cx="1165750" cy="790439"/>
          </a:xfrm>
        </p:grpSpPr>
        <p:pic>
          <p:nvPicPr>
            <p:cNvPr id="22" name="Imagen 21">
              <a:extLst>
                <a:ext uri="{FF2B5EF4-FFF2-40B4-BE49-F238E27FC236}">
                  <a16:creationId xmlns:a16="http://schemas.microsoft.com/office/drawing/2014/main" id="{CA775194-5E1C-4B45-AC6F-49B647719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E6458CF9-1D75-4C59-B3E9-C43D8587757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97C5AE4C-71BF-421E-918C-15C6017BFDF8}"/>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26E0D44-EADB-4C2C-AB56-EEA76476F34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A19D87A1-3BA2-47F1-861B-FCA33D8A5F7A}"/>
              </a:ext>
            </a:extLst>
          </p:cNvPr>
          <p:cNvSpPr txBox="1"/>
          <p:nvPr/>
        </p:nvSpPr>
        <p:spPr>
          <a:xfrm>
            <a:off x="128692" y="747820"/>
            <a:ext cx="3220772" cy="300082"/>
          </a:xfrm>
          <a:prstGeom prst="rect">
            <a:avLst/>
          </a:prstGeom>
          <a:noFill/>
        </p:spPr>
        <p:txBody>
          <a:bodyPr wrap="square" rtlCol="0">
            <a:spAutoFit/>
          </a:bodyPr>
          <a:lstStyle/>
          <a:p>
            <a:r>
              <a:rPr lang="es-ES" sz="1350" b="1" u="sng" dirty="0">
                <a:latin typeface="+mj-lt"/>
                <a:cs typeface="Arial" panose="020B0604020202020204" pitchFamily="34" charset="0"/>
              </a:rPr>
              <a:t>Superintendencia Nacional de Salud</a:t>
            </a:r>
            <a:endParaRPr lang="es-CO" sz="1350" b="1" u="sng" dirty="0">
              <a:latin typeface="+mj-lt"/>
              <a:cs typeface="Arial" panose="020B0604020202020204" pitchFamily="34" charset="0"/>
            </a:endParaRPr>
          </a:p>
        </p:txBody>
      </p:sp>
      <p:sp>
        <p:nvSpPr>
          <p:cNvPr id="33" name="CuadroTexto 32">
            <a:extLst>
              <a:ext uri="{FF2B5EF4-FFF2-40B4-BE49-F238E27FC236}">
                <a16:creationId xmlns:a16="http://schemas.microsoft.com/office/drawing/2014/main" id="{87233C4B-09C9-4DDD-94B4-16A6CA761F09}"/>
              </a:ext>
            </a:extLst>
          </p:cNvPr>
          <p:cNvSpPr txBox="1"/>
          <p:nvPr/>
        </p:nvSpPr>
        <p:spPr>
          <a:xfrm>
            <a:off x="1579391" y="1162184"/>
            <a:ext cx="7203274" cy="484748"/>
          </a:xfrm>
          <a:prstGeom prst="rect">
            <a:avLst/>
          </a:prstGeom>
          <a:noFill/>
        </p:spPr>
        <p:txBody>
          <a:bodyPr wrap="square">
            <a:spAutoFit/>
          </a:bodyPr>
          <a:lstStyle/>
          <a:p>
            <a:pPr algn="just"/>
            <a:r>
              <a:rPr lang="es-ES" sz="1350" b="1" dirty="0">
                <a:latin typeface="+mj-lt"/>
                <a:cs typeface="Arial" panose="020B0604020202020204" pitchFamily="34" charset="0"/>
              </a:rPr>
              <a:t>Decreto 1080 de 2021. </a:t>
            </a:r>
            <a:r>
              <a:rPr lang="es-ES" sz="1200" i="0" dirty="0">
                <a:effectLst/>
                <a:latin typeface="+mj-lt"/>
                <a:cs typeface="Arial" panose="020B0604020202020204" pitchFamily="34" charset="0"/>
              </a:rPr>
              <a:t>Por el cual se modifica la estructura de la Superintendencia Nacional de Salud</a:t>
            </a:r>
            <a:r>
              <a:rPr lang="es-ES" sz="1200" dirty="0">
                <a:latin typeface="+mj-lt"/>
                <a:cs typeface="Arial" panose="020B0604020202020204" pitchFamily="34" charset="0"/>
              </a:rPr>
              <a:t> </a:t>
            </a:r>
            <a:endParaRPr lang="es-ES" sz="1350" dirty="0">
              <a:latin typeface="+mj-lt"/>
              <a:cs typeface="Arial" panose="020B0604020202020204" pitchFamily="34" charset="0"/>
            </a:endParaRPr>
          </a:p>
        </p:txBody>
      </p:sp>
      <p:grpSp>
        <p:nvGrpSpPr>
          <p:cNvPr id="17" name="Grupo 16">
            <a:extLst>
              <a:ext uri="{FF2B5EF4-FFF2-40B4-BE49-F238E27FC236}">
                <a16:creationId xmlns:a16="http://schemas.microsoft.com/office/drawing/2014/main" id="{2B73D133-9FCC-4CDE-A1F5-47BAEBD14FC4}"/>
              </a:ext>
            </a:extLst>
          </p:cNvPr>
          <p:cNvGrpSpPr/>
          <p:nvPr/>
        </p:nvGrpSpPr>
        <p:grpSpPr>
          <a:xfrm>
            <a:off x="160947" y="3354457"/>
            <a:ext cx="1277026" cy="745580"/>
            <a:chOff x="3038113" y="1780704"/>
            <a:chExt cx="1165750" cy="790439"/>
          </a:xfrm>
        </p:grpSpPr>
        <p:sp>
          <p:nvSpPr>
            <p:cNvPr id="19" name="Rectángulo 18">
              <a:extLst>
                <a:ext uri="{FF2B5EF4-FFF2-40B4-BE49-F238E27FC236}">
                  <a16:creationId xmlns:a16="http://schemas.microsoft.com/office/drawing/2014/main" id="{0BFBB5C6-1DD4-41C1-912F-748167B1F5D3}"/>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1" name="Conector recto 20">
              <a:extLst>
                <a:ext uri="{FF2B5EF4-FFF2-40B4-BE49-F238E27FC236}">
                  <a16:creationId xmlns:a16="http://schemas.microsoft.com/office/drawing/2014/main" id="{9393AA11-854A-4146-A979-BD946FF6BA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C820D9D6-B5AF-4372-ABB8-72842CE42FE5}"/>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7" name="Imagen 26">
            <a:extLst>
              <a:ext uri="{FF2B5EF4-FFF2-40B4-BE49-F238E27FC236}">
                <a16:creationId xmlns:a16="http://schemas.microsoft.com/office/drawing/2014/main" id="{4744ABA0-DCCE-4D88-82D1-3C9719554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27" y="3401290"/>
            <a:ext cx="651911" cy="651911"/>
          </a:xfrm>
          <a:prstGeom prst="rect">
            <a:avLst/>
          </a:prstGeom>
        </p:spPr>
      </p:pic>
      <p:sp>
        <p:nvSpPr>
          <p:cNvPr id="34" name="CuadroTexto 33">
            <a:extLst>
              <a:ext uri="{FF2B5EF4-FFF2-40B4-BE49-F238E27FC236}">
                <a16:creationId xmlns:a16="http://schemas.microsoft.com/office/drawing/2014/main" id="{C86AF49B-F699-4422-A249-FE5B04E4A060}"/>
              </a:ext>
            </a:extLst>
          </p:cNvPr>
          <p:cNvSpPr txBox="1"/>
          <p:nvPr/>
        </p:nvSpPr>
        <p:spPr>
          <a:xfrm>
            <a:off x="1579391" y="1670708"/>
            <a:ext cx="7272297" cy="1384995"/>
          </a:xfrm>
          <a:prstGeom prst="rect">
            <a:avLst/>
          </a:prstGeom>
          <a:noFill/>
        </p:spPr>
        <p:txBody>
          <a:bodyPr wrap="square">
            <a:spAutoFit/>
          </a:bodyPr>
          <a:lstStyle/>
          <a:p>
            <a:pPr algn="just"/>
            <a:r>
              <a:rPr lang="es-ES" sz="1200" b="1" dirty="0">
                <a:latin typeface="+mj-lt"/>
                <a:cs typeface="Arial" panose="020B0604020202020204" pitchFamily="34" charset="0"/>
              </a:rPr>
              <a:t>Artículo 7. </a:t>
            </a:r>
            <a:r>
              <a:rPr lang="es-ES" sz="1200" dirty="0">
                <a:latin typeface="+mj-lt"/>
                <a:cs typeface="Arial" panose="020B0604020202020204" pitchFamily="34" charset="0"/>
              </a:rPr>
              <a:t>Funciones del Despacho del Superintendente Nacional de Salud, </a:t>
            </a:r>
          </a:p>
          <a:p>
            <a:pPr algn="just"/>
            <a:endParaRPr lang="es-CO" sz="1200" dirty="0">
              <a:latin typeface="+mj-lt"/>
              <a:cs typeface="Arial" panose="020B0604020202020204" pitchFamily="34" charset="0"/>
            </a:endParaRPr>
          </a:p>
          <a:p>
            <a:pPr algn="just"/>
            <a:r>
              <a:rPr lang="es-ES" sz="1200" dirty="0">
                <a:latin typeface="+mj-lt"/>
                <a:cs typeface="Arial" panose="020B0604020202020204" pitchFamily="34" charset="0"/>
              </a:rPr>
              <a:t>7. Ordenar la toma de posesión, los procesos de intervención forzosa administrativa para administrar o liquidar y otras medidas especiales a las entidades promotoras de salud, las entidades adaptadas, los prestadores de servicios de salud de cualquier naturaleza, y monopolios rentísticos cedidos al sector salud no asignados a otra Entidad, así como intervenir técnica y administrativamente a las secretarías departamentales, distritales y municipales de salud o las entidades que hagan sus veces. </a:t>
            </a:r>
            <a:endParaRPr lang="es-CO" sz="1200" dirty="0">
              <a:latin typeface="+mj-lt"/>
              <a:cs typeface="Arial" panose="020B0604020202020204" pitchFamily="34" charset="0"/>
            </a:endParaRPr>
          </a:p>
        </p:txBody>
      </p:sp>
      <p:sp>
        <p:nvSpPr>
          <p:cNvPr id="35" name="CuadroTexto 34">
            <a:extLst>
              <a:ext uri="{FF2B5EF4-FFF2-40B4-BE49-F238E27FC236}">
                <a16:creationId xmlns:a16="http://schemas.microsoft.com/office/drawing/2014/main" id="{E63C6F24-E0C8-45A9-ACF1-FFB026BD4945}"/>
              </a:ext>
            </a:extLst>
          </p:cNvPr>
          <p:cNvSpPr txBox="1"/>
          <p:nvPr/>
        </p:nvSpPr>
        <p:spPr>
          <a:xfrm>
            <a:off x="1510366" y="3096900"/>
            <a:ext cx="7272299" cy="1384995"/>
          </a:xfrm>
          <a:prstGeom prst="rect">
            <a:avLst/>
          </a:prstGeom>
          <a:noFill/>
        </p:spPr>
        <p:txBody>
          <a:bodyPr wrap="square">
            <a:spAutoFit/>
          </a:bodyPr>
          <a:lstStyle/>
          <a:p>
            <a:pPr algn="just"/>
            <a:r>
              <a:rPr lang="es-ES" sz="1200" b="1" dirty="0">
                <a:latin typeface="+mj-lt"/>
                <a:cs typeface="Arial" panose="020B0604020202020204" pitchFamily="34" charset="0"/>
              </a:rPr>
              <a:t>Artículo 23. </a:t>
            </a:r>
            <a:r>
              <a:rPr lang="es-ES" sz="1200" dirty="0">
                <a:latin typeface="+mj-lt"/>
                <a:cs typeface="Arial" panose="020B0604020202020204" pitchFamily="34" charset="0"/>
              </a:rPr>
              <a:t>Funciones de la Dirección de Inspección y Vigilancia para Entidades de Aseguramiento en Salud. </a:t>
            </a:r>
          </a:p>
          <a:p>
            <a:pPr algn="just"/>
            <a:endParaRPr lang="es-ES" sz="1200" dirty="0">
              <a:latin typeface="+mj-lt"/>
              <a:cs typeface="Arial" panose="020B0604020202020204" pitchFamily="34" charset="0"/>
            </a:endParaRPr>
          </a:p>
          <a:p>
            <a:pPr algn="just"/>
            <a:r>
              <a:rPr lang="es-ES" sz="1200" dirty="0">
                <a:latin typeface="+mj-lt"/>
                <a:cs typeface="Arial" panose="020B0604020202020204" pitchFamily="34" charset="0"/>
              </a:rPr>
              <a:t>7. Realizar las actividades de inspección y vigilancia sobre la organización, gestión y coordinación de la red prestadora de servicios de salud de las Entidades de Aseguramiento en Salud, que promuevan la prestación de servicios de salud en condiciones de accesibilidad, continuidad, oportunidad, integralidad y eficiencia de los recursos. </a:t>
            </a:r>
            <a:endParaRPr lang="es-CO" sz="1200" dirty="0">
              <a:latin typeface="+mj-lt"/>
              <a:cs typeface="Arial" panose="020B0604020202020204" pitchFamily="34" charset="0"/>
            </a:endParaRPr>
          </a:p>
        </p:txBody>
      </p:sp>
      <p:sp>
        <p:nvSpPr>
          <p:cNvPr id="28" name="CuadroTexto 27">
            <a:extLst>
              <a:ext uri="{FF2B5EF4-FFF2-40B4-BE49-F238E27FC236}">
                <a16:creationId xmlns:a16="http://schemas.microsoft.com/office/drawing/2014/main" id="{851F3799-3434-4495-B98E-D18CA6B66E3B}"/>
              </a:ext>
            </a:extLst>
          </p:cNvPr>
          <p:cNvSpPr txBox="1"/>
          <p:nvPr/>
        </p:nvSpPr>
        <p:spPr>
          <a:xfrm>
            <a:off x="430362" y="4643033"/>
            <a:ext cx="6714559" cy="300082"/>
          </a:xfrm>
          <a:prstGeom prst="rect">
            <a:avLst/>
          </a:prstGeom>
          <a:noFill/>
        </p:spPr>
        <p:txBody>
          <a:bodyPr wrap="square" rtlCol="0">
            <a:spAutoFit/>
          </a:bodyPr>
          <a:lstStyle/>
          <a:p>
            <a:r>
              <a:rPr lang="es-ES" sz="1350" b="1" u="sng" dirty="0">
                <a:latin typeface="+mj-lt"/>
                <a:cs typeface="Arial" panose="020B0604020202020204" pitchFamily="34" charset="0"/>
              </a:rPr>
              <a:t>Asambleas Departamentales y Concejos Municipales – Control político</a:t>
            </a:r>
            <a:endParaRPr lang="es-CO" sz="1350" b="1" u="sng" dirty="0">
              <a:latin typeface="+mj-lt"/>
              <a:cs typeface="Arial" panose="020B0604020202020204" pitchFamily="34" charset="0"/>
            </a:endParaRPr>
          </a:p>
        </p:txBody>
      </p:sp>
    </p:spTree>
    <p:extLst>
      <p:ext uri="{BB962C8B-B14F-4D97-AF65-F5344CB8AC3E}">
        <p14:creationId xmlns:p14="http://schemas.microsoft.com/office/powerpoint/2010/main" val="13692939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17907" y="-19050"/>
            <a:ext cx="4153436" cy="478900"/>
          </a:xfrm>
        </p:spPr>
        <p:txBody>
          <a:bodyPr>
            <a:noAutofit/>
          </a:bodyPr>
          <a:lstStyle/>
          <a:p>
            <a:pPr algn="r"/>
            <a:r>
              <a:rPr lang="es-CO" sz="3200" b="1" dirty="0">
                <a:solidFill>
                  <a:schemeClr val="accent1">
                    <a:lumMod val="75000"/>
                  </a:schemeClr>
                </a:solidFill>
                <a:latin typeface="Arial" panose="020B0604020202020204" pitchFamily="34" charset="0"/>
                <a:cs typeface="Arial" panose="020B0604020202020204" pitchFamily="34" charset="0"/>
              </a:rPr>
              <a:t>A. Marco Normativo</a:t>
            </a:r>
          </a:p>
        </p:txBody>
      </p:sp>
      <p:sp>
        <p:nvSpPr>
          <p:cNvPr id="17" name="CuadroTexto 16"/>
          <p:cNvSpPr txBox="1"/>
          <p:nvPr/>
        </p:nvSpPr>
        <p:spPr>
          <a:xfrm>
            <a:off x="338968" y="868266"/>
            <a:ext cx="4956967" cy="369332"/>
          </a:xfrm>
          <a:prstGeom prst="rect">
            <a:avLst/>
          </a:prstGeom>
          <a:noFill/>
        </p:spPr>
        <p:txBody>
          <a:bodyPr wrap="square" rtlCol="0">
            <a:spAutoFit/>
          </a:bodyPr>
          <a:lstStyle/>
          <a:p>
            <a:r>
              <a:rPr lang="es-CO" dirty="0">
                <a:latin typeface="+mj-lt"/>
              </a:rPr>
              <a:t>Contraloría General de la República:</a:t>
            </a:r>
          </a:p>
        </p:txBody>
      </p:sp>
      <p:sp>
        <p:nvSpPr>
          <p:cNvPr id="18" name="Rectángulo 17">
            <a:extLst>
              <a:ext uri="{FF2B5EF4-FFF2-40B4-BE49-F238E27FC236}">
                <a16:creationId xmlns:a16="http://schemas.microsoft.com/office/drawing/2014/main" id="{17B601F5-E7E8-470F-8D43-7AF944853215}"/>
              </a:ext>
            </a:extLst>
          </p:cNvPr>
          <p:cNvSpPr/>
          <p:nvPr/>
        </p:nvSpPr>
        <p:spPr>
          <a:xfrm>
            <a:off x="259921" y="1362907"/>
            <a:ext cx="1746702" cy="453676"/>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latin typeface="+mj-lt"/>
              </a:rPr>
              <a:t>Resoluciones</a:t>
            </a:r>
          </a:p>
        </p:txBody>
      </p:sp>
      <p:sp>
        <p:nvSpPr>
          <p:cNvPr id="16" name="CuadroTexto 15">
            <a:extLst>
              <a:ext uri="{FF2B5EF4-FFF2-40B4-BE49-F238E27FC236}">
                <a16:creationId xmlns:a16="http://schemas.microsoft.com/office/drawing/2014/main" id="{B254267E-D475-466E-8C15-C6BC011F6C7D}"/>
              </a:ext>
            </a:extLst>
          </p:cNvPr>
          <p:cNvSpPr txBox="1"/>
          <p:nvPr/>
        </p:nvSpPr>
        <p:spPr>
          <a:xfrm>
            <a:off x="157461" y="1892689"/>
            <a:ext cx="2160344" cy="300082"/>
          </a:xfrm>
          <a:prstGeom prst="rect">
            <a:avLst/>
          </a:prstGeom>
          <a:noFill/>
        </p:spPr>
        <p:txBody>
          <a:bodyPr wrap="square">
            <a:spAutoFit/>
          </a:bodyPr>
          <a:lstStyle/>
          <a:p>
            <a:r>
              <a:rPr lang="es-MX" sz="1350" b="1" dirty="0"/>
              <a:t>Resolución 0040 de 2020</a:t>
            </a:r>
          </a:p>
        </p:txBody>
      </p:sp>
      <p:sp>
        <p:nvSpPr>
          <p:cNvPr id="19" name="CuadroTexto 18">
            <a:extLst>
              <a:ext uri="{FF2B5EF4-FFF2-40B4-BE49-F238E27FC236}">
                <a16:creationId xmlns:a16="http://schemas.microsoft.com/office/drawing/2014/main" id="{81B45C90-59E4-48DC-A041-C1E897BB9A34}"/>
              </a:ext>
            </a:extLst>
          </p:cNvPr>
          <p:cNvSpPr txBox="1"/>
          <p:nvPr/>
        </p:nvSpPr>
        <p:spPr>
          <a:xfrm>
            <a:off x="157461" y="2402899"/>
            <a:ext cx="2160344" cy="300082"/>
          </a:xfrm>
          <a:prstGeom prst="rect">
            <a:avLst/>
          </a:prstGeom>
          <a:noFill/>
        </p:spPr>
        <p:txBody>
          <a:bodyPr wrap="square">
            <a:spAutoFit/>
          </a:bodyPr>
          <a:lstStyle/>
          <a:p>
            <a:r>
              <a:rPr lang="es-MX" sz="1350" b="1" dirty="0"/>
              <a:t>Resolución 0045 de 2020</a:t>
            </a:r>
          </a:p>
        </p:txBody>
      </p:sp>
      <p:sp>
        <p:nvSpPr>
          <p:cNvPr id="20" name="CuadroTexto 19">
            <a:extLst>
              <a:ext uri="{FF2B5EF4-FFF2-40B4-BE49-F238E27FC236}">
                <a16:creationId xmlns:a16="http://schemas.microsoft.com/office/drawing/2014/main" id="{CD217E60-74E5-4EAC-AE59-102366F489FD}"/>
              </a:ext>
            </a:extLst>
          </p:cNvPr>
          <p:cNvSpPr txBox="1"/>
          <p:nvPr/>
        </p:nvSpPr>
        <p:spPr>
          <a:xfrm>
            <a:off x="157461" y="2881435"/>
            <a:ext cx="2160344" cy="300082"/>
          </a:xfrm>
          <a:prstGeom prst="rect">
            <a:avLst/>
          </a:prstGeom>
          <a:noFill/>
        </p:spPr>
        <p:txBody>
          <a:bodyPr wrap="square">
            <a:spAutoFit/>
          </a:bodyPr>
          <a:lstStyle/>
          <a:p>
            <a:r>
              <a:rPr lang="es-MX" sz="1350" b="1" dirty="0"/>
              <a:t>Resolución 0046 de 2021</a:t>
            </a:r>
          </a:p>
        </p:txBody>
      </p:sp>
      <p:sp>
        <p:nvSpPr>
          <p:cNvPr id="21" name="CuadroTexto 20">
            <a:extLst>
              <a:ext uri="{FF2B5EF4-FFF2-40B4-BE49-F238E27FC236}">
                <a16:creationId xmlns:a16="http://schemas.microsoft.com/office/drawing/2014/main" id="{4DF91E21-E50C-44D0-86D8-199084789D3A}"/>
              </a:ext>
            </a:extLst>
          </p:cNvPr>
          <p:cNvSpPr txBox="1"/>
          <p:nvPr/>
        </p:nvSpPr>
        <p:spPr>
          <a:xfrm>
            <a:off x="2252954" y="1834981"/>
            <a:ext cx="6528267" cy="415498"/>
          </a:xfrm>
          <a:prstGeom prst="rect">
            <a:avLst/>
          </a:prstGeom>
          <a:noFill/>
        </p:spPr>
        <p:txBody>
          <a:bodyPr wrap="square">
            <a:spAutoFit/>
          </a:bodyPr>
          <a:lstStyle/>
          <a:p>
            <a:pPr algn="just"/>
            <a:r>
              <a:rPr lang="es-ES" sz="1050" i="1" dirty="0">
                <a:latin typeface="Arial" panose="020B0604020202020204" pitchFamily="34" charset="0"/>
                <a:cs typeface="Arial" panose="020B0604020202020204" pitchFamily="34" charset="0"/>
              </a:rPr>
              <a:t>Por la cual se adopta el Régimen de Contabilidad Presupuestal Pública y el Catálogo Integrado de Clasificación Presupuestal.</a:t>
            </a:r>
            <a:endParaRPr lang="es-CO" sz="1050" i="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3E46AFA4-ED16-444E-BBE5-4CA7402832DB}"/>
              </a:ext>
            </a:extLst>
          </p:cNvPr>
          <p:cNvSpPr txBox="1"/>
          <p:nvPr/>
        </p:nvSpPr>
        <p:spPr>
          <a:xfrm>
            <a:off x="2219410" y="2394714"/>
            <a:ext cx="6595355" cy="253916"/>
          </a:xfrm>
          <a:prstGeom prst="rect">
            <a:avLst/>
          </a:prstGeom>
          <a:noFill/>
        </p:spPr>
        <p:txBody>
          <a:bodyPr wrap="square">
            <a:spAutoFit/>
          </a:bodyPr>
          <a:lstStyle/>
          <a:p>
            <a:pPr algn="just"/>
            <a:r>
              <a:rPr lang="es-ES" sz="1050" i="1" dirty="0">
                <a:latin typeface="Arial" panose="020B0604020202020204" pitchFamily="34" charset="0"/>
                <a:cs typeface="Arial" panose="020B0604020202020204" pitchFamily="34" charset="0"/>
              </a:rPr>
              <a:t>Por la cual se modifica y adiciona el Artículo 4° de la Resolución Reglamentaria Orgánica 0040 de 2020 </a:t>
            </a:r>
            <a:endParaRPr lang="es-CO" sz="1050" i="1"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F16C3762-084A-4D4D-BF48-EA2AD8AADDF8}"/>
              </a:ext>
            </a:extLst>
          </p:cNvPr>
          <p:cNvSpPr txBox="1"/>
          <p:nvPr/>
        </p:nvSpPr>
        <p:spPr>
          <a:xfrm>
            <a:off x="2219410" y="2894055"/>
            <a:ext cx="6601196" cy="253916"/>
          </a:xfrm>
          <a:prstGeom prst="rect">
            <a:avLst/>
          </a:prstGeom>
          <a:noFill/>
        </p:spPr>
        <p:txBody>
          <a:bodyPr wrap="square">
            <a:spAutoFit/>
          </a:bodyPr>
          <a:lstStyle/>
          <a:p>
            <a:r>
              <a:rPr lang="es-ES" sz="1050" i="1" dirty="0">
                <a:latin typeface="Arial" panose="020B0604020202020204" pitchFamily="34" charset="0"/>
                <a:cs typeface="Arial" panose="020B0604020202020204" pitchFamily="34" charset="0"/>
              </a:rPr>
              <a:t>Por la cual se adopta la Versión 2 del Catálogo Integrado De Clasificación Presupuestal (CICP) </a:t>
            </a:r>
            <a:endParaRPr lang="es-CO" sz="1050" i="1"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3DEFFBCE-40F4-426A-93B1-562D4A11CB98}"/>
              </a:ext>
            </a:extLst>
          </p:cNvPr>
          <p:cNvSpPr txBox="1"/>
          <p:nvPr/>
        </p:nvSpPr>
        <p:spPr>
          <a:xfrm>
            <a:off x="2252956" y="3322174"/>
            <a:ext cx="6595355" cy="1061829"/>
          </a:xfrm>
          <a:prstGeom prst="rect">
            <a:avLst/>
          </a:prstGeom>
          <a:noFill/>
        </p:spPr>
        <p:txBody>
          <a:bodyPr wrap="square">
            <a:spAutoFit/>
          </a:bodyPr>
          <a:lstStyle/>
          <a:p>
            <a:pPr algn="just"/>
            <a:r>
              <a:rPr lang="es-ES" sz="1050" i="1" dirty="0">
                <a:latin typeface="Arial" panose="020B0604020202020204" pitchFamily="34" charset="0"/>
                <a:cs typeface="Arial" panose="020B0604020202020204" pitchFamily="34" charset="0"/>
              </a:rPr>
              <a:t>Por la cual se modifican el plazo para la aplicación del Régimen de Contabilidad Presupuestal Publica (RCPP) a los particulares que manejen fondos o bienes Públicos, se adopta la Versión 3.0 del Catalogo Integrado de Clasificación Presupuestal (CICP), se prorroga el termino para el reporte de la programación y ejecución del presupuesto ordinario y del presupuesto del Sistema General de Regalías, para el primer y segundo trimestre de la vigencia 2021, y se autoriza la apertura de la plataforma CHIP de las categorías CGR Presupuestal. CGR Regalías y CGR Personal y Costos de la vigencia 2020. </a:t>
            </a:r>
            <a:endParaRPr lang="es-CO" sz="1050" i="1"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18669313-CEB9-439D-8189-ADD409E5C955}"/>
              </a:ext>
            </a:extLst>
          </p:cNvPr>
          <p:cNvSpPr txBox="1"/>
          <p:nvPr/>
        </p:nvSpPr>
        <p:spPr>
          <a:xfrm>
            <a:off x="157461" y="3322174"/>
            <a:ext cx="2160344" cy="300082"/>
          </a:xfrm>
          <a:prstGeom prst="rect">
            <a:avLst/>
          </a:prstGeom>
          <a:noFill/>
        </p:spPr>
        <p:txBody>
          <a:bodyPr wrap="square">
            <a:spAutoFit/>
          </a:bodyPr>
          <a:lstStyle/>
          <a:p>
            <a:r>
              <a:rPr lang="es-MX" sz="1350" b="1" dirty="0"/>
              <a:t>Resolución 0048 de 2021</a:t>
            </a:r>
          </a:p>
        </p:txBody>
      </p:sp>
      <p:sp>
        <p:nvSpPr>
          <p:cNvPr id="29" name="Título 1">
            <a:extLst>
              <a:ext uri="{FF2B5EF4-FFF2-40B4-BE49-F238E27FC236}">
                <a16:creationId xmlns:a16="http://schemas.microsoft.com/office/drawing/2014/main" id="{24276491-459F-4B39-A8CC-4DB5EA85CE32}"/>
              </a:ext>
            </a:extLst>
          </p:cNvPr>
          <p:cNvSpPr txBox="1">
            <a:spLocks/>
          </p:cNvSpPr>
          <p:nvPr/>
        </p:nvSpPr>
        <p:spPr>
          <a:xfrm>
            <a:off x="72305" y="4429769"/>
            <a:ext cx="9071695" cy="624050"/>
          </a:xfrm>
          <a:prstGeom prst="rect">
            <a:avLst/>
          </a:prstGeom>
        </p:spPr>
        <p:txBody>
          <a:bodyPr vert="horz" lIns="68580" tIns="34290" rIns="68580" bIns="3429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s-CO" sz="2000" b="1" dirty="0">
                <a:solidFill>
                  <a:srgbClr val="FF0000"/>
                </a:solidFill>
                <a:cs typeface="Times New Roman" panose="02020603050405020304" pitchFamily="18" charset="0"/>
              </a:rPr>
              <a:t>CICP = CCPET + CCP  + Otros </a:t>
            </a:r>
            <a:r>
              <a:rPr lang="es-CO" sz="1400" b="1" dirty="0">
                <a:solidFill>
                  <a:srgbClr val="FF0000"/>
                </a:solidFill>
                <a:cs typeface="Times New Roman" panose="02020603050405020304" pitchFamily="18" charset="0"/>
              </a:rPr>
              <a:t>(existen entidades que no hacen parte del CCP ni del CCPET)</a:t>
            </a:r>
            <a:endParaRPr lang="es-CO"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27181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a:extLst>
              <a:ext uri="{FF2B5EF4-FFF2-40B4-BE49-F238E27FC236}">
                <a16:creationId xmlns:a16="http://schemas.microsoft.com/office/drawing/2014/main" id="{30F98C12-F55E-4921-8CE3-0FC147C29E41}"/>
              </a:ext>
            </a:extLst>
          </p:cNvPr>
          <p:cNvSpPr txBox="1"/>
          <p:nvPr/>
        </p:nvSpPr>
        <p:spPr>
          <a:xfrm>
            <a:off x="2418859" y="1673344"/>
            <a:ext cx="6337439" cy="923330"/>
          </a:xfrm>
          <a:prstGeom prst="rect">
            <a:avLst/>
          </a:prstGeom>
          <a:noFill/>
        </p:spPr>
        <p:txBody>
          <a:bodyPr wrap="square">
            <a:spAutoFit/>
          </a:bodyPr>
          <a:lstStyle/>
          <a:p>
            <a:pPr lvl="0" algn="just"/>
            <a:r>
              <a:rPr lang="es-ES" sz="1350" i="1" dirty="0"/>
              <a:t>“Catálogo Único de clasificación Presupuestal Territorial. El Ministerio de Hacienda y Crédito Público expedirá y actualizará el Catálogo de Clasificación Presupuestal para Entidades Territoriales y sus Descentralizadas - CCPET, que detalle los ingresos y los gastos en armonía con estándares internacionales y con el nivel nacional”</a:t>
            </a:r>
            <a:endParaRPr lang="es-CO" sz="1350" dirty="0"/>
          </a:p>
        </p:txBody>
      </p:sp>
      <p:sp>
        <p:nvSpPr>
          <p:cNvPr id="35" name="CuadroTexto 34">
            <a:extLst>
              <a:ext uri="{FF2B5EF4-FFF2-40B4-BE49-F238E27FC236}">
                <a16:creationId xmlns:a16="http://schemas.microsoft.com/office/drawing/2014/main" id="{0EE8950C-14CE-49AF-AA32-94C0ACEBD0EB}"/>
              </a:ext>
            </a:extLst>
          </p:cNvPr>
          <p:cNvSpPr txBox="1"/>
          <p:nvPr/>
        </p:nvSpPr>
        <p:spPr>
          <a:xfrm>
            <a:off x="387702" y="1833325"/>
            <a:ext cx="1428750" cy="461665"/>
          </a:xfrm>
          <a:prstGeom prst="rect">
            <a:avLst/>
          </a:prstGeom>
          <a:noFill/>
        </p:spPr>
        <p:txBody>
          <a:bodyPr wrap="square">
            <a:spAutoFit/>
          </a:bodyPr>
          <a:lstStyle/>
          <a:p>
            <a:pPr lvl="0"/>
            <a:r>
              <a:rPr lang="es-ES" sz="1200" b="1" dirty="0">
                <a:latin typeface="+mj-lt"/>
              </a:rPr>
              <a:t>Decreto 412 de 2018</a:t>
            </a:r>
          </a:p>
        </p:txBody>
      </p:sp>
      <p:sp>
        <p:nvSpPr>
          <p:cNvPr id="36" name="CuadroTexto 35">
            <a:extLst>
              <a:ext uri="{FF2B5EF4-FFF2-40B4-BE49-F238E27FC236}">
                <a16:creationId xmlns:a16="http://schemas.microsoft.com/office/drawing/2014/main" id="{8AA44645-5BF5-4B15-929E-D8D445A8DCBD}"/>
              </a:ext>
            </a:extLst>
          </p:cNvPr>
          <p:cNvSpPr txBox="1"/>
          <p:nvPr/>
        </p:nvSpPr>
        <p:spPr>
          <a:xfrm>
            <a:off x="387702" y="3866334"/>
            <a:ext cx="1428750" cy="646331"/>
          </a:xfrm>
          <a:prstGeom prst="rect">
            <a:avLst/>
          </a:prstGeom>
          <a:noFill/>
        </p:spPr>
        <p:txBody>
          <a:bodyPr wrap="square">
            <a:spAutoFit/>
          </a:bodyPr>
          <a:lstStyle/>
          <a:p>
            <a:pPr lvl="0"/>
            <a:r>
              <a:rPr lang="es-ES" sz="1200" b="1" dirty="0">
                <a:latin typeface="+mj-lt"/>
              </a:rPr>
              <a:t>Resolución 0803 del 18 de marzo de 2019</a:t>
            </a:r>
          </a:p>
        </p:txBody>
      </p:sp>
      <p:sp>
        <p:nvSpPr>
          <p:cNvPr id="37" name="CuadroTexto 36">
            <a:extLst>
              <a:ext uri="{FF2B5EF4-FFF2-40B4-BE49-F238E27FC236}">
                <a16:creationId xmlns:a16="http://schemas.microsoft.com/office/drawing/2014/main" id="{07EB58A7-5E76-4F68-8A27-01001504F769}"/>
              </a:ext>
            </a:extLst>
          </p:cNvPr>
          <p:cNvSpPr txBox="1"/>
          <p:nvPr/>
        </p:nvSpPr>
        <p:spPr>
          <a:xfrm>
            <a:off x="2467060" y="3732697"/>
            <a:ext cx="6378806" cy="507831"/>
          </a:xfrm>
          <a:prstGeom prst="rect">
            <a:avLst/>
          </a:prstGeom>
          <a:noFill/>
        </p:spPr>
        <p:txBody>
          <a:bodyPr wrap="square">
            <a:spAutoFit/>
          </a:bodyPr>
          <a:lstStyle/>
          <a:p>
            <a:pPr lvl="0" algn="just"/>
            <a:r>
              <a:rPr lang="es-ES" sz="1350" i="1" dirty="0"/>
              <a:t>“A través de la cual el Ministro de Hacienda y Crédito Público delegó en la Dirección General de Apoyo Fiscal las funciones para la expedición y actualización del CCPET”</a:t>
            </a:r>
          </a:p>
        </p:txBody>
      </p:sp>
      <p:pic>
        <p:nvPicPr>
          <p:cNvPr id="42" name="Picture 2" descr="ciclo del nitrogeno by paulapainemal2000 on emaze">
            <a:extLst>
              <a:ext uri="{FF2B5EF4-FFF2-40B4-BE49-F238E27FC236}">
                <a16:creationId xmlns:a16="http://schemas.microsoft.com/office/drawing/2014/main" id="{A57FE02E-E27A-441B-AEC4-A0B102455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11" t="31672" r="3113" b="28470"/>
          <a:stretch/>
        </p:blipFill>
        <p:spPr bwMode="auto">
          <a:xfrm rot="16200000">
            <a:off x="1946526" y="1868941"/>
            <a:ext cx="471283" cy="4000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iclo del nitrogeno by paulapainemal2000 on emaze">
            <a:extLst>
              <a:ext uri="{FF2B5EF4-FFF2-40B4-BE49-F238E27FC236}">
                <a16:creationId xmlns:a16="http://schemas.microsoft.com/office/drawing/2014/main" id="{081FD7DF-B14A-4103-A573-DEBBD88CB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00" t="31672" r="20032" b="28470"/>
          <a:stretch/>
        </p:blipFill>
        <p:spPr bwMode="auto">
          <a:xfrm rot="16200000">
            <a:off x="2022626" y="3838179"/>
            <a:ext cx="392415" cy="400052"/>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6506A22C-CE9E-4504-A9F1-B432CC7F4C6E}"/>
              </a:ext>
            </a:extLst>
          </p:cNvPr>
          <p:cNvSpPr txBox="1"/>
          <p:nvPr/>
        </p:nvSpPr>
        <p:spPr>
          <a:xfrm>
            <a:off x="387702" y="954000"/>
            <a:ext cx="1428750" cy="461665"/>
          </a:xfrm>
          <a:prstGeom prst="rect">
            <a:avLst/>
          </a:prstGeom>
          <a:noFill/>
        </p:spPr>
        <p:txBody>
          <a:bodyPr wrap="square">
            <a:spAutoFit/>
          </a:bodyPr>
          <a:lstStyle/>
          <a:p>
            <a:pPr lvl="0"/>
            <a:r>
              <a:rPr lang="es-ES" sz="1200" b="1" dirty="0">
                <a:latin typeface="+mj-lt"/>
              </a:rPr>
              <a:t>Decreto 1068 de 2015</a:t>
            </a:r>
          </a:p>
        </p:txBody>
      </p:sp>
      <p:pic>
        <p:nvPicPr>
          <p:cNvPr id="53" name="Picture 2" descr="ciclo del nitrogeno by paulapainemal2000 on emaze">
            <a:extLst>
              <a:ext uri="{FF2B5EF4-FFF2-40B4-BE49-F238E27FC236}">
                <a16:creationId xmlns:a16="http://schemas.microsoft.com/office/drawing/2014/main" id="{ADF0AE37-576C-48E2-9F9D-EEF050734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3" t="31672" r="50000" b="28470"/>
          <a:stretch/>
        </p:blipFill>
        <p:spPr bwMode="auto">
          <a:xfrm rot="16200000">
            <a:off x="1985959" y="861773"/>
            <a:ext cx="392417" cy="400052"/>
          </a:xfrm>
          <a:prstGeom prst="rect">
            <a:avLst/>
          </a:prstGeom>
          <a:noFill/>
          <a:extLst>
            <a:ext uri="{909E8E84-426E-40DD-AFC4-6F175D3DCCD1}">
              <a14:hiddenFill xmlns:a14="http://schemas.microsoft.com/office/drawing/2010/main">
                <a:solidFill>
                  <a:srgbClr val="FFFFFF"/>
                </a:solidFill>
              </a14:hiddenFill>
            </a:ext>
          </a:extLst>
        </p:spPr>
      </p:pic>
      <p:sp>
        <p:nvSpPr>
          <p:cNvPr id="54" name="CuadroTexto 53">
            <a:extLst>
              <a:ext uri="{FF2B5EF4-FFF2-40B4-BE49-F238E27FC236}">
                <a16:creationId xmlns:a16="http://schemas.microsoft.com/office/drawing/2014/main" id="{4D75EA93-968C-423D-8FC8-1BC5E823542C}"/>
              </a:ext>
            </a:extLst>
          </p:cNvPr>
          <p:cNvSpPr txBox="1"/>
          <p:nvPr/>
        </p:nvSpPr>
        <p:spPr>
          <a:xfrm>
            <a:off x="387702" y="2828101"/>
            <a:ext cx="1428750" cy="830997"/>
          </a:xfrm>
          <a:prstGeom prst="rect">
            <a:avLst/>
          </a:prstGeom>
          <a:noFill/>
        </p:spPr>
        <p:txBody>
          <a:bodyPr wrap="square">
            <a:spAutoFit/>
          </a:bodyPr>
          <a:lstStyle/>
          <a:p>
            <a:pPr lvl="0"/>
            <a:r>
              <a:rPr lang="es-ES" sz="1200" b="1" dirty="0">
                <a:latin typeface="+mj-lt"/>
              </a:rPr>
              <a:t>Circular conjunta 01 de 2019 MHCP- CGR</a:t>
            </a:r>
          </a:p>
        </p:txBody>
      </p:sp>
      <p:pic>
        <p:nvPicPr>
          <p:cNvPr id="55" name="Picture 2" descr="ciclo del nitrogeno by paulapainemal2000 on emaze">
            <a:extLst>
              <a:ext uri="{FF2B5EF4-FFF2-40B4-BE49-F238E27FC236}">
                <a16:creationId xmlns:a16="http://schemas.microsoft.com/office/drawing/2014/main" id="{9202E32D-8803-4400-BD8E-A7F9F73F9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 t="31672" r="80102" b="28470"/>
          <a:stretch/>
        </p:blipFill>
        <p:spPr bwMode="auto">
          <a:xfrm rot="16200000">
            <a:off x="2006851" y="2915014"/>
            <a:ext cx="392420" cy="400052"/>
          </a:xfrm>
          <a:prstGeom prst="rect">
            <a:avLst/>
          </a:prstGeom>
          <a:noFill/>
          <a:extLst>
            <a:ext uri="{909E8E84-426E-40DD-AFC4-6F175D3DCCD1}">
              <a14:hiddenFill xmlns:a14="http://schemas.microsoft.com/office/drawing/2010/main">
                <a:solidFill>
                  <a:srgbClr val="FFFFFF"/>
                </a:solidFill>
              </a14:hiddenFill>
            </a:ext>
          </a:extLst>
        </p:spPr>
      </p:pic>
      <p:sp>
        <p:nvSpPr>
          <p:cNvPr id="56" name="CuadroTexto 55">
            <a:extLst>
              <a:ext uri="{FF2B5EF4-FFF2-40B4-BE49-F238E27FC236}">
                <a16:creationId xmlns:a16="http://schemas.microsoft.com/office/drawing/2014/main" id="{F667DCED-8F5A-45D7-ADAE-BD1F6CDE46D2}"/>
              </a:ext>
            </a:extLst>
          </p:cNvPr>
          <p:cNvSpPr txBox="1"/>
          <p:nvPr/>
        </p:nvSpPr>
        <p:spPr>
          <a:xfrm>
            <a:off x="2467060" y="2858257"/>
            <a:ext cx="6378806" cy="507831"/>
          </a:xfrm>
          <a:prstGeom prst="rect">
            <a:avLst/>
          </a:prstGeom>
          <a:noFill/>
        </p:spPr>
        <p:txBody>
          <a:bodyPr wrap="square">
            <a:spAutoFit/>
          </a:bodyPr>
          <a:lstStyle/>
          <a:p>
            <a:pPr lvl="0" algn="just"/>
            <a:r>
              <a:rPr lang="es-ES" sz="1350" i="1" dirty="0"/>
              <a:t>“Divulgación del Catálogo Integrado de Clasificación Presupuestal (CICP) y del Régimen de Contabilidad Presupuestal (RCP)”</a:t>
            </a:r>
          </a:p>
        </p:txBody>
      </p:sp>
      <p:sp>
        <p:nvSpPr>
          <p:cNvPr id="57" name="CuadroTexto 56">
            <a:extLst>
              <a:ext uri="{FF2B5EF4-FFF2-40B4-BE49-F238E27FC236}">
                <a16:creationId xmlns:a16="http://schemas.microsoft.com/office/drawing/2014/main" id="{3CE3176C-9DA6-4ECB-B75E-5007E3F642BC}"/>
              </a:ext>
            </a:extLst>
          </p:cNvPr>
          <p:cNvSpPr txBox="1"/>
          <p:nvPr/>
        </p:nvSpPr>
        <p:spPr>
          <a:xfrm>
            <a:off x="2398177" y="773097"/>
            <a:ext cx="6378806" cy="923330"/>
          </a:xfrm>
          <a:prstGeom prst="rect">
            <a:avLst/>
          </a:prstGeom>
          <a:noFill/>
        </p:spPr>
        <p:txBody>
          <a:bodyPr wrap="square">
            <a:spAutoFit/>
          </a:bodyPr>
          <a:lstStyle/>
          <a:p>
            <a:pPr lvl="0" algn="just"/>
            <a:r>
              <a:rPr lang="es-ES" sz="1350" i="1" dirty="0"/>
              <a:t>“Por Medio del cual se expide el Decreto Único Reglamentario del Sector Hacienda y Crédito Público”</a:t>
            </a:r>
          </a:p>
          <a:p>
            <a:pPr lvl="0" algn="just"/>
            <a:r>
              <a:rPr lang="es-ES" sz="1350" i="1" dirty="0">
                <a:ea typeface="Calibri" panose="020F0502020204030204" pitchFamily="34" charset="0"/>
                <a:cs typeface="Times New Roman" panose="02020603050405020304" pitchFamily="18" charset="0"/>
              </a:rPr>
              <a:t>Artículo 2.8.1.2.5 Catalogo único de clasificación territorial</a:t>
            </a:r>
            <a:endParaRPr lang="es-ES" sz="1350" i="1" dirty="0"/>
          </a:p>
          <a:p>
            <a:pPr lvl="0" algn="just"/>
            <a:endParaRPr lang="es-CO" sz="1350" dirty="0"/>
          </a:p>
        </p:txBody>
      </p:sp>
      <p:sp>
        <p:nvSpPr>
          <p:cNvPr id="58" name="Título 1"/>
          <p:cNvSpPr>
            <a:spLocks noGrp="1"/>
          </p:cNvSpPr>
          <p:nvPr>
            <p:ph type="ctrTitle"/>
          </p:nvPr>
        </p:nvSpPr>
        <p:spPr>
          <a:xfrm>
            <a:off x="4602862" y="-50879"/>
            <a:ext cx="4153436" cy="478900"/>
          </a:xfrm>
        </p:spPr>
        <p:txBody>
          <a:bodyPr>
            <a:noAutofit/>
          </a:bodyPr>
          <a:lstStyle/>
          <a:p>
            <a:pPr algn="r"/>
            <a:r>
              <a:rPr lang="es-CO" sz="3200" b="1" dirty="0">
                <a:solidFill>
                  <a:schemeClr val="accent1">
                    <a:lumMod val="75000"/>
                  </a:schemeClr>
                </a:solidFill>
              </a:rPr>
              <a:t>A. Marco Normativo</a:t>
            </a:r>
          </a:p>
        </p:txBody>
      </p:sp>
    </p:spTree>
    <p:extLst>
      <p:ext uri="{BB962C8B-B14F-4D97-AF65-F5344CB8AC3E}">
        <p14:creationId xmlns:p14="http://schemas.microsoft.com/office/powerpoint/2010/main" val="27216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adroTexto 37">
            <a:extLst>
              <a:ext uri="{FF2B5EF4-FFF2-40B4-BE49-F238E27FC236}">
                <a16:creationId xmlns:a16="http://schemas.microsoft.com/office/drawing/2014/main" id="{DFBD34AD-25BE-4A21-882B-225832351A94}"/>
              </a:ext>
            </a:extLst>
          </p:cNvPr>
          <p:cNvSpPr txBox="1"/>
          <p:nvPr/>
        </p:nvSpPr>
        <p:spPr>
          <a:xfrm>
            <a:off x="2514600" y="1276350"/>
            <a:ext cx="6389956" cy="507831"/>
          </a:xfrm>
          <a:prstGeom prst="rect">
            <a:avLst/>
          </a:prstGeom>
          <a:noFill/>
        </p:spPr>
        <p:txBody>
          <a:bodyPr wrap="square">
            <a:spAutoFit/>
          </a:bodyPr>
          <a:lstStyle/>
          <a:p>
            <a:pPr lvl="0" algn="just"/>
            <a:r>
              <a:rPr lang="es-ES" sz="1350" i="1" dirty="0"/>
              <a:t>“A través de la cual se expidió el Catálogo de Clasificación Presupuestal para Entidades Territoriales y sus Descentralizadas (CCPET).”</a:t>
            </a:r>
          </a:p>
        </p:txBody>
      </p:sp>
      <p:sp>
        <p:nvSpPr>
          <p:cNvPr id="39" name="CuadroTexto 38">
            <a:extLst>
              <a:ext uri="{FF2B5EF4-FFF2-40B4-BE49-F238E27FC236}">
                <a16:creationId xmlns:a16="http://schemas.microsoft.com/office/drawing/2014/main" id="{8445F6A8-FEA7-4E1E-B573-65B438777B75}"/>
              </a:ext>
            </a:extLst>
          </p:cNvPr>
          <p:cNvSpPr txBox="1"/>
          <p:nvPr/>
        </p:nvSpPr>
        <p:spPr>
          <a:xfrm>
            <a:off x="340788" y="1217132"/>
            <a:ext cx="1458858" cy="646331"/>
          </a:xfrm>
          <a:prstGeom prst="rect">
            <a:avLst/>
          </a:prstGeom>
          <a:noFill/>
        </p:spPr>
        <p:txBody>
          <a:bodyPr wrap="square">
            <a:spAutoFit/>
          </a:bodyPr>
          <a:lstStyle/>
          <a:p>
            <a:pPr lvl="0"/>
            <a:r>
              <a:rPr lang="es-ES" sz="1200" b="1" dirty="0">
                <a:latin typeface="+mj-lt"/>
              </a:rPr>
              <a:t>Resolución 3832 del 18 de octubre de 2019</a:t>
            </a:r>
            <a:endParaRPr lang="es-ES" sz="1200" dirty="0">
              <a:latin typeface="+mj-lt"/>
            </a:endParaRPr>
          </a:p>
        </p:txBody>
      </p:sp>
      <p:pic>
        <p:nvPicPr>
          <p:cNvPr id="44" name="Picture 2" descr="ciclo del nitrogeno by paulapainemal2000 on emaze">
            <a:extLst>
              <a:ext uri="{FF2B5EF4-FFF2-40B4-BE49-F238E27FC236}">
                <a16:creationId xmlns:a16="http://schemas.microsoft.com/office/drawing/2014/main" id="{564CA847-EE6D-4323-B839-5C56EFB1DF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1672" r="35913" b="28470"/>
          <a:stretch/>
        </p:blipFill>
        <p:spPr bwMode="auto">
          <a:xfrm rot="16200000">
            <a:off x="1855020" y="1273679"/>
            <a:ext cx="369332" cy="400052"/>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ED803A09-D54D-43D1-A935-6A4A94B69A88}"/>
              </a:ext>
            </a:extLst>
          </p:cNvPr>
          <p:cNvSpPr txBox="1"/>
          <p:nvPr/>
        </p:nvSpPr>
        <p:spPr>
          <a:xfrm>
            <a:off x="316627" y="2245479"/>
            <a:ext cx="1458858" cy="646331"/>
          </a:xfrm>
          <a:prstGeom prst="rect">
            <a:avLst/>
          </a:prstGeom>
          <a:noFill/>
        </p:spPr>
        <p:txBody>
          <a:bodyPr wrap="square">
            <a:spAutoFit/>
          </a:bodyPr>
          <a:lstStyle/>
          <a:p>
            <a:pPr lvl="0"/>
            <a:r>
              <a:rPr lang="es-ES" sz="1200" b="1" dirty="0">
                <a:latin typeface="+mj-lt"/>
              </a:rPr>
              <a:t>Resolución 1355 del 1 de julio de 2020</a:t>
            </a:r>
            <a:endParaRPr lang="es-ES" sz="1200" dirty="0">
              <a:latin typeface="+mj-lt"/>
            </a:endParaRPr>
          </a:p>
        </p:txBody>
      </p:sp>
      <p:pic>
        <p:nvPicPr>
          <p:cNvPr id="47" name="Picture 2" descr="ciclo del nitrogeno by paulapainemal2000 on emaze">
            <a:extLst>
              <a:ext uri="{FF2B5EF4-FFF2-40B4-BE49-F238E27FC236}">
                <a16:creationId xmlns:a16="http://schemas.microsoft.com/office/drawing/2014/main" id="{B21DD129-EA4C-472F-A5F1-4B1665252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5" t="31672" r="64748" b="28470"/>
          <a:stretch/>
        </p:blipFill>
        <p:spPr bwMode="auto">
          <a:xfrm rot="16200000">
            <a:off x="1852749" y="2271452"/>
            <a:ext cx="392419" cy="400052"/>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a:extLst>
              <a:ext uri="{FF2B5EF4-FFF2-40B4-BE49-F238E27FC236}">
                <a16:creationId xmlns:a16="http://schemas.microsoft.com/office/drawing/2014/main" id="{CC37A27C-341F-4F14-80FC-649B613DB82B}"/>
              </a:ext>
            </a:extLst>
          </p:cNvPr>
          <p:cNvSpPr txBox="1"/>
          <p:nvPr/>
        </p:nvSpPr>
        <p:spPr>
          <a:xfrm>
            <a:off x="2443581" y="2155803"/>
            <a:ext cx="6389956" cy="1131079"/>
          </a:xfrm>
          <a:prstGeom prst="rect">
            <a:avLst/>
          </a:prstGeom>
          <a:noFill/>
        </p:spPr>
        <p:txBody>
          <a:bodyPr wrap="square">
            <a:spAutoFit/>
          </a:bodyPr>
          <a:lstStyle/>
          <a:p>
            <a:pPr algn="just"/>
            <a:r>
              <a:rPr lang="es-ES" sz="1350" i="1" dirty="0"/>
              <a:t>“Por la cual se modifica la Resolución No. 3832 del 18 de octubre de 2019, mediante la cual se expide el Catálogo de Clasificación Presupuestal para Entidades Territoriales y sus Descentralizadas – CCPET”</a:t>
            </a:r>
          </a:p>
          <a:p>
            <a:pPr algn="just"/>
            <a:r>
              <a:rPr lang="es-ES" sz="1350" i="1" dirty="0"/>
              <a:t>Modifica Art. 2 Definición y composición del Clasificador presupuestal y Art. 3 Clasificadores complementarios de la Resolución 3832 de 2019</a:t>
            </a:r>
          </a:p>
        </p:txBody>
      </p:sp>
      <p:sp>
        <p:nvSpPr>
          <p:cNvPr id="49" name="CuadroTexto 48">
            <a:extLst>
              <a:ext uri="{FF2B5EF4-FFF2-40B4-BE49-F238E27FC236}">
                <a16:creationId xmlns:a16="http://schemas.microsoft.com/office/drawing/2014/main" id="{17149695-61BE-427E-8278-0EDD067122C0}"/>
              </a:ext>
            </a:extLst>
          </p:cNvPr>
          <p:cNvSpPr txBox="1"/>
          <p:nvPr/>
        </p:nvSpPr>
        <p:spPr>
          <a:xfrm>
            <a:off x="367772" y="3502201"/>
            <a:ext cx="1458858" cy="830997"/>
          </a:xfrm>
          <a:prstGeom prst="rect">
            <a:avLst/>
          </a:prstGeom>
          <a:noFill/>
        </p:spPr>
        <p:txBody>
          <a:bodyPr wrap="square">
            <a:spAutoFit/>
          </a:bodyPr>
          <a:lstStyle/>
          <a:p>
            <a:pPr lvl="0"/>
            <a:r>
              <a:rPr lang="es-ES" sz="1200" b="1" dirty="0">
                <a:latin typeface="+mj-lt"/>
              </a:rPr>
              <a:t>Resolución 2323 del 24 de noviembre de 2020</a:t>
            </a:r>
            <a:endParaRPr lang="es-ES" sz="1200" dirty="0">
              <a:latin typeface="+mj-lt"/>
            </a:endParaRPr>
          </a:p>
        </p:txBody>
      </p:sp>
      <p:sp>
        <p:nvSpPr>
          <p:cNvPr id="50" name="CuadroTexto 49">
            <a:extLst>
              <a:ext uri="{FF2B5EF4-FFF2-40B4-BE49-F238E27FC236}">
                <a16:creationId xmlns:a16="http://schemas.microsoft.com/office/drawing/2014/main" id="{8A85A6A5-0E18-446D-AE48-52B7DD92292F}"/>
              </a:ext>
            </a:extLst>
          </p:cNvPr>
          <p:cNvSpPr txBox="1"/>
          <p:nvPr/>
        </p:nvSpPr>
        <p:spPr>
          <a:xfrm>
            <a:off x="2486788" y="3613234"/>
            <a:ext cx="6445579" cy="507831"/>
          </a:xfrm>
          <a:prstGeom prst="rect">
            <a:avLst/>
          </a:prstGeom>
          <a:noFill/>
        </p:spPr>
        <p:txBody>
          <a:bodyPr wrap="square">
            <a:spAutoFit/>
          </a:bodyPr>
          <a:lstStyle/>
          <a:p>
            <a:pPr algn="just"/>
            <a:r>
              <a:rPr lang="es-ES" sz="1350" i="1" dirty="0"/>
              <a:t>“Por la cual se modifica el inciso segundo del artículo 5º de la Resolución No. 3832 del 18 de octubre de 2019, y se dictan otras disposiciones” – Término de aplicación del CCPET</a:t>
            </a:r>
          </a:p>
        </p:txBody>
      </p:sp>
      <p:pic>
        <p:nvPicPr>
          <p:cNvPr id="51" name="Picture 2" descr="ciclo del nitrogeno by paulapainemal2000 on emaze">
            <a:extLst>
              <a:ext uri="{FF2B5EF4-FFF2-40B4-BE49-F238E27FC236}">
                <a16:creationId xmlns:a16="http://schemas.microsoft.com/office/drawing/2014/main" id="{404F4A0A-AAD0-4EFF-B340-7D53E9D90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 t="31672" r="80102" b="28470"/>
          <a:stretch/>
        </p:blipFill>
        <p:spPr bwMode="auto">
          <a:xfrm rot="16200000">
            <a:off x="1875942" y="3717674"/>
            <a:ext cx="392420" cy="400052"/>
          </a:xfrm>
          <a:prstGeom prst="rect">
            <a:avLst/>
          </a:prstGeom>
          <a:noFill/>
          <a:extLst>
            <a:ext uri="{909E8E84-426E-40DD-AFC4-6F175D3DCCD1}">
              <a14:hiddenFill xmlns:a14="http://schemas.microsoft.com/office/drawing/2010/main">
                <a:solidFill>
                  <a:srgbClr val="FFFFFF"/>
                </a:solidFill>
              </a14:hiddenFill>
            </a:ext>
          </a:extLst>
        </p:spPr>
      </p:pic>
      <p:sp>
        <p:nvSpPr>
          <p:cNvPr id="58" name="Título 1"/>
          <p:cNvSpPr>
            <a:spLocks noGrp="1"/>
          </p:cNvSpPr>
          <p:nvPr>
            <p:ph type="ctrTitle"/>
          </p:nvPr>
        </p:nvSpPr>
        <p:spPr>
          <a:xfrm>
            <a:off x="4572000" y="-40750"/>
            <a:ext cx="4153436" cy="478900"/>
          </a:xfrm>
        </p:spPr>
        <p:txBody>
          <a:bodyPr>
            <a:noAutofit/>
          </a:bodyPr>
          <a:lstStyle/>
          <a:p>
            <a:pPr algn="r"/>
            <a:r>
              <a:rPr lang="es-CO" sz="3200" b="1" dirty="0">
                <a:solidFill>
                  <a:schemeClr val="accent1">
                    <a:lumMod val="75000"/>
                  </a:schemeClr>
                </a:solidFill>
              </a:rPr>
              <a:t>A. Marco Normativo</a:t>
            </a:r>
          </a:p>
        </p:txBody>
      </p:sp>
    </p:spTree>
    <p:extLst>
      <p:ext uri="{BB962C8B-B14F-4D97-AF65-F5344CB8AC3E}">
        <p14:creationId xmlns:p14="http://schemas.microsoft.com/office/powerpoint/2010/main" val="419548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Marcador de número de diapositiva 1">
            <a:extLst>
              <a:ext uri="{FF2B5EF4-FFF2-40B4-BE49-F238E27FC236}">
                <a16:creationId xmlns:a16="http://schemas.microsoft.com/office/drawing/2014/main" id="{5F6ACF40-85E0-4C05-8A61-EA12699A3776}"/>
              </a:ext>
            </a:extLst>
          </p:cNvPr>
          <p:cNvSpPr>
            <a:spLocks noGrp="1"/>
          </p:cNvSpPr>
          <p:nvPr>
            <p:ph type="sldNum" sz="quarter" idx="12"/>
          </p:nvPr>
        </p:nvSpPr>
        <p:spPr>
          <a:xfrm>
            <a:off x="8628917" y="4767895"/>
            <a:ext cx="317569" cy="273844"/>
          </a:xfrm>
        </p:spPr>
        <p:txBody>
          <a:bodyPr/>
          <a:lstStyle/>
          <a:p>
            <a:fld id="{D3E75E6F-FA4D-4B83-A3DA-790DB5677DAD}" type="slidenum">
              <a:rPr lang="es-ES" sz="1350"/>
              <a:t>15</a:t>
            </a:fld>
            <a:endParaRPr lang="es-ES" sz="1350"/>
          </a:p>
        </p:txBody>
      </p:sp>
      <p:pic>
        <p:nvPicPr>
          <p:cNvPr id="44" name="Picture 2" descr="ciclo del nitrogeno by paulapainemal2000 on emaze">
            <a:extLst>
              <a:ext uri="{FF2B5EF4-FFF2-40B4-BE49-F238E27FC236}">
                <a16:creationId xmlns:a16="http://schemas.microsoft.com/office/drawing/2014/main" id="{564CA847-EE6D-4323-B839-5C56EFB1DF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1672" r="35913" b="28470"/>
          <a:stretch/>
        </p:blipFill>
        <p:spPr bwMode="auto">
          <a:xfrm rot="16200000">
            <a:off x="1884503" y="2160657"/>
            <a:ext cx="369332" cy="40005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iclo del nitrogeno by paulapainemal2000 on emaze">
            <a:extLst>
              <a:ext uri="{FF2B5EF4-FFF2-40B4-BE49-F238E27FC236}">
                <a16:creationId xmlns:a16="http://schemas.microsoft.com/office/drawing/2014/main" id="{B21DD129-EA4C-472F-A5F1-4B1665252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5" t="31672" r="64748" b="28470"/>
          <a:stretch/>
        </p:blipFill>
        <p:spPr bwMode="auto">
          <a:xfrm rot="16200000">
            <a:off x="1872959" y="3350331"/>
            <a:ext cx="392419" cy="400052"/>
          </a:xfrm>
          <a:prstGeom prst="rect">
            <a:avLst/>
          </a:prstGeom>
          <a:noFill/>
          <a:extLst>
            <a:ext uri="{909E8E84-426E-40DD-AFC4-6F175D3DCCD1}">
              <a14:hiddenFill xmlns:a14="http://schemas.microsoft.com/office/drawing/2010/main">
                <a:solidFill>
                  <a:srgbClr val="FFFFFF"/>
                </a:solidFill>
              </a14:hiddenFill>
            </a:ext>
          </a:extLst>
        </p:spPr>
      </p:pic>
      <p:sp>
        <p:nvSpPr>
          <p:cNvPr id="58" name="Título 1"/>
          <p:cNvSpPr>
            <a:spLocks noGrp="1"/>
          </p:cNvSpPr>
          <p:nvPr>
            <p:ph type="ctrTitle"/>
          </p:nvPr>
        </p:nvSpPr>
        <p:spPr>
          <a:xfrm>
            <a:off x="4572000" y="-47655"/>
            <a:ext cx="4153436" cy="478900"/>
          </a:xfrm>
        </p:spPr>
        <p:txBody>
          <a:bodyPr>
            <a:noAutofit/>
          </a:bodyPr>
          <a:lstStyle/>
          <a:p>
            <a:pPr algn="r"/>
            <a:r>
              <a:rPr lang="es-CO" sz="3200" b="1" dirty="0">
                <a:solidFill>
                  <a:schemeClr val="accent1">
                    <a:lumMod val="75000"/>
                  </a:schemeClr>
                </a:solidFill>
              </a:rPr>
              <a:t>A. Marco Normativo</a:t>
            </a:r>
          </a:p>
        </p:txBody>
      </p:sp>
      <p:sp>
        <p:nvSpPr>
          <p:cNvPr id="17" name="CuadroTexto 16">
            <a:extLst>
              <a:ext uri="{FF2B5EF4-FFF2-40B4-BE49-F238E27FC236}">
                <a16:creationId xmlns:a16="http://schemas.microsoft.com/office/drawing/2014/main" id="{760CFD83-5AFD-4A90-B956-9A9442D88EA6}"/>
              </a:ext>
            </a:extLst>
          </p:cNvPr>
          <p:cNvSpPr txBox="1"/>
          <p:nvPr/>
        </p:nvSpPr>
        <p:spPr>
          <a:xfrm>
            <a:off x="410284" y="2137905"/>
            <a:ext cx="1458858" cy="830997"/>
          </a:xfrm>
          <a:prstGeom prst="rect">
            <a:avLst/>
          </a:prstGeom>
          <a:noFill/>
        </p:spPr>
        <p:txBody>
          <a:bodyPr wrap="square">
            <a:spAutoFit/>
          </a:bodyPr>
          <a:lstStyle/>
          <a:p>
            <a:pPr lvl="0"/>
            <a:r>
              <a:rPr lang="es-ES" sz="1200" b="1" dirty="0">
                <a:latin typeface="+mj-lt"/>
              </a:rPr>
              <a:t>Resolución 3438 del 27 de diciembre de 2021</a:t>
            </a:r>
            <a:endParaRPr lang="es-ES" sz="1200" dirty="0">
              <a:latin typeface="+mj-lt"/>
            </a:endParaRPr>
          </a:p>
        </p:txBody>
      </p:sp>
      <p:sp>
        <p:nvSpPr>
          <p:cNvPr id="20" name="CuadroTexto 19">
            <a:extLst>
              <a:ext uri="{FF2B5EF4-FFF2-40B4-BE49-F238E27FC236}">
                <a16:creationId xmlns:a16="http://schemas.microsoft.com/office/drawing/2014/main" id="{8BEBE79F-6D69-4A82-BD2C-DA077CAAA0F9}"/>
              </a:ext>
            </a:extLst>
          </p:cNvPr>
          <p:cNvSpPr txBox="1"/>
          <p:nvPr/>
        </p:nvSpPr>
        <p:spPr>
          <a:xfrm>
            <a:off x="2394822" y="2137905"/>
            <a:ext cx="6366977" cy="923330"/>
          </a:xfrm>
          <a:prstGeom prst="rect">
            <a:avLst/>
          </a:prstGeom>
          <a:noFill/>
        </p:spPr>
        <p:txBody>
          <a:bodyPr wrap="square">
            <a:spAutoFit/>
          </a:bodyPr>
          <a:lstStyle/>
          <a:p>
            <a:r>
              <a:rPr lang="es-ES" sz="1350" i="1" dirty="0"/>
              <a:t>“Por la cual modifica el artículo 3° y se actualizan los anexos de la Resolución No. 3832 del 18 de octubre de 2019, mediante la cual se expide el Catálogo de Clasificación Presupuestal para Entidades Territoriales y sus Descentralizadas – CCPET y se dictan otras disposiciones.” – Clasificadores complementarios</a:t>
            </a:r>
            <a:endParaRPr lang="es-CO" sz="1350" i="1" dirty="0"/>
          </a:p>
        </p:txBody>
      </p:sp>
      <p:sp>
        <p:nvSpPr>
          <p:cNvPr id="21" name="CuadroTexto 20">
            <a:extLst>
              <a:ext uri="{FF2B5EF4-FFF2-40B4-BE49-F238E27FC236}">
                <a16:creationId xmlns:a16="http://schemas.microsoft.com/office/drawing/2014/main" id="{2BB82B9A-4161-4E95-A04F-086F930DC3A8}"/>
              </a:ext>
            </a:extLst>
          </p:cNvPr>
          <p:cNvSpPr txBox="1"/>
          <p:nvPr/>
        </p:nvSpPr>
        <p:spPr>
          <a:xfrm>
            <a:off x="410284" y="3331068"/>
            <a:ext cx="1458858" cy="830997"/>
          </a:xfrm>
          <a:prstGeom prst="rect">
            <a:avLst/>
          </a:prstGeom>
          <a:noFill/>
        </p:spPr>
        <p:txBody>
          <a:bodyPr wrap="square">
            <a:spAutoFit/>
          </a:bodyPr>
          <a:lstStyle/>
          <a:p>
            <a:pPr lvl="0"/>
            <a:r>
              <a:rPr lang="es-ES" sz="1200" b="1" dirty="0">
                <a:latin typeface="+mj-lt"/>
              </a:rPr>
              <a:t>Resolución 2372 del 9 de septiembre de 2022</a:t>
            </a:r>
            <a:endParaRPr lang="es-ES" sz="1200" dirty="0">
              <a:latin typeface="+mj-lt"/>
            </a:endParaRPr>
          </a:p>
        </p:txBody>
      </p:sp>
      <p:sp>
        <p:nvSpPr>
          <p:cNvPr id="22" name="CuadroTexto 21">
            <a:extLst>
              <a:ext uri="{FF2B5EF4-FFF2-40B4-BE49-F238E27FC236}">
                <a16:creationId xmlns:a16="http://schemas.microsoft.com/office/drawing/2014/main" id="{5F0E7025-6BDE-473A-A48A-8827B9B40739}"/>
              </a:ext>
            </a:extLst>
          </p:cNvPr>
          <p:cNvSpPr txBox="1"/>
          <p:nvPr/>
        </p:nvSpPr>
        <p:spPr>
          <a:xfrm>
            <a:off x="2362200" y="3257550"/>
            <a:ext cx="6366977" cy="715581"/>
          </a:xfrm>
          <a:prstGeom prst="rect">
            <a:avLst/>
          </a:prstGeom>
          <a:noFill/>
        </p:spPr>
        <p:txBody>
          <a:bodyPr wrap="square">
            <a:spAutoFit/>
          </a:bodyPr>
          <a:lstStyle/>
          <a:p>
            <a:r>
              <a:rPr lang="es-ES" sz="1350" i="1" dirty="0"/>
              <a:t>“Por la cual se actualizan los anexos de la Resolución No. 3832 del 18 de octubre de 2019, mediante la cual se expide el Catálogo de Clasificación Presupuestal para Entidades Territoriales y sus Descentralizadas – CCPET.”</a:t>
            </a:r>
            <a:endParaRPr lang="es-CO" sz="1350" i="1" dirty="0"/>
          </a:p>
        </p:txBody>
      </p:sp>
      <p:sp>
        <p:nvSpPr>
          <p:cNvPr id="23" name="CuadroTexto 22">
            <a:extLst>
              <a:ext uri="{FF2B5EF4-FFF2-40B4-BE49-F238E27FC236}">
                <a16:creationId xmlns:a16="http://schemas.microsoft.com/office/drawing/2014/main" id="{DB80D501-4F24-41DF-87B0-9D654A10475D}"/>
              </a:ext>
            </a:extLst>
          </p:cNvPr>
          <p:cNvSpPr txBox="1"/>
          <p:nvPr/>
        </p:nvSpPr>
        <p:spPr>
          <a:xfrm>
            <a:off x="371970" y="1166101"/>
            <a:ext cx="1458858" cy="646331"/>
          </a:xfrm>
          <a:prstGeom prst="rect">
            <a:avLst/>
          </a:prstGeom>
          <a:noFill/>
        </p:spPr>
        <p:txBody>
          <a:bodyPr wrap="square">
            <a:spAutoFit/>
          </a:bodyPr>
          <a:lstStyle/>
          <a:p>
            <a:pPr lvl="0"/>
            <a:r>
              <a:rPr lang="es-ES" sz="1200" b="1" dirty="0">
                <a:latin typeface="+mj-lt"/>
              </a:rPr>
              <a:t>Resolución 0401 del 18 de febrero de 2021</a:t>
            </a:r>
            <a:endParaRPr lang="es-ES" sz="1200" dirty="0">
              <a:latin typeface="+mj-lt"/>
            </a:endParaRPr>
          </a:p>
        </p:txBody>
      </p:sp>
      <p:sp>
        <p:nvSpPr>
          <p:cNvPr id="24" name="CuadroTexto 23">
            <a:extLst>
              <a:ext uri="{FF2B5EF4-FFF2-40B4-BE49-F238E27FC236}">
                <a16:creationId xmlns:a16="http://schemas.microsoft.com/office/drawing/2014/main" id="{FF364174-90AA-4696-8D05-49A76A7D1547}"/>
              </a:ext>
            </a:extLst>
          </p:cNvPr>
          <p:cNvSpPr txBox="1"/>
          <p:nvPr/>
        </p:nvSpPr>
        <p:spPr>
          <a:xfrm>
            <a:off x="2418983" y="1083590"/>
            <a:ext cx="6427654" cy="715581"/>
          </a:xfrm>
          <a:prstGeom prst="rect">
            <a:avLst/>
          </a:prstGeom>
          <a:noFill/>
        </p:spPr>
        <p:txBody>
          <a:bodyPr wrap="square">
            <a:spAutoFit/>
          </a:bodyPr>
          <a:lstStyle/>
          <a:p>
            <a:pPr algn="just"/>
            <a:r>
              <a:rPr lang="es-ES" sz="1350" dirty="0">
                <a:ea typeface="Calibri" panose="020F0502020204030204" pitchFamily="34" charset="0"/>
              </a:rPr>
              <a:t>“</a:t>
            </a:r>
            <a:r>
              <a:rPr lang="es-CO" sz="1350" i="1" dirty="0">
                <a:ea typeface="Calibri" panose="020F0502020204030204" pitchFamily="34" charset="0"/>
              </a:rPr>
              <a:t>Por la cual se actualizan los anexos de la Resolución No. 3832 del 18 de octubre de 2019, mediante la cual se expide el Catálogo de Clasificación Presupuestal para Entidades Territoriales y sus Descentralizadas – CCPET”</a:t>
            </a:r>
            <a:endParaRPr lang="es-CO" sz="1350" dirty="0"/>
          </a:p>
        </p:txBody>
      </p:sp>
      <p:pic>
        <p:nvPicPr>
          <p:cNvPr id="25" name="Picture 2" descr="ciclo del nitrogeno by paulapainemal2000 on emaze">
            <a:extLst>
              <a:ext uri="{FF2B5EF4-FFF2-40B4-BE49-F238E27FC236}">
                <a16:creationId xmlns:a16="http://schemas.microsoft.com/office/drawing/2014/main" id="{4AD55CDC-F7E2-4FA9-9F02-FFA1FC1EC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3" t="31672" r="50000" b="28470"/>
          <a:stretch/>
        </p:blipFill>
        <p:spPr bwMode="auto">
          <a:xfrm rot="16200000">
            <a:off x="1834646" y="1202510"/>
            <a:ext cx="392417"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1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B3031681-EC27-4700-B70D-52CCE85A2BB3}"/>
              </a:ext>
            </a:extLst>
          </p:cNvPr>
          <p:cNvSpPr txBox="1"/>
          <p:nvPr/>
        </p:nvSpPr>
        <p:spPr>
          <a:xfrm>
            <a:off x="2220701" y="891918"/>
            <a:ext cx="4702597" cy="646331"/>
          </a:xfrm>
          <a:prstGeom prst="rect">
            <a:avLst/>
          </a:prstGeom>
          <a:solidFill>
            <a:schemeClr val="tx2">
              <a:lumMod val="60000"/>
              <a:lumOff val="40000"/>
            </a:schemeClr>
          </a:solidFill>
        </p:spPr>
        <p:txBody>
          <a:bodyPr wrap="square" rtlCol="0">
            <a:spAutoFit/>
          </a:bodyPr>
          <a:lstStyle/>
          <a:p>
            <a:pPr algn="ctr"/>
            <a:r>
              <a:rPr lang="es-CO" b="1" dirty="0">
                <a:solidFill>
                  <a:schemeClr val="bg1"/>
                </a:solidFill>
                <a:cs typeface="Times New Roman" panose="02020603050405020304" pitchFamily="18" charset="0"/>
              </a:rPr>
              <a:t>ALCANCE PARA APLICACION DEL CCPET</a:t>
            </a:r>
          </a:p>
        </p:txBody>
      </p:sp>
      <p:sp>
        <p:nvSpPr>
          <p:cNvPr id="13" name="CuadroTexto 12">
            <a:extLst>
              <a:ext uri="{FF2B5EF4-FFF2-40B4-BE49-F238E27FC236}">
                <a16:creationId xmlns:a16="http://schemas.microsoft.com/office/drawing/2014/main" id="{6AEE586F-FAD8-4377-A742-097C12A55A64}"/>
              </a:ext>
            </a:extLst>
          </p:cNvPr>
          <p:cNvSpPr txBox="1"/>
          <p:nvPr/>
        </p:nvSpPr>
        <p:spPr>
          <a:xfrm>
            <a:off x="705871" y="1723934"/>
            <a:ext cx="4702597" cy="369332"/>
          </a:xfrm>
          <a:prstGeom prst="rect">
            <a:avLst/>
          </a:prstGeom>
          <a:noFill/>
        </p:spPr>
        <p:txBody>
          <a:bodyPr wrap="square">
            <a:spAutoFit/>
          </a:bodyPr>
          <a:lstStyle/>
          <a:p>
            <a:pPr algn="just"/>
            <a:r>
              <a:rPr lang="es-ES" b="1" dirty="0">
                <a:cs typeface="Times New Roman" panose="02020603050405020304" pitchFamily="18" charset="0"/>
              </a:rPr>
              <a:t>Resolución 3832 del 18 oct de  2019</a:t>
            </a:r>
          </a:p>
        </p:txBody>
      </p:sp>
      <p:sp>
        <p:nvSpPr>
          <p:cNvPr id="14" name="CuadroTexto 13">
            <a:extLst>
              <a:ext uri="{FF2B5EF4-FFF2-40B4-BE49-F238E27FC236}">
                <a16:creationId xmlns:a16="http://schemas.microsoft.com/office/drawing/2014/main" id="{46CA4D72-D4F4-4474-BE13-DA37CB92006A}"/>
              </a:ext>
            </a:extLst>
          </p:cNvPr>
          <p:cNvSpPr txBox="1"/>
          <p:nvPr/>
        </p:nvSpPr>
        <p:spPr>
          <a:xfrm>
            <a:off x="705872" y="2220256"/>
            <a:ext cx="8046894" cy="1708160"/>
          </a:xfrm>
          <a:prstGeom prst="rect">
            <a:avLst/>
          </a:prstGeom>
          <a:noFill/>
        </p:spPr>
        <p:txBody>
          <a:bodyPr wrap="square">
            <a:spAutoFit/>
          </a:bodyPr>
          <a:lstStyle/>
          <a:p>
            <a:pPr algn="just"/>
            <a:r>
              <a:rPr lang="es-ES" sz="1500" b="1" dirty="0">
                <a:solidFill>
                  <a:srgbClr val="002060"/>
                </a:solidFill>
                <a:cs typeface="Times New Roman" panose="02020603050405020304" pitchFamily="18" charset="0"/>
              </a:rPr>
              <a:t>“Artículo 1°. Catálogo de Clasificación Presupuestal para entidades territoriales y sus descentralizadas (CCPET). Mediante la presente resolución, se expide el catálogo de clasificación presupuestal para las entidades territoriales y sus descentralizadas (CCPET), el cual deberá aplicarse en todas las etapas del ciclo presupuestal y según las definiciones del artículo siguiente, sin perjuicio de que en las de presentación y aprobación ante las corporaciones administrativas se aplique la clasificación y detalles de desagregación establecidos en la norma orgánica de presupuesto”</a:t>
            </a:r>
            <a:endParaRPr lang="es-CO" sz="1500" b="1" dirty="0">
              <a:solidFill>
                <a:srgbClr val="EF0FC4"/>
              </a:solidFill>
              <a:cs typeface="Times New Roman" panose="02020603050405020304" pitchFamily="18" charset="0"/>
            </a:endParaRPr>
          </a:p>
        </p:txBody>
      </p:sp>
      <p:sp>
        <p:nvSpPr>
          <p:cNvPr id="16" name="Título 1"/>
          <p:cNvSpPr>
            <a:spLocks noGrp="1"/>
          </p:cNvSpPr>
          <p:nvPr>
            <p:ph type="ctrTitle"/>
          </p:nvPr>
        </p:nvSpPr>
        <p:spPr>
          <a:xfrm>
            <a:off x="4417907" y="-40750"/>
            <a:ext cx="4153436" cy="478900"/>
          </a:xfrm>
        </p:spPr>
        <p:txBody>
          <a:bodyPr>
            <a:noAutofit/>
          </a:bodyPr>
          <a:lstStyle/>
          <a:p>
            <a:pPr algn="r"/>
            <a:r>
              <a:rPr lang="es-CO" sz="2800" b="1" dirty="0">
                <a:solidFill>
                  <a:schemeClr val="accent1">
                    <a:lumMod val="75000"/>
                  </a:schemeClr>
                </a:solidFill>
                <a:latin typeface="+mn-lt"/>
                <a:cs typeface="Arial" panose="020B0604020202020204" pitchFamily="34" charset="0"/>
              </a:rPr>
              <a:t>A. Marco Normativo</a:t>
            </a:r>
          </a:p>
        </p:txBody>
      </p:sp>
    </p:spTree>
    <p:extLst>
      <p:ext uri="{BB962C8B-B14F-4D97-AF65-F5344CB8AC3E}">
        <p14:creationId xmlns:p14="http://schemas.microsoft.com/office/powerpoint/2010/main" val="332083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B3031681-EC27-4700-B70D-52CCE85A2BB3}"/>
              </a:ext>
            </a:extLst>
          </p:cNvPr>
          <p:cNvSpPr txBox="1"/>
          <p:nvPr/>
        </p:nvSpPr>
        <p:spPr>
          <a:xfrm>
            <a:off x="2220701" y="812270"/>
            <a:ext cx="4702597" cy="646331"/>
          </a:xfrm>
          <a:prstGeom prst="rect">
            <a:avLst/>
          </a:prstGeom>
          <a:solidFill>
            <a:schemeClr val="tx2">
              <a:lumMod val="60000"/>
              <a:lumOff val="40000"/>
            </a:schemeClr>
          </a:solidFill>
        </p:spPr>
        <p:txBody>
          <a:bodyPr wrap="square" rtlCol="0">
            <a:spAutoFit/>
          </a:bodyPr>
          <a:lstStyle/>
          <a:p>
            <a:pPr algn="ctr"/>
            <a:r>
              <a:rPr lang="es-CO" b="1" dirty="0">
                <a:solidFill>
                  <a:schemeClr val="bg1"/>
                </a:solidFill>
                <a:latin typeface="+mj-lt"/>
                <a:cs typeface="Times New Roman" panose="02020603050405020304" pitchFamily="18" charset="0"/>
              </a:rPr>
              <a:t>TERMINO PARA APLICACION DEL CCPET</a:t>
            </a:r>
          </a:p>
        </p:txBody>
      </p:sp>
      <p:sp>
        <p:nvSpPr>
          <p:cNvPr id="13" name="CuadroTexto 12">
            <a:extLst>
              <a:ext uri="{FF2B5EF4-FFF2-40B4-BE49-F238E27FC236}">
                <a16:creationId xmlns:a16="http://schemas.microsoft.com/office/drawing/2014/main" id="{6AEE586F-FAD8-4377-A742-097C12A55A64}"/>
              </a:ext>
            </a:extLst>
          </p:cNvPr>
          <p:cNvSpPr txBox="1"/>
          <p:nvPr/>
        </p:nvSpPr>
        <p:spPr>
          <a:xfrm>
            <a:off x="705871" y="1723934"/>
            <a:ext cx="4702597" cy="369332"/>
          </a:xfrm>
          <a:prstGeom prst="rect">
            <a:avLst/>
          </a:prstGeom>
          <a:noFill/>
        </p:spPr>
        <p:txBody>
          <a:bodyPr wrap="square">
            <a:spAutoFit/>
          </a:bodyPr>
          <a:lstStyle/>
          <a:p>
            <a:pPr algn="just"/>
            <a:r>
              <a:rPr lang="es-ES" b="1" dirty="0">
                <a:latin typeface="+mj-lt"/>
                <a:cs typeface="Times New Roman" panose="02020603050405020304" pitchFamily="18" charset="0"/>
              </a:rPr>
              <a:t>Resolución 2323 del 24 nov de  2020</a:t>
            </a:r>
          </a:p>
        </p:txBody>
      </p:sp>
      <p:sp>
        <p:nvSpPr>
          <p:cNvPr id="14" name="CuadroTexto 13">
            <a:extLst>
              <a:ext uri="{FF2B5EF4-FFF2-40B4-BE49-F238E27FC236}">
                <a16:creationId xmlns:a16="http://schemas.microsoft.com/office/drawing/2014/main" id="{46CA4D72-D4F4-4474-BE13-DA37CB92006A}"/>
              </a:ext>
            </a:extLst>
          </p:cNvPr>
          <p:cNvSpPr txBox="1"/>
          <p:nvPr/>
        </p:nvSpPr>
        <p:spPr>
          <a:xfrm>
            <a:off x="705872" y="2220256"/>
            <a:ext cx="8046894" cy="1477328"/>
          </a:xfrm>
          <a:prstGeom prst="rect">
            <a:avLst/>
          </a:prstGeom>
          <a:noFill/>
        </p:spPr>
        <p:txBody>
          <a:bodyPr wrap="square">
            <a:spAutoFit/>
          </a:bodyPr>
          <a:lstStyle/>
          <a:p>
            <a:pPr algn="just"/>
            <a:r>
              <a:rPr lang="es-ES" sz="1500" b="1" dirty="0">
                <a:solidFill>
                  <a:srgbClr val="002060"/>
                </a:solidFill>
                <a:latin typeface="+mj-lt"/>
                <a:cs typeface="Times New Roman" panose="02020603050405020304" pitchFamily="18" charset="0"/>
              </a:rPr>
              <a:t>“Artículo 1. Término para la aplicación del CCPET. Modifíquese el inciso segundo del artículo 5º de la Resolución No. 3832 de 2019, el cual quedará así: “Las entidades territoriales y sus descentralizadas programarán y ejecutarán el presupuesto de la vigencia 2021 con el CCPET o con el clasificador que estén utilizando en la actualidad. Para la programación y ejecución del presupuesto de la vigencia 2022 y siguientes, aplicarán únicamente el CCPET</a:t>
            </a:r>
            <a:endParaRPr lang="es-CO" sz="1500" b="1" dirty="0">
              <a:solidFill>
                <a:srgbClr val="EF0FC4"/>
              </a:solidFill>
              <a:latin typeface="+mj-lt"/>
              <a:cs typeface="Times New Roman" panose="02020603050405020304" pitchFamily="18" charset="0"/>
            </a:endParaRPr>
          </a:p>
        </p:txBody>
      </p:sp>
      <p:sp>
        <p:nvSpPr>
          <p:cNvPr id="15" name="CuadroTexto 14">
            <a:extLst>
              <a:ext uri="{FF2B5EF4-FFF2-40B4-BE49-F238E27FC236}">
                <a16:creationId xmlns:a16="http://schemas.microsoft.com/office/drawing/2014/main" id="{EC30555E-CC51-4A42-B316-693966099BB3}"/>
              </a:ext>
            </a:extLst>
          </p:cNvPr>
          <p:cNvSpPr txBox="1"/>
          <p:nvPr/>
        </p:nvSpPr>
        <p:spPr>
          <a:xfrm>
            <a:off x="720526" y="3527081"/>
            <a:ext cx="8046894" cy="1015663"/>
          </a:xfrm>
          <a:prstGeom prst="rect">
            <a:avLst/>
          </a:prstGeom>
          <a:noFill/>
        </p:spPr>
        <p:txBody>
          <a:bodyPr wrap="square">
            <a:spAutoFit/>
          </a:bodyPr>
          <a:lstStyle/>
          <a:p>
            <a:pPr algn="just"/>
            <a:r>
              <a:rPr lang="es-ES" sz="1500" b="1" dirty="0">
                <a:solidFill>
                  <a:schemeClr val="accent1">
                    <a:lumMod val="75000"/>
                  </a:schemeClr>
                </a:solidFill>
                <a:latin typeface="+mj-lt"/>
                <a:cs typeface="Times New Roman" panose="02020603050405020304" pitchFamily="18" charset="0"/>
              </a:rPr>
              <a:t>Parágrafo: Sin perjuicio de lo anterior, con el objetivo de garantizar la aplicación plena del Catálogo de Clasificación Presupuestal en 2022, </a:t>
            </a:r>
            <a:r>
              <a:rPr lang="es-ES" sz="1500" b="1" i="1" u="sng" dirty="0">
                <a:solidFill>
                  <a:schemeClr val="accent1">
                    <a:lumMod val="75000"/>
                  </a:schemeClr>
                </a:solidFill>
                <a:latin typeface="+mj-lt"/>
                <a:cs typeface="Times New Roman" panose="02020603050405020304" pitchFamily="18" charset="0"/>
              </a:rPr>
              <a:t>el Gobierno Nacional solicitará a todas las Entidades Territoriales y sus Descentralizadas, reportes de información con base en el CCPET durante la vigencia 2021.”</a:t>
            </a:r>
            <a:endParaRPr lang="es-CO" sz="1500" b="1" i="1" u="sng" dirty="0">
              <a:solidFill>
                <a:schemeClr val="accent1">
                  <a:lumMod val="75000"/>
                </a:schemeClr>
              </a:solidFill>
              <a:latin typeface="+mj-lt"/>
              <a:cs typeface="Times New Roman" panose="02020603050405020304" pitchFamily="18" charset="0"/>
            </a:endParaRPr>
          </a:p>
        </p:txBody>
      </p:sp>
      <p:sp>
        <p:nvSpPr>
          <p:cNvPr id="16" name="Título 1"/>
          <p:cNvSpPr>
            <a:spLocks noGrp="1"/>
          </p:cNvSpPr>
          <p:nvPr>
            <p:ph type="ctrTitle"/>
          </p:nvPr>
        </p:nvSpPr>
        <p:spPr>
          <a:xfrm>
            <a:off x="4417907" y="-19050"/>
            <a:ext cx="4153436" cy="478900"/>
          </a:xfrm>
        </p:spPr>
        <p:txBody>
          <a:bodyPr>
            <a:noAutofit/>
          </a:bodyPr>
          <a:lstStyle/>
          <a:p>
            <a:pPr algn="r"/>
            <a:r>
              <a:rPr lang="es-CO" sz="2800" b="1" dirty="0">
                <a:solidFill>
                  <a:schemeClr val="accent1">
                    <a:lumMod val="75000"/>
                  </a:schemeClr>
                </a:solidFill>
                <a:cs typeface="Arial" panose="020B0604020202020204" pitchFamily="34" charset="0"/>
              </a:rPr>
              <a:t>A. Marco Normativo</a:t>
            </a:r>
          </a:p>
        </p:txBody>
      </p:sp>
    </p:spTree>
    <p:extLst>
      <p:ext uri="{BB962C8B-B14F-4D97-AF65-F5344CB8AC3E}">
        <p14:creationId xmlns:p14="http://schemas.microsoft.com/office/powerpoint/2010/main" val="390040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8B9BCA5-2C74-4E6C-8075-02253576FE92}"/>
              </a:ext>
            </a:extLst>
          </p:cNvPr>
          <p:cNvSpPr/>
          <p:nvPr/>
        </p:nvSpPr>
        <p:spPr>
          <a:xfrm>
            <a:off x="380999" y="3347470"/>
            <a:ext cx="8314938" cy="1447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400" b="1" dirty="0">
                <a:solidFill>
                  <a:schemeClr val="tx1"/>
                </a:solidFill>
                <a:effectLst/>
                <a:latin typeface="+mj-lt"/>
                <a:ea typeface="Times New Roman" panose="02020603050405020304" pitchFamily="18" charset="0"/>
              </a:rPr>
              <a:t>Empresas industriales y comerciales del estado y sociedades de economía mixta sujetas al régimen de aquellas dedicadas a actividades no financieras:</a:t>
            </a:r>
            <a:endParaRPr lang="es-CO" sz="1400" b="1" dirty="0">
              <a:solidFill>
                <a:schemeClr val="tx1"/>
              </a:solidFill>
              <a:effectLst/>
              <a:latin typeface="+mj-lt"/>
              <a:ea typeface="MS Mincho" panose="02020609040205080304" pitchFamily="49" charset="-128"/>
            </a:endParaRPr>
          </a:p>
          <a:p>
            <a:pPr algn="just"/>
            <a:r>
              <a:rPr lang="es-ES" sz="1400" b="1" dirty="0">
                <a:solidFill>
                  <a:schemeClr val="tx1"/>
                </a:solidFill>
                <a:effectLst/>
                <a:latin typeface="+mj-lt"/>
                <a:ea typeface="Times New Roman" panose="02020603050405020304" pitchFamily="18" charset="0"/>
              </a:rPr>
              <a:t>Anexo 1B: Ingresos empresas industriales y comerciales del estado y sociedades de economía mixta sujetas al régimen de aquellas dedicadas a actividades no financieras</a:t>
            </a:r>
            <a:endParaRPr lang="es-CO" sz="1400" b="1" dirty="0">
              <a:solidFill>
                <a:schemeClr val="tx1"/>
              </a:solidFill>
              <a:effectLst/>
              <a:latin typeface="+mj-lt"/>
              <a:ea typeface="MS Mincho" panose="02020609040205080304" pitchFamily="49" charset="-128"/>
            </a:endParaRPr>
          </a:p>
          <a:p>
            <a:pPr algn="just"/>
            <a:r>
              <a:rPr lang="es-ES" sz="1400" b="1" dirty="0">
                <a:solidFill>
                  <a:schemeClr val="tx1"/>
                </a:solidFill>
                <a:effectLst/>
                <a:latin typeface="+mj-lt"/>
                <a:ea typeface="Times New Roman" panose="02020603050405020304" pitchFamily="18" charset="0"/>
              </a:rPr>
              <a:t>Anexo 2B: Gastos empresas industriales y comerciales del estado y sociedades de economía mixta sujetas al régimen de aquellas dedicadas a actividades no financieras</a:t>
            </a:r>
            <a:endParaRPr lang="es-CO" sz="1400" b="1" dirty="0">
              <a:solidFill>
                <a:schemeClr val="tx1"/>
              </a:solidFill>
              <a:effectLst/>
              <a:latin typeface="+mj-lt"/>
              <a:ea typeface="MS Mincho" panose="02020609040205080304" pitchFamily="49" charset="-128"/>
            </a:endParaRPr>
          </a:p>
          <a:p>
            <a:pPr algn="ctr"/>
            <a:endParaRPr lang="es-CO" sz="1100" b="1" dirty="0">
              <a:solidFill>
                <a:schemeClr val="tx1"/>
              </a:solidFill>
              <a:latin typeface="+mj-lt"/>
            </a:endParaRPr>
          </a:p>
        </p:txBody>
      </p:sp>
      <p:sp>
        <p:nvSpPr>
          <p:cNvPr id="11" name="CuadroTexto 10">
            <a:extLst>
              <a:ext uri="{FF2B5EF4-FFF2-40B4-BE49-F238E27FC236}">
                <a16:creationId xmlns:a16="http://schemas.microsoft.com/office/drawing/2014/main" id="{D109B024-59DD-48BA-85BE-17ABA70881F2}"/>
              </a:ext>
            </a:extLst>
          </p:cNvPr>
          <p:cNvSpPr txBox="1"/>
          <p:nvPr/>
        </p:nvSpPr>
        <p:spPr>
          <a:xfrm>
            <a:off x="448062" y="1221098"/>
            <a:ext cx="8247875" cy="784830"/>
          </a:xfrm>
          <a:prstGeom prst="rect">
            <a:avLst/>
          </a:prstGeom>
          <a:noFill/>
        </p:spPr>
        <p:txBody>
          <a:bodyPr wrap="square">
            <a:spAutoFit/>
          </a:bodyPr>
          <a:lstStyle/>
          <a:p>
            <a:pPr algn="just"/>
            <a:r>
              <a:rPr lang="es-ES" sz="1500" b="1" dirty="0">
                <a:solidFill>
                  <a:srgbClr val="002060"/>
                </a:solidFill>
                <a:latin typeface="+mj-lt"/>
                <a:cs typeface="Times New Roman" panose="02020603050405020304" pitchFamily="18" charset="0"/>
              </a:rPr>
              <a:t>Mediante esta resolución Por la cual se actualizan los anexos de la Resolución No. 3832 del 18 de octubre de 2019, mediante la cual se expide el Catálogo de Clasificación Presupuestal para Entidades Territoriales y sus Descentralizadas – CCPET así:</a:t>
            </a:r>
          </a:p>
        </p:txBody>
      </p:sp>
      <p:sp>
        <p:nvSpPr>
          <p:cNvPr id="12" name="CuadroTexto 11">
            <a:extLst>
              <a:ext uri="{FF2B5EF4-FFF2-40B4-BE49-F238E27FC236}">
                <a16:creationId xmlns:a16="http://schemas.microsoft.com/office/drawing/2014/main" id="{CAEBF2F0-9A26-4251-9628-B16D9FB7FA3E}"/>
              </a:ext>
            </a:extLst>
          </p:cNvPr>
          <p:cNvSpPr txBox="1"/>
          <p:nvPr/>
        </p:nvSpPr>
        <p:spPr>
          <a:xfrm>
            <a:off x="436773" y="2065851"/>
            <a:ext cx="8358233" cy="1169551"/>
          </a:xfrm>
          <a:prstGeom prst="rect">
            <a:avLst/>
          </a:prstGeom>
          <a:noFill/>
        </p:spPr>
        <p:txBody>
          <a:bodyPr wrap="square">
            <a:spAutoFit/>
          </a:bodyPr>
          <a:lstStyle/>
          <a:p>
            <a:pPr algn="just"/>
            <a:r>
              <a:rPr lang="es-ES" sz="1400" b="1" dirty="0">
                <a:latin typeface="+mj-lt"/>
                <a:cs typeface="Times New Roman" panose="02020603050405020304" pitchFamily="18" charset="0"/>
              </a:rPr>
              <a:t>Entidades que hacen parte del Presupuesto General:</a:t>
            </a:r>
          </a:p>
          <a:p>
            <a:pPr algn="just"/>
            <a:r>
              <a:rPr lang="es-ES" sz="1400" b="1" dirty="0">
                <a:latin typeface="+mj-lt"/>
                <a:cs typeface="Times New Roman" panose="02020603050405020304" pitchFamily="18" charset="0"/>
              </a:rPr>
              <a:t>Anexo 1A: Ingresos entidades que hacen parte del Presupuesto General de las Entidades Territoriales</a:t>
            </a:r>
          </a:p>
          <a:p>
            <a:pPr algn="just"/>
            <a:r>
              <a:rPr lang="es-ES" sz="1400" b="1" dirty="0">
                <a:latin typeface="+mj-lt"/>
                <a:cs typeface="Times New Roman" panose="02020603050405020304" pitchFamily="18" charset="0"/>
              </a:rPr>
              <a:t>Anexo 2A: Gastos entidades que hacen parte del presupuesto general de las entidades territoriales</a:t>
            </a:r>
          </a:p>
        </p:txBody>
      </p:sp>
      <p:sp>
        <p:nvSpPr>
          <p:cNvPr id="21" name="CuadroTexto 20">
            <a:extLst>
              <a:ext uri="{FF2B5EF4-FFF2-40B4-BE49-F238E27FC236}">
                <a16:creationId xmlns:a16="http://schemas.microsoft.com/office/drawing/2014/main" id="{C967B6CD-0672-4EA1-AFED-9F960DB40224}"/>
              </a:ext>
            </a:extLst>
          </p:cNvPr>
          <p:cNvSpPr txBox="1"/>
          <p:nvPr/>
        </p:nvSpPr>
        <p:spPr>
          <a:xfrm>
            <a:off x="448062" y="740705"/>
            <a:ext cx="5850703" cy="369332"/>
          </a:xfrm>
          <a:prstGeom prst="rect">
            <a:avLst/>
          </a:prstGeom>
          <a:noFill/>
        </p:spPr>
        <p:txBody>
          <a:bodyPr wrap="square">
            <a:spAutoFit/>
          </a:bodyPr>
          <a:lstStyle/>
          <a:p>
            <a:r>
              <a:rPr lang="es-ES" b="1" dirty="0">
                <a:latin typeface="+mj-lt"/>
                <a:cs typeface="Times New Roman" panose="02020603050405020304" pitchFamily="18" charset="0"/>
              </a:rPr>
              <a:t>Resolución 2372 del 9 de septiembre de 2022.  DAF.</a:t>
            </a:r>
            <a:endParaRPr lang="es-CO" b="1" dirty="0">
              <a:latin typeface="+mj-lt"/>
              <a:cs typeface="Times New Roman" panose="02020603050405020304" pitchFamily="18" charset="0"/>
            </a:endParaRPr>
          </a:p>
        </p:txBody>
      </p:sp>
      <p:sp>
        <p:nvSpPr>
          <p:cNvPr id="23" name="Título 1"/>
          <p:cNvSpPr>
            <a:spLocks noGrp="1"/>
          </p:cNvSpPr>
          <p:nvPr>
            <p:ph type="ctrTitle"/>
          </p:nvPr>
        </p:nvSpPr>
        <p:spPr>
          <a:xfrm>
            <a:off x="4417907" y="-19050"/>
            <a:ext cx="4153436" cy="478900"/>
          </a:xfrm>
        </p:spPr>
        <p:txBody>
          <a:bodyPr>
            <a:noAutofit/>
          </a:bodyPr>
          <a:lstStyle/>
          <a:p>
            <a:pPr algn="r"/>
            <a:r>
              <a:rPr lang="es-CO" sz="2800" b="1" dirty="0">
                <a:solidFill>
                  <a:schemeClr val="accent1">
                    <a:lumMod val="75000"/>
                  </a:schemeClr>
                </a:solidFill>
                <a:latin typeface="Arial" panose="020B0604020202020204" pitchFamily="34" charset="0"/>
                <a:cs typeface="Arial" panose="020B0604020202020204" pitchFamily="34" charset="0"/>
              </a:rPr>
              <a:t>A. Marco Normativo</a:t>
            </a:r>
          </a:p>
        </p:txBody>
      </p:sp>
    </p:spTree>
    <p:extLst>
      <p:ext uri="{BB962C8B-B14F-4D97-AF65-F5344CB8AC3E}">
        <p14:creationId xmlns:p14="http://schemas.microsoft.com/office/powerpoint/2010/main" val="123185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417952110"/>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F</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G</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BCDBC623-678C-443F-B9A9-AD03447513D6}"/>
              </a:ext>
            </a:extLst>
          </p:cNvPr>
          <p:cNvSpPr txBox="1">
            <a:spLocks/>
          </p:cNvSpPr>
          <p:nvPr/>
        </p:nvSpPr>
        <p:spPr>
          <a:xfrm>
            <a:off x="2743200" y="-14626"/>
            <a:ext cx="5935301"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16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609600" y="1047750"/>
            <a:ext cx="7551234" cy="1982594"/>
          </a:xfrm>
          <a:prstGeom prst="rect">
            <a:avLst/>
          </a:prstGeom>
        </p:spPr>
        <p:txBody>
          <a:bodyPr vert="horz" wrap="square" lIns="0" tIns="12700" rIns="0" bIns="0" rtlCol="0">
            <a:spAutoFit/>
          </a:bodyPr>
          <a:lstStyle/>
          <a:p>
            <a:pPr marL="12700" marR="5080" algn="ctr">
              <a:lnSpc>
                <a:spcPct val="100000"/>
              </a:lnSpc>
              <a:spcBef>
                <a:spcPts val="100"/>
              </a:spcBef>
            </a:pPr>
            <a:r>
              <a:rPr lang="es-ES" sz="3200" b="1" dirty="0">
                <a:solidFill>
                  <a:srgbClr val="1F487C"/>
                </a:solidFill>
                <a:latin typeface="Arial" panose="020B0604020202020204" pitchFamily="34" charset="0"/>
                <a:cs typeface="Arial" panose="020B0604020202020204" pitchFamily="34" charset="0"/>
              </a:rPr>
              <a:t>CCPET Y CICLO PRESUPUESTAL PARA EMPRESAS TERRITORIALES NO FINANCIERAS SUJETAS AL DECRETO 115 DE 1996</a:t>
            </a:r>
          </a:p>
        </p:txBody>
      </p:sp>
      <p:sp>
        <p:nvSpPr>
          <p:cNvPr id="7" name="object 7"/>
          <p:cNvSpPr txBox="1"/>
          <p:nvPr/>
        </p:nvSpPr>
        <p:spPr>
          <a:xfrm>
            <a:off x="1919296" y="4154951"/>
            <a:ext cx="4236033" cy="505267"/>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F487C"/>
                </a:solidFill>
                <a:latin typeface="Arial" panose="020B0604020202020204" pitchFamily="34" charset="0"/>
                <a:cs typeface="Arial" panose="020B0604020202020204" pitchFamily="34" charset="0"/>
              </a:rPr>
              <a:t>Ministerio de Hacienda </a:t>
            </a:r>
            <a:r>
              <a:rPr sz="1600" b="1" dirty="0">
                <a:solidFill>
                  <a:srgbClr val="1F487C"/>
                </a:solidFill>
                <a:latin typeface="Arial" panose="020B0604020202020204" pitchFamily="34" charset="0"/>
                <a:cs typeface="Arial" panose="020B0604020202020204" pitchFamily="34" charset="0"/>
              </a:rPr>
              <a:t>y </a:t>
            </a:r>
            <a:r>
              <a:rPr sz="1600" b="1" spc="-5" dirty="0">
                <a:solidFill>
                  <a:srgbClr val="1F487C"/>
                </a:solidFill>
                <a:latin typeface="Arial" panose="020B0604020202020204" pitchFamily="34" charset="0"/>
                <a:cs typeface="Arial" panose="020B0604020202020204" pitchFamily="34" charset="0"/>
              </a:rPr>
              <a:t>Crédito</a:t>
            </a:r>
            <a:r>
              <a:rPr sz="1600" b="1" spc="-100" dirty="0">
                <a:solidFill>
                  <a:srgbClr val="1F487C"/>
                </a:solidFill>
                <a:latin typeface="Arial" panose="020B0604020202020204" pitchFamily="34" charset="0"/>
                <a:cs typeface="Arial" panose="020B0604020202020204" pitchFamily="34" charset="0"/>
              </a:rPr>
              <a:t> </a:t>
            </a:r>
            <a:r>
              <a:rPr sz="1600" b="1" spc="-5" dirty="0">
                <a:solidFill>
                  <a:srgbClr val="1F487C"/>
                </a:solidFill>
                <a:latin typeface="Arial" panose="020B0604020202020204" pitchFamily="34" charset="0"/>
                <a:cs typeface="Arial" panose="020B0604020202020204" pitchFamily="34" charset="0"/>
              </a:rPr>
              <a:t>Público</a:t>
            </a:r>
            <a:endParaRPr sz="1600" dirty="0">
              <a:latin typeface="Arial" panose="020B0604020202020204" pitchFamily="34" charset="0"/>
              <a:cs typeface="Arial" panose="020B0604020202020204" pitchFamily="34" charset="0"/>
            </a:endParaRPr>
          </a:p>
          <a:p>
            <a:pPr marL="12700">
              <a:lnSpc>
                <a:spcPct val="100000"/>
              </a:lnSpc>
            </a:pPr>
            <a:r>
              <a:rPr sz="1600" dirty="0">
                <a:solidFill>
                  <a:srgbClr val="1F487C"/>
                </a:solidFill>
                <a:latin typeface="Arial" panose="020B0604020202020204" pitchFamily="34" charset="0"/>
                <a:cs typeface="Arial" panose="020B0604020202020204" pitchFamily="34" charset="0"/>
              </a:rPr>
              <a:t>Dirección General de </a:t>
            </a:r>
            <a:r>
              <a:rPr sz="1600" spc="-5" dirty="0">
                <a:solidFill>
                  <a:srgbClr val="1F487C"/>
                </a:solidFill>
                <a:latin typeface="Arial" panose="020B0604020202020204" pitchFamily="34" charset="0"/>
                <a:cs typeface="Arial" panose="020B0604020202020204" pitchFamily="34" charset="0"/>
              </a:rPr>
              <a:t>Apoyo</a:t>
            </a:r>
            <a:r>
              <a:rPr sz="1600" spc="-180" dirty="0">
                <a:solidFill>
                  <a:srgbClr val="1F487C"/>
                </a:solidFill>
                <a:latin typeface="Arial" panose="020B0604020202020204" pitchFamily="34" charset="0"/>
                <a:cs typeface="Arial" panose="020B0604020202020204" pitchFamily="34" charset="0"/>
              </a:rPr>
              <a:t> </a:t>
            </a:r>
            <a:r>
              <a:rPr sz="1600" dirty="0">
                <a:solidFill>
                  <a:srgbClr val="1F487C"/>
                </a:solidFill>
                <a:latin typeface="Arial" panose="020B0604020202020204" pitchFamily="34" charset="0"/>
                <a:cs typeface="Arial" panose="020B0604020202020204" pitchFamily="34" charset="0"/>
              </a:rPr>
              <a:t>Fiscal</a:t>
            </a:r>
            <a:endParaRPr sz="1600" dirty="0">
              <a:latin typeface="Arial" panose="020B0604020202020204" pitchFamily="34" charset="0"/>
              <a:cs typeface="Arial" panose="020B0604020202020204" pitchFamily="34" charset="0"/>
            </a:endParaRPr>
          </a:p>
        </p:txBody>
      </p:sp>
      <p:sp>
        <p:nvSpPr>
          <p:cNvPr id="8" name="object 7"/>
          <p:cNvSpPr txBox="1"/>
          <p:nvPr/>
        </p:nvSpPr>
        <p:spPr>
          <a:xfrm>
            <a:off x="1826513" y="3648811"/>
            <a:ext cx="5490974" cy="320601"/>
          </a:xfrm>
          <a:prstGeom prst="rect">
            <a:avLst/>
          </a:prstGeom>
        </p:spPr>
        <p:txBody>
          <a:bodyPr vert="horz" wrap="square" lIns="0" tIns="12700" rIns="0" bIns="0" rtlCol="0">
            <a:spAutoFit/>
          </a:bodyPr>
          <a:lstStyle/>
          <a:p>
            <a:pPr marL="12700">
              <a:lnSpc>
                <a:spcPct val="100000"/>
              </a:lnSpc>
              <a:spcBef>
                <a:spcPts val="100"/>
              </a:spcBef>
            </a:pPr>
            <a:r>
              <a:rPr lang="es-CO" sz="2000" b="1" spc="-5" dirty="0">
                <a:solidFill>
                  <a:srgbClr val="1F487C"/>
                </a:solidFill>
                <a:latin typeface="Arial" panose="020B0604020202020204" pitchFamily="34" charset="0"/>
                <a:cs typeface="Arial" panose="020B0604020202020204" pitchFamily="34" charset="0"/>
              </a:rPr>
              <a:t>Diciembre 2022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txBox="1">
            <a:spLocks/>
          </p:cNvSpPr>
          <p:nvPr/>
        </p:nvSpPr>
        <p:spPr>
          <a:xfrm>
            <a:off x="2362200" y="-14288"/>
            <a:ext cx="6328013"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C52186E-5F48-4D28-8A9C-87C824C00E9B}"/>
              </a:ext>
            </a:extLst>
          </p:cNvPr>
          <p:cNvSpPr txBox="1"/>
          <p:nvPr/>
        </p:nvSpPr>
        <p:spPr>
          <a:xfrm>
            <a:off x="969803" y="2346670"/>
            <a:ext cx="1953350" cy="646331"/>
          </a:xfrm>
          <a:prstGeom prst="rect">
            <a:avLst/>
          </a:prstGeom>
          <a:noFill/>
        </p:spPr>
        <p:txBody>
          <a:bodyPr wrap="square" rtlCol="0">
            <a:spAutoFit/>
          </a:bodyPr>
          <a:lstStyle/>
          <a:p>
            <a:pPr algn="ctr"/>
            <a:r>
              <a:rPr lang="es-CO" b="1" dirty="0">
                <a:solidFill>
                  <a:schemeClr val="tx2">
                    <a:lumMod val="50000"/>
                  </a:schemeClr>
                </a:solidFill>
                <a:latin typeface="+mj-lt"/>
                <a:cs typeface="Times New Roman" panose="02020603050405020304" pitchFamily="18" charset="0"/>
              </a:rPr>
              <a:t>OBJETIVOS DEL CCPET</a:t>
            </a:r>
          </a:p>
        </p:txBody>
      </p:sp>
      <p:sp>
        <p:nvSpPr>
          <p:cNvPr id="58" name="Rectángulo 57">
            <a:extLst>
              <a:ext uri="{FF2B5EF4-FFF2-40B4-BE49-F238E27FC236}">
                <a16:creationId xmlns:a16="http://schemas.microsoft.com/office/drawing/2014/main" id="{26DF0D88-0943-4B86-80C5-6CEB34EABAF6}"/>
              </a:ext>
            </a:extLst>
          </p:cNvPr>
          <p:cNvSpPr/>
          <p:nvPr/>
        </p:nvSpPr>
        <p:spPr>
          <a:xfrm>
            <a:off x="4234881" y="1345944"/>
            <a:ext cx="3896381" cy="486048"/>
          </a:xfrm>
          <a:prstGeom prst="rect">
            <a:avLst/>
          </a:prstGeom>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latin typeface="+mj-lt"/>
              </a:rPr>
              <a:t>Minimizar los reportes de información.</a:t>
            </a:r>
          </a:p>
        </p:txBody>
      </p:sp>
      <p:sp>
        <p:nvSpPr>
          <p:cNvPr id="59" name="Rectángulo 58">
            <a:extLst>
              <a:ext uri="{FF2B5EF4-FFF2-40B4-BE49-F238E27FC236}">
                <a16:creationId xmlns:a16="http://schemas.microsoft.com/office/drawing/2014/main" id="{7B14C9C3-7122-480B-9C09-324FD6E1D948}"/>
              </a:ext>
            </a:extLst>
          </p:cNvPr>
          <p:cNvSpPr/>
          <p:nvPr/>
        </p:nvSpPr>
        <p:spPr>
          <a:xfrm>
            <a:off x="4226932" y="1946292"/>
            <a:ext cx="3896381" cy="486048"/>
          </a:xfrm>
          <a:prstGeom prst="rect">
            <a:avLst/>
          </a:prstGeom>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latin typeface="+mj-lt"/>
              </a:rPr>
              <a:t>Generar información presupuestal con una única metodología.</a:t>
            </a:r>
          </a:p>
        </p:txBody>
      </p:sp>
      <p:sp>
        <p:nvSpPr>
          <p:cNvPr id="60" name="Rectángulo 59">
            <a:extLst>
              <a:ext uri="{FF2B5EF4-FFF2-40B4-BE49-F238E27FC236}">
                <a16:creationId xmlns:a16="http://schemas.microsoft.com/office/drawing/2014/main" id="{E51FB839-C546-4C69-A143-4744A200E669}"/>
              </a:ext>
            </a:extLst>
          </p:cNvPr>
          <p:cNvSpPr/>
          <p:nvPr/>
        </p:nvSpPr>
        <p:spPr>
          <a:xfrm>
            <a:off x="4226932" y="2544635"/>
            <a:ext cx="3896381" cy="738120"/>
          </a:xfrm>
          <a:prstGeom prst="rect">
            <a:avLst/>
          </a:prstGeom>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latin typeface="+mj-lt"/>
              </a:rPr>
              <a:t>Garantizar la consolidación de la información presupuestal para fines  de estadísticas Públicas</a:t>
            </a:r>
          </a:p>
        </p:txBody>
      </p:sp>
      <p:sp>
        <p:nvSpPr>
          <p:cNvPr id="61" name="Rectángulo 60">
            <a:extLst>
              <a:ext uri="{FF2B5EF4-FFF2-40B4-BE49-F238E27FC236}">
                <a16:creationId xmlns:a16="http://schemas.microsoft.com/office/drawing/2014/main" id="{468F358E-4D41-4E70-A7B6-353B2C0F2C50}"/>
              </a:ext>
            </a:extLst>
          </p:cNvPr>
          <p:cNvSpPr/>
          <p:nvPr/>
        </p:nvSpPr>
        <p:spPr>
          <a:xfrm>
            <a:off x="4226931" y="3395050"/>
            <a:ext cx="3896381" cy="486048"/>
          </a:xfrm>
          <a:prstGeom prst="rect">
            <a:avLst/>
          </a:prstGeom>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latin typeface="+mj-lt"/>
              </a:rPr>
              <a:t>Contar con una herramienta para la gestión pública</a:t>
            </a:r>
          </a:p>
        </p:txBody>
      </p:sp>
      <p:sp>
        <p:nvSpPr>
          <p:cNvPr id="62" name="Rectángulo 61">
            <a:extLst>
              <a:ext uri="{FF2B5EF4-FFF2-40B4-BE49-F238E27FC236}">
                <a16:creationId xmlns:a16="http://schemas.microsoft.com/office/drawing/2014/main" id="{DF53EA4C-6FF9-450B-AD6D-C7D5C33F6F1C}"/>
              </a:ext>
            </a:extLst>
          </p:cNvPr>
          <p:cNvSpPr/>
          <p:nvPr/>
        </p:nvSpPr>
        <p:spPr>
          <a:xfrm>
            <a:off x="4218983" y="4002441"/>
            <a:ext cx="3904329" cy="486048"/>
          </a:xfrm>
          <a:prstGeom prst="rect">
            <a:avLst/>
          </a:prstGeom>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latin typeface="+mj-lt"/>
              </a:rPr>
              <a:t>Consolidar la información presupuestal por parte de la CGR.</a:t>
            </a:r>
          </a:p>
        </p:txBody>
      </p:sp>
      <p:sp>
        <p:nvSpPr>
          <p:cNvPr id="63" name="Flecha: a la derecha con bandas 45">
            <a:extLst>
              <a:ext uri="{FF2B5EF4-FFF2-40B4-BE49-F238E27FC236}">
                <a16:creationId xmlns:a16="http://schemas.microsoft.com/office/drawing/2014/main" id="{46369B65-4AE4-46D1-A1EA-8BC35789A194}"/>
              </a:ext>
            </a:extLst>
          </p:cNvPr>
          <p:cNvSpPr/>
          <p:nvPr/>
        </p:nvSpPr>
        <p:spPr>
          <a:xfrm>
            <a:off x="3108704" y="2189317"/>
            <a:ext cx="588450" cy="895889"/>
          </a:xfrm>
          <a:prstGeom prst="stripedRightArrow">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64" name="CuadroTexto 63">
            <a:extLst>
              <a:ext uri="{FF2B5EF4-FFF2-40B4-BE49-F238E27FC236}">
                <a16:creationId xmlns:a16="http://schemas.microsoft.com/office/drawing/2014/main" id="{82260DDD-1B45-42A6-BF59-BF7D93CFCB08}"/>
              </a:ext>
            </a:extLst>
          </p:cNvPr>
          <p:cNvSpPr txBox="1"/>
          <p:nvPr/>
        </p:nvSpPr>
        <p:spPr>
          <a:xfrm>
            <a:off x="995119" y="3049077"/>
            <a:ext cx="1953350" cy="715581"/>
          </a:xfrm>
          <a:prstGeom prst="rect">
            <a:avLst/>
          </a:prstGeom>
          <a:noFill/>
        </p:spPr>
        <p:txBody>
          <a:bodyPr wrap="square" rtlCol="0">
            <a:spAutoFit/>
          </a:bodyPr>
          <a:lstStyle/>
          <a:p>
            <a:pPr algn="ctr"/>
            <a:r>
              <a:rPr lang="es-ES" sz="1350" dirty="0">
                <a:latin typeface="+mj-lt"/>
              </a:rPr>
              <a:t>(Circular Conjunta 01 de 2019 MHCP – CGR)</a:t>
            </a:r>
            <a:endParaRPr lang="es-CO" sz="1350" dirty="0">
              <a:latin typeface="+mj-lt"/>
            </a:endParaRPr>
          </a:p>
        </p:txBody>
      </p:sp>
    </p:spTree>
    <p:extLst>
      <p:ext uri="{BB962C8B-B14F-4D97-AF65-F5344CB8AC3E}">
        <p14:creationId xmlns:p14="http://schemas.microsoft.com/office/powerpoint/2010/main" val="37527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12E7024-D818-410B-B26E-9611EF250FC7}"/>
              </a:ext>
            </a:extLst>
          </p:cNvPr>
          <p:cNvSpPr/>
          <p:nvPr/>
        </p:nvSpPr>
        <p:spPr>
          <a:xfrm>
            <a:off x="533400" y="1745857"/>
            <a:ext cx="3124200" cy="1511692"/>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p>
        </p:txBody>
      </p:sp>
      <p:sp>
        <p:nvSpPr>
          <p:cNvPr id="13" name="CuadroTexto 12">
            <a:extLst>
              <a:ext uri="{FF2B5EF4-FFF2-40B4-BE49-F238E27FC236}">
                <a16:creationId xmlns:a16="http://schemas.microsoft.com/office/drawing/2014/main" id="{006494CC-06AA-4C44-AA85-391D585049A9}"/>
              </a:ext>
            </a:extLst>
          </p:cNvPr>
          <p:cNvSpPr txBox="1"/>
          <p:nvPr/>
        </p:nvSpPr>
        <p:spPr>
          <a:xfrm>
            <a:off x="407020" y="1985192"/>
            <a:ext cx="3124201" cy="1061829"/>
          </a:xfrm>
          <a:prstGeom prst="rect">
            <a:avLst/>
          </a:prstGeom>
          <a:noFill/>
        </p:spPr>
        <p:txBody>
          <a:bodyPr wrap="square">
            <a:spAutoFit/>
          </a:bodyPr>
          <a:lstStyle/>
          <a:p>
            <a:pPr algn="ctr"/>
            <a:r>
              <a:rPr lang="es-ES" sz="2100" b="1" dirty="0">
                <a:solidFill>
                  <a:schemeClr val="bg1"/>
                </a:solidFill>
                <a:cs typeface="Times New Roman" panose="02020603050405020304" pitchFamily="18" charset="0"/>
              </a:rPr>
              <a:t>COMPOSICION PRESUPUESTAL DEL CCPET</a:t>
            </a:r>
            <a:endParaRPr lang="es-CO" sz="2100" b="1" dirty="0">
              <a:solidFill>
                <a:schemeClr val="bg1"/>
              </a:solidFill>
              <a:cs typeface="Times New Roman" panose="02020603050405020304" pitchFamily="18" charset="0"/>
            </a:endParaRPr>
          </a:p>
        </p:txBody>
      </p:sp>
      <p:sp>
        <p:nvSpPr>
          <p:cNvPr id="14" name="CuadroTexto 13">
            <a:extLst>
              <a:ext uri="{FF2B5EF4-FFF2-40B4-BE49-F238E27FC236}">
                <a16:creationId xmlns:a16="http://schemas.microsoft.com/office/drawing/2014/main" id="{2A91BA43-B925-49D4-9594-9A9F37FD499B}"/>
              </a:ext>
            </a:extLst>
          </p:cNvPr>
          <p:cNvSpPr txBox="1"/>
          <p:nvPr/>
        </p:nvSpPr>
        <p:spPr>
          <a:xfrm>
            <a:off x="3810000" y="1297278"/>
            <a:ext cx="4289502" cy="1061829"/>
          </a:xfrm>
          <a:prstGeom prst="rect">
            <a:avLst/>
          </a:prstGeom>
          <a:noFill/>
        </p:spPr>
        <p:txBody>
          <a:bodyPr wrap="square">
            <a:spAutoFit/>
          </a:bodyPr>
          <a:lstStyle/>
          <a:p>
            <a:pPr algn="ctr"/>
            <a:r>
              <a:rPr lang="es-ES" sz="2100" dirty="0">
                <a:solidFill>
                  <a:schemeClr val="accent1">
                    <a:lumMod val="50000"/>
                  </a:schemeClr>
                </a:solidFill>
                <a:cs typeface="Times New Roman" panose="02020603050405020304" pitchFamily="18" charset="0"/>
              </a:rPr>
              <a:t>Art. 2 de la R 3832 de 2019  modificado por el Art. 2 de la R 1355 de 2020. DAF.</a:t>
            </a:r>
            <a:endParaRPr lang="es-CO" sz="2100" dirty="0">
              <a:solidFill>
                <a:schemeClr val="accent1">
                  <a:lumMod val="50000"/>
                </a:schemeClr>
              </a:solidFill>
              <a:cs typeface="Times New Roman" panose="02020603050405020304" pitchFamily="18" charset="0"/>
            </a:endParaRPr>
          </a:p>
        </p:txBody>
      </p:sp>
      <p:sp>
        <p:nvSpPr>
          <p:cNvPr id="8" name="Título 1">
            <a:extLst>
              <a:ext uri="{FF2B5EF4-FFF2-40B4-BE49-F238E27FC236}">
                <a16:creationId xmlns:a16="http://schemas.microsoft.com/office/drawing/2014/main" id="{F71E3684-9F53-4447-AD3C-E5CF69082228}"/>
              </a:ext>
            </a:extLst>
          </p:cNvPr>
          <p:cNvSpPr txBox="1">
            <a:spLocks/>
          </p:cNvSpPr>
          <p:nvPr/>
        </p:nvSpPr>
        <p:spPr>
          <a:xfrm>
            <a:off x="2743201" y="-14288"/>
            <a:ext cx="5947012"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45CA3813-9F18-4461-96FC-9211716F6E87}"/>
              </a:ext>
            </a:extLst>
          </p:cNvPr>
          <p:cNvSpPr txBox="1"/>
          <p:nvPr/>
        </p:nvSpPr>
        <p:spPr>
          <a:xfrm>
            <a:off x="4419600" y="2709452"/>
            <a:ext cx="4572000" cy="923330"/>
          </a:xfrm>
          <a:prstGeom prst="rect">
            <a:avLst/>
          </a:prstGeom>
          <a:noFill/>
        </p:spPr>
        <p:txBody>
          <a:bodyPr wrap="square">
            <a:spAutoFit/>
          </a:bodyPr>
          <a:lstStyle/>
          <a:p>
            <a:pPr marL="285750" indent="-285750">
              <a:buFont typeface="Wingdings" panose="05000000000000000000" pitchFamily="2" charset="2"/>
              <a:buChar char="Ø"/>
            </a:pPr>
            <a:r>
              <a:rPr lang="es-ES" dirty="0"/>
              <a:t>Clasificador por Concepto de Ingreso.</a:t>
            </a:r>
          </a:p>
          <a:p>
            <a:r>
              <a:rPr lang="es-ES" dirty="0"/>
              <a:t> </a:t>
            </a:r>
          </a:p>
          <a:p>
            <a:pPr marL="285750" indent="-285750">
              <a:buFont typeface="Wingdings" panose="05000000000000000000" pitchFamily="2" charset="2"/>
              <a:buChar char="Ø"/>
            </a:pPr>
            <a:r>
              <a:rPr lang="es-CO" dirty="0"/>
              <a:t>Clasificador por Objeto de Gasto</a:t>
            </a:r>
            <a:r>
              <a:rPr lang="es-ES" dirty="0"/>
              <a:t>.</a:t>
            </a:r>
            <a:endParaRPr lang="es-CO" dirty="0"/>
          </a:p>
        </p:txBody>
      </p:sp>
    </p:spTree>
    <p:extLst>
      <p:ext uri="{BB962C8B-B14F-4D97-AF65-F5344CB8AC3E}">
        <p14:creationId xmlns:p14="http://schemas.microsoft.com/office/powerpoint/2010/main" val="329328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44E9FEA-B601-4333-9678-701635322CD8}"/>
              </a:ext>
            </a:extLst>
          </p:cNvPr>
          <p:cNvSpPr txBox="1"/>
          <p:nvPr/>
        </p:nvSpPr>
        <p:spPr>
          <a:xfrm>
            <a:off x="3869922" y="1636641"/>
            <a:ext cx="4050450" cy="2862322"/>
          </a:xfrm>
          <a:prstGeom prst="rect">
            <a:avLst/>
          </a:prstGeom>
          <a:noFill/>
        </p:spPr>
        <p:txBody>
          <a:bodyPr wrap="square">
            <a:spAutoFit/>
          </a:bodyPr>
          <a:lstStyle/>
          <a:p>
            <a:pPr algn="just"/>
            <a:r>
              <a:rPr lang="es-ES" b="1" dirty="0">
                <a:solidFill>
                  <a:schemeClr val="accent1">
                    <a:lumMod val="50000"/>
                  </a:schemeClr>
                </a:solidFill>
                <a:latin typeface="+mj-lt"/>
                <a:cs typeface="Times New Roman" panose="02020603050405020304" pitchFamily="18" charset="0"/>
              </a:rPr>
              <a:t>Clasificador por Concepto de Ingreso.</a:t>
            </a:r>
            <a:r>
              <a:rPr lang="es-ES" dirty="0">
                <a:solidFill>
                  <a:schemeClr val="accent1">
                    <a:lumMod val="50000"/>
                  </a:schemeClr>
                </a:solidFill>
                <a:latin typeface="+mj-lt"/>
                <a:cs typeface="Times New Roman" panose="02020603050405020304" pitchFamily="18" charset="0"/>
              </a:rPr>
              <a:t> </a:t>
            </a:r>
          </a:p>
          <a:p>
            <a:pPr algn="just"/>
            <a:endParaRPr lang="es-ES" dirty="0">
              <a:solidFill>
                <a:srgbClr val="3E1F41"/>
              </a:solidFill>
              <a:latin typeface="+mj-lt"/>
              <a:cs typeface="Times New Roman" panose="02020603050405020304" pitchFamily="18" charset="0"/>
            </a:endParaRPr>
          </a:p>
          <a:p>
            <a:pPr algn="just"/>
            <a:r>
              <a:rPr lang="es-ES" dirty="0">
                <a:solidFill>
                  <a:srgbClr val="3E1F41"/>
                </a:solidFill>
                <a:latin typeface="+mj-lt"/>
                <a:cs typeface="Times New Roman" panose="02020603050405020304" pitchFamily="18" charset="0"/>
              </a:rPr>
              <a:t>Este componente agrupa, ordena, identifica y detalla, según el Anexo 1B, los ingresos públicos de las Entidades Descentralizadas, de acuerdo con la naturaleza de la renta o recurso de conformidad con la Ley de creación. </a:t>
            </a:r>
          </a:p>
        </p:txBody>
      </p:sp>
      <p:sp>
        <p:nvSpPr>
          <p:cNvPr id="2" name="Rectángulo: esquinas redondeadas 1">
            <a:extLst>
              <a:ext uri="{FF2B5EF4-FFF2-40B4-BE49-F238E27FC236}">
                <a16:creationId xmlns:a16="http://schemas.microsoft.com/office/drawing/2014/main" id="{77F77C4C-203F-4443-82D7-332841914A4B}"/>
              </a:ext>
            </a:extLst>
          </p:cNvPr>
          <p:cNvSpPr/>
          <p:nvPr/>
        </p:nvSpPr>
        <p:spPr>
          <a:xfrm>
            <a:off x="609600" y="1943100"/>
            <a:ext cx="2776537" cy="1657350"/>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100" b="1" dirty="0">
                <a:solidFill>
                  <a:schemeClr val="bg1"/>
                </a:solidFill>
                <a:latin typeface="+mj-lt"/>
                <a:cs typeface="Times New Roman" panose="02020603050405020304" pitchFamily="18" charset="0"/>
              </a:rPr>
              <a:t>DEFINICION  </a:t>
            </a:r>
          </a:p>
          <a:p>
            <a:pPr algn="ctr"/>
            <a:r>
              <a:rPr lang="es-ES" sz="2100" b="1" dirty="0">
                <a:solidFill>
                  <a:schemeClr val="bg1"/>
                </a:solidFill>
                <a:latin typeface="+mj-lt"/>
                <a:cs typeface="Times New Roman" panose="02020603050405020304" pitchFamily="18" charset="0"/>
              </a:rPr>
              <a:t>DE LOS CLASIFICADORES</a:t>
            </a:r>
            <a:endParaRPr lang="es-CO" sz="2100" b="1" dirty="0">
              <a:solidFill>
                <a:schemeClr val="bg1"/>
              </a:solidFill>
              <a:latin typeface="+mj-lt"/>
              <a:cs typeface="Times New Roman" panose="02020603050405020304" pitchFamily="18" charset="0"/>
            </a:endParaRPr>
          </a:p>
        </p:txBody>
      </p:sp>
      <p:sp>
        <p:nvSpPr>
          <p:cNvPr id="9" name="Título 1">
            <a:extLst>
              <a:ext uri="{FF2B5EF4-FFF2-40B4-BE49-F238E27FC236}">
                <a16:creationId xmlns:a16="http://schemas.microsoft.com/office/drawing/2014/main" id="{45D7A6AC-422F-477B-B21F-3B669FC2022F}"/>
              </a:ext>
            </a:extLst>
          </p:cNvPr>
          <p:cNvSpPr txBox="1">
            <a:spLocks/>
          </p:cNvSpPr>
          <p:nvPr/>
        </p:nvSpPr>
        <p:spPr>
          <a:xfrm>
            <a:off x="2514601" y="-14288"/>
            <a:ext cx="6175612"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811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70D3511-4DF1-4CD2-AE08-A51DAFC0E507}"/>
              </a:ext>
            </a:extLst>
          </p:cNvPr>
          <p:cNvSpPr txBox="1">
            <a:spLocks/>
          </p:cNvSpPr>
          <p:nvPr/>
        </p:nvSpPr>
        <p:spPr>
          <a:xfrm>
            <a:off x="1488908" y="1810492"/>
            <a:ext cx="2198002" cy="40042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100" b="1" dirty="0">
                <a:solidFill>
                  <a:srgbClr val="002060"/>
                </a:solidFill>
                <a:cs typeface="Times New Roman" panose="02020603050405020304" pitchFamily="18" charset="0"/>
              </a:rPr>
              <a:t>CCPET</a:t>
            </a:r>
          </a:p>
        </p:txBody>
      </p:sp>
      <p:cxnSp>
        <p:nvCxnSpPr>
          <p:cNvPr id="9" name="Conector recto 8">
            <a:extLst>
              <a:ext uri="{FF2B5EF4-FFF2-40B4-BE49-F238E27FC236}">
                <a16:creationId xmlns:a16="http://schemas.microsoft.com/office/drawing/2014/main" id="{A4AEF2DE-4263-479E-9438-8C3B939F3A72}"/>
              </a:ext>
            </a:extLst>
          </p:cNvPr>
          <p:cNvCxnSpPr>
            <a:cxnSpLocks/>
          </p:cNvCxnSpPr>
          <p:nvPr/>
        </p:nvCxnSpPr>
        <p:spPr>
          <a:xfrm flipH="1">
            <a:off x="5462740" y="1919594"/>
            <a:ext cx="14962" cy="30237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502B1370-6CE2-4F30-99A3-916C53EE5CA8}"/>
              </a:ext>
            </a:extLst>
          </p:cNvPr>
          <p:cNvSpPr txBox="1">
            <a:spLocks/>
          </p:cNvSpPr>
          <p:nvPr/>
        </p:nvSpPr>
        <p:spPr>
          <a:xfrm>
            <a:off x="5758159" y="1850264"/>
            <a:ext cx="2803532" cy="759881"/>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CO" sz="2100" b="1" dirty="0">
                <a:solidFill>
                  <a:srgbClr val="002060"/>
                </a:solidFill>
                <a:cs typeface="Times New Roman" panose="02020603050405020304" pitchFamily="18" charset="0"/>
              </a:rPr>
              <a:t>Decreto 115 de 1996</a:t>
            </a:r>
          </a:p>
          <a:p>
            <a:pPr>
              <a:lnSpc>
                <a:spcPct val="100000"/>
              </a:lnSpc>
            </a:pPr>
            <a:r>
              <a:rPr lang="es-CO" sz="2100" b="1" dirty="0">
                <a:solidFill>
                  <a:srgbClr val="002060"/>
                </a:solidFill>
                <a:cs typeface="Times New Roman" panose="02020603050405020304" pitchFamily="18" charset="0"/>
              </a:rPr>
              <a:t>(III. Presupuesto Art. 12)</a:t>
            </a:r>
          </a:p>
        </p:txBody>
      </p:sp>
      <p:sp>
        <p:nvSpPr>
          <p:cNvPr id="12" name="Marcador de contenido 4">
            <a:extLst>
              <a:ext uri="{FF2B5EF4-FFF2-40B4-BE49-F238E27FC236}">
                <a16:creationId xmlns:a16="http://schemas.microsoft.com/office/drawing/2014/main" id="{4E4108EA-65A5-4DB6-B983-F4279EC63576}"/>
              </a:ext>
            </a:extLst>
          </p:cNvPr>
          <p:cNvSpPr txBox="1">
            <a:spLocks/>
          </p:cNvSpPr>
          <p:nvPr/>
        </p:nvSpPr>
        <p:spPr>
          <a:xfrm>
            <a:off x="5933165" y="3179504"/>
            <a:ext cx="2788570" cy="953652"/>
          </a:xfrm>
          <a:prstGeom prst="rect">
            <a:avLst/>
          </a:prstGeom>
          <a:ln>
            <a:solidFill>
              <a:schemeClr val="accent1"/>
            </a:solidFill>
          </a:ln>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s-MX" sz="1350" b="1" dirty="0">
                <a:solidFill>
                  <a:schemeClr val="accent1">
                    <a:lumMod val="50000"/>
                  </a:schemeClr>
                </a:solidFill>
                <a:latin typeface="+mj-lt"/>
              </a:rPr>
              <a:t>INGRESOS</a:t>
            </a:r>
          </a:p>
          <a:p>
            <a:pPr>
              <a:spcBef>
                <a:spcPts val="0"/>
              </a:spcBef>
            </a:pPr>
            <a:r>
              <a:rPr lang="es-MX" sz="1350" b="1" dirty="0">
                <a:latin typeface="+mj-lt"/>
              </a:rPr>
              <a:t>Disponibilidad Inicial </a:t>
            </a:r>
          </a:p>
          <a:p>
            <a:pPr>
              <a:spcBef>
                <a:spcPts val="0"/>
              </a:spcBef>
            </a:pPr>
            <a:r>
              <a:rPr lang="es-MX" sz="1350" b="1" dirty="0">
                <a:latin typeface="+mj-lt"/>
              </a:rPr>
              <a:t>Ingresos Corrientes</a:t>
            </a:r>
          </a:p>
          <a:p>
            <a:pPr>
              <a:spcBef>
                <a:spcPts val="0"/>
              </a:spcBef>
            </a:pPr>
            <a:r>
              <a:rPr lang="es-MX" sz="1350" b="1" dirty="0">
                <a:latin typeface="+mj-lt"/>
              </a:rPr>
              <a:t>Recursos de Capital</a:t>
            </a:r>
          </a:p>
          <a:p>
            <a:pPr marL="600075" lvl="2">
              <a:spcBef>
                <a:spcPts val="0"/>
              </a:spcBef>
            </a:pPr>
            <a:endParaRPr lang="es-MX" sz="1200" dirty="0">
              <a:solidFill>
                <a:srgbClr val="138156"/>
              </a:solidFill>
              <a:latin typeface="+mj-lt"/>
            </a:endParaRPr>
          </a:p>
          <a:p>
            <a:pPr marL="300038" lvl="1">
              <a:spcBef>
                <a:spcPts val="0"/>
              </a:spcBef>
            </a:pPr>
            <a:endParaRPr lang="es-MX" sz="1200" dirty="0">
              <a:solidFill>
                <a:srgbClr val="138156"/>
              </a:solidFill>
              <a:latin typeface="+mj-lt"/>
            </a:endParaRPr>
          </a:p>
          <a:p>
            <a:pPr marL="300038" lvl="1">
              <a:spcBef>
                <a:spcPts val="0"/>
              </a:spcBef>
            </a:pPr>
            <a:endParaRPr lang="es-MX" sz="1200" dirty="0">
              <a:solidFill>
                <a:srgbClr val="138156"/>
              </a:solidFill>
              <a:latin typeface="+mj-lt"/>
            </a:endParaRPr>
          </a:p>
          <a:p>
            <a:pPr marL="300038" lvl="1">
              <a:spcBef>
                <a:spcPts val="0"/>
              </a:spcBef>
            </a:pPr>
            <a:endParaRPr lang="es-MX" sz="1200" dirty="0">
              <a:solidFill>
                <a:srgbClr val="138156"/>
              </a:solidFill>
              <a:latin typeface="+mj-lt"/>
            </a:endParaRPr>
          </a:p>
          <a:p>
            <a:pPr marL="300038" lvl="1">
              <a:spcBef>
                <a:spcPts val="0"/>
              </a:spcBef>
            </a:pPr>
            <a:endParaRPr lang="es-MX" sz="1200" dirty="0">
              <a:solidFill>
                <a:srgbClr val="138156"/>
              </a:solidFill>
              <a:latin typeface="+mj-lt"/>
            </a:endParaRPr>
          </a:p>
          <a:p>
            <a:pPr lvl="1">
              <a:spcBef>
                <a:spcPts val="0"/>
              </a:spcBef>
            </a:pPr>
            <a:endParaRPr lang="es-MX" sz="1200" dirty="0">
              <a:latin typeface="+mj-lt"/>
            </a:endParaRPr>
          </a:p>
          <a:p>
            <a:pPr>
              <a:spcBef>
                <a:spcPts val="0"/>
              </a:spcBef>
            </a:pPr>
            <a:endParaRPr lang="es-CO" sz="1200" dirty="0">
              <a:latin typeface="+mj-lt"/>
            </a:endParaRPr>
          </a:p>
        </p:txBody>
      </p:sp>
      <p:sp>
        <p:nvSpPr>
          <p:cNvPr id="13" name="CuadroTexto 12">
            <a:extLst>
              <a:ext uri="{FF2B5EF4-FFF2-40B4-BE49-F238E27FC236}">
                <a16:creationId xmlns:a16="http://schemas.microsoft.com/office/drawing/2014/main" id="{532F5B01-29AC-47C9-845E-6F8D39683566}"/>
              </a:ext>
            </a:extLst>
          </p:cNvPr>
          <p:cNvSpPr txBox="1"/>
          <p:nvPr/>
        </p:nvSpPr>
        <p:spPr>
          <a:xfrm>
            <a:off x="1346032" y="855072"/>
            <a:ext cx="6673531" cy="738664"/>
          </a:xfrm>
          <a:prstGeom prst="rect">
            <a:avLst/>
          </a:prstGeom>
          <a:noFill/>
        </p:spPr>
        <p:txBody>
          <a:bodyPr wrap="square">
            <a:spAutoFit/>
          </a:bodyPr>
          <a:lstStyle/>
          <a:p>
            <a:pPr algn="ctr"/>
            <a:r>
              <a:rPr lang="es-ES" sz="2100" b="1" dirty="0">
                <a:solidFill>
                  <a:schemeClr val="accent1">
                    <a:lumMod val="50000"/>
                  </a:schemeClr>
                </a:solidFill>
                <a:latin typeface="+mj-lt"/>
                <a:cs typeface="Times New Roman" panose="02020603050405020304" pitchFamily="18" charset="0"/>
              </a:rPr>
              <a:t>Articulación Ingresos CCPET – EICE y Decreto 115 de 1996</a:t>
            </a:r>
          </a:p>
        </p:txBody>
      </p:sp>
      <p:sp>
        <p:nvSpPr>
          <p:cNvPr id="14" name="Título 1">
            <a:extLst>
              <a:ext uri="{FF2B5EF4-FFF2-40B4-BE49-F238E27FC236}">
                <a16:creationId xmlns:a16="http://schemas.microsoft.com/office/drawing/2014/main" id="{AF759638-EE76-4C7E-B7CC-BE56D2A96ACD}"/>
              </a:ext>
            </a:extLst>
          </p:cNvPr>
          <p:cNvSpPr txBox="1">
            <a:spLocks/>
          </p:cNvSpPr>
          <p:nvPr/>
        </p:nvSpPr>
        <p:spPr>
          <a:xfrm>
            <a:off x="2362201" y="-14288"/>
            <a:ext cx="6328012"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0719F3C-3C5F-4BF6-BF87-13DE0962AF0C}"/>
              </a:ext>
            </a:extLst>
          </p:cNvPr>
          <p:cNvPicPr>
            <a:picLocks noChangeAspect="1"/>
          </p:cNvPicPr>
          <p:nvPr/>
        </p:nvPicPr>
        <p:blipFill>
          <a:blip r:embed="rId2"/>
          <a:stretch>
            <a:fillRect/>
          </a:stretch>
        </p:blipFill>
        <p:spPr>
          <a:xfrm>
            <a:off x="265062" y="2510420"/>
            <a:ext cx="5014238" cy="1778008"/>
          </a:xfrm>
          <a:prstGeom prst="rect">
            <a:avLst/>
          </a:prstGeom>
        </p:spPr>
      </p:pic>
    </p:spTree>
    <p:extLst>
      <p:ext uri="{BB962C8B-B14F-4D97-AF65-F5344CB8AC3E}">
        <p14:creationId xmlns:p14="http://schemas.microsoft.com/office/powerpoint/2010/main" val="300971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84A2FD79-7FD0-427B-A608-74CD01592FA4}"/>
              </a:ext>
            </a:extLst>
          </p:cNvPr>
          <p:cNvSpPr txBox="1"/>
          <p:nvPr/>
        </p:nvSpPr>
        <p:spPr>
          <a:xfrm>
            <a:off x="3880944" y="1013631"/>
            <a:ext cx="4809268" cy="3393237"/>
          </a:xfrm>
          <a:prstGeom prst="rect">
            <a:avLst/>
          </a:prstGeom>
          <a:noFill/>
        </p:spPr>
        <p:txBody>
          <a:bodyPr wrap="square">
            <a:spAutoFit/>
          </a:bodyPr>
          <a:lstStyle/>
          <a:p>
            <a:endParaRPr lang="es-ES" sz="1650" dirty="0">
              <a:latin typeface="+mj-lt"/>
            </a:endParaRPr>
          </a:p>
          <a:p>
            <a:pPr algn="just"/>
            <a:r>
              <a:rPr lang="es-ES" sz="1650" b="1" dirty="0">
                <a:solidFill>
                  <a:schemeClr val="accent1">
                    <a:lumMod val="50000"/>
                  </a:schemeClr>
                </a:solidFill>
                <a:latin typeface="+mj-lt"/>
                <a:cs typeface="Times New Roman" panose="02020603050405020304" pitchFamily="18" charset="0"/>
              </a:rPr>
              <a:t>Clasificador por Objeto de Gasto. </a:t>
            </a:r>
          </a:p>
          <a:p>
            <a:pPr algn="just"/>
            <a:endParaRPr lang="es-ES" sz="1650" b="1" dirty="0">
              <a:solidFill>
                <a:schemeClr val="accent1">
                  <a:lumMod val="50000"/>
                </a:schemeClr>
              </a:solidFill>
              <a:latin typeface="+mj-lt"/>
              <a:cs typeface="Times New Roman" panose="02020603050405020304" pitchFamily="18" charset="0"/>
            </a:endParaRPr>
          </a:p>
          <a:p>
            <a:pPr algn="just"/>
            <a:r>
              <a:rPr lang="es-ES" sz="1650" dirty="0">
                <a:solidFill>
                  <a:srgbClr val="3E1F41"/>
                </a:solidFill>
                <a:latin typeface="+mj-lt"/>
                <a:cs typeface="Times New Roman" panose="02020603050405020304" pitchFamily="18" charset="0"/>
              </a:rPr>
              <a:t>Este componente agrupa, ordena, identifica y detalla, según el Anexo No. 2, los objetos del gasto público de las Entidades Territoriales y sus Descentralizadas, de acuerdo con las características de los bienes y servicios que se adquieren, las transferencias que se efectúan y la variación de activos y pasivos que el nivel Subnacional realiza en el cumplimiento de sus competencias Constitucionales y las demás normas legales vigentes</a:t>
            </a:r>
            <a:endParaRPr lang="es-CO" sz="1650" dirty="0">
              <a:solidFill>
                <a:srgbClr val="3E1F41"/>
              </a:solidFill>
              <a:latin typeface="+mj-lt"/>
              <a:cs typeface="Times New Roman" panose="02020603050405020304" pitchFamily="18" charset="0"/>
            </a:endParaRPr>
          </a:p>
        </p:txBody>
      </p:sp>
      <p:sp>
        <p:nvSpPr>
          <p:cNvPr id="6" name="Rectángulo: esquinas redondeadas 5">
            <a:extLst>
              <a:ext uri="{FF2B5EF4-FFF2-40B4-BE49-F238E27FC236}">
                <a16:creationId xmlns:a16="http://schemas.microsoft.com/office/drawing/2014/main" id="{DEEC84A9-04BB-4663-9A79-E6A028FC5576}"/>
              </a:ext>
            </a:extLst>
          </p:cNvPr>
          <p:cNvSpPr/>
          <p:nvPr/>
        </p:nvSpPr>
        <p:spPr>
          <a:xfrm>
            <a:off x="740379" y="1943100"/>
            <a:ext cx="2645758" cy="1657350"/>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100" b="1">
                <a:solidFill>
                  <a:schemeClr val="bg1"/>
                </a:solidFill>
                <a:latin typeface="+mj-lt"/>
                <a:cs typeface="Times New Roman" panose="02020603050405020304" pitchFamily="18" charset="0"/>
              </a:rPr>
              <a:t>DEFINICION  </a:t>
            </a:r>
          </a:p>
          <a:p>
            <a:pPr algn="ctr"/>
            <a:r>
              <a:rPr lang="es-ES" sz="2100" b="1">
                <a:solidFill>
                  <a:schemeClr val="bg1"/>
                </a:solidFill>
                <a:latin typeface="+mj-lt"/>
                <a:cs typeface="Times New Roman" panose="02020603050405020304" pitchFamily="18" charset="0"/>
              </a:rPr>
              <a:t>DE LOS CLASIFICADORES</a:t>
            </a:r>
            <a:endParaRPr lang="es-CO" sz="2100" b="1" dirty="0">
              <a:solidFill>
                <a:schemeClr val="bg1"/>
              </a:solidFill>
              <a:latin typeface="+mj-lt"/>
              <a:cs typeface="Times New Roman" panose="02020603050405020304" pitchFamily="18" charset="0"/>
            </a:endParaRPr>
          </a:p>
        </p:txBody>
      </p:sp>
      <p:sp>
        <p:nvSpPr>
          <p:cNvPr id="7" name="Título 1">
            <a:extLst>
              <a:ext uri="{FF2B5EF4-FFF2-40B4-BE49-F238E27FC236}">
                <a16:creationId xmlns:a16="http://schemas.microsoft.com/office/drawing/2014/main" id="{E1A749E7-D4EF-4ADA-8A8B-9CDA3F370ED0}"/>
              </a:ext>
            </a:extLst>
          </p:cNvPr>
          <p:cNvSpPr txBox="1">
            <a:spLocks/>
          </p:cNvSpPr>
          <p:nvPr/>
        </p:nvSpPr>
        <p:spPr>
          <a:xfrm>
            <a:off x="2209800" y="-11616"/>
            <a:ext cx="6204187"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2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A4AEF2DE-4263-479E-9438-8C3B939F3A72}"/>
              </a:ext>
            </a:extLst>
          </p:cNvPr>
          <p:cNvCxnSpPr>
            <a:cxnSpLocks/>
          </p:cNvCxnSpPr>
          <p:nvPr/>
        </p:nvCxnSpPr>
        <p:spPr>
          <a:xfrm flipH="1">
            <a:off x="5594926" y="1841217"/>
            <a:ext cx="14962" cy="30237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70D3511-4DF1-4CD2-AE08-A51DAFC0E507}"/>
              </a:ext>
            </a:extLst>
          </p:cNvPr>
          <p:cNvSpPr txBox="1">
            <a:spLocks/>
          </p:cNvSpPr>
          <p:nvPr/>
        </p:nvSpPr>
        <p:spPr>
          <a:xfrm>
            <a:off x="1488908" y="1820731"/>
            <a:ext cx="2198002" cy="400427"/>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100" b="1" dirty="0">
                <a:solidFill>
                  <a:srgbClr val="002060"/>
                </a:solidFill>
                <a:cs typeface="Times New Roman" panose="02020603050405020304" pitchFamily="18" charset="0"/>
              </a:rPr>
              <a:t>CCPET</a:t>
            </a:r>
          </a:p>
        </p:txBody>
      </p:sp>
      <p:sp>
        <p:nvSpPr>
          <p:cNvPr id="14" name="Título 1">
            <a:extLst>
              <a:ext uri="{FF2B5EF4-FFF2-40B4-BE49-F238E27FC236}">
                <a16:creationId xmlns:a16="http://schemas.microsoft.com/office/drawing/2014/main" id="{502B1370-6CE2-4F30-99A3-916C53EE5CA8}"/>
              </a:ext>
            </a:extLst>
          </p:cNvPr>
          <p:cNvSpPr txBox="1">
            <a:spLocks/>
          </p:cNvSpPr>
          <p:nvPr/>
        </p:nvSpPr>
        <p:spPr>
          <a:xfrm>
            <a:off x="5951906" y="1841217"/>
            <a:ext cx="2803532" cy="759881"/>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s-CO" sz="2100" b="1" dirty="0">
                <a:solidFill>
                  <a:srgbClr val="002060"/>
                </a:solidFill>
                <a:cs typeface="Times New Roman" panose="02020603050405020304" pitchFamily="18" charset="0"/>
              </a:rPr>
              <a:t>Decreto 115 de 1996</a:t>
            </a:r>
          </a:p>
          <a:p>
            <a:pPr>
              <a:lnSpc>
                <a:spcPct val="100000"/>
              </a:lnSpc>
            </a:pPr>
            <a:r>
              <a:rPr lang="es-CO" sz="2100" b="1" dirty="0">
                <a:solidFill>
                  <a:srgbClr val="002060"/>
                </a:solidFill>
                <a:cs typeface="Times New Roman" panose="02020603050405020304" pitchFamily="18" charset="0"/>
              </a:rPr>
              <a:t>(III. Presupuesto Art. 13)</a:t>
            </a:r>
          </a:p>
        </p:txBody>
      </p:sp>
      <p:sp>
        <p:nvSpPr>
          <p:cNvPr id="17" name="Marcador de contenido 4">
            <a:extLst>
              <a:ext uri="{FF2B5EF4-FFF2-40B4-BE49-F238E27FC236}">
                <a16:creationId xmlns:a16="http://schemas.microsoft.com/office/drawing/2014/main" id="{040F8535-894B-46F4-B6EB-DBD3382CEFA6}"/>
              </a:ext>
            </a:extLst>
          </p:cNvPr>
          <p:cNvSpPr txBox="1">
            <a:spLocks/>
          </p:cNvSpPr>
          <p:nvPr/>
        </p:nvSpPr>
        <p:spPr>
          <a:xfrm>
            <a:off x="5927248" y="2952750"/>
            <a:ext cx="2852849" cy="1197929"/>
          </a:xfrm>
          <a:prstGeom prst="rect">
            <a:avLst/>
          </a:prstGeom>
          <a:ln>
            <a:solidFill>
              <a:schemeClr val="accent1"/>
            </a:solidFill>
          </a:ln>
        </p:spPr>
        <p:txBody>
          <a:bodyPr vert="horz" lIns="68580" tIns="34290" rIns="68580" bIns="3429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spcBef>
                <a:spcPts val="0"/>
              </a:spcBef>
            </a:pPr>
            <a:r>
              <a:rPr lang="es-MX" sz="2250" b="1">
                <a:solidFill>
                  <a:schemeClr val="accent1">
                    <a:lumMod val="50000"/>
                  </a:schemeClr>
                </a:solidFill>
                <a:latin typeface="+mj-lt"/>
              </a:rPr>
              <a:t>GASTOS</a:t>
            </a:r>
          </a:p>
          <a:p>
            <a:pPr>
              <a:lnSpc>
                <a:spcPct val="120000"/>
              </a:lnSpc>
              <a:spcBef>
                <a:spcPts val="0"/>
              </a:spcBef>
            </a:pPr>
            <a:r>
              <a:rPr lang="es-MX" sz="2025" b="1">
                <a:latin typeface="+mj-lt"/>
              </a:rPr>
              <a:t>Funcionamiento </a:t>
            </a:r>
          </a:p>
          <a:p>
            <a:pPr>
              <a:lnSpc>
                <a:spcPct val="120000"/>
              </a:lnSpc>
              <a:spcBef>
                <a:spcPts val="0"/>
              </a:spcBef>
            </a:pPr>
            <a:r>
              <a:rPr lang="es-MX" sz="2025" b="1">
                <a:latin typeface="+mj-lt"/>
              </a:rPr>
              <a:t>Servicio de la deuda pública</a:t>
            </a:r>
          </a:p>
          <a:p>
            <a:pPr>
              <a:lnSpc>
                <a:spcPct val="120000"/>
              </a:lnSpc>
              <a:spcBef>
                <a:spcPts val="0"/>
              </a:spcBef>
            </a:pPr>
            <a:r>
              <a:rPr lang="es-MX" sz="2025" b="1">
                <a:latin typeface="+mj-lt"/>
              </a:rPr>
              <a:t>Inversión</a:t>
            </a:r>
          </a:p>
          <a:p>
            <a:pPr>
              <a:lnSpc>
                <a:spcPct val="120000"/>
              </a:lnSpc>
              <a:spcBef>
                <a:spcPts val="0"/>
              </a:spcBef>
            </a:pPr>
            <a:r>
              <a:rPr lang="es-MX" sz="2025" b="1">
                <a:latin typeface="+mj-lt"/>
              </a:rPr>
              <a:t>Gastos de operación comercial</a:t>
            </a:r>
            <a:endParaRPr lang="es-MX" sz="1725">
              <a:solidFill>
                <a:srgbClr val="138156"/>
              </a:solidFill>
              <a:latin typeface="+mj-lt"/>
            </a:endParaRPr>
          </a:p>
          <a:p>
            <a:pPr marL="300038" lvl="1">
              <a:lnSpc>
                <a:spcPct val="120000"/>
              </a:lnSpc>
              <a:spcBef>
                <a:spcPts val="0"/>
              </a:spcBef>
            </a:pPr>
            <a:endParaRPr lang="es-MX" sz="1725">
              <a:solidFill>
                <a:srgbClr val="138156"/>
              </a:solidFill>
              <a:latin typeface="+mj-lt"/>
            </a:endParaRPr>
          </a:p>
          <a:p>
            <a:pPr lvl="1">
              <a:lnSpc>
                <a:spcPct val="120000"/>
              </a:lnSpc>
              <a:spcBef>
                <a:spcPts val="0"/>
              </a:spcBef>
            </a:pPr>
            <a:endParaRPr lang="es-MX" sz="1350">
              <a:latin typeface="+mj-lt"/>
            </a:endParaRPr>
          </a:p>
          <a:p>
            <a:pPr>
              <a:lnSpc>
                <a:spcPct val="120000"/>
              </a:lnSpc>
              <a:spcBef>
                <a:spcPts val="0"/>
              </a:spcBef>
            </a:pPr>
            <a:endParaRPr lang="es-CO" sz="2400" dirty="0">
              <a:latin typeface="+mj-lt"/>
            </a:endParaRPr>
          </a:p>
        </p:txBody>
      </p:sp>
      <p:sp>
        <p:nvSpPr>
          <p:cNvPr id="20" name="CuadroTexto 19">
            <a:extLst>
              <a:ext uri="{FF2B5EF4-FFF2-40B4-BE49-F238E27FC236}">
                <a16:creationId xmlns:a16="http://schemas.microsoft.com/office/drawing/2014/main" id="{532F5B01-29AC-47C9-845E-6F8D39683566}"/>
              </a:ext>
            </a:extLst>
          </p:cNvPr>
          <p:cNvSpPr txBox="1"/>
          <p:nvPr/>
        </p:nvSpPr>
        <p:spPr>
          <a:xfrm>
            <a:off x="1868828" y="830870"/>
            <a:ext cx="5406345" cy="738664"/>
          </a:xfrm>
          <a:prstGeom prst="rect">
            <a:avLst/>
          </a:prstGeom>
          <a:noFill/>
        </p:spPr>
        <p:txBody>
          <a:bodyPr wrap="square">
            <a:spAutoFit/>
          </a:bodyPr>
          <a:lstStyle/>
          <a:p>
            <a:pPr algn="ctr"/>
            <a:r>
              <a:rPr lang="es-ES" sz="2100" b="1" dirty="0">
                <a:solidFill>
                  <a:schemeClr val="accent1">
                    <a:lumMod val="50000"/>
                  </a:schemeClr>
                </a:solidFill>
                <a:latin typeface="+mj-lt"/>
                <a:cs typeface="Times New Roman" panose="02020603050405020304" pitchFamily="18" charset="0"/>
              </a:rPr>
              <a:t>Articulación Gastos CCPET – EICE y Decreto 115 de 1996</a:t>
            </a:r>
          </a:p>
        </p:txBody>
      </p:sp>
      <p:sp>
        <p:nvSpPr>
          <p:cNvPr id="10" name="Título 1">
            <a:extLst>
              <a:ext uri="{FF2B5EF4-FFF2-40B4-BE49-F238E27FC236}">
                <a16:creationId xmlns:a16="http://schemas.microsoft.com/office/drawing/2014/main" id="{7DE860A0-C054-4914-992D-9853021A122D}"/>
              </a:ext>
            </a:extLst>
          </p:cNvPr>
          <p:cNvSpPr txBox="1">
            <a:spLocks/>
          </p:cNvSpPr>
          <p:nvPr/>
        </p:nvSpPr>
        <p:spPr>
          <a:xfrm>
            <a:off x="2514601" y="-14288"/>
            <a:ext cx="6175612"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C10A6B3-EFF0-4B2F-9A83-7865C98C53C1}"/>
              </a:ext>
            </a:extLst>
          </p:cNvPr>
          <p:cNvPicPr>
            <a:picLocks noChangeAspect="1"/>
          </p:cNvPicPr>
          <p:nvPr/>
        </p:nvPicPr>
        <p:blipFill>
          <a:blip r:embed="rId2"/>
          <a:stretch>
            <a:fillRect/>
          </a:stretch>
        </p:blipFill>
        <p:spPr>
          <a:xfrm>
            <a:off x="150751" y="2483302"/>
            <a:ext cx="5202044" cy="1600200"/>
          </a:xfrm>
          <a:prstGeom prst="rect">
            <a:avLst/>
          </a:prstGeom>
        </p:spPr>
      </p:pic>
    </p:spTree>
    <p:extLst>
      <p:ext uri="{BB962C8B-B14F-4D97-AF65-F5344CB8AC3E}">
        <p14:creationId xmlns:p14="http://schemas.microsoft.com/office/powerpoint/2010/main" val="217151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532F5B01-29AC-47C9-845E-6F8D39683566}"/>
              </a:ext>
            </a:extLst>
          </p:cNvPr>
          <p:cNvSpPr txBox="1"/>
          <p:nvPr/>
        </p:nvSpPr>
        <p:spPr>
          <a:xfrm>
            <a:off x="457200" y="581139"/>
            <a:ext cx="7162800" cy="415498"/>
          </a:xfrm>
          <a:prstGeom prst="rect">
            <a:avLst/>
          </a:prstGeom>
          <a:noFill/>
        </p:spPr>
        <p:txBody>
          <a:bodyPr wrap="square">
            <a:spAutoFit/>
          </a:bodyPr>
          <a:lstStyle/>
          <a:p>
            <a:pPr algn="ctr"/>
            <a:r>
              <a:rPr lang="es-ES" sz="2100" b="1" dirty="0">
                <a:solidFill>
                  <a:schemeClr val="accent1">
                    <a:lumMod val="50000"/>
                  </a:schemeClr>
                </a:solidFill>
                <a:latin typeface="+mj-lt"/>
                <a:cs typeface="Times New Roman" panose="02020603050405020304" pitchFamily="18" charset="0"/>
              </a:rPr>
              <a:t>Recomendaciones Generales implementación CCPET</a:t>
            </a:r>
          </a:p>
        </p:txBody>
      </p:sp>
      <p:sp>
        <p:nvSpPr>
          <p:cNvPr id="10" name="Título 1">
            <a:extLst>
              <a:ext uri="{FF2B5EF4-FFF2-40B4-BE49-F238E27FC236}">
                <a16:creationId xmlns:a16="http://schemas.microsoft.com/office/drawing/2014/main" id="{7DE860A0-C054-4914-992D-9853021A122D}"/>
              </a:ext>
            </a:extLst>
          </p:cNvPr>
          <p:cNvSpPr txBox="1">
            <a:spLocks/>
          </p:cNvSpPr>
          <p:nvPr/>
        </p:nvSpPr>
        <p:spPr>
          <a:xfrm>
            <a:off x="2514601" y="-14288"/>
            <a:ext cx="6175612" cy="5098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B. Objetivos y composición del CCPET</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3934D42-3270-4161-9A00-B71AFD7BB443}"/>
              </a:ext>
            </a:extLst>
          </p:cNvPr>
          <p:cNvSpPr txBox="1"/>
          <p:nvPr/>
        </p:nvSpPr>
        <p:spPr>
          <a:xfrm>
            <a:off x="304800" y="1082248"/>
            <a:ext cx="8004413" cy="4185761"/>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Que las diferentes áreas que interactúan con la información presupuestal y contable estén inmersas en el conocimiento del CCPET con el objeto que los diferentes servidores ayuden a la correcta clasificación de los códigos de los conceptos de ingreso y objetos de gasto, así como de sus complementarios entre otros.</a:t>
            </a:r>
          </a:p>
          <a:p>
            <a:pPr marL="285750" indent="-285750" algn="just">
              <a:buFont typeface="Arial" panose="020B0604020202020204" pitchFamily="34" charset="0"/>
              <a:buChar char="•"/>
            </a:pPr>
            <a:r>
              <a:rPr lang="es-ES" sz="1400" dirty="0"/>
              <a:t>Establecer procedimientos para la correcta ejecución activa y pasiva del presupuesto como para los diferentes reportes externos e internos del CCPET.</a:t>
            </a:r>
          </a:p>
          <a:p>
            <a:pPr marL="285750" indent="-285750" algn="just">
              <a:buFont typeface="Arial" panose="020B0604020202020204" pitchFamily="34" charset="0"/>
              <a:buChar char="•"/>
            </a:pPr>
            <a:r>
              <a:rPr lang="es-ES" sz="1400" dirty="0"/>
              <a:t>De acuerdo a la entidad sectorial que le corresponda deberá tener una interacción con el CONFIS territorial y las diferentes secretarias a las que haya lugar.</a:t>
            </a:r>
          </a:p>
          <a:p>
            <a:pPr marL="285750" indent="-285750" algn="just">
              <a:buFont typeface="Arial" panose="020B0604020202020204" pitchFamily="34" charset="0"/>
              <a:buChar char="•"/>
            </a:pPr>
            <a:r>
              <a:rPr lang="es-ES" sz="1400" dirty="0"/>
              <a:t>Realiza dentro de los comités directivos de la entidad los análisis financieros de la información presupuestal del CCPET, como mínimo una vez al mes.</a:t>
            </a:r>
          </a:p>
          <a:p>
            <a:pPr marL="285750" indent="-285750" algn="just">
              <a:buFont typeface="Arial" panose="020B0604020202020204" pitchFamily="34" charset="0"/>
              <a:buChar char="•"/>
            </a:pPr>
            <a:r>
              <a:rPr lang="es-ES" sz="1400" dirty="0"/>
              <a:t>Para el correcto registro presupuestal se deberá realizar una lectura de la definición de las cuentas de agregación hasta llegar al ultimo nivel de desagregación (captura).</a:t>
            </a:r>
          </a:p>
          <a:p>
            <a:pPr marL="285750" indent="-285750" algn="just">
              <a:buFont typeface="Arial" panose="020B0604020202020204" pitchFamily="34" charset="0"/>
              <a:buChar char="•"/>
            </a:pPr>
            <a:r>
              <a:rPr lang="es-ES" sz="1400" dirty="0"/>
              <a:t>Revisar el material bibliográfico y normativo que se encuentra en la PG WEB del MHCP y los oficios que ya se han radicado frente a preguntas frecuentes.</a:t>
            </a:r>
          </a:p>
          <a:p>
            <a:pPr marL="268288" algn="just"/>
            <a:r>
              <a:rPr lang="es-ES" sz="1400" dirty="0">
                <a:hlinkClick r:id="rId2"/>
              </a:rPr>
              <a:t>https://www.minhacienda.gov.co/webcenter/portal/EntidadesdeOrdenTerritorial/pages_catalogoclasificacionpresupuestalCCPET</a:t>
            </a:r>
            <a:endParaRPr lang="es-ES" sz="1400" dirty="0"/>
          </a:p>
          <a:p>
            <a:pPr marL="285750" indent="-285750" algn="just">
              <a:buFont typeface="Arial" panose="020B0604020202020204" pitchFamily="34" charset="0"/>
              <a:buChar char="•"/>
            </a:pPr>
            <a:r>
              <a:rPr lang="es-ES" sz="1400" dirty="0"/>
              <a:t>Las consultas se deben en primera instancia llevar a la secretaria sectorial, secretaria de hacienda, si estas dos no tienen la capacidad resolutiva deberán consultarla al MHCP.</a:t>
            </a:r>
          </a:p>
          <a:p>
            <a:pPr marL="285750" indent="-285750" algn="just">
              <a:buFont typeface="Arial" panose="020B0604020202020204" pitchFamily="34" charset="0"/>
              <a:buChar char="•"/>
            </a:pPr>
            <a:endParaRPr lang="es-CO" sz="1400" dirty="0"/>
          </a:p>
        </p:txBody>
      </p:sp>
    </p:spTree>
    <p:extLst>
      <p:ext uri="{BB962C8B-B14F-4D97-AF65-F5344CB8AC3E}">
        <p14:creationId xmlns:p14="http://schemas.microsoft.com/office/powerpoint/2010/main" val="405750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802475167"/>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F</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G</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347CF80C-0313-4776-98D0-DEDF42FCF41E}"/>
              </a:ext>
            </a:extLst>
          </p:cNvPr>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C. Clasificador de Ingresos.</a:t>
            </a:r>
          </a:p>
          <a:p>
            <a:pPr algn="r"/>
            <a:endParaRPr lang="es-CO" sz="2700" b="1" dirty="0">
              <a:solidFill>
                <a:schemeClr val="accent1">
                  <a:lumMod val="75000"/>
                </a:schemeClr>
              </a:solidFill>
            </a:endParaRPr>
          </a:p>
        </p:txBody>
      </p:sp>
    </p:spTree>
    <p:extLst>
      <p:ext uri="{BB962C8B-B14F-4D97-AF65-F5344CB8AC3E}">
        <p14:creationId xmlns:p14="http://schemas.microsoft.com/office/powerpoint/2010/main" val="125609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407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C. Clasificador de Ingresos.</a:t>
            </a:r>
          </a:p>
          <a:p>
            <a:pPr algn="r"/>
            <a:endParaRPr lang="es-CO" sz="2700" b="1" dirty="0">
              <a:solidFill>
                <a:schemeClr val="accent1">
                  <a:lumMod val="75000"/>
                </a:schemeClr>
              </a:solidFill>
            </a:endParaRPr>
          </a:p>
        </p:txBody>
      </p:sp>
      <p:sp>
        <p:nvSpPr>
          <p:cNvPr id="9" name="CuadroTexto 8">
            <a:extLst>
              <a:ext uri="{FF2B5EF4-FFF2-40B4-BE49-F238E27FC236}">
                <a16:creationId xmlns:a16="http://schemas.microsoft.com/office/drawing/2014/main" id="{80E18510-8F24-4865-B763-1A4A904BFCB9}"/>
              </a:ext>
            </a:extLst>
          </p:cNvPr>
          <p:cNvSpPr txBox="1"/>
          <p:nvPr/>
        </p:nvSpPr>
        <p:spPr>
          <a:xfrm>
            <a:off x="1472072" y="2159810"/>
            <a:ext cx="7150379" cy="461665"/>
          </a:xfrm>
          <a:prstGeom prst="rect">
            <a:avLst/>
          </a:prstGeom>
          <a:noFill/>
        </p:spPr>
        <p:txBody>
          <a:bodyPr wrap="square">
            <a:spAutoFit/>
          </a:bodyPr>
          <a:lstStyle/>
          <a:p>
            <a:r>
              <a:rPr lang="es-ES" sz="1200" b="1" dirty="0">
                <a:cs typeface="Times New Roman" panose="02020603050405020304" pitchFamily="18" charset="0"/>
              </a:rPr>
              <a:t>Número único con el que se identifica el ingreso, cuya extensión será mayor a mayor nivel de desagregación.</a:t>
            </a:r>
            <a:endParaRPr lang="es-CO" sz="1200" b="1" dirty="0">
              <a:cs typeface="Times New Roman" panose="02020603050405020304" pitchFamily="18" charset="0"/>
            </a:endParaRPr>
          </a:p>
        </p:txBody>
      </p:sp>
      <p:sp>
        <p:nvSpPr>
          <p:cNvPr id="10" name="CuadroTexto 9">
            <a:extLst>
              <a:ext uri="{FF2B5EF4-FFF2-40B4-BE49-F238E27FC236}">
                <a16:creationId xmlns:a16="http://schemas.microsoft.com/office/drawing/2014/main" id="{26FD4C65-572C-402C-B4E9-A601FC53010F}"/>
              </a:ext>
            </a:extLst>
          </p:cNvPr>
          <p:cNvSpPr txBox="1"/>
          <p:nvPr/>
        </p:nvSpPr>
        <p:spPr>
          <a:xfrm>
            <a:off x="1466722" y="2530299"/>
            <a:ext cx="7276500" cy="276999"/>
          </a:xfrm>
          <a:prstGeom prst="rect">
            <a:avLst/>
          </a:prstGeom>
          <a:noFill/>
        </p:spPr>
        <p:txBody>
          <a:bodyPr wrap="square">
            <a:spAutoFit/>
          </a:bodyPr>
          <a:lstStyle/>
          <a:p>
            <a:r>
              <a:rPr lang="es-ES" sz="1200" b="1" dirty="0">
                <a:cs typeface="Times New Roman" panose="02020603050405020304" pitchFamily="18" charset="0"/>
              </a:rPr>
              <a:t>Indica  el grado de agregación o desagregación del concepto de ingreso.</a:t>
            </a:r>
            <a:endParaRPr lang="es-CO" sz="1200" b="1" dirty="0">
              <a:cs typeface="Times New Roman" panose="02020603050405020304" pitchFamily="18" charset="0"/>
            </a:endParaRPr>
          </a:p>
        </p:txBody>
      </p:sp>
      <p:sp>
        <p:nvSpPr>
          <p:cNvPr id="13" name="CuadroTexto 12">
            <a:extLst>
              <a:ext uri="{FF2B5EF4-FFF2-40B4-BE49-F238E27FC236}">
                <a16:creationId xmlns:a16="http://schemas.microsoft.com/office/drawing/2014/main" id="{D02AB424-B728-4D07-90DC-B0AFBC9244F3}"/>
              </a:ext>
            </a:extLst>
          </p:cNvPr>
          <p:cNvSpPr txBox="1"/>
          <p:nvPr/>
        </p:nvSpPr>
        <p:spPr>
          <a:xfrm>
            <a:off x="1466413" y="2797340"/>
            <a:ext cx="7152053" cy="461665"/>
          </a:xfrm>
          <a:prstGeom prst="rect">
            <a:avLst/>
          </a:prstGeom>
          <a:noFill/>
        </p:spPr>
        <p:txBody>
          <a:bodyPr wrap="square">
            <a:spAutoFit/>
          </a:bodyPr>
          <a:lstStyle/>
          <a:p>
            <a:r>
              <a:rPr lang="es-ES" sz="1200" b="1" dirty="0">
                <a:cs typeface="Times New Roman" panose="02020603050405020304" pitchFamily="18" charset="0"/>
              </a:rPr>
              <a:t>Característica del concepto de ingreso, que permite identificar si esa cuenta es de agregación  “A” o de captura “C”</a:t>
            </a:r>
          </a:p>
        </p:txBody>
      </p:sp>
      <p:sp>
        <p:nvSpPr>
          <p:cNvPr id="14" name="CuadroTexto 13">
            <a:extLst>
              <a:ext uri="{FF2B5EF4-FFF2-40B4-BE49-F238E27FC236}">
                <a16:creationId xmlns:a16="http://schemas.microsoft.com/office/drawing/2014/main" id="{7C8548AF-C29D-4B3A-ADF2-58D71642ACED}"/>
              </a:ext>
            </a:extLst>
          </p:cNvPr>
          <p:cNvSpPr txBox="1"/>
          <p:nvPr/>
        </p:nvSpPr>
        <p:spPr>
          <a:xfrm>
            <a:off x="1453358" y="3294677"/>
            <a:ext cx="4337842" cy="276999"/>
          </a:xfrm>
          <a:prstGeom prst="rect">
            <a:avLst/>
          </a:prstGeom>
          <a:noFill/>
        </p:spPr>
        <p:txBody>
          <a:bodyPr wrap="square">
            <a:spAutoFit/>
          </a:bodyPr>
          <a:lstStyle/>
          <a:p>
            <a:r>
              <a:rPr lang="es-ES" sz="1200" b="1" dirty="0">
                <a:cs typeface="Times New Roman" panose="02020603050405020304" pitchFamily="18" charset="0"/>
              </a:rPr>
              <a:t>Nombre específico del concepto de ingreso.</a:t>
            </a:r>
          </a:p>
        </p:txBody>
      </p:sp>
      <p:sp>
        <p:nvSpPr>
          <p:cNvPr id="16" name="CuadroTexto 15">
            <a:extLst>
              <a:ext uri="{FF2B5EF4-FFF2-40B4-BE49-F238E27FC236}">
                <a16:creationId xmlns:a16="http://schemas.microsoft.com/office/drawing/2014/main" id="{24C30E97-E69F-45B6-A302-A29664547C1D}"/>
              </a:ext>
            </a:extLst>
          </p:cNvPr>
          <p:cNvSpPr txBox="1"/>
          <p:nvPr/>
        </p:nvSpPr>
        <p:spPr>
          <a:xfrm>
            <a:off x="1452796" y="3684373"/>
            <a:ext cx="7237415" cy="276999"/>
          </a:xfrm>
          <a:prstGeom prst="rect">
            <a:avLst/>
          </a:prstGeom>
          <a:noFill/>
        </p:spPr>
        <p:txBody>
          <a:bodyPr wrap="square">
            <a:spAutoFit/>
          </a:bodyPr>
          <a:lstStyle>
            <a:defPPr>
              <a:defRPr lang="es-ES"/>
            </a:defPPr>
            <a:lvl1pPr>
              <a:defRPr b="1">
                <a:solidFill>
                  <a:srgbClr val="FF0000"/>
                </a:solidFill>
                <a:latin typeface="Times New Roman" panose="02020603050405020304" pitchFamily="18" charset="0"/>
                <a:cs typeface="Times New Roman" panose="02020603050405020304" pitchFamily="18" charset="0"/>
              </a:defRPr>
            </a:lvl1pPr>
          </a:lstStyle>
          <a:p>
            <a:r>
              <a:rPr lang="es-ES" sz="1200" dirty="0">
                <a:solidFill>
                  <a:schemeClr val="tx1"/>
                </a:solidFill>
                <a:latin typeface="+mn-lt"/>
              </a:rPr>
              <a:t>Amplía de manera precisa el concepto de ingreso de acuerdo con la norma legal de su creación. </a:t>
            </a:r>
            <a:endParaRPr lang="es-CO" sz="1200" dirty="0">
              <a:solidFill>
                <a:schemeClr val="tx1"/>
              </a:solidFill>
              <a:latin typeface="+mn-lt"/>
            </a:endParaRPr>
          </a:p>
        </p:txBody>
      </p:sp>
      <p:sp>
        <p:nvSpPr>
          <p:cNvPr id="17" name="CuadroTexto 16">
            <a:extLst>
              <a:ext uri="{FF2B5EF4-FFF2-40B4-BE49-F238E27FC236}">
                <a16:creationId xmlns:a16="http://schemas.microsoft.com/office/drawing/2014/main" id="{DEC54DC4-DA9E-43B1-8535-3B35BCDDA04D}"/>
              </a:ext>
            </a:extLst>
          </p:cNvPr>
          <p:cNvSpPr txBox="1"/>
          <p:nvPr/>
        </p:nvSpPr>
        <p:spPr>
          <a:xfrm>
            <a:off x="1474212" y="4089976"/>
            <a:ext cx="7099817" cy="484748"/>
          </a:xfrm>
          <a:prstGeom prst="rect">
            <a:avLst/>
          </a:prstGeom>
          <a:noFill/>
        </p:spPr>
        <p:txBody>
          <a:bodyPr wrap="square">
            <a:spAutoFit/>
          </a:bodyPr>
          <a:lstStyle>
            <a:defPPr>
              <a:defRPr lang="es-ES"/>
            </a:defPPr>
            <a:lvl1pPr>
              <a:defRPr b="1">
                <a:solidFill>
                  <a:srgbClr val="FF0000"/>
                </a:solidFill>
                <a:latin typeface="Times New Roman" panose="02020603050405020304" pitchFamily="18" charset="0"/>
                <a:cs typeface="Times New Roman" panose="02020603050405020304" pitchFamily="18" charset="0"/>
              </a:defRPr>
            </a:lvl1pPr>
          </a:lstStyle>
          <a:p>
            <a:pPr algn="just"/>
            <a:r>
              <a:rPr lang="es-ES" sz="1200" dirty="0">
                <a:solidFill>
                  <a:schemeClr val="tx1"/>
                </a:solidFill>
                <a:latin typeface="+mn-lt"/>
              </a:rPr>
              <a:t>Norma que dio sustento legal a la percepción del ingreso, puede ser a la creación o a la modificación del mismo</a:t>
            </a:r>
            <a:r>
              <a:rPr lang="es-ES" sz="1350" dirty="0">
                <a:solidFill>
                  <a:schemeClr val="tx1"/>
                </a:solidFill>
                <a:latin typeface="+mn-lt"/>
              </a:rPr>
              <a:t>.</a:t>
            </a:r>
            <a:endParaRPr lang="es-CO" sz="1350" dirty="0">
              <a:solidFill>
                <a:schemeClr val="tx1"/>
              </a:solidFill>
              <a:latin typeface="+mn-lt"/>
            </a:endParaRPr>
          </a:p>
        </p:txBody>
      </p:sp>
      <p:sp>
        <p:nvSpPr>
          <p:cNvPr id="19" name="CuadroTexto 18">
            <a:extLst>
              <a:ext uri="{FF2B5EF4-FFF2-40B4-BE49-F238E27FC236}">
                <a16:creationId xmlns:a16="http://schemas.microsoft.com/office/drawing/2014/main" id="{609A9F51-E7D5-443B-870B-74405DE4824D}"/>
              </a:ext>
            </a:extLst>
          </p:cNvPr>
          <p:cNvSpPr txBox="1"/>
          <p:nvPr/>
        </p:nvSpPr>
        <p:spPr>
          <a:xfrm>
            <a:off x="499770" y="2157398"/>
            <a:ext cx="858808" cy="276999"/>
          </a:xfrm>
          <a:prstGeom prst="rect">
            <a:avLst/>
          </a:prstGeom>
          <a:noFill/>
        </p:spPr>
        <p:txBody>
          <a:bodyPr wrap="square">
            <a:spAutoFit/>
          </a:bodyPr>
          <a:lstStyle/>
          <a:p>
            <a:r>
              <a:rPr lang="es-ES" sz="1200" b="1" dirty="0">
                <a:solidFill>
                  <a:srgbClr val="2B2BF5"/>
                </a:solidFill>
                <a:cs typeface="Times New Roman" panose="02020603050405020304" pitchFamily="18" charset="0"/>
              </a:rPr>
              <a:t>Código :  </a:t>
            </a:r>
            <a:endParaRPr lang="es-CO" sz="1200" b="1" dirty="0">
              <a:solidFill>
                <a:srgbClr val="2B2BF5"/>
              </a:solidFill>
              <a:cs typeface="Times New Roman" panose="02020603050405020304" pitchFamily="18" charset="0"/>
            </a:endParaRPr>
          </a:p>
        </p:txBody>
      </p:sp>
      <p:sp>
        <p:nvSpPr>
          <p:cNvPr id="23" name="CuadroTexto 22">
            <a:extLst>
              <a:ext uri="{FF2B5EF4-FFF2-40B4-BE49-F238E27FC236}">
                <a16:creationId xmlns:a16="http://schemas.microsoft.com/office/drawing/2014/main" id="{ED525408-3C22-4897-8B39-0E03D3E85DC6}"/>
              </a:ext>
            </a:extLst>
          </p:cNvPr>
          <p:cNvSpPr txBox="1"/>
          <p:nvPr/>
        </p:nvSpPr>
        <p:spPr>
          <a:xfrm>
            <a:off x="521549" y="2453340"/>
            <a:ext cx="741773" cy="276999"/>
          </a:xfrm>
          <a:prstGeom prst="rect">
            <a:avLst/>
          </a:prstGeom>
          <a:noFill/>
        </p:spPr>
        <p:txBody>
          <a:bodyPr wrap="square">
            <a:spAutoFit/>
          </a:bodyPr>
          <a:lstStyle/>
          <a:p>
            <a:r>
              <a:rPr lang="es-ES" sz="1200" b="1" dirty="0">
                <a:solidFill>
                  <a:srgbClr val="2B2BF5"/>
                </a:solidFill>
                <a:cs typeface="Times New Roman" panose="02020603050405020304" pitchFamily="18" charset="0"/>
              </a:rPr>
              <a:t>Nivel :  </a:t>
            </a:r>
            <a:endParaRPr lang="es-CO" sz="1200" b="1" dirty="0">
              <a:solidFill>
                <a:srgbClr val="2B2BF5"/>
              </a:solidFill>
              <a:cs typeface="Times New Roman" panose="02020603050405020304" pitchFamily="18" charset="0"/>
            </a:endParaRPr>
          </a:p>
        </p:txBody>
      </p:sp>
      <p:sp>
        <p:nvSpPr>
          <p:cNvPr id="24" name="CuadroTexto 23">
            <a:extLst>
              <a:ext uri="{FF2B5EF4-FFF2-40B4-BE49-F238E27FC236}">
                <a16:creationId xmlns:a16="http://schemas.microsoft.com/office/drawing/2014/main" id="{FB3CC057-2CB3-4009-BD84-134472A1A600}"/>
              </a:ext>
            </a:extLst>
          </p:cNvPr>
          <p:cNvSpPr txBox="1"/>
          <p:nvPr/>
        </p:nvSpPr>
        <p:spPr>
          <a:xfrm>
            <a:off x="521548" y="2762007"/>
            <a:ext cx="741773" cy="276999"/>
          </a:xfrm>
          <a:prstGeom prst="rect">
            <a:avLst/>
          </a:prstGeom>
          <a:noFill/>
        </p:spPr>
        <p:txBody>
          <a:bodyPr wrap="square">
            <a:spAutoFit/>
          </a:bodyPr>
          <a:lstStyle/>
          <a:p>
            <a:r>
              <a:rPr lang="es-ES" sz="1200" b="1" dirty="0">
                <a:solidFill>
                  <a:srgbClr val="2B2BF5"/>
                </a:solidFill>
                <a:cs typeface="Times New Roman" panose="02020603050405020304" pitchFamily="18" charset="0"/>
              </a:rPr>
              <a:t>Tipo:  </a:t>
            </a:r>
            <a:endParaRPr lang="es-CO" sz="1200" b="1" dirty="0">
              <a:solidFill>
                <a:srgbClr val="2B2BF5"/>
              </a:solidFill>
              <a:cs typeface="Times New Roman" panose="02020603050405020304" pitchFamily="18" charset="0"/>
            </a:endParaRPr>
          </a:p>
        </p:txBody>
      </p:sp>
      <p:sp>
        <p:nvSpPr>
          <p:cNvPr id="25" name="CuadroTexto 24">
            <a:extLst>
              <a:ext uri="{FF2B5EF4-FFF2-40B4-BE49-F238E27FC236}">
                <a16:creationId xmlns:a16="http://schemas.microsoft.com/office/drawing/2014/main" id="{98C1673E-1FA8-4AD4-B2FC-37407EE766FD}"/>
              </a:ext>
            </a:extLst>
          </p:cNvPr>
          <p:cNvSpPr txBox="1"/>
          <p:nvPr/>
        </p:nvSpPr>
        <p:spPr>
          <a:xfrm>
            <a:off x="499770" y="3170623"/>
            <a:ext cx="1016987" cy="461665"/>
          </a:xfrm>
          <a:prstGeom prst="rect">
            <a:avLst/>
          </a:prstGeom>
          <a:noFill/>
        </p:spPr>
        <p:txBody>
          <a:bodyPr wrap="square">
            <a:spAutoFit/>
          </a:bodyPr>
          <a:lstStyle/>
          <a:p>
            <a:r>
              <a:rPr lang="es-ES" sz="1200" b="1" dirty="0">
                <a:solidFill>
                  <a:srgbClr val="2B2BF5"/>
                </a:solidFill>
                <a:cs typeface="Times New Roman" panose="02020603050405020304" pitchFamily="18" charset="0"/>
              </a:rPr>
              <a:t>Nombre de la Cuenta:  </a:t>
            </a:r>
            <a:endParaRPr lang="es-CO" sz="1200" b="1" dirty="0">
              <a:solidFill>
                <a:srgbClr val="2B2BF5"/>
              </a:solidFill>
              <a:cs typeface="Times New Roman" panose="02020603050405020304" pitchFamily="18" charset="0"/>
            </a:endParaRPr>
          </a:p>
        </p:txBody>
      </p:sp>
      <p:sp>
        <p:nvSpPr>
          <p:cNvPr id="26" name="CuadroTexto 25">
            <a:extLst>
              <a:ext uri="{FF2B5EF4-FFF2-40B4-BE49-F238E27FC236}">
                <a16:creationId xmlns:a16="http://schemas.microsoft.com/office/drawing/2014/main" id="{7CF4ABF6-972C-42EA-A8E8-FC78E5F666EA}"/>
              </a:ext>
            </a:extLst>
          </p:cNvPr>
          <p:cNvSpPr txBox="1"/>
          <p:nvPr/>
        </p:nvSpPr>
        <p:spPr>
          <a:xfrm>
            <a:off x="482848" y="3673724"/>
            <a:ext cx="983565" cy="276999"/>
          </a:xfrm>
          <a:prstGeom prst="rect">
            <a:avLst/>
          </a:prstGeom>
          <a:noFill/>
        </p:spPr>
        <p:txBody>
          <a:bodyPr wrap="square">
            <a:spAutoFit/>
          </a:bodyPr>
          <a:lstStyle/>
          <a:p>
            <a:r>
              <a:rPr lang="es-ES" sz="1200" b="1" dirty="0">
                <a:solidFill>
                  <a:srgbClr val="2B2BF5"/>
                </a:solidFill>
                <a:cs typeface="Times New Roman" panose="02020603050405020304" pitchFamily="18" charset="0"/>
              </a:rPr>
              <a:t>Definición:  </a:t>
            </a:r>
            <a:endParaRPr lang="es-CO" sz="1200" b="1" dirty="0">
              <a:solidFill>
                <a:srgbClr val="2B2BF5"/>
              </a:solidFill>
              <a:cs typeface="Times New Roman" panose="02020603050405020304" pitchFamily="18" charset="0"/>
            </a:endParaRPr>
          </a:p>
        </p:txBody>
      </p:sp>
      <p:sp>
        <p:nvSpPr>
          <p:cNvPr id="27" name="CuadroTexto 26">
            <a:extLst>
              <a:ext uri="{FF2B5EF4-FFF2-40B4-BE49-F238E27FC236}">
                <a16:creationId xmlns:a16="http://schemas.microsoft.com/office/drawing/2014/main" id="{EEEAAABF-19CF-4B08-B024-7C69983FF0C7}"/>
              </a:ext>
            </a:extLst>
          </p:cNvPr>
          <p:cNvSpPr txBox="1"/>
          <p:nvPr/>
        </p:nvSpPr>
        <p:spPr>
          <a:xfrm>
            <a:off x="504648" y="4028635"/>
            <a:ext cx="1036263" cy="461665"/>
          </a:xfrm>
          <a:prstGeom prst="rect">
            <a:avLst/>
          </a:prstGeom>
          <a:noFill/>
        </p:spPr>
        <p:txBody>
          <a:bodyPr wrap="square">
            <a:spAutoFit/>
          </a:bodyPr>
          <a:lstStyle/>
          <a:p>
            <a:r>
              <a:rPr lang="es-ES" sz="1200" b="1" dirty="0">
                <a:solidFill>
                  <a:srgbClr val="2B2BF5"/>
                </a:solidFill>
                <a:cs typeface="Times New Roman" panose="02020603050405020304" pitchFamily="18" charset="0"/>
              </a:rPr>
              <a:t>Soporte</a:t>
            </a:r>
          </a:p>
          <a:p>
            <a:r>
              <a:rPr lang="es-ES" sz="1200" b="1" dirty="0">
                <a:solidFill>
                  <a:srgbClr val="2B2BF5"/>
                </a:solidFill>
                <a:cs typeface="Times New Roman" panose="02020603050405020304" pitchFamily="18" charset="0"/>
              </a:rPr>
              <a:t>legal:  </a:t>
            </a:r>
            <a:endParaRPr lang="es-CO" sz="1200" b="1" dirty="0">
              <a:solidFill>
                <a:srgbClr val="2B2BF5"/>
              </a:solidFill>
              <a:cs typeface="Times New Roman" panose="02020603050405020304" pitchFamily="18" charset="0"/>
            </a:endParaRPr>
          </a:p>
        </p:txBody>
      </p:sp>
      <p:sp>
        <p:nvSpPr>
          <p:cNvPr id="21" name="CuadroTexto 20">
            <a:extLst>
              <a:ext uri="{FF2B5EF4-FFF2-40B4-BE49-F238E27FC236}">
                <a16:creationId xmlns:a16="http://schemas.microsoft.com/office/drawing/2014/main" id="{184DE9C1-F6C7-4A76-A19F-C847AF26DB36}"/>
              </a:ext>
            </a:extLst>
          </p:cNvPr>
          <p:cNvSpPr txBox="1"/>
          <p:nvPr/>
        </p:nvSpPr>
        <p:spPr>
          <a:xfrm>
            <a:off x="499770" y="4555434"/>
            <a:ext cx="910884" cy="276999"/>
          </a:xfrm>
          <a:prstGeom prst="rect">
            <a:avLst/>
          </a:prstGeom>
          <a:noFill/>
        </p:spPr>
        <p:txBody>
          <a:bodyPr wrap="square">
            <a:spAutoFit/>
          </a:bodyPr>
          <a:lstStyle/>
          <a:p>
            <a:r>
              <a:rPr lang="es-ES" sz="1200" b="1" dirty="0">
                <a:solidFill>
                  <a:srgbClr val="2B2BF5"/>
                </a:solidFill>
                <a:cs typeface="Times New Roman" panose="02020603050405020304" pitchFamily="18" charset="0"/>
              </a:rPr>
              <a:t>Novedad:</a:t>
            </a:r>
            <a:endParaRPr lang="es-CO" sz="1200" b="1" dirty="0">
              <a:solidFill>
                <a:srgbClr val="2B2BF5"/>
              </a:solidFill>
              <a:cs typeface="Times New Roman" panose="02020603050405020304" pitchFamily="18" charset="0"/>
            </a:endParaRPr>
          </a:p>
        </p:txBody>
      </p:sp>
      <p:sp>
        <p:nvSpPr>
          <p:cNvPr id="22" name="CuadroTexto 21">
            <a:extLst>
              <a:ext uri="{FF2B5EF4-FFF2-40B4-BE49-F238E27FC236}">
                <a16:creationId xmlns:a16="http://schemas.microsoft.com/office/drawing/2014/main" id="{8DF36DF2-362D-4B32-87DE-1F6BF57564BD}"/>
              </a:ext>
            </a:extLst>
          </p:cNvPr>
          <p:cNvSpPr txBox="1"/>
          <p:nvPr/>
        </p:nvSpPr>
        <p:spPr>
          <a:xfrm>
            <a:off x="1456118" y="4543687"/>
            <a:ext cx="7117911" cy="276999"/>
          </a:xfrm>
          <a:prstGeom prst="rect">
            <a:avLst/>
          </a:prstGeom>
          <a:noFill/>
        </p:spPr>
        <p:txBody>
          <a:bodyPr wrap="square">
            <a:spAutoFit/>
          </a:bodyPr>
          <a:lstStyle>
            <a:defPPr>
              <a:defRPr lang="es-ES"/>
            </a:defPPr>
            <a:lvl1pPr>
              <a:defRPr b="1">
                <a:solidFill>
                  <a:srgbClr val="FF0000"/>
                </a:solidFill>
                <a:latin typeface="Times New Roman" panose="02020603050405020304" pitchFamily="18" charset="0"/>
                <a:cs typeface="Times New Roman" panose="02020603050405020304" pitchFamily="18" charset="0"/>
              </a:defRPr>
            </a:lvl1pPr>
          </a:lstStyle>
          <a:p>
            <a:r>
              <a:rPr lang="es-ES" sz="1200" dirty="0">
                <a:solidFill>
                  <a:schemeClr val="tx1"/>
                </a:solidFill>
                <a:latin typeface="+mn-lt"/>
              </a:rPr>
              <a:t>Creación – Habilitación - Modificación</a:t>
            </a:r>
            <a:endParaRPr lang="es-CO" sz="1200" dirty="0">
              <a:solidFill>
                <a:schemeClr val="tx1"/>
              </a:solidFill>
              <a:latin typeface="+mn-lt"/>
            </a:endParaRPr>
          </a:p>
        </p:txBody>
      </p:sp>
      <p:pic>
        <p:nvPicPr>
          <p:cNvPr id="8" name="Imagen 7">
            <a:extLst>
              <a:ext uri="{FF2B5EF4-FFF2-40B4-BE49-F238E27FC236}">
                <a16:creationId xmlns:a16="http://schemas.microsoft.com/office/drawing/2014/main" id="{9FB0184F-8E72-4E25-8922-2A802519E980}"/>
              </a:ext>
            </a:extLst>
          </p:cNvPr>
          <p:cNvPicPr>
            <a:picLocks noChangeAspect="1"/>
          </p:cNvPicPr>
          <p:nvPr/>
        </p:nvPicPr>
        <p:blipFill>
          <a:blip r:embed="rId2"/>
          <a:stretch>
            <a:fillRect/>
          </a:stretch>
        </p:blipFill>
        <p:spPr>
          <a:xfrm>
            <a:off x="505741" y="751601"/>
            <a:ext cx="8257259" cy="1295400"/>
          </a:xfrm>
          <a:prstGeom prst="rect">
            <a:avLst/>
          </a:prstGeom>
        </p:spPr>
      </p:pic>
    </p:spTree>
    <p:extLst>
      <p:ext uri="{BB962C8B-B14F-4D97-AF65-F5344CB8AC3E}">
        <p14:creationId xmlns:p14="http://schemas.microsoft.com/office/powerpoint/2010/main" val="20466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407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C. Clasificador de Ingresos.</a:t>
            </a:r>
          </a:p>
          <a:p>
            <a:pPr algn="r"/>
            <a:endParaRPr lang="es-CO" sz="2700" b="1" dirty="0">
              <a:solidFill>
                <a:schemeClr val="accent1">
                  <a:lumMod val="75000"/>
                </a:schemeClr>
              </a:solidFill>
            </a:endParaRPr>
          </a:p>
        </p:txBody>
      </p:sp>
      <p:sp>
        <p:nvSpPr>
          <p:cNvPr id="18" name="CuadroTexto 17">
            <a:extLst>
              <a:ext uri="{FF2B5EF4-FFF2-40B4-BE49-F238E27FC236}">
                <a16:creationId xmlns:a16="http://schemas.microsoft.com/office/drawing/2014/main" id="{947D6063-5D34-46CE-BAC5-1FAE0C31C08C}"/>
              </a:ext>
            </a:extLst>
          </p:cNvPr>
          <p:cNvSpPr txBox="1"/>
          <p:nvPr/>
        </p:nvSpPr>
        <p:spPr>
          <a:xfrm>
            <a:off x="304800" y="2376882"/>
            <a:ext cx="1666993" cy="1754326"/>
          </a:xfrm>
          <a:prstGeom prst="rect">
            <a:avLst/>
          </a:prstGeom>
          <a:noFill/>
        </p:spPr>
        <p:txBody>
          <a:bodyPr wrap="square">
            <a:spAutoFit/>
          </a:bodyPr>
          <a:lstStyle/>
          <a:p>
            <a:pPr algn="ctr"/>
            <a:r>
              <a:rPr lang="es-ES" b="1" dirty="0">
                <a:solidFill>
                  <a:schemeClr val="accent1">
                    <a:lumMod val="50000"/>
                  </a:schemeClr>
                </a:solidFill>
                <a:latin typeface="+mj-lt"/>
                <a:cs typeface="Times New Roman" panose="02020603050405020304" pitchFamily="18" charset="0"/>
              </a:rPr>
              <a:t>Nivel máximo de agregación de los conceptos de ingreso.</a:t>
            </a:r>
            <a:endParaRPr lang="es-CO" b="1" dirty="0">
              <a:solidFill>
                <a:schemeClr val="accent1">
                  <a:lumMod val="50000"/>
                </a:schemeClr>
              </a:solidFill>
              <a:latin typeface="+mj-lt"/>
              <a:cs typeface="Times New Roman" panose="02020603050405020304" pitchFamily="18" charset="0"/>
            </a:endParaRPr>
          </a:p>
        </p:txBody>
      </p:sp>
      <p:sp>
        <p:nvSpPr>
          <p:cNvPr id="20" name="Flecha: a la derecha con bandas 12">
            <a:extLst>
              <a:ext uri="{FF2B5EF4-FFF2-40B4-BE49-F238E27FC236}">
                <a16:creationId xmlns:a16="http://schemas.microsoft.com/office/drawing/2014/main" id="{670E4425-249D-46F8-858D-8D6CA5EE8E71}"/>
              </a:ext>
            </a:extLst>
          </p:cNvPr>
          <p:cNvSpPr/>
          <p:nvPr/>
        </p:nvSpPr>
        <p:spPr>
          <a:xfrm>
            <a:off x="2266018" y="2571751"/>
            <a:ext cx="588450" cy="895889"/>
          </a:xfrm>
          <a:prstGeom prst="stripedRightArrow">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pic>
        <p:nvPicPr>
          <p:cNvPr id="7" name="Imagen 6">
            <a:extLst>
              <a:ext uri="{FF2B5EF4-FFF2-40B4-BE49-F238E27FC236}">
                <a16:creationId xmlns:a16="http://schemas.microsoft.com/office/drawing/2014/main" id="{E88E590C-6260-44C4-BD5B-50BA4D7E930C}"/>
              </a:ext>
            </a:extLst>
          </p:cNvPr>
          <p:cNvPicPr>
            <a:picLocks noChangeAspect="1"/>
          </p:cNvPicPr>
          <p:nvPr/>
        </p:nvPicPr>
        <p:blipFill>
          <a:blip r:embed="rId2"/>
          <a:stretch>
            <a:fillRect/>
          </a:stretch>
        </p:blipFill>
        <p:spPr>
          <a:xfrm>
            <a:off x="2971800" y="1809750"/>
            <a:ext cx="6068591" cy="2151873"/>
          </a:xfrm>
          <a:prstGeom prst="rect">
            <a:avLst/>
          </a:prstGeom>
        </p:spPr>
      </p:pic>
    </p:spTree>
    <p:extLst>
      <p:ext uri="{BB962C8B-B14F-4D97-AF65-F5344CB8AC3E}">
        <p14:creationId xmlns:p14="http://schemas.microsoft.com/office/powerpoint/2010/main" val="213942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55489" y="0"/>
            <a:ext cx="4153436" cy="478900"/>
          </a:xfrm>
        </p:spPr>
        <p:txBody>
          <a:bodyPr>
            <a:noAutofit/>
          </a:bodyPr>
          <a:lstStyle/>
          <a:p>
            <a:pPr algn="r"/>
            <a:r>
              <a:rPr lang="es-CO" sz="3600" b="1" dirty="0">
                <a:solidFill>
                  <a:schemeClr val="accent1">
                    <a:lumMod val="75000"/>
                  </a:schemeClr>
                </a:solidFill>
                <a:latin typeface="Arial" panose="020B0604020202020204" pitchFamily="34" charset="0"/>
                <a:cs typeface="Arial" panose="020B0604020202020204" pitchFamily="34" charset="0"/>
              </a:rPr>
              <a:t>Contenido</a:t>
            </a:r>
          </a:p>
        </p:txBody>
      </p:sp>
      <p:graphicFrame>
        <p:nvGraphicFramePr>
          <p:cNvPr id="6" name="Diagrama 5"/>
          <p:cNvGraphicFramePr/>
          <p:nvPr>
            <p:extLst>
              <p:ext uri="{D42A27DB-BD31-4B8C-83A1-F6EECF244321}">
                <p14:modId xmlns:p14="http://schemas.microsoft.com/office/powerpoint/2010/main" val="3960445939"/>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Arial" panose="020B0604020202020204" pitchFamily="34" charset="0"/>
                <a:cs typeface="Arial" panose="020B060402020202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Arial" panose="020B0604020202020204" pitchFamily="34" charset="0"/>
                <a:cs typeface="Arial" panose="020B060402020202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Arial" panose="020B0604020202020204" pitchFamily="34" charset="0"/>
                <a:cs typeface="Arial" panose="020B060402020202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Arial" panose="020B0604020202020204" pitchFamily="34" charset="0"/>
                <a:cs typeface="Arial" panose="020B060402020202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Arial" panose="020B0604020202020204" pitchFamily="34" charset="0"/>
                <a:cs typeface="Arial" panose="020B060402020202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Arial" panose="020B0604020202020204" pitchFamily="34" charset="0"/>
                <a:cs typeface="Arial" panose="020B0604020202020204" pitchFamily="34" charset="0"/>
              </a:rPr>
              <a:t>F</a:t>
            </a:r>
            <a:endParaRPr lang="es-CO" sz="2100" dirty="0">
              <a:solidFill>
                <a:schemeClr val="accent1">
                  <a:lumMod val="75000"/>
                </a:schemeClr>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Arial" panose="020B0604020202020204" pitchFamily="34" charset="0"/>
                <a:cs typeface="Arial" panose="020B0604020202020204" pitchFamily="34" charset="0"/>
              </a:rPr>
              <a:t>G</a:t>
            </a:r>
            <a:endParaRPr lang="es-CO" sz="21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122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C. Clasificador de Ingresos.</a:t>
            </a:r>
          </a:p>
          <a:p>
            <a:pPr algn="r"/>
            <a:endParaRPr lang="es-CO" sz="2700" b="1" dirty="0">
              <a:solidFill>
                <a:schemeClr val="accent1">
                  <a:lumMod val="75000"/>
                </a:schemeClr>
              </a:solidFill>
            </a:endParaRPr>
          </a:p>
        </p:txBody>
      </p:sp>
      <p:pic>
        <p:nvPicPr>
          <p:cNvPr id="2" name="Imagen 1">
            <a:extLst>
              <a:ext uri="{FF2B5EF4-FFF2-40B4-BE49-F238E27FC236}">
                <a16:creationId xmlns:a16="http://schemas.microsoft.com/office/drawing/2014/main" id="{EA9371B6-A75E-438E-AAA5-D7D9C3FB5E57}"/>
              </a:ext>
            </a:extLst>
          </p:cNvPr>
          <p:cNvPicPr>
            <a:picLocks noChangeAspect="1"/>
          </p:cNvPicPr>
          <p:nvPr/>
        </p:nvPicPr>
        <p:blipFill>
          <a:blip r:embed="rId2"/>
          <a:stretch>
            <a:fillRect/>
          </a:stretch>
        </p:blipFill>
        <p:spPr>
          <a:xfrm>
            <a:off x="2210358" y="628839"/>
            <a:ext cx="4723284" cy="4114800"/>
          </a:xfrm>
          <a:prstGeom prst="rect">
            <a:avLst/>
          </a:prstGeom>
        </p:spPr>
      </p:pic>
    </p:spTree>
    <p:extLst>
      <p:ext uri="{BB962C8B-B14F-4D97-AF65-F5344CB8AC3E}">
        <p14:creationId xmlns:p14="http://schemas.microsoft.com/office/powerpoint/2010/main" val="258461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620281222"/>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F</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G</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D2F533AD-EA4E-4790-8BCB-BEBDDECE3A76}"/>
              </a:ext>
            </a:extLst>
          </p:cNvPr>
          <p:cNvSpPr txBox="1">
            <a:spLocks/>
          </p:cNvSpPr>
          <p:nvPr/>
        </p:nvSpPr>
        <p:spPr>
          <a:xfrm>
            <a:off x="2181579" y="-58163"/>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latin typeface="Arial" panose="020B0604020202020204" pitchFamily="34" charset="0"/>
                <a:cs typeface="Arial" panose="020B0604020202020204" pitchFamily="34" charset="0"/>
              </a:rPr>
              <a:t>D. Clasificador de Gastos.</a:t>
            </a:r>
          </a:p>
          <a:p>
            <a:pPr algn="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84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latin typeface="Arial" panose="020B0604020202020204" pitchFamily="34" charset="0"/>
                <a:cs typeface="Arial" panose="020B0604020202020204" pitchFamily="34" charset="0"/>
              </a:rPr>
              <a:t>D. Clasificador de Gastos.</a:t>
            </a:r>
          </a:p>
          <a:p>
            <a:pPr algn="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53ACD66-62A3-45B8-93FC-786C979657AC}"/>
              </a:ext>
            </a:extLst>
          </p:cNvPr>
          <p:cNvSpPr txBox="1"/>
          <p:nvPr/>
        </p:nvSpPr>
        <p:spPr>
          <a:xfrm>
            <a:off x="1272690" y="2436378"/>
            <a:ext cx="7276500" cy="276999"/>
          </a:xfrm>
          <a:prstGeom prst="rect">
            <a:avLst/>
          </a:prstGeom>
          <a:noFill/>
        </p:spPr>
        <p:txBody>
          <a:bodyPr wrap="square">
            <a:spAutoFit/>
          </a:bodyPr>
          <a:lstStyle/>
          <a:p>
            <a:r>
              <a:rPr lang="es-ES" sz="1200" b="1" dirty="0">
                <a:latin typeface="+mj-lt"/>
                <a:cs typeface="Times New Roman" panose="02020603050405020304" pitchFamily="18" charset="0"/>
              </a:rPr>
              <a:t>Indica  el grado de agregación o desagregación del objeto de gasto.</a:t>
            </a:r>
            <a:endParaRPr lang="es-CO" sz="1200" b="1" dirty="0">
              <a:latin typeface="+mj-lt"/>
              <a:cs typeface="Times New Roman" panose="02020603050405020304" pitchFamily="18" charset="0"/>
            </a:endParaRPr>
          </a:p>
        </p:txBody>
      </p:sp>
      <p:sp>
        <p:nvSpPr>
          <p:cNvPr id="8" name="CuadroTexto 7">
            <a:extLst>
              <a:ext uri="{FF2B5EF4-FFF2-40B4-BE49-F238E27FC236}">
                <a16:creationId xmlns:a16="http://schemas.microsoft.com/office/drawing/2014/main" id="{3DFFDCD0-93EE-4F1E-8BD6-FA41649FF704}"/>
              </a:ext>
            </a:extLst>
          </p:cNvPr>
          <p:cNvSpPr txBox="1"/>
          <p:nvPr/>
        </p:nvSpPr>
        <p:spPr>
          <a:xfrm>
            <a:off x="1272690" y="2740400"/>
            <a:ext cx="7501817" cy="461665"/>
          </a:xfrm>
          <a:prstGeom prst="rect">
            <a:avLst/>
          </a:prstGeom>
          <a:noFill/>
        </p:spPr>
        <p:txBody>
          <a:bodyPr wrap="square">
            <a:spAutoFit/>
          </a:bodyPr>
          <a:lstStyle/>
          <a:p>
            <a:pPr algn="just"/>
            <a:r>
              <a:rPr lang="es-ES" sz="1200" b="1" dirty="0">
                <a:latin typeface="+mj-lt"/>
                <a:cs typeface="Times New Roman" panose="02020603050405020304" pitchFamily="18" charset="0"/>
              </a:rPr>
              <a:t>Característica del objeto de gasto, que permite identificar si esa cuenta es de agregación  “A” o de captura.  “C”</a:t>
            </a:r>
          </a:p>
        </p:txBody>
      </p:sp>
      <p:sp>
        <p:nvSpPr>
          <p:cNvPr id="9" name="CuadroTexto 8">
            <a:extLst>
              <a:ext uri="{FF2B5EF4-FFF2-40B4-BE49-F238E27FC236}">
                <a16:creationId xmlns:a16="http://schemas.microsoft.com/office/drawing/2014/main" id="{AF3279ED-7E59-40A1-9E7C-B45B45523C77}"/>
              </a:ext>
            </a:extLst>
          </p:cNvPr>
          <p:cNvSpPr txBox="1"/>
          <p:nvPr/>
        </p:nvSpPr>
        <p:spPr>
          <a:xfrm>
            <a:off x="1272690" y="3288453"/>
            <a:ext cx="4218671" cy="276999"/>
          </a:xfrm>
          <a:prstGeom prst="rect">
            <a:avLst/>
          </a:prstGeom>
          <a:noFill/>
        </p:spPr>
        <p:txBody>
          <a:bodyPr wrap="square">
            <a:spAutoFit/>
          </a:bodyPr>
          <a:lstStyle/>
          <a:p>
            <a:r>
              <a:rPr lang="es-ES" sz="1200" b="1" dirty="0">
                <a:latin typeface="+mj-lt"/>
                <a:cs typeface="Times New Roman" panose="02020603050405020304" pitchFamily="18" charset="0"/>
              </a:rPr>
              <a:t>Nombre específico del objeto de gasto.</a:t>
            </a:r>
          </a:p>
        </p:txBody>
      </p:sp>
      <p:sp>
        <p:nvSpPr>
          <p:cNvPr id="10" name="CuadroTexto 9">
            <a:extLst>
              <a:ext uri="{FF2B5EF4-FFF2-40B4-BE49-F238E27FC236}">
                <a16:creationId xmlns:a16="http://schemas.microsoft.com/office/drawing/2014/main" id="{027D56ED-3822-4097-A463-8E776AE63F2A}"/>
              </a:ext>
            </a:extLst>
          </p:cNvPr>
          <p:cNvSpPr txBox="1"/>
          <p:nvPr/>
        </p:nvSpPr>
        <p:spPr>
          <a:xfrm>
            <a:off x="1312775" y="3774393"/>
            <a:ext cx="6936556" cy="276999"/>
          </a:xfrm>
          <a:prstGeom prst="rect">
            <a:avLst/>
          </a:prstGeom>
          <a:noFill/>
        </p:spPr>
        <p:txBody>
          <a:bodyPr wrap="square">
            <a:spAutoFit/>
          </a:bodyPr>
          <a:lstStyle>
            <a:defPPr>
              <a:defRPr lang="es-ES"/>
            </a:defPPr>
            <a:lvl1pPr>
              <a:defRPr b="1">
                <a:solidFill>
                  <a:srgbClr val="FF0000"/>
                </a:solidFill>
                <a:latin typeface="Times New Roman" panose="02020603050405020304" pitchFamily="18" charset="0"/>
                <a:cs typeface="Times New Roman" panose="02020603050405020304" pitchFamily="18" charset="0"/>
              </a:defRPr>
            </a:lvl1pPr>
          </a:lstStyle>
          <a:p>
            <a:r>
              <a:rPr lang="es-ES" sz="1200" dirty="0">
                <a:solidFill>
                  <a:schemeClr val="tx1"/>
                </a:solidFill>
                <a:latin typeface="+mj-lt"/>
              </a:rPr>
              <a:t>Amplía de manera precisa el objeto de gasto de acuerdo con la norma legal que lo autoriza. </a:t>
            </a:r>
            <a:endParaRPr lang="es-CO" sz="1200" dirty="0">
              <a:solidFill>
                <a:schemeClr val="tx1"/>
              </a:solidFill>
              <a:latin typeface="+mj-lt"/>
            </a:endParaRPr>
          </a:p>
        </p:txBody>
      </p:sp>
      <p:sp>
        <p:nvSpPr>
          <p:cNvPr id="11" name="CuadroTexto 10">
            <a:extLst>
              <a:ext uri="{FF2B5EF4-FFF2-40B4-BE49-F238E27FC236}">
                <a16:creationId xmlns:a16="http://schemas.microsoft.com/office/drawing/2014/main" id="{CD6D5A33-A055-42BF-ACE3-6ECC00F0C877}"/>
              </a:ext>
            </a:extLst>
          </p:cNvPr>
          <p:cNvSpPr txBox="1"/>
          <p:nvPr/>
        </p:nvSpPr>
        <p:spPr>
          <a:xfrm>
            <a:off x="1312775" y="4133151"/>
            <a:ext cx="7501817" cy="484748"/>
          </a:xfrm>
          <a:prstGeom prst="rect">
            <a:avLst/>
          </a:prstGeom>
          <a:noFill/>
        </p:spPr>
        <p:txBody>
          <a:bodyPr wrap="square">
            <a:spAutoFit/>
          </a:bodyPr>
          <a:lstStyle>
            <a:defPPr>
              <a:defRPr lang="es-ES"/>
            </a:defPPr>
            <a:lvl1pPr>
              <a:defRPr b="1">
                <a:solidFill>
                  <a:srgbClr val="FF0000"/>
                </a:solidFill>
                <a:latin typeface="Times New Roman" panose="02020603050405020304" pitchFamily="18" charset="0"/>
                <a:cs typeface="Times New Roman" panose="02020603050405020304" pitchFamily="18" charset="0"/>
              </a:defRPr>
            </a:lvl1pPr>
          </a:lstStyle>
          <a:p>
            <a:pPr algn="just"/>
            <a:r>
              <a:rPr lang="es-ES" sz="1200" dirty="0">
                <a:solidFill>
                  <a:schemeClr val="tx1"/>
                </a:solidFill>
                <a:latin typeface="+mj-lt"/>
              </a:rPr>
              <a:t>Norma que dio sustento legal al respectivo objeto de gasto, puede ser a la creación o a la modificación del mismo</a:t>
            </a:r>
            <a:r>
              <a:rPr lang="es-ES" sz="1350" dirty="0">
                <a:solidFill>
                  <a:schemeClr val="tx1"/>
                </a:solidFill>
                <a:latin typeface="+mj-lt"/>
              </a:rPr>
              <a:t>.</a:t>
            </a:r>
            <a:endParaRPr lang="es-CO" sz="1350" dirty="0">
              <a:solidFill>
                <a:schemeClr val="tx1"/>
              </a:solidFill>
              <a:latin typeface="+mj-lt"/>
            </a:endParaRPr>
          </a:p>
        </p:txBody>
      </p:sp>
      <p:sp>
        <p:nvSpPr>
          <p:cNvPr id="12" name="CuadroTexto 11">
            <a:extLst>
              <a:ext uri="{FF2B5EF4-FFF2-40B4-BE49-F238E27FC236}">
                <a16:creationId xmlns:a16="http://schemas.microsoft.com/office/drawing/2014/main" id="{212A729F-7FC2-4E8D-A4D4-D9F5FF10592C}"/>
              </a:ext>
            </a:extLst>
          </p:cNvPr>
          <p:cNvSpPr txBox="1"/>
          <p:nvPr/>
        </p:nvSpPr>
        <p:spPr>
          <a:xfrm>
            <a:off x="228600" y="2005750"/>
            <a:ext cx="935746" cy="276999"/>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Código :  </a:t>
            </a:r>
            <a:endParaRPr lang="es-CO" sz="1200" b="1" dirty="0">
              <a:solidFill>
                <a:srgbClr val="2B2BF5"/>
              </a:solidFill>
              <a:latin typeface="+mj-lt"/>
              <a:cs typeface="Times New Roman" panose="02020603050405020304" pitchFamily="18" charset="0"/>
            </a:endParaRPr>
          </a:p>
        </p:txBody>
      </p:sp>
      <p:sp>
        <p:nvSpPr>
          <p:cNvPr id="13" name="CuadroTexto 12">
            <a:extLst>
              <a:ext uri="{FF2B5EF4-FFF2-40B4-BE49-F238E27FC236}">
                <a16:creationId xmlns:a16="http://schemas.microsoft.com/office/drawing/2014/main" id="{56D7BBD3-91C3-4342-A38C-C0656ACD2DFC}"/>
              </a:ext>
            </a:extLst>
          </p:cNvPr>
          <p:cNvSpPr txBox="1"/>
          <p:nvPr/>
        </p:nvSpPr>
        <p:spPr>
          <a:xfrm>
            <a:off x="228600" y="2412159"/>
            <a:ext cx="741773" cy="276999"/>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Nivel :  </a:t>
            </a:r>
            <a:endParaRPr lang="es-CO" sz="1200" b="1" dirty="0">
              <a:solidFill>
                <a:srgbClr val="2B2BF5"/>
              </a:solidFill>
              <a:latin typeface="+mj-lt"/>
              <a:cs typeface="Times New Roman" panose="02020603050405020304" pitchFamily="18" charset="0"/>
            </a:endParaRPr>
          </a:p>
        </p:txBody>
      </p:sp>
      <p:sp>
        <p:nvSpPr>
          <p:cNvPr id="14" name="CuadroTexto 13">
            <a:extLst>
              <a:ext uri="{FF2B5EF4-FFF2-40B4-BE49-F238E27FC236}">
                <a16:creationId xmlns:a16="http://schemas.microsoft.com/office/drawing/2014/main" id="{772AB398-E480-45F7-AA36-91BA0E089D0F}"/>
              </a:ext>
            </a:extLst>
          </p:cNvPr>
          <p:cNvSpPr txBox="1"/>
          <p:nvPr/>
        </p:nvSpPr>
        <p:spPr>
          <a:xfrm>
            <a:off x="252926" y="2772451"/>
            <a:ext cx="741773" cy="276999"/>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Tipo:  </a:t>
            </a:r>
            <a:endParaRPr lang="es-CO" sz="1200" b="1" dirty="0">
              <a:solidFill>
                <a:srgbClr val="2B2BF5"/>
              </a:solidFill>
              <a:latin typeface="+mj-lt"/>
              <a:cs typeface="Times New Roman" panose="02020603050405020304" pitchFamily="18" charset="0"/>
            </a:endParaRPr>
          </a:p>
        </p:txBody>
      </p:sp>
      <p:sp>
        <p:nvSpPr>
          <p:cNvPr id="16" name="CuadroTexto 15">
            <a:extLst>
              <a:ext uri="{FF2B5EF4-FFF2-40B4-BE49-F238E27FC236}">
                <a16:creationId xmlns:a16="http://schemas.microsoft.com/office/drawing/2014/main" id="{A151DD88-56B7-46CB-BB9C-E9E272682B53}"/>
              </a:ext>
            </a:extLst>
          </p:cNvPr>
          <p:cNvSpPr txBox="1"/>
          <p:nvPr/>
        </p:nvSpPr>
        <p:spPr>
          <a:xfrm>
            <a:off x="228600" y="3164048"/>
            <a:ext cx="1118043" cy="461665"/>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Nombre de la Cuenta:  </a:t>
            </a:r>
            <a:endParaRPr lang="es-CO" sz="1200" b="1" dirty="0">
              <a:solidFill>
                <a:srgbClr val="2B2BF5"/>
              </a:solidFill>
              <a:latin typeface="+mj-lt"/>
              <a:cs typeface="Times New Roman" panose="02020603050405020304" pitchFamily="18" charset="0"/>
            </a:endParaRPr>
          </a:p>
        </p:txBody>
      </p:sp>
      <p:sp>
        <p:nvSpPr>
          <p:cNvPr id="17" name="CuadroTexto 16">
            <a:extLst>
              <a:ext uri="{FF2B5EF4-FFF2-40B4-BE49-F238E27FC236}">
                <a16:creationId xmlns:a16="http://schemas.microsoft.com/office/drawing/2014/main" id="{F4F4F278-AE9F-47B9-88F9-73E8A98DABD2}"/>
              </a:ext>
            </a:extLst>
          </p:cNvPr>
          <p:cNvSpPr txBox="1"/>
          <p:nvPr/>
        </p:nvSpPr>
        <p:spPr>
          <a:xfrm>
            <a:off x="228599" y="3780241"/>
            <a:ext cx="1118043" cy="276999"/>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Definición:  </a:t>
            </a:r>
            <a:endParaRPr lang="es-CO" sz="1200" b="1" dirty="0">
              <a:solidFill>
                <a:srgbClr val="2B2BF5"/>
              </a:solidFill>
              <a:latin typeface="+mj-lt"/>
              <a:cs typeface="Times New Roman" panose="02020603050405020304" pitchFamily="18" charset="0"/>
            </a:endParaRPr>
          </a:p>
        </p:txBody>
      </p:sp>
      <p:sp>
        <p:nvSpPr>
          <p:cNvPr id="19" name="CuadroTexto 18">
            <a:extLst>
              <a:ext uri="{FF2B5EF4-FFF2-40B4-BE49-F238E27FC236}">
                <a16:creationId xmlns:a16="http://schemas.microsoft.com/office/drawing/2014/main" id="{54BE767C-6847-4E58-ADC1-1F018EB9A54D}"/>
              </a:ext>
            </a:extLst>
          </p:cNvPr>
          <p:cNvSpPr txBox="1"/>
          <p:nvPr/>
        </p:nvSpPr>
        <p:spPr>
          <a:xfrm>
            <a:off x="252926" y="4186650"/>
            <a:ext cx="858809" cy="461665"/>
          </a:xfrm>
          <a:prstGeom prst="rect">
            <a:avLst/>
          </a:prstGeom>
          <a:noFill/>
        </p:spPr>
        <p:txBody>
          <a:bodyPr wrap="square">
            <a:spAutoFit/>
          </a:bodyPr>
          <a:lstStyle/>
          <a:p>
            <a:r>
              <a:rPr lang="es-ES" sz="1200" b="1" dirty="0">
                <a:solidFill>
                  <a:srgbClr val="2B2BF5"/>
                </a:solidFill>
                <a:latin typeface="+mj-lt"/>
                <a:cs typeface="Times New Roman" panose="02020603050405020304" pitchFamily="18" charset="0"/>
              </a:rPr>
              <a:t>Soporte</a:t>
            </a:r>
          </a:p>
          <a:p>
            <a:r>
              <a:rPr lang="es-ES" sz="1200" b="1" dirty="0">
                <a:solidFill>
                  <a:srgbClr val="2B2BF5"/>
                </a:solidFill>
                <a:latin typeface="+mj-lt"/>
                <a:cs typeface="Times New Roman" panose="02020603050405020304" pitchFamily="18" charset="0"/>
              </a:rPr>
              <a:t>legal:  </a:t>
            </a:r>
            <a:endParaRPr lang="es-CO" sz="1200" b="1" dirty="0">
              <a:solidFill>
                <a:srgbClr val="2B2BF5"/>
              </a:solidFill>
              <a:latin typeface="+mj-lt"/>
              <a:cs typeface="Times New Roman" panose="02020603050405020304" pitchFamily="18" charset="0"/>
            </a:endParaRPr>
          </a:p>
        </p:txBody>
      </p:sp>
      <p:sp>
        <p:nvSpPr>
          <p:cNvPr id="23" name="CuadroTexto 22">
            <a:extLst>
              <a:ext uri="{FF2B5EF4-FFF2-40B4-BE49-F238E27FC236}">
                <a16:creationId xmlns:a16="http://schemas.microsoft.com/office/drawing/2014/main" id="{EF7271E4-2D73-41B7-8FBC-1FC88A005C5C}"/>
              </a:ext>
            </a:extLst>
          </p:cNvPr>
          <p:cNvSpPr txBox="1"/>
          <p:nvPr/>
        </p:nvSpPr>
        <p:spPr>
          <a:xfrm>
            <a:off x="1272690" y="1985707"/>
            <a:ext cx="7653419" cy="461665"/>
          </a:xfrm>
          <a:prstGeom prst="rect">
            <a:avLst/>
          </a:prstGeom>
          <a:noFill/>
        </p:spPr>
        <p:txBody>
          <a:bodyPr wrap="square">
            <a:spAutoFit/>
          </a:bodyPr>
          <a:lstStyle/>
          <a:p>
            <a:r>
              <a:rPr lang="es-ES" sz="1200" b="1" dirty="0">
                <a:latin typeface="+mj-lt"/>
                <a:cs typeface="Times New Roman" panose="02020603050405020304" pitchFamily="18" charset="0"/>
              </a:rPr>
              <a:t>Número único con el que se identifica el objeto de gasto, cuya extensión será mayor a mayor nivel de desagregación.</a:t>
            </a:r>
            <a:endParaRPr lang="es-CO" sz="1200" b="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9354B3ED-A238-46CD-A811-DDCC8003589A}"/>
              </a:ext>
            </a:extLst>
          </p:cNvPr>
          <p:cNvPicPr>
            <a:picLocks noChangeAspect="1"/>
          </p:cNvPicPr>
          <p:nvPr/>
        </p:nvPicPr>
        <p:blipFill>
          <a:blip r:embed="rId2"/>
          <a:stretch>
            <a:fillRect/>
          </a:stretch>
        </p:blipFill>
        <p:spPr>
          <a:xfrm>
            <a:off x="228600" y="846531"/>
            <a:ext cx="8610600" cy="1000125"/>
          </a:xfrm>
          <a:prstGeom prst="rect">
            <a:avLst/>
          </a:prstGeom>
        </p:spPr>
      </p:pic>
    </p:spTree>
    <p:extLst>
      <p:ext uri="{BB962C8B-B14F-4D97-AF65-F5344CB8AC3E}">
        <p14:creationId xmlns:p14="http://schemas.microsoft.com/office/powerpoint/2010/main" val="50391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latin typeface="Arial" panose="020B0604020202020204" pitchFamily="34" charset="0"/>
                <a:cs typeface="Arial" panose="020B0604020202020204" pitchFamily="34" charset="0"/>
              </a:rPr>
              <a:t>D. Clasificador de Gastos.</a:t>
            </a:r>
          </a:p>
          <a:p>
            <a:pPr algn="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235F96C8-5791-4112-8AA6-044E3450D16B}"/>
              </a:ext>
            </a:extLst>
          </p:cNvPr>
          <p:cNvSpPr txBox="1"/>
          <p:nvPr/>
        </p:nvSpPr>
        <p:spPr>
          <a:xfrm>
            <a:off x="228601" y="1977684"/>
            <a:ext cx="1600200" cy="1754326"/>
          </a:xfrm>
          <a:prstGeom prst="rect">
            <a:avLst/>
          </a:prstGeom>
          <a:noFill/>
        </p:spPr>
        <p:txBody>
          <a:bodyPr wrap="square">
            <a:spAutoFit/>
          </a:bodyPr>
          <a:lstStyle/>
          <a:p>
            <a:pPr algn="ctr"/>
            <a:r>
              <a:rPr lang="es-ES" b="1" dirty="0">
                <a:solidFill>
                  <a:schemeClr val="tx2">
                    <a:lumMod val="50000"/>
                  </a:schemeClr>
                </a:solidFill>
                <a:latin typeface="+mj-lt"/>
                <a:cs typeface="Times New Roman" panose="02020603050405020304" pitchFamily="18" charset="0"/>
              </a:rPr>
              <a:t>Nivel máximo de agregación de los objetos de gastos</a:t>
            </a:r>
            <a:endParaRPr lang="es-CO" b="1" dirty="0">
              <a:solidFill>
                <a:schemeClr val="tx2">
                  <a:lumMod val="50000"/>
                </a:schemeClr>
              </a:solidFill>
              <a:latin typeface="+mj-lt"/>
              <a:cs typeface="Times New Roman" panose="02020603050405020304" pitchFamily="18" charset="0"/>
            </a:endParaRPr>
          </a:p>
        </p:txBody>
      </p:sp>
      <p:sp>
        <p:nvSpPr>
          <p:cNvPr id="21" name="Flecha: a la derecha con bandas 10">
            <a:extLst>
              <a:ext uri="{FF2B5EF4-FFF2-40B4-BE49-F238E27FC236}">
                <a16:creationId xmlns:a16="http://schemas.microsoft.com/office/drawing/2014/main" id="{D04FDA4C-EE89-450F-88CD-5E5617C09537}"/>
              </a:ext>
            </a:extLst>
          </p:cNvPr>
          <p:cNvSpPr/>
          <p:nvPr/>
        </p:nvSpPr>
        <p:spPr>
          <a:xfrm>
            <a:off x="1971793" y="2187612"/>
            <a:ext cx="588450" cy="895889"/>
          </a:xfrm>
          <a:prstGeom prst="stripedRightArrow">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7" name="Imagen 6">
            <a:extLst>
              <a:ext uri="{FF2B5EF4-FFF2-40B4-BE49-F238E27FC236}">
                <a16:creationId xmlns:a16="http://schemas.microsoft.com/office/drawing/2014/main" id="{D980C1D2-7408-4408-A7FF-536D63E71A88}"/>
              </a:ext>
            </a:extLst>
          </p:cNvPr>
          <p:cNvPicPr>
            <a:picLocks noChangeAspect="1"/>
          </p:cNvPicPr>
          <p:nvPr/>
        </p:nvPicPr>
        <p:blipFill>
          <a:blip r:embed="rId2"/>
          <a:stretch>
            <a:fillRect/>
          </a:stretch>
        </p:blipFill>
        <p:spPr>
          <a:xfrm>
            <a:off x="2895600" y="1581150"/>
            <a:ext cx="5945369" cy="1828854"/>
          </a:xfrm>
          <a:prstGeom prst="rect">
            <a:avLst/>
          </a:prstGeom>
        </p:spPr>
      </p:pic>
    </p:spTree>
    <p:extLst>
      <p:ext uri="{BB962C8B-B14F-4D97-AF65-F5344CB8AC3E}">
        <p14:creationId xmlns:p14="http://schemas.microsoft.com/office/powerpoint/2010/main" val="65912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latin typeface="Arial" panose="020B0604020202020204" pitchFamily="34" charset="0"/>
                <a:cs typeface="Arial" panose="020B0604020202020204" pitchFamily="34" charset="0"/>
              </a:rPr>
              <a:t>D. Clasificador de Gastos.</a:t>
            </a:r>
          </a:p>
          <a:p>
            <a:pPr algn="r"/>
            <a:endParaRPr lang="es-CO" sz="2700" b="1" dirty="0">
              <a:solidFill>
                <a:schemeClr val="accent1">
                  <a:lumMod val="75000"/>
                </a:schemeClr>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C534421B-54ED-41A2-8767-ADF44213B2CB}"/>
              </a:ext>
            </a:extLst>
          </p:cNvPr>
          <p:cNvPicPr>
            <a:picLocks noChangeAspect="1"/>
          </p:cNvPicPr>
          <p:nvPr/>
        </p:nvPicPr>
        <p:blipFill>
          <a:blip r:embed="rId2"/>
          <a:stretch>
            <a:fillRect/>
          </a:stretch>
        </p:blipFill>
        <p:spPr>
          <a:xfrm>
            <a:off x="1524000" y="551735"/>
            <a:ext cx="5943600" cy="4382215"/>
          </a:xfrm>
          <a:prstGeom prst="rect">
            <a:avLst/>
          </a:prstGeom>
        </p:spPr>
      </p:pic>
    </p:spTree>
    <p:extLst>
      <p:ext uri="{BB962C8B-B14F-4D97-AF65-F5344CB8AC3E}">
        <p14:creationId xmlns:p14="http://schemas.microsoft.com/office/powerpoint/2010/main" val="503711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733731341"/>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F</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G</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8D6399D2-E16A-40A2-92FA-EE689AF81A45}"/>
              </a:ext>
            </a:extLst>
          </p:cNvPr>
          <p:cNvSpPr txBox="1">
            <a:spLocks/>
          </p:cNvSpPr>
          <p:nvPr/>
        </p:nvSpPr>
        <p:spPr>
          <a:xfrm>
            <a:off x="2181579" y="-3199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p:txBody>
      </p:sp>
    </p:spTree>
    <p:extLst>
      <p:ext uri="{BB962C8B-B14F-4D97-AF65-F5344CB8AC3E}">
        <p14:creationId xmlns:p14="http://schemas.microsoft.com/office/powerpoint/2010/main" val="223372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407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a:p>
            <a:pPr algn="r"/>
            <a:endParaRPr lang="es-CO" sz="2700" b="1" dirty="0">
              <a:solidFill>
                <a:schemeClr val="accent1">
                  <a:lumMod val="75000"/>
                </a:schemeClr>
              </a:solidFill>
            </a:endParaRPr>
          </a:p>
        </p:txBody>
      </p:sp>
      <p:sp>
        <p:nvSpPr>
          <p:cNvPr id="7" name="CuadroTexto 6">
            <a:extLst>
              <a:ext uri="{FF2B5EF4-FFF2-40B4-BE49-F238E27FC236}">
                <a16:creationId xmlns:a16="http://schemas.microsoft.com/office/drawing/2014/main" id="{5E916261-603B-421B-B7BD-A9F9A199E455}"/>
              </a:ext>
            </a:extLst>
          </p:cNvPr>
          <p:cNvSpPr txBox="1"/>
          <p:nvPr/>
        </p:nvSpPr>
        <p:spPr>
          <a:xfrm>
            <a:off x="2008806" y="1107803"/>
            <a:ext cx="6068394" cy="415498"/>
          </a:xfrm>
          <a:prstGeom prst="rect">
            <a:avLst/>
          </a:prstGeom>
          <a:noFill/>
        </p:spPr>
        <p:txBody>
          <a:bodyPr wrap="square">
            <a:spAutoFit/>
          </a:bodyPr>
          <a:lstStyle/>
          <a:p>
            <a:r>
              <a:rPr lang="es-ES" sz="2100" b="1" dirty="0">
                <a:solidFill>
                  <a:schemeClr val="tx2">
                    <a:lumMod val="50000"/>
                  </a:schemeClr>
                </a:solidFill>
                <a:latin typeface="+mj-lt"/>
                <a:cs typeface="Times New Roman" panose="02020603050405020304" pitchFamily="18" charset="0"/>
              </a:rPr>
              <a:t>Resolución 3438 del 27 de diciembre de 2021</a:t>
            </a:r>
          </a:p>
        </p:txBody>
      </p:sp>
      <p:sp>
        <p:nvSpPr>
          <p:cNvPr id="8" name="CuadroTexto 7">
            <a:extLst>
              <a:ext uri="{FF2B5EF4-FFF2-40B4-BE49-F238E27FC236}">
                <a16:creationId xmlns:a16="http://schemas.microsoft.com/office/drawing/2014/main" id="{C408D566-3B6C-4C68-B801-BA6645B1AF17}"/>
              </a:ext>
            </a:extLst>
          </p:cNvPr>
          <p:cNvSpPr txBox="1"/>
          <p:nvPr/>
        </p:nvSpPr>
        <p:spPr>
          <a:xfrm>
            <a:off x="319776" y="1859443"/>
            <a:ext cx="3002552" cy="2400657"/>
          </a:xfrm>
          <a:prstGeom prst="rect">
            <a:avLst/>
          </a:prstGeom>
          <a:noFill/>
        </p:spPr>
        <p:txBody>
          <a:bodyPr wrap="square">
            <a:spAutoFit/>
          </a:bodyPr>
          <a:lstStyle/>
          <a:p>
            <a:pPr algn="just"/>
            <a:r>
              <a:rPr lang="es-ES" sz="1500" b="1" dirty="0">
                <a:solidFill>
                  <a:srgbClr val="002060"/>
                </a:solidFill>
                <a:latin typeface="+mj-lt"/>
                <a:cs typeface="Times New Roman" panose="02020603050405020304" pitchFamily="18" charset="0"/>
              </a:rPr>
              <a:t>Para propósitos estadísticos, de consolidación, monitoreo, seguimiento, control y evaluación de políticas públicas, las entidades territoriales y sus descentralizadas deberán implementar, entre otros los siguientes clasificadores complementarios :</a:t>
            </a:r>
            <a:endParaRPr lang="es-CO" sz="1500" b="1" dirty="0">
              <a:solidFill>
                <a:srgbClr val="002060"/>
              </a:solidFill>
              <a:latin typeface="+mj-lt"/>
              <a:cs typeface="Times New Roman" panose="02020603050405020304" pitchFamily="18" charset="0"/>
            </a:endParaRPr>
          </a:p>
        </p:txBody>
      </p:sp>
      <p:sp>
        <p:nvSpPr>
          <p:cNvPr id="9" name="CuadroTexto 8">
            <a:extLst>
              <a:ext uri="{FF2B5EF4-FFF2-40B4-BE49-F238E27FC236}">
                <a16:creationId xmlns:a16="http://schemas.microsoft.com/office/drawing/2014/main" id="{B765928C-9111-476E-B369-E1509F13BE61}"/>
              </a:ext>
            </a:extLst>
          </p:cNvPr>
          <p:cNvSpPr txBox="1"/>
          <p:nvPr/>
        </p:nvSpPr>
        <p:spPr>
          <a:xfrm>
            <a:off x="4437786" y="1657350"/>
            <a:ext cx="4172814" cy="2885405"/>
          </a:xfrm>
          <a:prstGeom prst="rect">
            <a:avLst/>
          </a:prstGeom>
          <a:noFill/>
        </p:spPr>
        <p:txBody>
          <a:bodyPr wrap="square">
            <a:spAutoFit/>
          </a:bodyPr>
          <a:lstStyle/>
          <a:p>
            <a:pPr algn="just"/>
            <a:r>
              <a:rPr lang="es-ES" sz="1650" b="1" dirty="0">
                <a:latin typeface="+mj-lt"/>
                <a:cs typeface="Times New Roman" panose="02020603050405020304" pitchFamily="18" charset="0"/>
              </a:rPr>
              <a:t>El Clasificador Geográfico DIVIPOLA </a:t>
            </a:r>
          </a:p>
          <a:p>
            <a:pPr algn="just"/>
            <a:endParaRPr lang="es-ES" sz="1650" b="1" dirty="0">
              <a:latin typeface="+mj-lt"/>
              <a:cs typeface="Times New Roman" panose="02020603050405020304" pitchFamily="18" charset="0"/>
            </a:endParaRPr>
          </a:p>
          <a:p>
            <a:pPr algn="just"/>
            <a:r>
              <a:rPr lang="es-ES" sz="1650" b="1" dirty="0">
                <a:latin typeface="+mj-lt"/>
                <a:cs typeface="Times New Roman" panose="02020603050405020304" pitchFamily="18" charset="0"/>
              </a:rPr>
              <a:t>Consolidador de Hacienda e Información Pública (CHIP)</a:t>
            </a:r>
          </a:p>
          <a:p>
            <a:pPr algn="just"/>
            <a:endParaRPr lang="es-ES" sz="1650" b="1" dirty="0">
              <a:latin typeface="+mj-lt"/>
              <a:cs typeface="Times New Roman" panose="02020603050405020304" pitchFamily="18" charset="0"/>
            </a:endParaRPr>
          </a:p>
          <a:p>
            <a:pPr algn="just"/>
            <a:r>
              <a:rPr lang="es-ES" sz="1650" b="1" dirty="0">
                <a:latin typeface="+mj-lt"/>
                <a:cs typeface="Times New Roman" panose="02020603050405020304" pitchFamily="18" charset="0"/>
              </a:rPr>
              <a:t>Clasificación Programática del Manual de Inversión Pública Nacional (NA – EICE)</a:t>
            </a:r>
          </a:p>
          <a:p>
            <a:pPr algn="just"/>
            <a:endParaRPr lang="es-ES" sz="1650" b="1" dirty="0">
              <a:latin typeface="+mj-lt"/>
              <a:cs typeface="Times New Roman" panose="02020603050405020304" pitchFamily="18" charset="0"/>
            </a:endParaRPr>
          </a:p>
          <a:p>
            <a:pPr algn="just"/>
            <a:r>
              <a:rPr lang="es-ES" sz="1650" b="1" dirty="0">
                <a:latin typeface="+mj-lt"/>
                <a:cs typeface="Times New Roman" panose="02020603050405020304" pitchFamily="18" charset="0"/>
              </a:rPr>
              <a:t>Las clasificaciones por Fuentes de Financiación</a:t>
            </a:r>
            <a:endParaRPr lang="es-CO" sz="1650" b="1" dirty="0">
              <a:latin typeface="+mj-lt"/>
              <a:cs typeface="Times New Roman" panose="02020603050405020304" pitchFamily="18" charset="0"/>
            </a:endParaRPr>
          </a:p>
        </p:txBody>
      </p:sp>
      <p:sp>
        <p:nvSpPr>
          <p:cNvPr id="10" name="Flecha: a la derecha con bandas 14">
            <a:extLst>
              <a:ext uri="{FF2B5EF4-FFF2-40B4-BE49-F238E27FC236}">
                <a16:creationId xmlns:a16="http://schemas.microsoft.com/office/drawing/2014/main" id="{BDA1E552-6934-4FF5-925B-E3FBBDE9C151}"/>
              </a:ext>
            </a:extLst>
          </p:cNvPr>
          <p:cNvSpPr/>
          <p:nvPr/>
        </p:nvSpPr>
        <p:spPr>
          <a:xfrm>
            <a:off x="3585832" y="2378711"/>
            <a:ext cx="588450" cy="895889"/>
          </a:xfrm>
          <a:prstGeom prst="stripedRightArrow">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Tree>
    <p:extLst>
      <p:ext uri="{BB962C8B-B14F-4D97-AF65-F5344CB8AC3E}">
        <p14:creationId xmlns:p14="http://schemas.microsoft.com/office/powerpoint/2010/main" val="3996185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a:p>
            <a:pPr algn="r"/>
            <a:endParaRPr lang="es-CO" sz="2700" b="1" dirty="0">
              <a:solidFill>
                <a:schemeClr val="accent1">
                  <a:lumMod val="75000"/>
                </a:schemeClr>
              </a:solidFill>
            </a:endParaRPr>
          </a:p>
        </p:txBody>
      </p:sp>
      <p:sp>
        <p:nvSpPr>
          <p:cNvPr id="13" name="CuadroTexto 12">
            <a:extLst>
              <a:ext uri="{FF2B5EF4-FFF2-40B4-BE49-F238E27FC236}">
                <a16:creationId xmlns:a16="http://schemas.microsoft.com/office/drawing/2014/main" id="{5E916261-603B-421B-B7BD-A9F9A199E455}"/>
              </a:ext>
            </a:extLst>
          </p:cNvPr>
          <p:cNvSpPr txBox="1"/>
          <p:nvPr/>
        </p:nvSpPr>
        <p:spPr>
          <a:xfrm>
            <a:off x="1281159" y="907015"/>
            <a:ext cx="6718418" cy="369332"/>
          </a:xfrm>
          <a:prstGeom prst="rect">
            <a:avLst/>
          </a:prstGeom>
          <a:solidFill>
            <a:schemeClr val="accent1">
              <a:lumMod val="75000"/>
            </a:schemeClr>
          </a:solidFill>
        </p:spPr>
        <p:txBody>
          <a:bodyPr wrap="square">
            <a:spAutoFit/>
          </a:bodyPr>
          <a:lstStyle/>
          <a:p>
            <a:pPr algn="ctr"/>
            <a:r>
              <a:rPr lang="es-ES" b="1" dirty="0">
                <a:solidFill>
                  <a:schemeClr val="bg1"/>
                </a:solidFill>
                <a:latin typeface="+mj-lt"/>
                <a:cs typeface="Times New Roman" panose="02020603050405020304" pitchFamily="18" charset="0"/>
              </a:rPr>
              <a:t>Catálogo de Clasificación Central de Productos “CPC”</a:t>
            </a:r>
            <a:endParaRPr lang="es-CO" dirty="0">
              <a:solidFill>
                <a:schemeClr val="bg1"/>
              </a:solidFill>
              <a:latin typeface="+mj-lt"/>
              <a:cs typeface="Times New Roman" panose="02020603050405020304" pitchFamily="18" charset="0"/>
            </a:endParaRPr>
          </a:p>
        </p:txBody>
      </p:sp>
      <p:sp>
        <p:nvSpPr>
          <p:cNvPr id="16" name="CuadroTexto 15">
            <a:extLst>
              <a:ext uri="{FF2B5EF4-FFF2-40B4-BE49-F238E27FC236}">
                <a16:creationId xmlns:a16="http://schemas.microsoft.com/office/drawing/2014/main" id="{5E916261-603B-421B-B7BD-A9F9A199E455}"/>
              </a:ext>
            </a:extLst>
          </p:cNvPr>
          <p:cNvSpPr txBox="1"/>
          <p:nvPr/>
        </p:nvSpPr>
        <p:spPr>
          <a:xfrm>
            <a:off x="300174" y="2571750"/>
            <a:ext cx="2142989" cy="923330"/>
          </a:xfrm>
          <a:prstGeom prst="rect">
            <a:avLst/>
          </a:prstGeom>
          <a:noFill/>
        </p:spPr>
        <p:txBody>
          <a:bodyPr wrap="square">
            <a:spAutoFit/>
          </a:bodyPr>
          <a:lstStyle/>
          <a:p>
            <a:pPr algn="ctr"/>
            <a:r>
              <a:rPr lang="es-CO" sz="2700" b="1" dirty="0">
                <a:solidFill>
                  <a:schemeClr val="accent1">
                    <a:lumMod val="50000"/>
                  </a:schemeClr>
                </a:solidFill>
                <a:effectLst>
                  <a:outerShdw blurRad="38100" dist="38100" dir="2700000" algn="tl">
                    <a:srgbClr val="000000">
                      <a:alpha val="43137"/>
                    </a:srgbClr>
                  </a:outerShdw>
                </a:effectLst>
                <a:latin typeface="+mj-lt"/>
                <a:cs typeface="Times New Roman" panose="02020603050405020304" pitchFamily="18" charset="0"/>
              </a:rPr>
              <a:t>Objetos de Ingresos</a:t>
            </a:r>
          </a:p>
        </p:txBody>
      </p:sp>
      <p:graphicFrame>
        <p:nvGraphicFramePr>
          <p:cNvPr id="2" name="Diagrama 1">
            <a:extLst>
              <a:ext uri="{FF2B5EF4-FFF2-40B4-BE49-F238E27FC236}">
                <a16:creationId xmlns:a16="http://schemas.microsoft.com/office/drawing/2014/main" id="{034BB2C7-F497-4CF8-8ABF-66B67FE68272}"/>
              </a:ext>
            </a:extLst>
          </p:cNvPr>
          <p:cNvGraphicFramePr/>
          <p:nvPr>
            <p:extLst>
              <p:ext uri="{D42A27DB-BD31-4B8C-83A1-F6EECF244321}">
                <p14:modId xmlns:p14="http://schemas.microsoft.com/office/powerpoint/2010/main" val="1766169111"/>
              </p:ext>
            </p:extLst>
          </p:nvPr>
        </p:nvGraphicFramePr>
        <p:xfrm>
          <a:off x="2811773" y="1613342"/>
          <a:ext cx="5877016" cy="1029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a:extLst>
              <a:ext uri="{FF2B5EF4-FFF2-40B4-BE49-F238E27FC236}">
                <a16:creationId xmlns:a16="http://schemas.microsoft.com/office/drawing/2014/main" id="{D371D56F-8602-4CFA-ACF1-D776DF82B3E8}"/>
              </a:ext>
            </a:extLst>
          </p:cNvPr>
          <p:cNvSpPr/>
          <p:nvPr/>
        </p:nvSpPr>
        <p:spPr>
          <a:xfrm>
            <a:off x="2811772" y="3076515"/>
            <a:ext cx="5877016" cy="1264537"/>
          </a:xfrm>
          <a:prstGeom prst="roundRect">
            <a:avLst/>
          </a:prstGeom>
          <a:no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s-CO" i="1" dirty="0">
                <a:solidFill>
                  <a:schemeClr val="tx1"/>
                </a:solidFill>
                <a:latin typeface="+mj-lt"/>
              </a:rPr>
              <a:t>** En el caso particular de las Empresas Sociales del Estado el Catalogo “CPC” no es aplicable a la Venta de bienes y servicios, por el régimen jurídico de contratación y flujo de recursos.</a:t>
            </a:r>
          </a:p>
        </p:txBody>
      </p:sp>
    </p:spTree>
    <p:extLst>
      <p:ext uri="{BB962C8B-B14F-4D97-AF65-F5344CB8AC3E}">
        <p14:creationId xmlns:p14="http://schemas.microsoft.com/office/powerpoint/2010/main" val="2042208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 Clasificadores Complementarios</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53B83E1C-2F0F-4238-866B-B391F6BF02ED}"/>
              </a:ext>
            </a:extLst>
          </p:cNvPr>
          <p:cNvPicPr>
            <a:picLocks noChangeAspect="1"/>
          </p:cNvPicPr>
          <p:nvPr/>
        </p:nvPicPr>
        <p:blipFill>
          <a:blip r:embed="rId2"/>
          <a:stretch>
            <a:fillRect/>
          </a:stretch>
        </p:blipFill>
        <p:spPr>
          <a:xfrm>
            <a:off x="407185" y="1174609"/>
            <a:ext cx="4379119" cy="3300413"/>
          </a:xfrm>
          <a:prstGeom prst="rect">
            <a:avLst/>
          </a:prstGeom>
        </p:spPr>
      </p:pic>
      <p:sp>
        <p:nvSpPr>
          <p:cNvPr id="25" name="Marcador de número de diapositiva 2">
            <a:extLst>
              <a:ext uri="{FF2B5EF4-FFF2-40B4-BE49-F238E27FC236}">
                <a16:creationId xmlns:a16="http://schemas.microsoft.com/office/drawing/2014/main" id="{8BE8DC93-7853-4075-90CC-93CFB9996553}"/>
              </a:ext>
            </a:extLst>
          </p:cNvPr>
          <p:cNvSpPr>
            <a:spLocks noGrp="1"/>
          </p:cNvSpPr>
          <p:nvPr>
            <p:ph type="sldNum" sz="quarter" idx="12"/>
          </p:nvPr>
        </p:nvSpPr>
        <p:spPr>
          <a:xfrm>
            <a:off x="6232759" y="4726320"/>
            <a:ext cx="2057400" cy="273844"/>
          </a:xfrm>
        </p:spPr>
        <p:txBody>
          <a:bodyPr/>
          <a:lstStyle/>
          <a:p>
            <a:fld id="{D3E75E6F-FA4D-4B83-A3DA-790DB5677DAD}" type="slidenum">
              <a:rPr lang="es-ES" smtClean="0"/>
              <a:t>38</a:t>
            </a:fld>
            <a:endParaRPr lang="es-ES"/>
          </a:p>
        </p:txBody>
      </p:sp>
      <p:sp>
        <p:nvSpPr>
          <p:cNvPr id="26" name="Rectángulo 25">
            <a:extLst>
              <a:ext uri="{FF2B5EF4-FFF2-40B4-BE49-F238E27FC236}">
                <a16:creationId xmlns:a16="http://schemas.microsoft.com/office/drawing/2014/main" id="{769FEA92-6B85-4A48-A39C-3D3BBB951EAB}"/>
              </a:ext>
            </a:extLst>
          </p:cNvPr>
          <p:cNvSpPr/>
          <p:nvPr/>
        </p:nvSpPr>
        <p:spPr>
          <a:xfrm>
            <a:off x="890424" y="1450686"/>
            <a:ext cx="216024" cy="1458162"/>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27" name="Flecha: a la derecha con bandas 18">
            <a:extLst>
              <a:ext uri="{FF2B5EF4-FFF2-40B4-BE49-F238E27FC236}">
                <a16:creationId xmlns:a16="http://schemas.microsoft.com/office/drawing/2014/main" id="{CBEAEDDA-1C4A-4112-9342-30DA7F477B3D}"/>
              </a:ext>
            </a:extLst>
          </p:cNvPr>
          <p:cNvSpPr/>
          <p:nvPr/>
        </p:nvSpPr>
        <p:spPr>
          <a:xfrm>
            <a:off x="5160668" y="1148929"/>
            <a:ext cx="588450" cy="895889"/>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28" name="CuadroTexto 27">
            <a:extLst>
              <a:ext uri="{FF2B5EF4-FFF2-40B4-BE49-F238E27FC236}">
                <a16:creationId xmlns:a16="http://schemas.microsoft.com/office/drawing/2014/main" id="{8A1C1D6C-E490-492D-AD85-E4FF872CC81D}"/>
              </a:ext>
            </a:extLst>
          </p:cNvPr>
          <p:cNvSpPr txBox="1"/>
          <p:nvPr/>
        </p:nvSpPr>
        <p:spPr>
          <a:xfrm>
            <a:off x="5448271" y="1143164"/>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Coincide con el  # de la </a:t>
            </a:r>
          </a:p>
          <a:p>
            <a:pPr algn="ctr"/>
            <a:r>
              <a:rPr lang="es-ES" sz="1650" b="1" dirty="0">
                <a:solidFill>
                  <a:srgbClr val="002060"/>
                </a:solidFill>
                <a:latin typeface="+mj-lt"/>
                <a:cs typeface="Times New Roman" panose="02020603050405020304" pitchFamily="18" charset="0"/>
              </a:rPr>
              <a:t>sección del </a:t>
            </a:r>
          </a:p>
          <a:p>
            <a:pPr algn="ctr"/>
            <a:r>
              <a:rPr lang="es-ES" sz="1650" b="1" dirty="0">
                <a:solidFill>
                  <a:srgbClr val="92D050"/>
                </a:solidFill>
                <a:latin typeface="+mj-lt"/>
                <a:cs typeface="Times New Roman" panose="02020603050405020304" pitchFamily="18" charset="0"/>
              </a:rPr>
              <a:t>C P C</a:t>
            </a:r>
            <a:endParaRPr lang="es-CO" sz="1650" dirty="0">
              <a:solidFill>
                <a:srgbClr val="92D050"/>
              </a:solidFill>
              <a:latin typeface="+mj-lt"/>
            </a:endParaRPr>
          </a:p>
        </p:txBody>
      </p:sp>
      <p:sp>
        <p:nvSpPr>
          <p:cNvPr id="29" name="Rectángulo 28">
            <a:extLst>
              <a:ext uri="{FF2B5EF4-FFF2-40B4-BE49-F238E27FC236}">
                <a16:creationId xmlns:a16="http://schemas.microsoft.com/office/drawing/2014/main" id="{FE846631-1264-4DFC-BD0C-5188332E6E1A}"/>
              </a:ext>
            </a:extLst>
          </p:cNvPr>
          <p:cNvSpPr/>
          <p:nvPr/>
        </p:nvSpPr>
        <p:spPr>
          <a:xfrm>
            <a:off x="2448649" y="1450686"/>
            <a:ext cx="2422322" cy="1458162"/>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0" name="Flecha: a la derecha con bandas 21">
            <a:extLst>
              <a:ext uri="{FF2B5EF4-FFF2-40B4-BE49-F238E27FC236}">
                <a16:creationId xmlns:a16="http://schemas.microsoft.com/office/drawing/2014/main" id="{E1E369F7-2D9E-44DE-8305-EB396F64289B}"/>
              </a:ext>
            </a:extLst>
          </p:cNvPr>
          <p:cNvSpPr/>
          <p:nvPr/>
        </p:nvSpPr>
        <p:spPr>
          <a:xfrm>
            <a:off x="5163179" y="2098759"/>
            <a:ext cx="588450" cy="895889"/>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1" name="CuadroTexto 30">
            <a:extLst>
              <a:ext uri="{FF2B5EF4-FFF2-40B4-BE49-F238E27FC236}">
                <a16:creationId xmlns:a16="http://schemas.microsoft.com/office/drawing/2014/main" id="{4C6A76A5-10B3-430A-AADD-E8525D995E20}"/>
              </a:ext>
            </a:extLst>
          </p:cNvPr>
          <p:cNvSpPr txBox="1"/>
          <p:nvPr/>
        </p:nvSpPr>
        <p:spPr>
          <a:xfrm>
            <a:off x="5534026" y="2098758"/>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Coincide con los nombres  de</a:t>
            </a:r>
          </a:p>
          <a:p>
            <a:pPr algn="ctr"/>
            <a:r>
              <a:rPr lang="es-ES" sz="1650" b="1" dirty="0">
                <a:solidFill>
                  <a:srgbClr val="002060"/>
                </a:solidFill>
                <a:latin typeface="+mj-lt"/>
                <a:cs typeface="Times New Roman" panose="02020603050405020304" pitchFamily="18" charset="0"/>
              </a:rPr>
              <a:t> las  secciones del </a:t>
            </a:r>
          </a:p>
          <a:p>
            <a:pPr algn="ctr"/>
            <a:r>
              <a:rPr lang="es-ES" sz="1650" b="1" dirty="0">
                <a:solidFill>
                  <a:srgbClr val="92D050"/>
                </a:solidFill>
                <a:latin typeface="+mj-lt"/>
                <a:cs typeface="Times New Roman" panose="02020603050405020304" pitchFamily="18" charset="0"/>
              </a:rPr>
              <a:t>C P C</a:t>
            </a:r>
            <a:endParaRPr lang="es-CO" sz="1650" dirty="0">
              <a:solidFill>
                <a:srgbClr val="92D050"/>
              </a:solidFill>
              <a:latin typeface="+mj-lt"/>
            </a:endParaRPr>
          </a:p>
        </p:txBody>
      </p:sp>
      <p:sp>
        <p:nvSpPr>
          <p:cNvPr id="33" name="CuadroTexto 32">
            <a:extLst>
              <a:ext uri="{FF2B5EF4-FFF2-40B4-BE49-F238E27FC236}">
                <a16:creationId xmlns:a16="http://schemas.microsoft.com/office/drawing/2014/main" id="{2E1792AE-B112-4C83-83DA-7FC2BB161627}"/>
              </a:ext>
            </a:extLst>
          </p:cNvPr>
          <p:cNvSpPr txBox="1"/>
          <p:nvPr/>
        </p:nvSpPr>
        <p:spPr>
          <a:xfrm>
            <a:off x="5454894" y="3016860"/>
            <a:ext cx="3454865" cy="600164"/>
          </a:xfrm>
          <a:prstGeom prst="rect">
            <a:avLst/>
          </a:prstGeom>
          <a:noFill/>
        </p:spPr>
        <p:txBody>
          <a:bodyPr wrap="square">
            <a:spAutoFit/>
          </a:bodyPr>
          <a:lstStyle/>
          <a:p>
            <a:pPr algn="ctr"/>
            <a:r>
              <a:rPr lang="es-ES" sz="1650" b="1" dirty="0">
                <a:solidFill>
                  <a:srgbClr val="D6A300"/>
                </a:solidFill>
                <a:latin typeface="+mj-lt"/>
                <a:cs typeface="Times New Roman" panose="02020603050405020304" pitchFamily="18" charset="0"/>
              </a:rPr>
              <a:t>Para facilitar la conexión entre el </a:t>
            </a:r>
          </a:p>
          <a:p>
            <a:pPr algn="ctr"/>
            <a:r>
              <a:rPr lang="es-ES" sz="1650" b="1" dirty="0">
                <a:solidFill>
                  <a:srgbClr val="D6A300"/>
                </a:solidFill>
                <a:latin typeface="+mj-lt"/>
                <a:cs typeface="Times New Roman" panose="02020603050405020304" pitchFamily="18" charset="0"/>
              </a:rPr>
              <a:t>C P C y el CCPET</a:t>
            </a:r>
            <a:endParaRPr lang="es-CO" sz="1650" dirty="0">
              <a:solidFill>
                <a:srgbClr val="D6A300"/>
              </a:solidFill>
              <a:latin typeface="+mj-lt"/>
            </a:endParaRPr>
          </a:p>
        </p:txBody>
      </p:sp>
      <p:sp>
        <p:nvSpPr>
          <p:cNvPr id="34" name="Rectángulo 33">
            <a:extLst>
              <a:ext uri="{FF2B5EF4-FFF2-40B4-BE49-F238E27FC236}">
                <a16:creationId xmlns:a16="http://schemas.microsoft.com/office/drawing/2014/main" id="{0944E092-B19B-49AD-8694-D11963B96B54}"/>
              </a:ext>
            </a:extLst>
          </p:cNvPr>
          <p:cNvSpPr/>
          <p:nvPr/>
        </p:nvSpPr>
        <p:spPr>
          <a:xfrm>
            <a:off x="890424" y="1621109"/>
            <a:ext cx="3275555" cy="140934"/>
          </a:xfrm>
          <a:prstGeom prst="rect">
            <a:avLst/>
          </a:prstGeom>
          <a:noFill/>
          <a:ln w="63500">
            <a:solidFill>
              <a:srgbClr val="2B2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5" name="Flecha: a la derecha con bandas 25">
            <a:extLst>
              <a:ext uri="{FF2B5EF4-FFF2-40B4-BE49-F238E27FC236}">
                <a16:creationId xmlns:a16="http://schemas.microsoft.com/office/drawing/2014/main" id="{81340C63-B2B2-4569-9E2B-43035E4955B3}"/>
              </a:ext>
            </a:extLst>
          </p:cNvPr>
          <p:cNvSpPr/>
          <p:nvPr/>
        </p:nvSpPr>
        <p:spPr>
          <a:xfrm>
            <a:off x="5154045" y="3553896"/>
            <a:ext cx="588450" cy="895889"/>
          </a:xfrm>
          <a:prstGeom prst="stripedRightArrow">
            <a:avLst/>
          </a:prstGeom>
          <a:solidFill>
            <a:srgbClr val="2B2B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6" name="CuadroTexto 35">
            <a:extLst>
              <a:ext uri="{FF2B5EF4-FFF2-40B4-BE49-F238E27FC236}">
                <a16:creationId xmlns:a16="http://schemas.microsoft.com/office/drawing/2014/main" id="{A7A1A901-068A-453C-8422-44AE95F5DED2}"/>
              </a:ext>
            </a:extLst>
          </p:cNvPr>
          <p:cNvSpPr txBox="1"/>
          <p:nvPr/>
        </p:nvSpPr>
        <p:spPr>
          <a:xfrm>
            <a:off x="5588947" y="3733322"/>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En C P C : </a:t>
            </a:r>
          </a:p>
          <a:p>
            <a:pPr algn="ctr"/>
            <a:r>
              <a:rPr lang="es-ES" sz="1650" b="1" dirty="0">
                <a:solidFill>
                  <a:srgbClr val="002060"/>
                </a:solidFill>
                <a:latin typeface="+mj-lt"/>
                <a:cs typeface="Times New Roman" panose="02020603050405020304" pitchFamily="18" charset="0"/>
              </a:rPr>
              <a:t>01- Minerales, electricidad, gas y agua</a:t>
            </a:r>
            <a:endParaRPr lang="es-CO" sz="1650" dirty="0">
              <a:solidFill>
                <a:srgbClr val="002060"/>
              </a:solidFill>
              <a:latin typeface="+mj-lt"/>
            </a:endParaRPr>
          </a:p>
        </p:txBody>
      </p:sp>
      <p:sp>
        <p:nvSpPr>
          <p:cNvPr id="37" name="CuadroTexto 36">
            <a:extLst>
              <a:ext uri="{FF2B5EF4-FFF2-40B4-BE49-F238E27FC236}">
                <a16:creationId xmlns:a16="http://schemas.microsoft.com/office/drawing/2014/main" id="{5E916261-603B-421B-B7BD-A9F9A199E455}"/>
              </a:ext>
            </a:extLst>
          </p:cNvPr>
          <p:cNvSpPr txBox="1"/>
          <p:nvPr/>
        </p:nvSpPr>
        <p:spPr>
          <a:xfrm>
            <a:off x="430214" y="741659"/>
            <a:ext cx="3643643" cy="369332"/>
          </a:xfrm>
          <a:prstGeom prst="rect">
            <a:avLst/>
          </a:prstGeom>
          <a:noFill/>
        </p:spPr>
        <p:txBody>
          <a:bodyPr wrap="square">
            <a:spAutoFit/>
          </a:bodyPr>
          <a:lstStyle/>
          <a:p>
            <a:r>
              <a:rPr lang="es-CO" dirty="0">
                <a:latin typeface="+mj-lt"/>
                <a:cs typeface="Times New Roman" panose="02020603050405020304" pitchFamily="18" charset="0"/>
              </a:rPr>
              <a:t>En los conceptos de Ingresos</a:t>
            </a:r>
          </a:p>
        </p:txBody>
      </p:sp>
    </p:spTree>
    <p:extLst>
      <p:ext uri="{BB962C8B-B14F-4D97-AF65-F5344CB8AC3E}">
        <p14:creationId xmlns:p14="http://schemas.microsoft.com/office/powerpoint/2010/main" val="3037772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 Clasificadores Complementarios</a:t>
            </a:r>
          </a:p>
          <a:p>
            <a:pPr algn="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DB834EA9-F29F-46D4-BC22-FD1F2F5D247B}"/>
              </a:ext>
            </a:extLst>
          </p:cNvPr>
          <p:cNvSpPr txBox="1"/>
          <p:nvPr/>
        </p:nvSpPr>
        <p:spPr>
          <a:xfrm>
            <a:off x="194480" y="806586"/>
            <a:ext cx="8868254" cy="822341"/>
          </a:xfrm>
          <a:prstGeom prst="rect">
            <a:avLst/>
          </a:prstGeom>
          <a:noFill/>
        </p:spPr>
        <p:txBody>
          <a:bodyPr wrap="square">
            <a:spAutoFit/>
          </a:bodyPr>
          <a:lstStyle/>
          <a:p>
            <a:pPr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Ejemplo:  Una Empresa que vende energía eléctrica, va a registrar sus ingresos producto de su facturación por valor de $100.000.000 para lo cual ubica en el CCPET el concepto de ingreso 1.1.02.05.001.01 Minerales; electricidad, gas y agua.</a:t>
            </a:r>
            <a:endParaRPr lang="es-CO" sz="1650" b="1" dirty="0">
              <a:solidFill>
                <a:srgbClr val="002060"/>
              </a:solidFill>
              <a:latin typeface="+mj-lt"/>
              <a:ea typeface="Calibri" panose="020F0502020204030204" pitchFamily="34" charset="0"/>
              <a:cs typeface="Times New Roman" panose="02020603050405020304" pitchFamily="18" charset="0"/>
            </a:endParaRPr>
          </a:p>
        </p:txBody>
      </p:sp>
      <p:sp>
        <p:nvSpPr>
          <p:cNvPr id="4" name="Rectángulo 3"/>
          <p:cNvSpPr/>
          <p:nvPr/>
        </p:nvSpPr>
        <p:spPr>
          <a:xfrm>
            <a:off x="197977" y="1667134"/>
            <a:ext cx="8717423" cy="923330"/>
          </a:xfrm>
          <a:prstGeom prst="rect">
            <a:avLst/>
          </a:prstGeom>
        </p:spPr>
        <p:txBody>
          <a:bodyPr wrap="square">
            <a:spAutoFit/>
          </a:bodyPr>
          <a:lstStyle/>
          <a:p>
            <a:r>
              <a:rPr lang="es-CO" sz="1350" b="1" dirty="0">
                <a:latin typeface="+mj-lt"/>
              </a:rPr>
              <a:t>Definición: </a:t>
            </a:r>
            <a:r>
              <a:rPr lang="es-CO" sz="1350" dirty="0">
                <a:latin typeface="+mj-lt"/>
              </a:rPr>
              <a:t>Son los ingresos asociados a la comercialización y producción de todo tipo de minerales incluidos el carbón, el petróleo, los concentrados de uranio y torio, los minerales metálicos, las piedras preciosas, entre otros. En esta cuenta también se registran los </a:t>
            </a:r>
            <a:r>
              <a:rPr lang="es-CO" sz="1350" b="1" dirty="0">
                <a:latin typeface="+mj-lt"/>
              </a:rPr>
              <a:t>ingresos por venta de energía eléctrica</a:t>
            </a:r>
            <a:r>
              <a:rPr lang="es-CO" sz="1350" dirty="0">
                <a:latin typeface="+mj-lt"/>
              </a:rPr>
              <a:t>, gas de ciudad y agua caliente.</a:t>
            </a:r>
          </a:p>
        </p:txBody>
      </p:sp>
      <p:pic>
        <p:nvPicPr>
          <p:cNvPr id="7" name="Imagen 6">
            <a:extLst>
              <a:ext uri="{FF2B5EF4-FFF2-40B4-BE49-F238E27FC236}">
                <a16:creationId xmlns:a16="http://schemas.microsoft.com/office/drawing/2014/main" id="{63400B6C-0668-4DA3-AEF6-8964EE7C1A53}"/>
              </a:ext>
            </a:extLst>
          </p:cNvPr>
          <p:cNvPicPr>
            <a:picLocks noChangeAspect="1"/>
          </p:cNvPicPr>
          <p:nvPr/>
        </p:nvPicPr>
        <p:blipFill>
          <a:blip r:embed="rId2"/>
          <a:stretch>
            <a:fillRect/>
          </a:stretch>
        </p:blipFill>
        <p:spPr>
          <a:xfrm>
            <a:off x="609600" y="2382715"/>
            <a:ext cx="8001000" cy="2529840"/>
          </a:xfrm>
          <a:prstGeom prst="rect">
            <a:avLst/>
          </a:prstGeom>
        </p:spPr>
      </p:pic>
      <p:sp>
        <p:nvSpPr>
          <p:cNvPr id="5" name="Rectángulo 4"/>
          <p:cNvSpPr/>
          <p:nvPr/>
        </p:nvSpPr>
        <p:spPr>
          <a:xfrm>
            <a:off x="609601" y="4657299"/>
            <a:ext cx="8001000" cy="255256"/>
          </a:xfrm>
          <a:prstGeom prst="rect">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latin typeface="+mj-lt"/>
            </a:endParaRPr>
          </a:p>
        </p:txBody>
      </p:sp>
    </p:spTree>
    <p:extLst>
      <p:ext uri="{BB962C8B-B14F-4D97-AF65-F5344CB8AC3E}">
        <p14:creationId xmlns:p14="http://schemas.microsoft.com/office/powerpoint/2010/main" val="328306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27595"/>
            <a:ext cx="4153436" cy="478900"/>
          </a:xfrm>
        </p:spPr>
        <p:txBody>
          <a:bodyPr>
            <a:noAutofit/>
          </a:bodyPr>
          <a:lstStyle/>
          <a:p>
            <a:pPr algn="r"/>
            <a:r>
              <a:rPr lang="es-CO" sz="2700" b="1" dirty="0">
                <a:solidFill>
                  <a:schemeClr val="accent1">
                    <a:lumMod val="75000"/>
                  </a:schemeClr>
                </a:solidFill>
                <a:latin typeface="Arial" panose="020B0604020202020204" pitchFamily="34" charset="0"/>
                <a:cs typeface="Arial" panose="020B0604020202020204" pitchFamily="34" charset="0"/>
              </a:rPr>
              <a:t>Siglas</a:t>
            </a:r>
            <a:r>
              <a:rPr lang="es-CO" sz="3600" b="1" dirty="0">
                <a:solidFill>
                  <a:schemeClr val="accent1">
                    <a:lumMod val="75000"/>
                  </a:schemeClr>
                </a:solidFill>
                <a:latin typeface="Arial" panose="020B0604020202020204" pitchFamily="34" charset="0"/>
                <a:cs typeface="Arial" panose="020B0604020202020204" pitchFamily="34" charset="0"/>
              </a:rPr>
              <a:t/>
            </a:r>
            <a:br>
              <a:rPr lang="es-CO" sz="3600" b="1" dirty="0">
                <a:solidFill>
                  <a:schemeClr val="accent1">
                    <a:lumMod val="75000"/>
                  </a:schemeClr>
                </a:solidFill>
                <a:latin typeface="Arial" panose="020B0604020202020204" pitchFamily="34" charset="0"/>
                <a:cs typeface="Arial" panose="020B0604020202020204" pitchFamily="34" charset="0"/>
              </a:rPr>
            </a:br>
            <a:r>
              <a:rPr lang="es-CO" sz="1500" b="1" dirty="0">
                <a:solidFill>
                  <a:schemeClr val="accent1">
                    <a:lumMod val="75000"/>
                  </a:schemeClr>
                </a:solidFill>
                <a:latin typeface="Arial" panose="020B0604020202020204" pitchFamily="34" charset="0"/>
                <a:cs typeface="Arial" panose="020B0604020202020204" pitchFamily="34" charset="0"/>
              </a:rPr>
              <a:t>A utilizar en la presentación </a:t>
            </a:r>
          </a:p>
        </p:txBody>
      </p:sp>
      <p:sp>
        <p:nvSpPr>
          <p:cNvPr id="18" name="CuadroTexto 17">
            <a:extLst>
              <a:ext uri="{FF2B5EF4-FFF2-40B4-BE49-F238E27FC236}">
                <a16:creationId xmlns:a16="http://schemas.microsoft.com/office/drawing/2014/main" id="{0BDCB73F-1230-4B94-A28C-87A90572F002}"/>
              </a:ext>
            </a:extLst>
          </p:cNvPr>
          <p:cNvSpPr txBox="1"/>
          <p:nvPr/>
        </p:nvSpPr>
        <p:spPr>
          <a:xfrm>
            <a:off x="1424281" y="1237197"/>
            <a:ext cx="6866078" cy="3231654"/>
          </a:xfrm>
          <a:prstGeom prst="rect">
            <a:avLst/>
          </a:prstGeom>
          <a:noFill/>
        </p:spPr>
        <p:txBody>
          <a:bodyPr wrap="square" rtlCol="0">
            <a:spAutoFit/>
          </a:bodyPr>
          <a:lstStyle/>
          <a:p>
            <a:pPr algn="just"/>
            <a:r>
              <a:rPr lang="es-CO" sz="1350" b="1" dirty="0">
                <a:cs typeface="Times New Roman" panose="02020603050405020304" pitchFamily="18" charset="0"/>
              </a:rPr>
              <a:t>CCPET . Catálogo de clasificación presupuestal territorial. </a:t>
            </a:r>
            <a:r>
              <a:rPr lang="es-CO" sz="1350" dirty="0">
                <a:cs typeface="Times New Roman" panose="02020603050405020304" pitchFamily="18" charset="0"/>
              </a:rPr>
              <a:t>DAF.  </a:t>
            </a:r>
            <a:r>
              <a:rPr lang="es-ES" sz="1350" dirty="0"/>
              <a:t>Es la  codificación que se utiliza para definir las transacciones de ingreso y de gasto del presupuesto de las entidades territoriales y sus descentralizadas.</a:t>
            </a:r>
            <a:endParaRPr lang="es-CO" sz="1350" dirty="0">
              <a:cs typeface="Times New Roman" panose="02020603050405020304" pitchFamily="18" charset="0"/>
            </a:endParaRPr>
          </a:p>
          <a:p>
            <a:pPr algn="just"/>
            <a:endParaRPr lang="es-CO" sz="1350" dirty="0">
              <a:cs typeface="Times New Roman" panose="02020603050405020304" pitchFamily="18" charset="0"/>
            </a:endParaRPr>
          </a:p>
          <a:p>
            <a:pPr algn="just"/>
            <a:r>
              <a:rPr lang="es-CO" sz="1350" b="1" dirty="0">
                <a:cs typeface="Times New Roman" panose="02020603050405020304" pitchFamily="18" charset="0"/>
              </a:rPr>
              <a:t>CCP.</a:t>
            </a:r>
            <a:r>
              <a:rPr lang="es-CO" sz="1350" dirty="0">
                <a:cs typeface="Times New Roman" panose="02020603050405020304" pitchFamily="18" charset="0"/>
              </a:rPr>
              <a:t> </a:t>
            </a:r>
            <a:r>
              <a:rPr lang="es-CO" sz="1350" b="1" dirty="0">
                <a:cs typeface="Times New Roman" panose="02020603050405020304" pitchFamily="18" charset="0"/>
              </a:rPr>
              <a:t>Catálogo de clasificación presupuestal nacional. </a:t>
            </a:r>
            <a:r>
              <a:rPr lang="es-CO" sz="1350" dirty="0">
                <a:cs typeface="Times New Roman" panose="02020603050405020304" pitchFamily="18" charset="0"/>
              </a:rPr>
              <a:t>DGPN.  </a:t>
            </a:r>
            <a:r>
              <a:rPr lang="es-ES" sz="1350" dirty="0"/>
              <a:t>Es la  codificación que se utiliza para definir las transacciones de ingreso y de gasto del presupuesto de la nación y sus entidades descentralizadas.</a:t>
            </a:r>
            <a:endParaRPr lang="es-CO" sz="1350" dirty="0">
              <a:cs typeface="Times New Roman" panose="02020603050405020304" pitchFamily="18" charset="0"/>
            </a:endParaRPr>
          </a:p>
          <a:p>
            <a:pPr algn="just"/>
            <a:endParaRPr lang="es-CO" sz="1350" dirty="0">
              <a:cs typeface="Times New Roman" panose="02020603050405020304" pitchFamily="18" charset="0"/>
            </a:endParaRPr>
          </a:p>
          <a:p>
            <a:pPr algn="just"/>
            <a:r>
              <a:rPr lang="es-CO" sz="1350" b="1" dirty="0">
                <a:cs typeface="Times New Roman" panose="02020603050405020304" pitchFamily="18" charset="0"/>
              </a:rPr>
              <a:t>CICP. Catálogo integrado de clasificación presupuestal. </a:t>
            </a:r>
            <a:r>
              <a:rPr lang="es-CO" sz="1350" dirty="0">
                <a:cs typeface="Times New Roman" panose="02020603050405020304" pitchFamily="18" charset="0"/>
              </a:rPr>
              <a:t>CGR.  Catálogo que Integra el CCP  y el CCPET.</a:t>
            </a:r>
          </a:p>
          <a:p>
            <a:pPr algn="just"/>
            <a:endParaRPr lang="es-CO" sz="1350" dirty="0">
              <a:cs typeface="Times New Roman" panose="02020603050405020304" pitchFamily="18" charset="0"/>
            </a:endParaRPr>
          </a:p>
          <a:p>
            <a:pPr algn="just"/>
            <a:r>
              <a:rPr lang="es-CO" sz="1350" b="1" dirty="0">
                <a:cs typeface="Times New Roman" panose="02020603050405020304" pitchFamily="18" charset="0"/>
              </a:rPr>
              <a:t>CPC. Clasificador central de producto. DANE.  </a:t>
            </a:r>
            <a:r>
              <a:rPr lang="es-ES" sz="1350" dirty="0"/>
              <a:t>Es la clasificación de productos, bienes y servicios, que tiene como objetivo servir como estándar internacional en la recolección y tabulación de diversos tipos de estadísticas que requieren información detallada sobre, bienes, servicios y activos.</a:t>
            </a:r>
            <a:r>
              <a:rPr lang="es-CO" sz="1500" dirty="0">
                <a:cs typeface="Times New Roman" panose="02020603050405020304" pitchFamily="18" charset="0"/>
              </a:rPr>
              <a:t> </a:t>
            </a:r>
          </a:p>
        </p:txBody>
      </p:sp>
      <p:pic>
        <p:nvPicPr>
          <p:cNvPr id="20" name="Picture 2" descr="ciclo del nitrogeno by paulapainemal2000 on emaze">
            <a:extLst>
              <a:ext uri="{FF2B5EF4-FFF2-40B4-BE49-F238E27FC236}">
                <a16:creationId xmlns:a16="http://schemas.microsoft.com/office/drawing/2014/main" id="{282FB6E0-B347-4AE7-A5EB-0D92293F4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1672" r="35913" b="28470"/>
          <a:stretch/>
        </p:blipFill>
        <p:spPr bwMode="auto">
          <a:xfrm rot="16200000">
            <a:off x="747557" y="1334791"/>
            <a:ext cx="369332" cy="4000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iclo del nitrogeno by paulapainemal2000 on emaze">
            <a:extLst>
              <a:ext uri="{FF2B5EF4-FFF2-40B4-BE49-F238E27FC236}">
                <a16:creationId xmlns:a16="http://schemas.microsoft.com/office/drawing/2014/main" id="{17844027-2A13-4E65-9124-412337AE2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5" t="31672" r="64748" b="28470"/>
          <a:stretch/>
        </p:blipFill>
        <p:spPr bwMode="auto">
          <a:xfrm rot="16200000">
            <a:off x="729752" y="2127567"/>
            <a:ext cx="404944" cy="4000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iclo del nitrogeno by paulapainemal2000 on emaze">
            <a:extLst>
              <a:ext uri="{FF2B5EF4-FFF2-40B4-BE49-F238E27FC236}">
                <a16:creationId xmlns:a16="http://schemas.microsoft.com/office/drawing/2014/main" id="{DEEA9D7C-9E15-4DB5-8742-7E88F68F66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 t="31672" r="80102" b="28470"/>
          <a:stretch/>
        </p:blipFill>
        <p:spPr bwMode="auto">
          <a:xfrm rot="16200000">
            <a:off x="736013" y="2971861"/>
            <a:ext cx="392420" cy="4000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iclo del nitrogeno by paulapainemal2000 on emaze">
            <a:extLst>
              <a:ext uri="{FF2B5EF4-FFF2-40B4-BE49-F238E27FC236}">
                <a16:creationId xmlns:a16="http://schemas.microsoft.com/office/drawing/2014/main" id="{105B59C2-3047-43B4-A528-2D8A97FBB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00" t="31672" r="20032" b="28470"/>
          <a:stretch/>
        </p:blipFill>
        <p:spPr bwMode="auto">
          <a:xfrm rot="16200000">
            <a:off x="736016" y="3809891"/>
            <a:ext cx="392415"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3" name="Rectángulo 2"/>
          <p:cNvSpPr/>
          <p:nvPr/>
        </p:nvSpPr>
        <p:spPr>
          <a:xfrm>
            <a:off x="148393" y="758329"/>
            <a:ext cx="8434343" cy="822341"/>
          </a:xfrm>
          <a:prstGeom prst="rect">
            <a:avLst/>
          </a:prstGeom>
        </p:spPr>
        <p:txBody>
          <a:bodyPr wrap="square">
            <a:spAutoFit/>
          </a:bodyPr>
          <a:lstStyle/>
          <a:p>
            <a:pPr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Una vez identificado el concepto de ingreso en CCPET 1.1.02.05.001.01 Minerales; electricidad, gas y agua; se busca en el CPC, ya que las cuentas del CCPET tiene los mismos nombres de las cuentas del CPC,   en donde encuentra:</a:t>
            </a:r>
            <a:endParaRPr lang="es-CO" b="1" dirty="0">
              <a:solidFill>
                <a:srgbClr val="002060"/>
              </a:solidFill>
              <a:latin typeface="+mj-l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327520" y="1656160"/>
            <a:ext cx="8362691" cy="2160000"/>
          </a:xfrm>
          <a:prstGeom prst="rect">
            <a:avLst/>
          </a:prstGeom>
        </p:spPr>
      </p:pic>
    </p:spTree>
    <p:extLst>
      <p:ext uri="{BB962C8B-B14F-4D97-AF65-F5344CB8AC3E}">
        <p14:creationId xmlns:p14="http://schemas.microsoft.com/office/powerpoint/2010/main" val="113440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a:p>
            <a:pPr algn="r"/>
            <a:endParaRPr lang="es-CO" sz="2700" b="1" dirty="0">
              <a:solidFill>
                <a:schemeClr val="accent1">
                  <a:lumMod val="75000"/>
                </a:schemeClr>
              </a:solidFill>
            </a:endParaRPr>
          </a:p>
        </p:txBody>
      </p:sp>
      <p:sp>
        <p:nvSpPr>
          <p:cNvPr id="13" name="CuadroTexto 12">
            <a:extLst>
              <a:ext uri="{FF2B5EF4-FFF2-40B4-BE49-F238E27FC236}">
                <a16:creationId xmlns:a16="http://schemas.microsoft.com/office/drawing/2014/main" id="{5E916261-603B-421B-B7BD-A9F9A199E455}"/>
              </a:ext>
            </a:extLst>
          </p:cNvPr>
          <p:cNvSpPr txBox="1"/>
          <p:nvPr/>
        </p:nvSpPr>
        <p:spPr>
          <a:xfrm>
            <a:off x="1281159" y="907015"/>
            <a:ext cx="6718418" cy="369332"/>
          </a:xfrm>
          <a:prstGeom prst="rect">
            <a:avLst/>
          </a:prstGeom>
          <a:solidFill>
            <a:schemeClr val="accent1">
              <a:lumMod val="75000"/>
            </a:schemeClr>
          </a:solidFill>
        </p:spPr>
        <p:txBody>
          <a:bodyPr wrap="square">
            <a:spAutoFit/>
          </a:bodyPr>
          <a:lstStyle/>
          <a:p>
            <a:pPr algn="ctr"/>
            <a:r>
              <a:rPr lang="es-ES" b="1" dirty="0">
                <a:solidFill>
                  <a:schemeClr val="bg1"/>
                </a:solidFill>
                <a:latin typeface="+mj-lt"/>
                <a:cs typeface="Times New Roman" panose="02020603050405020304" pitchFamily="18" charset="0"/>
              </a:rPr>
              <a:t>Catálogo de Clasificación Central de Productos “CPC”</a:t>
            </a:r>
            <a:endParaRPr lang="es-CO" dirty="0">
              <a:solidFill>
                <a:schemeClr val="bg1"/>
              </a:solidFill>
              <a:latin typeface="+mj-lt"/>
              <a:cs typeface="Times New Roman" panose="02020603050405020304" pitchFamily="18" charset="0"/>
            </a:endParaRPr>
          </a:p>
        </p:txBody>
      </p:sp>
      <p:sp>
        <p:nvSpPr>
          <p:cNvPr id="16" name="CuadroTexto 15">
            <a:extLst>
              <a:ext uri="{FF2B5EF4-FFF2-40B4-BE49-F238E27FC236}">
                <a16:creationId xmlns:a16="http://schemas.microsoft.com/office/drawing/2014/main" id="{5E916261-603B-421B-B7BD-A9F9A199E455}"/>
              </a:ext>
            </a:extLst>
          </p:cNvPr>
          <p:cNvSpPr txBox="1"/>
          <p:nvPr/>
        </p:nvSpPr>
        <p:spPr>
          <a:xfrm>
            <a:off x="300174" y="2571750"/>
            <a:ext cx="1961969" cy="923330"/>
          </a:xfrm>
          <a:prstGeom prst="rect">
            <a:avLst/>
          </a:prstGeom>
          <a:noFill/>
        </p:spPr>
        <p:txBody>
          <a:bodyPr wrap="square">
            <a:spAutoFit/>
          </a:bodyPr>
          <a:lstStyle/>
          <a:p>
            <a:pPr algn="ctr"/>
            <a:r>
              <a:rPr lang="es-CO" sz="2700" b="1" dirty="0">
                <a:solidFill>
                  <a:schemeClr val="accent1">
                    <a:lumMod val="50000"/>
                  </a:schemeClr>
                </a:solidFill>
                <a:effectLst>
                  <a:outerShdw blurRad="38100" dist="38100" dir="2700000" algn="tl">
                    <a:srgbClr val="000000">
                      <a:alpha val="43137"/>
                    </a:srgbClr>
                  </a:outerShdw>
                </a:effectLst>
                <a:latin typeface="+mj-lt"/>
                <a:cs typeface="Times New Roman" panose="02020603050405020304" pitchFamily="18" charset="0"/>
              </a:rPr>
              <a:t>Objetos de Gastos</a:t>
            </a:r>
          </a:p>
        </p:txBody>
      </p:sp>
      <p:graphicFrame>
        <p:nvGraphicFramePr>
          <p:cNvPr id="2" name="Diagrama 1">
            <a:extLst>
              <a:ext uri="{FF2B5EF4-FFF2-40B4-BE49-F238E27FC236}">
                <a16:creationId xmlns:a16="http://schemas.microsoft.com/office/drawing/2014/main" id="{034BB2C7-F497-4CF8-8ABF-66B67FE68272}"/>
              </a:ext>
            </a:extLst>
          </p:cNvPr>
          <p:cNvGraphicFramePr/>
          <p:nvPr>
            <p:extLst>
              <p:ext uri="{D42A27DB-BD31-4B8C-83A1-F6EECF244321}">
                <p14:modId xmlns:p14="http://schemas.microsoft.com/office/powerpoint/2010/main" val="1094623017"/>
              </p:ext>
            </p:extLst>
          </p:nvPr>
        </p:nvGraphicFramePr>
        <p:xfrm>
          <a:off x="2811773" y="1500522"/>
          <a:ext cx="5877016" cy="327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217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341" y="1282632"/>
            <a:ext cx="4851281" cy="2883574"/>
          </a:xfrm>
          <a:prstGeom prst="rect">
            <a:avLst/>
          </a:prstGeom>
        </p:spPr>
      </p:pic>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25" name="Marcador de número de diapositiva 2">
            <a:extLst>
              <a:ext uri="{FF2B5EF4-FFF2-40B4-BE49-F238E27FC236}">
                <a16:creationId xmlns:a16="http://schemas.microsoft.com/office/drawing/2014/main" id="{8BE8DC93-7853-4075-90CC-93CFB9996553}"/>
              </a:ext>
            </a:extLst>
          </p:cNvPr>
          <p:cNvSpPr>
            <a:spLocks noGrp="1"/>
          </p:cNvSpPr>
          <p:nvPr>
            <p:ph type="sldNum" sz="quarter" idx="12"/>
          </p:nvPr>
        </p:nvSpPr>
        <p:spPr>
          <a:xfrm>
            <a:off x="6232759" y="4726320"/>
            <a:ext cx="2057400" cy="273844"/>
          </a:xfrm>
        </p:spPr>
        <p:txBody>
          <a:bodyPr/>
          <a:lstStyle/>
          <a:p>
            <a:fld id="{D3E75E6F-FA4D-4B83-A3DA-790DB5677DAD}" type="slidenum">
              <a:rPr lang="es-ES" smtClean="0">
                <a:latin typeface="+mj-lt"/>
              </a:rPr>
              <a:t>42</a:t>
            </a:fld>
            <a:endParaRPr lang="es-ES">
              <a:latin typeface="+mj-lt"/>
            </a:endParaRPr>
          </a:p>
        </p:txBody>
      </p:sp>
      <p:sp>
        <p:nvSpPr>
          <p:cNvPr id="26" name="Rectángulo 25">
            <a:extLst>
              <a:ext uri="{FF2B5EF4-FFF2-40B4-BE49-F238E27FC236}">
                <a16:creationId xmlns:a16="http://schemas.microsoft.com/office/drawing/2014/main" id="{769FEA92-6B85-4A48-A39C-3D3BBB951EAB}"/>
              </a:ext>
            </a:extLst>
          </p:cNvPr>
          <p:cNvSpPr/>
          <p:nvPr/>
        </p:nvSpPr>
        <p:spPr>
          <a:xfrm>
            <a:off x="469675" y="1584414"/>
            <a:ext cx="216024" cy="1458162"/>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27" name="Flecha: a la derecha con bandas 18">
            <a:extLst>
              <a:ext uri="{FF2B5EF4-FFF2-40B4-BE49-F238E27FC236}">
                <a16:creationId xmlns:a16="http://schemas.microsoft.com/office/drawing/2014/main" id="{CBEAEDDA-1C4A-4112-9342-30DA7F477B3D}"/>
              </a:ext>
            </a:extLst>
          </p:cNvPr>
          <p:cNvSpPr/>
          <p:nvPr/>
        </p:nvSpPr>
        <p:spPr>
          <a:xfrm>
            <a:off x="5160668" y="1148929"/>
            <a:ext cx="588450" cy="895889"/>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28" name="CuadroTexto 27">
            <a:extLst>
              <a:ext uri="{FF2B5EF4-FFF2-40B4-BE49-F238E27FC236}">
                <a16:creationId xmlns:a16="http://schemas.microsoft.com/office/drawing/2014/main" id="{8A1C1D6C-E490-492D-AD85-E4FF872CC81D}"/>
              </a:ext>
            </a:extLst>
          </p:cNvPr>
          <p:cNvSpPr txBox="1"/>
          <p:nvPr/>
        </p:nvSpPr>
        <p:spPr>
          <a:xfrm>
            <a:off x="5448271" y="1143164"/>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Coincide con el  # de la </a:t>
            </a:r>
          </a:p>
          <a:p>
            <a:pPr algn="ctr"/>
            <a:r>
              <a:rPr lang="es-ES" sz="1650" b="1" dirty="0">
                <a:solidFill>
                  <a:srgbClr val="002060"/>
                </a:solidFill>
                <a:latin typeface="+mj-lt"/>
                <a:cs typeface="Times New Roman" panose="02020603050405020304" pitchFamily="18" charset="0"/>
              </a:rPr>
              <a:t>sección del </a:t>
            </a:r>
          </a:p>
          <a:p>
            <a:pPr algn="ctr"/>
            <a:r>
              <a:rPr lang="es-ES" sz="1650" b="1" dirty="0">
                <a:solidFill>
                  <a:srgbClr val="92D050"/>
                </a:solidFill>
                <a:latin typeface="+mj-lt"/>
                <a:cs typeface="Times New Roman" panose="02020603050405020304" pitchFamily="18" charset="0"/>
              </a:rPr>
              <a:t>C P C</a:t>
            </a:r>
            <a:endParaRPr lang="es-CO" sz="1650" dirty="0">
              <a:solidFill>
                <a:srgbClr val="92D050"/>
              </a:solidFill>
              <a:latin typeface="+mj-lt"/>
            </a:endParaRPr>
          </a:p>
        </p:txBody>
      </p:sp>
      <p:sp>
        <p:nvSpPr>
          <p:cNvPr id="29" name="Rectángulo 28">
            <a:extLst>
              <a:ext uri="{FF2B5EF4-FFF2-40B4-BE49-F238E27FC236}">
                <a16:creationId xmlns:a16="http://schemas.microsoft.com/office/drawing/2014/main" id="{FE846631-1264-4DFC-BD0C-5188332E6E1A}"/>
              </a:ext>
            </a:extLst>
          </p:cNvPr>
          <p:cNvSpPr/>
          <p:nvPr/>
        </p:nvSpPr>
        <p:spPr>
          <a:xfrm>
            <a:off x="2357567" y="1482498"/>
            <a:ext cx="2646054" cy="1352522"/>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0" name="Flecha: a la derecha con bandas 21">
            <a:extLst>
              <a:ext uri="{FF2B5EF4-FFF2-40B4-BE49-F238E27FC236}">
                <a16:creationId xmlns:a16="http://schemas.microsoft.com/office/drawing/2014/main" id="{E1E369F7-2D9E-44DE-8305-EB396F64289B}"/>
              </a:ext>
            </a:extLst>
          </p:cNvPr>
          <p:cNvSpPr/>
          <p:nvPr/>
        </p:nvSpPr>
        <p:spPr>
          <a:xfrm>
            <a:off x="5163179" y="2098759"/>
            <a:ext cx="588450" cy="895889"/>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1" name="CuadroTexto 30">
            <a:extLst>
              <a:ext uri="{FF2B5EF4-FFF2-40B4-BE49-F238E27FC236}">
                <a16:creationId xmlns:a16="http://schemas.microsoft.com/office/drawing/2014/main" id="{4C6A76A5-10B3-430A-AADD-E8525D995E20}"/>
              </a:ext>
            </a:extLst>
          </p:cNvPr>
          <p:cNvSpPr txBox="1"/>
          <p:nvPr/>
        </p:nvSpPr>
        <p:spPr>
          <a:xfrm>
            <a:off x="5534026" y="2098758"/>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Coincide con los nombres  de</a:t>
            </a:r>
          </a:p>
          <a:p>
            <a:pPr algn="ctr"/>
            <a:r>
              <a:rPr lang="es-ES" sz="1650" b="1" dirty="0">
                <a:solidFill>
                  <a:srgbClr val="002060"/>
                </a:solidFill>
                <a:latin typeface="+mj-lt"/>
                <a:cs typeface="Times New Roman" panose="02020603050405020304" pitchFamily="18" charset="0"/>
              </a:rPr>
              <a:t> las  secciones del </a:t>
            </a:r>
          </a:p>
          <a:p>
            <a:pPr algn="ctr"/>
            <a:r>
              <a:rPr lang="es-ES" sz="1650" b="1" dirty="0">
                <a:solidFill>
                  <a:srgbClr val="92D050"/>
                </a:solidFill>
                <a:latin typeface="+mj-lt"/>
                <a:cs typeface="Times New Roman" panose="02020603050405020304" pitchFamily="18" charset="0"/>
              </a:rPr>
              <a:t>C P C</a:t>
            </a:r>
            <a:endParaRPr lang="es-CO" sz="1650" dirty="0">
              <a:solidFill>
                <a:srgbClr val="92D050"/>
              </a:solidFill>
              <a:latin typeface="+mj-lt"/>
            </a:endParaRPr>
          </a:p>
        </p:txBody>
      </p:sp>
      <p:sp>
        <p:nvSpPr>
          <p:cNvPr id="33" name="CuadroTexto 32">
            <a:extLst>
              <a:ext uri="{FF2B5EF4-FFF2-40B4-BE49-F238E27FC236}">
                <a16:creationId xmlns:a16="http://schemas.microsoft.com/office/drawing/2014/main" id="{2E1792AE-B112-4C83-83DA-7FC2BB161627}"/>
              </a:ext>
            </a:extLst>
          </p:cNvPr>
          <p:cNvSpPr txBox="1"/>
          <p:nvPr/>
        </p:nvSpPr>
        <p:spPr>
          <a:xfrm>
            <a:off x="5454894" y="3016860"/>
            <a:ext cx="3454865" cy="600164"/>
          </a:xfrm>
          <a:prstGeom prst="rect">
            <a:avLst/>
          </a:prstGeom>
          <a:noFill/>
        </p:spPr>
        <p:txBody>
          <a:bodyPr wrap="square">
            <a:spAutoFit/>
          </a:bodyPr>
          <a:lstStyle/>
          <a:p>
            <a:pPr algn="ctr"/>
            <a:r>
              <a:rPr lang="es-ES" sz="1650" b="1" dirty="0">
                <a:solidFill>
                  <a:srgbClr val="D6A300"/>
                </a:solidFill>
                <a:latin typeface="+mj-lt"/>
                <a:cs typeface="Times New Roman" panose="02020603050405020304" pitchFamily="18" charset="0"/>
              </a:rPr>
              <a:t>Para facilitar la conexión entre el </a:t>
            </a:r>
          </a:p>
          <a:p>
            <a:pPr algn="ctr"/>
            <a:r>
              <a:rPr lang="es-ES" sz="1650" b="1" dirty="0">
                <a:solidFill>
                  <a:srgbClr val="D6A300"/>
                </a:solidFill>
                <a:latin typeface="+mj-lt"/>
                <a:cs typeface="Times New Roman" panose="02020603050405020304" pitchFamily="18" charset="0"/>
              </a:rPr>
              <a:t>C P C y el CCPET</a:t>
            </a:r>
            <a:endParaRPr lang="es-CO" sz="1650" dirty="0">
              <a:solidFill>
                <a:srgbClr val="D6A300"/>
              </a:solidFill>
              <a:latin typeface="+mj-lt"/>
            </a:endParaRPr>
          </a:p>
        </p:txBody>
      </p:sp>
      <p:sp>
        <p:nvSpPr>
          <p:cNvPr id="34" name="Rectángulo 33">
            <a:extLst>
              <a:ext uri="{FF2B5EF4-FFF2-40B4-BE49-F238E27FC236}">
                <a16:creationId xmlns:a16="http://schemas.microsoft.com/office/drawing/2014/main" id="{0944E092-B19B-49AD-8694-D11963B96B54}"/>
              </a:ext>
            </a:extLst>
          </p:cNvPr>
          <p:cNvSpPr/>
          <p:nvPr/>
        </p:nvSpPr>
        <p:spPr>
          <a:xfrm>
            <a:off x="480541" y="2620598"/>
            <a:ext cx="4011746" cy="214422"/>
          </a:xfrm>
          <a:prstGeom prst="rect">
            <a:avLst/>
          </a:prstGeom>
          <a:noFill/>
          <a:ln w="63500">
            <a:solidFill>
              <a:srgbClr val="2B2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5" name="Flecha: a la derecha con bandas 25">
            <a:extLst>
              <a:ext uri="{FF2B5EF4-FFF2-40B4-BE49-F238E27FC236}">
                <a16:creationId xmlns:a16="http://schemas.microsoft.com/office/drawing/2014/main" id="{81340C63-B2B2-4569-9E2B-43035E4955B3}"/>
              </a:ext>
            </a:extLst>
          </p:cNvPr>
          <p:cNvSpPr/>
          <p:nvPr/>
        </p:nvSpPr>
        <p:spPr>
          <a:xfrm>
            <a:off x="5154045" y="3553896"/>
            <a:ext cx="588450" cy="895889"/>
          </a:xfrm>
          <a:prstGeom prst="stripedRightArrow">
            <a:avLst/>
          </a:prstGeom>
          <a:solidFill>
            <a:srgbClr val="2B2B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sp>
        <p:nvSpPr>
          <p:cNvPr id="36" name="CuadroTexto 35">
            <a:extLst>
              <a:ext uri="{FF2B5EF4-FFF2-40B4-BE49-F238E27FC236}">
                <a16:creationId xmlns:a16="http://schemas.microsoft.com/office/drawing/2014/main" id="{A7A1A901-068A-453C-8422-44AE95F5DED2}"/>
              </a:ext>
            </a:extLst>
          </p:cNvPr>
          <p:cNvSpPr txBox="1"/>
          <p:nvPr/>
        </p:nvSpPr>
        <p:spPr>
          <a:xfrm>
            <a:off x="5588947" y="3733322"/>
            <a:ext cx="3454865" cy="854080"/>
          </a:xfrm>
          <a:prstGeom prst="rect">
            <a:avLst/>
          </a:prstGeom>
          <a:noFill/>
        </p:spPr>
        <p:txBody>
          <a:bodyPr wrap="square">
            <a:spAutoFit/>
          </a:bodyPr>
          <a:lstStyle/>
          <a:p>
            <a:pPr algn="ctr"/>
            <a:r>
              <a:rPr lang="es-ES" sz="1650" b="1" dirty="0">
                <a:solidFill>
                  <a:srgbClr val="002060"/>
                </a:solidFill>
                <a:latin typeface="+mj-lt"/>
                <a:cs typeface="Times New Roman" panose="02020603050405020304" pitchFamily="18" charset="0"/>
              </a:rPr>
              <a:t>En C P C : </a:t>
            </a:r>
          </a:p>
          <a:p>
            <a:pPr algn="ctr"/>
            <a:r>
              <a:rPr lang="es-ES" sz="1650" b="1" dirty="0">
                <a:solidFill>
                  <a:srgbClr val="002060"/>
                </a:solidFill>
                <a:latin typeface="+mj-lt"/>
                <a:cs typeface="Times New Roman" panose="02020603050405020304" pitchFamily="18" charset="0"/>
              </a:rPr>
              <a:t>04  - Productos metálicos, maquinaria y equipo</a:t>
            </a:r>
            <a:endParaRPr lang="es-CO" sz="1650" dirty="0">
              <a:solidFill>
                <a:srgbClr val="002060"/>
              </a:solidFill>
              <a:latin typeface="+mj-lt"/>
            </a:endParaRPr>
          </a:p>
        </p:txBody>
      </p:sp>
      <p:sp>
        <p:nvSpPr>
          <p:cNvPr id="37" name="CuadroTexto 36">
            <a:extLst>
              <a:ext uri="{FF2B5EF4-FFF2-40B4-BE49-F238E27FC236}">
                <a16:creationId xmlns:a16="http://schemas.microsoft.com/office/drawing/2014/main" id="{5E916261-603B-421B-B7BD-A9F9A199E455}"/>
              </a:ext>
            </a:extLst>
          </p:cNvPr>
          <p:cNvSpPr txBox="1"/>
          <p:nvPr/>
        </p:nvSpPr>
        <p:spPr>
          <a:xfrm>
            <a:off x="430214" y="741659"/>
            <a:ext cx="3643643" cy="369332"/>
          </a:xfrm>
          <a:prstGeom prst="rect">
            <a:avLst/>
          </a:prstGeom>
          <a:noFill/>
        </p:spPr>
        <p:txBody>
          <a:bodyPr wrap="square">
            <a:spAutoFit/>
          </a:bodyPr>
          <a:lstStyle/>
          <a:p>
            <a:r>
              <a:rPr lang="es-CO" dirty="0">
                <a:solidFill>
                  <a:srgbClr val="002060"/>
                </a:solidFill>
                <a:latin typeface="+mj-lt"/>
                <a:cs typeface="Times New Roman" panose="02020603050405020304" pitchFamily="18" charset="0"/>
              </a:rPr>
              <a:t>En los objetos de Gastos</a:t>
            </a:r>
          </a:p>
        </p:txBody>
      </p:sp>
    </p:spTree>
    <p:extLst>
      <p:ext uri="{BB962C8B-B14F-4D97-AF65-F5344CB8AC3E}">
        <p14:creationId xmlns:p14="http://schemas.microsoft.com/office/powerpoint/2010/main" val="175198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a:p>
            <a:pPr algn="r"/>
            <a:endParaRPr lang="es-CO" sz="2700" b="1" dirty="0">
              <a:solidFill>
                <a:schemeClr val="accent1">
                  <a:lumMod val="75000"/>
                </a:schemeClr>
              </a:solidFill>
            </a:endParaRPr>
          </a:p>
        </p:txBody>
      </p:sp>
      <p:sp>
        <p:nvSpPr>
          <p:cNvPr id="20" name="CuadroTexto 19">
            <a:extLst>
              <a:ext uri="{FF2B5EF4-FFF2-40B4-BE49-F238E27FC236}">
                <a16:creationId xmlns:a16="http://schemas.microsoft.com/office/drawing/2014/main" id="{DB834EA9-F29F-46D4-BC22-FD1F2F5D247B}"/>
              </a:ext>
            </a:extLst>
          </p:cNvPr>
          <p:cNvSpPr txBox="1"/>
          <p:nvPr/>
        </p:nvSpPr>
        <p:spPr>
          <a:xfrm>
            <a:off x="137873" y="604792"/>
            <a:ext cx="8868254" cy="1062342"/>
          </a:xfrm>
          <a:prstGeom prst="rect">
            <a:avLst/>
          </a:prstGeom>
          <a:noFill/>
        </p:spPr>
        <p:txBody>
          <a:bodyPr wrap="square">
            <a:spAutoFit/>
          </a:bodyPr>
          <a:lstStyle/>
          <a:p>
            <a:pPr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Ejemplo:  Una Empresa realizó una compra de unos aparatos eléctricos por valor de $50.000.000 que intervienen en su proceso de producción pero no estaban contemplados en ningún proyecto de inversión,</a:t>
            </a:r>
            <a:r>
              <a:rPr lang="es-CO" sz="1350" b="1" dirty="0">
                <a:solidFill>
                  <a:srgbClr val="002060"/>
                </a:solidFill>
                <a:latin typeface="+mj-lt"/>
                <a:ea typeface="Calibri" panose="020F0502020204030204" pitchFamily="34" charset="0"/>
                <a:cs typeface="Times New Roman" panose="02020603050405020304" pitchFamily="18" charset="0"/>
              </a:rPr>
              <a:t> </a:t>
            </a:r>
            <a:r>
              <a:rPr lang="es-CO" sz="1500" b="1" dirty="0">
                <a:solidFill>
                  <a:srgbClr val="002060"/>
                </a:solidFill>
                <a:latin typeface="+mj-lt"/>
                <a:ea typeface="Calibri" panose="020F0502020204030204" pitchFamily="34" charset="0"/>
                <a:cs typeface="Times New Roman" panose="02020603050405020304" pitchFamily="18" charset="0"/>
              </a:rPr>
              <a:t>para lo cual ubica en el CCPET el objeto de gasto 2.4.5.01.04 Productos metálicos, maquinaria y equipo.</a:t>
            </a:r>
          </a:p>
        </p:txBody>
      </p:sp>
      <p:sp>
        <p:nvSpPr>
          <p:cNvPr id="4" name="Rectángulo 3"/>
          <p:cNvSpPr/>
          <p:nvPr/>
        </p:nvSpPr>
        <p:spPr>
          <a:xfrm>
            <a:off x="197977" y="1667134"/>
            <a:ext cx="8717423" cy="923330"/>
          </a:xfrm>
          <a:prstGeom prst="rect">
            <a:avLst/>
          </a:prstGeom>
        </p:spPr>
        <p:txBody>
          <a:bodyPr wrap="square">
            <a:spAutoFit/>
          </a:bodyPr>
          <a:lstStyle/>
          <a:p>
            <a:r>
              <a:rPr lang="es-CO" sz="1350" dirty="0">
                <a:latin typeface="+mj-lt"/>
              </a:rPr>
              <a:t>Definición: Son los gastos asociados a la adquisición de metales básicos o productos metálicos elaborados; maquinaria de uso general o especial; máquinas para oficina y contabilidad; </a:t>
            </a:r>
            <a:r>
              <a:rPr lang="es-CO" sz="1350" b="1" dirty="0">
                <a:latin typeface="+mj-lt"/>
              </a:rPr>
              <a:t>aparatos eléctricos</a:t>
            </a:r>
            <a:r>
              <a:rPr lang="es-CO" sz="1350" dirty="0">
                <a:latin typeface="+mj-lt"/>
              </a:rPr>
              <a:t>; aparatos de radio, televisión y comunicaciones; aparatos médicos y equipo de transporte, con el fin de utilizarlos como insumo en un proceso productivo o de comercialización.</a:t>
            </a:r>
          </a:p>
        </p:txBody>
      </p:sp>
      <p:pic>
        <p:nvPicPr>
          <p:cNvPr id="2" name="Imagen 1">
            <a:extLst>
              <a:ext uri="{FF2B5EF4-FFF2-40B4-BE49-F238E27FC236}">
                <a16:creationId xmlns:a16="http://schemas.microsoft.com/office/drawing/2014/main" id="{34988B8C-2DD0-44D4-8313-12F1BF41D721}"/>
              </a:ext>
            </a:extLst>
          </p:cNvPr>
          <p:cNvPicPr>
            <a:picLocks noChangeAspect="1"/>
          </p:cNvPicPr>
          <p:nvPr/>
        </p:nvPicPr>
        <p:blipFill>
          <a:blip r:embed="rId2"/>
          <a:stretch>
            <a:fillRect/>
          </a:stretch>
        </p:blipFill>
        <p:spPr>
          <a:xfrm>
            <a:off x="288265" y="2628671"/>
            <a:ext cx="8543141" cy="2237118"/>
          </a:xfrm>
          <a:prstGeom prst="rect">
            <a:avLst/>
          </a:prstGeom>
        </p:spPr>
      </p:pic>
      <p:sp>
        <p:nvSpPr>
          <p:cNvPr id="5" name="Rectángulo 4"/>
          <p:cNvSpPr/>
          <p:nvPr/>
        </p:nvSpPr>
        <p:spPr>
          <a:xfrm>
            <a:off x="233315" y="4668572"/>
            <a:ext cx="8598091" cy="235424"/>
          </a:xfrm>
          <a:prstGeom prst="rect">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latin typeface="+mj-lt"/>
            </a:endParaRPr>
          </a:p>
        </p:txBody>
      </p:sp>
    </p:spTree>
    <p:extLst>
      <p:ext uri="{BB962C8B-B14F-4D97-AF65-F5344CB8AC3E}">
        <p14:creationId xmlns:p14="http://schemas.microsoft.com/office/powerpoint/2010/main" val="173826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768999" y="-19050"/>
            <a:ext cx="6921213"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700" b="1" dirty="0">
                <a:solidFill>
                  <a:schemeClr val="accent1">
                    <a:lumMod val="75000"/>
                  </a:schemeClr>
                </a:solidFill>
              </a:rPr>
              <a:t>E. Clasificadores Complementarios</a:t>
            </a:r>
          </a:p>
          <a:p>
            <a:pPr algn="r"/>
            <a:endParaRPr lang="es-CO" sz="2700" b="1" dirty="0">
              <a:solidFill>
                <a:schemeClr val="accent1">
                  <a:lumMod val="75000"/>
                </a:schemeClr>
              </a:solidFill>
            </a:endParaRPr>
          </a:p>
        </p:txBody>
      </p:sp>
      <p:sp>
        <p:nvSpPr>
          <p:cNvPr id="3" name="Rectángulo 2"/>
          <p:cNvSpPr/>
          <p:nvPr/>
        </p:nvSpPr>
        <p:spPr>
          <a:xfrm>
            <a:off x="84467" y="655207"/>
            <a:ext cx="8688932" cy="743089"/>
          </a:xfrm>
          <a:prstGeom prst="rect">
            <a:avLst/>
          </a:prstGeom>
        </p:spPr>
        <p:txBody>
          <a:bodyPr wrap="square">
            <a:spAutoFit/>
          </a:bodyPr>
          <a:lstStyle/>
          <a:p>
            <a:pPr algn="just">
              <a:lnSpc>
                <a:spcPct val="107000"/>
              </a:lnSpc>
              <a:spcAft>
                <a:spcPts val="600"/>
              </a:spcAft>
              <a:buSzPts val="1000"/>
              <a:tabLst>
                <a:tab pos="685800" algn="l"/>
              </a:tabLst>
            </a:pPr>
            <a:r>
              <a:rPr lang="es-CO" sz="1350" b="1" dirty="0">
                <a:solidFill>
                  <a:srgbClr val="002060"/>
                </a:solidFill>
                <a:latin typeface="+mj-lt"/>
                <a:ea typeface="Calibri" panose="020F0502020204030204" pitchFamily="34" charset="0"/>
                <a:cs typeface="Times New Roman" panose="02020603050405020304" pitchFamily="18" charset="0"/>
              </a:rPr>
              <a:t>Una vez identificado el concepto de ingreso en CCPET 2.4.5.01.04 Productos metálicos, maquinaria y equipo; se busca en el CPC, ya que las cuentas del CCPET tiene los mismos nombres de las cuentas del CPC,   en donde encuentra:</a:t>
            </a:r>
            <a:endParaRPr lang="es-CO" sz="1500" b="1" dirty="0">
              <a:solidFill>
                <a:srgbClr val="002060"/>
              </a:solidFill>
              <a:latin typeface="+mj-lt"/>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4467" y="1310182"/>
            <a:ext cx="8295211" cy="2784143"/>
          </a:xfrm>
          <a:prstGeom prst="rect">
            <a:avLst/>
          </a:prstGeom>
        </p:spPr>
      </p:pic>
    </p:spTree>
    <p:extLst>
      <p:ext uri="{BB962C8B-B14F-4D97-AF65-F5344CB8AC3E}">
        <p14:creationId xmlns:p14="http://schemas.microsoft.com/office/powerpoint/2010/main" val="55819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8" name="CuadroTexto 7">
            <a:extLst>
              <a:ext uri="{FF2B5EF4-FFF2-40B4-BE49-F238E27FC236}">
                <a16:creationId xmlns:a16="http://schemas.microsoft.com/office/drawing/2014/main" id="{5E916261-603B-421B-B7BD-A9F9A199E455}"/>
              </a:ext>
            </a:extLst>
          </p:cNvPr>
          <p:cNvSpPr txBox="1"/>
          <p:nvPr/>
        </p:nvSpPr>
        <p:spPr>
          <a:xfrm>
            <a:off x="1905000" y="648343"/>
            <a:ext cx="5150554" cy="369332"/>
          </a:xfrm>
          <a:prstGeom prst="rect">
            <a:avLst/>
          </a:prstGeom>
          <a:solidFill>
            <a:schemeClr val="accent1">
              <a:lumMod val="75000"/>
            </a:schemeClr>
          </a:solidFill>
        </p:spPr>
        <p:txBody>
          <a:bodyPr wrap="square">
            <a:spAutoFit/>
          </a:bodyPr>
          <a:lstStyle/>
          <a:p>
            <a:pPr algn="ctr"/>
            <a:r>
              <a:rPr lang="es-ES" b="1" dirty="0">
                <a:solidFill>
                  <a:schemeClr val="bg1"/>
                </a:solidFill>
                <a:latin typeface="+mj-lt"/>
                <a:cs typeface="Times New Roman" panose="02020603050405020304" pitchFamily="18" charset="0"/>
              </a:rPr>
              <a:t>CÓDIGO CHIP</a:t>
            </a:r>
            <a:endParaRPr lang="es-CO" dirty="0">
              <a:solidFill>
                <a:schemeClr val="bg1"/>
              </a:solidFill>
              <a:latin typeface="+mj-lt"/>
              <a:cs typeface="Times New Roman" panose="02020603050405020304" pitchFamily="18" charset="0"/>
            </a:endParaRPr>
          </a:p>
        </p:txBody>
      </p:sp>
      <p:sp>
        <p:nvSpPr>
          <p:cNvPr id="13" name="Rectángulo 12"/>
          <p:cNvSpPr/>
          <p:nvPr/>
        </p:nvSpPr>
        <p:spPr>
          <a:xfrm>
            <a:off x="121920" y="1799365"/>
            <a:ext cx="2994846" cy="2400657"/>
          </a:xfrm>
          <a:prstGeom prst="rect">
            <a:avLst/>
          </a:prstGeom>
        </p:spPr>
        <p:txBody>
          <a:bodyPr wrap="square">
            <a:spAutoFit/>
          </a:bodyPr>
          <a:lstStyle/>
          <a:p>
            <a:pPr algn="just"/>
            <a:r>
              <a:rPr lang="es-CO" sz="1500" b="1" dirty="0">
                <a:solidFill>
                  <a:srgbClr val="002060"/>
                </a:solidFill>
                <a:latin typeface="+mj-lt"/>
              </a:rPr>
              <a:t>El código CHIP se utiliza en los </a:t>
            </a:r>
            <a:r>
              <a:rPr lang="es-CO" sz="1500" b="1" dirty="0">
                <a:solidFill>
                  <a:srgbClr val="FF0000"/>
                </a:solidFill>
                <a:latin typeface="+mj-lt"/>
              </a:rPr>
              <a:t>conceptos de ingresos</a:t>
            </a:r>
            <a:r>
              <a:rPr lang="es-CO" sz="1500" b="1" dirty="0">
                <a:solidFill>
                  <a:srgbClr val="002060"/>
                </a:solidFill>
                <a:latin typeface="+mj-lt"/>
              </a:rPr>
              <a:t> por transferencias (corrientes y/o de capital), diferentes a las del Sistema General de Participaciones y las del Sistema General de Regalías cuando son recibidas directamente en la Cuenta Única</a:t>
            </a:r>
            <a:r>
              <a:rPr lang="es-CO" sz="675" b="1" dirty="0">
                <a:solidFill>
                  <a:srgbClr val="002060"/>
                </a:solidFill>
                <a:latin typeface="+mj-lt"/>
              </a:rPr>
              <a:t>.</a:t>
            </a:r>
            <a:endParaRPr lang="es-CO" sz="1500" b="1" dirty="0">
              <a:solidFill>
                <a:srgbClr val="002060"/>
              </a:solidFill>
              <a:latin typeface="+mj-lt"/>
            </a:endParaRPr>
          </a:p>
        </p:txBody>
      </p:sp>
      <p:pic>
        <p:nvPicPr>
          <p:cNvPr id="3" name="Imagen 2">
            <a:extLst>
              <a:ext uri="{FF2B5EF4-FFF2-40B4-BE49-F238E27FC236}">
                <a16:creationId xmlns:a16="http://schemas.microsoft.com/office/drawing/2014/main" id="{788630AA-4E9B-4FDA-8757-F42F10290B26}"/>
              </a:ext>
            </a:extLst>
          </p:cNvPr>
          <p:cNvPicPr>
            <a:picLocks noChangeAspect="1"/>
          </p:cNvPicPr>
          <p:nvPr/>
        </p:nvPicPr>
        <p:blipFill>
          <a:blip r:embed="rId2"/>
          <a:stretch>
            <a:fillRect/>
          </a:stretch>
        </p:blipFill>
        <p:spPr>
          <a:xfrm>
            <a:off x="3429000" y="1031149"/>
            <a:ext cx="5593080" cy="3937090"/>
          </a:xfrm>
          <a:prstGeom prst="rect">
            <a:avLst/>
          </a:prstGeom>
        </p:spPr>
      </p:pic>
    </p:spTree>
    <p:extLst>
      <p:ext uri="{BB962C8B-B14F-4D97-AF65-F5344CB8AC3E}">
        <p14:creationId xmlns:p14="http://schemas.microsoft.com/office/powerpoint/2010/main" val="1591981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54806" y="4191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10" name="CuadroTexto 9">
            <a:extLst>
              <a:ext uri="{FF2B5EF4-FFF2-40B4-BE49-F238E27FC236}">
                <a16:creationId xmlns:a16="http://schemas.microsoft.com/office/drawing/2014/main" id="{3ACE77CF-82E7-4237-A53A-058FB629AFEA}"/>
              </a:ext>
            </a:extLst>
          </p:cNvPr>
          <p:cNvSpPr txBox="1"/>
          <p:nvPr/>
        </p:nvSpPr>
        <p:spPr>
          <a:xfrm>
            <a:off x="152400" y="1062373"/>
            <a:ext cx="8592476" cy="1062342"/>
          </a:xfrm>
          <a:prstGeom prst="rect">
            <a:avLst/>
          </a:prstGeom>
          <a:noFill/>
        </p:spPr>
        <p:txBody>
          <a:bodyPr wrap="square">
            <a:spAutoFit/>
          </a:bodyPr>
          <a:lstStyle/>
          <a:p>
            <a:pPr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Ejemplo:  Una Empresa Social del Estado va a registrar una transferencia corriente del Ministerio de Salud y Protección Social  por concepto de subsidio a la oferta por valor de 120.000.000, para lo cual ubica en el CCPET la cuenta  1.1.02.06.006.06 Otras unidades de gobierno:</a:t>
            </a:r>
          </a:p>
        </p:txBody>
      </p:sp>
      <p:pic>
        <p:nvPicPr>
          <p:cNvPr id="2" name="Imagen 1">
            <a:extLst>
              <a:ext uri="{FF2B5EF4-FFF2-40B4-BE49-F238E27FC236}">
                <a16:creationId xmlns:a16="http://schemas.microsoft.com/office/drawing/2014/main" id="{8DFE77DE-044E-4576-ADE1-C431986E8D4A}"/>
              </a:ext>
            </a:extLst>
          </p:cNvPr>
          <p:cNvPicPr>
            <a:picLocks noChangeAspect="1"/>
          </p:cNvPicPr>
          <p:nvPr/>
        </p:nvPicPr>
        <p:blipFill>
          <a:blip r:embed="rId2"/>
          <a:stretch>
            <a:fillRect/>
          </a:stretch>
        </p:blipFill>
        <p:spPr>
          <a:xfrm>
            <a:off x="356393" y="2023110"/>
            <a:ext cx="8397240" cy="2529840"/>
          </a:xfrm>
          <a:prstGeom prst="rect">
            <a:avLst/>
          </a:prstGeom>
        </p:spPr>
      </p:pic>
      <p:sp>
        <p:nvSpPr>
          <p:cNvPr id="4" name="Rectángulo 3"/>
          <p:cNvSpPr/>
          <p:nvPr/>
        </p:nvSpPr>
        <p:spPr>
          <a:xfrm>
            <a:off x="294600" y="4340808"/>
            <a:ext cx="8520825" cy="183673"/>
          </a:xfrm>
          <a:prstGeom prst="rect">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latin typeface="+mj-lt"/>
            </a:endParaRPr>
          </a:p>
        </p:txBody>
      </p:sp>
    </p:spTree>
    <p:extLst>
      <p:ext uri="{BB962C8B-B14F-4D97-AF65-F5344CB8AC3E}">
        <p14:creationId xmlns:p14="http://schemas.microsoft.com/office/powerpoint/2010/main" val="2233179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12" name="CuadroTexto 11">
            <a:extLst>
              <a:ext uri="{FF2B5EF4-FFF2-40B4-BE49-F238E27FC236}">
                <a16:creationId xmlns:a16="http://schemas.microsoft.com/office/drawing/2014/main" id="{9F9EB2E8-421A-4F16-A502-23953374FDFE}"/>
              </a:ext>
            </a:extLst>
          </p:cNvPr>
          <p:cNvSpPr txBox="1"/>
          <p:nvPr/>
        </p:nvSpPr>
        <p:spPr>
          <a:xfrm>
            <a:off x="169387" y="760621"/>
            <a:ext cx="8592476" cy="822341"/>
          </a:xfrm>
          <a:prstGeom prst="rect">
            <a:avLst/>
          </a:prstGeom>
          <a:noFill/>
        </p:spPr>
        <p:txBody>
          <a:bodyPr wrap="square">
            <a:spAutoFit/>
          </a:bodyPr>
          <a:lstStyle/>
          <a:p>
            <a:pPr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Para identificar la entidad de la cual recibe la transferencia corriente, utiliza el clasificador complementario código CHIP (pg. WEB CGN) y busca en él, el código que la corresponde a la entidad, con el nombre o con el NIT.</a:t>
            </a:r>
          </a:p>
        </p:txBody>
      </p:sp>
      <p:graphicFrame>
        <p:nvGraphicFramePr>
          <p:cNvPr id="13" name="Tabla 17">
            <a:extLst>
              <a:ext uri="{FF2B5EF4-FFF2-40B4-BE49-F238E27FC236}">
                <a16:creationId xmlns:a16="http://schemas.microsoft.com/office/drawing/2014/main" id="{93E57A04-82E5-4CAC-BB32-79D11E08DA79}"/>
              </a:ext>
            </a:extLst>
          </p:cNvPr>
          <p:cNvGraphicFramePr>
            <a:graphicFrameLocks noGrp="1"/>
          </p:cNvGraphicFramePr>
          <p:nvPr>
            <p:extLst>
              <p:ext uri="{D42A27DB-BD31-4B8C-83A1-F6EECF244321}">
                <p14:modId xmlns:p14="http://schemas.microsoft.com/office/powerpoint/2010/main" val="1224019011"/>
              </p:ext>
            </p:extLst>
          </p:nvPr>
        </p:nvGraphicFramePr>
        <p:xfrm>
          <a:off x="1218276" y="1681264"/>
          <a:ext cx="6565304" cy="916508"/>
        </p:xfrm>
        <a:graphic>
          <a:graphicData uri="http://schemas.openxmlformats.org/drawingml/2006/table">
            <a:tbl>
              <a:tblPr firstRow="1" bandRow="1">
                <a:tableStyleId>{5C22544A-7EE6-4342-B048-85BDC9FD1C3A}</a:tableStyleId>
              </a:tblPr>
              <a:tblGrid>
                <a:gridCol w="1562192">
                  <a:extLst>
                    <a:ext uri="{9D8B030D-6E8A-4147-A177-3AD203B41FA5}">
                      <a16:colId xmlns:a16="http://schemas.microsoft.com/office/drawing/2014/main" val="226500055"/>
                    </a:ext>
                  </a:extLst>
                </a:gridCol>
                <a:gridCol w="3826766">
                  <a:extLst>
                    <a:ext uri="{9D8B030D-6E8A-4147-A177-3AD203B41FA5}">
                      <a16:colId xmlns:a16="http://schemas.microsoft.com/office/drawing/2014/main" val="260938701"/>
                    </a:ext>
                  </a:extLst>
                </a:gridCol>
                <a:gridCol w="1176346">
                  <a:extLst>
                    <a:ext uri="{9D8B030D-6E8A-4147-A177-3AD203B41FA5}">
                      <a16:colId xmlns:a16="http://schemas.microsoft.com/office/drawing/2014/main" val="2449246762"/>
                    </a:ext>
                  </a:extLst>
                </a:gridCol>
              </a:tblGrid>
              <a:tr h="434340">
                <a:tc>
                  <a:txBody>
                    <a:bodyPr/>
                    <a:lstStyle/>
                    <a:p>
                      <a:pPr algn="ctr"/>
                      <a:r>
                        <a:rPr lang="es-CO" sz="1200" dirty="0"/>
                        <a:t> NIT</a:t>
                      </a:r>
                    </a:p>
                  </a:txBody>
                  <a:tcPr marL="68580" marR="68580" marT="34290" marB="34290" anchor="ctr"/>
                </a:tc>
                <a:tc>
                  <a:txBody>
                    <a:bodyPr/>
                    <a:lstStyle/>
                    <a:p>
                      <a:pPr algn="ctr"/>
                      <a:r>
                        <a:rPr lang="es-CO" sz="1200" dirty="0"/>
                        <a:t>NOMBRE</a:t>
                      </a:r>
                    </a:p>
                  </a:txBody>
                  <a:tcPr marL="68580" marR="68580" marT="34290" marB="34290" anchor="ctr"/>
                </a:tc>
                <a:tc>
                  <a:txBody>
                    <a:bodyPr/>
                    <a:lstStyle/>
                    <a:p>
                      <a:pPr algn="ctr"/>
                      <a:r>
                        <a:rPr lang="es-ES" sz="1200" dirty="0"/>
                        <a:t>ID IDENTIDAD</a:t>
                      </a:r>
                    </a:p>
                    <a:p>
                      <a:pPr algn="ctr"/>
                      <a:r>
                        <a:rPr lang="es-ES" sz="1200" dirty="0"/>
                        <a:t>(CÓDIGO CHIP)</a:t>
                      </a:r>
                      <a:endParaRPr lang="es-CO" sz="1200" dirty="0"/>
                    </a:p>
                  </a:txBody>
                  <a:tcPr marL="68580" marR="68580" marT="34290" marB="34290" anchor="ctr"/>
                </a:tc>
                <a:extLst>
                  <a:ext uri="{0D108BD9-81ED-4DB2-BD59-A6C34878D82A}">
                    <a16:rowId xmlns:a16="http://schemas.microsoft.com/office/drawing/2014/main" val="894192864"/>
                  </a:ext>
                </a:extLst>
              </a:tr>
              <a:tr h="299288">
                <a:tc>
                  <a:txBody>
                    <a:bodyPr/>
                    <a:lstStyle/>
                    <a:p>
                      <a:pPr marL="0" algn="l" defTabSz="914411" rtl="0" eaLnBrk="1" latinLnBrk="0" hangingPunct="1"/>
                      <a:r>
                        <a:rPr lang="es-CO" sz="1400" b="1" kern="1200" dirty="0">
                          <a:solidFill>
                            <a:srgbClr val="002060"/>
                          </a:solidFill>
                          <a:latin typeface="+mn-lt"/>
                          <a:cs typeface="Times New Roman" panose="02020603050405020304" pitchFamily="18" charset="0"/>
                        </a:rPr>
                        <a:t>900474727:4</a:t>
                      </a:r>
                    </a:p>
                  </a:txBody>
                  <a:tcPr marL="68580" marR="68580" marT="34290" marB="34290"/>
                </a:tc>
                <a:tc>
                  <a:txBody>
                    <a:bodyPr/>
                    <a:lstStyle/>
                    <a:p>
                      <a:r>
                        <a:rPr lang="es-CO" sz="1400" b="1" dirty="0">
                          <a:solidFill>
                            <a:srgbClr val="002060"/>
                          </a:solidFill>
                          <a:latin typeface="+mn-lt"/>
                          <a:cs typeface="Times New Roman" panose="02020603050405020304" pitchFamily="18" charset="0"/>
                        </a:rPr>
                        <a:t>Ministerio</a:t>
                      </a:r>
                      <a:r>
                        <a:rPr lang="es-CO" sz="1400" b="1" baseline="0" dirty="0">
                          <a:solidFill>
                            <a:srgbClr val="002060"/>
                          </a:solidFill>
                          <a:latin typeface="+mn-lt"/>
                          <a:cs typeface="Times New Roman" panose="02020603050405020304" pitchFamily="18" charset="0"/>
                        </a:rPr>
                        <a:t> de Salud y Protección Social</a:t>
                      </a:r>
                      <a:endParaRPr lang="es-CO" sz="1400" b="1" dirty="0">
                        <a:latin typeface="+mn-lt"/>
                      </a:endParaRPr>
                    </a:p>
                  </a:txBody>
                  <a:tcPr marL="68580" marR="68580" marT="34290" marB="34290"/>
                </a:tc>
                <a:tc>
                  <a:txBody>
                    <a:bodyPr/>
                    <a:lstStyle/>
                    <a:p>
                      <a:pPr marL="0" algn="l" defTabSz="914411" rtl="0" eaLnBrk="1" latinLnBrk="0" hangingPunct="1"/>
                      <a:r>
                        <a:rPr lang="es-CO" sz="1400" b="1" kern="1200" dirty="0">
                          <a:solidFill>
                            <a:srgbClr val="002060"/>
                          </a:solidFill>
                          <a:latin typeface="+mn-lt"/>
                          <a:cs typeface="Times New Roman" panose="02020603050405020304" pitchFamily="18" charset="0"/>
                        </a:rPr>
                        <a:t>923272421</a:t>
                      </a:r>
                    </a:p>
                  </a:txBody>
                  <a:tcPr marL="68580" marR="68580" marT="34290" marB="34290"/>
                </a:tc>
                <a:extLst>
                  <a:ext uri="{0D108BD9-81ED-4DB2-BD59-A6C34878D82A}">
                    <a16:rowId xmlns:a16="http://schemas.microsoft.com/office/drawing/2014/main" val="4288744166"/>
                  </a:ext>
                </a:extLst>
              </a:tr>
            </a:tbl>
          </a:graphicData>
        </a:graphic>
      </p:graphicFrame>
      <p:sp>
        <p:nvSpPr>
          <p:cNvPr id="11" name="CuadroTexto 10">
            <a:extLst>
              <a:ext uri="{FF2B5EF4-FFF2-40B4-BE49-F238E27FC236}">
                <a16:creationId xmlns:a16="http://schemas.microsoft.com/office/drawing/2014/main" id="{9F9EB2E8-421A-4F16-A502-23953374FDFE}"/>
              </a:ext>
            </a:extLst>
          </p:cNvPr>
          <p:cNvSpPr txBox="1"/>
          <p:nvPr/>
        </p:nvSpPr>
        <p:spPr>
          <a:xfrm>
            <a:off x="204690" y="3104611"/>
            <a:ext cx="8592476" cy="575350"/>
          </a:xfrm>
          <a:prstGeom prst="rect">
            <a:avLst/>
          </a:prstGeom>
          <a:noFill/>
        </p:spPr>
        <p:txBody>
          <a:bodyPr wrap="square">
            <a:spAutoFit/>
          </a:bodyPr>
          <a:lstStyle/>
          <a:p>
            <a:pPr marL="0" lvl="1" algn="just">
              <a:lnSpc>
                <a:spcPct val="107000"/>
              </a:lnSpc>
              <a:spcAft>
                <a:spcPts val="600"/>
              </a:spcAft>
              <a:buSzPts val="1000"/>
              <a:tabLst>
                <a:tab pos="685800" algn="l"/>
              </a:tabLst>
            </a:pPr>
            <a:r>
              <a:rPr lang="es-CO" sz="1500" b="1" dirty="0">
                <a:solidFill>
                  <a:srgbClr val="002060"/>
                </a:solidFill>
                <a:latin typeface="+mj-lt"/>
                <a:ea typeface="Calibri" panose="020F0502020204030204" pitchFamily="34" charset="0"/>
                <a:cs typeface="Times New Roman" panose="02020603050405020304" pitchFamily="18" charset="0"/>
              </a:rPr>
              <a:t>Por lo tanto el código de la cuenta en donde debe registrar la transferencia de Ministerio de Salud y Protección Social será el siguiente:         </a:t>
            </a:r>
            <a:endParaRPr lang="es-CO" sz="15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031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407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8" name="CuadroTexto 7">
            <a:extLst>
              <a:ext uri="{FF2B5EF4-FFF2-40B4-BE49-F238E27FC236}">
                <a16:creationId xmlns:a16="http://schemas.microsoft.com/office/drawing/2014/main" id="{5E916261-603B-421B-B7BD-A9F9A199E455}"/>
              </a:ext>
            </a:extLst>
          </p:cNvPr>
          <p:cNvSpPr txBox="1"/>
          <p:nvPr/>
        </p:nvSpPr>
        <p:spPr>
          <a:xfrm>
            <a:off x="228600" y="796361"/>
            <a:ext cx="2943752" cy="369332"/>
          </a:xfrm>
          <a:prstGeom prst="rect">
            <a:avLst/>
          </a:prstGeom>
          <a:solidFill>
            <a:schemeClr val="accent1">
              <a:lumMod val="75000"/>
            </a:schemeClr>
          </a:solidFill>
        </p:spPr>
        <p:txBody>
          <a:bodyPr wrap="square">
            <a:spAutoFit/>
          </a:bodyPr>
          <a:lstStyle/>
          <a:p>
            <a:pPr algn="ctr"/>
            <a:r>
              <a:rPr lang="es-ES" b="1" dirty="0">
                <a:solidFill>
                  <a:schemeClr val="bg1"/>
                </a:solidFill>
                <a:latin typeface="+mj-lt"/>
                <a:cs typeface="Times New Roman" panose="02020603050405020304" pitchFamily="18" charset="0"/>
              </a:rPr>
              <a:t>CÓDIGO CHIP</a:t>
            </a:r>
            <a:endParaRPr lang="es-CO" dirty="0">
              <a:solidFill>
                <a:schemeClr val="bg1"/>
              </a:solidFill>
              <a:latin typeface="+mj-lt"/>
              <a:cs typeface="Times New Roman" panose="02020603050405020304" pitchFamily="18" charset="0"/>
            </a:endParaRPr>
          </a:p>
        </p:txBody>
      </p:sp>
      <p:sp>
        <p:nvSpPr>
          <p:cNvPr id="3" name="Rectángulo 2"/>
          <p:cNvSpPr/>
          <p:nvPr/>
        </p:nvSpPr>
        <p:spPr>
          <a:xfrm>
            <a:off x="228600" y="2038350"/>
            <a:ext cx="2795605" cy="1938992"/>
          </a:xfrm>
          <a:prstGeom prst="rect">
            <a:avLst/>
          </a:prstGeom>
        </p:spPr>
        <p:txBody>
          <a:bodyPr wrap="square">
            <a:spAutoFit/>
          </a:bodyPr>
          <a:lstStyle/>
          <a:p>
            <a:r>
              <a:rPr lang="es-CO" sz="1500" b="1" dirty="0">
                <a:solidFill>
                  <a:srgbClr val="002060"/>
                </a:solidFill>
                <a:latin typeface="+mj-lt"/>
              </a:rPr>
              <a:t>El código CHIP se utiliza en los </a:t>
            </a:r>
            <a:r>
              <a:rPr lang="es-CO" sz="1500" b="1" dirty="0">
                <a:solidFill>
                  <a:srgbClr val="FF0000"/>
                </a:solidFill>
                <a:latin typeface="+mj-lt"/>
              </a:rPr>
              <a:t>objetos del</a:t>
            </a:r>
          </a:p>
          <a:p>
            <a:r>
              <a:rPr lang="es-CO" sz="1500" b="1" dirty="0">
                <a:solidFill>
                  <a:srgbClr val="FF0000"/>
                </a:solidFill>
                <a:latin typeface="+mj-lt"/>
              </a:rPr>
              <a:t>gasto</a:t>
            </a:r>
            <a:r>
              <a:rPr lang="es-CO" sz="1500" b="1" dirty="0">
                <a:solidFill>
                  <a:srgbClr val="002060"/>
                </a:solidFill>
                <a:latin typeface="+mj-lt"/>
              </a:rPr>
              <a:t> por transferencias (corrientes y/o de capital), que realiza la entidad publica a otra</a:t>
            </a:r>
          </a:p>
          <a:p>
            <a:r>
              <a:rPr lang="es-CO" sz="1500" b="1" dirty="0">
                <a:solidFill>
                  <a:srgbClr val="002060"/>
                </a:solidFill>
                <a:latin typeface="+mj-lt"/>
              </a:rPr>
              <a:t>entidad de cualquier orden o nivel.</a:t>
            </a:r>
          </a:p>
        </p:txBody>
      </p:sp>
      <p:pic>
        <p:nvPicPr>
          <p:cNvPr id="7" name="Imagen 6">
            <a:extLst>
              <a:ext uri="{FF2B5EF4-FFF2-40B4-BE49-F238E27FC236}">
                <a16:creationId xmlns:a16="http://schemas.microsoft.com/office/drawing/2014/main" id="{214E0549-07F1-4EBF-9EF5-9B09AC445750}"/>
              </a:ext>
            </a:extLst>
          </p:cNvPr>
          <p:cNvPicPr>
            <a:picLocks noChangeAspect="1"/>
          </p:cNvPicPr>
          <p:nvPr/>
        </p:nvPicPr>
        <p:blipFill>
          <a:blip r:embed="rId2"/>
          <a:stretch>
            <a:fillRect/>
          </a:stretch>
        </p:blipFill>
        <p:spPr>
          <a:xfrm>
            <a:off x="3381442" y="742950"/>
            <a:ext cx="5533958" cy="4038600"/>
          </a:xfrm>
          <a:prstGeom prst="rect">
            <a:avLst/>
          </a:prstGeom>
        </p:spPr>
      </p:pic>
    </p:spTree>
    <p:extLst>
      <p:ext uri="{BB962C8B-B14F-4D97-AF65-F5344CB8AC3E}">
        <p14:creationId xmlns:p14="http://schemas.microsoft.com/office/powerpoint/2010/main" val="2143429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8" name="CuadroTexto 7">
            <a:extLst>
              <a:ext uri="{FF2B5EF4-FFF2-40B4-BE49-F238E27FC236}">
                <a16:creationId xmlns:a16="http://schemas.microsoft.com/office/drawing/2014/main" id="{5E916261-603B-421B-B7BD-A9F9A199E455}"/>
              </a:ext>
            </a:extLst>
          </p:cNvPr>
          <p:cNvSpPr txBox="1"/>
          <p:nvPr/>
        </p:nvSpPr>
        <p:spPr>
          <a:xfrm>
            <a:off x="1934084" y="818451"/>
            <a:ext cx="5150554" cy="369332"/>
          </a:xfrm>
          <a:prstGeom prst="rect">
            <a:avLst/>
          </a:prstGeom>
          <a:solidFill>
            <a:schemeClr val="accent1">
              <a:lumMod val="75000"/>
            </a:schemeClr>
          </a:solidFill>
        </p:spPr>
        <p:txBody>
          <a:bodyPr wrap="square">
            <a:spAutoFit/>
          </a:bodyPr>
          <a:lstStyle/>
          <a:p>
            <a:pPr algn="ctr"/>
            <a:r>
              <a:rPr lang="es-CO" dirty="0">
                <a:solidFill>
                  <a:schemeClr val="bg1"/>
                </a:solidFill>
                <a:latin typeface="+mj-lt"/>
                <a:cs typeface="Times New Roman" panose="02020603050405020304" pitchFamily="18" charset="0"/>
              </a:rPr>
              <a:t>FUENTES DE FINANCIACIÓN</a:t>
            </a:r>
          </a:p>
        </p:txBody>
      </p:sp>
      <p:pic>
        <p:nvPicPr>
          <p:cNvPr id="9" name="Imagen 8">
            <a:extLst>
              <a:ext uri="{FF2B5EF4-FFF2-40B4-BE49-F238E27FC236}">
                <a16:creationId xmlns:a16="http://schemas.microsoft.com/office/drawing/2014/main" id="{E6DA58FC-3015-4ED5-8829-60A0B0B6CE8B}"/>
              </a:ext>
            </a:extLst>
          </p:cNvPr>
          <p:cNvPicPr>
            <a:picLocks noChangeAspect="1"/>
          </p:cNvPicPr>
          <p:nvPr/>
        </p:nvPicPr>
        <p:blipFill>
          <a:blip r:embed="rId2"/>
          <a:stretch>
            <a:fillRect/>
          </a:stretch>
        </p:blipFill>
        <p:spPr>
          <a:xfrm>
            <a:off x="198561" y="1243586"/>
            <a:ext cx="4236441" cy="3659373"/>
          </a:xfrm>
          <a:prstGeom prst="rect">
            <a:avLst/>
          </a:prstGeom>
        </p:spPr>
      </p:pic>
      <p:pic>
        <p:nvPicPr>
          <p:cNvPr id="10" name="Imagen 9">
            <a:extLst>
              <a:ext uri="{FF2B5EF4-FFF2-40B4-BE49-F238E27FC236}">
                <a16:creationId xmlns:a16="http://schemas.microsoft.com/office/drawing/2014/main" id="{B7B9C471-9215-41C4-80FE-C5F8C504C0FD}"/>
              </a:ext>
            </a:extLst>
          </p:cNvPr>
          <p:cNvPicPr>
            <a:picLocks noChangeAspect="1"/>
          </p:cNvPicPr>
          <p:nvPr/>
        </p:nvPicPr>
        <p:blipFill>
          <a:blip r:embed="rId3"/>
          <a:stretch>
            <a:fillRect/>
          </a:stretch>
        </p:blipFill>
        <p:spPr>
          <a:xfrm>
            <a:off x="4626161" y="1243586"/>
            <a:ext cx="4237162" cy="3659373"/>
          </a:xfrm>
          <a:prstGeom prst="rect">
            <a:avLst/>
          </a:prstGeom>
        </p:spPr>
      </p:pic>
    </p:spTree>
    <p:extLst>
      <p:ext uri="{BB962C8B-B14F-4D97-AF65-F5344CB8AC3E}">
        <p14:creationId xmlns:p14="http://schemas.microsoft.com/office/powerpoint/2010/main" val="141123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91000" y="133350"/>
            <a:ext cx="4153436" cy="478900"/>
          </a:xfrm>
        </p:spPr>
        <p:txBody>
          <a:bodyPr>
            <a:noAutofit/>
          </a:bodyPr>
          <a:lstStyle/>
          <a:p>
            <a:pPr algn="r"/>
            <a:r>
              <a:rPr lang="es-CO" sz="2700" b="1" dirty="0">
                <a:solidFill>
                  <a:schemeClr val="accent1">
                    <a:lumMod val="75000"/>
                  </a:schemeClr>
                </a:solidFill>
                <a:latin typeface="Arial" panose="020B0604020202020204" pitchFamily="34" charset="0"/>
                <a:cs typeface="Arial" panose="020B0604020202020204" pitchFamily="34" charset="0"/>
              </a:rPr>
              <a:t>Siglas</a:t>
            </a:r>
            <a:r>
              <a:rPr lang="es-CO" sz="3600" b="1" dirty="0">
                <a:solidFill>
                  <a:schemeClr val="accent1">
                    <a:lumMod val="75000"/>
                  </a:schemeClr>
                </a:solidFill>
                <a:latin typeface="Arial" panose="020B0604020202020204" pitchFamily="34" charset="0"/>
                <a:cs typeface="Arial" panose="020B0604020202020204" pitchFamily="34" charset="0"/>
              </a:rPr>
              <a:t/>
            </a:r>
            <a:br>
              <a:rPr lang="es-CO" sz="3600" b="1" dirty="0">
                <a:solidFill>
                  <a:schemeClr val="accent1">
                    <a:lumMod val="75000"/>
                  </a:schemeClr>
                </a:solidFill>
                <a:latin typeface="Arial" panose="020B0604020202020204" pitchFamily="34" charset="0"/>
                <a:cs typeface="Arial" panose="020B0604020202020204" pitchFamily="34" charset="0"/>
              </a:rPr>
            </a:br>
            <a:r>
              <a:rPr lang="es-CO" sz="1500" b="1" dirty="0">
                <a:solidFill>
                  <a:schemeClr val="accent1">
                    <a:lumMod val="75000"/>
                  </a:schemeClr>
                </a:solidFill>
                <a:latin typeface="Arial" panose="020B0604020202020204" pitchFamily="34" charset="0"/>
                <a:cs typeface="Arial" panose="020B0604020202020204" pitchFamily="34" charset="0"/>
              </a:rPr>
              <a:t>A utilizar en la presentación </a:t>
            </a:r>
          </a:p>
        </p:txBody>
      </p:sp>
      <p:sp>
        <p:nvSpPr>
          <p:cNvPr id="7" name="CuadroTexto 6">
            <a:extLst>
              <a:ext uri="{FF2B5EF4-FFF2-40B4-BE49-F238E27FC236}">
                <a16:creationId xmlns:a16="http://schemas.microsoft.com/office/drawing/2014/main" id="{8C62521E-8BE9-4C30-B65A-5730B6332564}"/>
              </a:ext>
            </a:extLst>
          </p:cNvPr>
          <p:cNvSpPr txBox="1"/>
          <p:nvPr/>
        </p:nvSpPr>
        <p:spPr>
          <a:xfrm>
            <a:off x="1768026" y="1232883"/>
            <a:ext cx="6773025" cy="2608406"/>
          </a:xfrm>
          <a:prstGeom prst="rect">
            <a:avLst/>
          </a:prstGeom>
          <a:noFill/>
        </p:spPr>
        <p:txBody>
          <a:bodyPr wrap="square" rtlCol="0">
            <a:spAutoFit/>
          </a:bodyPr>
          <a:lstStyle/>
          <a:p>
            <a:pPr algn="just"/>
            <a:r>
              <a:rPr lang="es-CO" sz="1350" b="1" dirty="0">
                <a:cs typeface="Times New Roman" panose="02020603050405020304" pitchFamily="18" charset="0"/>
              </a:rPr>
              <a:t>CHIP. </a:t>
            </a:r>
            <a:r>
              <a:rPr lang="es-ES" sz="1350" b="1" dirty="0">
                <a:cs typeface="Times New Roman" panose="02020603050405020304" pitchFamily="18" charset="0"/>
              </a:rPr>
              <a:t>Consolidador de Hacienda e Información Pública. </a:t>
            </a:r>
            <a:r>
              <a:rPr lang="es-ES" sz="1350" dirty="0"/>
              <a:t>Es una herramienta que permite definir, capturar, consolidar y difundir información cuantitativa y cualitativa, producida por entidades públicas y otros actores, con destino al gobierno central, organismos de control y ciudadanía en general, para apoyar la toma de decisiones en materia de política macroeconómica y fiscal, así como la definición, ejecución y administración de planes de gobierno. (Código CHIP)</a:t>
            </a:r>
          </a:p>
          <a:p>
            <a:pPr algn="just"/>
            <a:endParaRPr lang="es-CO" sz="1350" dirty="0">
              <a:cs typeface="Times New Roman" panose="02020603050405020304" pitchFamily="18" charset="0"/>
            </a:endParaRPr>
          </a:p>
          <a:p>
            <a:pPr algn="just"/>
            <a:r>
              <a:rPr lang="es-MX" sz="1350" b="1" dirty="0"/>
              <a:t>CUIPO</a:t>
            </a:r>
            <a:r>
              <a:rPr lang="es-MX" sz="1350" dirty="0"/>
              <a:t>. </a:t>
            </a:r>
            <a:r>
              <a:rPr lang="es-MX" sz="1350" b="1" dirty="0"/>
              <a:t>Categoría única de información  del Presupuesto ordinario.</a:t>
            </a:r>
            <a:r>
              <a:rPr lang="es-CO" sz="1500" dirty="0">
                <a:cs typeface="Times New Roman" panose="02020603050405020304" pitchFamily="18" charset="0"/>
              </a:rPr>
              <a:t> </a:t>
            </a:r>
            <a:r>
              <a:rPr lang="es-MX" sz="1350" dirty="0"/>
              <a:t>Categoría a través de la cual se capturará información sobre la programación y ejecución del presupuesto ordinario de las entidades que conforman el presupuesto general del sector público.</a:t>
            </a:r>
            <a:endParaRPr lang="es-CO" sz="1350" dirty="0"/>
          </a:p>
          <a:p>
            <a:pPr algn="just"/>
            <a:endParaRPr lang="es-CO" sz="1350" dirty="0"/>
          </a:p>
        </p:txBody>
      </p:sp>
      <p:pic>
        <p:nvPicPr>
          <p:cNvPr id="8" name="Picture 2" descr="ciclo del nitrogeno by paulapainemal2000 on emaze">
            <a:extLst>
              <a:ext uri="{FF2B5EF4-FFF2-40B4-BE49-F238E27FC236}">
                <a16:creationId xmlns:a16="http://schemas.microsoft.com/office/drawing/2014/main" id="{CD57BCD2-934C-441C-99D0-3FFA858B3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1672" r="35913" b="28470"/>
          <a:stretch/>
        </p:blipFill>
        <p:spPr bwMode="auto">
          <a:xfrm rot="16200000">
            <a:off x="1070995" y="1554897"/>
            <a:ext cx="369332" cy="400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iclo del nitrogeno by paulapainemal2000 on emaze">
            <a:extLst>
              <a:ext uri="{FF2B5EF4-FFF2-40B4-BE49-F238E27FC236}">
                <a16:creationId xmlns:a16="http://schemas.microsoft.com/office/drawing/2014/main" id="{43E4A16A-E6BB-4F21-A81F-E7CC4DF3A4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5" t="31672" r="64748" b="28470"/>
          <a:stretch/>
        </p:blipFill>
        <p:spPr bwMode="auto">
          <a:xfrm rot="16200000">
            <a:off x="1059452" y="2763535"/>
            <a:ext cx="392419"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23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1971793" y="-19050"/>
            <a:ext cx="6718419"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 Clasificadores Complementarios</a:t>
            </a:r>
          </a:p>
          <a:p>
            <a:pPr algn="r"/>
            <a:endParaRPr lang="es-CO" sz="2400" b="1" dirty="0">
              <a:solidFill>
                <a:schemeClr val="accent1">
                  <a:lumMod val="75000"/>
                </a:schemeClr>
              </a:solidFill>
              <a:cs typeface="Arial" panose="020B0604020202020204" pitchFamily="34" charset="0"/>
            </a:endParaRPr>
          </a:p>
        </p:txBody>
      </p:sp>
      <p:sp>
        <p:nvSpPr>
          <p:cNvPr id="12" name="CuadroTexto 11">
            <a:extLst>
              <a:ext uri="{FF2B5EF4-FFF2-40B4-BE49-F238E27FC236}">
                <a16:creationId xmlns:a16="http://schemas.microsoft.com/office/drawing/2014/main" id="{2AEBEE87-DD8E-4807-A056-AC969B2C4958}"/>
              </a:ext>
            </a:extLst>
          </p:cNvPr>
          <p:cNvSpPr txBox="1"/>
          <p:nvPr/>
        </p:nvSpPr>
        <p:spPr>
          <a:xfrm>
            <a:off x="976018" y="3307588"/>
            <a:ext cx="7856220" cy="410433"/>
          </a:xfrm>
          <a:prstGeom prst="rect">
            <a:avLst/>
          </a:prstGeom>
          <a:noFill/>
        </p:spPr>
        <p:txBody>
          <a:bodyPr wrap="square">
            <a:spAutoFit/>
          </a:bodyPr>
          <a:lstStyle/>
          <a:p>
            <a:pPr lvl="1" algn="just">
              <a:lnSpc>
                <a:spcPct val="107000"/>
              </a:lnSpc>
              <a:spcAft>
                <a:spcPts val="600"/>
              </a:spcAft>
              <a:buSzPts val="1000"/>
              <a:tabLst>
                <a:tab pos="685800" algn="l"/>
              </a:tabLst>
            </a:pPr>
            <a:r>
              <a:rPr lang="es-CO" sz="2100" b="1" dirty="0">
                <a:solidFill>
                  <a:srgbClr val="002060"/>
                </a:solidFill>
                <a:latin typeface="+mj-lt"/>
                <a:ea typeface="Calibri" panose="020F0502020204030204" pitchFamily="34" charset="0"/>
                <a:cs typeface="Times New Roman" panose="02020603050405020304" pitchFamily="18" charset="0"/>
              </a:rPr>
              <a:t>Codificación del ingreso en Catálogo de fuentes.</a:t>
            </a:r>
            <a:r>
              <a:rPr lang="es-CO" sz="1500" b="1" dirty="0">
                <a:solidFill>
                  <a:srgbClr val="002060"/>
                </a:solidFill>
                <a:latin typeface="+mj-lt"/>
                <a:ea typeface="Calibri" panose="020F0502020204030204" pitchFamily="34" charset="0"/>
                <a:cs typeface="Times New Roman" panose="02020603050405020304" pitchFamily="18" charset="0"/>
              </a:rPr>
              <a:t> </a:t>
            </a:r>
            <a:endParaRPr lang="es-CO" sz="825" b="1" dirty="0">
              <a:solidFill>
                <a:srgbClr val="002060"/>
              </a:solidFill>
              <a:latin typeface="+mj-lt"/>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F08232D9-AC53-43EC-84B2-D64CFB7A09C6}"/>
              </a:ext>
            </a:extLst>
          </p:cNvPr>
          <p:cNvSpPr txBox="1"/>
          <p:nvPr/>
        </p:nvSpPr>
        <p:spPr>
          <a:xfrm>
            <a:off x="1923923" y="500708"/>
            <a:ext cx="5851158" cy="410433"/>
          </a:xfrm>
          <a:prstGeom prst="rect">
            <a:avLst/>
          </a:prstGeom>
          <a:noFill/>
        </p:spPr>
        <p:txBody>
          <a:bodyPr wrap="square">
            <a:spAutoFit/>
          </a:bodyPr>
          <a:lstStyle/>
          <a:p>
            <a:pPr lvl="1" algn="just">
              <a:lnSpc>
                <a:spcPct val="107000"/>
              </a:lnSpc>
              <a:spcAft>
                <a:spcPts val="600"/>
              </a:spcAft>
              <a:buSzPts val="1000"/>
              <a:tabLst>
                <a:tab pos="685800" algn="l"/>
              </a:tabLst>
            </a:pPr>
            <a:r>
              <a:rPr lang="es-CO" sz="2100" b="1" dirty="0">
                <a:solidFill>
                  <a:srgbClr val="002060"/>
                </a:solidFill>
                <a:latin typeface="+mj-lt"/>
                <a:ea typeface="Calibri" panose="020F0502020204030204" pitchFamily="34" charset="0"/>
                <a:cs typeface="Times New Roman" panose="02020603050405020304" pitchFamily="18" charset="0"/>
              </a:rPr>
              <a:t>Codificación del ingreso en CCPET.</a:t>
            </a:r>
            <a:r>
              <a:rPr lang="es-CO" sz="1500" b="1" dirty="0">
                <a:solidFill>
                  <a:srgbClr val="002060"/>
                </a:solidFill>
                <a:latin typeface="+mj-lt"/>
                <a:ea typeface="Calibri" panose="020F0502020204030204" pitchFamily="34" charset="0"/>
                <a:cs typeface="Times New Roman" panose="02020603050405020304" pitchFamily="18" charset="0"/>
              </a:rPr>
              <a:t> </a:t>
            </a:r>
            <a:endParaRPr lang="es-CO" sz="825" b="1" dirty="0">
              <a:solidFill>
                <a:srgbClr val="002060"/>
              </a:solidFill>
              <a:latin typeface="+mj-lt"/>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36943129"/>
              </p:ext>
            </p:extLst>
          </p:nvPr>
        </p:nvGraphicFramePr>
        <p:xfrm>
          <a:off x="1907196" y="3741119"/>
          <a:ext cx="5067869" cy="563880"/>
        </p:xfrm>
        <a:graphic>
          <a:graphicData uri="http://schemas.openxmlformats.org/drawingml/2006/table">
            <a:tbl>
              <a:tblPr firstRow="1" bandRow="1">
                <a:tableStyleId>{5C22544A-7EE6-4342-B048-85BDC9FD1C3A}</a:tableStyleId>
              </a:tblPr>
              <a:tblGrid>
                <a:gridCol w="1546746">
                  <a:extLst>
                    <a:ext uri="{9D8B030D-6E8A-4147-A177-3AD203B41FA5}">
                      <a16:colId xmlns:a16="http://schemas.microsoft.com/office/drawing/2014/main" val="20000"/>
                    </a:ext>
                  </a:extLst>
                </a:gridCol>
                <a:gridCol w="3521123">
                  <a:extLst>
                    <a:ext uri="{9D8B030D-6E8A-4147-A177-3AD203B41FA5}">
                      <a16:colId xmlns:a16="http://schemas.microsoft.com/office/drawing/2014/main" val="20001"/>
                    </a:ext>
                  </a:extLst>
                </a:gridCol>
              </a:tblGrid>
              <a:tr h="278130">
                <a:tc>
                  <a:txBody>
                    <a:bodyPr/>
                    <a:lstStyle/>
                    <a:p>
                      <a:r>
                        <a:rPr lang="es-CO" sz="1400" dirty="0">
                          <a:latin typeface="Arial Narrow" panose="020B0606020202030204" pitchFamily="34" charset="0"/>
                        </a:rPr>
                        <a:t>Código Fuente</a:t>
                      </a:r>
                    </a:p>
                  </a:txBody>
                  <a:tcPr marL="68580" marR="68580" marT="34290" marB="34290"/>
                </a:tc>
                <a:tc>
                  <a:txBody>
                    <a:bodyPr/>
                    <a:lstStyle/>
                    <a:p>
                      <a:r>
                        <a:rPr lang="es-CO" sz="1400" dirty="0">
                          <a:latin typeface="Arial Narrow" panose="020B0606020202030204" pitchFamily="34" charset="0"/>
                        </a:rPr>
                        <a:t>Nombre</a:t>
                      </a:r>
                      <a:r>
                        <a:rPr lang="es-CO" sz="1400" baseline="0" dirty="0">
                          <a:latin typeface="Arial Narrow" panose="020B0606020202030204" pitchFamily="34" charset="0"/>
                        </a:rPr>
                        <a:t> Cuenta Catálogo de Fuentes</a:t>
                      </a:r>
                      <a:endParaRPr lang="es-CO" sz="1400" dirty="0">
                        <a:latin typeface="Arial Narrow" panose="020B0606020202030204" pitchFamily="34" charset="0"/>
                      </a:endParaRPr>
                    </a:p>
                  </a:txBody>
                  <a:tcPr marL="68580" marR="68580" marT="34290" marB="34290"/>
                </a:tc>
                <a:extLst>
                  <a:ext uri="{0D108BD9-81ED-4DB2-BD59-A6C34878D82A}">
                    <a16:rowId xmlns:a16="http://schemas.microsoft.com/office/drawing/2014/main" val="10000"/>
                  </a:ext>
                </a:extLst>
              </a:tr>
              <a:tr h="278130">
                <a:tc>
                  <a:txBody>
                    <a:bodyPr/>
                    <a:lstStyle/>
                    <a:p>
                      <a:r>
                        <a:rPr lang="es-CO" sz="1400" dirty="0">
                          <a:latin typeface="Arial Narrow" panose="020B0606020202030204" pitchFamily="34" charset="0"/>
                        </a:rPr>
                        <a:t>1.2.3.2.09</a:t>
                      </a:r>
                    </a:p>
                  </a:txBody>
                  <a:tcPr marL="68580" marR="68580" marT="34290" marB="34290"/>
                </a:tc>
                <a:tc>
                  <a:txBody>
                    <a:bodyPr/>
                    <a:lstStyle/>
                    <a:p>
                      <a:r>
                        <a:rPr lang="es-CO" sz="1400" dirty="0">
                          <a:latin typeface="Arial Narrow" panose="020B0606020202030204" pitchFamily="34" charset="0"/>
                        </a:rPr>
                        <a:t>Venta de bienes y servicios</a:t>
                      </a:r>
                    </a:p>
                  </a:txBody>
                  <a:tcPr marL="68580" marR="68580" marT="34290" marB="34290"/>
                </a:tc>
                <a:extLst>
                  <a:ext uri="{0D108BD9-81ED-4DB2-BD59-A6C34878D82A}">
                    <a16:rowId xmlns:a16="http://schemas.microsoft.com/office/drawing/2014/main" val="10001"/>
                  </a:ext>
                </a:extLst>
              </a:tr>
            </a:tbl>
          </a:graphicData>
        </a:graphic>
      </p:graphicFrame>
      <p:pic>
        <p:nvPicPr>
          <p:cNvPr id="5" name="Imagen 4">
            <a:extLst>
              <a:ext uri="{FF2B5EF4-FFF2-40B4-BE49-F238E27FC236}">
                <a16:creationId xmlns:a16="http://schemas.microsoft.com/office/drawing/2014/main" id="{A3CEBD0F-AE8E-446E-B26F-FC20FDBBB5D3}"/>
              </a:ext>
            </a:extLst>
          </p:cNvPr>
          <p:cNvPicPr>
            <a:picLocks noChangeAspect="1"/>
          </p:cNvPicPr>
          <p:nvPr/>
        </p:nvPicPr>
        <p:blipFill>
          <a:blip r:embed="rId2"/>
          <a:stretch>
            <a:fillRect/>
          </a:stretch>
        </p:blipFill>
        <p:spPr>
          <a:xfrm>
            <a:off x="643890" y="952000"/>
            <a:ext cx="7856220" cy="2366847"/>
          </a:xfrm>
          <a:prstGeom prst="rect">
            <a:avLst/>
          </a:prstGeom>
        </p:spPr>
      </p:pic>
      <p:sp>
        <p:nvSpPr>
          <p:cNvPr id="3" name="Rectángulo 2"/>
          <p:cNvSpPr/>
          <p:nvPr/>
        </p:nvSpPr>
        <p:spPr>
          <a:xfrm>
            <a:off x="460612" y="3122451"/>
            <a:ext cx="8229600" cy="169541"/>
          </a:xfrm>
          <a:prstGeom prst="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latin typeface="+mj-lt"/>
            </a:endParaRPr>
          </a:p>
        </p:txBody>
      </p:sp>
    </p:spTree>
    <p:extLst>
      <p:ext uri="{BB962C8B-B14F-4D97-AF65-F5344CB8AC3E}">
        <p14:creationId xmlns:p14="http://schemas.microsoft.com/office/powerpoint/2010/main" val="4166050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55490" y="-19050"/>
            <a:ext cx="4153436" cy="478900"/>
          </a:xfrm>
        </p:spPr>
        <p:txBody>
          <a:bodyPr>
            <a:noAutofit/>
          </a:bodyPr>
          <a:lstStyle/>
          <a:p>
            <a:pPr algn="r"/>
            <a:r>
              <a:rPr lang="es-CO" sz="3200" b="1" dirty="0">
                <a:solidFill>
                  <a:schemeClr val="accent1">
                    <a:lumMod val="75000"/>
                  </a:schemeClr>
                </a:solidFill>
                <a:cs typeface="Arial" panose="020B0604020202020204" pitchFamily="34" charset="0"/>
              </a:rPr>
              <a:t>F. CUIPO</a:t>
            </a:r>
          </a:p>
        </p:txBody>
      </p:sp>
      <p:graphicFrame>
        <p:nvGraphicFramePr>
          <p:cNvPr id="6" name="Diagrama 5"/>
          <p:cNvGraphicFramePr/>
          <p:nvPr>
            <p:extLst>
              <p:ext uri="{D42A27DB-BD31-4B8C-83A1-F6EECF244321}">
                <p14:modId xmlns:p14="http://schemas.microsoft.com/office/powerpoint/2010/main" val="1497454981"/>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mj-lt"/>
                <a:cs typeface="Calibri" panose="020F0502020204030204" pitchFamily="34" charset="0"/>
              </a:rPr>
              <a:t>F</a:t>
            </a:r>
            <a:endParaRPr lang="es-CO" sz="2100" dirty="0">
              <a:solidFill>
                <a:schemeClr val="accent1">
                  <a:lumMod val="75000"/>
                </a:schemeClr>
              </a:solidFill>
              <a:latin typeface="+mj-lt"/>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mj-lt"/>
                <a:cs typeface="Calibri" panose="020F0502020204030204" pitchFamily="34" charset="0"/>
              </a:rPr>
              <a:t>G</a:t>
            </a:r>
            <a:endParaRPr lang="es-CO" sz="2100" dirty="0">
              <a:solidFill>
                <a:schemeClr val="accent1">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577592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726A19B6-D1C3-4965-8970-82CF4D338E12}"/>
              </a:ext>
            </a:extLst>
          </p:cNvPr>
          <p:cNvSpPr txBox="1"/>
          <p:nvPr/>
        </p:nvSpPr>
        <p:spPr>
          <a:xfrm>
            <a:off x="1698490" y="1483716"/>
            <a:ext cx="7064508" cy="954107"/>
          </a:xfrm>
          <a:prstGeom prst="rect">
            <a:avLst/>
          </a:prstGeom>
          <a:noFill/>
        </p:spPr>
        <p:txBody>
          <a:bodyPr wrap="square">
            <a:spAutoFit/>
          </a:bodyPr>
          <a:lstStyle/>
          <a:p>
            <a:pPr algn="just"/>
            <a:r>
              <a:rPr lang="es-ES" sz="1400" b="1" dirty="0">
                <a:latin typeface="+mj-lt"/>
                <a:cs typeface="Arial" panose="020B0604020202020204" pitchFamily="34" charset="0"/>
              </a:rPr>
              <a:t>ARTÍCULO 4. MEDIO Y FORMA PARA LA RENDICIÓN DE INFORMACIÓN. </a:t>
            </a:r>
            <a:r>
              <a:rPr lang="es-ES" sz="1400" dirty="0">
                <a:latin typeface="+mj-lt"/>
                <a:cs typeface="Arial" panose="020B0604020202020204" pitchFamily="34" charset="0"/>
              </a:rPr>
              <a:t>La presentación de la información de que trata esta Resolución se hará a través del Consolidador de Hacienda e Información Pública (CHIP) o de la herramienta que señale la CGR.</a:t>
            </a:r>
            <a:endParaRPr lang="es-CO" sz="1400" dirty="0">
              <a:latin typeface="+mj-lt"/>
              <a:cs typeface="Arial" panose="020B0604020202020204" pitchFamily="34" charset="0"/>
            </a:endParaRPr>
          </a:p>
        </p:txBody>
      </p:sp>
      <p:sp>
        <p:nvSpPr>
          <p:cNvPr id="15" name="CuadroTexto 14">
            <a:extLst>
              <a:ext uri="{FF2B5EF4-FFF2-40B4-BE49-F238E27FC236}">
                <a16:creationId xmlns:a16="http://schemas.microsoft.com/office/drawing/2014/main" id="{DBE6654A-B18C-4A30-A651-7DE1A8273A22}"/>
              </a:ext>
            </a:extLst>
          </p:cNvPr>
          <p:cNvSpPr txBox="1"/>
          <p:nvPr/>
        </p:nvSpPr>
        <p:spPr>
          <a:xfrm>
            <a:off x="464800" y="961137"/>
            <a:ext cx="3040400"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Resolución 035 de 2020 - CGR</a:t>
            </a:r>
          </a:p>
        </p:txBody>
      </p:sp>
      <p:grpSp>
        <p:nvGrpSpPr>
          <p:cNvPr id="16" name="Grupo 15">
            <a:extLst>
              <a:ext uri="{FF2B5EF4-FFF2-40B4-BE49-F238E27FC236}">
                <a16:creationId xmlns:a16="http://schemas.microsoft.com/office/drawing/2014/main" id="{FCBCDD4B-97B8-4323-A763-C9AAE960B751}"/>
              </a:ext>
            </a:extLst>
          </p:cNvPr>
          <p:cNvGrpSpPr/>
          <p:nvPr/>
        </p:nvGrpSpPr>
        <p:grpSpPr>
          <a:xfrm>
            <a:off x="464801" y="1611126"/>
            <a:ext cx="955147" cy="595973"/>
            <a:chOff x="3038113" y="1780704"/>
            <a:chExt cx="1165750" cy="790439"/>
          </a:xfrm>
        </p:grpSpPr>
        <p:pic>
          <p:nvPicPr>
            <p:cNvPr id="17" name="Imagen 16">
              <a:extLst>
                <a:ext uri="{FF2B5EF4-FFF2-40B4-BE49-F238E27FC236}">
                  <a16:creationId xmlns:a16="http://schemas.microsoft.com/office/drawing/2014/main" id="{D1004DCD-7917-4168-8305-66F9806CD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8" name="Rectángulo 17">
              <a:extLst>
                <a:ext uri="{FF2B5EF4-FFF2-40B4-BE49-F238E27FC236}">
                  <a16:creationId xmlns:a16="http://schemas.microsoft.com/office/drawing/2014/main" id="{9077038E-64FA-4A1B-BABE-945036B0C48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9" name="Conector recto 18">
              <a:extLst>
                <a:ext uri="{FF2B5EF4-FFF2-40B4-BE49-F238E27FC236}">
                  <a16:creationId xmlns:a16="http://schemas.microsoft.com/office/drawing/2014/main" id="{5F3D29DD-310C-4AAC-B1CD-69326559A29A}"/>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269B163-22FE-4A6D-9801-2B7E3380330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A05107D2-5E30-4F7F-9EA4-CCF341BAE0B3}"/>
              </a:ext>
            </a:extLst>
          </p:cNvPr>
          <p:cNvGrpSpPr/>
          <p:nvPr/>
        </p:nvGrpSpPr>
        <p:grpSpPr>
          <a:xfrm>
            <a:off x="464801" y="3018845"/>
            <a:ext cx="955145" cy="542822"/>
            <a:chOff x="3038113" y="1780704"/>
            <a:chExt cx="1165750" cy="790439"/>
          </a:xfrm>
        </p:grpSpPr>
        <p:sp>
          <p:nvSpPr>
            <p:cNvPr id="22" name="Rectángulo 21">
              <a:extLst>
                <a:ext uri="{FF2B5EF4-FFF2-40B4-BE49-F238E27FC236}">
                  <a16:creationId xmlns:a16="http://schemas.microsoft.com/office/drawing/2014/main" id="{F0DBFD69-307D-45AC-BA0A-63060C30AF29}"/>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203796EC-AB7D-4A7D-9497-DCD08ABB2ED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371C06D-BAFF-4C69-A4A5-2A9349A9DC6F}"/>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Imagen 24">
            <a:extLst>
              <a:ext uri="{FF2B5EF4-FFF2-40B4-BE49-F238E27FC236}">
                <a16:creationId xmlns:a16="http://schemas.microsoft.com/office/drawing/2014/main" id="{1748B71C-29E1-425F-9E3C-A73CC7851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6" y="3028950"/>
            <a:ext cx="464634" cy="464634"/>
          </a:xfrm>
          <a:prstGeom prst="rect">
            <a:avLst/>
          </a:prstGeom>
        </p:spPr>
      </p:pic>
      <p:sp>
        <p:nvSpPr>
          <p:cNvPr id="26" name="CuadroTexto 25">
            <a:extLst>
              <a:ext uri="{FF2B5EF4-FFF2-40B4-BE49-F238E27FC236}">
                <a16:creationId xmlns:a16="http://schemas.microsoft.com/office/drawing/2014/main" id="{6BBC8DCF-C4F2-4CBA-9030-D1CD0306AA22}"/>
              </a:ext>
            </a:extLst>
          </p:cNvPr>
          <p:cNvSpPr txBox="1"/>
          <p:nvPr/>
        </p:nvSpPr>
        <p:spPr>
          <a:xfrm>
            <a:off x="1720793" y="2571750"/>
            <a:ext cx="7156193" cy="2246769"/>
          </a:xfrm>
          <a:prstGeom prst="rect">
            <a:avLst/>
          </a:prstGeom>
          <a:noFill/>
        </p:spPr>
        <p:txBody>
          <a:bodyPr wrap="square">
            <a:spAutoFit/>
          </a:bodyPr>
          <a:lstStyle/>
          <a:p>
            <a:pPr algn="just"/>
            <a:r>
              <a:rPr lang="es-ES" sz="1400" b="1" dirty="0">
                <a:latin typeface="+mj-lt"/>
                <a:cs typeface="Arial" panose="020B0604020202020204" pitchFamily="34" charset="0"/>
              </a:rPr>
              <a:t>ARTÍCULO 9. INFORMACIÓN PRESUPUESTAL DE LAS ENTIDADES SUJETAS AL ESTATUTO ORGÁNICO DEL PRESUPUESTO –EOP Y DE LAS EMPRESAS INDUSTRIALES Y COMERCIALES DEL ESTADO Y DE LAS SOCIEDADES DE ECONOMÍA MIXTA SUJETAS AL RÉGIMEN DE AQUELLAS, DEDICADAS A ACTIVIDADES NO FINANCIERAS (DECRETO 115 DE 1996): </a:t>
            </a:r>
            <a:r>
              <a:rPr lang="es-ES" sz="1400" dirty="0">
                <a:latin typeface="+mj-lt"/>
                <a:cs typeface="Arial" panose="020B0604020202020204" pitchFamily="34" charset="0"/>
              </a:rPr>
              <a:t>Es la información sobre la programación y ejecución del presupuesto; la programación comprende en los ingresos y gastos, la programación inicial más modificaciones. La ejecución en los ingresos comprende el reconocimiento y el recaudo, y en los gastos la apropiación, el compromiso, la obligación y el pago. Las reservas presupuestales incluyen el compromiso, la obligación y el pago, y las cuentas por pagar la obligación y el pago.</a:t>
            </a:r>
            <a:endParaRPr lang="es-CO" sz="1400" dirty="0">
              <a:latin typeface="+mj-lt"/>
              <a:cs typeface="Arial" panose="020B0604020202020204" pitchFamily="34" charset="0"/>
            </a:endParaRPr>
          </a:p>
        </p:txBody>
      </p:sp>
    </p:spTree>
    <p:extLst>
      <p:ext uri="{BB962C8B-B14F-4D97-AF65-F5344CB8AC3E}">
        <p14:creationId xmlns:p14="http://schemas.microsoft.com/office/powerpoint/2010/main" val="144743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DBE6654A-B18C-4A30-A651-7DE1A8273A22}"/>
              </a:ext>
            </a:extLst>
          </p:cNvPr>
          <p:cNvSpPr txBox="1"/>
          <p:nvPr/>
        </p:nvSpPr>
        <p:spPr>
          <a:xfrm>
            <a:off x="464800" y="961137"/>
            <a:ext cx="2583200"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rPr>
              <a:t>Resolución 035 de 2020 - CGR</a:t>
            </a:r>
          </a:p>
        </p:txBody>
      </p:sp>
      <p:grpSp>
        <p:nvGrpSpPr>
          <p:cNvPr id="16" name="Grupo 15">
            <a:extLst>
              <a:ext uri="{FF2B5EF4-FFF2-40B4-BE49-F238E27FC236}">
                <a16:creationId xmlns:a16="http://schemas.microsoft.com/office/drawing/2014/main" id="{FCBCDD4B-97B8-4323-A763-C9AAE960B751}"/>
              </a:ext>
            </a:extLst>
          </p:cNvPr>
          <p:cNvGrpSpPr/>
          <p:nvPr/>
        </p:nvGrpSpPr>
        <p:grpSpPr>
          <a:xfrm>
            <a:off x="464801" y="1611126"/>
            <a:ext cx="955147" cy="595973"/>
            <a:chOff x="3038113" y="1780704"/>
            <a:chExt cx="1165750" cy="790439"/>
          </a:xfrm>
        </p:grpSpPr>
        <p:pic>
          <p:nvPicPr>
            <p:cNvPr id="17" name="Imagen 16">
              <a:extLst>
                <a:ext uri="{FF2B5EF4-FFF2-40B4-BE49-F238E27FC236}">
                  <a16:creationId xmlns:a16="http://schemas.microsoft.com/office/drawing/2014/main" id="{D1004DCD-7917-4168-8305-66F9806CD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8" name="Rectángulo 17">
              <a:extLst>
                <a:ext uri="{FF2B5EF4-FFF2-40B4-BE49-F238E27FC236}">
                  <a16:creationId xmlns:a16="http://schemas.microsoft.com/office/drawing/2014/main" id="{9077038E-64FA-4A1B-BABE-945036B0C48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19" name="Conector recto 18">
              <a:extLst>
                <a:ext uri="{FF2B5EF4-FFF2-40B4-BE49-F238E27FC236}">
                  <a16:creationId xmlns:a16="http://schemas.microsoft.com/office/drawing/2014/main" id="{5F3D29DD-310C-4AAC-B1CD-69326559A29A}"/>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269B163-22FE-4A6D-9801-2B7E3380330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A05107D2-5E30-4F7F-9EA4-CCF341BAE0B3}"/>
              </a:ext>
            </a:extLst>
          </p:cNvPr>
          <p:cNvGrpSpPr/>
          <p:nvPr/>
        </p:nvGrpSpPr>
        <p:grpSpPr>
          <a:xfrm>
            <a:off x="464801" y="3018845"/>
            <a:ext cx="955145" cy="542822"/>
            <a:chOff x="3038113" y="1780704"/>
            <a:chExt cx="1165750" cy="790439"/>
          </a:xfrm>
        </p:grpSpPr>
        <p:sp>
          <p:nvSpPr>
            <p:cNvPr id="22" name="Rectángulo 21">
              <a:extLst>
                <a:ext uri="{FF2B5EF4-FFF2-40B4-BE49-F238E27FC236}">
                  <a16:creationId xmlns:a16="http://schemas.microsoft.com/office/drawing/2014/main" id="{F0DBFD69-307D-45AC-BA0A-63060C30AF29}"/>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23" name="Conector recto 22">
              <a:extLst>
                <a:ext uri="{FF2B5EF4-FFF2-40B4-BE49-F238E27FC236}">
                  <a16:creationId xmlns:a16="http://schemas.microsoft.com/office/drawing/2014/main" id="{203796EC-AB7D-4A7D-9497-DCD08ABB2ED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371C06D-BAFF-4C69-A4A5-2A9349A9DC6F}"/>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Imagen 24">
            <a:extLst>
              <a:ext uri="{FF2B5EF4-FFF2-40B4-BE49-F238E27FC236}">
                <a16:creationId xmlns:a16="http://schemas.microsoft.com/office/drawing/2014/main" id="{1748B71C-29E1-425F-9E3C-A73CC7851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6" y="3028950"/>
            <a:ext cx="464634" cy="464634"/>
          </a:xfrm>
          <a:prstGeom prst="rect">
            <a:avLst/>
          </a:prstGeom>
        </p:spPr>
      </p:pic>
      <p:sp>
        <p:nvSpPr>
          <p:cNvPr id="27" name="CuadroTexto 26">
            <a:extLst>
              <a:ext uri="{FF2B5EF4-FFF2-40B4-BE49-F238E27FC236}">
                <a16:creationId xmlns:a16="http://schemas.microsoft.com/office/drawing/2014/main" id="{3B45BEBC-7211-4AD6-8104-5F3225006FFA}"/>
              </a:ext>
            </a:extLst>
          </p:cNvPr>
          <p:cNvSpPr txBox="1"/>
          <p:nvPr/>
        </p:nvSpPr>
        <p:spPr>
          <a:xfrm>
            <a:off x="1735955" y="1467904"/>
            <a:ext cx="6943241" cy="1015663"/>
          </a:xfrm>
          <a:prstGeom prst="rect">
            <a:avLst/>
          </a:prstGeom>
          <a:noFill/>
        </p:spPr>
        <p:txBody>
          <a:bodyPr wrap="square">
            <a:spAutoFit/>
          </a:bodyPr>
          <a:lstStyle/>
          <a:p>
            <a:pPr algn="just"/>
            <a:r>
              <a:rPr lang="es-ES" sz="1200" b="1" dirty="0">
                <a:latin typeface="Arial" panose="020B0604020202020204" pitchFamily="34" charset="0"/>
                <a:cs typeface="Arial" panose="020B0604020202020204" pitchFamily="34" charset="0"/>
              </a:rPr>
              <a:t>ARTÍCULO 17. EMPRESAS INDUSTRIALES Y COMERCIALES DEL ESTADO, SOCIEDADES PÚBLICAS Y SOCIEDADES DE ECONOMÍA MIXTA CON RÉGIMEN DE EICE DEDICADAS A ACTIVIDADES NO FINANCIERAS. </a:t>
            </a:r>
            <a:r>
              <a:rPr lang="es-ES" sz="1200" dirty="0">
                <a:latin typeface="Arial" panose="020B0604020202020204" pitchFamily="34" charset="0"/>
                <a:cs typeface="Arial" panose="020B0604020202020204" pitchFamily="34" charset="0"/>
              </a:rPr>
              <a:t>Estas entidades deberán reportar la información de la programación y ejecución del presupuesto señalado en el artículo 9 de la presente resolución, salvo lo relacionado con reservas presupuestales.</a:t>
            </a:r>
            <a:endParaRPr lang="es-CO" sz="12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ED089CC3-2012-4608-A009-B1FD8B9EF6F8}"/>
              </a:ext>
            </a:extLst>
          </p:cNvPr>
          <p:cNvSpPr txBox="1"/>
          <p:nvPr/>
        </p:nvSpPr>
        <p:spPr>
          <a:xfrm>
            <a:off x="1773125" y="2689206"/>
            <a:ext cx="6906067" cy="2308324"/>
          </a:xfrm>
          <a:prstGeom prst="rect">
            <a:avLst/>
          </a:prstGeom>
          <a:noFill/>
        </p:spPr>
        <p:txBody>
          <a:bodyPr wrap="square">
            <a:spAutoFit/>
          </a:bodyPr>
          <a:lstStyle/>
          <a:p>
            <a:pPr algn="just"/>
            <a:r>
              <a:rPr lang="es-ES" sz="1200" b="1" dirty="0">
                <a:latin typeface="Arial" panose="020B0604020202020204" pitchFamily="34" charset="0"/>
                <a:cs typeface="Arial" panose="020B0604020202020204" pitchFamily="34" charset="0"/>
              </a:rPr>
              <a:t>ARTÍCULO 20. PLAZOS Y MEDIOS DE ENVÍO. </a:t>
            </a:r>
            <a:r>
              <a:rPr lang="es-ES" sz="1200" dirty="0">
                <a:latin typeface="Arial" panose="020B0604020202020204" pitchFamily="34" charset="0"/>
                <a:cs typeface="Arial" panose="020B0604020202020204" pitchFamily="34" charset="0"/>
              </a:rPr>
              <a:t>La información a la que se refieren los artículos 15, inciso segundo, 16, 17, 18, 19, de la presente Resolución deberá reportarse así: Para el primer trimestre del año la información será del periodo comprendido entre el 1 de enero hasta el 31 de marzo, con plazo de reporte hasta el 30 de abril; para el segundo trimestre la información será la acumulada del periodo comprendido entre el 1 de enero hasta el 30 de junio, con plazo de reporte hasta el 30 de julio; para el tercer trimestre la información será la acumulada del periodo comprendido entre el 1 de enero hasta el 30 de septiembre, con plazo de reporte hasta el 30 de octubre, y el cuarto trimestre o anual acumulado, la información será la del periodo comprendido entre el 1 de enero y el 31 de diciembre, con plazo de reporte hasta el 20 de febrero del año inmediatamente siguiente. La información a la que se refieren los artículos15 inciso 2, 16, 17, 18 y 19 de la presente Resolución deberá reportarse a través del Consolidador de Hacienda e Información Pública (CHIP) o de la herramienta que señale la CGR</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325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DBE6654A-B18C-4A30-A651-7DE1A8273A22}"/>
              </a:ext>
            </a:extLst>
          </p:cNvPr>
          <p:cNvSpPr txBox="1"/>
          <p:nvPr/>
        </p:nvSpPr>
        <p:spPr>
          <a:xfrm>
            <a:off x="464799" y="961137"/>
            <a:ext cx="3116599"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Resolución 035 de 2020 - CGR</a:t>
            </a:r>
          </a:p>
        </p:txBody>
      </p:sp>
      <p:grpSp>
        <p:nvGrpSpPr>
          <p:cNvPr id="16" name="Grupo 15">
            <a:extLst>
              <a:ext uri="{FF2B5EF4-FFF2-40B4-BE49-F238E27FC236}">
                <a16:creationId xmlns:a16="http://schemas.microsoft.com/office/drawing/2014/main" id="{FCBCDD4B-97B8-4323-A763-C9AAE960B751}"/>
              </a:ext>
            </a:extLst>
          </p:cNvPr>
          <p:cNvGrpSpPr/>
          <p:nvPr/>
        </p:nvGrpSpPr>
        <p:grpSpPr>
          <a:xfrm>
            <a:off x="464801" y="1611126"/>
            <a:ext cx="955147" cy="595973"/>
            <a:chOff x="3038113" y="1780704"/>
            <a:chExt cx="1165750" cy="790439"/>
          </a:xfrm>
        </p:grpSpPr>
        <p:pic>
          <p:nvPicPr>
            <p:cNvPr id="17" name="Imagen 16">
              <a:extLst>
                <a:ext uri="{FF2B5EF4-FFF2-40B4-BE49-F238E27FC236}">
                  <a16:creationId xmlns:a16="http://schemas.microsoft.com/office/drawing/2014/main" id="{D1004DCD-7917-4168-8305-66F9806CD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8" name="Rectángulo 17">
              <a:extLst>
                <a:ext uri="{FF2B5EF4-FFF2-40B4-BE49-F238E27FC236}">
                  <a16:creationId xmlns:a16="http://schemas.microsoft.com/office/drawing/2014/main" id="{9077038E-64FA-4A1B-BABE-945036B0C48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9" name="Conector recto 18">
              <a:extLst>
                <a:ext uri="{FF2B5EF4-FFF2-40B4-BE49-F238E27FC236}">
                  <a16:creationId xmlns:a16="http://schemas.microsoft.com/office/drawing/2014/main" id="{5F3D29DD-310C-4AAC-B1CD-69326559A29A}"/>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269B163-22FE-4A6D-9801-2B7E3380330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A05107D2-5E30-4F7F-9EA4-CCF341BAE0B3}"/>
              </a:ext>
            </a:extLst>
          </p:cNvPr>
          <p:cNvGrpSpPr/>
          <p:nvPr/>
        </p:nvGrpSpPr>
        <p:grpSpPr>
          <a:xfrm>
            <a:off x="464801" y="3018845"/>
            <a:ext cx="955145" cy="542822"/>
            <a:chOff x="3038113" y="1780704"/>
            <a:chExt cx="1165750" cy="790439"/>
          </a:xfrm>
        </p:grpSpPr>
        <p:sp>
          <p:nvSpPr>
            <p:cNvPr id="22" name="Rectángulo 21">
              <a:extLst>
                <a:ext uri="{FF2B5EF4-FFF2-40B4-BE49-F238E27FC236}">
                  <a16:creationId xmlns:a16="http://schemas.microsoft.com/office/drawing/2014/main" id="{F0DBFD69-307D-45AC-BA0A-63060C30AF29}"/>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203796EC-AB7D-4A7D-9497-DCD08ABB2ED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371C06D-BAFF-4C69-A4A5-2A9349A9DC6F}"/>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Imagen 24">
            <a:extLst>
              <a:ext uri="{FF2B5EF4-FFF2-40B4-BE49-F238E27FC236}">
                <a16:creationId xmlns:a16="http://schemas.microsoft.com/office/drawing/2014/main" id="{1748B71C-29E1-425F-9E3C-A73CC7851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6" y="3028950"/>
            <a:ext cx="464634" cy="464634"/>
          </a:xfrm>
          <a:prstGeom prst="rect">
            <a:avLst/>
          </a:prstGeom>
        </p:spPr>
      </p:pic>
      <p:sp>
        <p:nvSpPr>
          <p:cNvPr id="26" name="CuadroTexto 25">
            <a:extLst>
              <a:ext uri="{FF2B5EF4-FFF2-40B4-BE49-F238E27FC236}">
                <a16:creationId xmlns:a16="http://schemas.microsoft.com/office/drawing/2014/main" id="{6782990A-7674-444E-B16E-44636BEC5CBD}"/>
              </a:ext>
            </a:extLst>
          </p:cNvPr>
          <p:cNvSpPr txBox="1"/>
          <p:nvPr/>
        </p:nvSpPr>
        <p:spPr>
          <a:xfrm>
            <a:off x="1524000" y="1585946"/>
            <a:ext cx="6934195" cy="646331"/>
          </a:xfrm>
          <a:prstGeom prst="rect">
            <a:avLst/>
          </a:prstGeom>
          <a:noFill/>
        </p:spPr>
        <p:txBody>
          <a:bodyPr wrap="square">
            <a:spAutoFit/>
          </a:bodyPr>
          <a:lstStyle/>
          <a:p>
            <a:pPr algn="just"/>
            <a:r>
              <a:rPr lang="es-ES" sz="1200" b="1" dirty="0">
                <a:latin typeface="+mj-lt"/>
                <a:cs typeface="Arial" panose="020B0604020202020204" pitchFamily="34" charset="0"/>
              </a:rPr>
              <a:t>ARTÍCULO 22. OMISIÓN EN EL ENVÍO DE LA INFORMACIÓN. </a:t>
            </a:r>
            <a:r>
              <a:rPr lang="es-ES" sz="1200" dirty="0">
                <a:latin typeface="+mj-lt"/>
                <a:cs typeface="Arial" panose="020B0604020202020204" pitchFamily="34" charset="0"/>
              </a:rPr>
              <a:t>Las entidades que no reporten la información dentro de los plazos previsto en el artículo 20 de esta resolución, no podrán hacerlo en un plazo posterior.</a:t>
            </a:r>
            <a:endParaRPr lang="es-CO" sz="1200" dirty="0">
              <a:latin typeface="+mj-lt"/>
              <a:cs typeface="Arial" panose="020B0604020202020204" pitchFamily="34" charset="0"/>
            </a:endParaRPr>
          </a:p>
        </p:txBody>
      </p:sp>
      <p:sp>
        <p:nvSpPr>
          <p:cNvPr id="29" name="CuadroTexto 28">
            <a:extLst>
              <a:ext uri="{FF2B5EF4-FFF2-40B4-BE49-F238E27FC236}">
                <a16:creationId xmlns:a16="http://schemas.microsoft.com/office/drawing/2014/main" id="{C6E7ED10-F70C-44E9-BE2C-18C7F7AD2D30}"/>
              </a:ext>
            </a:extLst>
          </p:cNvPr>
          <p:cNvSpPr txBox="1"/>
          <p:nvPr/>
        </p:nvSpPr>
        <p:spPr>
          <a:xfrm>
            <a:off x="1523999" y="2571750"/>
            <a:ext cx="6934187" cy="2123658"/>
          </a:xfrm>
          <a:prstGeom prst="rect">
            <a:avLst/>
          </a:prstGeom>
          <a:noFill/>
        </p:spPr>
        <p:txBody>
          <a:bodyPr wrap="square">
            <a:spAutoFit/>
          </a:bodyPr>
          <a:lstStyle/>
          <a:p>
            <a:pPr algn="just"/>
            <a:r>
              <a:rPr lang="es-ES" sz="1200" b="1" dirty="0">
                <a:latin typeface="+mj-lt"/>
                <a:cs typeface="Arial" panose="020B0604020202020204" pitchFamily="34" charset="0"/>
              </a:rPr>
              <a:t>ARTÍCULO 46. COMPETENCIA PARA ADELANTAR PROCESOS ADMINISTRATIVOS SANCIONATORIOS FISCALES. </a:t>
            </a:r>
            <a:r>
              <a:rPr lang="es-ES" sz="1200" dirty="0">
                <a:latin typeface="+mj-lt"/>
                <a:cs typeface="Arial" panose="020B0604020202020204" pitchFamily="34" charset="0"/>
              </a:rPr>
              <a:t>Conforme a las causales establecidas en los artículos 81 y 82 del Decreto Ley 403 de 2020, y respecto a las materias que regula la presente resolución, las Contralorías Delegadas Sectoriales y las Gerencias Departamentales Colegiadas son las competentes para adelantar los procesos administrativos sancionatorios fiscales a las entidades en el orden nacional, departamental, distrital y municipal y sus entidades descentralizadas por servicios y particulares que manejen recursos públicos con excepción de los servidores públicos de las entidades del departamento de Cundinamarca y el Distrito Capital, que corresponde a la Contraloría Delegada para Gestión Pública e Instituciones Financieras. La Contraloría Delegada para Economía y Finanzas Públicas remitirá a las áreas competentes los respectivos informes sobre el reporte de información.</a:t>
            </a:r>
            <a:endParaRPr lang="es-CO" sz="1200" dirty="0">
              <a:latin typeface="+mj-lt"/>
              <a:cs typeface="Arial" panose="020B0604020202020204" pitchFamily="34" charset="0"/>
            </a:endParaRPr>
          </a:p>
        </p:txBody>
      </p:sp>
    </p:spTree>
    <p:extLst>
      <p:ext uri="{BB962C8B-B14F-4D97-AF65-F5344CB8AC3E}">
        <p14:creationId xmlns:p14="http://schemas.microsoft.com/office/powerpoint/2010/main" val="2589367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D9F3C5F-372C-459C-9702-43DAEB6A8DB4}"/>
              </a:ext>
            </a:extLst>
          </p:cNvPr>
          <p:cNvSpPr>
            <a:spLocks noGrp="1"/>
          </p:cNvSpPr>
          <p:nvPr>
            <p:ph type="title"/>
          </p:nvPr>
        </p:nvSpPr>
        <p:spPr>
          <a:xfrm>
            <a:off x="4572000" y="-24328"/>
            <a:ext cx="4680531" cy="461665"/>
          </a:xfrm>
          <a:noFill/>
        </p:spPr>
        <p:txBody>
          <a:bodyPr wrap="square">
            <a:spAutoFit/>
          </a:bodyPr>
          <a:lstStyle/>
          <a:p>
            <a:r>
              <a:rPr lang="es-CO" sz="2400" b="1" dirty="0">
                <a:solidFill>
                  <a:schemeClr val="accent1">
                    <a:lumMod val="75000"/>
                  </a:schemeClr>
                </a:solidFill>
                <a:ea typeface="+mn-ea"/>
                <a:cs typeface="Arial" panose="020B0604020202020204" pitchFamily="34" charset="0"/>
              </a:rPr>
              <a:t>Estructura del Reporte</a:t>
            </a:r>
          </a:p>
        </p:txBody>
      </p:sp>
      <p:sp>
        <p:nvSpPr>
          <p:cNvPr id="7" name="CuadroTexto 6">
            <a:extLst>
              <a:ext uri="{FF2B5EF4-FFF2-40B4-BE49-F238E27FC236}">
                <a16:creationId xmlns:a16="http://schemas.microsoft.com/office/drawing/2014/main" id="{7720DFAB-0463-4452-9B1C-3D55FBBFE277}"/>
              </a:ext>
            </a:extLst>
          </p:cNvPr>
          <p:cNvSpPr txBox="1"/>
          <p:nvPr/>
        </p:nvSpPr>
        <p:spPr>
          <a:xfrm>
            <a:off x="3377167" y="4847514"/>
            <a:ext cx="2750967" cy="213585"/>
          </a:xfrm>
          <a:prstGeom prst="rect">
            <a:avLst/>
          </a:prstGeom>
          <a:noFill/>
        </p:spPr>
        <p:txBody>
          <a:bodyPr wrap="square" rtlCol="0">
            <a:spAutoFit/>
          </a:bodyPr>
          <a:lstStyle/>
          <a:p>
            <a:pPr algn="ctr"/>
            <a:r>
              <a:rPr lang="es-CO" sz="788" i="1">
                <a:latin typeface="+mj-lt"/>
              </a:rPr>
              <a:t>Fuente: MHCP y CGR</a:t>
            </a:r>
          </a:p>
        </p:txBody>
      </p:sp>
      <p:cxnSp>
        <p:nvCxnSpPr>
          <p:cNvPr id="5" name="Conector recto 4">
            <a:extLst>
              <a:ext uri="{FF2B5EF4-FFF2-40B4-BE49-F238E27FC236}">
                <a16:creationId xmlns:a16="http://schemas.microsoft.com/office/drawing/2014/main" id="{49810A25-71C9-402F-AFAE-C47E9D3771FB}"/>
              </a:ext>
            </a:extLst>
          </p:cNvPr>
          <p:cNvCxnSpPr>
            <a:cxnSpLocks/>
          </p:cNvCxnSpPr>
          <p:nvPr/>
        </p:nvCxnSpPr>
        <p:spPr>
          <a:xfrm flipV="1">
            <a:off x="2237573" y="3732610"/>
            <a:ext cx="5030154" cy="13616"/>
          </a:xfrm>
          <a:prstGeom prst="line">
            <a:avLst/>
          </a:prstGeom>
        </p:spPr>
        <p:style>
          <a:lnRef idx="1">
            <a:schemeClr val="dk1"/>
          </a:lnRef>
          <a:fillRef idx="0">
            <a:schemeClr val="dk1"/>
          </a:fillRef>
          <a:effectRef idx="0">
            <a:schemeClr val="dk1"/>
          </a:effectRef>
          <a:fontRef idx="minor">
            <a:schemeClr val="tx1"/>
          </a:fontRef>
        </p:style>
      </p:cxnSp>
      <p:cxnSp>
        <p:nvCxnSpPr>
          <p:cNvPr id="8" name="Conector recto de flecha 7">
            <a:extLst>
              <a:ext uri="{FF2B5EF4-FFF2-40B4-BE49-F238E27FC236}">
                <a16:creationId xmlns:a16="http://schemas.microsoft.com/office/drawing/2014/main" id="{AB16A629-AB26-4566-8211-54FD66183348}"/>
              </a:ext>
            </a:extLst>
          </p:cNvPr>
          <p:cNvCxnSpPr>
            <a:cxnSpLocks/>
          </p:cNvCxnSpPr>
          <p:nvPr/>
        </p:nvCxnSpPr>
        <p:spPr>
          <a:xfrm>
            <a:off x="5791200" y="3739418"/>
            <a:ext cx="0" cy="340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ángulo redondeado 10">
            <a:extLst>
              <a:ext uri="{FF2B5EF4-FFF2-40B4-BE49-F238E27FC236}">
                <a16:creationId xmlns:a16="http://schemas.microsoft.com/office/drawing/2014/main" id="{FD020F26-B542-4A9E-9447-D9EE4A565D6A}"/>
              </a:ext>
            </a:extLst>
          </p:cNvPr>
          <p:cNvSpPr/>
          <p:nvPr/>
        </p:nvSpPr>
        <p:spPr>
          <a:xfrm>
            <a:off x="1070265" y="4118087"/>
            <a:ext cx="1228090" cy="548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0056">
              <a:spcAft>
                <a:spcPct val="35000"/>
              </a:spcAft>
            </a:pPr>
            <a:r>
              <a:rPr lang="es-MX" sz="675">
                <a:solidFill>
                  <a:schemeClr val="bg1"/>
                </a:solidFill>
                <a:latin typeface="+mj-lt"/>
                <a:ea typeface="Verdana" panose="020B0604030504040204" pitchFamily="34" charset="0"/>
                <a:cs typeface="Arial" panose="020B0604020202020204" pitchFamily="34" charset="0"/>
              </a:rPr>
              <a:t>Programación de Ingresos</a:t>
            </a:r>
          </a:p>
        </p:txBody>
      </p:sp>
      <p:sp>
        <p:nvSpPr>
          <p:cNvPr id="10" name="Rectángulo redondeado 10">
            <a:extLst>
              <a:ext uri="{FF2B5EF4-FFF2-40B4-BE49-F238E27FC236}">
                <a16:creationId xmlns:a16="http://schemas.microsoft.com/office/drawing/2014/main" id="{83EE4F9C-435A-4184-AAB8-296B78C4906B}"/>
              </a:ext>
            </a:extLst>
          </p:cNvPr>
          <p:cNvSpPr/>
          <p:nvPr/>
        </p:nvSpPr>
        <p:spPr>
          <a:xfrm>
            <a:off x="2441924" y="4129260"/>
            <a:ext cx="1097094" cy="548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0056">
              <a:spcAft>
                <a:spcPct val="35000"/>
              </a:spcAft>
            </a:pPr>
            <a:r>
              <a:rPr lang="es-MX" sz="675">
                <a:solidFill>
                  <a:schemeClr val="bg1"/>
                </a:solidFill>
                <a:latin typeface="+mj-lt"/>
                <a:ea typeface="Verdana" panose="020B0604030504040204" pitchFamily="34" charset="0"/>
                <a:cs typeface="Arial" panose="020B0604020202020204" pitchFamily="34" charset="0"/>
              </a:rPr>
              <a:t>Ejecución de Ingresos</a:t>
            </a:r>
          </a:p>
        </p:txBody>
      </p:sp>
      <p:sp>
        <p:nvSpPr>
          <p:cNvPr id="11" name="Rectángulo redondeado 10">
            <a:extLst>
              <a:ext uri="{FF2B5EF4-FFF2-40B4-BE49-F238E27FC236}">
                <a16:creationId xmlns:a16="http://schemas.microsoft.com/office/drawing/2014/main" id="{FAA12A66-E0E0-4ECF-BBC4-3C70498DCDB5}"/>
              </a:ext>
            </a:extLst>
          </p:cNvPr>
          <p:cNvSpPr/>
          <p:nvPr/>
        </p:nvSpPr>
        <p:spPr>
          <a:xfrm>
            <a:off x="3682587" y="4126138"/>
            <a:ext cx="1242742" cy="5322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0056">
              <a:spcAft>
                <a:spcPct val="35000"/>
              </a:spcAft>
            </a:pPr>
            <a:r>
              <a:rPr lang="es-MX" sz="675">
                <a:solidFill>
                  <a:schemeClr val="bg1"/>
                </a:solidFill>
                <a:latin typeface="+mj-lt"/>
                <a:ea typeface="Verdana" panose="020B0604030504040204" pitchFamily="34" charset="0"/>
                <a:cs typeface="Arial" panose="020B0604020202020204" pitchFamily="34" charset="0"/>
              </a:rPr>
              <a:t>Programación de Gastos</a:t>
            </a:r>
          </a:p>
        </p:txBody>
      </p:sp>
      <p:sp>
        <p:nvSpPr>
          <p:cNvPr id="12" name="Rectángulo redondeado 10">
            <a:extLst>
              <a:ext uri="{FF2B5EF4-FFF2-40B4-BE49-F238E27FC236}">
                <a16:creationId xmlns:a16="http://schemas.microsoft.com/office/drawing/2014/main" id="{FDB117C5-75E9-4883-9F83-FCD5758EF883}"/>
              </a:ext>
            </a:extLst>
          </p:cNvPr>
          <p:cNvSpPr/>
          <p:nvPr/>
        </p:nvSpPr>
        <p:spPr>
          <a:xfrm>
            <a:off x="5227033" y="4116227"/>
            <a:ext cx="981455" cy="5322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0056">
              <a:spcAft>
                <a:spcPct val="35000"/>
              </a:spcAft>
            </a:pPr>
            <a:r>
              <a:rPr lang="es-MX" sz="675">
                <a:solidFill>
                  <a:schemeClr val="bg1"/>
                </a:solidFill>
                <a:latin typeface="+mj-lt"/>
                <a:ea typeface="Verdana" panose="020B0604030504040204" pitchFamily="34" charset="0"/>
                <a:cs typeface="Arial" panose="020B0604020202020204" pitchFamily="34" charset="0"/>
              </a:rPr>
              <a:t>Ejecución de Gastos</a:t>
            </a:r>
          </a:p>
        </p:txBody>
      </p:sp>
      <p:cxnSp>
        <p:nvCxnSpPr>
          <p:cNvPr id="13" name="Conector recto de flecha 12">
            <a:extLst>
              <a:ext uri="{FF2B5EF4-FFF2-40B4-BE49-F238E27FC236}">
                <a16:creationId xmlns:a16="http://schemas.microsoft.com/office/drawing/2014/main" id="{22B195B5-16EE-421B-9254-7B7CA68EB0E7}"/>
              </a:ext>
            </a:extLst>
          </p:cNvPr>
          <p:cNvCxnSpPr>
            <a:cxnSpLocks/>
          </p:cNvCxnSpPr>
          <p:nvPr/>
        </p:nvCxnSpPr>
        <p:spPr>
          <a:xfrm>
            <a:off x="4288177" y="3753026"/>
            <a:ext cx="0" cy="340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a:extLst>
              <a:ext uri="{FF2B5EF4-FFF2-40B4-BE49-F238E27FC236}">
                <a16:creationId xmlns:a16="http://schemas.microsoft.com/office/drawing/2014/main" id="{ECC9653A-4F6E-44D3-AE53-F61BA676E19F}"/>
              </a:ext>
            </a:extLst>
          </p:cNvPr>
          <p:cNvCxnSpPr>
            <a:cxnSpLocks/>
          </p:cNvCxnSpPr>
          <p:nvPr/>
        </p:nvCxnSpPr>
        <p:spPr>
          <a:xfrm>
            <a:off x="2922503" y="3775475"/>
            <a:ext cx="0" cy="340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ángulo redondeado 10">
            <a:extLst>
              <a:ext uri="{FF2B5EF4-FFF2-40B4-BE49-F238E27FC236}">
                <a16:creationId xmlns:a16="http://schemas.microsoft.com/office/drawing/2014/main" id="{49BCC716-F94E-4DD5-A734-9DD9E409000A}"/>
              </a:ext>
            </a:extLst>
          </p:cNvPr>
          <p:cNvSpPr/>
          <p:nvPr/>
        </p:nvSpPr>
        <p:spPr>
          <a:xfrm>
            <a:off x="954608" y="774474"/>
            <a:ext cx="1637768" cy="893871"/>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0056">
              <a:spcAft>
                <a:spcPct val="35000"/>
              </a:spcAft>
            </a:pPr>
            <a:r>
              <a:rPr lang="es-MX" sz="1050" b="1">
                <a:solidFill>
                  <a:schemeClr val="bg1"/>
                </a:solidFill>
                <a:latin typeface="+mj-lt"/>
                <a:ea typeface="Verdana" panose="020B0604030504040204" pitchFamily="34" charset="0"/>
                <a:cs typeface="Arial" panose="020B0604020202020204" pitchFamily="34" charset="0"/>
              </a:rPr>
              <a:t>Catálogo Integrado de Clasificación Presupuestal</a:t>
            </a:r>
            <a:endParaRPr lang="es-MX" sz="1000" b="1">
              <a:solidFill>
                <a:schemeClr val="bg1"/>
              </a:solidFill>
              <a:latin typeface="+mj-lt"/>
              <a:ea typeface="Verdana" panose="020B0604030504040204" pitchFamily="34" charset="0"/>
              <a:cs typeface="Arial" panose="020B0604020202020204" pitchFamily="34" charset="0"/>
            </a:endParaRPr>
          </a:p>
        </p:txBody>
      </p:sp>
      <p:sp>
        <p:nvSpPr>
          <p:cNvPr id="16" name="Rectángulo redondeado 10">
            <a:extLst>
              <a:ext uri="{FF2B5EF4-FFF2-40B4-BE49-F238E27FC236}">
                <a16:creationId xmlns:a16="http://schemas.microsoft.com/office/drawing/2014/main" id="{25EC0D96-7BF9-4E58-BDCE-89FAA9F43D9A}"/>
              </a:ext>
            </a:extLst>
          </p:cNvPr>
          <p:cNvSpPr/>
          <p:nvPr/>
        </p:nvSpPr>
        <p:spPr>
          <a:xfrm>
            <a:off x="3281709" y="763296"/>
            <a:ext cx="3475794" cy="893871"/>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0056">
              <a:spcAft>
                <a:spcPct val="35000"/>
              </a:spcAft>
            </a:pPr>
            <a:r>
              <a:rPr lang="es-MX" sz="1100" b="1">
                <a:solidFill>
                  <a:schemeClr val="bg1"/>
                </a:solidFill>
                <a:latin typeface="+mj-lt"/>
                <a:ea typeface="Verdana" panose="020B0604030504040204" pitchFamily="34" charset="0"/>
                <a:cs typeface="Arial" panose="020B0604020202020204" pitchFamily="34" charset="0"/>
              </a:rPr>
              <a:t>Catálogo de Clasificación Presupuestal para Entidades Territoriales y sus Descentralizadas</a:t>
            </a:r>
          </a:p>
        </p:txBody>
      </p:sp>
      <p:sp>
        <p:nvSpPr>
          <p:cNvPr id="17" name="Flecha: a la derecha 16">
            <a:extLst>
              <a:ext uri="{FF2B5EF4-FFF2-40B4-BE49-F238E27FC236}">
                <a16:creationId xmlns:a16="http://schemas.microsoft.com/office/drawing/2014/main" id="{9D47DEBE-D561-4A5D-9FBB-75BE4281E8AB}"/>
              </a:ext>
            </a:extLst>
          </p:cNvPr>
          <p:cNvSpPr/>
          <p:nvPr/>
        </p:nvSpPr>
        <p:spPr>
          <a:xfrm>
            <a:off x="2255137" y="2807467"/>
            <a:ext cx="1896032" cy="485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675">
              <a:latin typeface="+mj-lt"/>
            </a:endParaRPr>
          </a:p>
        </p:txBody>
      </p:sp>
      <p:sp>
        <p:nvSpPr>
          <p:cNvPr id="18" name="Rectángulo redondeado 10">
            <a:extLst>
              <a:ext uri="{FF2B5EF4-FFF2-40B4-BE49-F238E27FC236}">
                <a16:creationId xmlns:a16="http://schemas.microsoft.com/office/drawing/2014/main" id="{51ED64DD-EAED-461F-9F65-28036FA49F40}"/>
              </a:ext>
            </a:extLst>
          </p:cNvPr>
          <p:cNvSpPr/>
          <p:nvPr/>
        </p:nvSpPr>
        <p:spPr>
          <a:xfrm>
            <a:off x="1088286" y="2036707"/>
            <a:ext cx="1228091" cy="6639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0056">
              <a:spcAft>
                <a:spcPct val="35000"/>
              </a:spcAft>
            </a:pPr>
            <a:r>
              <a:rPr lang="es-MX" sz="788">
                <a:solidFill>
                  <a:schemeClr val="tx1"/>
                </a:solidFill>
                <a:latin typeface="+mj-lt"/>
                <a:ea typeface="Verdana" panose="020B0604030504040204" pitchFamily="34" charset="0"/>
                <a:cs typeface="Arial" panose="020B0604020202020204" pitchFamily="34" charset="0"/>
              </a:rPr>
              <a:t>Variables cualitativas</a:t>
            </a:r>
            <a:endParaRPr lang="es-MX" sz="619">
              <a:solidFill>
                <a:schemeClr val="tx1"/>
              </a:solidFill>
              <a:latin typeface="+mj-lt"/>
              <a:ea typeface="Verdana" panose="020B0604030504040204" pitchFamily="34" charset="0"/>
              <a:cs typeface="Arial" panose="020B0604020202020204" pitchFamily="34" charset="0"/>
            </a:endParaRPr>
          </a:p>
        </p:txBody>
      </p:sp>
      <p:sp>
        <p:nvSpPr>
          <p:cNvPr id="19" name="Signo más 18">
            <a:extLst>
              <a:ext uri="{FF2B5EF4-FFF2-40B4-BE49-F238E27FC236}">
                <a16:creationId xmlns:a16="http://schemas.microsoft.com/office/drawing/2014/main" id="{E54E1048-3D2D-4886-8488-2FF7A25A5690}"/>
              </a:ext>
            </a:extLst>
          </p:cNvPr>
          <p:cNvSpPr/>
          <p:nvPr/>
        </p:nvSpPr>
        <p:spPr>
          <a:xfrm>
            <a:off x="1593635" y="1744131"/>
            <a:ext cx="217394" cy="26119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675">
              <a:latin typeface="+mj-lt"/>
            </a:endParaRPr>
          </a:p>
        </p:txBody>
      </p:sp>
      <p:sp>
        <p:nvSpPr>
          <p:cNvPr id="20" name="Rectángulo redondeado 10">
            <a:extLst>
              <a:ext uri="{FF2B5EF4-FFF2-40B4-BE49-F238E27FC236}">
                <a16:creationId xmlns:a16="http://schemas.microsoft.com/office/drawing/2014/main" id="{57F691A3-4DD9-406E-B59A-09FD819C4F57}"/>
              </a:ext>
            </a:extLst>
          </p:cNvPr>
          <p:cNvSpPr/>
          <p:nvPr/>
        </p:nvSpPr>
        <p:spPr>
          <a:xfrm>
            <a:off x="4484589" y="1825843"/>
            <a:ext cx="1896032" cy="18351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Detalle Sectorial (Ingresos – Gastos)</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Fuentes de Financiación</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Programa MGA</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Producto MGA</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Política Pública</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Situación de Fondos</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Clasificador Central de Productos</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Terceros</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Secciones Presupuestales</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Vigencia del Gasto</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Número y fecha de la Norma</a:t>
            </a:r>
          </a:p>
          <a:p>
            <a:pPr defTabSz="450056">
              <a:spcAft>
                <a:spcPct val="35000"/>
              </a:spcAft>
            </a:pPr>
            <a:r>
              <a:rPr lang="es-MX" sz="675" dirty="0">
                <a:solidFill>
                  <a:schemeClr val="tx1"/>
                </a:solidFill>
                <a:latin typeface="+mj-lt"/>
                <a:ea typeface="Verdana" panose="020B0604030504040204" pitchFamily="34" charset="0"/>
                <a:cs typeface="Arial" panose="020B0604020202020204" pitchFamily="34" charset="0"/>
              </a:rPr>
              <a:t>Tipo de Norma</a:t>
            </a:r>
          </a:p>
        </p:txBody>
      </p:sp>
      <p:sp>
        <p:nvSpPr>
          <p:cNvPr id="21" name="Flecha: a la derecha 20">
            <a:extLst>
              <a:ext uri="{FF2B5EF4-FFF2-40B4-BE49-F238E27FC236}">
                <a16:creationId xmlns:a16="http://schemas.microsoft.com/office/drawing/2014/main" id="{86AA2A94-24F9-40FE-854C-ED4B822A8697}"/>
              </a:ext>
            </a:extLst>
          </p:cNvPr>
          <p:cNvSpPr/>
          <p:nvPr/>
        </p:nvSpPr>
        <p:spPr>
          <a:xfrm>
            <a:off x="2762952" y="1138634"/>
            <a:ext cx="319102" cy="849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675">
              <a:latin typeface="+mj-lt"/>
            </a:endParaRPr>
          </a:p>
        </p:txBody>
      </p:sp>
      <p:sp>
        <p:nvSpPr>
          <p:cNvPr id="22" name="Rectángulo redondeado 10">
            <a:extLst>
              <a:ext uri="{FF2B5EF4-FFF2-40B4-BE49-F238E27FC236}">
                <a16:creationId xmlns:a16="http://schemas.microsoft.com/office/drawing/2014/main" id="{2C41796A-B06B-40D4-BB63-3749D0B2E81C}"/>
              </a:ext>
            </a:extLst>
          </p:cNvPr>
          <p:cNvSpPr/>
          <p:nvPr/>
        </p:nvSpPr>
        <p:spPr>
          <a:xfrm>
            <a:off x="2774103" y="3158406"/>
            <a:ext cx="1118749" cy="454911"/>
          </a:xfrm>
          <a:prstGeom prst="roundRect">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0056">
              <a:spcAft>
                <a:spcPct val="35000"/>
              </a:spcAft>
            </a:pPr>
            <a:r>
              <a:rPr lang="es-MX" sz="788" dirty="0">
                <a:solidFill>
                  <a:schemeClr val="bg1"/>
                </a:solidFill>
                <a:latin typeface="+mj-lt"/>
                <a:ea typeface="Verdana" panose="020B0604030504040204" pitchFamily="34" charset="0"/>
                <a:cs typeface="Arial" panose="020B0604020202020204" pitchFamily="34" charset="0"/>
              </a:rPr>
              <a:t>5 Formularios</a:t>
            </a:r>
          </a:p>
        </p:txBody>
      </p:sp>
      <p:cxnSp>
        <p:nvCxnSpPr>
          <p:cNvPr id="23" name="Conector recto de flecha 22">
            <a:extLst>
              <a:ext uri="{FF2B5EF4-FFF2-40B4-BE49-F238E27FC236}">
                <a16:creationId xmlns:a16="http://schemas.microsoft.com/office/drawing/2014/main" id="{E3FD8935-64AB-4600-A232-70B25F5F191A}"/>
              </a:ext>
            </a:extLst>
          </p:cNvPr>
          <p:cNvCxnSpPr>
            <a:cxnSpLocks/>
          </p:cNvCxnSpPr>
          <p:nvPr/>
        </p:nvCxnSpPr>
        <p:spPr>
          <a:xfrm>
            <a:off x="1735415" y="3788913"/>
            <a:ext cx="0" cy="313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Signo más 23">
            <a:extLst>
              <a:ext uri="{FF2B5EF4-FFF2-40B4-BE49-F238E27FC236}">
                <a16:creationId xmlns:a16="http://schemas.microsoft.com/office/drawing/2014/main" id="{E9458160-B993-4405-9F49-BDCF434D57EA}"/>
              </a:ext>
            </a:extLst>
          </p:cNvPr>
          <p:cNvSpPr/>
          <p:nvPr/>
        </p:nvSpPr>
        <p:spPr>
          <a:xfrm>
            <a:off x="1610352" y="2775870"/>
            <a:ext cx="224828" cy="25966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675">
              <a:latin typeface="+mj-lt"/>
            </a:endParaRPr>
          </a:p>
        </p:txBody>
      </p:sp>
      <p:sp>
        <p:nvSpPr>
          <p:cNvPr id="26" name="Es igual a 25">
            <a:extLst>
              <a:ext uri="{FF2B5EF4-FFF2-40B4-BE49-F238E27FC236}">
                <a16:creationId xmlns:a16="http://schemas.microsoft.com/office/drawing/2014/main" id="{8CEBA9B9-7560-4B6B-B6BA-50503DAD4761}"/>
              </a:ext>
            </a:extLst>
          </p:cNvPr>
          <p:cNvSpPr/>
          <p:nvPr/>
        </p:nvSpPr>
        <p:spPr>
          <a:xfrm>
            <a:off x="2363630" y="3265028"/>
            <a:ext cx="184559" cy="257349"/>
          </a:xfrm>
          <a:prstGeom prst="mathEqual">
            <a:avLst/>
          </a:prstGeom>
          <a:solidFill>
            <a:srgbClr val="92D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13">
              <a:solidFill>
                <a:schemeClr val="tx1"/>
              </a:solidFill>
              <a:latin typeface="+mj-lt"/>
            </a:endParaRPr>
          </a:p>
        </p:txBody>
      </p:sp>
      <p:sp>
        <p:nvSpPr>
          <p:cNvPr id="27" name="Rectángulo redondeado 10">
            <a:extLst>
              <a:ext uri="{FF2B5EF4-FFF2-40B4-BE49-F238E27FC236}">
                <a16:creationId xmlns:a16="http://schemas.microsoft.com/office/drawing/2014/main" id="{B979F216-7EEB-4F85-ABFC-5D5AEF7AC306}"/>
              </a:ext>
            </a:extLst>
          </p:cNvPr>
          <p:cNvSpPr/>
          <p:nvPr/>
        </p:nvSpPr>
        <p:spPr>
          <a:xfrm>
            <a:off x="1062979" y="3101063"/>
            <a:ext cx="1228090" cy="6519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0056">
              <a:spcAft>
                <a:spcPct val="35000"/>
              </a:spcAft>
            </a:pPr>
            <a:r>
              <a:rPr lang="es-MX" sz="788">
                <a:solidFill>
                  <a:schemeClr val="tx1"/>
                </a:solidFill>
                <a:latin typeface="+mj-lt"/>
                <a:ea typeface="Verdana" panose="020B0604030504040204" pitchFamily="34" charset="0"/>
                <a:cs typeface="Arial" panose="020B0604020202020204" pitchFamily="34" charset="0"/>
              </a:rPr>
              <a:t>Variables cuantitativas</a:t>
            </a:r>
            <a:endParaRPr lang="es-MX" sz="619">
              <a:solidFill>
                <a:schemeClr val="tx1"/>
              </a:solidFill>
              <a:latin typeface="+mj-lt"/>
              <a:ea typeface="Verdana" panose="020B0604030504040204" pitchFamily="34" charset="0"/>
              <a:cs typeface="Arial" panose="020B0604020202020204" pitchFamily="34" charset="0"/>
            </a:endParaRPr>
          </a:p>
        </p:txBody>
      </p:sp>
      <p:sp>
        <p:nvSpPr>
          <p:cNvPr id="29" name="Rectángulo redondeado 10">
            <a:extLst>
              <a:ext uri="{FF2B5EF4-FFF2-40B4-BE49-F238E27FC236}">
                <a16:creationId xmlns:a16="http://schemas.microsoft.com/office/drawing/2014/main" id="{7DC7ABE7-406D-4E9F-93F8-9DBB3194062D}"/>
              </a:ext>
            </a:extLst>
          </p:cNvPr>
          <p:cNvSpPr/>
          <p:nvPr/>
        </p:nvSpPr>
        <p:spPr>
          <a:xfrm>
            <a:off x="6739130" y="4111456"/>
            <a:ext cx="981455" cy="5322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0056">
              <a:spcAft>
                <a:spcPct val="35000"/>
              </a:spcAft>
            </a:pPr>
            <a:r>
              <a:rPr lang="es-MX" sz="675">
                <a:solidFill>
                  <a:schemeClr val="tx1"/>
                </a:solidFill>
                <a:latin typeface="+mj-lt"/>
                <a:ea typeface="Verdana" panose="020B0604030504040204" pitchFamily="34" charset="0"/>
                <a:cs typeface="Arial" panose="020B0604020202020204" pitchFamily="34" charset="0"/>
              </a:rPr>
              <a:t>Secciones Presupuestales Adicionales</a:t>
            </a:r>
          </a:p>
        </p:txBody>
      </p:sp>
      <p:cxnSp>
        <p:nvCxnSpPr>
          <p:cNvPr id="35" name="Conector recto de flecha 34">
            <a:extLst>
              <a:ext uri="{FF2B5EF4-FFF2-40B4-BE49-F238E27FC236}">
                <a16:creationId xmlns:a16="http://schemas.microsoft.com/office/drawing/2014/main" id="{39F1EEFD-B188-45C7-BFEA-EC6583247CB5}"/>
              </a:ext>
            </a:extLst>
          </p:cNvPr>
          <p:cNvCxnSpPr>
            <a:cxnSpLocks/>
          </p:cNvCxnSpPr>
          <p:nvPr/>
        </p:nvCxnSpPr>
        <p:spPr>
          <a:xfrm>
            <a:off x="7259979" y="3732610"/>
            <a:ext cx="0" cy="327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534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D9F3C5F-372C-459C-9702-43DAEB6A8DB4}"/>
              </a:ext>
            </a:extLst>
          </p:cNvPr>
          <p:cNvSpPr>
            <a:spLocks noGrp="1"/>
          </p:cNvSpPr>
          <p:nvPr>
            <p:ph type="title"/>
          </p:nvPr>
        </p:nvSpPr>
        <p:spPr>
          <a:xfrm>
            <a:off x="587443" y="1205011"/>
            <a:ext cx="2833288" cy="300082"/>
          </a:xfrm>
          <a:solidFill>
            <a:schemeClr val="accent1">
              <a:lumMod val="50000"/>
            </a:schemeClr>
          </a:solidFill>
        </p:spPr>
        <p:txBody>
          <a:bodyPr wrap="square">
            <a:spAutoFit/>
          </a:bodyPr>
          <a:lstStyle/>
          <a:p>
            <a:r>
              <a:rPr lang="es-CO" sz="1350">
                <a:solidFill>
                  <a:schemeClr val="bg1"/>
                </a:solidFill>
                <a:ea typeface="+mn-ea"/>
                <a:cs typeface="Arial"/>
              </a:rPr>
              <a:t>Formularios de Ingresos</a:t>
            </a:r>
          </a:p>
        </p:txBody>
      </p:sp>
      <p:graphicFrame>
        <p:nvGraphicFramePr>
          <p:cNvPr id="9" name="Tabla 8">
            <a:extLst>
              <a:ext uri="{FF2B5EF4-FFF2-40B4-BE49-F238E27FC236}">
                <a16:creationId xmlns:a16="http://schemas.microsoft.com/office/drawing/2014/main" id="{DF18C213-591D-4663-95D2-1EF375F45B8D}"/>
              </a:ext>
            </a:extLst>
          </p:cNvPr>
          <p:cNvGraphicFramePr>
            <a:graphicFrameLocks noGrp="1"/>
          </p:cNvGraphicFramePr>
          <p:nvPr>
            <p:extLst>
              <p:ext uri="{D42A27DB-BD31-4B8C-83A1-F6EECF244321}">
                <p14:modId xmlns:p14="http://schemas.microsoft.com/office/powerpoint/2010/main" val="157482132"/>
              </p:ext>
            </p:extLst>
          </p:nvPr>
        </p:nvGraphicFramePr>
        <p:xfrm>
          <a:off x="587445" y="1603504"/>
          <a:ext cx="2833286" cy="454737"/>
        </p:xfrm>
        <a:graphic>
          <a:graphicData uri="http://schemas.openxmlformats.org/drawingml/2006/table">
            <a:tbl>
              <a:tblPr>
                <a:tableStyleId>{D113A9D2-9D6B-4929-AA2D-F23B5EE8CBE7}</a:tableStyleId>
              </a:tblPr>
              <a:tblGrid>
                <a:gridCol w="2833286">
                  <a:extLst>
                    <a:ext uri="{9D8B030D-6E8A-4147-A177-3AD203B41FA5}">
                      <a16:colId xmlns:a16="http://schemas.microsoft.com/office/drawing/2014/main" val="1171272514"/>
                    </a:ext>
                  </a:extLst>
                </a:gridCol>
              </a:tblGrid>
              <a:tr h="206699">
                <a:tc>
                  <a:txBody>
                    <a:bodyPr/>
                    <a:lstStyle/>
                    <a:p>
                      <a:pPr algn="ctr" fontAlgn="ctr"/>
                      <a:r>
                        <a:rPr lang="es-CO" sz="1100" b="1" i="0" u="none" strike="noStrike" dirty="0">
                          <a:solidFill>
                            <a:srgbClr val="002060"/>
                          </a:solidFill>
                          <a:effectLst/>
                          <a:latin typeface="Century Gothic" panose="020B0502020202020204" pitchFamily="34" charset="0"/>
                        </a:rPr>
                        <a:t>PROGRAMACIÓN DE INGRESOS</a:t>
                      </a:r>
                      <a:endParaRPr lang="es-CO" sz="1100" b="1" i="0" u="none" strike="noStrike" dirty="0">
                        <a:solidFill>
                          <a:srgbClr val="002060"/>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44548756"/>
                  </a:ext>
                </a:extLst>
              </a:tr>
              <a:tr h="124019">
                <a:tc>
                  <a:txBody>
                    <a:bodyPr/>
                    <a:lstStyle/>
                    <a:p>
                      <a:pPr algn="l" fontAlgn="ctr"/>
                      <a:r>
                        <a:rPr lang="es-CO" sz="700" b="1" u="none" strike="noStrike">
                          <a:solidFill>
                            <a:schemeClr val="bg1"/>
                          </a:solidFill>
                          <a:effectLst/>
                          <a:latin typeface="Century Gothic" panose="020B0502020202020204" pitchFamily="34" charset="0"/>
                        </a:rPr>
                        <a:t>PRESUPUESTO INICIAL</a:t>
                      </a:r>
                      <a:endParaRPr lang="es-CO"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60617867"/>
                  </a:ext>
                </a:extLst>
              </a:tr>
              <a:tr h="124019">
                <a:tc>
                  <a:txBody>
                    <a:bodyPr/>
                    <a:lstStyle/>
                    <a:p>
                      <a:pPr algn="l" fontAlgn="ctr"/>
                      <a:r>
                        <a:rPr lang="es-CO" sz="700" b="1" u="none" strike="noStrike" dirty="0">
                          <a:solidFill>
                            <a:schemeClr val="bg1"/>
                          </a:solidFill>
                          <a:effectLst/>
                          <a:latin typeface="Century Gothic" panose="020B0502020202020204" pitchFamily="34" charset="0"/>
                        </a:rPr>
                        <a:t>PRESUPUESTO DEFINITIVO</a:t>
                      </a:r>
                      <a:endParaRPr lang="es-CO" sz="700" b="1" i="0" u="none" strike="noStrike" dirty="0">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82472479"/>
                  </a:ext>
                </a:extLst>
              </a:tr>
            </a:tbl>
          </a:graphicData>
        </a:graphic>
      </p:graphicFrame>
      <p:graphicFrame>
        <p:nvGraphicFramePr>
          <p:cNvPr id="10" name="Tabla 9">
            <a:extLst>
              <a:ext uri="{FF2B5EF4-FFF2-40B4-BE49-F238E27FC236}">
                <a16:creationId xmlns:a16="http://schemas.microsoft.com/office/drawing/2014/main" id="{99486778-C0C8-4575-83C3-0F5A094BBF64}"/>
              </a:ext>
            </a:extLst>
          </p:cNvPr>
          <p:cNvGraphicFramePr>
            <a:graphicFrameLocks noGrp="1"/>
          </p:cNvGraphicFramePr>
          <p:nvPr>
            <p:extLst>
              <p:ext uri="{D42A27DB-BD31-4B8C-83A1-F6EECF244321}">
                <p14:modId xmlns:p14="http://schemas.microsoft.com/office/powerpoint/2010/main" val="756275379"/>
              </p:ext>
            </p:extLst>
          </p:nvPr>
        </p:nvGraphicFramePr>
        <p:xfrm>
          <a:off x="587443" y="2156652"/>
          <a:ext cx="2833287" cy="1451610"/>
        </p:xfrm>
        <a:graphic>
          <a:graphicData uri="http://schemas.openxmlformats.org/drawingml/2006/table">
            <a:tbl>
              <a:tblPr>
                <a:tableStyleId>{D113A9D2-9D6B-4929-AA2D-F23B5EE8CBE7}</a:tableStyleId>
              </a:tblPr>
              <a:tblGrid>
                <a:gridCol w="2833287">
                  <a:extLst>
                    <a:ext uri="{9D8B030D-6E8A-4147-A177-3AD203B41FA5}">
                      <a16:colId xmlns:a16="http://schemas.microsoft.com/office/drawing/2014/main" val="3281280082"/>
                    </a:ext>
                  </a:extLst>
                </a:gridCol>
              </a:tblGrid>
              <a:tr h="171450">
                <a:tc>
                  <a:txBody>
                    <a:bodyPr/>
                    <a:lstStyle/>
                    <a:p>
                      <a:pPr algn="ctr" fontAlgn="ctr"/>
                      <a:r>
                        <a:rPr lang="es-CO" sz="1100" b="1" u="none" strike="noStrike" dirty="0">
                          <a:solidFill>
                            <a:srgbClr val="002060"/>
                          </a:solidFill>
                          <a:effectLst/>
                          <a:latin typeface="Century Gothic" panose="020B0502020202020204" pitchFamily="34" charset="0"/>
                        </a:rPr>
                        <a:t>EJECUCIÓN DE INGRESOS</a:t>
                      </a:r>
                      <a:endParaRPr lang="es-CO" sz="1100" b="1" i="0" u="none" strike="noStrike" dirty="0">
                        <a:solidFill>
                          <a:srgbClr val="002060"/>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63554284"/>
                  </a:ext>
                </a:extLst>
              </a:tr>
              <a:tr h="102870">
                <a:tc>
                  <a:txBody>
                    <a:bodyPr/>
                    <a:lstStyle/>
                    <a:p>
                      <a:pPr algn="l" fontAlgn="ctr"/>
                      <a:r>
                        <a:rPr lang="es-CO" sz="700" b="1" u="none" strike="noStrike">
                          <a:solidFill>
                            <a:schemeClr val="bg1"/>
                          </a:solidFill>
                          <a:effectLst/>
                          <a:latin typeface="Century Gothic" panose="020B0502020202020204" pitchFamily="34" charset="0"/>
                        </a:rPr>
                        <a:t>CPC</a:t>
                      </a:r>
                    </a:p>
                  </a:txBody>
                  <a:tcPr marL="0" marR="0" marT="0" marB="0" anchor="ctr"/>
                </a:tc>
                <a:extLst>
                  <a:ext uri="{0D108BD9-81ED-4DB2-BD59-A6C34878D82A}">
                    <a16:rowId xmlns:a16="http://schemas.microsoft.com/office/drawing/2014/main" val="3010748087"/>
                  </a:ext>
                </a:extLst>
              </a:tr>
              <a:tr h="205740">
                <a:tc>
                  <a:txBody>
                    <a:bodyPr/>
                    <a:lstStyle/>
                    <a:p>
                      <a:pPr algn="l" fontAlgn="ctr"/>
                      <a:r>
                        <a:rPr lang="es-CO" sz="700" b="1" u="none" strike="noStrike">
                          <a:solidFill>
                            <a:schemeClr val="bg1"/>
                          </a:solidFill>
                          <a:effectLst/>
                          <a:latin typeface="Century Gothic" panose="020B0502020202020204" pitchFamily="34" charset="0"/>
                        </a:rPr>
                        <a:t>FUENTES DE FINANCIACION</a:t>
                      </a:r>
                    </a:p>
                    <a:p>
                      <a:pPr algn="l" fontAlgn="ctr"/>
                      <a:r>
                        <a:rPr lang="es-CO" sz="700" b="1" i="0" u="none" strike="noStrike">
                          <a:solidFill>
                            <a:schemeClr val="bg1"/>
                          </a:solidFill>
                          <a:effectLst/>
                          <a:highlight>
                            <a:srgbClr val="00FFFF"/>
                          </a:highlight>
                          <a:latin typeface="Century Gothic" panose="020B0502020202020204" pitchFamily="34" charset="0"/>
                          <a:cs typeface="Arial" panose="020B0604020202020204" pitchFamily="34" charset="0"/>
                        </a:rPr>
                        <a:t>DETALLE SECTORIAL - INGRESOS</a:t>
                      </a:r>
                    </a:p>
                  </a:txBody>
                  <a:tcPr marL="0" marR="0" marT="0" marB="0" anchor="ctr"/>
                </a:tc>
                <a:extLst>
                  <a:ext uri="{0D108BD9-81ED-4DB2-BD59-A6C34878D82A}">
                    <a16:rowId xmlns:a16="http://schemas.microsoft.com/office/drawing/2014/main" val="1330657308"/>
                  </a:ext>
                </a:extLst>
              </a:tr>
              <a:tr h="102870">
                <a:tc>
                  <a:txBody>
                    <a:bodyPr/>
                    <a:lstStyle/>
                    <a:p>
                      <a:pPr algn="l" fontAlgn="ctr"/>
                      <a:r>
                        <a:rPr lang="es-ES" sz="700" b="1" u="none" strike="noStrike">
                          <a:solidFill>
                            <a:schemeClr val="bg1"/>
                          </a:solidFill>
                          <a:effectLst/>
                          <a:latin typeface="Century Gothic" panose="020B0502020202020204" pitchFamily="34" charset="0"/>
                        </a:rPr>
                        <a:t>TERCEROS</a:t>
                      </a:r>
                      <a:endParaRPr lang="es-CO"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54867395"/>
                  </a:ext>
                </a:extLst>
              </a:tr>
              <a:tr h="102870">
                <a:tc>
                  <a:txBody>
                    <a:bodyPr/>
                    <a:lstStyle/>
                    <a:p>
                      <a:pPr algn="l" fontAlgn="ctr"/>
                      <a:r>
                        <a:rPr lang="es-ES" sz="700" b="1" u="none" strike="noStrike">
                          <a:solidFill>
                            <a:schemeClr val="bg1"/>
                          </a:solidFill>
                          <a:effectLst/>
                          <a:latin typeface="Century Gothic" panose="020B0502020202020204" pitchFamily="34" charset="0"/>
                        </a:rPr>
                        <a:t>POLÍTICA PÚBLICA</a:t>
                      </a:r>
                      <a:endParaRPr lang="es-CO"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20536217"/>
                  </a:ext>
                </a:extLst>
              </a:tr>
              <a:tr h="102870">
                <a:tc>
                  <a:txBody>
                    <a:bodyPr/>
                    <a:lstStyle/>
                    <a:p>
                      <a:pPr algn="l" fontAlgn="ctr"/>
                      <a:r>
                        <a:rPr lang="es-CO" sz="700" b="1" u="none" strike="noStrike">
                          <a:solidFill>
                            <a:schemeClr val="bg1"/>
                          </a:solidFill>
                          <a:effectLst/>
                          <a:latin typeface="Century Gothic" panose="020B0502020202020204" pitchFamily="34" charset="0"/>
                        </a:rPr>
                        <a:t>NÚMERO Y FECHA DE LA NORMA</a:t>
                      </a:r>
                      <a:endParaRPr lang="es-CO"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77603520"/>
                  </a:ext>
                </a:extLst>
              </a:tr>
              <a:tr h="102870">
                <a:tc>
                  <a:txBody>
                    <a:bodyPr/>
                    <a:lstStyle/>
                    <a:p>
                      <a:pPr algn="l" fontAlgn="ctr"/>
                      <a:r>
                        <a:rPr lang="es-CO" sz="700" b="1" u="none" strike="noStrike">
                          <a:solidFill>
                            <a:schemeClr val="bg1"/>
                          </a:solidFill>
                          <a:effectLst/>
                          <a:latin typeface="Century Gothic" panose="020B0502020202020204" pitchFamily="34" charset="0"/>
                        </a:rPr>
                        <a:t>TIPO DE NORMA</a:t>
                      </a:r>
                      <a:endParaRPr lang="es-CO"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1833353"/>
                  </a:ext>
                </a:extLst>
              </a:tr>
              <a:tr h="102870">
                <a:tc>
                  <a:txBody>
                    <a:bodyPr/>
                    <a:lstStyle/>
                    <a:p>
                      <a:pPr algn="l" fontAlgn="ctr"/>
                      <a:r>
                        <a:rPr lang="es-MX" sz="700" b="1" u="none" strike="noStrike">
                          <a:solidFill>
                            <a:schemeClr val="bg1"/>
                          </a:solidFill>
                          <a:effectLst/>
                          <a:latin typeface="Century Gothic" panose="020B0502020202020204" pitchFamily="34" charset="0"/>
                        </a:rPr>
                        <a:t>RECAUDO DE VIGENCIA ACTUAL SIN SITUACION DE FONDOS</a:t>
                      </a:r>
                      <a:endParaRPr lang="es-MX"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68535501"/>
                  </a:ext>
                </a:extLst>
              </a:tr>
              <a:tr h="102870">
                <a:tc>
                  <a:txBody>
                    <a:bodyPr/>
                    <a:lstStyle/>
                    <a:p>
                      <a:pPr algn="l" fontAlgn="ctr"/>
                      <a:r>
                        <a:rPr lang="es-MX" sz="700" b="1" u="none" strike="noStrike">
                          <a:solidFill>
                            <a:schemeClr val="bg1"/>
                          </a:solidFill>
                          <a:effectLst/>
                          <a:latin typeface="Century Gothic" panose="020B0502020202020204" pitchFamily="34" charset="0"/>
                        </a:rPr>
                        <a:t>RECAUDO DE VIGENCIA ACTUAL CON SITUACIÓN DE FONDOS</a:t>
                      </a:r>
                      <a:endParaRPr lang="es-MX"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34765407"/>
                  </a:ext>
                </a:extLst>
              </a:tr>
              <a:tr h="102870">
                <a:tc>
                  <a:txBody>
                    <a:bodyPr/>
                    <a:lstStyle/>
                    <a:p>
                      <a:pPr algn="l" fontAlgn="ctr"/>
                      <a:r>
                        <a:rPr lang="es-MX" sz="700" b="1" u="none" strike="noStrike">
                          <a:solidFill>
                            <a:schemeClr val="bg1"/>
                          </a:solidFill>
                          <a:effectLst/>
                          <a:latin typeface="Century Gothic" panose="020B0502020202020204" pitchFamily="34" charset="0"/>
                        </a:rPr>
                        <a:t>RECAUDO DE VIGENCIA ANTERIOR SIN SITUACION DE FONDOS</a:t>
                      </a:r>
                      <a:endParaRPr lang="es-MX"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3765346"/>
                  </a:ext>
                </a:extLst>
              </a:tr>
              <a:tr h="102870">
                <a:tc>
                  <a:txBody>
                    <a:bodyPr/>
                    <a:lstStyle/>
                    <a:p>
                      <a:pPr algn="l" fontAlgn="ctr"/>
                      <a:r>
                        <a:rPr lang="es-MX" sz="700" b="1" u="none" strike="noStrike">
                          <a:solidFill>
                            <a:schemeClr val="bg1"/>
                          </a:solidFill>
                          <a:effectLst/>
                          <a:latin typeface="Century Gothic" panose="020B0502020202020204" pitchFamily="34" charset="0"/>
                        </a:rPr>
                        <a:t>RECAUDO DE VIGENCIA ANTERIOR CON SITUACION DE FONDOS</a:t>
                      </a:r>
                      <a:endParaRPr lang="es-MX" sz="700" b="1" i="0" u="none" strike="noStrike">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5134594"/>
                  </a:ext>
                </a:extLst>
              </a:tr>
              <a:tr h="102870">
                <a:tc>
                  <a:txBody>
                    <a:bodyPr/>
                    <a:lstStyle/>
                    <a:p>
                      <a:pPr algn="l" fontAlgn="ctr"/>
                      <a:r>
                        <a:rPr lang="es-CO" sz="700" b="1" u="none" strike="noStrike" dirty="0">
                          <a:solidFill>
                            <a:schemeClr val="bg1"/>
                          </a:solidFill>
                          <a:effectLst/>
                          <a:latin typeface="Century Gothic" panose="020B0502020202020204" pitchFamily="34" charset="0"/>
                        </a:rPr>
                        <a:t>TOTAL RECAUDO</a:t>
                      </a:r>
                      <a:endParaRPr lang="es-CO" sz="700" b="1" i="0" u="none" strike="noStrike" dirty="0">
                        <a:solidFill>
                          <a:schemeClr val="bg1"/>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06515955"/>
                  </a:ext>
                </a:extLst>
              </a:tr>
            </a:tbl>
          </a:graphicData>
        </a:graphic>
      </p:graphicFrame>
      <p:sp>
        <p:nvSpPr>
          <p:cNvPr id="14" name="Título 5">
            <a:extLst>
              <a:ext uri="{FF2B5EF4-FFF2-40B4-BE49-F238E27FC236}">
                <a16:creationId xmlns:a16="http://schemas.microsoft.com/office/drawing/2014/main" id="{A773B2A4-D8F8-46BE-9497-8AFA9151F855}"/>
              </a:ext>
            </a:extLst>
          </p:cNvPr>
          <p:cNvSpPr txBox="1">
            <a:spLocks/>
          </p:cNvSpPr>
          <p:nvPr/>
        </p:nvSpPr>
        <p:spPr>
          <a:xfrm>
            <a:off x="3810000" y="1200150"/>
            <a:ext cx="2446753" cy="300082"/>
          </a:xfrm>
          <a:prstGeom prst="rect">
            <a:avLst/>
          </a:prstGeom>
          <a:solidFill>
            <a:schemeClr val="accent1">
              <a:lumMod val="50000"/>
            </a:schemeClr>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350" dirty="0">
                <a:solidFill>
                  <a:schemeClr val="bg1"/>
                </a:solidFill>
                <a:ea typeface="+mn-ea"/>
                <a:cs typeface="Arial"/>
              </a:rPr>
              <a:t>Formularios de Gastos</a:t>
            </a:r>
          </a:p>
        </p:txBody>
      </p:sp>
      <p:sp>
        <p:nvSpPr>
          <p:cNvPr id="15" name="CuadroTexto 14">
            <a:extLst>
              <a:ext uri="{FF2B5EF4-FFF2-40B4-BE49-F238E27FC236}">
                <a16:creationId xmlns:a16="http://schemas.microsoft.com/office/drawing/2014/main" id="{E6388D70-4222-47BB-8AB1-06FEE16F3F66}"/>
              </a:ext>
            </a:extLst>
          </p:cNvPr>
          <p:cNvSpPr txBox="1"/>
          <p:nvPr/>
        </p:nvSpPr>
        <p:spPr>
          <a:xfrm>
            <a:off x="3200400" y="4718620"/>
            <a:ext cx="2308452" cy="213585"/>
          </a:xfrm>
          <a:prstGeom prst="rect">
            <a:avLst/>
          </a:prstGeom>
          <a:noFill/>
        </p:spPr>
        <p:txBody>
          <a:bodyPr wrap="square" rtlCol="0">
            <a:spAutoFit/>
          </a:bodyPr>
          <a:lstStyle/>
          <a:p>
            <a:pPr algn="ctr"/>
            <a:r>
              <a:rPr lang="es-CO" sz="788" i="1">
                <a:latin typeface="+mj-lt"/>
              </a:rPr>
              <a:t>Fuente: MHCP y CGR</a:t>
            </a:r>
          </a:p>
        </p:txBody>
      </p:sp>
      <p:graphicFrame>
        <p:nvGraphicFramePr>
          <p:cNvPr id="16" name="Tabla 15">
            <a:extLst>
              <a:ext uri="{FF2B5EF4-FFF2-40B4-BE49-F238E27FC236}">
                <a16:creationId xmlns:a16="http://schemas.microsoft.com/office/drawing/2014/main" id="{DFF185F2-2AAE-49B6-9FF0-714F05CF2663}"/>
              </a:ext>
            </a:extLst>
          </p:cNvPr>
          <p:cNvGraphicFramePr>
            <a:graphicFrameLocks noGrp="1"/>
          </p:cNvGraphicFramePr>
          <p:nvPr>
            <p:extLst>
              <p:ext uri="{D42A27DB-BD31-4B8C-83A1-F6EECF244321}">
                <p14:modId xmlns:p14="http://schemas.microsoft.com/office/powerpoint/2010/main" val="2090722121"/>
              </p:ext>
            </p:extLst>
          </p:nvPr>
        </p:nvGraphicFramePr>
        <p:xfrm>
          <a:off x="3968715" y="1598266"/>
          <a:ext cx="1924256" cy="777240"/>
        </p:xfrm>
        <a:graphic>
          <a:graphicData uri="http://schemas.openxmlformats.org/drawingml/2006/table">
            <a:tbl>
              <a:tblPr>
                <a:tableStyleId>{284E427A-3D55-4303-BF80-6455036E1DE7}</a:tableStyleId>
              </a:tblPr>
              <a:tblGrid>
                <a:gridCol w="1924256">
                  <a:extLst>
                    <a:ext uri="{9D8B030D-6E8A-4147-A177-3AD203B41FA5}">
                      <a16:colId xmlns:a16="http://schemas.microsoft.com/office/drawing/2014/main" val="621034147"/>
                    </a:ext>
                  </a:extLst>
                </a:gridCol>
              </a:tblGrid>
              <a:tr h="137160">
                <a:tc>
                  <a:txBody>
                    <a:bodyPr/>
                    <a:lstStyle/>
                    <a:p>
                      <a:pPr algn="ctr" fontAlgn="ctr"/>
                      <a:r>
                        <a:rPr lang="es-CO" sz="900" b="1" u="none" strike="noStrike" dirty="0">
                          <a:solidFill>
                            <a:srgbClr val="000000"/>
                          </a:solidFill>
                          <a:effectLst/>
                        </a:rPr>
                        <a:t>PROGRAMACION DE GASTOS</a:t>
                      </a:r>
                      <a:endParaRPr lang="es-CO" sz="900" b="1"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53869994"/>
                  </a:ext>
                </a:extLst>
              </a:tr>
              <a:tr h="102870">
                <a:tc>
                  <a:txBody>
                    <a:bodyPr/>
                    <a:lstStyle/>
                    <a:p>
                      <a:pPr algn="l" fontAlgn="ctr"/>
                      <a:r>
                        <a:rPr lang="es-CO" sz="700" b="0" u="none" strike="noStrike">
                          <a:solidFill>
                            <a:schemeClr val="accent2"/>
                          </a:solidFill>
                          <a:effectLst/>
                          <a:highlight>
                            <a:srgbClr val="FFFF00"/>
                          </a:highlight>
                          <a:latin typeface="Century Gothic" panose="020B0502020202020204" pitchFamily="34" charset="0"/>
                        </a:rPr>
                        <a:t>SECCIONES PRESUPUESTALES</a:t>
                      </a:r>
                      <a:endParaRPr lang="es-CO" sz="700" b="0" i="0" u="none" strike="noStrike">
                        <a:solidFill>
                          <a:schemeClr val="accent2"/>
                        </a:solidFill>
                        <a:effectLst/>
                        <a:highlight>
                          <a:srgbClr val="FFFF00"/>
                        </a:highligh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15509231"/>
                  </a:ext>
                </a:extLst>
              </a:tr>
              <a:tr h="102870">
                <a:tc>
                  <a:txBody>
                    <a:bodyPr/>
                    <a:lstStyle/>
                    <a:p>
                      <a:pPr algn="l" fontAlgn="ctr"/>
                      <a:r>
                        <a:rPr lang="es-CO" sz="700" b="0" u="none" strike="noStrike">
                          <a:solidFill>
                            <a:schemeClr val="accent2"/>
                          </a:solidFill>
                          <a:effectLst/>
                          <a:highlight>
                            <a:srgbClr val="FFFF00"/>
                          </a:highlight>
                          <a:latin typeface="Century Gothic" panose="020B0502020202020204" pitchFamily="34" charset="0"/>
                        </a:rPr>
                        <a:t>VIGENCIA DEL GASTO</a:t>
                      </a:r>
                      <a:endParaRPr lang="es-CO" sz="700" b="0" u="none" strike="noStrike">
                        <a:solidFill>
                          <a:schemeClr val="accent2"/>
                        </a:solidFill>
                        <a:effectLst/>
                        <a:highlight>
                          <a:srgbClr val="FFFF00"/>
                        </a:highligh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83974967"/>
                  </a:ext>
                </a:extLst>
              </a:tr>
              <a:tr h="102870">
                <a:tc>
                  <a:txBody>
                    <a:bodyPr/>
                    <a:lstStyle/>
                    <a:p>
                      <a:pPr algn="l" fontAlgn="ctr"/>
                      <a:r>
                        <a:rPr lang="es-ES" sz="700" b="0" u="none" strike="noStrike">
                          <a:solidFill>
                            <a:schemeClr val="accent2"/>
                          </a:solidFill>
                          <a:effectLst/>
                          <a:latin typeface="Century Gothic" panose="020B0502020202020204" pitchFamily="34" charset="0"/>
                        </a:rPr>
                        <a:t>P</a:t>
                      </a:r>
                      <a:r>
                        <a:rPr lang="es-CO" sz="700" b="0" u="none" strike="noStrike">
                          <a:solidFill>
                            <a:schemeClr val="accent2"/>
                          </a:solidFill>
                          <a:effectLst/>
                          <a:latin typeface="Century Gothic" panose="020B0502020202020204" pitchFamily="34" charset="0"/>
                        </a:rPr>
                        <a:t>ROGRAMA MGA</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3601391"/>
                  </a:ext>
                </a:extLst>
              </a:tr>
              <a:tr h="102870">
                <a:tc>
                  <a:txBody>
                    <a:bodyPr/>
                    <a:lstStyle/>
                    <a:p>
                      <a:pPr algn="l" fontAlgn="ctr"/>
                      <a:r>
                        <a:rPr lang="es-ES" sz="700" b="0" u="none" strike="noStrike">
                          <a:solidFill>
                            <a:schemeClr val="accent2"/>
                          </a:solidFill>
                          <a:effectLst/>
                          <a:latin typeface="Century Gothic" panose="020B0502020202020204" pitchFamily="34" charset="0"/>
                        </a:rPr>
                        <a:t>BPIN</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2909104"/>
                  </a:ext>
                </a:extLst>
              </a:tr>
              <a:tr h="102870">
                <a:tc>
                  <a:txBody>
                    <a:bodyPr/>
                    <a:lstStyle/>
                    <a:p>
                      <a:pPr algn="l" fontAlgn="ctr"/>
                      <a:r>
                        <a:rPr lang="es-CO" sz="700" b="0" u="none" strike="noStrike">
                          <a:solidFill>
                            <a:schemeClr val="accent2"/>
                          </a:solidFill>
                          <a:effectLst/>
                          <a:latin typeface="Century Gothic" panose="020B0502020202020204" pitchFamily="34" charset="0"/>
                        </a:rPr>
                        <a:t>APROPIACION INICIAL</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37329192"/>
                  </a:ext>
                </a:extLst>
              </a:tr>
              <a:tr h="10287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CO" sz="700" b="0" u="none" strike="noStrike" dirty="0">
                          <a:solidFill>
                            <a:schemeClr val="accent2"/>
                          </a:solidFill>
                          <a:effectLst/>
                          <a:latin typeface="Century Gothic" panose="020B0502020202020204" pitchFamily="34" charset="0"/>
                        </a:rPr>
                        <a:t>APROPIACION DEFINITIVA</a:t>
                      </a:r>
                      <a:endParaRPr lang="es-CO" sz="700" b="0" i="0" u="none" strike="noStrike" dirty="0">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91409329"/>
                  </a:ext>
                </a:extLst>
              </a:tr>
            </a:tbl>
          </a:graphicData>
        </a:graphic>
      </p:graphicFrame>
      <p:graphicFrame>
        <p:nvGraphicFramePr>
          <p:cNvPr id="17" name="Tabla 16">
            <a:extLst>
              <a:ext uri="{FF2B5EF4-FFF2-40B4-BE49-F238E27FC236}">
                <a16:creationId xmlns:a16="http://schemas.microsoft.com/office/drawing/2014/main" id="{131E6909-7367-400B-B6EB-36DC45EF92BE}"/>
              </a:ext>
            </a:extLst>
          </p:cNvPr>
          <p:cNvGraphicFramePr>
            <a:graphicFrameLocks noGrp="1"/>
          </p:cNvGraphicFramePr>
          <p:nvPr>
            <p:extLst>
              <p:ext uri="{D42A27DB-BD31-4B8C-83A1-F6EECF244321}">
                <p14:modId xmlns:p14="http://schemas.microsoft.com/office/powerpoint/2010/main" val="57569544"/>
              </p:ext>
            </p:extLst>
          </p:nvPr>
        </p:nvGraphicFramePr>
        <p:xfrm>
          <a:off x="3968715" y="2484068"/>
          <a:ext cx="1924256" cy="1524000"/>
        </p:xfrm>
        <a:graphic>
          <a:graphicData uri="http://schemas.openxmlformats.org/drawingml/2006/table">
            <a:tbl>
              <a:tblPr>
                <a:tableStyleId>{284E427A-3D55-4303-BF80-6455036E1DE7}</a:tableStyleId>
              </a:tblPr>
              <a:tblGrid>
                <a:gridCol w="1924256">
                  <a:extLst>
                    <a:ext uri="{9D8B030D-6E8A-4147-A177-3AD203B41FA5}">
                      <a16:colId xmlns:a16="http://schemas.microsoft.com/office/drawing/2014/main" val="2579973810"/>
                    </a:ext>
                  </a:extLst>
                </a:gridCol>
              </a:tblGrid>
              <a:tr h="137160">
                <a:tc>
                  <a:txBody>
                    <a:bodyPr/>
                    <a:lstStyle/>
                    <a:p>
                      <a:pPr algn="ctr" fontAlgn="ctr"/>
                      <a:r>
                        <a:rPr lang="es-CO" sz="900" b="1" u="none" strike="noStrike" dirty="0">
                          <a:solidFill>
                            <a:srgbClr val="000000"/>
                          </a:solidFill>
                          <a:effectLst/>
                        </a:rPr>
                        <a:t>EJECUCION DE GASTOS</a:t>
                      </a:r>
                      <a:endParaRPr lang="es-CO" sz="900" b="1"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39016033"/>
                  </a:ext>
                </a:extLst>
              </a:tr>
              <a:tr h="102870">
                <a:tc>
                  <a:txBody>
                    <a:bodyPr/>
                    <a:lstStyle/>
                    <a:p>
                      <a:pPr algn="l" fontAlgn="ctr"/>
                      <a:r>
                        <a:rPr lang="es-CO" sz="700" b="0" u="none" strike="noStrike">
                          <a:solidFill>
                            <a:schemeClr val="accent2"/>
                          </a:solidFill>
                          <a:effectLst/>
                          <a:highlight>
                            <a:srgbClr val="FFFF00"/>
                          </a:highlight>
                          <a:latin typeface="Century Gothic" panose="020B0502020202020204" pitchFamily="34" charset="0"/>
                        </a:rPr>
                        <a:t>SECCIONES PRESUPUESTALES</a:t>
                      </a:r>
                      <a:endParaRPr lang="es-CO" sz="700" b="0" i="0" u="none" strike="noStrike">
                        <a:solidFill>
                          <a:schemeClr val="accent2"/>
                        </a:solidFill>
                        <a:effectLst/>
                        <a:highlight>
                          <a:srgbClr val="FFFF00"/>
                        </a:highligh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6998602"/>
                  </a:ext>
                </a:extLst>
              </a:tr>
              <a:tr h="102870">
                <a:tc>
                  <a:txBody>
                    <a:bodyPr/>
                    <a:lstStyle/>
                    <a:p>
                      <a:pPr algn="l" fontAlgn="ctr"/>
                      <a:r>
                        <a:rPr lang="es-CO" sz="700" b="0" u="none" strike="noStrike">
                          <a:solidFill>
                            <a:schemeClr val="accent2"/>
                          </a:solidFill>
                          <a:effectLst/>
                          <a:highlight>
                            <a:srgbClr val="FFFF00"/>
                          </a:highlight>
                          <a:latin typeface="Century Gothic" panose="020B0502020202020204" pitchFamily="34" charset="0"/>
                        </a:rPr>
                        <a:t>VIGENCIA DEL GASTO</a:t>
                      </a:r>
                      <a:endParaRPr lang="es-CO" sz="700" b="0" i="0" u="none" strike="noStrike">
                        <a:solidFill>
                          <a:schemeClr val="accent2"/>
                        </a:solidFill>
                        <a:effectLst/>
                        <a:highlight>
                          <a:srgbClr val="FFFF00"/>
                        </a:highligh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48722376"/>
                  </a:ext>
                </a:extLst>
              </a:tr>
              <a:tr h="102870">
                <a:tc>
                  <a:txBody>
                    <a:bodyPr/>
                    <a:lstStyle/>
                    <a:p>
                      <a:pPr algn="l" fontAlgn="ctr"/>
                      <a:r>
                        <a:rPr lang="es-ES" sz="700" b="0" i="0" u="none" strike="noStrike">
                          <a:solidFill>
                            <a:schemeClr val="accent2"/>
                          </a:solidFill>
                          <a:effectLst/>
                          <a:highlight>
                            <a:srgbClr val="00FFFF"/>
                          </a:highlight>
                          <a:latin typeface="Century Gothic" panose="020B0502020202020204" pitchFamily="34" charset="0"/>
                          <a:cs typeface="Arial" panose="020B0604020202020204" pitchFamily="34" charset="0"/>
                        </a:rPr>
                        <a:t>DETALLE SECTORIAL - GASTOS</a:t>
                      </a:r>
                      <a:endParaRPr lang="es-CO" sz="700" b="0" i="0" u="none" strike="noStrike">
                        <a:solidFill>
                          <a:schemeClr val="accent2"/>
                        </a:solidFill>
                        <a:effectLst/>
                        <a:highlight>
                          <a:srgbClr val="00FFFF"/>
                        </a:highligh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05760018"/>
                  </a:ext>
                </a:extLst>
              </a:tr>
              <a:tr h="102870">
                <a:tc>
                  <a:txBody>
                    <a:bodyPr/>
                    <a:lstStyle/>
                    <a:p>
                      <a:pPr algn="l" fontAlgn="ctr"/>
                      <a:r>
                        <a:rPr lang="es-ES" sz="700" b="0" u="none" strike="noStrike">
                          <a:solidFill>
                            <a:schemeClr val="accent2"/>
                          </a:solidFill>
                          <a:effectLst/>
                          <a:latin typeface="Century Gothic" panose="020B0502020202020204" pitchFamily="34" charset="0"/>
                        </a:rPr>
                        <a:t>CPC</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28683539"/>
                  </a:ext>
                </a:extLst>
              </a:tr>
              <a:tr h="102870">
                <a:tc>
                  <a:txBody>
                    <a:bodyPr/>
                    <a:lstStyle/>
                    <a:p>
                      <a:pPr algn="l" fontAlgn="ctr"/>
                      <a:r>
                        <a:rPr lang="es-ES" sz="700" b="0" u="none" strike="noStrike">
                          <a:solidFill>
                            <a:schemeClr val="accent2"/>
                          </a:solidFill>
                          <a:effectLst/>
                          <a:latin typeface="Century Gothic" panose="020B0502020202020204" pitchFamily="34" charset="0"/>
                        </a:rPr>
                        <a:t>BPIN</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13209032"/>
                  </a:ext>
                </a:extLst>
              </a:tr>
              <a:tr h="102870">
                <a:tc>
                  <a:txBody>
                    <a:bodyPr/>
                    <a:lstStyle/>
                    <a:p>
                      <a:pPr algn="l" fontAlgn="ctr"/>
                      <a:r>
                        <a:rPr lang="es-ES" sz="700" b="0" i="0" u="none" strike="noStrike">
                          <a:solidFill>
                            <a:schemeClr val="accent2"/>
                          </a:solidFill>
                          <a:effectLst/>
                          <a:latin typeface="Century Gothic" panose="020B0502020202020204" pitchFamily="34" charset="0"/>
                          <a:cs typeface="Arial" panose="020B0604020202020204" pitchFamily="34" charset="0"/>
                        </a:rPr>
                        <a:t>PRODUCTO MGA</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940517874"/>
                  </a:ext>
                </a:extLst>
              </a:tr>
              <a:tr h="102870">
                <a:tc>
                  <a:txBody>
                    <a:bodyPr/>
                    <a:lstStyle/>
                    <a:p>
                      <a:pPr algn="l" fontAlgn="ctr"/>
                      <a:r>
                        <a:rPr lang="es-CO" sz="700" b="0" u="none" strike="noStrike">
                          <a:solidFill>
                            <a:schemeClr val="accent2"/>
                          </a:solidFill>
                          <a:effectLst/>
                          <a:latin typeface="Century Gothic" panose="020B0502020202020204" pitchFamily="34" charset="0"/>
                        </a:rPr>
                        <a:t>FUENTES DE FINANCIACION</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963322149"/>
                  </a:ext>
                </a:extLst>
              </a:tr>
              <a:tr h="102870">
                <a:tc>
                  <a:txBody>
                    <a:bodyPr/>
                    <a:lstStyle/>
                    <a:p>
                      <a:pPr algn="l" fontAlgn="ctr"/>
                      <a:r>
                        <a:rPr lang="es-CO" sz="700" b="0" u="none" strike="noStrike">
                          <a:solidFill>
                            <a:schemeClr val="accent2"/>
                          </a:solidFill>
                          <a:effectLst/>
                          <a:latin typeface="Century Gothic" panose="020B0502020202020204" pitchFamily="34" charset="0"/>
                        </a:rPr>
                        <a:t>SITUACION DE FONDOS</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792005252"/>
                  </a:ext>
                </a:extLst>
              </a:tr>
              <a:tr h="102870">
                <a:tc>
                  <a:txBody>
                    <a:bodyPr/>
                    <a:lstStyle/>
                    <a:p>
                      <a:pPr algn="l" fontAlgn="ctr"/>
                      <a:r>
                        <a:rPr lang="es-CO" sz="700" b="0" u="none" strike="noStrike">
                          <a:solidFill>
                            <a:schemeClr val="accent2"/>
                          </a:solidFill>
                          <a:effectLst/>
                          <a:latin typeface="Century Gothic" panose="020B0502020202020204" pitchFamily="34" charset="0"/>
                        </a:rPr>
                        <a:t>POLÍTICA PÚBLICA</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61133290"/>
                  </a:ext>
                </a:extLst>
              </a:tr>
              <a:tr h="102870">
                <a:tc>
                  <a:txBody>
                    <a:bodyPr/>
                    <a:lstStyle/>
                    <a:p>
                      <a:pPr algn="l" fontAlgn="ctr"/>
                      <a:r>
                        <a:rPr lang="es-CO" sz="700" b="0" u="none" strike="noStrike">
                          <a:solidFill>
                            <a:schemeClr val="accent2"/>
                          </a:solidFill>
                          <a:effectLst/>
                          <a:latin typeface="Century Gothic" panose="020B0502020202020204" pitchFamily="34" charset="0"/>
                        </a:rPr>
                        <a:t>TERCEROS</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86751147"/>
                  </a:ext>
                </a:extLst>
              </a:tr>
              <a:tr h="102870">
                <a:tc>
                  <a:txBody>
                    <a:bodyPr/>
                    <a:lstStyle/>
                    <a:p>
                      <a:pPr algn="l" fontAlgn="ctr"/>
                      <a:r>
                        <a:rPr lang="es-CO" sz="700" b="0" u="none" strike="noStrike">
                          <a:solidFill>
                            <a:schemeClr val="accent2"/>
                          </a:solidFill>
                          <a:effectLst/>
                          <a:latin typeface="Century Gothic" panose="020B0502020202020204" pitchFamily="34" charset="0"/>
                        </a:rPr>
                        <a:t>COMPROMISOS</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12818906"/>
                  </a:ext>
                </a:extLst>
              </a:tr>
              <a:tr h="102870">
                <a:tc>
                  <a:txBody>
                    <a:bodyPr/>
                    <a:lstStyle/>
                    <a:p>
                      <a:pPr algn="l" fontAlgn="ctr"/>
                      <a:r>
                        <a:rPr lang="es-CO" sz="700" b="0" u="none" strike="noStrike">
                          <a:solidFill>
                            <a:schemeClr val="accent2"/>
                          </a:solidFill>
                          <a:effectLst/>
                          <a:latin typeface="Century Gothic" panose="020B0502020202020204" pitchFamily="34" charset="0"/>
                        </a:rPr>
                        <a:t>OBLIGACIONES</a:t>
                      </a:r>
                      <a:endParaRPr lang="es-CO" sz="700" b="0" i="0" u="none" strike="noStrike">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96287607"/>
                  </a:ext>
                </a:extLst>
              </a:tr>
              <a:tr h="102870">
                <a:tc>
                  <a:txBody>
                    <a:bodyPr/>
                    <a:lstStyle/>
                    <a:p>
                      <a:pPr algn="l" fontAlgn="ctr"/>
                      <a:r>
                        <a:rPr lang="es-CO" sz="700" b="0" u="none" strike="noStrike" dirty="0">
                          <a:solidFill>
                            <a:schemeClr val="accent2"/>
                          </a:solidFill>
                          <a:effectLst/>
                          <a:latin typeface="Century Gothic" panose="020B0502020202020204" pitchFamily="34" charset="0"/>
                        </a:rPr>
                        <a:t>PAGOS</a:t>
                      </a:r>
                      <a:endParaRPr lang="es-CO" sz="700" b="0" i="0" u="none" strike="noStrike" dirty="0">
                        <a:solidFill>
                          <a:schemeClr val="accent2"/>
                        </a:solidFill>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24419309"/>
                  </a:ext>
                </a:extLst>
              </a:tr>
            </a:tbl>
          </a:graphicData>
        </a:graphic>
      </p:graphicFrame>
      <p:sp>
        <p:nvSpPr>
          <p:cNvPr id="22" name="Rectángulo 21">
            <a:extLst>
              <a:ext uri="{FF2B5EF4-FFF2-40B4-BE49-F238E27FC236}">
                <a16:creationId xmlns:a16="http://schemas.microsoft.com/office/drawing/2014/main" id="{80BF6C12-E11F-43AE-813F-1C5E261D62EC}"/>
              </a:ext>
            </a:extLst>
          </p:cNvPr>
          <p:cNvSpPr/>
          <p:nvPr/>
        </p:nvSpPr>
        <p:spPr>
          <a:xfrm>
            <a:off x="6354750" y="2124592"/>
            <a:ext cx="1940207" cy="11100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a:latin typeface="+mj-lt"/>
            </a:endParaRPr>
          </a:p>
        </p:txBody>
      </p:sp>
      <p:graphicFrame>
        <p:nvGraphicFramePr>
          <p:cNvPr id="23" name="Tabla 22">
            <a:extLst>
              <a:ext uri="{FF2B5EF4-FFF2-40B4-BE49-F238E27FC236}">
                <a16:creationId xmlns:a16="http://schemas.microsoft.com/office/drawing/2014/main" id="{A209C2F8-2150-43DB-B992-41876E1CDF17}"/>
              </a:ext>
            </a:extLst>
          </p:cNvPr>
          <p:cNvGraphicFramePr>
            <a:graphicFrameLocks noGrp="1"/>
          </p:cNvGraphicFramePr>
          <p:nvPr>
            <p:extLst>
              <p:ext uri="{D42A27DB-BD31-4B8C-83A1-F6EECF244321}">
                <p14:modId xmlns:p14="http://schemas.microsoft.com/office/powerpoint/2010/main" val="905501130"/>
              </p:ext>
            </p:extLst>
          </p:nvPr>
        </p:nvGraphicFramePr>
        <p:xfrm>
          <a:off x="6440955" y="2174389"/>
          <a:ext cx="1816542" cy="1239304"/>
        </p:xfrm>
        <a:graphic>
          <a:graphicData uri="http://schemas.openxmlformats.org/drawingml/2006/table">
            <a:tbl>
              <a:tblPr>
                <a:tableStyleId>{793D81CF-94F2-401A-BA57-92F5A7B2D0C5}</a:tableStyleId>
              </a:tblPr>
              <a:tblGrid>
                <a:gridCol w="292796">
                  <a:extLst>
                    <a:ext uri="{9D8B030D-6E8A-4147-A177-3AD203B41FA5}">
                      <a16:colId xmlns:a16="http://schemas.microsoft.com/office/drawing/2014/main" val="2846360338"/>
                    </a:ext>
                  </a:extLst>
                </a:gridCol>
                <a:gridCol w="1523746">
                  <a:extLst>
                    <a:ext uri="{9D8B030D-6E8A-4147-A177-3AD203B41FA5}">
                      <a16:colId xmlns:a16="http://schemas.microsoft.com/office/drawing/2014/main" val="1343896825"/>
                    </a:ext>
                  </a:extLst>
                </a:gridCol>
              </a:tblGrid>
              <a:tr h="126946">
                <a:tc>
                  <a:txBody>
                    <a:bodyPr/>
                    <a:lstStyle/>
                    <a:p>
                      <a:pPr algn="ctr" fontAlgn="b"/>
                      <a:r>
                        <a:rPr lang="es-MX" sz="800" b="1" u="none" strike="noStrike">
                          <a:effectLst/>
                        </a:rPr>
                        <a:t>Código</a:t>
                      </a:r>
                      <a:endParaRPr lang="es-MX" sz="800" b="1"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ctr" fontAlgn="b"/>
                      <a:r>
                        <a:rPr lang="es-MX" sz="800" b="1" u="none" strike="noStrike">
                          <a:effectLst/>
                        </a:rPr>
                        <a:t>Nombre</a:t>
                      </a:r>
                      <a:endParaRPr lang="es-MX" sz="800" b="1" i="0" u="none" strike="noStrike">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71771595"/>
                  </a:ext>
                </a:extLst>
              </a:tr>
              <a:tr h="126946">
                <a:tc>
                  <a:txBody>
                    <a:bodyPr/>
                    <a:lstStyle/>
                    <a:p>
                      <a:pPr algn="ctr" fontAlgn="b"/>
                      <a:r>
                        <a:rPr lang="es-MX" sz="800" b="0" u="none" strike="noStrike">
                          <a:effectLst/>
                        </a:rPr>
                        <a:t>1</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dirty="0">
                          <a:effectLst/>
                        </a:rPr>
                        <a:t>Vigencia Actual</a:t>
                      </a:r>
                      <a:endParaRPr lang="es-MX" sz="800" b="0" i="0" u="none" strike="noStrike" dirty="0">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30602805"/>
                  </a:ext>
                </a:extLst>
              </a:tr>
              <a:tr h="126946">
                <a:tc>
                  <a:txBody>
                    <a:bodyPr/>
                    <a:lstStyle/>
                    <a:p>
                      <a:pPr algn="ctr" fontAlgn="b"/>
                      <a:r>
                        <a:rPr lang="es-MX" sz="800" b="0" u="none" strike="noStrike">
                          <a:effectLst/>
                        </a:rPr>
                        <a:t>2</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dirty="0">
                          <a:effectLst/>
                        </a:rPr>
                        <a:t>Reservas</a:t>
                      </a:r>
                      <a:endParaRPr lang="es-MX" sz="800" b="0" i="0" u="none" strike="noStrike" dirty="0">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19438316"/>
                  </a:ext>
                </a:extLst>
              </a:tr>
              <a:tr h="126946">
                <a:tc>
                  <a:txBody>
                    <a:bodyPr/>
                    <a:lstStyle/>
                    <a:p>
                      <a:pPr algn="ctr" fontAlgn="b"/>
                      <a:r>
                        <a:rPr lang="es-MX" sz="800" b="0" u="none" strike="noStrike">
                          <a:effectLst/>
                        </a:rPr>
                        <a:t>3</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a:effectLst/>
                        </a:rPr>
                        <a:t>Cuentas por pagar</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4126136"/>
                  </a:ext>
                </a:extLst>
              </a:tr>
              <a:tr h="157363">
                <a:tc>
                  <a:txBody>
                    <a:bodyPr/>
                    <a:lstStyle/>
                    <a:p>
                      <a:pPr algn="ctr" fontAlgn="b"/>
                      <a:r>
                        <a:rPr lang="es-MX" sz="800" b="0" u="none" strike="noStrike">
                          <a:effectLst/>
                        </a:rPr>
                        <a:t>4</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a:effectLst/>
                        </a:rPr>
                        <a:t>Vigencias futuras - Vigencia Actual</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6744418"/>
                  </a:ext>
                </a:extLst>
              </a:tr>
              <a:tr h="126946">
                <a:tc>
                  <a:txBody>
                    <a:bodyPr/>
                    <a:lstStyle/>
                    <a:p>
                      <a:pPr algn="ctr" fontAlgn="b"/>
                      <a:r>
                        <a:rPr lang="es-MX" sz="800" b="0" u="none" strike="noStrike">
                          <a:effectLst/>
                        </a:rPr>
                        <a:t>5</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a:effectLst/>
                        </a:rPr>
                        <a:t>Vigencias futuras - Reservas</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87713867"/>
                  </a:ext>
                </a:extLst>
              </a:tr>
              <a:tr h="188302">
                <a:tc>
                  <a:txBody>
                    <a:bodyPr/>
                    <a:lstStyle/>
                    <a:p>
                      <a:pPr algn="ctr" fontAlgn="b"/>
                      <a:r>
                        <a:rPr lang="es-MX" sz="800" b="0" u="none" strike="noStrike">
                          <a:effectLst/>
                        </a:rPr>
                        <a:t>6</a:t>
                      </a:r>
                      <a:endParaRPr lang="es-MX" sz="800" b="0" i="0" u="none" strike="noStrike">
                        <a:effectLst/>
                        <a:latin typeface="Century Gothic" panose="020B0502020202020204" pitchFamily="34" charset="0"/>
                        <a:cs typeface="Arial" panose="020B0604020202020204" pitchFamily="34" charset="0"/>
                      </a:endParaRPr>
                    </a:p>
                  </a:txBody>
                  <a:tcPr marL="0" marR="0" marT="0" marB="0" anchor="ctr"/>
                </a:tc>
                <a:tc>
                  <a:txBody>
                    <a:bodyPr/>
                    <a:lstStyle/>
                    <a:p>
                      <a:pPr algn="l" fontAlgn="b"/>
                      <a:r>
                        <a:rPr lang="es-MX" sz="800" b="0" u="none" strike="noStrike" dirty="0">
                          <a:effectLst/>
                        </a:rPr>
                        <a:t>Vigencias futuras - Cuentas por pagar</a:t>
                      </a:r>
                      <a:endParaRPr lang="es-MX" sz="800" b="0" i="0" u="none" strike="noStrike" dirty="0">
                        <a:effectLst/>
                        <a:latin typeface="Century Gothic" panose="020B0502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18056352"/>
                  </a:ext>
                </a:extLst>
              </a:tr>
            </a:tbl>
          </a:graphicData>
        </a:graphic>
      </p:graphicFrame>
      <p:sp>
        <p:nvSpPr>
          <p:cNvPr id="24" name="Título 5">
            <a:extLst>
              <a:ext uri="{FF2B5EF4-FFF2-40B4-BE49-F238E27FC236}">
                <a16:creationId xmlns:a16="http://schemas.microsoft.com/office/drawing/2014/main" id="{5BA25146-7187-4E60-BC3B-8A28CBAEF1C4}"/>
              </a:ext>
            </a:extLst>
          </p:cNvPr>
          <p:cNvSpPr txBox="1">
            <a:spLocks/>
          </p:cNvSpPr>
          <p:nvPr/>
        </p:nvSpPr>
        <p:spPr>
          <a:xfrm>
            <a:off x="6127371" y="1423202"/>
            <a:ext cx="2446752" cy="300082"/>
          </a:xfrm>
          <a:prstGeom prst="rect">
            <a:avLst/>
          </a:prstGeom>
          <a:no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1350" dirty="0">
                <a:solidFill>
                  <a:srgbClr val="16418A"/>
                </a:solidFill>
                <a:ea typeface="+mn-ea"/>
                <a:cs typeface="Arial"/>
              </a:rPr>
              <a:t>Vigencia del Gasto</a:t>
            </a:r>
          </a:p>
        </p:txBody>
      </p:sp>
      <p:sp>
        <p:nvSpPr>
          <p:cNvPr id="26" name="Rectángulo 25">
            <a:extLst>
              <a:ext uri="{FF2B5EF4-FFF2-40B4-BE49-F238E27FC236}">
                <a16:creationId xmlns:a16="http://schemas.microsoft.com/office/drawing/2014/main" id="{9D019CF1-E40F-4B38-A5B8-0D81DF5BC2C9}"/>
              </a:ext>
            </a:extLst>
          </p:cNvPr>
          <p:cNvSpPr/>
          <p:nvPr/>
        </p:nvSpPr>
        <p:spPr>
          <a:xfrm>
            <a:off x="6103740" y="1728500"/>
            <a:ext cx="2442229" cy="173327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31CD39B9-6346-4802-BA39-04F7367862BE}"/>
              </a:ext>
            </a:extLst>
          </p:cNvPr>
          <p:cNvCxnSpPr>
            <a:cxnSpLocks/>
          </p:cNvCxnSpPr>
          <p:nvPr/>
        </p:nvCxnSpPr>
        <p:spPr>
          <a:xfrm>
            <a:off x="5997426" y="1728500"/>
            <a:ext cx="0" cy="18287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6A2C6352-87CB-4B2A-95B1-C4ACD79C0299}"/>
              </a:ext>
            </a:extLst>
          </p:cNvPr>
          <p:cNvCxnSpPr>
            <a:cxnSpLocks/>
          </p:cNvCxnSpPr>
          <p:nvPr/>
        </p:nvCxnSpPr>
        <p:spPr>
          <a:xfrm flipH="1">
            <a:off x="5540443" y="2795300"/>
            <a:ext cx="45698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4601BB5D-9FF9-4F02-900F-FDE6EAAE1690}"/>
              </a:ext>
            </a:extLst>
          </p:cNvPr>
          <p:cNvCxnSpPr>
            <a:cxnSpLocks/>
          </p:cNvCxnSpPr>
          <p:nvPr/>
        </p:nvCxnSpPr>
        <p:spPr>
          <a:xfrm flipH="1">
            <a:off x="5540443" y="1880900"/>
            <a:ext cx="45698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ítulo 5">
            <a:extLst>
              <a:ext uri="{FF2B5EF4-FFF2-40B4-BE49-F238E27FC236}">
                <a16:creationId xmlns:a16="http://schemas.microsoft.com/office/drawing/2014/main" id="{9C8E5753-F7FF-425A-BCE5-872377365A11}"/>
              </a:ext>
            </a:extLst>
          </p:cNvPr>
          <p:cNvSpPr txBox="1">
            <a:spLocks/>
          </p:cNvSpPr>
          <p:nvPr/>
        </p:nvSpPr>
        <p:spPr>
          <a:xfrm>
            <a:off x="4572000" y="-24328"/>
            <a:ext cx="4680531" cy="461665"/>
          </a:xfrm>
          <a:prstGeom prst="rect">
            <a:avLst/>
          </a:prstGeom>
          <a:no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b="1" dirty="0">
                <a:solidFill>
                  <a:schemeClr val="accent1">
                    <a:lumMod val="75000"/>
                  </a:schemeClr>
                </a:solidFill>
                <a:ea typeface="+mn-ea"/>
                <a:cs typeface="Arial" panose="020B0604020202020204" pitchFamily="34" charset="0"/>
              </a:rPr>
              <a:t>Estructura del Reporte</a:t>
            </a:r>
          </a:p>
        </p:txBody>
      </p:sp>
    </p:spTree>
    <p:extLst>
      <p:ext uri="{BB962C8B-B14F-4D97-AF65-F5344CB8AC3E}">
        <p14:creationId xmlns:p14="http://schemas.microsoft.com/office/powerpoint/2010/main" val="422960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E916A7-4D2B-4375-97E3-C895EF4F8251}"/>
              </a:ext>
            </a:extLst>
          </p:cNvPr>
          <p:cNvSpPr txBox="1"/>
          <p:nvPr/>
        </p:nvSpPr>
        <p:spPr>
          <a:xfrm>
            <a:off x="381000" y="1017909"/>
            <a:ext cx="3733799" cy="1785104"/>
          </a:xfrm>
          <a:prstGeom prst="rect">
            <a:avLst/>
          </a:prstGeom>
          <a:noFill/>
        </p:spPr>
        <p:txBody>
          <a:bodyPr wrap="square" rtlCol="0">
            <a:spAutoFit/>
          </a:bodyPr>
          <a:lstStyle/>
          <a:p>
            <a:pPr algn="just"/>
            <a:r>
              <a:rPr lang="es-MX" sz="1100" dirty="0">
                <a:latin typeface="+mj-lt"/>
                <a:cs typeface="Arial" panose="020B0604020202020204" pitchFamily="34" charset="0"/>
              </a:rPr>
              <a:t>Corresponde a la identificación de la sección responsable de la ejecución del presupuesto de gastos en la entidad. La sección depende de la estructura administrativa de cada entidad. </a:t>
            </a:r>
            <a:r>
              <a:rPr lang="es-CO" sz="1100" dirty="0">
                <a:effectLst/>
                <a:latin typeface="+mj-lt"/>
                <a:ea typeface="Calibri" panose="020F0502020204030204" pitchFamily="34" charset="0"/>
                <a:cs typeface="Arial" panose="020B0604020202020204" pitchFamily="34" charset="0"/>
              </a:rPr>
              <a:t>En sección presupuestal corresponde a la lista de secciones presupuestales que pueden utilizar la entidad reportante en el momento de su diligenciamiento, divida en dos situaciones: del código 1 al 15 aplica para las entidades diferentes a entidades territoriales y del código 16 hasta el 45 corresponde a las entidades territoriales.</a:t>
            </a:r>
            <a:endParaRPr lang="es-CO" sz="1100" dirty="0">
              <a:latin typeface="+mj-lt"/>
              <a:cs typeface="Arial" panose="020B0604020202020204" pitchFamily="34" charset="0"/>
            </a:endParaRPr>
          </a:p>
        </p:txBody>
      </p:sp>
      <p:sp>
        <p:nvSpPr>
          <p:cNvPr id="9" name="Título 5">
            <a:extLst>
              <a:ext uri="{FF2B5EF4-FFF2-40B4-BE49-F238E27FC236}">
                <a16:creationId xmlns:a16="http://schemas.microsoft.com/office/drawing/2014/main" id="{D02497C6-3DB3-44D1-A046-DB3EA09757EF}"/>
              </a:ext>
            </a:extLst>
          </p:cNvPr>
          <p:cNvSpPr>
            <a:spLocks noGrp="1"/>
          </p:cNvSpPr>
          <p:nvPr>
            <p:ph type="title"/>
          </p:nvPr>
        </p:nvSpPr>
        <p:spPr>
          <a:xfrm>
            <a:off x="5797538" y="0"/>
            <a:ext cx="3429000" cy="400110"/>
          </a:xfrm>
          <a:noFill/>
        </p:spPr>
        <p:txBody>
          <a:bodyPr wrap="square">
            <a:spAutoFit/>
          </a:bodyPr>
          <a:lstStyle/>
          <a:p>
            <a:r>
              <a:rPr lang="es-CO" sz="2000" b="1" dirty="0">
                <a:solidFill>
                  <a:srgbClr val="16418A"/>
                </a:solidFill>
                <a:ea typeface="+mn-ea"/>
                <a:cs typeface="Arial"/>
              </a:rPr>
              <a:t>Secciones Presupuestales</a:t>
            </a:r>
          </a:p>
        </p:txBody>
      </p:sp>
      <p:pic>
        <p:nvPicPr>
          <p:cNvPr id="6" name="Imagen 5">
            <a:extLst>
              <a:ext uri="{FF2B5EF4-FFF2-40B4-BE49-F238E27FC236}">
                <a16:creationId xmlns:a16="http://schemas.microsoft.com/office/drawing/2014/main" id="{E9D43871-DBE1-4336-AA02-1FD930C8B269}"/>
              </a:ext>
            </a:extLst>
          </p:cNvPr>
          <p:cNvPicPr/>
          <p:nvPr/>
        </p:nvPicPr>
        <p:blipFill rotWithShape="1">
          <a:blip r:embed="rId2"/>
          <a:srcRect r="18534"/>
          <a:stretch/>
        </p:blipFill>
        <p:spPr bwMode="auto">
          <a:xfrm>
            <a:off x="4495800" y="648017"/>
            <a:ext cx="4267199" cy="4285933"/>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8E610D15-EF08-474D-81AF-AA9B7232322F}"/>
              </a:ext>
            </a:extLst>
          </p:cNvPr>
          <p:cNvPicPr>
            <a:picLocks noChangeAspect="1"/>
          </p:cNvPicPr>
          <p:nvPr/>
        </p:nvPicPr>
        <p:blipFill rotWithShape="1">
          <a:blip r:embed="rId3"/>
          <a:srcRect t="15826"/>
          <a:stretch/>
        </p:blipFill>
        <p:spPr>
          <a:xfrm>
            <a:off x="681841" y="2876550"/>
            <a:ext cx="3132115" cy="1822094"/>
          </a:xfrm>
          <a:prstGeom prst="rect">
            <a:avLst/>
          </a:prstGeom>
        </p:spPr>
      </p:pic>
    </p:spTree>
    <p:extLst>
      <p:ext uri="{BB962C8B-B14F-4D97-AF65-F5344CB8AC3E}">
        <p14:creationId xmlns:p14="http://schemas.microsoft.com/office/powerpoint/2010/main" val="2425084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725280791"/>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mj-lt"/>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mj-lt"/>
                <a:cs typeface="Calibri" panose="020F0502020204030204" pitchFamily="34" charset="0"/>
              </a:rPr>
              <a:t>F</a:t>
            </a:r>
            <a:endParaRPr lang="es-CO" sz="2100" dirty="0">
              <a:solidFill>
                <a:schemeClr val="accent1">
                  <a:lumMod val="75000"/>
                </a:schemeClr>
              </a:solidFill>
              <a:latin typeface="+mj-lt"/>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mj-lt"/>
                <a:cs typeface="Calibri" panose="020F0502020204030204" pitchFamily="34" charset="0"/>
              </a:rPr>
              <a:t>G</a:t>
            </a:r>
            <a:endParaRPr lang="es-CO" sz="2100" dirty="0">
              <a:solidFill>
                <a:schemeClr val="accent1">
                  <a:lumMod val="75000"/>
                </a:schemeClr>
              </a:solidFill>
              <a:latin typeface="+mj-lt"/>
              <a:cs typeface="Calibri" panose="020F0502020204030204" pitchFamily="34" charset="0"/>
            </a:endParaRPr>
          </a:p>
        </p:txBody>
      </p:sp>
      <p:sp>
        <p:nvSpPr>
          <p:cNvPr id="15" name="Título 1">
            <a:extLst>
              <a:ext uri="{FF2B5EF4-FFF2-40B4-BE49-F238E27FC236}">
                <a16:creationId xmlns:a16="http://schemas.microsoft.com/office/drawing/2014/main" id="{5A1CB57E-D57F-414C-962C-37BD0A0A479B}"/>
              </a:ext>
            </a:extLst>
          </p:cNvPr>
          <p:cNvSpPr txBox="1">
            <a:spLocks/>
          </p:cNvSpPr>
          <p:nvPr/>
        </p:nvSpPr>
        <p:spPr>
          <a:xfrm>
            <a:off x="3962400" y="35571"/>
            <a:ext cx="4691925" cy="40258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Etapas del Ciclo Presupuestal</a:t>
            </a:r>
            <a:endParaRPr lang="es-CO" sz="27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3984524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149192" y="2754987"/>
            <a:ext cx="1849195" cy="481650"/>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5. Cierre.</a:t>
            </a:r>
          </a:p>
          <a:p>
            <a:pPr marL="803672" lvl="2" indent="-289322">
              <a:buAutoNum type="arabicPeriod"/>
            </a:pPr>
            <a:endParaRPr lang="es-CO" sz="1275" b="1" dirty="0">
              <a:solidFill>
                <a:schemeClr val="tx1">
                  <a:lumMod val="75000"/>
                  <a:lumOff val="25000"/>
                </a:schemeClr>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650390" y="2"/>
            <a:ext cx="4699136" cy="4305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Etapas del Ciclo Presupuestal</a:t>
            </a:r>
            <a:endParaRPr lang="es-CO" sz="27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302875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086684945"/>
              </p:ext>
            </p:extLst>
          </p:nvPr>
        </p:nvGraphicFramePr>
        <p:xfrm>
          <a:off x="1291457" y="916272"/>
          <a:ext cx="6328064" cy="373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1371600" y="10132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A</a:t>
            </a:r>
          </a:p>
        </p:txBody>
      </p:sp>
      <p:sp>
        <p:nvSpPr>
          <p:cNvPr id="9" name="CuadroTexto 8"/>
          <p:cNvSpPr txBox="1"/>
          <p:nvPr/>
        </p:nvSpPr>
        <p:spPr>
          <a:xfrm>
            <a:off x="1725425" y="15466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B</a:t>
            </a:r>
          </a:p>
        </p:txBody>
      </p:sp>
      <p:sp>
        <p:nvSpPr>
          <p:cNvPr id="10" name="CuadroTexto 9"/>
          <p:cNvSpPr txBox="1"/>
          <p:nvPr/>
        </p:nvSpPr>
        <p:spPr>
          <a:xfrm>
            <a:off x="1877825" y="2080052"/>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C</a:t>
            </a:r>
          </a:p>
        </p:txBody>
      </p:sp>
      <p:sp>
        <p:nvSpPr>
          <p:cNvPr id="11" name="CuadroTexto 10"/>
          <p:cNvSpPr txBox="1"/>
          <p:nvPr/>
        </p:nvSpPr>
        <p:spPr>
          <a:xfrm>
            <a:off x="1927796" y="25717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D</a:t>
            </a:r>
          </a:p>
        </p:txBody>
      </p:sp>
      <p:sp>
        <p:nvSpPr>
          <p:cNvPr id="14" name="CuadroTexto 13"/>
          <p:cNvSpPr txBox="1"/>
          <p:nvPr/>
        </p:nvSpPr>
        <p:spPr>
          <a:xfrm>
            <a:off x="1877825" y="3105150"/>
            <a:ext cx="408175" cy="415498"/>
          </a:xfrm>
          <a:prstGeom prst="rect">
            <a:avLst/>
          </a:prstGeom>
          <a:noFill/>
        </p:spPr>
        <p:txBody>
          <a:bodyPr wrap="square" rtlCol="0">
            <a:spAutoFit/>
          </a:bodyPr>
          <a:lstStyle/>
          <a:p>
            <a:r>
              <a:rPr lang="es-CO" sz="2100" dirty="0">
                <a:solidFill>
                  <a:schemeClr val="accent1">
                    <a:lumMod val="75000"/>
                  </a:schemeClr>
                </a:solidFill>
                <a:latin typeface="Calibri" panose="020F0502020204030204" pitchFamily="34" charset="0"/>
                <a:cs typeface="Calibri" panose="020F0502020204030204" pitchFamily="34" charset="0"/>
              </a:rPr>
              <a:t>E</a:t>
            </a:r>
          </a:p>
        </p:txBody>
      </p:sp>
      <p:sp>
        <p:nvSpPr>
          <p:cNvPr id="12" name="CuadroTexto 11">
            <a:extLst>
              <a:ext uri="{FF2B5EF4-FFF2-40B4-BE49-F238E27FC236}">
                <a16:creationId xmlns:a16="http://schemas.microsoft.com/office/drawing/2014/main" id="{ECB00677-3C9B-4A3C-ADE2-C69888119145}"/>
              </a:ext>
            </a:extLst>
          </p:cNvPr>
          <p:cNvSpPr txBox="1"/>
          <p:nvPr/>
        </p:nvSpPr>
        <p:spPr>
          <a:xfrm>
            <a:off x="1725425" y="3604052"/>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F</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717142E9-F8FD-4C1A-8832-ADED1E1F3F09}"/>
              </a:ext>
            </a:extLst>
          </p:cNvPr>
          <p:cNvSpPr txBox="1"/>
          <p:nvPr/>
        </p:nvSpPr>
        <p:spPr>
          <a:xfrm>
            <a:off x="1371600" y="4095750"/>
            <a:ext cx="408175" cy="415498"/>
          </a:xfrm>
          <a:prstGeom prst="rect">
            <a:avLst/>
          </a:prstGeom>
          <a:noFill/>
        </p:spPr>
        <p:txBody>
          <a:bodyPr wrap="square" rtlCol="0">
            <a:spAutoFit/>
          </a:bodyPr>
          <a:lstStyle/>
          <a:p>
            <a:r>
              <a:rPr lang="es-ES" sz="2100" dirty="0">
                <a:solidFill>
                  <a:schemeClr val="accent1">
                    <a:lumMod val="75000"/>
                  </a:schemeClr>
                </a:solidFill>
                <a:latin typeface="Calibri" panose="020F0502020204030204" pitchFamily="34" charset="0"/>
                <a:cs typeface="Calibri" panose="020F0502020204030204" pitchFamily="34" charset="0"/>
              </a:rPr>
              <a:t>G</a:t>
            </a:r>
            <a:endParaRPr lang="es-CO" sz="21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Título 1">
            <a:extLst>
              <a:ext uri="{FF2B5EF4-FFF2-40B4-BE49-F238E27FC236}">
                <a16:creationId xmlns:a16="http://schemas.microsoft.com/office/drawing/2014/main" id="{AE0E62CF-5299-47E8-BAEE-9D1E592126AF}"/>
              </a:ext>
            </a:extLst>
          </p:cNvPr>
          <p:cNvSpPr txBox="1">
            <a:spLocks/>
          </p:cNvSpPr>
          <p:nvPr/>
        </p:nvSpPr>
        <p:spPr>
          <a:xfrm>
            <a:off x="4455489" y="-95250"/>
            <a:ext cx="4153436" cy="478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CO" sz="3300" b="1" dirty="0">
                <a:solidFill>
                  <a:schemeClr val="accent1">
                    <a:lumMod val="75000"/>
                  </a:schemeClr>
                </a:solidFill>
                <a:latin typeface="Arial" panose="020B0604020202020204" pitchFamily="34" charset="0"/>
                <a:cs typeface="Arial" panose="020B0604020202020204" pitchFamily="34" charset="0"/>
              </a:rPr>
              <a:t>A. Marco Normativo</a:t>
            </a:r>
          </a:p>
        </p:txBody>
      </p:sp>
    </p:spTree>
    <p:extLst>
      <p:ext uri="{BB962C8B-B14F-4D97-AF65-F5344CB8AC3E}">
        <p14:creationId xmlns:p14="http://schemas.microsoft.com/office/powerpoint/2010/main" val="545496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rgbClr val="FF0000"/>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149190" y="2803116"/>
            <a:ext cx="1849196" cy="481650"/>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5. Cierre.</a:t>
            </a:r>
          </a:p>
          <a:p>
            <a:pPr marL="803672" lvl="2" indent="-289322">
              <a:buAutoNum type="arabicPeriod"/>
            </a:pPr>
            <a:endParaRPr lang="es-CO" sz="1275" b="1" dirty="0">
              <a:solidFill>
                <a:schemeClr val="tx1">
                  <a:lumMod val="75000"/>
                  <a:lumOff val="25000"/>
                </a:schemeClr>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2971800" y="2"/>
            <a:ext cx="5377725" cy="46402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cs typeface="Arial" panose="020B0604020202020204" pitchFamily="34" charset="0"/>
              </a:rPr>
              <a:t>Etapas del Ciclo Presupuestal</a:t>
            </a:r>
            <a:endParaRPr lang="es-CO" sz="27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2212419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E254D4F-0CC3-428D-8018-79B7ED38C6AE}"/>
              </a:ext>
            </a:extLst>
          </p:cNvPr>
          <p:cNvGrpSpPr/>
          <p:nvPr/>
        </p:nvGrpSpPr>
        <p:grpSpPr>
          <a:xfrm>
            <a:off x="190784" y="2393113"/>
            <a:ext cx="1045085" cy="738809"/>
            <a:chOff x="3038113" y="1780704"/>
            <a:chExt cx="1165750" cy="790439"/>
          </a:xfrm>
        </p:grpSpPr>
        <p:pic>
          <p:nvPicPr>
            <p:cNvPr id="22" name="Imagen 21">
              <a:extLst>
                <a:ext uri="{FF2B5EF4-FFF2-40B4-BE49-F238E27FC236}">
                  <a16:creationId xmlns:a16="http://schemas.microsoft.com/office/drawing/2014/main" id="{A7C716FA-3682-4D7C-8330-5E1ADE1BA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F67F7CF9-2262-4A3C-BE49-D401356F6EEB}"/>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A9B47599-3386-4620-9AB6-6A4F17C2BEE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C04794B-3693-4202-BBB2-3D1705ECEEF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E6267FC9-FD74-4439-A3CA-386B0465AD5C}"/>
              </a:ext>
            </a:extLst>
          </p:cNvPr>
          <p:cNvGrpSpPr/>
          <p:nvPr/>
        </p:nvGrpSpPr>
        <p:grpSpPr>
          <a:xfrm>
            <a:off x="190785" y="3806714"/>
            <a:ext cx="1045084" cy="680370"/>
            <a:chOff x="3038113" y="1780704"/>
            <a:chExt cx="1165750" cy="790439"/>
          </a:xfrm>
        </p:grpSpPr>
        <p:sp>
          <p:nvSpPr>
            <p:cNvPr id="28" name="Rectángulo 27">
              <a:extLst>
                <a:ext uri="{FF2B5EF4-FFF2-40B4-BE49-F238E27FC236}">
                  <a16:creationId xmlns:a16="http://schemas.microsoft.com/office/drawing/2014/main" id="{23DF90A2-B65F-4669-9024-C8BF603BDC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9" name="Conector recto 28">
              <a:extLst>
                <a:ext uri="{FF2B5EF4-FFF2-40B4-BE49-F238E27FC236}">
                  <a16:creationId xmlns:a16="http://schemas.microsoft.com/office/drawing/2014/main" id="{CF379177-3548-4ED5-88C3-28780A1AECA9}"/>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BBD70B3-EB7A-47AB-A3A9-B41FDAFCDAF6}"/>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6" name="Imagen 35">
            <a:extLst>
              <a:ext uri="{FF2B5EF4-FFF2-40B4-BE49-F238E27FC236}">
                <a16:creationId xmlns:a16="http://schemas.microsoft.com/office/drawing/2014/main" id="{84CBE963-ED17-44D2-89A7-99FAE64FC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48" y="3839385"/>
            <a:ext cx="643844" cy="615028"/>
          </a:xfrm>
          <a:prstGeom prst="rect">
            <a:avLst/>
          </a:prstGeom>
        </p:spPr>
      </p:pic>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41636"/>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18" name="CuadroTexto 17">
            <a:extLst>
              <a:ext uri="{FF2B5EF4-FFF2-40B4-BE49-F238E27FC236}">
                <a16:creationId xmlns:a16="http://schemas.microsoft.com/office/drawing/2014/main" id="{DAD6BA3A-C142-4CB0-8A11-E3B30983BCF8}"/>
              </a:ext>
            </a:extLst>
          </p:cNvPr>
          <p:cNvSpPr txBox="1"/>
          <p:nvPr/>
        </p:nvSpPr>
        <p:spPr>
          <a:xfrm>
            <a:off x="3613185" y="1812046"/>
            <a:ext cx="1949415" cy="300082"/>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PRESUPUESTACIÓN</a:t>
            </a:r>
          </a:p>
        </p:txBody>
      </p:sp>
      <p:sp>
        <p:nvSpPr>
          <p:cNvPr id="19" name="Rectángulo 18">
            <a:extLst>
              <a:ext uri="{FF2B5EF4-FFF2-40B4-BE49-F238E27FC236}">
                <a16:creationId xmlns:a16="http://schemas.microsoft.com/office/drawing/2014/main" id="{3FF5DFE0-A30E-4204-98A1-3C21DE86BB5F}"/>
              </a:ext>
            </a:extLst>
          </p:cNvPr>
          <p:cNvSpPr/>
          <p:nvPr/>
        </p:nvSpPr>
        <p:spPr>
          <a:xfrm>
            <a:off x="436843" y="1072206"/>
            <a:ext cx="8550533" cy="570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latin typeface="+mj-lt"/>
                <a:cs typeface="Arial" panose="020B0604020202020204" pitchFamily="34" charset="0"/>
              </a:rPr>
              <a:t>Corresponde al proceso mediante el cual se definen los criterios y lineamientos para el cálculo de la programación y elaboración, para su presentación y aprobación del presupuesto de  ingresos y gastos. </a:t>
            </a:r>
          </a:p>
        </p:txBody>
      </p:sp>
      <p:sp>
        <p:nvSpPr>
          <p:cNvPr id="20" name="CuadroTexto 19">
            <a:extLst>
              <a:ext uri="{FF2B5EF4-FFF2-40B4-BE49-F238E27FC236}">
                <a16:creationId xmlns:a16="http://schemas.microsoft.com/office/drawing/2014/main" id="{2C605C4C-E388-47A1-841B-BF2F31D7DC5F}"/>
              </a:ext>
            </a:extLst>
          </p:cNvPr>
          <p:cNvSpPr txBox="1"/>
          <p:nvPr/>
        </p:nvSpPr>
        <p:spPr>
          <a:xfrm>
            <a:off x="436843" y="840014"/>
            <a:ext cx="1079553" cy="276999"/>
          </a:xfrm>
          <a:prstGeom prst="rect">
            <a:avLst/>
          </a:prstGeom>
          <a:solidFill>
            <a:schemeClr val="accent1">
              <a:lumMod val="50000"/>
            </a:schemeClr>
          </a:solidFill>
          <a:ln>
            <a:noFill/>
          </a:ln>
        </p:spPr>
        <p:txBody>
          <a:bodyPr wrap="square">
            <a:spAutoFit/>
          </a:bodyPr>
          <a:lstStyle/>
          <a:p>
            <a:pPr algn="just"/>
            <a:r>
              <a:rPr lang="es-ES" sz="1200" b="1" dirty="0">
                <a:solidFill>
                  <a:schemeClr val="bg1"/>
                </a:solidFill>
                <a:latin typeface="+mj-lt"/>
                <a:cs typeface="Arial" panose="020B0604020202020204" pitchFamily="34" charset="0"/>
              </a:rPr>
              <a:t>¿Qué es?</a:t>
            </a:r>
          </a:p>
        </p:txBody>
      </p:sp>
      <p:sp>
        <p:nvSpPr>
          <p:cNvPr id="31" name="CuadroTexto 30">
            <a:extLst>
              <a:ext uri="{FF2B5EF4-FFF2-40B4-BE49-F238E27FC236}">
                <a16:creationId xmlns:a16="http://schemas.microsoft.com/office/drawing/2014/main" id="{A3259D56-A746-4319-A4CD-181CBEFE1A9F}"/>
              </a:ext>
            </a:extLst>
          </p:cNvPr>
          <p:cNvSpPr txBox="1"/>
          <p:nvPr/>
        </p:nvSpPr>
        <p:spPr>
          <a:xfrm>
            <a:off x="1311685" y="3784113"/>
            <a:ext cx="7470980" cy="1061829"/>
          </a:xfrm>
          <a:prstGeom prst="rect">
            <a:avLst/>
          </a:prstGeom>
          <a:noFill/>
        </p:spPr>
        <p:txBody>
          <a:bodyPr wrap="square">
            <a:spAutoFit/>
          </a:bodyPr>
          <a:lstStyle/>
          <a:p>
            <a:pPr algn="just"/>
            <a:r>
              <a:rPr lang="es-CO" sz="1050" b="1" dirty="0">
                <a:latin typeface="+mj-lt"/>
                <a:ea typeface="Times New Roman" panose="02020603050405020304" pitchFamily="18" charset="0"/>
                <a:cs typeface="Arial" panose="020B0604020202020204" pitchFamily="34" charset="0"/>
              </a:rPr>
              <a:t>Ley 1966 de 2019.</a:t>
            </a:r>
            <a:r>
              <a:rPr lang="es-CO" sz="1050" b="1" dirty="0">
                <a:latin typeface="+mj-lt"/>
                <a:cs typeface="Arial" panose="020B0604020202020204" pitchFamily="34" charset="0"/>
              </a:rPr>
              <a:t> </a:t>
            </a:r>
            <a:r>
              <a:rPr lang="es-CO" sz="1050" b="1" dirty="0">
                <a:latin typeface="+mj-lt"/>
                <a:ea typeface="Times New Roman" panose="02020603050405020304" pitchFamily="18" charset="0"/>
                <a:cs typeface="Arial" panose="020B0604020202020204" pitchFamily="34" charset="0"/>
              </a:rPr>
              <a:t>Artículo 16. </a:t>
            </a:r>
            <a:r>
              <a:rPr lang="es-CO" sz="1050" dirty="0">
                <a:latin typeface="+mj-lt"/>
                <a:ea typeface="Times New Roman" panose="02020603050405020304" pitchFamily="18" charset="0"/>
                <a:cs typeface="Arial" panose="020B0604020202020204" pitchFamily="34" charset="0"/>
              </a:rPr>
              <a:t>Planeación del Presupuesto de las Empresas Sociales del Estado. Las Empresas Sociales del Estado que no se encuentren catalogadas en riesgo financiero, e que no sean objeto de .planes o medidas de saneamiento fiscal y financiero por este motivo, podrán elaborar y ejecutar sus presupuestos basándose en sus estados financieros: balance, estado de resultados y flujo de caja, y sus respectivas proyecciones.</a:t>
            </a:r>
            <a:br>
              <a:rPr lang="es-CO" sz="1050" dirty="0">
                <a:latin typeface="+mj-lt"/>
                <a:ea typeface="Times New Roman" panose="02020603050405020304" pitchFamily="18" charset="0"/>
                <a:cs typeface="Arial" panose="020B0604020202020204" pitchFamily="34" charset="0"/>
              </a:rPr>
            </a:br>
            <a:r>
              <a:rPr lang="es-CO" sz="1050" dirty="0">
                <a:latin typeface="+mj-lt"/>
                <a:ea typeface="Times New Roman" panose="02020603050405020304" pitchFamily="18" charset="0"/>
                <a:cs typeface="Arial" panose="020B0604020202020204" pitchFamily="34" charset="0"/>
              </a:rPr>
              <a:t>El Ministerio de Hacienda y Crédito Público, en coordinación con' el Ministerio de Salud y Protección Social, impartirá las instrucciones para dar cumplimiento a lo anterior.</a:t>
            </a:r>
            <a:endParaRPr lang="es-CO" sz="1050" dirty="0">
              <a:latin typeface="+mj-lt"/>
              <a:cs typeface="Arial" panose="020B0604020202020204" pitchFamily="34" charset="0"/>
            </a:endParaRPr>
          </a:p>
        </p:txBody>
      </p:sp>
      <p:sp>
        <p:nvSpPr>
          <p:cNvPr id="37" name="CuadroTexto 36">
            <a:extLst>
              <a:ext uri="{FF2B5EF4-FFF2-40B4-BE49-F238E27FC236}">
                <a16:creationId xmlns:a16="http://schemas.microsoft.com/office/drawing/2014/main" id="{69D5D99E-F65B-4F42-BEA1-2F6B3677555C}"/>
              </a:ext>
            </a:extLst>
          </p:cNvPr>
          <p:cNvSpPr txBox="1"/>
          <p:nvPr/>
        </p:nvSpPr>
        <p:spPr>
          <a:xfrm>
            <a:off x="1326243" y="2358136"/>
            <a:ext cx="7109771" cy="1223412"/>
          </a:xfrm>
          <a:prstGeom prst="rect">
            <a:avLst/>
          </a:prstGeom>
          <a:noFill/>
        </p:spPr>
        <p:txBody>
          <a:bodyPr wrap="square">
            <a:spAutoFit/>
          </a:bodyPr>
          <a:lstStyle/>
          <a:p>
            <a:pPr algn="just"/>
            <a:r>
              <a:rPr lang="es-CO" sz="1050" b="1" dirty="0">
                <a:solidFill>
                  <a:srgbClr val="000000"/>
                </a:solidFill>
                <a:latin typeface="+mj-lt"/>
                <a:ea typeface="Times New Roman" panose="02020603050405020304" pitchFamily="18" charset="0"/>
                <a:cs typeface="Arial" panose="020B0604020202020204" pitchFamily="34" charset="0"/>
              </a:rPr>
              <a:t>Ley 1508 de 2012</a:t>
            </a:r>
            <a:r>
              <a:rPr lang="es-CO" sz="1050" b="1" dirty="0">
                <a:latin typeface="+mj-lt"/>
                <a:cs typeface="Arial" panose="020B0604020202020204" pitchFamily="34" charset="0"/>
              </a:rPr>
              <a:t>. </a:t>
            </a:r>
            <a:r>
              <a:rPr lang="es-CO" sz="1050" dirty="0">
                <a:solidFill>
                  <a:srgbClr val="000000"/>
                </a:solidFill>
                <a:latin typeface="+mj-lt"/>
                <a:ea typeface="Times New Roman" panose="02020603050405020304" pitchFamily="18" charset="0"/>
                <a:cs typeface="Arial" panose="020B0604020202020204" pitchFamily="34" charset="0"/>
              </a:rPr>
              <a:t>ARTÍCULO 28. PRESUPUESTACIÓN DE LAS EMPRESAS SOCIALES DEL ESTADO. Las Empresas Sociales del Estado que en desarrollo de la presente ley celebren contratos bajo esquemas de Asociaciones Público-Privadas, elaborarán sus presupuestos anuales con base en el recaudo efectivo realizado en el año inmediatamente anterior al que se elabora el presupuesto actualizado de acuerdo con la inflación esperada de ese año y hasta el 20% de la cartera pendiente por recaudar de vigencias anteriores. Lo anterior, sin perjuicio, de los ajustes que procedan al presupuesto de acuerdo con el recaudo real evidenciado en la vigencia en que se ejecuta el presupuesto.</a:t>
            </a:r>
            <a:endParaRPr lang="es-CO" sz="1050" dirty="0">
              <a:latin typeface="+mj-lt"/>
              <a:cs typeface="Arial" panose="020B0604020202020204" pitchFamily="34" charset="0"/>
            </a:endParaRPr>
          </a:p>
        </p:txBody>
      </p:sp>
    </p:spTree>
    <p:extLst>
      <p:ext uri="{BB962C8B-B14F-4D97-AF65-F5344CB8AC3E}">
        <p14:creationId xmlns:p14="http://schemas.microsoft.com/office/powerpoint/2010/main" val="164939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419867" y="202095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17" name="CuadroTexto 16">
            <a:extLst>
              <a:ext uri="{FF2B5EF4-FFF2-40B4-BE49-F238E27FC236}">
                <a16:creationId xmlns:a16="http://schemas.microsoft.com/office/drawing/2014/main" id="{F2D393EA-EC77-4479-BA81-C229661F520C}"/>
              </a:ext>
            </a:extLst>
          </p:cNvPr>
          <p:cNvSpPr txBox="1"/>
          <p:nvPr/>
        </p:nvSpPr>
        <p:spPr>
          <a:xfrm>
            <a:off x="2145723" y="864564"/>
            <a:ext cx="6537403" cy="1107996"/>
          </a:xfrm>
          <a:prstGeom prst="rect">
            <a:avLst/>
          </a:prstGeom>
          <a:noFill/>
        </p:spPr>
        <p:txBody>
          <a:bodyPr wrap="square">
            <a:spAutoFit/>
          </a:bodyPr>
          <a:lstStyle/>
          <a:p>
            <a:pPr algn="just"/>
            <a:r>
              <a:rPr lang="es-CO" sz="1100" b="1" dirty="0">
                <a:solidFill>
                  <a:srgbClr val="000000"/>
                </a:solidFill>
                <a:effectLst/>
                <a:latin typeface="+mj-lt"/>
                <a:ea typeface="Times New Roman" panose="02020603050405020304" pitchFamily="18" charset="0"/>
                <a:cs typeface="Arial" panose="020B0604020202020204" pitchFamily="34" charset="0"/>
              </a:rPr>
              <a:t>Resolución 2794 de 2021 reglamentaria de la Ley 1966 de 2019</a:t>
            </a:r>
          </a:p>
          <a:p>
            <a:pPr algn="just"/>
            <a:endParaRPr lang="es-CO" sz="1100" b="1" dirty="0">
              <a:solidFill>
                <a:srgbClr val="000000"/>
              </a:solidFill>
              <a:effectLst/>
              <a:latin typeface="+mj-lt"/>
              <a:ea typeface="Times New Roman" panose="02020603050405020304" pitchFamily="18" charset="0"/>
              <a:cs typeface="Arial" panose="020B0604020202020204" pitchFamily="34" charset="0"/>
            </a:endParaRPr>
          </a:p>
          <a:p>
            <a:pPr algn="just"/>
            <a:r>
              <a:rPr lang="es-CO" sz="1100" dirty="0">
                <a:solidFill>
                  <a:srgbClr val="000000"/>
                </a:solidFill>
                <a:effectLst/>
                <a:latin typeface="+mj-lt"/>
                <a:ea typeface="Times New Roman" panose="02020603050405020304" pitchFamily="18" charset="0"/>
                <a:cs typeface="Arial" panose="020B0604020202020204" pitchFamily="34" charset="0"/>
              </a:rPr>
              <a:t>Por la cual se imparten instrucciones para la programación, elaboración y ejecución de los presupuestos de las Empresas Sociales del Estado que no se encuentren catalogadas en riesgo financiero, o que no sean objeto de planes o medidas de saneamiento fiscal y financiero.</a:t>
            </a:r>
            <a:endParaRPr lang="es-CO" sz="1100" dirty="0">
              <a:effectLst/>
              <a:latin typeface="+mj-lt"/>
              <a:ea typeface="Calibri" panose="020F0502020204030204" pitchFamily="34" charset="0"/>
              <a:cs typeface="Arial" panose="020B0604020202020204" pitchFamily="34" charset="0"/>
            </a:endParaRPr>
          </a:p>
          <a:p>
            <a:pPr algn="just"/>
            <a:endParaRPr lang="es-CO" sz="1100" dirty="0">
              <a:latin typeface="+mj-lt"/>
              <a:cs typeface="Arial" panose="020B0604020202020204" pitchFamily="34" charset="0"/>
            </a:endParaRPr>
          </a:p>
        </p:txBody>
      </p:sp>
      <p:grpSp>
        <p:nvGrpSpPr>
          <p:cNvPr id="19" name="Grupo 18">
            <a:extLst>
              <a:ext uri="{FF2B5EF4-FFF2-40B4-BE49-F238E27FC236}">
                <a16:creationId xmlns:a16="http://schemas.microsoft.com/office/drawing/2014/main" id="{36953D0E-B956-434E-8E9C-EB54C173713B}"/>
              </a:ext>
            </a:extLst>
          </p:cNvPr>
          <p:cNvGrpSpPr/>
          <p:nvPr/>
        </p:nvGrpSpPr>
        <p:grpSpPr>
          <a:xfrm>
            <a:off x="410094" y="928671"/>
            <a:ext cx="1485807" cy="874612"/>
            <a:chOff x="3038113" y="1780704"/>
            <a:chExt cx="1165750" cy="790439"/>
          </a:xfrm>
        </p:grpSpPr>
        <p:sp>
          <p:nvSpPr>
            <p:cNvPr id="20" name="Rectángulo 19">
              <a:extLst>
                <a:ext uri="{FF2B5EF4-FFF2-40B4-BE49-F238E27FC236}">
                  <a16:creationId xmlns:a16="http://schemas.microsoft.com/office/drawing/2014/main" id="{26CF84B3-176E-411D-ABE9-C373CF547674}"/>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6" name="Conector recto 25">
              <a:extLst>
                <a:ext uri="{FF2B5EF4-FFF2-40B4-BE49-F238E27FC236}">
                  <a16:creationId xmlns:a16="http://schemas.microsoft.com/office/drawing/2014/main" id="{16534C01-3FFD-46F9-9992-BAF688A7890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10CF0A7-E54C-46B2-B5EB-2426540858E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9" name="Imagen 28">
            <a:extLst>
              <a:ext uri="{FF2B5EF4-FFF2-40B4-BE49-F238E27FC236}">
                <a16:creationId xmlns:a16="http://schemas.microsoft.com/office/drawing/2014/main" id="{CCC4358E-F25E-448F-9141-C8FEFCD8B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 y="961342"/>
            <a:ext cx="915360" cy="874392"/>
          </a:xfrm>
          <a:prstGeom prst="rect">
            <a:avLst/>
          </a:prstGeom>
        </p:spPr>
      </p:pic>
      <p:sp>
        <p:nvSpPr>
          <p:cNvPr id="30" name="CuadroTexto 29">
            <a:extLst>
              <a:ext uri="{FF2B5EF4-FFF2-40B4-BE49-F238E27FC236}">
                <a16:creationId xmlns:a16="http://schemas.microsoft.com/office/drawing/2014/main" id="{CB120B46-B5D1-4E1D-8B02-1DDCA6DAA5E6}"/>
              </a:ext>
            </a:extLst>
          </p:cNvPr>
          <p:cNvSpPr txBox="1"/>
          <p:nvPr/>
        </p:nvSpPr>
        <p:spPr>
          <a:xfrm>
            <a:off x="410094" y="3013471"/>
            <a:ext cx="8323587" cy="1384995"/>
          </a:xfrm>
          <a:prstGeom prst="rect">
            <a:avLst/>
          </a:prstGeom>
          <a:noFill/>
        </p:spPr>
        <p:txBody>
          <a:bodyPr wrap="square">
            <a:spAutoFit/>
          </a:bodyPr>
          <a:lstStyle/>
          <a:p>
            <a:pPr algn="just"/>
            <a:r>
              <a:rPr lang="es-CO" sz="1200" i="1" dirty="0">
                <a:effectLst/>
                <a:latin typeface="+mj-lt"/>
                <a:ea typeface="Calibri" panose="020F0502020204030204" pitchFamily="34" charset="0"/>
              </a:rPr>
              <a:t>3.1 La proyección de ingresos corrientes asociados a la venta de servicios de salud a ser recaudados durante la vigencia fiscal en la cual se ejecutará el presupuesto, deberán correlacionarse con los ingresos causados contablemente en el estado de resultados integral individual de la Entidad en el año inmediatamente anterior al que se elabora el presupuesto en la cuenta 4312, deduciendo las devoluciones, rebajas y descuentos en ventas de servicios de salud causados en la subcuenta 439512, o en las cuentas y denominaciones, que modifique o sustituya la Contaduría General de la Nación. Este valor requiere ser actualizado de acuerdo con la inflación proyectada por el Banco de la República para el año en el que se elabora el presupuesto.”</a:t>
            </a:r>
            <a:endParaRPr lang="es-CO" sz="1200" dirty="0">
              <a:effectLst/>
              <a:latin typeface="+mj-lt"/>
              <a:ea typeface="Calibri" panose="020F0502020204030204" pitchFamily="34" charset="0"/>
            </a:endParaRPr>
          </a:p>
        </p:txBody>
      </p:sp>
      <p:sp>
        <p:nvSpPr>
          <p:cNvPr id="33" name="CuadroTexto 32">
            <a:extLst>
              <a:ext uri="{FF2B5EF4-FFF2-40B4-BE49-F238E27FC236}">
                <a16:creationId xmlns:a16="http://schemas.microsoft.com/office/drawing/2014/main" id="{FFF7616F-0037-4690-AA96-C6A1FF75FD79}"/>
              </a:ext>
            </a:extLst>
          </p:cNvPr>
          <p:cNvSpPr txBox="1"/>
          <p:nvPr/>
        </p:nvSpPr>
        <p:spPr>
          <a:xfrm>
            <a:off x="380357" y="2108174"/>
            <a:ext cx="8375911" cy="646331"/>
          </a:xfrm>
          <a:prstGeom prst="rect">
            <a:avLst/>
          </a:prstGeom>
          <a:noFill/>
        </p:spPr>
        <p:txBody>
          <a:bodyPr wrap="square">
            <a:spAutoFit/>
          </a:bodyPr>
          <a:lstStyle/>
          <a:p>
            <a:pPr algn="just"/>
            <a:r>
              <a:rPr lang="es-ES" sz="1200" b="0" i="1" u="none" strike="noStrike" baseline="0" dirty="0">
                <a:latin typeface="+mj-lt"/>
              </a:rPr>
              <a:t>“Artículo 3. Programación y Elaboración del Presupuesto. Las Empresas Sociales del Estado destinatarias de la presente Resolución, elaborarán sus presupuestos con base en sus estados financieros: i) balance; </a:t>
            </a:r>
            <a:r>
              <a:rPr lang="es-ES" sz="1200" b="0" i="1" u="none" strike="noStrike" baseline="0" dirty="0" err="1">
                <a:latin typeface="+mj-lt"/>
              </a:rPr>
              <a:t>ii</a:t>
            </a:r>
            <a:r>
              <a:rPr lang="es-ES" sz="1200" b="0" i="1" u="none" strike="noStrike" baseline="0" dirty="0">
                <a:latin typeface="+mj-lt"/>
              </a:rPr>
              <a:t>) estado de resultados; </a:t>
            </a:r>
            <a:r>
              <a:rPr lang="es-ES" sz="1200" b="0" i="1" u="none" strike="noStrike" baseline="0" dirty="0" err="1">
                <a:latin typeface="+mj-lt"/>
              </a:rPr>
              <a:t>iii</a:t>
            </a:r>
            <a:r>
              <a:rPr lang="es-ES" sz="1200" b="0" i="1" u="none" strike="noStrike" baseline="0" dirty="0">
                <a:latin typeface="+mj-lt"/>
              </a:rPr>
              <a:t>) flujo de caja, y </a:t>
            </a:r>
            <a:r>
              <a:rPr lang="es-ES" sz="1200" b="0" i="1" u="none" strike="noStrike" baseline="0" dirty="0" err="1">
                <a:latin typeface="+mj-lt"/>
              </a:rPr>
              <a:t>iv</a:t>
            </a:r>
            <a:r>
              <a:rPr lang="es-ES" sz="1200" b="0" i="1" u="none" strike="noStrike" baseline="0" dirty="0">
                <a:latin typeface="+mj-lt"/>
              </a:rPr>
              <a:t>) sus respectivas proyecciones; y para el efecto tendrán en cuenta que:</a:t>
            </a:r>
            <a:endParaRPr lang="es-CO" sz="1200" i="1" dirty="0">
              <a:latin typeface="+mj-lt"/>
            </a:endParaRPr>
          </a:p>
        </p:txBody>
      </p:sp>
    </p:spTree>
    <p:extLst>
      <p:ext uri="{BB962C8B-B14F-4D97-AF65-F5344CB8AC3E}">
        <p14:creationId xmlns:p14="http://schemas.microsoft.com/office/powerpoint/2010/main" val="2076806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419867" y="202095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17" name="CuadroTexto 16">
            <a:extLst>
              <a:ext uri="{FF2B5EF4-FFF2-40B4-BE49-F238E27FC236}">
                <a16:creationId xmlns:a16="http://schemas.microsoft.com/office/drawing/2014/main" id="{F2D393EA-EC77-4479-BA81-C229661F520C}"/>
              </a:ext>
            </a:extLst>
          </p:cNvPr>
          <p:cNvSpPr txBox="1"/>
          <p:nvPr/>
        </p:nvSpPr>
        <p:spPr>
          <a:xfrm>
            <a:off x="2145723" y="864564"/>
            <a:ext cx="6537403" cy="1107996"/>
          </a:xfrm>
          <a:prstGeom prst="rect">
            <a:avLst/>
          </a:prstGeom>
          <a:noFill/>
        </p:spPr>
        <p:txBody>
          <a:bodyPr wrap="square">
            <a:spAutoFit/>
          </a:bodyPr>
          <a:lstStyle/>
          <a:p>
            <a:pPr algn="just"/>
            <a:r>
              <a:rPr lang="es-CO" sz="1100" b="1" dirty="0">
                <a:solidFill>
                  <a:srgbClr val="000000"/>
                </a:solidFill>
                <a:effectLst/>
                <a:latin typeface="+mj-lt"/>
                <a:ea typeface="Times New Roman" panose="02020603050405020304" pitchFamily="18" charset="0"/>
                <a:cs typeface="Arial" panose="020B0604020202020204" pitchFamily="34" charset="0"/>
              </a:rPr>
              <a:t>Resolución 2794 de 2021 reglamentaria de la Ley 1966 de 2019</a:t>
            </a:r>
          </a:p>
          <a:p>
            <a:pPr algn="just"/>
            <a:endParaRPr lang="es-CO" sz="1100" b="1" dirty="0">
              <a:solidFill>
                <a:srgbClr val="000000"/>
              </a:solidFill>
              <a:effectLst/>
              <a:latin typeface="+mj-lt"/>
              <a:ea typeface="Times New Roman" panose="02020603050405020304" pitchFamily="18" charset="0"/>
              <a:cs typeface="Arial" panose="020B0604020202020204" pitchFamily="34" charset="0"/>
            </a:endParaRPr>
          </a:p>
          <a:p>
            <a:pPr algn="just"/>
            <a:r>
              <a:rPr lang="es-CO" sz="1100" dirty="0">
                <a:solidFill>
                  <a:srgbClr val="000000"/>
                </a:solidFill>
                <a:effectLst/>
                <a:latin typeface="+mj-lt"/>
                <a:ea typeface="Times New Roman" panose="02020603050405020304" pitchFamily="18" charset="0"/>
                <a:cs typeface="Arial" panose="020B0604020202020204" pitchFamily="34" charset="0"/>
              </a:rPr>
              <a:t>Por la cual se imparten instrucciones para la programación, elaboración y ejecución de los presupuestos de las Empresas Sociales del Estado que no se encuentren catalogadas en riesgo financiero, o que no sean objeto de planes o medidas de saneamiento fiscal y financiero.</a:t>
            </a:r>
            <a:endParaRPr lang="es-CO" sz="1100" dirty="0">
              <a:effectLst/>
              <a:latin typeface="+mj-lt"/>
              <a:ea typeface="Calibri" panose="020F0502020204030204" pitchFamily="34" charset="0"/>
              <a:cs typeface="Arial" panose="020B0604020202020204" pitchFamily="34" charset="0"/>
            </a:endParaRPr>
          </a:p>
          <a:p>
            <a:pPr algn="just"/>
            <a:endParaRPr lang="es-CO" sz="1100" dirty="0">
              <a:latin typeface="+mj-lt"/>
              <a:cs typeface="Arial" panose="020B0604020202020204" pitchFamily="34" charset="0"/>
            </a:endParaRPr>
          </a:p>
        </p:txBody>
      </p:sp>
      <p:grpSp>
        <p:nvGrpSpPr>
          <p:cNvPr id="19" name="Grupo 18">
            <a:extLst>
              <a:ext uri="{FF2B5EF4-FFF2-40B4-BE49-F238E27FC236}">
                <a16:creationId xmlns:a16="http://schemas.microsoft.com/office/drawing/2014/main" id="{36953D0E-B956-434E-8E9C-EB54C173713B}"/>
              </a:ext>
            </a:extLst>
          </p:cNvPr>
          <p:cNvGrpSpPr/>
          <p:nvPr/>
        </p:nvGrpSpPr>
        <p:grpSpPr>
          <a:xfrm>
            <a:off x="410094" y="928671"/>
            <a:ext cx="1485807" cy="874612"/>
            <a:chOff x="3038113" y="1780704"/>
            <a:chExt cx="1165750" cy="790439"/>
          </a:xfrm>
        </p:grpSpPr>
        <p:sp>
          <p:nvSpPr>
            <p:cNvPr id="20" name="Rectángulo 19">
              <a:extLst>
                <a:ext uri="{FF2B5EF4-FFF2-40B4-BE49-F238E27FC236}">
                  <a16:creationId xmlns:a16="http://schemas.microsoft.com/office/drawing/2014/main" id="{26CF84B3-176E-411D-ABE9-C373CF547674}"/>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6" name="Conector recto 25">
              <a:extLst>
                <a:ext uri="{FF2B5EF4-FFF2-40B4-BE49-F238E27FC236}">
                  <a16:creationId xmlns:a16="http://schemas.microsoft.com/office/drawing/2014/main" id="{16534C01-3FFD-46F9-9992-BAF688A7890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10CF0A7-E54C-46B2-B5EB-2426540858E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9" name="Imagen 28">
            <a:extLst>
              <a:ext uri="{FF2B5EF4-FFF2-40B4-BE49-F238E27FC236}">
                <a16:creationId xmlns:a16="http://schemas.microsoft.com/office/drawing/2014/main" id="{CCC4358E-F25E-448F-9141-C8FEFCD8B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 y="961342"/>
            <a:ext cx="915360" cy="874392"/>
          </a:xfrm>
          <a:prstGeom prst="rect">
            <a:avLst/>
          </a:prstGeom>
        </p:spPr>
      </p:pic>
      <p:sp>
        <p:nvSpPr>
          <p:cNvPr id="13" name="CuadroTexto 12">
            <a:extLst>
              <a:ext uri="{FF2B5EF4-FFF2-40B4-BE49-F238E27FC236}">
                <a16:creationId xmlns:a16="http://schemas.microsoft.com/office/drawing/2014/main" id="{65BB8925-F232-4DB6-B0B8-585406EA23E6}"/>
              </a:ext>
            </a:extLst>
          </p:cNvPr>
          <p:cNvSpPr txBox="1"/>
          <p:nvPr/>
        </p:nvSpPr>
        <p:spPr>
          <a:xfrm>
            <a:off x="393478" y="3491308"/>
            <a:ext cx="8533179" cy="1384995"/>
          </a:xfrm>
          <a:prstGeom prst="rect">
            <a:avLst/>
          </a:prstGeom>
          <a:noFill/>
        </p:spPr>
        <p:txBody>
          <a:bodyPr wrap="square">
            <a:spAutoFit/>
          </a:bodyPr>
          <a:lstStyle/>
          <a:p>
            <a:pPr algn="just"/>
            <a:r>
              <a:rPr lang="es-CO" sz="1200" i="1" dirty="0">
                <a:effectLst/>
                <a:latin typeface="+mj-lt"/>
                <a:ea typeface="Calibri" panose="020F0502020204030204" pitchFamily="34" charset="0"/>
              </a:rPr>
              <a:t>“3.3 La proyección de ingresos corrientes asociados a la venta de servicios a ser recaudados durante la vigencia fiscal programada debe correlacionarse con los recursos de liquidez inmediata, causados contablemente en el estado de situación financiera individual de la respectiva Entidad para el año inmediatamente anterior a aquel objeto de programación presupuestal en el grupo 11 (efectivo y equivalentes al efectivo). Estos recursos de liquidez están relacionados con el pago efectuado por parte de las Empresas Responsables de Pago – ERP por concepto de la venta de servicios de salud descritos en los numerales 3.1. y 3.2 del presente artículo. El valor resultante debe ser actualizado de acuerdo con la inflación proyectada por el Banco de la República para el año en el que se elabora el presupuesto.”</a:t>
            </a:r>
          </a:p>
        </p:txBody>
      </p:sp>
      <p:sp>
        <p:nvSpPr>
          <p:cNvPr id="16" name="CuadroTexto 15">
            <a:extLst>
              <a:ext uri="{FF2B5EF4-FFF2-40B4-BE49-F238E27FC236}">
                <a16:creationId xmlns:a16="http://schemas.microsoft.com/office/drawing/2014/main" id="{10BB9907-889E-4DB3-B9EC-9962EF6CF427}"/>
              </a:ext>
            </a:extLst>
          </p:cNvPr>
          <p:cNvSpPr txBox="1"/>
          <p:nvPr/>
        </p:nvSpPr>
        <p:spPr>
          <a:xfrm>
            <a:off x="393478" y="2117493"/>
            <a:ext cx="8357041" cy="1277273"/>
          </a:xfrm>
          <a:prstGeom prst="rect">
            <a:avLst/>
          </a:prstGeom>
          <a:noFill/>
        </p:spPr>
        <p:txBody>
          <a:bodyPr wrap="square">
            <a:spAutoFit/>
          </a:bodyPr>
          <a:lstStyle/>
          <a:p>
            <a:pPr algn="just"/>
            <a:r>
              <a:rPr lang="es-CO" sz="1100" i="1" dirty="0">
                <a:effectLst/>
                <a:latin typeface="+mj-lt"/>
                <a:ea typeface="Calibri" panose="020F0502020204030204" pitchFamily="34" charset="0"/>
              </a:rPr>
              <a:t>“3.2. La proyección de ingresos corrientes asociados a la venta de servicios de salud por concepto del recaudo de la recuperación de cuentas por cobrar de vigencias anteriores. En el evento que la cartera sea superior a dos (2) años, los reconocimientos del deudor de la cartera deberán estar representados en actas, certificaciones o documentos suscritos por el Representante Legal de la Entidad Responsable de Pago y contengan las obligaciones de carácter claro, expreso, y exigible a ser recaudados durante la vigencia fiscal programada. Estos deberán correlacionarse con las cuentas por cobrar por concepto de prestación de servicios de salud de vigencias anteriores, causadas contablemente en el estado de situación financiera individual de la respectiva Entidad en las cuentas 1319 y 1385, o en las cuentas y denominaciones, que modifique o sustituya la Contaduría General de la Nación.”</a:t>
            </a:r>
            <a:endParaRPr lang="es-CO" sz="1100" dirty="0">
              <a:effectLst/>
              <a:latin typeface="+mj-lt"/>
              <a:ea typeface="Calibri" panose="020F0502020204030204" pitchFamily="34" charset="0"/>
            </a:endParaRPr>
          </a:p>
        </p:txBody>
      </p:sp>
    </p:spTree>
    <p:extLst>
      <p:ext uri="{BB962C8B-B14F-4D97-AF65-F5344CB8AC3E}">
        <p14:creationId xmlns:p14="http://schemas.microsoft.com/office/powerpoint/2010/main" val="2207637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419867" y="202095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17" name="CuadroTexto 16">
            <a:extLst>
              <a:ext uri="{FF2B5EF4-FFF2-40B4-BE49-F238E27FC236}">
                <a16:creationId xmlns:a16="http://schemas.microsoft.com/office/drawing/2014/main" id="{F2D393EA-EC77-4479-BA81-C229661F520C}"/>
              </a:ext>
            </a:extLst>
          </p:cNvPr>
          <p:cNvSpPr txBox="1"/>
          <p:nvPr/>
        </p:nvSpPr>
        <p:spPr>
          <a:xfrm>
            <a:off x="2145723" y="864564"/>
            <a:ext cx="6537403" cy="1107996"/>
          </a:xfrm>
          <a:prstGeom prst="rect">
            <a:avLst/>
          </a:prstGeom>
          <a:noFill/>
        </p:spPr>
        <p:txBody>
          <a:bodyPr wrap="square">
            <a:spAutoFit/>
          </a:bodyPr>
          <a:lstStyle/>
          <a:p>
            <a:pPr algn="just"/>
            <a:r>
              <a:rPr lang="es-CO" sz="1100" b="1" dirty="0">
                <a:solidFill>
                  <a:srgbClr val="000000"/>
                </a:solidFill>
                <a:effectLst/>
                <a:latin typeface="+mj-lt"/>
                <a:ea typeface="Times New Roman" panose="02020603050405020304" pitchFamily="18" charset="0"/>
                <a:cs typeface="Arial" panose="020B0604020202020204" pitchFamily="34" charset="0"/>
              </a:rPr>
              <a:t>Resolución 2794 de 2021 reglamentaria de la Ley 1966 de 2019</a:t>
            </a:r>
          </a:p>
          <a:p>
            <a:pPr algn="just"/>
            <a:endParaRPr lang="es-CO" sz="1100" b="1" dirty="0">
              <a:solidFill>
                <a:srgbClr val="000000"/>
              </a:solidFill>
              <a:effectLst/>
              <a:latin typeface="+mj-lt"/>
              <a:ea typeface="Times New Roman" panose="02020603050405020304" pitchFamily="18" charset="0"/>
              <a:cs typeface="Arial" panose="020B0604020202020204" pitchFamily="34" charset="0"/>
            </a:endParaRPr>
          </a:p>
          <a:p>
            <a:pPr algn="just"/>
            <a:r>
              <a:rPr lang="es-CO" sz="1100" dirty="0">
                <a:solidFill>
                  <a:srgbClr val="000000"/>
                </a:solidFill>
                <a:effectLst/>
                <a:latin typeface="+mj-lt"/>
                <a:ea typeface="Times New Roman" panose="02020603050405020304" pitchFamily="18" charset="0"/>
                <a:cs typeface="Arial" panose="020B0604020202020204" pitchFamily="34" charset="0"/>
              </a:rPr>
              <a:t>Por la cual se imparten instrucciones para la programación, elaboración y ejecución de los presupuestos de las Empresas Sociales del Estado que no se encuentren catalogadas en riesgo financiero, o que no sean objeto de planes o medidas de saneamiento fiscal y financiero.</a:t>
            </a:r>
            <a:endParaRPr lang="es-CO" sz="1100" dirty="0">
              <a:effectLst/>
              <a:latin typeface="+mj-lt"/>
              <a:ea typeface="Calibri" panose="020F0502020204030204" pitchFamily="34" charset="0"/>
              <a:cs typeface="Arial" panose="020B0604020202020204" pitchFamily="34" charset="0"/>
            </a:endParaRPr>
          </a:p>
          <a:p>
            <a:pPr algn="just"/>
            <a:endParaRPr lang="es-CO" sz="1100" dirty="0">
              <a:latin typeface="+mj-lt"/>
              <a:cs typeface="Arial" panose="020B0604020202020204" pitchFamily="34" charset="0"/>
            </a:endParaRPr>
          </a:p>
        </p:txBody>
      </p:sp>
      <p:grpSp>
        <p:nvGrpSpPr>
          <p:cNvPr id="19" name="Grupo 18">
            <a:extLst>
              <a:ext uri="{FF2B5EF4-FFF2-40B4-BE49-F238E27FC236}">
                <a16:creationId xmlns:a16="http://schemas.microsoft.com/office/drawing/2014/main" id="{36953D0E-B956-434E-8E9C-EB54C173713B}"/>
              </a:ext>
            </a:extLst>
          </p:cNvPr>
          <p:cNvGrpSpPr/>
          <p:nvPr/>
        </p:nvGrpSpPr>
        <p:grpSpPr>
          <a:xfrm>
            <a:off x="410094" y="928671"/>
            <a:ext cx="1485807" cy="874612"/>
            <a:chOff x="3038113" y="1780704"/>
            <a:chExt cx="1165750" cy="790439"/>
          </a:xfrm>
        </p:grpSpPr>
        <p:sp>
          <p:nvSpPr>
            <p:cNvPr id="20" name="Rectángulo 19">
              <a:extLst>
                <a:ext uri="{FF2B5EF4-FFF2-40B4-BE49-F238E27FC236}">
                  <a16:creationId xmlns:a16="http://schemas.microsoft.com/office/drawing/2014/main" id="{26CF84B3-176E-411D-ABE9-C373CF547674}"/>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6" name="Conector recto 25">
              <a:extLst>
                <a:ext uri="{FF2B5EF4-FFF2-40B4-BE49-F238E27FC236}">
                  <a16:creationId xmlns:a16="http://schemas.microsoft.com/office/drawing/2014/main" id="{16534C01-3FFD-46F9-9992-BAF688A7890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10CF0A7-E54C-46B2-B5EB-2426540858E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9" name="Imagen 28">
            <a:extLst>
              <a:ext uri="{FF2B5EF4-FFF2-40B4-BE49-F238E27FC236}">
                <a16:creationId xmlns:a16="http://schemas.microsoft.com/office/drawing/2014/main" id="{CCC4358E-F25E-448F-9141-C8FEFCD8B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 y="961342"/>
            <a:ext cx="915360" cy="874392"/>
          </a:xfrm>
          <a:prstGeom prst="rect">
            <a:avLst/>
          </a:prstGeom>
        </p:spPr>
      </p:pic>
      <p:sp>
        <p:nvSpPr>
          <p:cNvPr id="14" name="CuadroTexto 13">
            <a:extLst>
              <a:ext uri="{FF2B5EF4-FFF2-40B4-BE49-F238E27FC236}">
                <a16:creationId xmlns:a16="http://schemas.microsoft.com/office/drawing/2014/main" id="{FF2B3A2D-51CA-44F2-A400-5BB67270A2F4}"/>
              </a:ext>
            </a:extLst>
          </p:cNvPr>
          <p:cNvSpPr txBox="1"/>
          <p:nvPr/>
        </p:nvSpPr>
        <p:spPr>
          <a:xfrm>
            <a:off x="410094" y="2952750"/>
            <a:ext cx="8505298" cy="2123658"/>
          </a:xfrm>
          <a:prstGeom prst="rect">
            <a:avLst/>
          </a:prstGeom>
          <a:noFill/>
        </p:spPr>
        <p:txBody>
          <a:bodyPr wrap="square">
            <a:spAutoFit/>
          </a:bodyPr>
          <a:lstStyle/>
          <a:p>
            <a:pPr algn="just"/>
            <a:r>
              <a:rPr lang="es-CO" sz="1200" i="1" dirty="0">
                <a:effectLst/>
                <a:latin typeface="+mj-lt"/>
                <a:ea typeface="Calibri" panose="020F0502020204030204" pitchFamily="34" charset="0"/>
              </a:rPr>
              <a:t>“Artículo 4. Modificaciones al Presupuesto por reconocimientos del deudor de la cartera. Las Empresas Sociales del Estado podrán adicionar a su presupuesto los ingresos que se esperen recaudar correspondientes a los reconocimientos de deudores de cartera, siempre y cuando se haya superado el valor presupuestado inicialmente y se tenga certeza sobre el recaudo a adicionar en el presupuesto, para lo cual se deberán cumplir las siguientes condiciones:</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 </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4.1 Los ingresos por concepto de la venta de servicios asociados a la recuperación de cuentas por cobrar se encuentren causados contablemente en las cuentas 1319 y 1385, o en las cuentas y denominaciones, que modifique o sustituya la Contaduría General de la Nación.</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 </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4.2 Dichas cuentas por cobrar hubieren sido aceptadas por las Entidades Responsables de Pago (ERP).</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 </a:t>
            </a:r>
            <a:endParaRPr lang="es-CO" sz="1200" dirty="0">
              <a:effectLst/>
              <a:latin typeface="+mj-lt"/>
              <a:ea typeface="Calibri" panose="020F0502020204030204" pitchFamily="34" charset="0"/>
            </a:endParaRPr>
          </a:p>
        </p:txBody>
      </p:sp>
      <p:sp>
        <p:nvSpPr>
          <p:cNvPr id="16" name="CuadroTexto 15">
            <a:extLst>
              <a:ext uri="{FF2B5EF4-FFF2-40B4-BE49-F238E27FC236}">
                <a16:creationId xmlns:a16="http://schemas.microsoft.com/office/drawing/2014/main" id="{BDDECE34-71A5-4850-99E2-879882F57B10}"/>
              </a:ext>
            </a:extLst>
          </p:cNvPr>
          <p:cNvSpPr txBox="1"/>
          <p:nvPr/>
        </p:nvSpPr>
        <p:spPr>
          <a:xfrm>
            <a:off x="-76200" y="1999678"/>
            <a:ext cx="8991592" cy="830997"/>
          </a:xfrm>
          <a:prstGeom prst="rect">
            <a:avLst/>
          </a:prstGeom>
          <a:noFill/>
        </p:spPr>
        <p:txBody>
          <a:bodyPr wrap="square">
            <a:spAutoFit/>
          </a:bodyPr>
          <a:lstStyle/>
          <a:p>
            <a:pPr marL="457200" algn="just"/>
            <a:r>
              <a:rPr lang="es-CO" sz="1200" i="1" dirty="0">
                <a:effectLst/>
                <a:latin typeface="Arial" panose="020B0604020202020204" pitchFamily="34" charset="0"/>
                <a:ea typeface="Calibri" panose="020F0502020204030204" pitchFamily="34" charset="0"/>
              </a:rPr>
              <a:t>“3.4 Los demás ingresos proyectados distintos a la venta de servicios de salud deberán considerar por cada fuente de ingreso, el soporte documental correspondiente, dado por la entidad competente, y el comportamiento histórico evidenciado en al menos las dos (2) últimas vigencias fiscales inmediatamente anteriores, junto con la probabilidad de recaudo durante la vigencia fiscal objeto de programación.”</a:t>
            </a:r>
            <a:endParaRPr lang="es-C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56698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419867" y="202095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17" name="CuadroTexto 16">
            <a:extLst>
              <a:ext uri="{FF2B5EF4-FFF2-40B4-BE49-F238E27FC236}">
                <a16:creationId xmlns:a16="http://schemas.microsoft.com/office/drawing/2014/main" id="{F2D393EA-EC77-4479-BA81-C229661F520C}"/>
              </a:ext>
            </a:extLst>
          </p:cNvPr>
          <p:cNvSpPr txBox="1"/>
          <p:nvPr/>
        </p:nvSpPr>
        <p:spPr>
          <a:xfrm>
            <a:off x="2145723" y="864564"/>
            <a:ext cx="6537403" cy="1107996"/>
          </a:xfrm>
          <a:prstGeom prst="rect">
            <a:avLst/>
          </a:prstGeom>
          <a:noFill/>
        </p:spPr>
        <p:txBody>
          <a:bodyPr wrap="square">
            <a:spAutoFit/>
          </a:bodyPr>
          <a:lstStyle/>
          <a:p>
            <a:pPr algn="just"/>
            <a:r>
              <a:rPr lang="es-CO" sz="1100" b="1" dirty="0">
                <a:solidFill>
                  <a:srgbClr val="000000"/>
                </a:solidFill>
                <a:effectLst/>
                <a:latin typeface="+mj-lt"/>
                <a:ea typeface="Times New Roman" panose="02020603050405020304" pitchFamily="18" charset="0"/>
                <a:cs typeface="Arial" panose="020B0604020202020204" pitchFamily="34" charset="0"/>
              </a:rPr>
              <a:t>Resolución 2794 de 2021 reglamentaria de la Ley 1966 de 2019</a:t>
            </a:r>
          </a:p>
          <a:p>
            <a:pPr algn="just"/>
            <a:endParaRPr lang="es-CO" sz="1100" b="1" dirty="0">
              <a:solidFill>
                <a:srgbClr val="000000"/>
              </a:solidFill>
              <a:effectLst/>
              <a:latin typeface="+mj-lt"/>
              <a:ea typeface="Times New Roman" panose="02020603050405020304" pitchFamily="18" charset="0"/>
              <a:cs typeface="Arial" panose="020B0604020202020204" pitchFamily="34" charset="0"/>
            </a:endParaRPr>
          </a:p>
          <a:p>
            <a:pPr algn="just"/>
            <a:r>
              <a:rPr lang="es-CO" sz="1100" dirty="0">
                <a:solidFill>
                  <a:srgbClr val="000000"/>
                </a:solidFill>
                <a:effectLst/>
                <a:latin typeface="+mj-lt"/>
                <a:ea typeface="Times New Roman" panose="02020603050405020304" pitchFamily="18" charset="0"/>
                <a:cs typeface="Arial" panose="020B0604020202020204" pitchFamily="34" charset="0"/>
              </a:rPr>
              <a:t>Por la cual se imparten instrucciones para la programación, elaboración y ejecución de los presupuestos de las Empresas Sociales del Estado que no se encuentren catalogadas en riesgo financiero, o que no sean objeto de planes o medidas de saneamiento fiscal y financiero.</a:t>
            </a:r>
            <a:endParaRPr lang="es-CO" sz="1100" dirty="0">
              <a:effectLst/>
              <a:latin typeface="+mj-lt"/>
              <a:ea typeface="Calibri" panose="020F0502020204030204" pitchFamily="34" charset="0"/>
              <a:cs typeface="Arial" panose="020B0604020202020204" pitchFamily="34" charset="0"/>
            </a:endParaRPr>
          </a:p>
          <a:p>
            <a:pPr algn="just"/>
            <a:endParaRPr lang="es-CO" sz="1100" dirty="0">
              <a:latin typeface="+mj-lt"/>
              <a:cs typeface="Arial" panose="020B0604020202020204" pitchFamily="34" charset="0"/>
            </a:endParaRPr>
          </a:p>
        </p:txBody>
      </p:sp>
      <p:grpSp>
        <p:nvGrpSpPr>
          <p:cNvPr id="19" name="Grupo 18">
            <a:extLst>
              <a:ext uri="{FF2B5EF4-FFF2-40B4-BE49-F238E27FC236}">
                <a16:creationId xmlns:a16="http://schemas.microsoft.com/office/drawing/2014/main" id="{36953D0E-B956-434E-8E9C-EB54C173713B}"/>
              </a:ext>
            </a:extLst>
          </p:cNvPr>
          <p:cNvGrpSpPr/>
          <p:nvPr/>
        </p:nvGrpSpPr>
        <p:grpSpPr>
          <a:xfrm>
            <a:off x="410094" y="928671"/>
            <a:ext cx="1485807" cy="874612"/>
            <a:chOff x="3038113" y="1780704"/>
            <a:chExt cx="1165750" cy="790439"/>
          </a:xfrm>
        </p:grpSpPr>
        <p:sp>
          <p:nvSpPr>
            <p:cNvPr id="20" name="Rectángulo 19">
              <a:extLst>
                <a:ext uri="{FF2B5EF4-FFF2-40B4-BE49-F238E27FC236}">
                  <a16:creationId xmlns:a16="http://schemas.microsoft.com/office/drawing/2014/main" id="{26CF84B3-176E-411D-ABE9-C373CF547674}"/>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6" name="Conector recto 25">
              <a:extLst>
                <a:ext uri="{FF2B5EF4-FFF2-40B4-BE49-F238E27FC236}">
                  <a16:creationId xmlns:a16="http://schemas.microsoft.com/office/drawing/2014/main" id="{16534C01-3FFD-46F9-9992-BAF688A7890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10CF0A7-E54C-46B2-B5EB-2426540858E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9" name="Imagen 28">
            <a:extLst>
              <a:ext uri="{FF2B5EF4-FFF2-40B4-BE49-F238E27FC236}">
                <a16:creationId xmlns:a16="http://schemas.microsoft.com/office/drawing/2014/main" id="{CCC4358E-F25E-448F-9141-C8FEFCD8B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 y="961342"/>
            <a:ext cx="915360" cy="874392"/>
          </a:xfrm>
          <a:prstGeom prst="rect">
            <a:avLst/>
          </a:prstGeom>
        </p:spPr>
      </p:pic>
      <p:sp>
        <p:nvSpPr>
          <p:cNvPr id="14" name="CuadroTexto 13">
            <a:extLst>
              <a:ext uri="{FF2B5EF4-FFF2-40B4-BE49-F238E27FC236}">
                <a16:creationId xmlns:a16="http://schemas.microsoft.com/office/drawing/2014/main" id="{FF2B3A2D-51CA-44F2-A400-5BB67270A2F4}"/>
              </a:ext>
            </a:extLst>
          </p:cNvPr>
          <p:cNvSpPr txBox="1"/>
          <p:nvPr/>
        </p:nvSpPr>
        <p:spPr>
          <a:xfrm>
            <a:off x="410094" y="2150879"/>
            <a:ext cx="8153399" cy="2308324"/>
          </a:xfrm>
          <a:prstGeom prst="rect">
            <a:avLst/>
          </a:prstGeom>
          <a:noFill/>
        </p:spPr>
        <p:txBody>
          <a:bodyPr wrap="square">
            <a:spAutoFit/>
          </a:bodyPr>
          <a:lstStyle/>
          <a:p>
            <a:pPr algn="just"/>
            <a:r>
              <a:rPr lang="es-CO" sz="1200" i="1" dirty="0">
                <a:effectLst/>
                <a:latin typeface="+mj-lt"/>
                <a:ea typeface="Calibri" panose="020F0502020204030204" pitchFamily="34" charset="0"/>
              </a:rPr>
              <a:t>“4.3 Los ingresos correspondan a los recursos que se esperan recaudar antes del 31 de diciembre de la vigencia en la cual se ejecuta el presupuesto;”</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 </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Los reconocimientos que trata el presente  artículo y que sean objeto de adición en el presupuesto, consignados en actas, certificaciones o documentos diferentes a los dos mencionados anteriormente tendrán que ser suscritos por el Representante Legal de la Entidad Responsable de Pago y deberán contener las obligaciones de carácter claro, expreso y exigible.</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En ningún caso las adiciones o ajustes al presupuesto de las Empresas Sociales del Estado podrán sobreestimarse con montos de recuperación de recursos que no estén debidamente reconocidos.</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 </a:t>
            </a:r>
            <a:endParaRPr lang="es-CO" sz="1200" dirty="0">
              <a:effectLst/>
              <a:latin typeface="+mj-lt"/>
              <a:ea typeface="Calibri" panose="020F0502020204030204" pitchFamily="34" charset="0"/>
            </a:endParaRPr>
          </a:p>
          <a:p>
            <a:pPr algn="just"/>
            <a:r>
              <a:rPr lang="es-CO" sz="1200" i="1" dirty="0">
                <a:effectLst/>
                <a:latin typeface="+mj-lt"/>
                <a:ea typeface="Calibri" panose="020F0502020204030204" pitchFamily="34" charset="0"/>
              </a:rPr>
              <a:t>Parágrafo. Los representantes legales y las juntas directivas de las Empresas Sociales del Estado son responsables de la razonabilidad con la que se proyecten los ajustes al presupuesto de las mismas.”</a:t>
            </a:r>
            <a:endParaRPr lang="es-CO" sz="1200" dirty="0">
              <a:effectLst/>
              <a:latin typeface="+mj-lt"/>
              <a:ea typeface="Calibri" panose="020F0502020204030204" pitchFamily="34" charset="0"/>
            </a:endParaRPr>
          </a:p>
        </p:txBody>
      </p:sp>
    </p:spTree>
    <p:extLst>
      <p:ext uri="{BB962C8B-B14F-4D97-AF65-F5344CB8AC3E}">
        <p14:creationId xmlns:p14="http://schemas.microsoft.com/office/powerpoint/2010/main" val="3660174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E254D4F-0CC3-428D-8018-79B7ED38C6AE}"/>
              </a:ext>
            </a:extLst>
          </p:cNvPr>
          <p:cNvGrpSpPr/>
          <p:nvPr/>
        </p:nvGrpSpPr>
        <p:grpSpPr>
          <a:xfrm>
            <a:off x="333390" y="1311156"/>
            <a:ext cx="1459059" cy="753467"/>
            <a:chOff x="3038113" y="1780704"/>
            <a:chExt cx="1165750" cy="790439"/>
          </a:xfrm>
        </p:grpSpPr>
        <p:pic>
          <p:nvPicPr>
            <p:cNvPr id="22" name="Imagen 21">
              <a:extLst>
                <a:ext uri="{FF2B5EF4-FFF2-40B4-BE49-F238E27FC236}">
                  <a16:creationId xmlns:a16="http://schemas.microsoft.com/office/drawing/2014/main" id="{A7C716FA-3682-4D7C-8330-5E1ADE1BA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F67F7CF9-2262-4A3C-BE49-D401356F6EEB}"/>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A9B47599-3386-4620-9AB6-6A4F17C2BEE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C04794B-3693-4202-BBB2-3D1705ECEEF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316414" y="94131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35" name="CuadroTexto 34">
            <a:extLst>
              <a:ext uri="{FF2B5EF4-FFF2-40B4-BE49-F238E27FC236}">
                <a16:creationId xmlns:a16="http://schemas.microsoft.com/office/drawing/2014/main" id="{479A27E9-A77C-4B0E-83CC-B5F8FC807738}"/>
              </a:ext>
            </a:extLst>
          </p:cNvPr>
          <p:cNvSpPr txBox="1"/>
          <p:nvPr/>
        </p:nvSpPr>
        <p:spPr>
          <a:xfrm>
            <a:off x="1981200" y="1047750"/>
            <a:ext cx="6585463" cy="3200876"/>
          </a:xfrm>
          <a:prstGeom prst="rect">
            <a:avLst/>
          </a:prstGeom>
          <a:noFill/>
        </p:spPr>
        <p:txBody>
          <a:bodyPr wrap="square">
            <a:spAutoFit/>
          </a:bodyPr>
          <a:lstStyle/>
          <a:p>
            <a:pPr algn="just">
              <a:spcAft>
                <a:spcPts val="600"/>
              </a:spcAft>
            </a:pPr>
            <a:r>
              <a:rPr lang="es-CO" sz="1100" b="1" dirty="0">
                <a:latin typeface="+mj-lt"/>
                <a:ea typeface="Times New Roman" panose="02020603050405020304" pitchFamily="18" charset="0"/>
                <a:cs typeface="Arial" panose="020B0604020202020204" pitchFamily="34" charset="0"/>
              </a:rPr>
              <a:t>Decreto 058 del 2020 que sustituyó el titulo 5 de la parte 6 del Libro 2 del Decreto 1068 de 2015</a:t>
            </a:r>
            <a:r>
              <a:rPr lang="es-CO" sz="1100" b="1" dirty="0">
                <a:latin typeface="+mj-lt"/>
                <a:cs typeface="Arial" panose="020B0604020202020204" pitchFamily="34" charset="0"/>
              </a:rPr>
              <a:t>. </a:t>
            </a:r>
            <a:r>
              <a:rPr lang="es-CO" sz="1100" b="1" dirty="0">
                <a:latin typeface="+mj-lt"/>
                <a:ea typeface="Times New Roman" panose="02020603050405020304" pitchFamily="18" charset="0"/>
                <a:cs typeface="Arial" panose="020B0604020202020204" pitchFamily="34" charset="0"/>
              </a:rPr>
              <a:t>ARTÍCULO 2.6.5.13. </a:t>
            </a:r>
          </a:p>
          <a:p>
            <a:pPr algn="just">
              <a:spcAft>
                <a:spcPts val="600"/>
              </a:spcAft>
            </a:pPr>
            <a:r>
              <a:rPr lang="es-CO" sz="1100" i="1" dirty="0">
                <a:latin typeface="+mj-lt"/>
                <a:ea typeface="Times New Roman" panose="02020603050405020304" pitchFamily="18" charset="0"/>
                <a:cs typeface="Arial" panose="020B0604020202020204" pitchFamily="34" charset="0"/>
              </a:rPr>
              <a:t>PROGRAMACION DE PRESUPUESTO. Para efectos de lo dispuesto en el presente título, el presupuesto de las Empresas Sociales del Estado se deberá elaborar con base en el escenario financiero aprobado en el Programa de Saneamiento Fiscal y Financiero, por lo cual las Empresas deberán modificar el presupuesto de la vigencia en la cual se viabilice y adopte el mismo.</a:t>
            </a:r>
          </a:p>
          <a:p>
            <a:pPr algn="just">
              <a:spcAft>
                <a:spcPts val="600"/>
              </a:spcAft>
            </a:pPr>
            <a:r>
              <a:rPr lang="es-CO" sz="1100" i="1" dirty="0">
                <a:latin typeface="+mj-lt"/>
                <a:ea typeface="Times New Roman" panose="02020603050405020304" pitchFamily="18" charset="0"/>
                <a:cs typeface="Arial" panose="020B0604020202020204" pitchFamily="34" charset="0"/>
              </a:rPr>
              <a:t>Lo anterior, sin perjuicio, de los ajustes que procedan al presupuesto de acuerdo con el recaudo real evidenciado en la vigencia que se ejecuta el presupuesto y reconocimiento del deudor de la cartera, siempre que haya fecha cierta de pago y se encuentren aceptados por parte de las Entidades Responsables de Pago (ERP).</a:t>
            </a:r>
            <a:endParaRPr lang="es-CO" sz="1100" i="1" dirty="0">
              <a:latin typeface="+mj-lt"/>
              <a:ea typeface="Calibri" panose="020F0502020204030204" pitchFamily="34" charset="0"/>
              <a:cs typeface="Arial" panose="020B0604020202020204" pitchFamily="34" charset="0"/>
            </a:endParaRPr>
          </a:p>
          <a:p>
            <a:r>
              <a:rPr lang="es-CO" sz="1100" i="1" dirty="0">
                <a:latin typeface="+mj-lt"/>
                <a:ea typeface="Times New Roman" panose="02020603050405020304" pitchFamily="18" charset="0"/>
                <a:cs typeface="Arial" panose="020B0604020202020204" pitchFamily="34" charset="0"/>
              </a:rPr>
              <a:t>PARÁGRAFO. Será responsabilidad del Consejo de Política Fiscal territorial o quien haga sus veces, aprobar el presupuesto de las Empresas Sociales del Estado y sus respectivas modificaciones en los términos, plazos y condiciones establecidos en el presente artículo.</a:t>
            </a:r>
          </a:p>
          <a:p>
            <a:endParaRPr lang="es-CO" sz="1100" dirty="0">
              <a:latin typeface="+mj-lt"/>
              <a:ea typeface="Times New Roman" panose="02020603050405020304" pitchFamily="18" charset="0"/>
              <a:cs typeface="Arial" panose="020B0604020202020204" pitchFamily="34" charset="0"/>
            </a:endParaRPr>
          </a:p>
          <a:p>
            <a:r>
              <a:rPr lang="es-CO" sz="1100" dirty="0">
                <a:latin typeface="+mj-lt"/>
                <a:ea typeface="Times New Roman" panose="02020603050405020304" pitchFamily="18" charset="0"/>
                <a:cs typeface="Arial" panose="020B0604020202020204" pitchFamily="34" charset="0"/>
              </a:rPr>
              <a:t>NOTA: Tener en cuenta las reglas de la Guía de Elaboración y Modificación V9:</a:t>
            </a:r>
          </a:p>
          <a:p>
            <a:endParaRPr lang="es-CO" sz="1100" dirty="0">
              <a:latin typeface="+mj-lt"/>
              <a:ea typeface="Times New Roman" panose="02020603050405020304" pitchFamily="18" charset="0"/>
              <a:cs typeface="Arial" panose="020B0604020202020204" pitchFamily="34" charset="0"/>
            </a:endParaRPr>
          </a:p>
          <a:p>
            <a:endParaRPr lang="es-CO" sz="1100" dirty="0">
              <a:latin typeface="+mj-lt"/>
              <a:ea typeface="Times New Roman" panose="02020603050405020304" pitchFamily="18" charset="0"/>
              <a:cs typeface="Arial" panose="020B0604020202020204" pitchFamily="34" charset="0"/>
            </a:endParaRPr>
          </a:p>
        </p:txBody>
      </p:sp>
      <p:sp>
        <p:nvSpPr>
          <p:cNvPr id="11" name="CuadroTexto 10">
            <a:extLst>
              <a:ext uri="{FF2B5EF4-FFF2-40B4-BE49-F238E27FC236}">
                <a16:creationId xmlns:a16="http://schemas.microsoft.com/office/drawing/2014/main" id="{EDFEE163-6D04-407E-A890-2B7772B7F1CA}"/>
              </a:ext>
            </a:extLst>
          </p:cNvPr>
          <p:cNvSpPr txBox="1"/>
          <p:nvPr/>
        </p:nvSpPr>
        <p:spPr>
          <a:xfrm>
            <a:off x="2057400" y="4019206"/>
            <a:ext cx="6857994" cy="460254"/>
          </a:xfrm>
          <a:prstGeom prst="rect">
            <a:avLst/>
          </a:prstGeom>
          <a:noFill/>
        </p:spPr>
        <p:txBody>
          <a:bodyPr wrap="square">
            <a:spAutoFit/>
          </a:bodyPr>
          <a:lstStyle/>
          <a:p>
            <a:pPr marL="342900" marR="541655" lvl="0" indent="-342900" algn="just" fontAlgn="base">
              <a:lnSpc>
                <a:spcPct val="103000"/>
              </a:lnSpc>
              <a:spcAft>
                <a:spcPts val="25"/>
              </a:spcAft>
              <a:buClr>
                <a:srgbClr val="000000"/>
              </a:buClr>
              <a:buSzPts val="1000"/>
              <a:buFont typeface="Arial" panose="020B0604020202020204" pitchFamily="34" charset="0"/>
              <a:buChar char="•"/>
            </a:pPr>
            <a:r>
              <a:rPr lang="es-CO" sz="1200" u="none" strike="noStrike" dirty="0">
                <a:solidFill>
                  <a:srgbClr val="000000"/>
                </a:solidFill>
                <a:effectLst/>
                <a:uFill>
                  <a:solidFill>
                    <a:srgbClr val="000000"/>
                  </a:solidFill>
                </a:uFill>
                <a:latin typeface="+mj-lt"/>
                <a:ea typeface="Arial" panose="020B0604020202020204" pitchFamily="34" charset="0"/>
                <a:cs typeface="Arial" panose="020B0604020202020204" pitchFamily="34" charset="0"/>
              </a:rPr>
              <a:t>El techo máximo de gastos a ser comprometidos, no deben superar el monto estimado de ingresos a ser recaudados para cada una de las vigencias del PSFF. </a:t>
            </a:r>
          </a:p>
        </p:txBody>
      </p:sp>
    </p:spTree>
    <p:extLst>
      <p:ext uri="{BB962C8B-B14F-4D97-AF65-F5344CB8AC3E}">
        <p14:creationId xmlns:p14="http://schemas.microsoft.com/office/powerpoint/2010/main" val="3020440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E254D4F-0CC3-428D-8018-79B7ED38C6AE}"/>
              </a:ext>
            </a:extLst>
          </p:cNvPr>
          <p:cNvGrpSpPr/>
          <p:nvPr/>
        </p:nvGrpSpPr>
        <p:grpSpPr>
          <a:xfrm>
            <a:off x="333390" y="1311156"/>
            <a:ext cx="1459059" cy="753467"/>
            <a:chOff x="3038113" y="1780704"/>
            <a:chExt cx="1165750" cy="790439"/>
          </a:xfrm>
        </p:grpSpPr>
        <p:pic>
          <p:nvPicPr>
            <p:cNvPr id="22" name="Imagen 21">
              <a:extLst>
                <a:ext uri="{FF2B5EF4-FFF2-40B4-BE49-F238E27FC236}">
                  <a16:creationId xmlns:a16="http://schemas.microsoft.com/office/drawing/2014/main" id="{A7C716FA-3682-4D7C-8330-5E1ADE1BA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F67F7CF9-2262-4A3C-BE49-D401356F6EEB}"/>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A9B47599-3386-4620-9AB6-6A4F17C2BEE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C04794B-3693-4202-BBB2-3D1705ECEEF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15333"/>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7" name="CuadroTexto 26">
            <a:extLst>
              <a:ext uri="{FF2B5EF4-FFF2-40B4-BE49-F238E27FC236}">
                <a16:creationId xmlns:a16="http://schemas.microsoft.com/office/drawing/2014/main" id="{5CA546EA-9746-458A-A8B3-8FDA59384B7C}"/>
              </a:ext>
            </a:extLst>
          </p:cNvPr>
          <p:cNvSpPr txBox="1"/>
          <p:nvPr/>
        </p:nvSpPr>
        <p:spPr>
          <a:xfrm>
            <a:off x="1316414" y="941311"/>
            <a:ext cx="1459060" cy="276999"/>
          </a:xfrm>
          <a:prstGeom prst="rect">
            <a:avLst/>
          </a:prstGeom>
          <a:noFill/>
        </p:spPr>
        <p:txBody>
          <a:bodyPr wrap="square">
            <a:spAutoFit/>
          </a:bodyPr>
          <a:lstStyle/>
          <a:p>
            <a:endParaRPr lang="es-CO" sz="1200" b="1" dirty="0">
              <a:latin typeface="+mj-lt"/>
              <a:cs typeface="Arial" panose="020B0604020202020204" pitchFamily="34" charset="0"/>
            </a:endParaRPr>
          </a:p>
        </p:txBody>
      </p:sp>
      <p:sp>
        <p:nvSpPr>
          <p:cNvPr id="12" name="CuadroTexto 11">
            <a:extLst>
              <a:ext uri="{FF2B5EF4-FFF2-40B4-BE49-F238E27FC236}">
                <a16:creationId xmlns:a16="http://schemas.microsoft.com/office/drawing/2014/main" id="{9DD623EF-1C03-4B0C-B39E-9D68739DA26B}"/>
              </a:ext>
            </a:extLst>
          </p:cNvPr>
          <p:cNvSpPr txBox="1"/>
          <p:nvPr/>
        </p:nvSpPr>
        <p:spPr>
          <a:xfrm>
            <a:off x="1828800" y="742950"/>
            <a:ext cx="7046752" cy="4154984"/>
          </a:xfrm>
          <a:prstGeom prst="rect">
            <a:avLst/>
          </a:prstGeom>
          <a:noFill/>
        </p:spPr>
        <p:txBody>
          <a:bodyPr wrap="square">
            <a:spAutoFit/>
          </a:bodyPr>
          <a:lstStyle/>
          <a:p>
            <a:pPr marL="285750" indent="-285750" algn="just">
              <a:buFont typeface="Arial" panose="020B0604020202020204" pitchFamily="34" charset="0"/>
              <a:buChar char="•"/>
            </a:pPr>
            <a:r>
              <a:rPr lang="es-CO" sz="1200" dirty="0">
                <a:solidFill>
                  <a:srgbClr val="000000"/>
                </a:solidFill>
                <a:effectLst/>
                <a:latin typeface="+mj-lt"/>
                <a:ea typeface="Arial" panose="020B0604020202020204" pitchFamily="34" charset="0"/>
              </a:rPr>
              <a:t>En caso de existir excedentes o ahorros en la operación corriente, liberación de recursos, incremento del recaudo de los recursos de la vigencia o la recuperación de cartera de vigencias anteriores (es decir, mayor a 360 días al cierre de la vigencia anterior a la de elaboración del Programa), y mientras se encuentre en ejecución el Programa, estos deberán destinarse conforme a lo establecido en el programa, que contribuya a: anticipar el pago de pasivos programados dentro del Programa según el orden de prelación, pago de sentencias judiciales, registradas previamente en el mismo, al financiamiento de las medidas propuestas y a la constitución de un fondo de contingencias; y no deben orientarse a incrementar el gasto corriente propuesto en el Programa. </a:t>
            </a:r>
          </a:p>
          <a:p>
            <a:pPr marL="285750" indent="-285750" algn="just">
              <a:buFont typeface="Arial" panose="020B0604020202020204" pitchFamily="34" charset="0"/>
              <a:buChar char="•"/>
            </a:pPr>
            <a:endParaRPr lang="es-CO" sz="1200" dirty="0">
              <a:solidFill>
                <a:srgbClr val="000000"/>
              </a:solidFill>
              <a:effectLst/>
              <a:latin typeface="+mj-lt"/>
              <a:ea typeface="Arial" panose="020B0604020202020204" pitchFamily="34" charset="0"/>
            </a:endParaRPr>
          </a:p>
          <a:p>
            <a:pPr marL="285750" indent="-285750" algn="just">
              <a:buFont typeface="Arial" panose="020B0604020202020204" pitchFamily="34" charset="0"/>
              <a:buChar char="•"/>
            </a:pPr>
            <a:r>
              <a:rPr lang="es-CO" sz="1200" u="none" strike="noStrike" dirty="0">
                <a:solidFill>
                  <a:srgbClr val="000000"/>
                </a:solidFill>
                <a:effectLst/>
                <a:uFill>
                  <a:solidFill>
                    <a:srgbClr val="000000"/>
                  </a:solidFill>
                </a:uFill>
                <a:latin typeface="+mj-lt"/>
                <a:ea typeface="Arial" panose="020B0604020202020204" pitchFamily="34" charset="0"/>
                <a:cs typeface="Arial" panose="020B0604020202020204" pitchFamily="34" charset="0"/>
              </a:rPr>
              <a:t>Los Pasivos que se encuentran registrados en el Programa, cuadro 35 y que fueron pagados con recursos de la operación corriente de la ESE, podrán ser compensados los nuevos pasivos que estén debidamente causados hasta por el monto utilizado con las fuentes de financiación destinadas en el Programa, previo revisión y aval por el comité de pagos.</a:t>
            </a:r>
          </a:p>
          <a:p>
            <a:pPr marL="285750" indent="-285750" algn="just">
              <a:buFont typeface="Arial" panose="020B0604020202020204" pitchFamily="34" charset="0"/>
              <a:buChar char="•"/>
            </a:pPr>
            <a:endParaRPr lang="es-CO" sz="1200" u="none" strike="noStrike" dirty="0">
              <a:solidFill>
                <a:srgbClr val="000000"/>
              </a:solidFill>
              <a:effectLst/>
              <a:uFill>
                <a:solidFill>
                  <a:srgbClr val="000000"/>
                </a:solidFill>
              </a:uFill>
              <a:latin typeface="+mj-lt"/>
              <a:ea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u="none" strike="noStrike" dirty="0">
                <a:solidFill>
                  <a:srgbClr val="000000"/>
                </a:solidFill>
                <a:effectLst/>
                <a:uFill>
                  <a:solidFill>
                    <a:srgbClr val="000000"/>
                  </a:solidFill>
                </a:uFill>
                <a:latin typeface="+mj-lt"/>
                <a:ea typeface="Arial" panose="020B0604020202020204" pitchFamily="34" charset="0"/>
                <a:cs typeface="Arial" panose="020B0604020202020204" pitchFamily="34" charset="0"/>
              </a:rPr>
              <a:t>En caso de que la ESE, llegare a obtener nuevos recursos por parte de las entidades territoriales y del orden nacional, estos no requerirán una modificación al Programa y deberán ser destinados para el costo de medidas, pago de pasivos y fondo de contingencia; sin embargo, si alguna de estas entidades requiere que dichos recursos aparezca dentro de los ingresos de fuentes de financiación del Programa, deberá presentar modificación ante este Ministerio conforme las pautas establecida en esta guía de elaboración. </a:t>
            </a:r>
          </a:p>
          <a:p>
            <a:pPr marL="285750" indent="-285750" algn="just">
              <a:buFont typeface="Arial" panose="020B0604020202020204" pitchFamily="34" charset="0"/>
              <a:buChar char="•"/>
            </a:pPr>
            <a:endParaRPr lang="es-CO" sz="1200" dirty="0">
              <a:latin typeface="+mj-lt"/>
            </a:endParaRPr>
          </a:p>
        </p:txBody>
      </p:sp>
    </p:spTree>
    <p:extLst>
      <p:ext uri="{BB962C8B-B14F-4D97-AF65-F5344CB8AC3E}">
        <p14:creationId xmlns:p14="http://schemas.microsoft.com/office/powerpoint/2010/main" val="3656128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464799" y="961137"/>
            <a:ext cx="4920348"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Principios presupuestales – Decreto 115 de 1996</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464801" y="1611126"/>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265907B7-B5B5-4A67-A750-A8C58591F4F6}"/>
              </a:ext>
            </a:extLst>
          </p:cNvPr>
          <p:cNvGrpSpPr/>
          <p:nvPr/>
        </p:nvGrpSpPr>
        <p:grpSpPr>
          <a:xfrm>
            <a:off x="464800" y="2375788"/>
            <a:ext cx="955145" cy="542822"/>
            <a:chOff x="3038113" y="1780704"/>
            <a:chExt cx="1165750" cy="790439"/>
          </a:xfrm>
        </p:grpSpPr>
        <p:sp>
          <p:nvSpPr>
            <p:cNvPr id="22" name="Rectángulo 21">
              <a:extLst>
                <a:ext uri="{FF2B5EF4-FFF2-40B4-BE49-F238E27FC236}">
                  <a16:creationId xmlns:a16="http://schemas.microsoft.com/office/drawing/2014/main" id="{05B8C9B0-DC5D-4901-89EB-19581E0A98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BB748E5E-1099-4630-8DDC-634E8BA7385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57A2BA7B-143E-4A8F-817C-88E78C453AF6}"/>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Imagen 24">
            <a:extLst>
              <a:ext uri="{FF2B5EF4-FFF2-40B4-BE49-F238E27FC236}">
                <a16:creationId xmlns:a16="http://schemas.microsoft.com/office/drawing/2014/main" id="{0A443720-FD8E-408A-8553-D89DCD1B1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5" y="2385893"/>
            <a:ext cx="464634" cy="464634"/>
          </a:xfrm>
          <a:prstGeom prst="rect">
            <a:avLst/>
          </a:prstGeom>
        </p:spPr>
      </p:pic>
      <p:sp>
        <p:nvSpPr>
          <p:cNvPr id="34" name="CuadroTexto 33">
            <a:extLst>
              <a:ext uri="{FF2B5EF4-FFF2-40B4-BE49-F238E27FC236}">
                <a16:creationId xmlns:a16="http://schemas.microsoft.com/office/drawing/2014/main" id="{034E5CF2-1758-4835-A65F-CED4FBC34743}"/>
              </a:ext>
            </a:extLst>
          </p:cNvPr>
          <p:cNvSpPr txBox="1"/>
          <p:nvPr/>
        </p:nvSpPr>
        <p:spPr>
          <a:xfrm>
            <a:off x="1539792" y="1500649"/>
            <a:ext cx="7426152" cy="3600986"/>
          </a:xfrm>
          <a:prstGeom prst="rect">
            <a:avLst/>
          </a:prstGeom>
          <a:noFill/>
        </p:spPr>
        <p:txBody>
          <a:bodyPr wrap="square">
            <a:spAutoFit/>
          </a:bodyPr>
          <a:lstStyle/>
          <a:p>
            <a:pPr algn="just"/>
            <a:r>
              <a:rPr lang="es-ES" sz="1200" b="1" dirty="0">
                <a:latin typeface="+mj-lt"/>
              </a:rPr>
              <a:t>Artículo 5. Universalidad.</a:t>
            </a:r>
            <a:r>
              <a:rPr lang="es-ES" sz="1200" dirty="0">
                <a:latin typeface="+mj-lt"/>
              </a:rPr>
              <a:t> totalidad de los gastos públicos que se espere realizar durante la vigencia fiscal respectiva. En consecuencia ninguna autoridad podrá efectuar gastos públicos, erogaciones con cargo al Tesoro o transferir crédito alguno, que no figuren en el presupuesto. </a:t>
            </a:r>
          </a:p>
          <a:p>
            <a:pPr algn="just"/>
            <a:endParaRPr lang="es-CO" sz="1200" dirty="0">
              <a:latin typeface="+mj-lt"/>
            </a:endParaRPr>
          </a:p>
          <a:p>
            <a:pPr algn="just"/>
            <a:r>
              <a:rPr lang="es-ES" sz="1200" b="1" dirty="0">
                <a:latin typeface="+mj-lt"/>
              </a:rPr>
              <a:t>Artículo 7. Programación integral. </a:t>
            </a:r>
            <a:r>
              <a:rPr lang="es-ES" sz="1200" dirty="0">
                <a:latin typeface="+mj-lt"/>
              </a:rPr>
              <a:t>Todo programa presupuestal deberá contemplar simultáneamente los gastos de inversión y de funcionamiento que las exigencias técnicas y administrativas demanden como necesarios para su ejecución y operación, de conformidad con los procedimientos y normas vigentes. </a:t>
            </a:r>
          </a:p>
          <a:p>
            <a:pPr algn="just"/>
            <a:r>
              <a:rPr lang="es-ES" sz="1200" dirty="0">
                <a:latin typeface="+mj-lt"/>
              </a:rPr>
              <a:t>El programa presupuestal incluye las obras complementarias que garanticen su cabal ejecución.</a:t>
            </a:r>
          </a:p>
          <a:p>
            <a:pPr algn="just"/>
            <a:r>
              <a:rPr lang="es-ES" sz="1200" dirty="0">
                <a:latin typeface="+mj-lt"/>
              </a:rPr>
              <a:t> </a:t>
            </a:r>
          </a:p>
          <a:p>
            <a:pPr algn="just"/>
            <a:r>
              <a:rPr lang="es-ES" sz="1200" b="1" dirty="0">
                <a:latin typeface="+mj-lt"/>
              </a:rPr>
              <a:t>Artículo 8. Especialización.</a:t>
            </a:r>
            <a:r>
              <a:rPr lang="es-ES" sz="1200" dirty="0">
                <a:latin typeface="+mj-lt"/>
              </a:rPr>
              <a:t> Las apropiaciones deben referirse en cada empresa a su objeto y funciones, y se ejecutarán estrictamente conforme al fin para el cual fueron programadas. </a:t>
            </a:r>
          </a:p>
          <a:p>
            <a:pPr algn="just"/>
            <a:endParaRPr lang="es-ES" sz="1200" dirty="0">
              <a:latin typeface="+mj-lt"/>
            </a:endParaRPr>
          </a:p>
          <a:p>
            <a:pPr algn="just"/>
            <a:r>
              <a:rPr lang="es-ES" sz="1200" b="1" dirty="0">
                <a:latin typeface="+mj-lt"/>
              </a:rPr>
              <a:t>Artículo 9. Coherencia macroeconómica.</a:t>
            </a:r>
            <a:r>
              <a:rPr lang="es-ES" sz="1200" dirty="0">
                <a:latin typeface="+mj-lt"/>
              </a:rPr>
              <a:t> El presupuesto debe ser compatible con las metas macroeconómicas fijadas por el Gobierno en coordinación con la Junta Directiva del Banco de la República.</a:t>
            </a:r>
          </a:p>
          <a:p>
            <a:pPr algn="just"/>
            <a:endParaRPr lang="es-ES" sz="1200" dirty="0">
              <a:latin typeface="+mj-lt"/>
            </a:endParaRPr>
          </a:p>
          <a:p>
            <a:pPr algn="just"/>
            <a:r>
              <a:rPr lang="es-ES" sz="1200" b="1" dirty="0">
                <a:latin typeface="+mj-lt"/>
              </a:rPr>
              <a:t>Artículo 10. Homeóstasis presupuestal.</a:t>
            </a:r>
            <a:r>
              <a:rPr lang="es-ES" sz="1200" dirty="0">
                <a:latin typeface="+mj-lt"/>
              </a:rPr>
              <a:t> El crecimiento real del presupuesto de rentas incluida la totalidad de los créditos adicionales de cualquier naturaleza, deberá guardar congruencia con el crecimiento de la economía, de tal manera que no genere desequilibrio macroeconómico.</a:t>
            </a:r>
          </a:p>
        </p:txBody>
      </p:sp>
      <p:grpSp>
        <p:nvGrpSpPr>
          <p:cNvPr id="35" name="Grupo 34">
            <a:extLst>
              <a:ext uri="{FF2B5EF4-FFF2-40B4-BE49-F238E27FC236}">
                <a16:creationId xmlns:a16="http://schemas.microsoft.com/office/drawing/2014/main" id="{7DC412A2-F067-472E-A64B-44E64F429539}"/>
              </a:ext>
            </a:extLst>
          </p:cNvPr>
          <p:cNvGrpSpPr/>
          <p:nvPr/>
        </p:nvGrpSpPr>
        <p:grpSpPr>
          <a:xfrm>
            <a:off x="464799" y="3097570"/>
            <a:ext cx="955147" cy="595973"/>
            <a:chOff x="3038113" y="1780704"/>
            <a:chExt cx="1165750" cy="790439"/>
          </a:xfrm>
        </p:grpSpPr>
        <p:pic>
          <p:nvPicPr>
            <p:cNvPr id="36" name="Imagen 35">
              <a:extLst>
                <a:ext uri="{FF2B5EF4-FFF2-40B4-BE49-F238E27FC236}">
                  <a16:creationId xmlns:a16="http://schemas.microsoft.com/office/drawing/2014/main" id="{03F949FE-524A-4176-ACE3-C0B6940F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7" name="Rectángulo 36">
              <a:extLst>
                <a:ext uri="{FF2B5EF4-FFF2-40B4-BE49-F238E27FC236}">
                  <a16:creationId xmlns:a16="http://schemas.microsoft.com/office/drawing/2014/main" id="{6F132C5E-02A1-4AB2-9EE0-ED0FE288B320}"/>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9" name="Conector recto 38">
              <a:extLst>
                <a:ext uri="{FF2B5EF4-FFF2-40B4-BE49-F238E27FC236}">
                  <a16:creationId xmlns:a16="http://schemas.microsoft.com/office/drawing/2014/main" id="{F755C16F-383F-40FB-B9BF-D9E4B82CA7DA}"/>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45DAA155-0689-4185-8878-6C4CB747A98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upo 40">
            <a:extLst>
              <a:ext uri="{FF2B5EF4-FFF2-40B4-BE49-F238E27FC236}">
                <a16:creationId xmlns:a16="http://schemas.microsoft.com/office/drawing/2014/main" id="{95C37D3C-F1A0-4C60-9B42-F3E575DDC868}"/>
              </a:ext>
            </a:extLst>
          </p:cNvPr>
          <p:cNvGrpSpPr/>
          <p:nvPr/>
        </p:nvGrpSpPr>
        <p:grpSpPr>
          <a:xfrm>
            <a:off x="464799" y="3939531"/>
            <a:ext cx="955145" cy="542822"/>
            <a:chOff x="3038113" y="1780704"/>
            <a:chExt cx="1165750" cy="790439"/>
          </a:xfrm>
        </p:grpSpPr>
        <p:sp>
          <p:nvSpPr>
            <p:cNvPr id="42" name="Rectángulo 41">
              <a:extLst>
                <a:ext uri="{FF2B5EF4-FFF2-40B4-BE49-F238E27FC236}">
                  <a16:creationId xmlns:a16="http://schemas.microsoft.com/office/drawing/2014/main" id="{D1533D5D-BA3E-432F-9DF8-3488CCFEEE7D}"/>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3" name="Conector recto 42">
              <a:extLst>
                <a:ext uri="{FF2B5EF4-FFF2-40B4-BE49-F238E27FC236}">
                  <a16:creationId xmlns:a16="http://schemas.microsoft.com/office/drawing/2014/main" id="{95C630AC-5C22-486F-9772-C20F5F0616CE}"/>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629122F-EAD6-42BE-9091-624914CCCA55}"/>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5" name="Imagen 44">
            <a:extLst>
              <a:ext uri="{FF2B5EF4-FFF2-40B4-BE49-F238E27FC236}">
                <a16:creationId xmlns:a16="http://schemas.microsoft.com/office/drawing/2014/main" id="{A44C0DC5-7F78-492E-9807-26772FE5A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74" y="3949635"/>
            <a:ext cx="464634" cy="464634"/>
          </a:xfrm>
          <a:prstGeom prst="rect">
            <a:avLst/>
          </a:prstGeom>
        </p:spPr>
      </p:pic>
      <p:sp>
        <p:nvSpPr>
          <p:cNvPr id="46" name="Título 1">
            <a:extLst>
              <a:ext uri="{FF2B5EF4-FFF2-40B4-BE49-F238E27FC236}">
                <a16:creationId xmlns:a16="http://schemas.microsoft.com/office/drawing/2014/main" id="{94B47461-C83F-440C-8EC0-0DF4F49429ED}"/>
              </a:ext>
            </a:extLst>
          </p:cNvPr>
          <p:cNvSpPr txBox="1">
            <a:spLocks/>
          </p:cNvSpPr>
          <p:nvPr/>
        </p:nvSpPr>
        <p:spPr>
          <a:xfrm>
            <a:off x="3505200" y="-465"/>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2805081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698189" y="615567"/>
            <a:ext cx="5464611"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420673" y="1225192"/>
            <a:ext cx="8302654" cy="1131079"/>
          </a:xfrm>
          <a:prstGeom prst="rect">
            <a:avLst/>
          </a:prstGeom>
          <a:noFill/>
        </p:spPr>
        <p:txBody>
          <a:bodyPr wrap="square">
            <a:spAutoFit/>
          </a:bodyPr>
          <a:lstStyle/>
          <a:p>
            <a:pPr algn="just"/>
            <a:r>
              <a:rPr lang="es-ES" sz="1350" dirty="0">
                <a:latin typeface="Arial" panose="020B0604020202020204" pitchFamily="34" charset="0"/>
                <a:cs typeface="Arial" panose="020B0604020202020204" pitchFamily="34" charset="0"/>
              </a:rPr>
              <a:t>Se deberán tener en cuenta las directrices que haya establecido el CONFIS territorial de acuerdo al carácter de la empresa y de la secretaria de hacienda y secretaria sectorial si es el caso, o de las entidades que hagan sus veces y entre ellas deberán tener en cuenta lo siguiente:</a:t>
            </a:r>
          </a:p>
          <a:p>
            <a:endParaRPr lang="es-ES" sz="1350" dirty="0">
              <a:latin typeface="Arial" panose="020B0604020202020204" pitchFamily="34" charset="0"/>
              <a:cs typeface="Arial" panose="020B0604020202020204" pitchFamily="34" charset="0"/>
            </a:endParaRPr>
          </a:p>
          <a:p>
            <a:r>
              <a:rPr lang="es-ES" sz="1350" b="1" u="sng" dirty="0">
                <a:latin typeface="Arial" panose="020B0604020202020204" pitchFamily="34" charset="0"/>
                <a:cs typeface="Arial" panose="020B0604020202020204" pitchFamily="34" charset="0"/>
              </a:rPr>
              <a:t>Plan financiero</a:t>
            </a:r>
          </a:p>
        </p:txBody>
      </p:sp>
      <p:sp>
        <p:nvSpPr>
          <p:cNvPr id="18" name="CuadroTexto 17">
            <a:extLst>
              <a:ext uri="{FF2B5EF4-FFF2-40B4-BE49-F238E27FC236}">
                <a16:creationId xmlns:a16="http://schemas.microsoft.com/office/drawing/2014/main" id="{3E587947-1334-4818-80AA-AF8AD54C1EDB}"/>
              </a:ext>
            </a:extLst>
          </p:cNvPr>
          <p:cNvSpPr txBox="1"/>
          <p:nvPr/>
        </p:nvSpPr>
        <p:spPr>
          <a:xfrm>
            <a:off x="1538337" y="2960354"/>
            <a:ext cx="7184990" cy="1938992"/>
          </a:xfrm>
          <a:prstGeom prst="rect">
            <a:avLst/>
          </a:prstGeom>
          <a:noFill/>
        </p:spPr>
        <p:txBody>
          <a:bodyPr wrap="square">
            <a:spAutoFit/>
          </a:bodyPr>
          <a:lstStyle/>
          <a:p>
            <a:pPr algn="just"/>
            <a:r>
              <a:rPr lang="es-ES" sz="1200" b="1" dirty="0">
                <a:latin typeface="Arial" panose="020B0604020202020204" pitchFamily="34" charset="0"/>
              </a:rPr>
              <a:t>ARTÍCULO 6º. </a:t>
            </a:r>
            <a:r>
              <a:rPr lang="es-ES" sz="1200" dirty="0">
                <a:latin typeface="Arial" panose="020B0604020202020204" pitchFamily="34" charset="0"/>
              </a:rPr>
              <a:t>Sistema presupuestal. Está constituido por un plan financiero, por un plan operativo anual de inversiones y por el presupuesto anual de la Nación (L. 38/89, art. 3º; L. 179/94, art. 55, inc. 5º).</a:t>
            </a:r>
          </a:p>
          <a:p>
            <a:pPr algn="just"/>
            <a:endParaRPr lang="es-ES" sz="1200" dirty="0">
              <a:latin typeface="Arial" panose="020B0604020202020204" pitchFamily="34" charset="0"/>
            </a:endParaRPr>
          </a:p>
          <a:p>
            <a:pPr algn="just"/>
            <a:endParaRPr lang="es-ES" sz="1200" dirty="0">
              <a:latin typeface="Arial" panose="020B0604020202020204" pitchFamily="34" charset="0"/>
            </a:endParaRPr>
          </a:p>
          <a:p>
            <a:pPr algn="just"/>
            <a:r>
              <a:rPr lang="es-ES" sz="1200" b="1" dirty="0">
                <a:latin typeface="Arial" panose="020B0604020202020204" pitchFamily="34" charset="0"/>
              </a:rPr>
              <a:t>ARTÍCULO 7º. </a:t>
            </a:r>
            <a:r>
              <a:rPr lang="es-ES" sz="1200" dirty="0">
                <a:latin typeface="Arial" panose="020B0604020202020204" pitchFamily="34" charset="0"/>
              </a:rPr>
              <a:t>El plan financiero. Es un instrumento de planificación y gestión financiera del sector público, que tiene como base las operaciones efectivas de las entidades cuyo efecto cambiario, monetario y fiscal sea de tal magnitud que amerite incluirlas en el plan. Tomará en consideración las previsiones de ingresos, gastos, déficit y su financiación compatibles con el programa anual de caja y las políticas cambiaria y monetaria (L. 38/89, art. 4º; L. 179/94, art. 55, inc. 5º).</a:t>
            </a:r>
          </a:p>
        </p:txBody>
      </p:sp>
      <p:grpSp>
        <p:nvGrpSpPr>
          <p:cNvPr id="20" name="Grupo 19">
            <a:extLst>
              <a:ext uri="{FF2B5EF4-FFF2-40B4-BE49-F238E27FC236}">
                <a16:creationId xmlns:a16="http://schemas.microsoft.com/office/drawing/2014/main" id="{E99E297B-1DC0-433D-AC13-7F4CE2D55ADD}"/>
              </a:ext>
            </a:extLst>
          </p:cNvPr>
          <p:cNvGrpSpPr/>
          <p:nvPr/>
        </p:nvGrpSpPr>
        <p:grpSpPr>
          <a:xfrm>
            <a:off x="587507" y="2951440"/>
            <a:ext cx="841479" cy="572493"/>
            <a:chOff x="3038113" y="1780704"/>
            <a:chExt cx="1165750" cy="790439"/>
          </a:xfrm>
        </p:grpSpPr>
        <p:pic>
          <p:nvPicPr>
            <p:cNvPr id="21" name="Imagen 20">
              <a:extLst>
                <a:ext uri="{FF2B5EF4-FFF2-40B4-BE49-F238E27FC236}">
                  <a16:creationId xmlns:a16="http://schemas.microsoft.com/office/drawing/2014/main" id="{2EEEF870-910A-4435-AA60-3FCE811A81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2" name="Rectángulo 21">
              <a:extLst>
                <a:ext uri="{FF2B5EF4-FFF2-40B4-BE49-F238E27FC236}">
                  <a16:creationId xmlns:a16="http://schemas.microsoft.com/office/drawing/2014/main" id="{5161A7C2-88F4-4CB4-8483-4F8A85F3386A}"/>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23" name="Conector recto 22">
              <a:extLst>
                <a:ext uri="{FF2B5EF4-FFF2-40B4-BE49-F238E27FC236}">
                  <a16:creationId xmlns:a16="http://schemas.microsoft.com/office/drawing/2014/main" id="{A8983504-84BA-4498-8AD7-98BB782E41A1}"/>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B7EB640-7DEE-491F-A836-440AF79D102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upo 24">
            <a:extLst>
              <a:ext uri="{FF2B5EF4-FFF2-40B4-BE49-F238E27FC236}">
                <a16:creationId xmlns:a16="http://schemas.microsoft.com/office/drawing/2014/main" id="{D5CDDF46-373A-4008-996F-975748E1DF1A}"/>
              </a:ext>
            </a:extLst>
          </p:cNvPr>
          <p:cNvGrpSpPr/>
          <p:nvPr/>
        </p:nvGrpSpPr>
        <p:grpSpPr>
          <a:xfrm>
            <a:off x="587507" y="4050718"/>
            <a:ext cx="841479" cy="572493"/>
            <a:chOff x="3038113" y="1780704"/>
            <a:chExt cx="1165750" cy="790439"/>
          </a:xfrm>
        </p:grpSpPr>
        <p:sp>
          <p:nvSpPr>
            <p:cNvPr id="27" name="Rectángulo 26">
              <a:extLst>
                <a:ext uri="{FF2B5EF4-FFF2-40B4-BE49-F238E27FC236}">
                  <a16:creationId xmlns:a16="http://schemas.microsoft.com/office/drawing/2014/main" id="{49DDDDD2-89F5-4A94-B482-5D128351C86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28" name="Conector recto 27">
              <a:extLst>
                <a:ext uri="{FF2B5EF4-FFF2-40B4-BE49-F238E27FC236}">
                  <a16:creationId xmlns:a16="http://schemas.microsoft.com/office/drawing/2014/main" id="{693ADAB4-09A9-44D0-8473-DCDC5E248E9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015C700E-399A-48C1-AE04-73715526010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a16="http://schemas.microsoft.com/office/drawing/2014/main" id="{62A94DFE-3899-40E7-8D79-E1A05AF05B72}"/>
              </a:ext>
            </a:extLst>
          </p:cNvPr>
          <p:cNvSpPr txBox="1"/>
          <p:nvPr/>
        </p:nvSpPr>
        <p:spPr>
          <a:xfrm>
            <a:off x="436354" y="2408270"/>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Decreto 111 de 1996:</a:t>
            </a:r>
            <a:endParaRPr lang="es-ES" sz="135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1" name="Imagen 30">
            <a:extLst>
              <a:ext uri="{FF2B5EF4-FFF2-40B4-BE49-F238E27FC236}">
                <a16:creationId xmlns:a16="http://schemas.microsoft.com/office/drawing/2014/main" id="{89DE19C2-040B-401A-942E-E40EEC1AA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85" y="4082964"/>
            <a:ext cx="508001" cy="508001"/>
          </a:xfrm>
          <a:prstGeom prst="rect">
            <a:avLst/>
          </a:prstGeom>
        </p:spPr>
      </p:pic>
      <p:sp>
        <p:nvSpPr>
          <p:cNvPr id="26" name="Título 1">
            <a:extLst>
              <a:ext uri="{FF2B5EF4-FFF2-40B4-BE49-F238E27FC236}">
                <a16:creationId xmlns:a16="http://schemas.microsoft.com/office/drawing/2014/main" id="{8713210F-CAE7-43B0-8D0F-5D85A42B815D}"/>
              </a:ext>
            </a:extLst>
          </p:cNvPr>
          <p:cNvSpPr>
            <a:spLocks noGrp="1"/>
          </p:cNvSpPr>
          <p:nvPr>
            <p:ph type="ctrTitle"/>
          </p:nvPr>
        </p:nvSpPr>
        <p:spPr>
          <a:xfrm>
            <a:off x="3505200" y="-15333"/>
            <a:ext cx="4920353" cy="478900"/>
          </a:xfrm>
        </p:spPr>
        <p:txBody>
          <a:bodyPr>
            <a:noAutofit/>
          </a:bodyPr>
          <a:lstStyle/>
          <a:p>
            <a:pPr algn="r"/>
            <a:r>
              <a:rPr lang="es-CO" sz="2700" b="1" dirty="0">
                <a:solidFill>
                  <a:schemeClr val="accent1">
                    <a:lumMod val="75000"/>
                  </a:schemeClr>
                </a:solidFill>
                <a:latin typeface="Arial" panose="020B0604020202020204" pitchFamily="34" charset="0"/>
                <a:cs typeface="Arial" panose="020B0604020202020204" pitchFamily="34" charset="0"/>
              </a:rPr>
              <a:t>Programación y elaboración</a:t>
            </a:r>
          </a:p>
        </p:txBody>
      </p:sp>
    </p:spTree>
    <p:extLst>
      <p:ext uri="{BB962C8B-B14F-4D97-AF65-F5344CB8AC3E}">
        <p14:creationId xmlns:p14="http://schemas.microsoft.com/office/powerpoint/2010/main" val="99354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7163" y="-29100"/>
            <a:ext cx="4153436" cy="478900"/>
          </a:xfrm>
        </p:spPr>
        <p:txBody>
          <a:bodyPr>
            <a:noAutofit/>
          </a:bodyPr>
          <a:lstStyle/>
          <a:p>
            <a:pPr algn="r"/>
            <a:r>
              <a:rPr lang="es-CO" sz="3200" b="1" dirty="0">
                <a:solidFill>
                  <a:schemeClr val="accent1">
                    <a:lumMod val="75000"/>
                  </a:schemeClr>
                </a:solidFill>
                <a:latin typeface="Arial" panose="020B0604020202020204" pitchFamily="34" charset="0"/>
                <a:cs typeface="Arial" panose="020B0604020202020204" pitchFamily="34" charset="0"/>
              </a:rPr>
              <a:t>A. Marco Normativo</a:t>
            </a:r>
          </a:p>
        </p:txBody>
      </p:sp>
      <p:sp>
        <p:nvSpPr>
          <p:cNvPr id="22" name="Rectángulo 21">
            <a:extLst>
              <a:ext uri="{FF2B5EF4-FFF2-40B4-BE49-F238E27FC236}">
                <a16:creationId xmlns:a16="http://schemas.microsoft.com/office/drawing/2014/main" id="{ACF82E1C-E2ED-4CE1-9C8B-3853FE403A77}"/>
              </a:ext>
            </a:extLst>
          </p:cNvPr>
          <p:cNvSpPr/>
          <p:nvPr/>
        </p:nvSpPr>
        <p:spPr>
          <a:xfrm>
            <a:off x="454061" y="945227"/>
            <a:ext cx="1343362" cy="486048"/>
          </a:xfrm>
          <a:prstGeom prst="rect">
            <a:avLst/>
          </a:prstGeom>
          <a:solidFill>
            <a:schemeClr val="accent1">
              <a:lumMod val="5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mj-lt"/>
              </a:rPr>
              <a:t>CONSTITUCION</a:t>
            </a:r>
          </a:p>
          <a:p>
            <a:pPr algn="ctr"/>
            <a:r>
              <a:rPr lang="es-CO" sz="800" b="1" dirty="0">
                <a:latin typeface="+mj-lt"/>
              </a:rPr>
              <a:t>Art. 345 a 353</a:t>
            </a:r>
          </a:p>
        </p:txBody>
      </p:sp>
      <p:sp>
        <p:nvSpPr>
          <p:cNvPr id="23" name="Rectángulo 22">
            <a:extLst>
              <a:ext uri="{FF2B5EF4-FFF2-40B4-BE49-F238E27FC236}">
                <a16:creationId xmlns:a16="http://schemas.microsoft.com/office/drawing/2014/main" id="{75F08E10-1D07-42FD-B0C8-845BBA55CE67}"/>
              </a:ext>
            </a:extLst>
          </p:cNvPr>
          <p:cNvSpPr/>
          <p:nvPr/>
        </p:nvSpPr>
        <p:spPr>
          <a:xfrm>
            <a:off x="379975" y="1664499"/>
            <a:ext cx="2525458" cy="289662"/>
          </a:xfrm>
          <a:prstGeom prst="rect">
            <a:avLst/>
          </a:prstGeom>
          <a:solidFill>
            <a:schemeClr val="accent1">
              <a:lumMod val="75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75" b="1" dirty="0">
                <a:latin typeface="+mj-lt"/>
              </a:rPr>
              <a:t>LEYES ORGANICAS</a:t>
            </a:r>
          </a:p>
        </p:txBody>
      </p:sp>
      <p:sp>
        <p:nvSpPr>
          <p:cNvPr id="14" name="CuadroTexto 13">
            <a:extLst>
              <a:ext uri="{FF2B5EF4-FFF2-40B4-BE49-F238E27FC236}">
                <a16:creationId xmlns:a16="http://schemas.microsoft.com/office/drawing/2014/main" id="{8EE0E64A-24AD-4685-BE84-2FE188EAF463}"/>
              </a:ext>
            </a:extLst>
          </p:cNvPr>
          <p:cNvSpPr txBox="1"/>
          <p:nvPr/>
        </p:nvSpPr>
        <p:spPr>
          <a:xfrm>
            <a:off x="2358850" y="2557213"/>
            <a:ext cx="6453332" cy="461665"/>
          </a:xfrm>
          <a:prstGeom prst="rect">
            <a:avLst/>
          </a:prstGeom>
          <a:noFill/>
        </p:spPr>
        <p:txBody>
          <a:bodyPr wrap="square">
            <a:spAutoFit/>
          </a:bodyPr>
          <a:lstStyle/>
          <a:p>
            <a:pPr algn="just"/>
            <a:r>
              <a:rPr lang="es-ES" sz="1200" i="1" dirty="0">
                <a:latin typeface="Arial" panose="020B0604020202020204" pitchFamily="34" charset="0"/>
                <a:cs typeface="Arial" panose="020B0604020202020204" pitchFamily="34" charset="0"/>
              </a:rPr>
              <a:t>“Por el cual se introducen algunas modificaciones a la Ley </a:t>
            </a:r>
            <a:r>
              <a:rPr lang="es-ES" sz="1200"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38</a:t>
            </a:r>
            <a:r>
              <a:rPr lang="es-ES" sz="1200" i="1" dirty="0">
                <a:latin typeface="Arial" panose="020B0604020202020204" pitchFamily="34" charset="0"/>
                <a:cs typeface="Arial" panose="020B0604020202020204" pitchFamily="34" charset="0"/>
              </a:rPr>
              <a:t> de 1989 Orgánica de Presupuesto.”</a:t>
            </a:r>
            <a:endParaRPr lang="es-CO" sz="1200" i="1"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17028BFD-111A-4F8B-AE06-A8CD3D78D3BD}"/>
              </a:ext>
            </a:extLst>
          </p:cNvPr>
          <p:cNvSpPr txBox="1"/>
          <p:nvPr/>
        </p:nvSpPr>
        <p:spPr>
          <a:xfrm>
            <a:off x="2358850" y="3140696"/>
            <a:ext cx="6465908" cy="276999"/>
          </a:xfrm>
          <a:prstGeom prst="rect">
            <a:avLst/>
          </a:prstGeom>
          <a:noFill/>
        </p:spPr>
        <p:txBody>
          <a:bodyPr wrap="square">
            <a:spAutoFit/>
          </a:bodyPr>
          <a:lstStyle/>
          <a:p>
            <a:r>
              <a:rPr lang="es-ES" sz="1200" i="1" dirty="0">
                <a:latin typeface="Arial" panose="020B0604020202020204" pitchFamily="34" charset="0"/>
                <a:cs typeface="Arial" panose="020B0604020202020204" pitchFamily="34" charset="0"/>
              </a:rPr>
              <a:t>“Por la cual se modifica la Ley Orgánica de Presupuesto.”</a:t>
            </a:r>
            <a:endParaRPr lang="es-CO" sz="1200" i="1"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03FA65FC-4B1E-4D3A-BB15-2C0B5CE2619D}"/>
              </a:ext>
            </a:extLst>
          </p:cNvPr>
          <p:cNvSpPr txBox="1"/>
          <p:nvPr/>
        </p:nvSpPr>
        <p:spPr>
          <a:xfrm>
            <a:off x="2322425" y="3516430"/>
            <a:ext cx="6526182" cy="830997"/>
          </a:xfrm>
          <a:prstGeom prst="rect">
            <a:avLst/>
          </a:prstGeom>
          <a:noFill/>
        </p:spPr>
        <p:txBody>
          <a:bodyPr wrap="square">
            <a:spAutoFit/>
          </a:bodyPr>
          <a:lstStyle/>
          <a:p>
            <a:pPr algn="just"/>
            <a:r>
              <a:rPr lang="es-ES" sz="1200" i="1" dirty="0">
                <a:latin typeface="Arial" panose="020B0604020202020204" pitchFamily="34" charset="0"/>
                <a:cs typeface="Arial" panose="020B0604020202020204" pitchFamily="34" charset="0"/>
              </a:rPr>
              <a:t>"Por la cual se reforma parcialmente la Ley 136 de 1994, el Decreto Extraordinario 1222 de 1986, se adiciona la ley orgánica de presupuesto, el Decreto 1421 de 1993, se dictan otras normas tendientes a fortalecer la descentralización, y se dictan normas para la racionalización del gasto público nacional".</a:t>
            </a:r>
            <a:endParaRPr lang="es-CO" sz="1200" i="1"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0D9FBB24-762C-4F13-BDF2-6DDA502F4B4B}"/>
              </a:ext>
            </a:extLst>
          </p:cNvPr>
          <p:cNvSpPr txBox="1"/>
          <p:nvPr/>
        </p:nvSpPr>
        <p:spPr>
          <a:xfrm>
            <a:off x="2322425" y="4471485"/>
            <a:ext cx="6408174" cy="461665"/>
          </a:xfrm>
          <a:prstGeom prst="rect">
            <a:avLst/>
          </a:prstGeom>
          <a:noFill/>
        </p:spPr>
        <p:txBody>
          <a:bodyPr wrap="square">
            <a:spAutoFit/>
          </a:bodyPr>
          <a:lstStyle/>
          <a:p>
            <a:pPr algn="just"/>
            <a:r>
              <a:rPr lang="es-ES" sz="1200" i="1" dirty="0">
                <a:latin typeface="Arial" panose="020B0604020202020204" pitchFamily="34" charset="0"/>
                <a:cs typeface="Arial" panose="020B0604020202020204" pitchFamily="34" charset="0"/>
              </a:rPr>
              <a:t>“Por la cual se dictan normas orgánicas en materia de presupuesto, responsabilidad y transparencia fiscal y se dictan otras disposiciones.”</a:t>
            </a:r>
            <a:endParaRPr lang="es-CO" sz="1200" i="1"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BDD153F4-27C9-4A25-9D72-109354E255CB}"/>
              </a:ext>
            </a:extLst>
          </p:cNvPr>
          <p:cNvSpPr txBox="1"/>
          <p:nvPr/>
        </p:nvSpPr>
        <p:spPr>
          <a:xfrm>
            <a:off x="2358851" y="2161296"/>
            <a:ext cx="5486400" cy="276999"/>
          </a:xfrm>
          <a:prstGeom prst="rect">
            <a:avLst/>
          </a:prstGeom>
          <a:noFill/>
        </p:spPr>
        <p:txBody>
          <a:bodyPr wrap="square">
            <a:spAutoFit/>
          </a:bodyPr>
          <a:lstStyle/>
          <a:p>
            <a:r>
              <a:rPr lang="es-ES" sz="1200" i="1" dirty="0">
                <a:latin typeface="Arial" panose="020B0604020202020204" pitchFamily="34" charset="0"/>
                <a:cs typeface="Arial" panose="020B0604020202020204" pitchFamily="34" charset="0"/>
              </a:rPr>
              <a:t>“Normativo del Presupuesto General de la Nación”</a:t>
            </a:r>
            <a:endParaRPr lang="es-CO" sz="1200" i="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4B6DF7D3-1D22-4B59-9DC3-7C5FC1CAE739}"/>
              </a:ext>
            </a:extLst>
          </p:cNvPr>
          <p:cNvSpPr txBox="1"/>
          <p:nvPr/>
        </p:nvSpPr>
        <p:spPr>
          <a:xfrm>
            <a:off x="331817" y="2161296"/>
            <a:ext cx="1508823" cy="276999"/>
          </a:xfrm>
          <a:prstGeom prst="rect">
            <a:avLst/>
          </a:prstGeom>
          <a:noFill/>
        </p:spPr>
        <p:txBody>
          <a:bodyPr wrap="square">
            <a:spAutoFit/>
          </a:bodyPr>
          <a:lstStyle/>
          <a:p>
            <a:r>
              <a:rPr lang="es-CO" sz="1200" dirty="0">
                <a:solidFill>
                  <a:schemeClr val="tx1">
                    <a:lumMod val="75000"/>
                    <a:lumOff val="25000"/>
                  </a:schemeClr>
                </a:solidFill>
                <a:latin typeface="+mj-lt"/>
              </a:rPr>
              <a:t>Ley 38 de 1989</a:t>
            </a:r>
          </a:p>
        </p:txBody>
      </p:sp>
      <p:sp>
        <p:nvSpPr>
          <p:cNvPr id="26" name="CuadroTexto 25">
            <a:extLst>
              <a:ext uri="{FF2B5EF4-FFF2-40B4-BE49-F238E27FC236}">
                <a16:creationId xmlns:a16="http://schemas.microsoft.com/office/drawing/2014/main" id="{716F8CE1-39B3-4CAA-8877-957A2A5C707E}"/>
              </a:ext>
            </a:extLst>
          </p:cNvPr>
          <p:cNvSpPr txBox="1"/>
          <p:nvPr/>
        </p:nvSpPr>
        <p:spPr>
          <a:xfrm>
            <a:off x="331817" y="2722451"/>
            <a:ext cx="1508823" cy="276999"/>
          </a:xfrm>
          <a:prstGeom prst="rect">
            <a:avLst/>
          </a:prstGeom>
          <a:noFill/>
        </p:spPr>
        <p:txBody>
          <a:bodyPr wrap="square">
            <a:spAutoFit/>
          </a:bodyPr>
          <a:lstStyle/>
          <a:p>
            <a:r>
              <a:rPr lang="es-CO" sz="1200" dirty="0">
                <a:solidFill>
                  <a:schemeClr val="tx1">
                    <a:lumMod val="75000"/>
                    <a:lumOff val="25000"/>
                  </a:schemeClr>
                </a:solidFill>
                <a:latin typeface="+mj-lt"/>
              </a:rPr>
              <a:t>Ley 179 de 1994</a:t>
            </a:r>
          </a:p>
        </p:txBody>
      </p:sp>
      <p:sp>
        <p:nvSpPr>
          <p:cNvPr id="27" name="CuadroTexto 26">
            <a:extLst>
              <a:ext uri="{FF2B5EF4-FFF2-40B4-BE49-F238E27FC236}">
                <a16:creationId xmlns:a16="http://schemas.microsoft.com/office/drawing/2014/main" id="{65AFB11A-929C-4961-8F6D-BB91A4F52DC8}"/>
              </a:ext>
            </a:extLst>
          </p:cNvPr>
          <p:cNvSpPr txBox="1"/>
          <p:nvPr/>
        </p:nvSpPr>
        <p:spPr>
          <a:xfrm>
            <a:off x="319243" y="3145107"/>
            <a:ext cx="1508823" cy="276999"/>
          </a:xfrm>
          <a:prstGeom prst="rect">
            <a:avLst/>
          </a:prstGeom>
          <a:noFill/>
        </p:spPr>
        <p:txBody>
          <a:bodyPr wrap="square">
            <a:spAutoFit/>
          </a:bodyPr>
          <a:lstStyle/>
          <a:p>
            <a:r>
              <a:rPr lang="es-CO" sz="1200" dirty="0">
                <a:solidFill>
                  <a:schemeClr val="tx1">
                    <a:lumMod val="75000"/>
                    <a:lumOff val="25000"/>
                  </a:schemeClr>
                </a:solidFill>
                <a:latin typeface="+mj-lt"/>
              </a:rPr>
              <a:t>Ley 225 de 1995</a:t>
            </a:r>
          </a:p>
        </p:txBody>
      </p:sp>
      <p:sp>
        <p:nvSpPr>
          <p:cNvPr id="29" name="CuadroTexto 28">
            <a:extLst>
              <a:ext uri="{FF2B5EF4-FFF2-40B4-BE49-F238E27FC236}">
                <a16:creationId xmlns:a16="http://schemas.microsoft.com/office/drawing/2014/main" id="{A6D84E02-49E4-4D6F-B335-F627B8C108F0}"/>
              </a:ext>
            </a:extLst>
          </p:cNvPr>
          <p:cNvSpPr txBox="1"/>
          <p:nvPr/>
        </p:nvSpPr>
        <p:spPr>
          <a:xfrm>
            <a:off x="331817" y="3768365"/>
            <a:ext cx="1496249" cy="276999"/>
          </a:xfrm>
          <a:prstGeom prst="rect">
            <a:avLst/>
          </a:prstGeom>
          <a:noFill/>
        </p:spPr>
        <p:txBody>
          <a:bodyPr wrap="square">
            <a:spAutoFit/>
          </a:bodyPr>
          <a:lstStyle/>
          <a:p>
            <a:r>
              <a:rPr lang="es-CO" sz="1200" dirty="0">
                <a:solidFill>
                  <a:schemeClr val="tx1">
                    <a:lumMod val="75000"/>
                    <a:lumOff val="25000"/>
                  </a:schemeClr>
                </a:solidFill>
                <a:latin typeface="+mj-lt"/>
              </a:rPr>
              <a:t>Ley 617 de 2000</a:t>
            </a:r>
          </a:p>
        </p:txBody>
      </p:sp>
      <p:sp>
        <p:nvSpPr>
          <p:cNvPr id="31" name="CuadroTexto 30">
            <a:extLst>
              <a:ext uri="{FF2B5EF4-FFF2-40B4-BE49-F238E27FC236}">
                <a16:creationId xmlns:a16="http://schemas.microsoft.com/office/drawing/2014/main" id="{3541E404-CC1F-4CFA-AC7D-FE696AA0F7B8}"/>
              </a:ext>
            </a:extLst>
          </p:cNvPr>
          <p:cNvSpPr txBox="1"/>
          <p:nvPr/>
        </p:nvSpPr>
        <p:spPr>
          <a:xfrm>
            <a:off x="319243" y="4558063"/>
            <a:ext cx="1791950" cy="276999"/>
          </a:xfrm>
          <a:prstGeom prst="rect">
            <a:avLst/>
          </a:prstGeom>
          <a:noFill/>
        </p:spPr>
        <p:txBody>
          <a:bodyPr wrap="square">
            <a:spAutoFit/>
          </a:bodyPr>
          <a:lstStyle/>
          <a:p>
            <a:r>
              <a:rPr lang="es-CO" sz="1200" dirty="0">
                <a:solidFill>
                  <a:schemeClr val="tx1">
                    <a:lumMod val="75000"/>
                    <a:lumOff val="25000"/>
                  </a:schemeClr>
                </a:solidFill>
                <a:latin typeface="+mj-lt"/>
              </a:rPr>
              <a:t>Ley 819 de 2003</a:t>
            </a:r>
          </a:p>
        </p:txBody>
      </p:sp>
      <p:pic>
        <p:nvPicPr>
          <p:cNvPr id="32" name="Picture 2" descr="ciclo del nitrogeno by paulapainemal2000 on emaze">
            <a:extLst>
              <a:ext uri="{FF2B5EF4-FFF2-40B4-BE49-F238E27FC236}">
                <a16:creationId xmlns:a16="http://schemas.microsoft.com/office/drawing/2014/main" id="{D36653E8-026D-420B-AFDF-D4BDAAC9E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1672" r="35913" b="28470"/>
          <a:stretch/>
        </p:blipFill>
        <p:spPr bwMode="auto">
          <a:xfrm rot="16200000">
            <a:off x="1812783" y="2650650"/>
            <a:ext cx="369332" cy="4000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iclo del nitrogeno by paulapainemal2000 on emaze">
            <a:extLst>
              <a:ext uri="{FF2B5EF4-FFF2-40B4-BE49-F238E27FC236}">
                <a16:creationId xmlns:a16="http://schemas.microsoft.com/office/drawing/2014/main" id="{8B25ED09-10F8-4F4C-BE86-47611D31E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3" t="31672" r="50000" b="28470"/>
          <a:stretch/>
        </p:blipFill>
        <p:spPr bwMode="auto">
          <a:xfrm rot="16200000">
            <a:off x="1814104" y="4513831"/>
            <a:ext cx="392417" cy="40005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iclo del nitrogeno by paulapainemal2000 on emaze">
            <a:extLst>
              <a:ext uri="{FF2B5EF4-FFF2-40B4-BE49-F238E27FC236}">
                <a16:creationId xmlns:a16="http://schemas.microsoft.com/office/drawing/2014/main" id="{04883809-8475-4D49-848B-8586646C80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5" t="31672" r="64748" b="28470"/>
          <a:stretch/>
        </p:blipFill>
        <p:spPr bwMode="auto">
          <a:xfrm rot="16200000">
            <a:off x="1815986" y="3104238"/>
            <a:ext cx="392419" cy="4000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iclo del nitrogeno by paulapainemal2000 on emaze">
            <a:extLst>
              <a:ext uri="{FF2B5EF4-FFF2-40B4-BE49-F238E27FC236}">
                <a16:creationId xmlns:a16="http://schemas.microsoft.com/office/drawing/2014/main" id="{E1A74B7B-44F5-4353-90E7-15DA491DA2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1" t="31672" r="80102" b="28470"/>
          <a:stretch/>
        </p:blipFill>
        <p:spPr bwMode="auto">
          <a:xfrm rot="16200000">
            <a:off x="1801238" y="3698757"/>
            <a:ext cx="392420" cy="4000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iclo del nitrogeno by paulapainemal2000 on emaze">
            <a:extLst>
              <a:ext uri="{FF2B5EF4-FFF2-40B4-BE49-F238E27FC236}">
                <a16:creationId xmlns:a16="http://schemas.microsoft.com/office/drawing/2014/main" id="{FB3565B3-A914-410F-B599-9278E09A5E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11" t="31672" r="3113" b="28470"/>
          <a:stretch/>
        </p:blipFill>
        <p:spPr bwMode="auto">
          <a:xfrm rot="16200000">
            <a:off x="1761807" y="2157477"/>
            <a:ext cx="471283" cy="400052"/>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EF5ECAD9-0FC2-4551-BE88-6451CD58BCE3}"/>
              </a:ext>
            </a:extLst>
          </p:cNvPr>
          <p:cNvSpPr txBox="1"/>
          <p:nvPr/>
        </p:nvSpPr>
        <p:spPr>
          <a:xfrm>
            <a:off x="2358850" y="1035823"/>
            <a:ext cx="6551128"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Donde se establecen las normas de presupuesto público de nivel nacional y territorial</a:t>
            </a:r>
            <a:endParaRPr lang="es-CO" sz="1200" dirty="0">
              <a:latin typeface="Arial" panose="020B0604020202020204" pitchFamily="34" charset="0"/>
              <a:cs typeface="Arial" panose="020B0604020202020204" pitchFamily="34" charset="0"/>
            </a:endParaRPr>
          </a:p>
        </p:txBody>
      </p:sp>
      <p:pic>
        <p:nvPicPr>
          <p:cNvPr id="38" name="Picture 2" descr="ciclo del nitrogeno by paulapainemal2000 on emaze">
            <a:extLst>
              <a:ext uri="{FF2B5EF4-FFF2-40B4-BE49-F238E27FC236}">
                <a16:creationId xmlns:a16="http://schemas.microsoft.com/office/drawing/2014/main" id="{CCA156A9-71AA-4105-97FB-AC78BB808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5" t="31672" r="64748" b="28470"/>
          <a:stretch/>
        </p:blipFill>
        <p:spPr bwMode="auto">
          <a:xfrm rot="16200000">
            <a:off x="1844457" y="988225"/>
            <a:ext cx="392419"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1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725886" y="739561"/>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436354" y="1783153"/>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Decreto 115 de 1996:</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4" name="CuadroTexto 13">
            <a:extLst>
              <a:ext uri="{FF2B5EF4-FFF2-40B4-BE49-F238E27FC236}">
                <a16:creationId xmlns:a16="http://schemas.microsoft.com/office/drawing/2014/main" id="{943D2339-6488-4940-9FF8-EE0251ACB353}"/>
              </a:ext>
            </a:extLst>
          </p:cNvPr>
          <p:cNvSpPr txBox="1"/>
          <p:nvPr/>
        </p:nvSpPr>
        <p:spPr>
          <a:xfrm>
            <a:off x="395238" y="1390612"/>
            <a:ext cx="1959815" cy="507831"/>
          </a:xfrm>
          <a:prstGeom prst="rect">
            <a:avLst/>
          </a:prstGeom>
          <a:noFill/>
        </p:spPr>
        <p:txBody>
          <a:bodyPr wrap="square">
            <a:spAutoFit/>
          </a:bodyPr>
          <a:lstStyle/>
          <a:p>
            <a:r>
              <a:rPr lang="es-ES" sz="1350" b="1" u="sng" dirty="0">
                <a:latin typeface="+mj-lt"/>
              </a:rPr>
              <a:t>Plan financiero</a:t>
            </a:r>
          </a:p>
          <a:p>
            <a:endParaRPr lang="es-ES" sz="1350" b="1" u="sng" dirty="0">
              <a:latin typeface="+mj-lt"/>
            </a:endParaRPr>
          </a:p>
        </p:txBody>
      </p:sp>
      <p:sp>
        <p:nvSpPr>
          <p:cNvPr id="19" name="CuadroTexto 18">
            <a:extLst>
              <a:ext uri="{FF2B5EF4-FFF2-40B4-BE49-F238E27FC236}">
                <a16:creationId xmlns:a16="http://schemas.microsoft.com/office/drawing/2014/main" id="{FD0DB608-622B-4B67-BF00-BC1782CA05FF}"/>
              </a:ext>
            </a:extLst>
          </p:cNvPr>
          <p:cNvSpPr txBox="1"/>
          <p:nvPr/>
        </p:nvSpPr>
        <p:spPr>
          <a:xfrm>
            <a:off x="1375146" y="2225502"/>
            <a:ext cx="7428845" cy="646331"/>
          </a:xfrm>
          <a:prstGeom prst="rect">
            <a:avLst/>
          </a:prstGeom>
          <a:noFill/>
        </p:spPr>
        <p:txBody>
          <a:bodyPr wrap="square">
            <a:spAutoFit/>
          </a:bodyPr>
          <a:lstStyle/>
          <a:p>
            <a:pPr algn="just"/>
            <a:r>
              <a:rPr lang="es-ES" sz="1200" b="1" dirty="0">
                <a:latin typeface="+mj-lt"/>
              </a:rPr>
              <a:t>Artículo 3. Planificación .</a:t>
            </a:r>
            <a:r>
              <a:rPr lang="es-ES" sz="1200" dirty="0">
                <a:latin typeface="+mj-lt"/>
              </a:rPr>
              <a:t> El presupuesto deberá guardar concordancia con los contenidos del Plan Nacional de Desarrollo, del Plan de Inversiones, del Plan Financiero y del Plan Operativo Anual de Inversiones. </a:t>
            </a:r>
            <a:endParaRPr lang="es-CO" sz="1200" dirty="0">
              <a:latin typeface="+mj-lt"/>
            </a:endParaRPr>
          </a:p>
        </p:txBody>
      </p:sp>
      <p:sp>
        <p:nvSpPr>
          <p:cNvPr id="20" name="CuadroTexto 19">
            <a:extLst>
              <a:ext uri="{FF2B5EF4-FFF2-40B4-BE49-F238E27FC236}">
                <a16:creationId xmlns:a16="http://schemas.microsoft.com/office/drawing/2014/main" id="{14B8C523-50E5-434F-8F4B-E72EBA893C54}"/>
              </a:ext>
            </a:extLst>
          </p:cNvPr>
          <p:cNvSpPr txBox="1"/>
          <p:nvPr/>
        </p:nvSpPr>
        <p:spPr>
          <a:xfrm>
            <a:off x="1327370" y="3015759"/>
            <a:ext cx="7366841" cy="1015663"/>
          </a:xfrm>
          <a:prstGeom prst="rect">
            <a:avLst/>
          </a:prstGeom>
          <a:noFill/>
        </p:spPr>
        <p:txBody>
          <a:bodyPr wrap="square">
            <a:spAutoFit/>
          </a:bodyPr>
          <a:lstStyle/>
          <a:p>
            <a:pPr algn="just"/>
            <a:r>
              <a:rPr lang="es-ES" sz="1200" b="1" dirty="0">
                <a:latin typeface="+mj-lt"/>
              </a:rPr>
              <a:t>Artículo 33.</a:t>
            </a:r>
            <a:r>
              <a:rPr lang="es-ES" sz="1200" dirty="0">
                <a:latin typeface="+mj-lt"/>
              </a:rPr>
              <a:t> El Ministerio de Hacienda y Crédito Público -Dirección General del Presupuesto Nacional-podrá abstenerse de adelantar los trámites de cualquier operación presupuestal cuando las empresas no envíen los informes periódicos, la documentación complementaria que se le solicite o incumplan los objetivos y metas trazados en el Plan Financiero y en el Programa Macroeconómico del Gobierno Nacional. </a:t>
            </a:r>
            <a:endParaRPr lang="es-CO" sz="1200" dirty="0">
              <a:latin typeface="+mj-lt"/>
            </a:endParaRPr>
          </a:p>
        </p:txBody>
      </p:sp>
      <p:grpSp>
        <p:nvGrpSpPr>
          <p:cNvPr id="21" name="Grupo 20">
            <a:extLst>
              <a:ext uri="{FF2B5EF4-FFF2-40B4-BE49-F238E27FC236}">
                <a16:creationId xmlns:a16="http://schemas.microsoft.com/office/drawing/2014/main" id="{F1515F55-E2B8-451E-B22C-FD0B714D2A25}"/>
              </a:ext>
            </a:extLst>
          </p:cNvPr>
          <p:cNvGrpSpPr/>
          <p:nvPr/>
        </p:nvGrpSpPr>
        <p:grpSpPr>
          <a:xfrm>
            <a:off x="436354" y="2340876"/>
            <a:ext cx="841479" cy="572493"/>
            <a:chOff x="3038113" y="1780704"/>
            <a:chExt cx="1165750" cy="790439"/>
          </a:xfrm>
        </p:grpSpPr>
        <p:pic>
          <p:nvPicPr>
            <p:cNvPr id="22" name="Imagen 21">
              <a:extLst>
                <a:ext uri="{FF2B5EF4-FFF2-40B4-BE49-F238E27FC236}">
                  <a16:creationId xmlns:a16="http://schemas.microsoft.com/office/drawing/2014/main" id="{43EA8883-BDB5-43C9-B5B6-518359C1B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CEC1789E-A55C-426C-859B-D5F8F6D79C6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D0934E13-E7C0-4413-AA54-446E89E5AD5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7CD7F99D-7BAD-40E2-9CFE-90DE2523D399}"/>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1081FA9B-2876-4726-883D-1B804A0F8DF1}"/>
              </a:ext>
            </a:extLst>
          </p:cNvPr>
          <p:cNvGrpSpPr/>
          <p:nvPr/>
        </p:nvGrpSpPr>
        <p:grpSpPr>
          <a:xfrm>
            <a:off x="436354" y="3163765"/>
            <a:ext cx="823184" cy="537722"/>
            <a:chOff x="3038113" y="1780704"/>
            <a:chExt cx="1165750" cy="790439"/>
          </a:xfrm>
        </p:grpSpPr>
        <p:sp>
          <p:nvSpPr>
            <p:cNvPr id="27" name="Rectángulo 26">
              <a:extLst>
                <a:ext uri="{FF2B5EF4-FFF2-40B4-BE49-F238E27FC236}">
                  <a16:creationId xmlns:a16="http://schemas.microsoft.com/office/drawing/2014/main" id="{D2360A3D-5B43-47BF-A1C7-44B9EFA5B18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8" name="Conector recto 27">
              <a:extLst>
                <a:ext uri="{FF2B5EF4-FFF2-40B4-BE49-F238E27FC236}">
                  <a16:creationId xmlns:a16="http://schemas.microsoft.com/office/drawing/2014/main" id="{5C92DC54-8625-4F34-A9E0-37A050EAD39D}"/>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4D8C2ECD-2E2F-4F62-98F1-2AA2B094EF60}"/>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Imagen 29">
            <a:extLst>
              <a:ext uri="{FF2B5EF4-FFF2-40B4-BE49-F238E27FC236}">
                <a16:creationId xmlns:a16="http://schemas.microsoft.com/office/drawing/2014/main" id="{3D8B253D-C416-4D6A-9EB0-CF6BF10FB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31" y="3196011"/>
            <a:ext cx="496957" cy="496957"/>
          </a:xfrm>
          <a:prstGeom prst="rect">
            <a:avLst/>
          </a:prstGeom>
        </p:spPr>
      </p:pic>
      <p:sp>
        <p:nvSpPr>
          <p:cNvPr id="31" name="CuadroTexto 30">
            <a:extLst>
              <a:ext uri="{FF2B5EF4-FFF2-40B4-BE49-F238E27FC236}">
                <a16:creationId xmlns:a16="http://schemas.microsoft.com/office/drawing/2014/main" id="{7F13C9CD-153B-4515-B11F-CE3D1D44691B}"/>
              </a:ext>
            </a:extLst>
          </p:cNvPr>
          <p:cNvSpPr txBox="1"/>
          <p:nvPr/>
        </p:nvSpPr>
        <p:spPr>
          <a:xfrm>
            <a:off x="1340806" y="4098402"/>
            <a:ext cx="7332501" cy="646331"/>
          </a:xfrm>
          <a:prstGeom prst="rect">
            <a:avLst/>
          </a:prstGeom>
          <a:noFill/>
        </p:spPr>
        <p:txBody>
          <a:bodyPr wrap="square">
            <a:spAutoFit/>
          </a:bodyPr>
          <a:lstStyle/>
          <a:p>
            <a:pPr algn="just"/>
            <a:r>
              <a:rPr lang="es-ES" sz="1200" b="1" dirty="0">
                <a:latin typeface="+mj-lt"/>
              </a:rPr>
              <a:t>Artículo 34. </a:t>
            </a:r>
            <a:r>
              <a:rPr lang="es-ES" sz="1200" dirty="0">
                <a:latin typeface="+mj-lt"/>
              </a:rPr>
              <a:t>Cuando una empresa esté facultada para recaudar ingresos que pertenecen a otras entidades no realizará operación presupuestal alguna, sin perjuicio de la vigilancia que deban ejercer los correspondientes órganos de control. </a:t>
            </a:r>
            <a:endParaRPr lang="es-CO" sz="1200" dirty="0">
              <a:latin typeface="+mj-lt"/>
            </a:endParaRPr>
          </a:p>
        </p:txBody>
      </p:sp>
      <p:grpSp>
        <p:nvGrpSpPr>
          <p:cNvPr id="32" name="Grupo 31">
            <a:extLst>
              <a:ext uri="{FF2B5EF4-FFF2-40B4-BE49-F238E27FC236}">
                <a16:creationId xmlns:a16="http://schemas.microsoft.com/office/drawing/2014/main" id="{014D5B10-8BC3-451D-BCF6-815AD852A5DA}"/>
              </a:ext>
            </a:extLst>
          </p:cNvPr>
          <p:cNvGrpSpPr/>
          <p:nvPr/>
        </p:nvGrpSpPr>
        <p:grpSpPr>
          <a:xfrm>
            <a:off x="418797" y="4098401"/>
            <a:ext cx="841479" cy="572493"/>
            <a:chOff x="3038113" y="1780704"/>
            <a:chExt cx="1165750" cy="790439"/>
          </a:xfrm>
        </p:grpSpPr>
        <p:pic>
          <p:nvPicPr>
            <p:cNvPr id="33" name="Imagen 32">
              <a:extLst>
                <a:ext uri="{FF2B5EF4-FFF2-40B4-BE49-F238E27FC236}">
                  <a16:creationId xmlns:a16="http://schemas.microsoft.com/office/drawing/2014/main" id="{4E69F055-8C11-47FE-AF64-72BF7E6E4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4" name="Rectángulo 33">
              <a:extLst>
                <a:ext uri="{FF2B5EF4-FFF2-40B4-BE49-F238E27FC236}">
                  <a16:creationId xmlns:a16="http://schemas.microsoft.com/office/drawing/2014/main" id="{0852E17A-C12F-4016-86C4-5A28258A25A4}"/>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5" name="Conector recto 34">
              <a:extLst>
                <a:ext uri="{FF2B5EF4-FFF2-40B4-BE49-F238E27FC236}">
                  <a16:creationId xmlns:a16="http://schemas.microsoft.com/office/drawing/2014/main" id="{CBD40B96-16A5-47EE-8245-38A3C1E64D1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AD67B57-9EBA-4130-9AC0-ED5138A55793}"/>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ítulo 1">
            <a:extLst>
              <a:ext uri="{FF2B5EF4-FFF2-40B4-BE49-F238E27FC236}">
                <a16:creationId xmlns:a16="http://schemas.microsoft.com/office/drawing/2014/main" id="{8DEABB02-0F91-46CF-861B-7000F4B25B49}"/>
              </a:ext>
            </a:extLst>
          </p:cNvPr>
          <p:cNvSpPr txBox="1">
            <a:spLocks/>
          </p:cNvSpPr>
          <p:nvPr/>
        </p:nvSpPr>
        <p:spPr>
          <a:xfrm>
            <a:off x="3581400" y="-30234"/>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2769336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308902" y="615741"/>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87154" y="1205467"/>
            <a:ext cx="4034213" cy="300082"/>
          </a:xfrm>
          <a:prstGeom prst="rect">
            <a:avLst/>
          </a:prstGeom>
          <a:noFill/>
        </p:spPr>
        <p:txBody>
          <a:bodyPr wrap="square">
            <a:spAutoFit/>
          </a:bodyPr>
          <a:lstStyle/>
          <a:p>
            <a:r>
              <a:rPr lang="es-ES" sz="1350" b="1" u="sng" dirty="0">
                <a:latin typeface="+mj-lt"/>
                <a:cs typeface="Arial" panose="020B0604020202020204" pitchFamily="34" charset="0"/>
              </a:rPr>
              <a:t>Plan operativo anual de inversiones - POAI</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331817" y="1588817"/>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Decreto 111 de 1996:</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18" name="CuadroTexto 17">
            <a:extLst>
              <a:ext uri="{FF2B5EF4-FFF2-40B4-BE49-F238E27FC236}">
                <a16:creationId xmlns:a16="http://schemas.microsoft.com/office/drawing/2014/main" id="{B73CD2EA-22F4-4FE3-B8DD-7629B113F33B}"/>
              </a:ext>
            </a:extLst>
          </p:cNvPr>
          <p:cNvSpPr txBox="1"/>
          <p:nvPr/>
        </p:nvSpPr>
        <p:spPr>
          <a:xfrm>
            <a:off x="1662386" y="1928303"/>
            <a:ext cx="7145600" cy="646331"/>
          </a:xfrm>
          <a:prstGeom prst="rect">
            <a:avLst/>
          </a:prstGeom>
          <a:noFill/>
        </p:spPr>
        <p:txBody>
          <a:bodyPr wrap="square">
            <a:spAutoFit/>
          </a:bodyPr>
          <a:lstStyle/>
          <a:p>
            <a:pPr algn="just"/>
            <a:r>
              <a:rPr lang="es-ES" sz="1200" b="1" dirty="0">
                <a:latin typeface="+mj-lt"/>
              </a:rPr>
              <a:t>ARTÍCULO 6º. </a:t>
            </a:r>
            <a:r>
              <a:rPr lang="es-ES" sz="1200" dirty="0">
                <a:latin typeface="+mj-lt"/>
              </a:rPr>
              <a:t>Sistema presupuestal. Está constituido por un plan financiero, por un plan operativo anual de inversiones y por el presupuesto anual de la Nación (L. 38/89, art. 3º; L. 179/94, art. 55, inc. 5º).</a:t>
            </a:r>
            <a:endParaRPr lang="es-CO" sz="1200" dirty="0">
              <a:latin typeface="+mj-lt"/>
            </a:endParaRPr>
          </a:p>
        </p:txBody>
      </p:sp>
      <p:sp>
        <p:nvSpPr>
          <p:cNvPr id="21" name="CuadroTexto 20">
            <a:extLst>
              <a:ext uri="{FF2B5EF4-FFF2-40B4-BE49-F238E27FC236}">
                <a16:creationId xmlns:a16="http://schemas.microsoft.com/office/drawing/2014/main" id="{D92F9E06-C1CD-4C16-8CE4-D42FCCE2A70A}"/>
              </a:ext>
            </a:extLst>
          </p:cNvPr>
          <p:cNvSpPr txBox="1"/>
          <p:nvPr/>
        </p:nvSpPr>
        <p:spPr>
          <a:xfrm>
            <a:off x="1662387" y="2737881"/>
            <a:ext cx="7145600" cy="1015663"/>
          </a:xfrm>
          <a:prstGeom prst="rect">
            <a:avLst/>
          </a:prstGeom>
          <a:noFill/>
        </p:spPr>
        <p:txBody>
          <a:bodyPr wrap="square">
            <a:spAutoFit/>
          </a:bodyPr>
          <a:lstStyle/>
          <a:p>
            <a:pPr algn="just"/>
            <a:r>
              <a:rPr lang="es-ES" sz="1200" b="1" dirty="0">
                <a:latin typeface="+mj-lt"/>
              </a:rPr>
              <a:t>ARTÍCULO 8º. </a:t>
            </a:r>
            <a:r>
              <a:rPr lang="es-ES" sz="1200" dirty="0">
                <a:latin typeface="+mj-lt"/>
              </a:rPr>
              <a:t>El plan operativo anual de inversiones señalará los proyectos de inversión clasificados por sectores, órganos y programas. Este plan guardará concordancia con el plan nacional de inversiones. El Departamento Nacional de Planeación preparará un informe regional y departamental del presupuesto de inversión para discusión en las comisiones económicas de Senado y Cámara de Representantes (L. 38/89, art. 5º; L. 179/94, art. 2º).</a:t>
            </a:r>
            <a:endParaRPr lang="es-CO" sz="1200" dirty="0">
              <a:latin typeface="+mj-lt"/>
            </a:endParaRPr>
          </a:p>
        </p:txBody>
      </p:sp>
      <p:sp>
        <p:nvSpPr>
          <p:cNvPr id="22" name="CuadroTexto 21">
            <a:extLst>
              <a:ext uri="{FF2B5EF4-FFF2-40B4-BE49-F238E27FC236}">
                <a16:creationId xmlns:a16="http://schemas.microsoft.com/office/drawing/2014/main" id="{3AD20902-1A65-4094-A274-19D1E2D766FD}"/>
              </a:ext>
            </a:extLst>
          </p:cNvPr>
          <p:cNvSpPr txBox="1"/>
          <p:nvPr/>
        </p:nvSpPr>
        <p:spPr>
          <a:xfrm>
            <a:off x="1662386" y="4228415"/>
            <a:ext cx="7145600" cy="646331"/>
          </a:xfrm>
          <a:prstGeom prst="rect">
            <a:avLst/>
          </a:prstGeom>
          <a:noFill/>
        </p:spPr>
        <p:txBody>
          <a:bodyPr wrap="square">
            <a:spAutoFit/>
          </a:bodyPr>
          <a:lstStyle/>
          <a:p>
            <a:pPr algn="just"/>
            <a:r>
              <a:rPr lang="es-ES" sz="1200" b="1" dirty="0">
                <a:latin typeface="+mj-lt"/>
              </a:rPr>
              <a:t>Artículo 3. Planificación .</a:t>
            </a:r>
            <a:r>
              <a:rPr lang="es-ES" sz="1200" dirty="0">
                <a:latin typeface="+mj-lt"/>
              </a:rPr>
              <a:t> El presupuesto deberá guardar concordancia con los contenidos del Plan Nacional de Desarrollo, del Plan de Inversiones, del Plan Financiero y del Plan Operativo Anual de Inversiones. </a:t>
            </a:r>
            <a:endParaRPr lang="es-CO" sz="1200" dirty="0">
              <a:latin typeface="+mj-lt"/>
            </a:endParaRPr>
          </a:p>
        </p:txBody>
      </p:sp>
      <p:sp>
        <p:nvSpPr>
          <p:cNvPr id="23" name="CuadroTexto 22">
            <a:extLst>
              <a:ext uri="{FF2B5EF4-FFF2-40B4-BE49-F238E27FC236}">
                <a16:creationId xmlns:a16="http://schemas.microsoft.com/office/drawing/2014/main" id="{0DF3971F-8790-44CD-BAE0-6C399E87F649}"/>
              </a:ext>
            </a:extLst>
          </p:cNvPr>
          <p:cNvSpPr txBox="1"/>
          <p:nvPr/>
        </p:nvSpPr>
        <p:spPr>
          <a:xfrm>
            <a:off x="189975" y="3778954"/>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Decreto 115 de 1996:</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493712" y="2015602"/>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5BC8C9A2-CAC2-4DCF-BF12-9A7379F78B78}"/>
              </a:ext>
            </a:extLst>
          </p:cNvPr>
          <p:cNvGrpSpPr/>
          <p:nvPr/>
        </p:nvGrpSpPr>
        <p:grpSpPr>
          <a:xfrm>
            <a:off x="512008" y="2930720"/>
            <a:ext cx="823184" cy="537722"/>
            <a:chOff x="3038113" y="1780704"/>
            <a:chExt cx="1165750" cy="790439"/>
          </a:xfrm>
        </p:grpSpPr>
        <p:sp>
          <p:nvSpPr>
            <p:cNvPr id="30" name="Rectángulo 29">
              <a:extLst>
                <a:ext uri="{FF2B5EF4-FFF2-40B4-BE49-F238E27FC236}">
                  <a16:creationId xmlns:a16="http://schemas.microsoft.com/office/drawing/2014/main" id="{27B6EF72-157A-4837-81AC-E7213E9F2A47}"/>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E16AE113-1FDB-40D1-A609-88F19EB1B0E4}"/>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E6484D46-F161-41B5-9A8F-CF6F5FD92255}"/>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3" name="Imagen 32">
            <a:extLst>
              <a:ext uri="{FF2B5EF4-FFF2-40B4-BE49-F238E27FC236}">
                <a16:creationId xmlns:a16="http://schemas.microsoft.com/office/drawing/2014/main" id="{8E47CAF6-6713-4783-979D-708FA9AED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84" y="2962965"/>
            <a:ext cx="496957" cy="496957"/>
          </a:xfrm>
          <a:prstGeom prst="rect">
            <a:avLst/>
          </a:prstGeom>
        </p:spPr>
      </p:pic>
      <p:grpSp>
        <p:nvGrpSpPr>
          <p:cNvPr id="34" name="Grupo 33">
            <a:extLst>
              <a:ext uri="{FF2B5EF4-FFF2-40B4-BE49-F238E27FC236}">
                <a16:creationId xmlns:a16="http://schemas.microsoft.com/office/drawing/2014/main" id="{3B04D724-2D43-434C-8017-802E78CAF4FD}"/>
              </a:ext>
            </a:extLst>
          </p:cNvPr>
          <p:cNvGrpSpPr/>
          <p:nvPr/>
        </p:nvGrpSpPr>
        <p:grpSpPr>
          <a:xfrm>
            <a:off x="493712" y="4301740"/>
            <a:ext cx="841479" cy="572493"/>
            <a:chOff x="3038113" y="1780704"/>
            <a:chExt cx="1165750" cy="790439"/>
          </a:xfrm>
        </p:grpSpPr>
        <p:pic>
          <p:nvPicPr>
            <p:cNvPr id="35" name="Imagen 34">
              <a:extLst>
                <a:ext uri="{FF2B5EF4-FFF2-40B4-BE49-F238E27FC236}">
                  <a16:creationId xmlns:a16="http://schemas.microsoft.com/office/drawing/2014/main" id="{C38DE4DF-04D1-46B8-99A2-E76A54D16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6" name="Rectángulo 35">
              <a:extLst>
                <a:ext uri="{FF2B5EF4-FFF2-40B4-BE49-F238E27FC236}">
                  <a16:creationId xmlns:a16="http://schemas.microsoft.com/office/drawing/2014/main" id="{AA0EF301-5630-4FE1-B973-2B17AD3AAD0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7" name="Conector recto 36">
              <a:extLst>
                <a:ext uri="{FF2B5EF4-FFF2-40B4-BE49-F238E27FC236}">
                  <a16:creationId xmlns:a16="http://schemas.microsoft.com/office/drawing/2014/main" id="{F5D4FE61-BF33-42E5-BD94-4E15C936E7A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35FAC908-03D5-458F-ACFD-1F0AA970AC1C}"/>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ítulo 1">
            <a:extLst>
              <a:ext uri="{FF2B5EF4-FFF2-40B4-BE49-F238E27FC236}">
                <a16:creationId xmlns:a16="http://schemas.microsoft.com/office/drawing/2014/main" id="{07800A0E-722F-45ED-9E03-5388EE817D1E}"/>
              </a:ext>
            </a:extLst>
          </p:cNvPr>
          <p:cNvSpPr>
            <a:spLocks noGrp="1"/>
          </p:cNvSpPr>
          <p:nvPr>
            <p:ph type="ctrTitle"/>
          </p:nvPr>
        </p:nvSpPr>
        <p:spPr>
          <a:xfrm>
            <a:off x="3429000" y="-14986"/>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3141197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461673" y="629177"/>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323578" y="1229553"/>
            <a:ext cx="3652423" cy="300082"/>
          </a:xfrm>
          <a:prstGeom prst="rect">
            <a:avLst/>
          </a:prstGeom>
          <a:noFill/>
        </p:spPr>
        <p:txBody>
          <a:bodyPr wrap="square">
            <a:spAutoFit/>
          </a:bodyPr>
          <a:lstStyle/>
          <a:p>
            <a:r>
              <a:rPr lang="es-ES" sz="1350" b="1" u="sng" dirty="0">
                <a:latin typeface="+mj-lt"/>
                <a:cs typeface="Arial" panose="020B0604020202020204" pitchFamily="34" charset="0"/>
              </a:rPr>
              <a:t>Plan de ordenamiento territorial - POT</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331817" y="1588817"/>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388 de 1997:</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23" name="CuadroTexto 22">
            <a:extLst>
              <a:ext uri="{FF2B5EF4-FFF2-40B4-BE49-F238E27FC236}">
                <a16:creationId xmlns:a16="http://schemas.microsoft.com/office/drawing/2014/main" id="{0DF3971F-8790-44CD-BAE0-6C399E87F649}"/>
              </a:ext>
            </a:extLst>
          </p:cNvPr>
          <p:cNvSpPr txBox="1"/>
          <p:nvPr/>
        </p:nvSpPr>
        <p:spPr>
          <a:xfrm>
            <a:off x="331817" y="2896113"/>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1454 de 2011:</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493712" y="2015602"/>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5BC8C9A2-CAC2-4DCF-BF12-9A7379F78B78}"/>
              </a:ext>
            </a:extLst>
          </p:cNvPr>
          <p:cNvGrpSpPr/>
          <p:nvPr/>
        </p:nvGrpSpPr>
        <p:grpSpPr>
          <a:xfrm>
            <a:off x="512423" y="3481131"/>
            <a:ext cx="822768" cy="537722"/>
            <a:chOff x="3038113" y="1780704"/>
            <a:chExt cx="1165750" cy="790439"/>
          </a:xfrm>
        </p:grpSpPr>
        <p:sp>
          <p:nvSpPr>
            <p:cNvPr id="30" name="Rectángulo 29">
              <a:extLst>
                <a:ext uri="{FF2B5EF4-FFF2-40B4-BE49-F238E27FC236}">
                  <a16:creationId xmlns:a16="http://schemas.microsoft.com/office/drawing/2014/main" id="{27B6EF72-157A-4837-81AC-E7213E9F2A47}"/>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E16AE113-1FDB-40D1-A609-88F19EB1B0E4}"/>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E6484D46-F161-41B5-9A8F-CF6F5FD92255}"/>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3" name="Imagen 32">
            <a:extLst>
              <a:ext uri="{FF2B5EF4-FFF2-40B4-BE49-F238E27FC236}">
                <a16:creationId xmlns:a16="http://schemas.microsoft.com/office/drawing/2014/main" id="{8E47CAF6-6713-4783-979D-708FA9AED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00" y="3513376"/>
            <a:ext cx="496706" cy="496957"/>
          </a:xfrm>
          <a:prstGeom prst="rect">
            <a:avLst/>
          </a:prstGeom>
        </p:spPr>
      </p:pic>
      <p:sp>
        <p:nvSpPr>
          <p:cNvPr id="6" name="CuadroTexto 5">
            <a:extLst>
              <a:ext uri="{FF2B5EF4-FFF2-40B4-BE49-F238E27FC236}">
                <a16:creationId xmlns:a16="http://schemas.microsoft.com/office/drawing/2014/main" id="{03EA1D3C-626C-4E3F-9B65-459254789F50}"/>
              </a:ext>
            </a:extLst>
          </p:cNvPr>
          <p:cNvSpPr txBox="1"/>
          <p:nvPr/>
        </p:nvSpPr>
        <p:spPr>
          <a:xfrm>
            <a:off x="1461674" y="1940252"/>
            <a:ext cx="7475842" cy="900246"/>
          </a:xfrm>
          <a:prstGeom prst="rect">
            <a:avLst/>
          </a:prstGeom>
          <a:noFill/>
        </p:spPr>
        <p:txBody>
          <a:bodyPr wrap="square" rtlCol="0">
            <a:spAutoFit/>
          </a:bodyPr>
          <a:lstStyle/>
          <a:p>
            <a:pPr algn="just"/>
            <a:r>
              <a:rPr lang="es-ES" sz="1050" b="1" u="sng" dirty="0">
                <a:latin typeface="+mj-lt"/>
                <a:cs typeface="Arial" panose="020B0604020202020204" pitchFamily="34" charset="0"/>
              </a:rPr>
              <a:t>ARTICULO 9o. PLAN DE ORDENAMIENTO TERRITORIAL.</a:t>
            </a:r>
            <a:r>
              <a:rPr lang="es-ES" sz="1050" dirty="0">
                <a:latin typeface="+mj-lt"/>
                <a:cs typeface="Arial" panose="020B0604020202020204" pitchFamily="34" charset="0"/>
              </a:rPr>
              <a:t> El plan de ordenamiento territorial que los municipios y distritos deberán adoptar en aplicación de la presente ley, al cual se refiere el artículo 41 de la Ley 152 de 1994, es el instrumento básico para desarrollar el proceso de ordenamiento del territorio municipal. Se define como el conjunto de objetivos, directrices, políticas, estrategias, metas, programas, actuaciones y normas adoptadas para orientar y administrar el desarrollo físico del territorio y la utilización del suelo. (…)</a:t>
            </a:r>
            <a:endParaRPr lang="es-CO" sz="1050" dirty="0">
              <a:latin typeface="+mj-lt"/>
              <a:cs typeface="Arial" panose="020B0604020202020204" pitchFamily="34" charset="0"/>
            </a:endParaRPr>
          </a:p>
        </p:txBody>
      </p:sp>
      <p:sp>
        <p:nvSpPr>
          <p:cNvPr id="39" name="CuadroTexto 38">
            <a:extLst>
              <a:ext uri="{FF2B5EF4-FFF2-40B4-BE49-F238E27FC236}">
                <a16:creationId xmlns:a16="http://schemas.microsoft.com/office/drawing/2014/main" id="{41CD2C32-9E03-4BB1-AC4E-6B00102B5BDB}"/>
              </a:ext>
            </a:extLst>
          </p:cNvPr>
          <p:cNvSpPr txBox="1"/>
          <p:nvPr/>
        </p:nvSpPr>
        <p:spPr>
          <a:xfrm>
            <a:off x="1461673" y="3372819"/>
            <a:ext cx="7475840" cy="1223412"/>
          </a:xfrm>
          <a:prstGeom prst="rect">
            <a:avLst/>
          </a:prstGeom>
          <a:noFill/>
        </p:spPr>
        <p:txBody>
          <a:bodyPr wrap="square">
            <a:spAutoFit/>
          </a:bodyPr>
          <a:lstStyle/>
          <a:p>
            <a:pPr algn="just"/>
            <a:r>
              <a:rPr lang="es-ES" sz="1050" b="1" dirty="0">
                <a:latin typeface="+mj-lt"/>
              </a:rPr>
              <a:t>Artículo</a:t>
            </a:r>
            <a:r>
              <a:rPr lang="es-ES" sz="1050" dirty="0">
                <a:latin typeface="+mj-lt"/>
              </a:rPr>
              <a:t> </a:t>
            </a:r>
            <a:r>
              <a:rPr lang="es-ES" sz="1050" b="1" dirty="0">
                <a:latin typeface="+mj-lt"/>
              </a:rPr>
              <a:t>2°. </a:t>
            </a:r>
            <a:r>
              <a:rPr lang="es-ES" sz="1050" b="1" i="1" dirty="0">
                <a:latin typeface="+mj-lt"/>
              </a:rPr>
              <a:t>Concepto y finalidad del ordenamiento territorial.</a:t>
            </a:r>
            <a:r>
              <a:rPr lang="es-ES" sz="1050" i="1" dirty="0">
                <a:latin typeface="+mj-lt"/>
              </a:rPr>
              <a:t> </a:t>
            </a:r>
            <a:r>
              <a:rPr lang="es-ES" sz="1050" dirty="0">
                <a:latin typeface="+mj-lt"/>
              </a:rPr>
              <a:t>El ordenamiento territorial es un instrumento de planificación y de gestión de las entidades territoriales y un proceso de construcción colectiva de país, que se da de manera progresiva, gradual y flexible, con responsabilidad fiscal, tendiente a lograr una adecuada organización político administrativa del Estado en el territorio, para facilitar el desarrollo institucional, el fortalecimiento de la identidad cultural y el desarrollo territorial, entendido este como desarrollo económicamente competitivo, socialmente justo, ambientalmente y fiscalmente sostenible, regionalmente armónico, culturalmente pertinente, atendiendo a la diversidad cultural y físico-geográfica de Colombia.</a:t>
            </a:r>
            <a:endParaRPr lang="es-CO" sz="1050" dirty="0">
              <a:latin typeface="+mj-lt"/>
            </a:endParaRPr>
          </a:p>
        </p:txBody>
      </p:sp>
      <p:sp>
        <p:nvSpPr>
          <p:cNvPr id="22" name="Título 1">
            <a:extLst>
              <a:ext uri="{FF2B5EF4-FFF2-40B4-BE49-F238E27FC236}">
                <a16:creationId xmlns:a16="http://schemas.microsoft.com/office/drawing/2014/main" id="{08CB06DA-B189-4E13-8DD2-0DC552B93E32}"/>
              </a:ext>
            </a:extLst>
          </p:cNvPr>
          <p:cNvSpPr>
            <a:spLocks noGrp="1"/>
          </p:cNvSpPr>
          <p:nvPr>
            <p:ph type="ctrTitle"/>
          </p:nvPr>
        </p:nvSpPr>
        <p:spPr>
          <a:xfrm>
            <a:off x="3429000" y="-18672"/>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3936901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2163192" y="647798"/>
            <a:ext cx="5421082"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87154" y="1205467"/>
            <a:ext cx="4034213" cy="300082"/>
          </a:xfrm>
          <a:prstGeom prst="rect">
            <a:avLst/>
          </a:prstGeom>
          <a:noFill/>
        </p:spPr>
        <p:txBody>
          <a:bodyPr wrap="square">
            <a:spAutoFit/>
          </a:bodyPr>
          <a:lstStyle/>
          <a:p>
            <a:r>
              <a:rPr lang="es-ES" sz="1350" b="1" u="sng" dirty="0">
                <a:latin typeface="+mj-lt"/>
                <a:cs typeface="Arial" panose="020B0604020202020204" pitchFamily="34" charset="0"/>
              </a:rPr>
              <a:t>Plan de Desarrollo </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331817" y="1588817"/>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Constitución Política:</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23" name="CuadroTexto 22">
            <a:extLst>
              <a:ext uri="{FF2B5EF4-FFF2-40B4-BE49-F238E27FC236}">
                <a16:creationId xmlns:a16="http://schemas.microsoft.com/office/drawing/2014/main" id="{0DF3971F-8790-44CD-BAE0-6C399E87F649}"/>
              </a:ext>
            </a:extLst>
          </p:cNvPr>
          <p:cNvSpPr txBox="1"/>
          <p:nvPr/>
        </p:nvSpPr>
        <p:spPr>
          <a:xfrm>
            <a:off x="189975" y="3778954"/>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152 de 1994:</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493712" y="2015602"/>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5BC8C9A2-CAC2-4DCF-BF12-9A7379F78B78}"/>
              </a:ext>
            </a:extLst>
          </p:cNvPr>
          <p:cNvGrpSpPr/>
          <p:nvPr/>
        </p:nvGrpSpPr>
        <p:grpSpPr>
          <a:xfrm>
            <a:off x="493713" y="4232371"/>
            <a:ext cx="823184" cy="537722"/>
            <a:chOff x="3038113" y="1780704"/>
            <a:chExt cx="1165750" cy="790439"/>
          </a:xfrm>
        </p:grpSpPr>
        <p:sp>
          <p:nvSpPr>
            <p:cNvPr id="30" name="Rectángulo 29">
              <a:extLst>
                <a:ext uri="{FF2B5EF4-FFF2-40B4-BE49-F238E27FC236}">
                  <a16:creationId xmlns:a16="http://schemas.microsoft.com/office/drawing/2014/main" id="{27B6EF72-157A-4837-81AC-E7213E9F2A47}"/>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E16AE113-1FDB-40D1-A609-88F19EB1B0E4}"/>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E6484D46-F161-41B5-9A8F-CF6F5FD92255}"/>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3" name="Imagen 32">
            <a:extLst>
              <a:ext uri="{FF2B5EF4-FFF2-40B4-BE49-F238E27FC236}">
                <a16:creationId xmlns:a16="http://schemas.microsoft.com/office/drawing/2014/main" id="{8E47CAF6-6713-4783-979D-708FA9AED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89" y="4264617"/>
            <a:ext cx="496957" cy="496957"/>
          </a:xfrm>
          <a:prstGeom prst="rect">
            <a:avLst/>
          </a:prstGeom>
        </p:spPr>
      </p:pic>
      <p:sp>
        <p:nvSpPr>
          <p:cNvPr id="39" name="CuadroTexto 38">
            <a:extLst>
              <a:ext uri="{FF2B5EF4-FFF2-40B4-BE49-F238E27FC236}">
                <a16:creationId xmlns:a16="http://schemas.microsoft.com/office/drawing/2014/main" id="{879829BF-606D-40AF-BD0B-C165B9E97FC3}"/>
              </a:ext>
            </a:extLst>
          </p:cNvPr>
          <p:cNvSpPr txBox="1"/>
          <p:nvPr/>
        </p:nvSpPr>
        <p:spPr>
          <a:xfrm>
            <a:off x="1427686" y="4207300"/>
            <a:ext cx="6993643" cy="646331"/>
          </a:xfrm>
          <a:prstGeom prst="rect">
            <a:avLst/>
          </a:prstGeom>
          <a:noFill/>
        </p:spPr>
        <p:txBody>
          <a:bodyPr wrap="square">
            <a:spAutoFit/>
          </a:bodyPr>
          <a:lstStyle/>
          <a:p>
            <a:pPr algn="just"/>
            <a:r>
              <a:rPr lang="es-ES" sz="1200" b="1" dirty="0">
                <a:latin typeface="+mj-lt"/>
              </a:rPr>
              <a:t>Artículo 4º.- </a:t>
            </a:r>
            <a:r>
              <a:rPr lang="es-ES" sz="1200" i="1" dirty="0">
                <a:latin typeface="+mj-lt"/>
              </a:rPr>
              <a:t>Conformación del Plan Nacional de Desarrollo.</a:t>
            </a:r>
            <a:r>
              <a:rPr lang="es-ES" sz="1200" dirty="0">
                <a:latin typeface="+mj-lt"/>
              </a:rPr>
              <a:t> De conformidad con lo dispuesto por el artículo 339 de la Constitución Política, el Plan Nacional de Desarrollo estará conformado por una parte general y un plan de inversiones de las entidades públicas del orden nacional.</a:t>
            </a:r>
            <a:endParaRPr lang="es-CO" sz="1200" dirty="0">
              <a:latin typeface="+mj-lt"/>
            </a:endParaRPr>
          </a:p>
        </p:txBody>
      </p:sp>
      <p:sp>
        <p:nvSpPr>
          <p:cNvPr id="40" name="CuadroTexto 39">
            <a:extLst>
              <a:ext uri="{FF2B5EF4-FFF2-40B4-BE49-F238E27FC236}">
                <a16:creationId xmlns:a16="http://schemas.microsoft.com/office/drawing/2014/main" id="{04FB06F4-63A3-4B33-89A9-6F96CF46622B}"/>
              </a:ext>
            </a:extLst>
          </p:cNvPr>
          <p:cNvSpPr txBox="1"/>
          <p:nvPr/>
        </p:nvSpPr>
        <p:spPr>
          <a:xfrm>
            <a:off x="1457110" y="1980203"/>
            <a:ext cx="6833247" cy="1754326"/>
          </a:xfrm>
          <a:prstGeom prst="rect">
            <a:avLst/>
          </a:prstGeom>
          <a:noFill/>
        </p:spPr>
        <p:txBody>
          <a:bodyPr wrap="square">
            <a:spAutoFit/>
          </a:bodyPr>
          <a:lstStyle/>
          <a:p>
            <a:pPr algn="just"/>
            <a:r>
              <a:rPr lang="es-ES" sz="1200" b="1" u="sng" dirty="0">
                <a:latin typeface="+mj-lt"/>
                <a:cs typeface="Arial" panose="020B0604020202020204" pitchFamily="34" charset="0"/>
              </a:rPr>
              <a:t>ARTICULO 339. </a:t>
            </a:r>
            <a:r>
              <a:rPr lang="es-ES" sz="1200" dirty="0">
                <a:latin typeface="+mj-lt"/>
                <a:cs typeface="Arial" panose="020B0604020202020204" pitchFamily="34" charset="0"/>
              </a:rPr>
              <a:t>&lt;Inciso 1o. modificado por el artículo </a:t>
            </a:r>
            <a:r>
              <a:rPr lang="es-ES" sz="1200" dirty="0">
                <a:latin typeface="+mj-lt"/>
                <a:cs typeface="Arial" panose="020B0604020202020204" pitchFamily="34" charset="0"/>
                <a:hlinkClick r:id="rId4">
                  <a:extLst>
                    <a:ext uri="{A12FA001-AC4F-418D-AE19-62706E023703}">
                      <ahyp:hlinkClr xmlns:ahyp="http://schemas.microsoft.com/office/drawing/2018/hyperlinkcolor" xmlns="" val="tx"/>
                    </a:ext>
                  </a:extLst>
                </a:hlinkClick>
              </a:rPr>
              <a:t>2o</a:t>
            </a:r>
            <a:r>
              <a:rPr lang="es-ES" sz="1200" dirty="0">
                <a:latin typeface="+mj-lt"/>
                <a:cs typeface="Arial" panose="020B0604020202020204" pitchFamily="34" charset="0"/>
              </a:rPr>
              <a:t>. del Acto Legislativo 3 de 2011. El nuevo texto es siguiente:&gt; Habrá un Plan Nacional de Desarrollo conformado por una parte general y un plan de inversiones de las entidades públicas del orden nacional. En la parte general se señalarán los propósitos y objetivos nacionales de largo plazo, las metas y prioridades de la acción estatal a mediano plazo y las estrategias y orientaciones generales de la política económica, social y ambiental que serán adoptadas por el Gobierno. El plan de inversiones públicas contendrá los presupuestos plurianuales de los principales programas y proyectos de inversión pública nacional y la especificación de los recursos financieros requeridos para su ejecución, dentro de un marco que garantice la sostenibilidad fiscal.</a:t>
            </a:r>
            <a:endParaRPr lang="es-CO" sz="1200" dirty="0">
              <a:latin typeface="+mj-lt"/>
              <a:cs typeface="Arial" panose="020B0604020202020204" pitchFamily="34" charset="0"/>
            </a:endParaRPr>
          </a:p>
        </p:txBody>
      </p:sp>
      <p:sp>
        <p:nvSpPr>
          <p:cNvPr id="22" name="Título 1">
            <a:extLst>
              <a:ext uri="{FF2B5EF4-FFF2-40B4-BE49-F238E27FC236}">
                <a16:creationId xmlns:a16="http://schemas.microsoft.com/office/drawing/2014/main" id="{B4B542FA-8000-4348-8260-D1487CD6B1AA}"/>
              </a:ext>
            </a:extLst>
          </p:cNvPr>
          <p:cNvSpPr>
            <a:spLocks noGrp="1"/>
          </p:cNvSpPr>
          <p:nvPr>
            <p:ph type="ctrTitle"/>
          </p:nvPr>
        </p:nvSpPr>
        <p:spPr>
          <a:xfrm>
            <a:off x="3500976" y="0"/>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1727120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447800" y="621455"/>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87154" y="1205467"/>
            <a:ext cx="4034213" cy="300082"/>
          </a:xfrm>
          <a:prstGeom prst="rect">
            <a:avLst/>
          </a:prstGeom>
          <a:noFill/>
        </p:spPr>
        <p:txBody>
          <a:bodyPr wrap="square">
            <a:spAutoFit/>
          </a:bodyPr>
          <a:lstStyle/>
          <a:p>
            <a:r>
              <a:rPr lang="es-ES" sz="1350" b="1" u="sng" dirty="0">
                <a:latin typeface="Arial" panose="020B0604020202020204" pitchFamily="34" charset="0"/>
                <a:cs typeface="Arial" panose="020B0604020202020204" pitchFamily="34" charset="0"/>
              </a:rPr>
              <a:t>Metas en el marco fiscal de mediano plazo</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331817" y="1588817"/>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Ley 819 de 2003:</a:t>
            </a:r>
            <a:endParaRPr lang="es-ES" sz="135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324485" y="2095091"/>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CuadroTexto 33">
            <a:extLst>
              <a:ext uri="{FF2B5EF4-FFF2-40B4-BE49-F238E27FC236}">
                <a16:creationId xmlns:a16="http://schemas.microsoft.com/office/drawing/2014/main" id="{7FDAE193-5DBC-453D-A170-0CD29130F515}"/>
              </a:ext>
            </a:extLst>
          </p:cNvPr>
          <p:cNvSpPr txBox="1"/>
          <p:nvPr/>
        </p:nvSpPr>
        <p:spPr>
          <a:xfrm>
            <a:off x="1165964" y="1916781"/>
            <a:ext cx="7653550" cy="2862322"/>
          </a:xfrm>
          <a:prstGeom prst="rect">
            <a:avLst/>
          </a:prstGeom>
          <a:noFill/>
        </p:spPr>
        <p:txBody>
          <a:bodyPr wrap="square">
            <a:spAutoFit/>
          </a:bodyPr>
          <a:lstStyle/>
          <a:p>
            <a:pPr algn="just"/>
            <a:r>
              <a:rPr lang="es-ES" sz="1200" b="1" dirty="0">
                <a:latin typeface="Arial" panose="020B0604020202020204" pitchFamily="34" charset="0"/>
              </a:rPr>
              <a:t>Artículo  1º</a:t>
            </a:r>
            <a:r>
              <a:rPr lang="es-ES" sz="1200" dirty="0">
                <a:latin typeface="Arial" panose="020B0604020202020204" pitchFamily="34" charset="0"/>
              </a:rPr>
              <a:t>. </a:t>
            </a:r>
            <a:r>
              <a:rPr lang="es-ES" sz="1200" i="1" dirty="0">
                <a:latin typeface="Arial" panose="020B0604020202020204" pitchFamily="34" charset="0"/>
              </a:rPr>
              <a:t>Marco fiscal de mediano plazo. </a:t>
            </a:r>
            <a:r>
              <a:rPr lang="es-ES" sz="1200" dirty="0">
                <a:latin typeface="Arial" panose="020B0604020202020204" pitchFamily="34" charset="0"/>
              </a:rPr>
              <a:t>Antes del 15 de junio de cada vigencia fiscal, el Gobierno Nacional, presentará a las Comisiones Económicas del Senado y de la Cámara de Representantes, un Marco Fiscal de Mediano Plazo, el cual será estudiado y discutido con prioridad durante el primer debate de la Ley Anual de Presupuesto.</a:t>
            </a:r>
          </a:p>
          <a:p>
            <a:pPr algn="just"/>
            <a:r>
              <a:rPr lang="es-ES" sz="1200" dirty="0">
                <a:latin typeface="Arial" panose="020B0604020202020204" pitchFamily="34" charset="0"/>
              </a:rPr>
              <a:t>Este Marco contendrá, como mínimo:</a:t>
            </a:r>
          </a:p>
          <a:p>
            <a:pPr algn="just"/>
            <a:r>
              <a:rPr lang="es-ES" sz="1200" dirty="0">
                <a:latin typeface="Arial" panose="020B0604020202020204" pitchFamily="34" charset="0"/>
              </a:rPr>
              <a:t>a) El Plan Financiero contenido en el artículo 4º de la Ley 38 de 1989, modificado por el inciso 5 del artículo 55 de la Ley 179 de 1994;</a:t>
            </a:r>
          </a:p>
          <a:p>
            <a:pPr algn="just"/>
            <a:r>
              <a:rPr lang="es-ES" sz="1200" dirty="0">
                <a:latin typeface="Arial" panose="020B0604020202020204" pitchFamily="34" charset="0"/>
              </a:rPr>
              <a:t>b) Un programa macroeconómico plurianual;</a:t>
            </a:r>
          </a:p>
          <a:p>
            <a:pPr algn="just"/>
            <a:r>
              <a:rPr lang="es-ES" sz="1200" dirty="0">
                <a:latin typeface="Arial" panose="020B0604020202020204" pitchFamily="34" charset="0"/>
              </a:rPr>
              <a:t>c) Las metas de superávit primario a que hace referencia el artículo 2º de la presente ley, así como el nivel de deuda pública y un análisis de su sostenibilidad;</a:t>
            </a:r>
          </a:p>
          <a:p>
            <a:pPr algn="just"/>
            <a:r>
              <a:rPr lang="es-ES" sz="1200" dirty="0">
                <a:latin typeface="Arial" panose="020B0604020202020204" pitchFamily="34" charset="0"/>
              </a:rPr>
              <a:t>d) Un informe de resultados macroeconómicos y fiscales de la vigencia fiscal anterior. Este informe debe incluir, en caso de incumplimiento de las metas fijadas en el Marco Fiscal de Mediano Plazo del año anterior, una explicación de cualquier desviación respecto a las metas y las medidas necesarias para corregirlas. Si se ha incumplido la meta de superávit primario del año anterior, el nuevo Marco Fiscal de Mediano Plazo tiene que reflejar un ajuste tal que garantice la sostenibilidad de la deuda pública;</a:t>
            </a:r>
          </a:p>
        </p:txBody>
      </p:sp>
      <p:sp>
        <p:nvSpPr>
          <p:cNvPr id="2" name="Rectángulo 1">
            <a:extLst>
              <a:ext uri="{FF2B5EF4-FFF2-40B4-BE49-F238E27FC236}">
                <a16:creationId xmlns:a16="http://schemas.microsoft.com/office/drawing/2014/main" id="{48941D60-E64F-489A-8E84-E6DEA2B4AA74}"/>
              </a:ext>
            </a:extLst>
          </p:cNvPr>
          <p:cNvSpPr/>
          <p:nvPr/>
        </p:nvSpPr>
        <p:spPr>
          <a:xfrm>
            <a:off x="7661788" y="4645742"/>
            <a:ext cx="1238864" cy="235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Continua …</a:t>
            </a:r>
            <a:endParaRPr lang="es-CO" sz="1350" dirty="0"/>
          </a:p>
        </p:txBody>
      </p:sp>
      <p:sp>
        <p:nvSpPr>
          <p:cNvPr id="18" name="Título 1">
            <a:extLst>
              <a:ext uri="{FF2B5EF4-FFF2-40B4-BE49-F238E27FC236}">
                <a16:creationId xmlns:a16="http://schemas.microsoft.com/office/drawing/2014/main" id="{D516B05F-AA15-45AA-BEDB-07696CCE72BB}"/>
              </a:ext>
            </a:extLst>
          </p:cNvPr>
          <p:cNvSpPr>
            <a:spLocks noGrp="1"/>
          </p:cNvSpPr>
          <p:nvPr>
            <p:ph type="ctrTitle"/>
          </p:nvPr>
        </p:nvSpPr>
        <p:spPr>
          <a:xfrm>
            <a:off x="3429000" y="-46085"/>
            <a:ext cx="4920353" cy="478900"/>
          </a:xfrm>
        </p:spPr>
        <p:txBody>
          <a:bodyPr>
            <a:noAutofit/>
          </a:bodyPr>
          <a:lstStyle/>
          <a:p>
            <a:pPr algn="r"/>
            <a:r>
              <a:rPr lang="es-CO" sz="2700" b="1" dirty="0">
                <a:solidFill>
                  <a:schemeClr val="accent1">
                    <a:lumMod val="75000"/>
                  </a:schemeClr>
                </a:solidFill>
                <a:latin typeface="Arial" panose="020B0604020202020204" pitchFamily="34" charset="0"/>
                <a:cs typeface="Arial" panose="020B0604020202020204" pitchFamily="34" charset="0"/>
              </a:rPr>
              <a:t>Programación y elaboración</a:t>
            </a:r>
          </a:p>
        </p:txBody>
      </p:sp>
      <p:sp>
        <p:nvSpPr>
          <p:cNvPr id="13" name="CuadroTexto 12">
            <a:extLst>
              <a:ext uri="{FF2B5EF4-FFF2-40B4-BE49-F238E27FC236}">
                <a16:creationId xmlns:a16="http://schemas.microsoft.com/office/drawing/2014/main" id="{20D15233-0D50-4DEE-B559-93D808EE5B4A}"/>
              </a:ext>
            </a:extLst>
          </p:cNvPr>
          <p:cNvSpPr txBox="1"/>
          <p:nvPr/>
        </p:nvSpPr>
        <p:spPr>
          <a:xfrm>
            <a:off x="2304260" y="1505549"/>
            <a:ext cx="6295413" cy="461665"/>
          </a:xfrm>
          <a:prstGeom prst="rect">
            <a:avLst/>
          </a:prstGeom>
          <a:noFill/>
        </p:spPr>
        <p:txBody>
          <a:bodyPr wrap="square">
            <a:spAutoFit/>
          </a:bodyPr>
          <a:lstStyle/>
          <a:p>
            <a:pPr algn="just"/>
            <a:r>
              <a:rPr lang="es-ES" sz="1200" i="0" dirty="0">
                <a:effectLst/>
                <a:latin typeface="Arial" panose="020B0604020202020204" pitchFamily="34" charset="0"/>
                <a:cs typeface="Arial" panose="020B0604020202020204" pitchFamily="34" charset="0"/>
              </a:rPr>
              <a:t>Por la cual se dictan normas orgánicas en materia de presupuesto, responsabilidad y transparencia fiscal y se dictan otras disposiciones.</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84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739273" y="585767"/>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74525" y="1206101"/>
            <a:ext cx="4034213" cy="300082"/>
          </a:xfrm>
          <a:prstGeom prst="rect">
            <a:avLst/>
          </a:prstGeom>
          <a:noFill/>
        </p:spPr>
        <p:txBody>
          <a:bodyPr wrap="square">
            <a:spAutoFit/>
          </a:bodyPr>
          <a:lstStyle/>
          <a:p>
            <a:r>
              <a:rPr lang="es-ES" sz="1350" b="1" u="sng" dirty="0">
                <a:latin typeface="+mj-lt"/>
                <a:cs typeface="Arial" panose="020B0604020202020204" pitchFamily="34" charset="0"/>
              </a:rPr>
              <a:t>Metas en el marco fiscal de mediano plazo</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287153" y="3430756"/>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819 de 2003:</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287153" y="3810468"/>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F0B1EA14-DF1F-42B5-96D3-AB91E6CFFBAF}"/>
              </a:ext>
            </a:extLst>
          </p:cNvPr>
          <p:cNvSpPr txBox="1"/>
          <p:nvPr/>
        </p:nvSpPr>
        <p:spPr>
          <a:xfrm>
            <a:off x="1349063" y="3810468"/>
            <a:ext cx="7507784" cy="1131079"/>
          </a:xfrm>
          <a:prstGeom prst="rect">
            <a:avLst/>
          </a:prstGeom>
          <a:noFill/>
        </p:spPr>
        <p:txBody>
          <a:bodyPr wrap="square">
            <a:spAutoFit/>
          </a:bodyPr>
          <a:lstStyle/>
          <a:p>
            <a:pPr algn="just" defTabSz="685808"/>
            <a:r>
              <a:rPr lang="es-ES" sz="1350" dirty="0">
                <a:latin typeface="+mj-lt"/>
                <a:cs typeface="Arial" panose="020B0604020202020204" pitchFamily="34" charset="0"/>
              </a:rPr>
              <a:t>Artículo 8. Reglamentación a la programación presupuestal. La preparación y elaboración del presupuesto general de la Nación y el de las Entidades Territoriales, deberá sujetarse a los correspondientes Marcos Fiscales de Mediano Plazo de manera que las apropiaciones presupuestales aprobadas por el Congreso de la República, las Asambleas y los Concejos, puedan ejecutarse en su totalidad durante la vigencia fiscal correspondiente. (…).</a:t>
            </a:r>
            <a:endParaRPr lang="es-CO" sz="1350" dirty="0">
              <a:latin typeface="+mj-lt"/>
              <a:cs typeface="Arial" panose="020B0604020202020204" pitchFamily="34" charset="0"/>
            </a:endParaRPr>
          </a:p>
        </p:txBody>
      </p:sp>
      <p:sp>
        <p:nvSpPr>
          <p:cNvPr id="19" name="CuadroTexto 18">
            <a:extLst>
              <a:ext uri="{FF2B5EF4-FFF2-40B4-BE49-F238E27FC236}">
                <a16:creationId xmlns:a16="http://schemas.microsoft.com/office/drawing/2014/main" id="{E51F3210-D13F-404A-999B-38C406874672}"/>
              </a:ext>
            </a:extLst>
          </p:cNvPr>
          <p:cNvSpPr txBox="1"/>
          <p:nvPr/>
        </p:nvSpPr>
        <p:spPr>
          <a:xfrm>
            <a:off x="1311725" y="1798461"/>
            <a:ext cx="7507695" cy="1569660"/>
          </a:xfrm>
          <a:prstGeom prst="rect">
            <a:avLst/>
          </a:prstGeom>
          <a:noFill/>
        </p:spPr>
        <p:txBody>
          <a:bodyPr wrap="square">
            <a:spAutoFit/>
          </a:bodyPr>
          <a:lstStyle/>
          <a:p>
            <a:pPr algn="just"/>
            <a:r>
              <a:rPr lang="es-ES" sz="1200" b="1" dirty="0">
                <a:latin typeface="+mj-lt"/>
              </a:rPr>
              <a:t>Artículo  1º</a:t>
            </a:r>
            <a:r>
              <a:rPr lang="es-ES" sz="1200" dirty="0">
                <a:latin typeface="+mj-lt"/>
              </a:rPr>
              <a:t>.</a:t>
            </a:r>
          </a:p>
          <a:p>
            <a:pPr algn="just"/>
            <a:endParaRPr lang="es-ES" sz="1200" dirty="0">
              <a:latin typeface="+mj-lt"/>
            </a:endParaRPr>
          </a:p>
          <a:p>
            <a:pPr algn="just"/>
            <a:r>
              <a:rPr lang="es-ES" sz="1200" dirty="0">
                <a:latin typeface="+mj-lt"/>
              </a:rPr>
              <a:t>e) Una evaluación de las principales actividades cuasifiscales realizadas por el sector público;</a:t>
            </a:r>
          </a:p>
          <a:p>
            <a:pPr algn="just"/>
            <a:r>
              <a:rPr lang="es-ES" sz="1200" dirty="0">
                <a:latin typeface="+mj-lt"/>
              </a:rPr>
              <a:t>f) Una estimación del costo fiscal de las exenciones, deducciones o descuentos tributarios existentes;</a:t>
            </a:r>
          </a:p>
          <a:p>
            <a:pPr algn="just"/>
            <a:r>
              <a:rPr lang="es-ES" sz="1200" dirty="0">
                <a:latin typeface="+mj-lt"/>
              </a:rPr>
              <a:t>g) El costo fiscal de las leyes sancionadas en la vigencia fiscal anterior;</a:t>
            </a:r>
          </a:p>
          <a:p>
            <a:pPr algn="just"/>
            <a:r>
              <a:rPr lang="es-ES" sz="1200" dirty="0">
                <a:latin typeface="+mj-lt"/>
              </a:rPr>
              <a:t>h) Una relación de los pasivos contingentes que pudieran afectar la situación financiera de la Nación;</a:t>
            </a:r>
          </a:p>
          <a:p>
            <a:pPr algn="just"/>
            <a:r>
              <a:rPr lang="es-ES" sz="1200" dirty="0">
                <a:latin typeface="+mj-lt"/>
              </a:rPr>
              <a:t>i) En todo presupuesto se deben incluir indicadores de gestión presupuestal y de resultado de los objetivos, planes y programas desagregados para mayor control del presupuesto.</a:t>
            </a:r>
          </a:p>
        </p:txBody>
      </p:sp>
      <p:sp>
        <p:nvSpPr>
          <p:cNvPr id="20" name="CuadroTexto 19">
            <a:extLst>
              <a:ext uri="{FF2B5EF4-FFF2-40B4-BE49-F238E27FC236}">
                <a16:creationId xmlns:a16="http://schemas.microsoft.com/office/drawing/2014/main" id="{3B05541B-46B9-4B39-BAFC-D2A5C6AF9A63}"/>
              </a:ext>
            </a:extLst>
          </p:cNvPr>
          <p:cNvSpPr txBox="1"/>
          <p:nvPr/>
        </p:nvSpPr>
        <p:spPr>
          <a:xfrm>
            <a:off x="331817" y="1498334"/>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819 de 2003:</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1" name="Grupo 20">
            <a:extLst>
              <a:ext uri="{FF2B5EF4-FFF2-40B4-BE49-F238E27FC236}">
                <a16:creationId xmlns:a16="http://schemas.microsoft.com/office/drawing/2014/main" id="{A4DA8709-5640-4721-9F0F-135E87B0723A}"/>
              </a:ext>
            </a:extLst>
          </p:cNvPr>
          <p:cNvGrpSpPr/>
          <p:nvPr/>
        </p:nvGrpSpPr>
        <p:grpSpPr>
          <a:xfrm>
            <a:off x="305864" y="2188068"/>
            <a:ext cx="822768" cy="537722"/>
            <a:chOff x="3038113" y="1780704"/>
            <a:chExt cx="1165750" cy="790439"/>
          </a:xfrm>
        </p:grpSpPr>
        <p:sp>
          <p:nvSpPr>
            <p:cNvPr id="22" name="Rectángulo 21">
              <a:extLst>
                <a:ext uri="{FF2B5EF4-FFF2-40B4-BE49-F238E27FC236}">
                  <a16:creationId xmlns:a16="http://schemas.microsoft.com/office/drawing/2014/main" id="{7B16C82B-03A9-4D10-AD4B-1A8ABFD18D6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1DA2E533-770C-459B-87CB-ACD09D7D108B}"/>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C7B65A8A-C188-4519-BA1F-59D32D33031D}"/>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Imagen 29">
            <a:extLst>
              <a:ext uri="{FF2B5EF4-FFF2-40B4-BE49-F238E27FC236}">
                <a16:creationId xmlns:a16="http://schemas.microsoft.com/office/drawing/2014/main" id="{7E432FFE-5BD9-443A-A601-2F015A7AB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41" y="2220313"/>
            <a:ext cx="496706" cy="496957"/>
          </a:xfrm>
          <a:prstGeom prst="rect">
            <a:avLst/>
          </a:prstGeom>
        </p:spPr>
      </p:pic>
      <p:sp>
        <p:nvSpPr>
          <p:cNvPr id="31" name="Título 1">
            <a:extLst>
              <a:ext uri="{FF2B5EF4-FFF2-40B4-BE49-F238E27FC236}">
                <a16:creationId xmlns:a16="http://schemas.microsoft.com/office/drawing/2014/main" id="{87BE4E24-85A1-4BCF-814B-BA7D2DEBB334}"/>
              </a:ext>
            </a:extLst>
          </p:cNvPr>
          <p:cNvSpPr>
            <a:spLocks noGrp="1"/>
          </p:cNvSpPr>
          <p:nvPr>
            <p:ph type="ctrTitle"/>
          </p:nvPr>
        </p:nvSpPr>
        <p:spPr>
          <a:xfrm>
            <a:off x="3429000" y="-43318"/>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
        <p:nvSpPr>
          <p:cNvPr id="32" name="CuadroTexto 31">
            <a:extLst>
              <a:ext uri="{FF2B5EF4-FFF2-40B4-BE49-F238E27FC236}">
                <a16:creationId xmlns:a16="http://schemas.microsoft.com/office/drawing/2014/main" id="{942BC1F6-E8C0-476A-9585-EFC46480A1D9}"/>
              </a:ext>
            </a:extLst>
          </p:cNvPr>
          <p:cNvSpPr txBox="1"/>
          <p:nvPr/>
        </p:nvSpPr>
        <p:spPr>
          <a:xfrm>
            <a:off x="2348924" y="1486865"/>
            <a:ext cx="6295413" cy="461665"/>
          </a:xfrm>
          <a:prstGeom prst="rect">
            <a:avLst/>
          </a:prstGeom>
          <a:noFill/>
        </p:spPr>
        <p:txBody>
          <a:bodyPr wrap="square">
            <a:spAutoFit/>
          </a:bodyPr>
          <a:lstStyle/>
          <a:p>
            <a:pPr algn="just"/>
            <a:r>
              <a:rPr lang="es-ES" sz="1200" i="0" dirty="0">
                <a:effectLst/>
                <a:latin typeface="+mj-lt"/>
                <a:cs typeface="Arial" panose="020B0604020202020204" pitchFamily="34" charset="0"/>
              </a:rPr>
              <a:t>Por la cual se dictan normas orgánicas en materia de presupuesto, responsabilidad y transparencia fiscal y se dictan otras disposiciones.</a:t>
            </a:r>
            <a:endParaRPr lang="es-CO" sz="1200" dirty="0">
              <a:latin typeface="+mj-lt"/>
              <a:cs typeface="Arial" panose="020B0604020202020204" pitchFamily="34" charset="0"/>
            </a:endParaRPr>
          </a:p>
        </p:txBody>
      </p:sp>
    </p:spTree>
    <p:extLst>
      <p:ext uri="{BB962C8B-B14F-4D97-AF65-F5344CB8AC3E}">
        <p14:creationId xmlns:p14="http://schemas.microsoft.com/office/powerpoint/2010/main" val="4082557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600200" y="633599"/>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87154" y="1205467"/>
            <a:ext cx="4034213" cy="300082"/>
          </a:xfrm>
          <a:prstGeom prst="rect">
            <a:avLst/>
          </a:prstGeom>
          <a:noFill/>
        </p:spPr>
        <p:txBody>
          <a:bodyPr wrap="square">
            <a:spAutoFit/>
          </a:bodyPr>
          <a:lstStyle/>
          <a:p>
            <a:r>
              <a:rPr lang="es-ES" sz="1350" b="1" u="sng" dirty="0">
                <a:latin typeface="+mj-lt"/>
                <a:cs typeface="Arial" panose="020B0604020202020204" pitchFamily="34" charset="0"/>
              </a:rPr>
              <a:t>Régimen Presupuestal de la Entidad Territorial</a:t>
            </a: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372478" y="3078105"/>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CuadroTexto 18">
            <a:extLst>
              <a:ext uri="{FF2B5EF4-FFF2-40B4-BE49-F238E27FC236}">
                <a16:creationId xmlns:a16="http://schemas.microsoft.com/office/drawing/2014/main" id="{C40E6330-8010-45C5-955C-AABF93A1AF1A}"/>
              </a:ext>
            </a:extLst>
          </p:cNvPr>
          <p:cNvSpPr txBox="1"/>
          <p:nvPr/>
        </p:nvSpPr>
        <p:spPr>
          <a:xfrm>
            <a:off x="1395038" y="2876550"/>
            <a:ext cx="7358188" cy="1754326"/>
          </a:xfrm>
          <a:prstGeom prst="rect">
            <a:avLst/>
          </a:prstGeom>
          <a:noFill/>
        </p:spPr>
        <p:txBody>
          <a:bodyPr wrap="square">
            <a:spAutoFit/>
          </a:bodyPr>
          <a:lstStyle/>
          <a:p>
            <a:pPr algn="just"/>
            <a:r>
              <a:rPr lang="es-ES" sz="1200" b="1" dirty="0">
                <a:solidFill>
                  <a:srgbClr val="333333"/>
                </a:solidFill>
                <a:latin typeface="+mj-lt"/>
              </a:rPr>
              <a:t>ARTÍCULO   109. </a:t>
            </a:r>
            <a:r>
              <a:rPr lang="es-ES" sz="1200" dirty="0">
                <a:solidFill>
                  <a:srgbClr val="333333"/>
                </a:solidFill>
                <a:latin typeface="+mj-lt"/>
              </a:rPr>
              <a:t>Las entidades territoriales al expedir las normas orgánicas de presupuesto deberán seguir las disposiciones de la ley orgánica del presupuesto, adaptándolas a la organización, normas constitucionales y condiciones de cada entidad territorial. Mientras se expiden estas normas, se aplicará la ley orgánica del presupuesto en lo que fuere pertinente.</a:t>
            </a:r>
          </a:p>
          <a:p>
            <a:pPr algn="just"/>
            <a:r>
              <a:rPr lang="es-ES" sz="1200" dirty="0">
                <a:solidFill>
                  <a:srgbClr val="333333"/>
                </a:solidFill>
                <a:latin typeface="+mj-lt"/>
              </a:rPr>
              <a:t>Si el alcalde objeta por ilegal o inconstitucional el proyecto de presupuesto aprobado por el concejo, deberá enviarlo al tribunal administrativo dentro de los cinco días siguientes al recibo para su sanción. El tribunal administrativo deberá pronunciarse durante los veinte días hábiles siguientes.</a:t>
            </a:r>
          </a:p>
          <a:p>
            <a:pPr algn="just"/>
            <a:r>
              <a:rPr lang="es-ES" sz="1200" dirty="0">
                <a:solidFill>
                  <a:srgbClr val="333333"/>
                </a:solidFill>
                <a:latin typeface="+mj-lt"/>
              </a:rPr>
              <a:t>Mientras el tribunal decide, regirá el proyecto de presupuesto presentado oportunamente por el alcalde, bajo su directa responsabilidad (L. 38/89, art. 94; L. 179/94, art. 52).</a:t>
            </a:r>
          </a:p>
        </p:txBody>
      </p:sp>
      <p:sp>
        <p:nvSpPr>
          <p:cNvPr id="20" name="CuadroTexto 19">
            <a:extLst>
              <a:ext uri="{FF2B5EF4-FFF2-40B4-BE49-F238E27FC236}">
                <a16:creationId xmlns:a16="http://schemas.microsoft.com/office/drawing/2014/main" id="{6511C3B2-FAED-4378-9736-591BA1589B6D}"/>
              </a:ext>
            </a:extLst>
          </p:cNvPr>
          <p:cNvSpPr txBox="1"/>
          <p:nvPr/>
        </p:nvSpPr>
        <p:spPr>
          <a:xfrm>
            <a:off x="331817" y="1588817"/>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Decreto 111 de 1996:</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1" name="Grupo 20">
            <a:extLst>
              <a:ext uri="{FF2B5EF4-FFF2-40B4-BE49-F238E27FC236}">
                <a16:creationId xmlns:a16="http://schemas.microsoft.com/office/drawing/2014/main" id="{437C18E6-FA26-4F9D-9C99-A12FB6B3B01B}"/>
              </a:ext>
            </a:extLst>
          </p:cNvPr>
          <p:cNvGrpSpPr/>
          <p:nvPr/>
        </p:nvGrpSpPr>
        <p:grpSpPr>
          <a:xfrm>
            <a:off x="390773" y="2083937"/>
            <a:ext cx="823184" cy="537722"/>
            <a:chOff x="3038113" y="1780704"/>
            <a:chExt cx="1165750" cy="790439"/>
          </a:xfrm>
        </p:grpSpPr>
        <p:sp>
          <p:nvSpPr>
            <p:cNvPr id="22" name="Rectángulo 21">
              <a:extLst>
                <a:ext uri="{FF2B5EF4-FFF2-40B4-BE49-F238E27FC236}">
                  <a16:creationId xmlns:a16="http://schemas.microsoft.com/office/drawing/2014/main" id="{D249ADEE-B6FE-4A38-97A0-2EFF3E418AC3}"/>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92EDD7C0-ED34-484F-B59B-A0301C3EDF6F}"/>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F5469BDF-D95E-4760-AD99-0943757A5F80}"/>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Imagen 29">
            <a:extLst>
              <a:ext uri="{FF2B5EF4-FFF2-40B4-BE49-F238E27FC236}">
                <a16:creationId xmlns:a16="http://schemas.microsoft.com/office/drawing/2014/main" id="{F7EC909D-5C9B-4F1E-99C3-01E0EF164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86" y="2104319"/>
            <a:ext cx="496957" cy="496957"/>
          </a:xfrm>
          <a:prstGeom prst="rect">
            <a:avLst/>
          </a:prstGeom>
        </p:spPr>
      </p:pic>
      <p:sp>
        <p:nvSpPr>
          <p:cNvPr id="31" name="Título 1">
            <a:extLst>
              <a:ext uri="{FF2B5EF4-FFF2-40B4-BE49-F238E27FC236}">
                <a16:creationId xmlns:a16="http://schemas.microsoft.com/office/drawing/2014/main" id="{1BBBB10E-3BF0-4F46-93B4-D179B1EEF086}"/>
              </a:ext>
            </a:extLst>
          </p:cNvPr>
          <p:cNvSpPr>
            <a:spLocks noGrp="1"/>
          </p:cNvSpPr>
          <p:nvPr>
            <p:ph type="ctrTitle"/>
          </p:nvPr>
        </p:nvSpPr>
        <p:spPr>
          <a:xfrm>
            <a:off x="3581400" y="0"/>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
        <p:nvSpPr>
          <p:cNvPr id="33" name="CuadroTexto 32">
            <a:extLst>
              <a:ext uri="{FF2B5EF4-FFF2-40B4-BE49-F238E27FC236}">
                <a16:creationId xmlns:a16="http://schemas.microsoft.com/office/drawing/2014/main" id="{8F8E3DF8-8E75-4A73-907E-59609314BCA4}"/>
              </a:ext>
            </a:extLst>
          </p:cNvPr>
          <p:cNvSpPr txBox="1"/>
          <p:nvPr/>
        </p:nvSpPr>
        <p:spPr>
          <a:xfrm>
            <a:off x="1395037" y="1925419"/>
            <a:ext cx="7358188" cy="646331"/>
          </a:xfrm>
          <a:prstGeom prst="rect">
            <a:avLst/>
          </a:prstGeom>
          <a:noFill/>
        </p:spPr>
        <p:txBody>
          <a:bodyPr wrap="square">
            <a:spAutoFit/>
          </a:bodyPr>
          <a:lstStyle/>
          <a:p>
            <a:r>
              <a:rPr lang="es-ES" sz="1200" b="1" i="0" dirty="0">
                <a:solidFill>
                  <a:srgbClr val="333333"/>
                </a:solidFill>
                <a:effectLst/>
                <a:latin typeface="+mj-lt"/>
                <a:cs typeface="Arial" panose="020B0604020202020204" pitchFamily="34" charset="0"/>
              </a:rPr>
              <a:t>ARTÍCULO 104. </a:t>
            </a:r>
            <a:r>
              <a:rPr lang="es-ES" sz="1200" b="0" i="0" dirty="0">
                <a:solidFill>
                  <a:srgbClr val="333333"/>
                </a:solidFill>
                <a:effectLst/>
                <a:latin typeface="+mj-lt"/>
                <a:cs typeface="Arial" panose="020B0604020202020204" pitchFamily="34" charset="0"/>
              </a:rPr>
              <a:t>A más tardar el 31 de diciembre de 1996, las entidades territoriales ajustarán las normas sobre programación, elaboración, aprobación, y ejecución de sus presupuestos a las normas previstas en la ley orgánica del presupuesto (L. 225/95, art. 32).</a:t>
            </a:r>
            <a:endParaRPr lang="es-CO" sz="1200" dirty="0">
              <a:latin typeface="+mj-lt"/>
              <a:cs typeface="Arial" panose="020B0604020202020204" pitchFamily="34" charset="0"/>
            </a:endParaRPr>
          </a:p>
        </p:txBody>
      </p:sp>
    </p:spTree>
    <p:extLst>
      <p:ext uri="{BB962C8B-B14F-4D97-AF65-F5344CB8AC3E}">
        <p14:creationId xmlns:p14="http://schemas.microsoft.com/office/powerpoint/2010/main" val="1026121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386DBB-5ADC-4A34-A18B-B085FE47835F}"/>
              </a:ext>
            </a:extLst>
          </p:cNvPr>
          <p:cNvSpPr txBox="1"/>
          <p:nvPr/>
        </p:nvSpPr>
        <p:spPr>
          <a:xfrm>
            <a:off x="1600200" y="610336"/>
            <a:ext cx="672736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Directrices Consejo Superior de Política Fiscal – CONFIS  (Departamento/Municipio/Distrito)</a:t>
            </a:r>
          </a:p>
        </p:txBody>
      </p:sp>
      <p:sp>
        <p:nvSpPr>
          <p:cNvPr id="17" name="CuadroTexto 16">
            <a:extLst>
              <a:ext uri="{FF2B5EF4-FFF2-40B4-BE49-F238E27FC236}">
                <a16:creationId xmlns:a16="http://schemas.microsoft.com/office/drawing/2014/main" id="{032ED3BB-94F7-4D76-B5D0-0B6CD33D4CCB}"/>
              </a:ext>
            </a:extLst>
          </p:cNvPr>
          <p:cNvSpPr txBox="1"/>
          <p:nvPr/>
        </p:nvSpPr>
        <p:spPr>
          <a:xfrm>
            <a:off x="287154" y="1205467"/>
            <a:ext cx="4034213" cy="300082"/>
          </a:xfrm>
          <a:prstGeom prst="rect">
            <a:avLst/>
          </a:prstGeom>
          <a:noFill/>
        </p:spPr>
        <p:txBody>
          <a:bodyPr wrap="square">
            <a:spAutoFit/>
          </a:bodyPr>
          <a:lstStyle/>
          <a:p>
            <a:r>
              <a:rPr lang="es-ES" sz="1350" b="1" u="sng" dirty="0">
                <a:latin typeface="+mj-lt"/>
                <a:cs typeface="Arial" panose="020B0604020202020204" pitchFamily="34" charset="0"/>
              </a:rPr>
              <a:t>Régimen Presupuestal de la Entidad Territorial</a:t>
            </a:r>
          </a:p>
        </p:txBody>
      </p:sp>
      <p:sp>
        <p:nvSpPr>
          <p:cNvPr id="11" name="CuadroTexto 10">
            <a:extLst>
              <a:ext uri="{FF2B5EF4-FFF2-40B4-BE49-F238E27FC236}">
                <a16:creationId xmlns:a16="http://schemas.microsoft.com/office/drawing/2014/main" id="{D4D03512-B115-4E30-A2B3-C0F4C2054A65}"/>
              </a:ext>
            </a:extLst>
          </p:cNvPr>
          <p:cNvSpPr txBox="1"/>
          <p:nvPr/>
        </p:nvSpPr>
        <p:spPr>
          <a:xfrm>
            <a:off x="300164" y="1716210"/>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Ley 819 de 2003:</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4" name="Grupo 23">
            <a:extLst>
              <a:ext uri="{FF2B5EF4-FFF2-40B4-BE49-F238E27FC236}">
                <a16:creationId xmlns:a16="http://schemas.microsoft.com/office/drawing/2014/main" id="{4780EC0C-39DA-45A2-B3BA-26047A98B556}"/>
              </a:ext>
            </a:extLst>
          </p:cNvPr>
          <p:cNvGrpSpPr/>
          <p:nvPr/>
        </p:nvGrpSpPr>
        <p:grpSpPr>
          <a:xfrm>
            <a:off x="310447" y="2157626"/>
            <a:ext cx="841479" cy="572493"/>
            <a:chOff x="3038113" y="1780704"/>
            <a:chExt cx="1165750" cy="790439"/>
          </a:xfrm>
        </p:grpSpPr>
        <p:pic>
          <p:nvPicPr>
            <p:cNvPr id="25" name="Imagen 24">
              <a:extLst>
                <a:ext uri="{FF2B5EF4-FFF2-40B4-BE49-F238E27FC236}">
                  <a16:creationId xmlns:a16="http://schemas.microsoft.com/office/drawing/2014/main" id="{CF21A1DE-2556-42C7-BDBF-2B1A152EC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6" name="Rectángulo 25">
              <a:extLst>
                <a:ext uri="{FF2B5EF4-FFF2-40B4-BE49-F238E27FC236}">
                  <a16:creationId xmlns:a16="http://schemas.microsoft.com/office/drawing/2014/main" id="{A0717F01-EC49-4322-8C9D-ED3F64B0FD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7" name="Conector recto 26">
              <a:extLst>
                <a:ext uri="{FF2B5EF4-FFF2-40B4-BE49-F238E27FC236}">
                  <a16:creationId xmlns:a16="http://schemas.microsoft.com/office/drawing/2014/main" id="{BD471C3E-5C2C-4F79-ABC2-7CD102C8981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1A78A7A-D393-4CCA-87F1-5731C2608AE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0356AA98-F321-447E-8F12-AD8C1B07B041}"/>
              </a:ext>
            </a:extLst>
          </p:cNvPr>
          <p:cNvSpPr txBox="1"/>
          <p:nvPr/>
        </p:nvSpPr>
        <p:spPr>
          <a:xfrm>
            <a:off x="1283327" y="2247923"/>
            <a:ext cx="7514914" cy="2031325"/>
          </a:xfrm>
          <a:prstGeom prst="rect">
            <a:avLst/>
          </a:prstGeom>
          <a:noFill/>
        </p:spPr>
        <p:txBody>
          <a:bodyPr wrap="square">
            <a:spAutoFit/>
          </a:bodyPr>
          <a:lstStyle/>
          <a:p>
            <a:pPr algn="just"/>
            <a:r>
              <a:rPr lang="es-ES" sz="1400" b="1" dirty="0">
                <a:solidFill>
                  <a:srgbClr val="333333"/>
                </a:solidFill>
                <a:latin typeface="+mj-lt"/>
              </a:rPr>
              <a:t>Artículo 4º</a:t>
            </a:r>
            <a:r>
              <a:rPr lang="es-ES" sz="1400" dirty="0">
                <a:solidFill>
                  <a:srgbClr val="333333"/>
                </a:solidFill>
                <a:latin typeface="+mj-lt"/>
              </a:rPr>
              <a:t>. </a:t>
            </a:r>
            <a:r>
              <a:rPr lang="es-ES" sz="1400" i="1" dirty="0">
                <a:solidFill>
                  <a:srgbClr val="333333"/>
                </a:solidFill>
                <a:latin typeface="+mj-lt"/>
              </a:rPr>
              <a:t>Consistencia del presupuesto. </a:t>
            </a:r>
            <a:r>
              <a:rPr lang="es-ES" sz="1400" dirty="0">
                <a:solidFill>
                  <a:srgbClr val="333333"/>
                </a:solidFill>
                <a:latin typeface="+mj-lt"/>
              </a:rPr>
              <a:t>El proyecto de Presupuesto General de la Nación y los proyectos de presupuesto de las entidades con régimen presupuestal de empresas industriales y comerciales del Estado dedicadas a actividades no financieras y sociedades de economía mixta asimiladas a estas deberán ser consistentes con lo establecido en los literales a), b) y c) del artículo 1º de la presente ley.</a:t>
            </a:r>
          </a:p>
          <a:p>
            <a:pPr algn="just"/>
            <a:r>
              <a:rPr lang="es-ES" sz="1400" dirty="0">
                <a:solidFill>
                  <a:srgbClr val="333333"/>
                </a:solidFill>
                <a:latin typeface="+mj-lt"/>
              </a:rPr>
              <a:t>De igual forma, las modificaciones o adiciones a las Leyes Anuales de Presupuesto que sean aprobadas por el Congreso de la República deberán respetar el Marco Fiscal de Mediano Plazo previsto en la aprobación y discusión de la ley que se pretende modificar o adicionar.</a:t>
            </a:r>
          </a:p>
        </p:txBody>
      </p:sp>
      <p:sp>
        <p:nvSpPr>
          <p:cNvPr id="31" name="Título 1">
            <a:extLst>
              <a:ext uri="{FF2B5EF4-FFF2-40B4-BE49-F238E27FC236}">
                <a16:creationId xmlns:a16="http://schemas.microsoft.com/office/drawing/2014/main" id="{1BBBB10E-3BF0-4F46-93B4-D179B1EEF086}"/>
              </a:ext>
            </a:extLst>
          </p:cNvPr>
          <p:cNvSpPr>
            <a:spLocks noGrp="1"/>
          </p:cNvSpPr>
          <p:nvPr>
            <p:ph type="ctrTitle"/>
          </p:nvPr>
        </p:nvSpPr>
        <p:spPr>
          <a:xfrm>
            <a:off x="3581400" y="0"/>
            <a:ext cx="4920353" cy="478900"/>
          </a:xfrm>
        </p:spPr>
        <p:txBody>
          <a:bodyPr>
            <a:noAutofit/>
          </a:bodyPr>
          <a:lstStyle/>
          <a:p>
            <a:pPr algn="r"/>
            <a:r>
              <a:rPr lang="es-CO" sz="2700" b="1" dirty="0">
                <a:solidFill>
                  <a:schemeClr val="accent1">
                    <a:lumMod val="75000"/>
                  </a:schemeClr>
                </a:solidFill>
                <a:cs typeface="Arial" panose="020B0604020202020204" pitchFamily="34" charset="0"/>
              </a:rPr>
              <a:t>Programación y elaboración</a:t>
            </a:r>
          </a:p>
        </p:txBody>
      </p:sp>
      <p:sp>
        <p:nvSpPr>
          <p:cNvPr id="13" name="CuadroTexto 12">
            <a:extLst>
              <a:ext uri="{FF2B5EF4-FFF2-40B4-BE49-F238E27FC236}">
                <a16:creationId xmlns:a16="http://schemas.microsoft.com/office/drawing/2014/main" id="{2AA87814-8834-4DE9-A8B1-3945A25CC381}"/>
              </a:ext>
            </a:extLst>
          </p:cNvPr>
          <p:cNvSpPr txBox="1"/>
          <p:nvPr/>
        </p:nvSpPr>
        <p:spPr>
          <a:xfrm>
            <a:off x="2362200" y="1653563"/>
            <a:ext cx="6295413" cy="461665"/>
          </a:xfrm>
          <a:prstGeom prst="rect">
            <a:avLst/>
          </a:prstGeom>
          <a:noFill/>
        </p:spPr>
        <p:txBody>
          <a:bodyPr wrap="square">
            <a:spAutoFit/>
          </a:bodyPr>
          <a:lstStyle/>
          <a:p>
            <a:pPr algn="just"/>
            <a:r>
              <a:rPr lang="es-ES" sz="1200" i="0" dirty="0">
                <a:effectLst/>
                <a:latin typeface="+mj-lt"/>
                <a:cs typeface="Arial" panose="020B0604020202020204" pitchFamily="34" charset="0"/>
              </a:rPr>
              <a:t>Por la cual se dictan normas orgánicas en materia de presupuesto, responsabilidad y transparencia fiscal y se dictan otras disposiciones.</a:t>
            </a:r>
            <a:endParaRPr lang="es-CO" sz="1200" dirty="0">
              <a:latin typeface="+mj-lt"/>
              <a:cs typeface="Arial" panose="020B0604020202020204" pitchFamily="34" charset="0"/>
            </a:endParaRPr>
          </a:p>
        </p:txBody>
      </p:sp>
    </p:spTree>
    <p:extLst>
      <p:ext uri="{BB962C8B-B14F-4D97-AF65-F5344CB8AC3E}">
        <p14:creationId xmlns:p14="http://schemas.microsoft.com/office/powerpoint/2010/main" val="3498898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4ACA7A13-2BE6-43CE-9128-285607CCA513}"/>
              </a:ext>
            </a:extLst>
          </p:cNvPr>
          <p:cNvSpPr txBox="1"/>
          <p:nvPr/>
        </p:nvSpPr>
        <p:spPr>
          <a:xfrm>
            <a:off x="2255171" y="1768163"/>
            <a:ext cx="6527493" cy="1131079"/>
          </a:xfrm>
          <a:prstGeom prst="rect">
            <a:avLst/>
          </a:prstGeom>
          <a:noFill/>
        </p:spPr>
        <p:txBody>
          <a:bodyPr wrap="square">
            <a:spAutoFit/>
          </a:bodyPr>
          <a:lstStyle/>
          <a:p>
            <a:pPr algn="just"/>
            <a:r>
              <a:rPr lang="es-ES" sz="1350" b="1" dirty="0">
                <a:latin typeface="+mj-lt"/>
                <a:cs typeface="Arial" panose="020B0604020202020204" pitchFamily="34" charset="0"/>
              </a:rPr>
              <a:t>Artículo 12. </a:t>
            </a:r>
            <a:r>
              <a:rPr lang="es-ES" sz="1350" dirty="0">
                <a:latin typeface="+mj-lt"/>
                <a:cs typeface="Arial" panose="020B0604020202020204" pitchFamily="34" charset="0"/>
              </a:rPr>
              <a:t>El presupuesto de ingresos comprende la disponibilidad inicial, los ingresos corrientes que se esperan recaudar durante la vigencia fiscal y los recursos de capital. </a:t>
            </a:r>
          </a:p>
          <a:p>
            <a:pPr algn="just"/>
            <a:r>
              <a:rPr lang="es-ES" sz="1350" dirty="0">
                <a:latin typeface="+mj-lt"/>
                <a:cs typeface="Arial" panose="020B0604020202020204" pitchFamily="34" charset="0"/>
              </a:rPr>
              <a:t>El presupuesto de las empresas podrá incluir la totalidad de los cupos de endeudamiento autorizados por el Gobierno. </a:t>
            </a:r>
          </a:p>
        </p:txBody>
      </p:sp>
      <p:sp>
        <p:nvSpPr>
          <p:cNvPr id="17" name="CuadroTexto 16">
            <a:extLst>
              <a:ext uri="{FF2B5EF4-FFF2-40B4-BE49-F238E27FC236}">
                <a16:creationId xmlns:a16="http://schemas.microsoft.com/office/drawing/2014/main" id="{2610D8B8-0276-476B-BDF2-AF9F6F73DD98}"/>
              </a:ext>
            </a:extLst>
          </p:cNvPr>
          <p:cNvSpPr txBox="1"/>
          <p:nvPr/>
        </p:nvSpPr>
        <p:spPr>
          <a:xfrm>
            <a:off x="2255171" y="3215421"/>
            <a:ext cx="6527493" cy="1546577"/>
          </a:xfrm>
          <a:prstGeom prst="rect">
            <a:avLst/>
          </a:prstGeom>
          <a:noFill/>
        </p:spPr>
        <p:txBody>
          <a:bodyPr wrap="square">
            <a:spAutoFit/>
          </a:bodyPr>
          <a:lstStyle/>
          <a:p>
            <a:pPr algn="just"/>
            <a:r>
              <a:rPr lang="es-ES" sz="1350" b="1" dirty="0">
                <a:latin typeface="+mj-lt"/>
                <a:cs typeface="Arial" panose="020B0604020202020204" pitchFamily="34" charset="0"/>
              </a:rPr>
              <a:t>Artículo  13. </a:t>
            </a:r>
            <a:r>
              <a:rPr lang="es-ES" sz="1350" dirty="0">
                <a:latin typeface="+mj-lt"/>
                <a:cs typeface="Arial" panose="020B0604020202020204" pitchFamily="34" charset="0"/>
              </a:rPr>
              <a:t>Modificado por el art. 10, Decreto Nacional 4836 de 2011. El presupuesto de gastos comprende las apropiaciones para gastos de funcionamiento, gastos de operación comercial, servicio de la deuda y gastos de inversión que se causen durante la vigencia fiscal respectiva. </a:t>
            </a:r>
          </a:p>
          <a:p>
            <a:pPr algn="just"/>
            <a:r>
              <a:rPr lang="es-ES" sz="1350" dirty="0">
                <a:latin typeface="+mj-lt"/>
                <a:cs typeface="Arial" panose="020B0604020202020204" pitchFamily="34" charset="0"/>
              </a:rPr>
              <a:t>La causación del gasto debe contar con la apropiación presupuestal correspondiente, así su pago se efectúe en la siguiente vigencia fiscal. El pago deberá incluirse en el presupuesto del año siguiente como una cuenta por pagar.</a:t>
            </a:r>
          </a:p>
        </p:txBody>
      </p:sp>
      <p:sp>
        <p:nvSpPr>
          <p:cNvPr id="18" name="CuadroTexto 17">
            <a:extLst>
              <a:ext uri="{FF2B5EF4-FFF2-40B4-BE49-F238E27FC236}">
                <a16:creationId xmlns:a16="http://schemas.microsoft.com/office/drawing/2014/main" id="{78434E13-06A9-40DE-B493-3EC3DB9F72FB}"/>
              </a:ext>
            </a:extLst>
          </p:cNvPr>
          <p:cNvSpPr txBox="1"/>
          <p:nvPr/>
        </p:nvSpPr>
        <p:spPr>
          <a:xfrm>
            <a:off x="447495" y="1389387"/>
            <a:ext cx="2237867" cy="323165"/>
          </a:xfrm>
          <a:prstGeom prst="rect">
            <a:avLst/>
          </a:prstGeom>
          <a:solidFill>
            <a:schemeClr val="accent1">
              <a:lumMod val="50000"/>
            </a:schemeClr>
          </a:solidFill>
          <a:ln>
            <a:noFill/>
          </a:ln>
        </p:spPr>
        <p:txBody>
          <a:bodyPr wrap="square">
            <a:spAutoFit/>
          </a:bodyPr>
          <a:lstStyle/>
          <a:p>
            <a:pPr algn="just"/>
            <a:r>
              <a:rPr lang="es-ES" sz="1500" b="1" dirty="0">
                <a:solidFill>
                  <a:schemeClr val="bg1"/>
                </a:solidFill>
                <a:latin typeface="+mj-lt"/>
                <a:cs typeface="Arial" panose="020B0604020202020204" pitchFamily="34" charset="0"/>
              </a:rPr>
              <a:t>Decreto 115 de 1996</a:t>
            </a:r>
          </a:p>
        </p:txBody>
      </p:sp>
      <p:grpSp>
        <p:nvGrpSpPr>
          <p:cNvPr id="19" name="Grupo 18">
            <a:extLst>
              <a:ext uri="{FF2B5EF4-FFF2-40B4-BE49-F238E27FC236}">
                <a16:creationId xmlns:a16="http://schemas.microsoft.com/office/drawing/2014/main" id="{C9210DCD-D17F-4E5F-BEFE-FFF22CA14733}"/>
              </a:ext>
            </a:extLst>
          </p:cNvPr>
          <p:cNvGrpSpPr/>
          <p:nvPr/>
        </p:nvGrpSpPr>
        <p:grpSpPr>
          <a:xfrm>
            <a:off x="447494" y="1794225"/>
            <a:ext cx="1543805" cy="1107997"/>
            <a:chOff x="3038113" y="1780704"/>
            <a:chExt cx="1165750" cy="790439"/>
          </a:xfrm>
        </p:grpSpPr>
        <p:pic>
          <p:nvPicPr>
            <p:cNvPr id="20" name="Imagen 19">
              <a:extLst>
                <a:ext uri="{FF2B5EF4-FFF2-40B4-BE49-F238E27FC236}">
                  <a16:creationId xmlns:a16="http://schemas.microsoft.com/office/drawing/2014/main" id="{33716892-1661-472F-86C4-977ED1426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1" name="Rectángulo 20">
              <a:extLst>
                <a:ext uri="{FF2B5EF4-FFF2-40B4-BE49-F238E27FC236}">
                  <a16:creationId xmlns:a16="http://schemas.microsoft.com/office/drawing/2014/main" id="{4291A8F1-4F90-40A5-BA35-8563D35A1B43}"/>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2" name="Conector recto 21">
              <a:extLst>
                <a:ext uri="{FF2B5EF4-FFF2-40B4-BE49-F238E27FC236}">
                  <a16:creationId xmlns:a16="http://schemas.microsoft.com/office/drawing/2014/main" id="{67D4FFF9-18F4-4FEC-AB51-0B75CF483DAD}"/>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1B7D86A-7E80-49F9-ABD4-F6186327A94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upo 35">
            <a:extLst>
              <a:ext uri="{FF2B5EF4-FFF2-40B4-BE49-F238E27FC236}">
                <a16:creationId xmlns:a16="http://schemas.microsoft.com/office/drawing/2014/main" id="{E63B8672-3FA3-47EE-BD00-1DD10FEF1302}"/>
              </a:ext>
            </a:extLst>
          </p:cNvPr>
          <p:cNvGrpSpPr/>
          <p:nvPr/>
        </p:nvGrpSpPr>
        <p:grpSpPr>
          <a:xfrm>
            <a:off x="447494" y="3222572"/>
            <a:ext cx="1543805" cy="1107997"/>
            <a:chOff x="3038113" y="1780704"/>
            <a:chExt cx="1165750" cy="790439"/>
          </a:xfrm>
        </p:grpSpPr>
        <p:pic>
          <p:nvPicPr>
            <p:cNvPr id="37" name="Imagen 36">
              <a:extLst>
                <a:ext uri="{FF2B5EF4-FFF2-40B4-BE49-F238E27FC236}">
                  <a16:creationId xmlns:a16="http://schemas.microsoft.com/office/drawing/2014/main" id="{2B2802CC-2457-44C5-874A-2DB3F389A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8" name="Rectángulo 37">
              <a:extLst>
                <a:ext uri="{FF2B5EF4-FFF2-40B4-BE49-F238E27FC236}">
                  <a16:creationId xmlns:a16="http://schemas.microsoft.com/office/drawing/2014/main" id="{61C19A34-FE38-4605-81FF-6E03A59513C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9" name="Conector recto 38">
              <a:extLst>
                <a:ext uri="{FF2B5EF4-FFF2-40B4-BE49-F238E27FC236}">
                  <a16:creationId xmlns:a16="http://schemas.microsoft.com/office/drawing/2014/main" id="{32E544FD-3521-4FA3-9480-3F5B17C7E1CF}"/>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D0786F85-BD6E-44A3-9361-72CDB866D80A}"/>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ítulo 1">
            <a:extLst>
              <a:ext uri="{FF2B5EF4-FFF2-40B4-BE49-F238E27FC236}">
                <a16:creationId xmlns:a16="http://schemas.microsoft.com/office/drawing/2014/main" id="{54C003C5-0EB9-41E3-8969-6F74E2A5106C}"/>
              </a:ext>
            </a:extLst>
          </p:cNvPr>
          <p:cNvSpPr txBox="1">
            <a:spLocks/>
          </p:cNvSpPr>
          <p:nvPr/>
        </p:nvSpPr>
        <p:spPr>
          <a:xfrm>
            <a:off x="3429000" y="-2307"/>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26" name="CuadroTexto 25">
            <a:extLst>
              <a:ext uri="{FF2B5EF4-FFF2-40B4-BE49-F238E27FC236}">
                <a16:creationId xmlns:a16="http://schemas.microsoft.com/office/drawing/2014/main" id="{0CC705F1-F5B0-4AF8-9320-589A9AE594EC}"/>
              </a:ext>
            </a:extLst>
          </p:cNvPr>
          <p:cNvSpPr txBox="1"/>
          <p:nvPr/>
        </p:nvSpPr>
        <p:spPr>
          <a:xfrm>
            <a:off x="2685362" y="720196"/>
            <a:ext cx="4113644"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spTree>
    <p:extLst>
      <p:ext uri="{BB962C8B-B14F-4D97-AF65-F5344CB8AC3E}">
        <p14:creationId xmlns:p14="http://schemas.microsoft.com/office/powerpoint/2010/main" val="102591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12A15EE9-DF6E-43A0-A0AE-87326191FDBB}"/>
              </a:ext>
            </a:extLst>
          </p:cNvPr>
          <p:cNvSpPr txBox="1"/>
          <p:nvPr/>
        </p:nvSpPr>
        <p:spPr>
          <a:xfrm>
            <a:off x="2081545" y="1321857"/>
            <a:ext cx="6629642" cy="1754326"/>
          </a:xfrm>
          <a:prstGeom prst="rect">
            <a:avLst/>
          </a:prstGeom>
          <a:noFill/>
        </p:spPr>
        <p:txBody>
          <a:bodyPr wrap="square">
            <a:spAutoFit/>
          </a:bodyPr>
          <a:lstStyle/>
          <a:p>
            <a:pPr algn="just"/>
            <a:r>
              <a:rPr lang="es-ES" sz="1350" b="1" dirty="0">
                <a:solidFill>
                  <a:srgbClr val="333333"/>
                </a:solidFill>
                <a:latin typeface="+mj-lt"/>
              </a:rPr>
              <a:t> </a:t>
            </a:r>
            <a:r>
              <a:rPr lang="es-ES" sz="1350" b="1" dirty="0">
                <a:latin typeface="+mj-lt"/>
                <a:cs typeface="Arial" panose="020B0604020202020204" pitchFamily="34" charset="0"/>
              </a:rPr>
              <a:t>Artículo 14. </a:t>
            </a:r>
            <a:r>
              <a:rPr lang="es-ES" sz="1350" dirty="0">
                <a:latin typeface="+mj-lt"/>
                <a:cs typeface="Arial" panose="020B0604020202020204" pitchFamily="34" charset="0"/>
              </a:rPr>
              <a:t>En el presupuesto de gastos solo se podrán incluir apropiaciones que correspondan a: </a:t>
            </a:r>
          </a:p>
          <a:p>
            <a:pPr algn="just"/>
            <a:r>
              <a:rPr lang="es-ES" sz="1350" dirty="0">
                <a:latin typeface="+mj-lt"/>
                <a:cs typeface="Arial" panose="020B0604020202020204" pitchFamily="34" charset="0"/>
              </a:rPr>
              <a:t>a) Créditos judicialmente reconocidos; </a:t>
            </a:r>
          </a:p>
          <a:p>
            <a:pPr algn="just"/>
            <a:r>
              <a:rPr lang="es-ES" sz="1350" dirty="0">
                <a:latin typeface="+mj-lt"/>
                <a:cs typeface="Arial" panose="020B0604020202020204" pitchFamily="34" charset="0"/>
              </a:rPr>
              <a:t>b) Gastos decretados conforme a la ley anterior; </a:t>
            </a:r>
          </a:p>
          <a:p>
            <a:pPr algn="just"/>
            <a:r>
              <a:rPr lang="es-ES" sz="1350" dirty="0">
                <a:latin typeface="+mj-lt"/>
                <a:cs typeface="Arial" panose="020B0604020202020204" pitchFamily="34" charset="0"/>
              </a:rPr>
              <a:t>c) Las destinadas a dar cumplimiento a los planes y programas de desarrollo económico y social y a las obras públicas de que tratan los artículos 339 y 341 de la Constitución Política, que fueren aprobadas por el Congreso Nacional, y </a:t>
            </a:r>
          </a:p>
          <a:p>
            <a:pPr algn="just"/>
            <a:r>
              <a:rPr lang="es-ES" sz="1350" dirty="0">
                <a:latin typeface="+mj-lt"/>
                <a:cs typeface="Arial" panose="020B0604020202020204" pitchFamily="34" charset="0"/>
              </a:rPr>
              <a:t>d) Las normas que organizan las empresas. </a:t>
            </a:r>
          </a:p>
        </p:txBody>
      </p:sp>
      <p:sp>
        <p:nvSpPr>
          <p:cNvPr id="10" name="CuadroTexto 9">
            <a:extLst>
              <a:ext uri="{FF2B5EF4-FFF2-40B4-BE49-F238E27FC236}">
                <a16:creationId xmlns:a16="http://schemas.microsoft.com/office/drawing/2014/main" id="{A85089CB-AF83-42B9-B70E-2D8BE55860F8}"/>
              </a:ext>
            </a:extLst>
          </p:cNvPr>
          <p:cNvSpPr txBox="1"/>
          <p:nvPr/>
        </p:nvSpPr>
        <p:spPr>
          <a:xfrm>
            <a:off x="2081545" y="3277018"/>
            <a:ext cx="6586797" cy="507831"/>
          </a:xfrm>
          <a:prstGeom prst="rect">
            <a:avLst/>
          </a:prstGeom>
          <a:noFill/>
        </p:spPr>
        <p:txBody>
          <a:bodyPr wrap="square">
            <a:spAutoFit/>
          </a:bodyPr>
          <a:lstStyle/>
          <a:p>
            <a:pPr algn="just"/>
            <a:r>
              <a:rPr lang="es-ES" sz="1350" b="1" dirty="0">
                <a:latin typeface="+mj-lt"/>
                <a:cs typeface="Arial" panose="020B0604020202020204" pitchFamily="34" charset="0"/>
              </a:rPr>
              <a:t>Artículo 15 . </a:t>
            </a:r>
            <a:r>
              <a:rPr lang="es-ES" sz="1350" dirty="0">
                <a:latin typeface="+mj-lt"/>
                <a:cs typeface="Arial" panose="020B0604020202020204" pitchFamily="34" charset="0"/>
              </a:rPr>
              <a:t>La disponibilidad final corresponde a la diferencia existente entre el presupuesto de ingresos y el presupuesto de gastos.</a:t>
            </a:r>
            <a:endParaRPr lang="es-CO" sz="1350" dirty="0">
              <a:latin typeface="+mj-lt"/>
              <a:cs typeface="Arial" panose="020B0604020202020204" pitchFamily="34" charset="0"/>
            </a:endParaRPr>
          </a:p>
        </p:txBody>
      </p:sp>
      <p:sp>
        <p:nvSpPr>
          <p:cNvPr id="12" name="CuadroTexto 11">
            <a:extLst>
              <a:ext uri="{FF2B5EF4-FFF2-40B4-BE49-F238E27FC236}">
                <a16:creationId xmlns:a16="http://schemas.microsoft.com/office/drawing/2014/main" id="{8B4F5C7E-1D1F-4546-9A63-722F4CFE5034}"/>
              </a:ext>
            </a:extLst>
          </p:cNvPr>
          <p:cNvSpPr txBox="1"/>
          <p:nvPr/>
        </p:nvSpPr>
        <p:spPr>
          <a:xfrm>
            <a:off x="2058989" y="3985685"/>
            <a:ext cx="6487647" cy="715581"/>
          </a:xfrm>
          <a:prstGeom prst="rect">
            <a:avLst/>
          </a:prstGeom>
          <a:noFill/>
        </p:spPr>
        <p:txBody>
          <a:bodyPr wrap="square">
            <a:spAutoFit/>
          </a:bodyPr>
          <a:lstStyle/>
          <a:p>
            <a:pPr algn="just"/>
            <a:r>
              <a:rPr lang="es-ES" sz="1350" b="1" dirty="0">
                <a:latin typeface="+mj-lt"/>
                <a:cs typeface="Arial" panose="020B0604020202020204" pitchFamily="34" charset="0"/>
              </a:rPr>
              <a:t>Artículo 16. </a:t>
            </a:r>
            <a:r>
              <a:rPr lang="es-ES" sz="1350" dirty="0">
                <a:latin typeface="+mj-lt"/>
                <a:cs typeface="Arial" panose="020B0604020202020204" pitchFamily="34" charset="0"/>
              </a:rPr>
              <a:t>Las empresas enviarán a la Dirección General del Presupuesto Nacional del Ministerio de Hacienda y al Departamento Nacional de Planeación el anteproyecto de presupuesto antes del 31 de octubre de cada año.</a:t>
            </a:r>
            <a:endParaRPr lang="es-CO" sz="1350" dirty="0">
              <a:latin typeface="+mj-lt"/>
              <a:cs typeface="Arial" panose="020B0604020202020204" pitchFamily="34" charset="0"/>
            </a:endParaRPr>
          </a:p>
        </p:txBody>
      </p:sp>
      <p:grpSp>
        <p:nvGrpSpPr>
          <p:cNvPr id="21" name="Grupo 20">
            <a:extLst>
              <a:ext uri="{FF2B5EF4-FFF2-40B4-BE49-F238E27FC236}">
                <a16:creationId xmlns:a16="http://schemas.microsoft.com/office/drawing/2014/main" id="{3E254D4F-0CC3-428D-8018-79B7ED38C6AE}"/>
              </a:ext>
            </a:extLst>
          </p:cNvPr>
          <p:cNvGrpSpPr/>
          <p:nvPr/>
        </p:nvGrpSpPr>
        <p:grpSpPr>
          <a:xfrm>
            <a:off x="345611" y="1321857"/>
            <a:ext cx="1543805" cy="1107997"/>
            <a:chOff x="3038113" y="1780704"/>
            <a:chExt cx="1165750" cy="790439"/>
          </a:xfrm>
        </p:grpSpPr>
        <p:pic>
          <p:nvPicPr>
            <p:cNvPr id="22" name="Imagen 21">
              <a:extLst>
                <a:ext uri="{FF2B5EF4-FFF2-40B4-BE49-F238E27FC236}">
                  <a16:creationId xmlns:a16="http://schemas.microsoft.com/office/drawing/2014/main" id="{A7C716FA-3682-4D7C-8330-5E1ADE1BA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F67F7CF9-2262-4A3C-BE49-D401356F6EEB}"/>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A9B47599-3386-4620-9AB6-6A4F17C2BEE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C04794B-3693-4202-BBB2-3D1705ECEEF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E6267FC9-FD74-4439-A3CA-386B0465AD5C}"/>
              </a:ext>
            </a:extLst>
          </p:cNvPr>
          <p:cNvGrpSpPr/>
          <p:nvPr/>
        </p:nvGrpSpPr>
        <p:grpSpPr>
          <a:xfrm>
            <a:off x="331817" y="2605287"/>
            <a:ext cx="1543805" cy="1107997"/>
            <a:chOff x="3038113" y="1780704"/>
            <a:chExt cx="1165750" cy="790439"/>
          </a:xfrm>
        </p:grpSpPr>
        <p:sp>
          <p:nvSpPr>
            <p:cNvPr id="28" name="Rectángulo 27">
              <a:extLst>
                <a:ext uri="{FF2B5EF4-FFF2-40B4-BE49-F238E27FC236}">
                  <a16:creationId xmlns:a16="http://schemas.microsoft.com/office/drawing/2014/main" id="{23DF90A2-B65F-4669-9024-C8BF603BDC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9" name="Conector recto 28">
              <a:extLst>
                <a:ext uri="{FF2B5EF4-FFF2-40B4-BE49-F238E27FC236}">
                  <a16:creationId xmlns:a16="http://schemas.microsoft.com/office/drawing/2014/main" id="{CF379177-3548-4ED5-88C3-28780A1AECA9}"/>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BBD70B3-EB7A-47AB-A3A9-B41FDAFCDAF6}"/>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upo 30">
            <a:extLst>
              <a:ext uri="{FF2B5EF4-FFF2-40B4-BE49-F238E27FC236}">
                <a16:creationId xmlns:a16="http://schemas.microsoft.com/office/drawing/2014/main" id="{5B21F440-4BCC-4311-BA44-AE7CECCE840C}"/>
              </a:ext>
            </a:extLst>
          </p:cNvPr>
          <p:cNvGrpSpPr/>
          <p:nvPr/>
        </p:nvGrpSpPr>
        <p:grpSpPr>
          <a:xfrm>
            <a:off x="345611" y="3851805"/>
            <a:ext cx="1543805" cy="1107997"/>
            <a:chOff x="3038113" y="1780704"/>
            <a:chExt cx="1165750" cy="790439"/>
          </a:xfrm>
        </p:grpSpPr>
        <p:sp>
          <p:nvSpPr>
            <p:cNvPr id="33" name="Rectángulo 32">
              <a:extLst>
                <a:ext uri="{FF2B5EF4-FFF2-40B4-BE49-F238E27FC236}">
                  <a16:creationId xmlns:a16="http://schemas.microsoft.com/office/drawing/2014/main" id="{3CE1F039-6CBB-4689-BCE0-824F69FC2299}"/>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4" name="Conector recto 33">
              <a:extLst>
                <a:ext uri="{FF2B5EF4-FFF2-40B4-BE49-F238E27FC236}">
                  <a16:creationId xmlns:a16="http://schemas.microsoft.com/office/drawing/2014/main" id="{9A6436F5-1CDD-47C2-A43B-6F17D264916D}"/>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440A77A6-017D-4893-A686-9DE2EB0C5791}"/>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6" name="Imagen 35">
            <a:extLst>
              <a:ext uri="{FF2B5EF4-FFF2-40B4-BE49-F238E27FC236}">
                <a16:creationId xmlns:a16="http://schemas.microsoft.com/office/drawing/2014/main" id="{84CBE963-ED17-44D2-89A7-99FAE64FC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28" y="2707630"/>
            <a:ext cx="974025" cy="974025"/>
          </a:xfrm>
          <a:prstGeom prst="rect">
            <a:avLst/>
          </a:prstGeom>
        </p:spPr>
      </p:pic>
      <p:pic>
        <p:nvPicPr>
          <p:cNvPr id="37" name="Imagen 36">
            <a:extLst>
              <a:ext uri="{FF2B5EF4-FFF2-40B4-BE49-F238E27FC236}">
                <a16:creationId xmlns:a16="http://schemas.microsoft.com/office/drawing/2014/main" id="{2DF54D71-59B9-4C76-B584-CFDACF33D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59" y="3988364"/>
            <a:ext cx="788751" cy="834879"/>
          </a:xfrm>
          <a:prstGeom prst="rect">
            <a:avLst/>
          </a:prstGeom>
        </p:spPr>
      </p:pic>
      <p:sp>
        <p:nvSpPr>
          <p:cNvPr id="32" name="Título 1">
            <a:extLst>
              <a:ext uri="{FF2B5EF4-FFF2-40B4-BE49-F238E27FC236}">
                <a16:creationId xmlns:a16="http://schemas.microsoft.com/office/drawing/2014/main" id="{324125D5-42C9-46ED-ADE9-96CCB37A07D1}"/>
              </a:ext>
            </a:extLst>
          </p:cNvPr>
          <p:cNvSpPr txBox="1">
            <a:spLocks/>
          </p:cNvSpPr>
          <p:nvPr/>
        </p:nvSpPr>
        <p:spPr>
          <a:xfrm>
            <a:off x="3429000" y="-36666"/>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38" name="CuadroTexto 37">
            <a:extLst>
              <a:ext uri="{FF2B5EF4-FFF2-40B4-BE49-F238E27FC236}">
                <a16:creationId xmlns:a16="http://schemas.microsoft.com/office/drawing/2014/main" id="{71509C0B-A50E-4A5A-B05A-B16BED52FAC4}"/>
              </a:ext>
            </a:extLst>
          </p:cNvPr>
          <p:cNvSpPr txBox="1"/>
          <p:nvPr/>
        </p:nvSpPr>
        <p:spPr>
          <a:xfrm>
            <a:off x="2743200" y="657058"/>
            <a:ext cx="4186961"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spTree>
    <p:extLst>
      <p:ext uri="{BB962C8B-B14F-4D97-AF65-F5344CB8AC3E}">
        <p14:creationId xmlns:p14="http://schemas.microsoft.com/office/powerpoint/2010/main" val="3884180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5800" y="88820"/>
            <a:ext cx="4153436" cy="478900"/>
          </a:xfrm>
        </p:spPr>
        <p:txBody>
          <a:bodyPr>
            <a:noAutofit/>
          </a:bodyPr>
          <a:lstStyle/>
          <a:p>
            <a:pPr algn="r"/>
            <a:r>
              <a:rPr lang="es-CO" sz="3300" b="1" dirty="0">
                <a:solidFill>
                  <a:schemeClr val="accent1">
                    <a:lumMod val="75000"/>
                  </a:schemeClr>
                </a:solidFill>
                <a:cs typeface="Arial" panose="020B0604020202020204" pitchFamily="34" charset="0"/>
              </a:rPr>
              <a:t>Aspectos Legales</a:t>
            </a:r>
            <a:br>
              <a:rPr lang="es-CO" sz="3300" b="1" dirty="0">
                <a:solidFill>
                  <a:schemeClr val="accent1">
                    <a:lumMod val="75000"/>
                  </a:schemeClr>
                </a:solidFill>
                <a:cs typeface="Arial" panose="020B0604020202020204" pitchFamily="34" charset="0"/>
              </a:rPr>
            </a:br>
            <a:r>
              <a:rPr lang="es-CO" sz="1500" dirty="0">
                <a:solidFill>
                  <a:schemeClr val="accent5">
                    <a:lumMod val="75000"/>
                  </a:schemeClr>
                </a:solidFill>
                <a:cs typeface="Times New Roman" panose="02020603050405020304" pitchFamily="18" charset="0"/>
              </a:rPr>
              <a:t>Del presupuesto y del CCPET</a:t>
            </a:r>
            <a:endParaRPr lang="es-CO" sz="3600" b="1" dirty="0">
              <a:solidFill>
                <a:schemeClr val="accent1">
                  <a:lumMod val="75000"/>
                </a:schemeClr>
              </a:solidFill>
              <a:cs typeface="Arial" panose="020B0604020202020204" pitchFamily="34" charset="0"/>
            </a:endParaRPr>
          </a:p>
        </p:txBody>
      </p:sp>
      <p:sp>
        <p:nvSpPr>
          <p:cNvPr id="30" name="Rectángulo 29">
            <a:extLst>
              <a:ext uri="{FF2B5EF4-FFF2-40B4-BE49-F238E27FC236}">
                <a16:creationId xmlns:a16="http://schemas.microsoft.com/office/drawing/2014/main" id="{20130A37-2E34-4672-98DA-1244ABE73310}"/>
              </a:ext>
            </a:extLst>
          </p:cNvPr>
          <p:cNvSpPr/>
          <p:nvPr/>
        </p:nvSpPr>
        <p:spPr>
          <a:xfrm>
            <a:off x="331817" y="911709"/>
            <a:ext cx="2709602" cy="386149"/>
          </a:xfrm>
          <a:prstGeom prst="rect">
            <a:avLst/>
          </a:prstGeom>
          <a:solidFill>
            <a:schemeClr val="accent1">
              <a:lumMod val="60000"/>
              <a:lumOff val="4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75" b="1">
                <a:solidFill>
                  <a:schemeClr val="tx1"/>
                </a:solidFill>
                <a:latin typeface="+mj-lt"/>
              </a:rPr>
              <a:t>DECRETOS REGLAMENTARIOS</a:t>
            </a:r>
          </a:p>
        </p:txBody>
      </p:sp>
      <p:sp>
        <p:nvSpPr>
          <p:cNvPr id="27" name="CuadroTexto 26">
            <a:extLst>
              <a:ext uri="{FF2B5EF4-FFF2-40B4-BE49-F238E27FC236}">
                <a16:creationId xmlns:a16="http://schemas.microsoft.com/office/drawing/2014/main" id="{C903E403-4713-45D3-8500-E74CDEB5CAD7}"/>
              </a:ext>
            </a:extLst>
          </p:cNvPr>
          <p:cNvSpPr txBox="1"/>
          <p:nvPr/>
        </p:nvSpPr>
        <p:spPr>
          <a:xfrm>
            <a:off x="331817" y="1518132"/>
            <a:ext cx="1955346" cy="253916"/>
          </a:xfrm>
          <a:prstGeom prst="rect">
            <a:avLst/>
          </a:prstGeom>
          <a:noFill/>
        </p:spPr>
        <p:txBody>
          <a:bodyPr wrap="square">
            <a:spAutoFit/>
          </a:bodyPr>
          <a:lstStyle/>
          <a:p>
            <a:r>
              <a:rPr lang="es-CO" sz="1050" dirty="0">
                <a:latin typeface="+mj-lt"/>
              </a:rPr>
              <a:t>Decreto 115 de 1996</a:t>
            </a:r>
          </a:p>
        </p:txBody>
      </p:sp>
      <p:sp>
        <p:nvSpPr>
          <p:cNvPr id="29" name="CuadroTexto 28">
            <a:extLst>
              <a:ext uri="{FF2B5EF4-FFF2-40B4-BE49-F238E27FC236}">
                <a16:creationId xmlns:a16="http://schemas.microsoft.com/office/drawing/2014/main" id="{5922F5D1-C2D5-4B5A-B6EC-E76A56D4970B}"/>
              </a:ext>
            </a:extLst>
          </p:cNvPr>
          <p:cNvSpPr txBox="1"/>
          <p:nvPr/>
        </p:nvSpPr>
        <p:spPr>
          <a:xfrm>
            <a:off x="385902" y="2122469"/>
            <a:ext cx="2038394" cy="253916"/>
          </a:xfrm>
          <a:prstGeom prst="rect">
            <a:avLst/>
          </a:prstGeom>
          <a:noFill/>
        </p:spPr>
        <p:txBody>
          <a:bodyPr wrap="square">
            <a:spAutoFit/>
          </a:bodyPr>
          <a:lstStyle/>
          <a:p>
            <a:r>
              <a:rPr lang="es-CO" sz="1050" dirty="0">
                <a:latin typeface="+mj-lt"/>
              </a:rPr>
              <a:t>Decreto  1807 de 1994</a:t>
            </a:r>
          </a:p>
        </p:txBody>
      </p:sp>
      <p:sp>
        <p:nvSpPr>
          <p:cNvPr id="32" name="CuadroTexto 31">
            <a:extLst>
              <a:ext uri="{FF2B5EF4-FFF2-40B4-BE49-F238E27FC236}">
                <a16:creationId xmlns:a16="http://schemas.microsoft.com/office/drawing/2014/main" id="{D18FBD55-2CBE-405D-B907-77535588860C}"/>
              </a:ext>
            </a:extLst>
          </p:cNvPr>
          <p:cNvSpPr txBox="1"/>
          <p:nvPr/>
        </p:nvSpPr>
        <p:spPr>
          <a:xfrm>
            <a:off x="382377" y="2598059"/>
            <a:ext cx="1910088" cy="253916"/>
          </a:xfrm>
          <a:prstGeom prst="rect">
            <a:avLst/>
          </a:prstGeom>
          <a:noFill/>
        </p:spPr>
        <p:txBody>
          <a:bodyPr wrap="square">
            <a:spAutoFit/>
          </a:bodyPr>
          <a:lstStyle/>
          <a:p>
            <a:r>
              <a:rPr lang="es-CO" sz="1050" dirty="0">
                <a:latin typeface="+mj-lt"/>
              </a:rPr>
              <a:t>Decreto  568 de 1996</a:t>
            </a:r>
          </a:p>
        </p:txBody>
      </p:sp>
      <p:sp>
        <p:nvSpPr>
          <p:cNvPr id="35" name="CuadroTexto 34">
            <a:extLst>
              <a:ext uri="{FF2B5EF4-FFF2-40B4-BE49-F238E27FC236}">
                <a16:creationId xmlns:a16="http://schemas.microsoft.com/office/drawing/2014/main" id="{D22DFC00-4335-483E-813C-75F8A534ECEF}"/>
              </a:ext>
            </a:extLst>
          </p:cNvPr>
          <p:cNvSpPr txBox="1"/>
          <p:nvPr/>
        </p:nvSpPr>
        <p:spPr>
          <a:xfrm>
            <a:off x="382377" y="3154442"/>
            <a:ext cx="2190136" cy="253916"/>
          </a:xfrm>
          <a:prstGeom prst="rect">
            <a:avLst/>
          </a:prstGeom>
          <a:noFill/>
        </p:spPr>
        <p:txBody>
          <a:bodyPr wrap="square">
            <a:spAutoFit/>
          </a:bodyPr>
          <a:lstStyle/>
          <a:p>
            <a:r>
              <a:rPr lang="es-CO" sz="1050" dirty="0">
                <a:latin typeface="+mj-lt"/>
              </a:rPr>
              <a:t>Decreto  1738 de 1998</a:t>
            </a:r>
          </a:p>
        </p:txBody>
      </p:sp>
      <p:sp>
        <p:nvSpPr>
          <p:cNvPr id="37" name="CuadroTexto 36">
            <a:extLst>
              <a:ext uri="{FF2B5EF4-FFF2-40B4-BE49-F238E27FC236}">
                <a16:creationId xmlns:a16="http://schemas.microsoft.com/office/drawing/2014/main" id="{6769AE95-157A-4532-8C50-8FAB5F1CF5B0}"/>
              </a:ext>
            </a:extLst>
          </p:cNvPr>
          <p:cNvSpPr txBox="1"/>
          <p:nvPr/>
        </p:nvSpPr>
        <p:spPr>
          <a:xfrm>
            <a:off x="382378" y="3817961"/>
            <a:ext cx="2359742" cy="253916"/>
          </a:xfrm>
          <a:prstGeom prst="rect">
            <a:avLst/>
          </a:prstGeom>
          <a:noFill/>
        </p:spPr>
        <p:txBody>
          <a:bodyPr wrap="square">
            <a:spAutoFit/>
          </a:bodyPr>
          <a:lstStyle/>
          <a:p>
            <a:r>
              <a:rPr lang="es-CO" sz="1050" dirty="0">
                <a:latin typeface="+mj-lt"/>
              </a:rPr>
              <a:t>Decreto  4730 de 2005</a:t>
            </a:r>
          </a:p>
        </p:txBody>
      </p:sp>
      <p:sp>
        <p:nvSpPr>
          <p:cNvPr id="39" name="CuadroTexto 38">
            <a:extLst>
              <a:ext uri="{FF2B5EF4-FFF2-40B4-BE49-F238E27FC236}">
                <a16:creationId xmlns:a16="http://schemas.microsoft.com/office/drawing/2014/main" id="{A97A52A8-5233-4EE7-B2DC-2021ADDED6E5}"/>
              </a:ext>
            </a:extLst>
          </p:cNvPr>
          <p:cNvSpPr txBox="1"/>
          <p:nvPr/>
        </p:nvSpPr>
        <p:spPr>
          <a:xfrm>
            <a:off x="385902" y="4376711"/>
            <a:ext cx="2038394" cy="253916"/>
          </a:xfrm>
          <a:prstGeom prst="rect">
            <a:avLst/>
          </a:prstGeom>
          <a:noFill/>
        </p:spPr>
        <p:txBody>
          <a:bodyPr wrap="square">
            <a:spAutoFit/>
          </a:bodyPr>
          <a:lstStyle/>
          <a:p>
            <a:r>
              <a:rPr lang="es-CO" sz="1050" dirty="0">
                <a:latin typeface="+mj-lt"/>
              </a:rPr>
              <a:t>Decreto  412 de 2018</a:t>
            </a:r>
          </a:p>
        </p:txBody>
      </p:sp>
      <p:sp>
        <p:nvSpPr>
          <p:cNvPr id="42" name="CuadroTexto 41">
            <a:extLst>
              <a:ext uri="{FF2B5EF4-FFF2-40B4-BE49-F238E27FC236}">
                <a16:creationId xmlns:a16="http://schemas.microsoft.com/office/drawing/2014/main" id="{83D287CD-B156-4D99-9FC7-2C1B39E484E1}"/>
              </a:ext>
            </a:extLst>
          </p:cNvPr>
          <p:cNvSpPr txBox="1"/>
          <p:nvPr/>
        </p:nvSpPr>
        <p:spPr>
          <a:xfrm>
            <a:off x="2801987" y="1467071"/>
            <a:ext cx="6113207" cy="577081"/>
          </a:xfrm>
          <a:prstGeom prst="rect">
            <a:avLst/>
          </a:prstGeom>
          <a:noFill/>
        </p:spPr>
        <p:txBody>
          <a:bodyPr wrap="square">
            <a:spAutoFit/>
          </a:bodyPr>
          <a:lstStyle/>
          <a:p>
            <a:pPr algn="just"/>
            <a:r>
              <a:rPr lang="es-ES" sz="1050" i="1" dirty="0"/>
              <a:t>Por el cual se establecen normas sobre la elaboración, conformación y ejecución de los presupuestos de las Empresas Industriales y Comerciales del Estado y de las Sociedades de Economía Mixta sujetas al régimen de aquellas, dedicadas a actividades no financieras.</a:t>
            </a:r>
            <a:endParaRPr lang="es-CO" sz="1050" i="1" dirty="0"/>
          </a:p>
        </p:txBody>
      </p:sp>
      <p:sp>
        <p:nvSpPr>
          <p:cNvPr id="43" name="CuadroTexto 42">
            <a:extLst>
              <a:ext uri="{FF2B5EF4-FFF2-40B4-BE49-F238E27FC236}">
                <a16:creationId xmlns:a16="http://schemas.microsoft.com/office/drawing/2014/main" id="{367A212A-4B6A-445A-A7AE-83F028134C11}"/>
              </a:ext>
            </a:extLst>
          </p:cNvPr>
          <p:cNvSpPr txBox="1"/>
          <p:nvPr/>
        </p:nvSpPr>
        <p:spPr>
          <a:xfrm>
            <a:off x="2801987" y="2101861"/>
            <a:ext cx="6113207" cy="415498"/>
          </a:xfrm>
          <a:prstGeom prst="rect">
            <a:avLst/>
          </a:prstGeom>
          <a:noFill/>
        </p:spPr>
        <p:txBody>
          <a:bodyPr wrap="square">
            <a:spAutoFit/>
          </a:bodyPr>
          <a:lstStyle/>
          <a:p>
            <a:pPr algn="just"/>
            <a:r>
              <a:rPr lang="es-ES" sz="1050" i="1" dirty="0"/>
              <a:t>Por el cual se reglamenta el Artículo 16 de la Ley 38 de 1989 y se dictan otras disposiciones - Inembargabilidad de las rentas incorporadas en el Presupuesto General de la Nación</a:t>
            </a:r>
            <a:endParaRPr lang="es-CO" sz="1050" i="1" dirty="0"/>
          </a:p>
        </p:txBody>
      </p:sp>
      <p:sp>
        <p:nvSpPr>
          <p:cNvPr id="44" name="CuadroTexto 43">
            <a:extLst>
              <a:ext uri="{FF2B5EF4-FFF2-40B4-BE49-F238E27FC236}">
                <a16:creationId xmlns:a16="http://schemas.microsoft.com/office/drawing/2014/main" id="{7FA2B420-1E1F-4F51-B14B-F505A9FBBBA4}"/>
              </a:ext>
            </a:extLst>
          </p:cNvPr>
          <p:cNvSpPr txBox="1"/>
          <p:nvPr/>
        </p:nvSpPr>
        <p:spPr>
          <a:xfrm>
            <a:off x="2801987" y="2561309"/>
            <a:ext cx="6113207" cy="415498"/>
          </a:xfrm>
          <a:prstGeom prst="rect">
            <a:avLst/>
          </a:prstGeom>
          <a:noFill/>
        </p:spPr>
        <p:txBody>
          <a:bodyPr wrap="square">
            <a:spAutoFit/>
          </a:bodyPr>
          <a:lstStyle/>
          <a:p>
            <a:pPr algn="just"/>
            <a:r>
              <a:rPr lang="es-ES" sz="1050" i="1" dirty="0"/>
              <a:t>Por el cual se reglamentan las Leyes 38 de 1989, 179 de 1994 y 225 de 1995 Orgánicas del Presupuesto General de la Nación.</a:t>
            </a:r>
            <a:endParaRPr lang="es-CO" sz="1050" i="1" dirty="0"/>
          </a:p>
        </p:txBody>
      </p:sp>
      <p:sp>
        <p:nvSpPr>
          <p:cNvPr id="45" name="CuadroTexto 44">
            <a:extLst>
              <a:ext uri="{FF2B5EF4-FFF2-40B4-BE49-F238E27FC236}">
                <a16:creationId xmlns:a16="http://schemas.microsoft.com/office/drawing/2014/main" id="{2B0A427F-CC72-4E17-8EB6-A0DA2D1831AE}"/>
              </a:ext>
            </a:extLst>
          </p:cNvPr>
          <p:cNvSpPr txBox="1"/>
          <p:nvPr/>
        </p:nvSpPr>
        <p:spPr>
          <a:xfrm>
            <a:off x="2787425" y="3096560"/>
            <a:ext cx="6127769" cy="415498"/>
          </a:xfrm>
          <a:prstGeom prst="rect">
            <a:avLst/>
          </a:prstGeom>
          <a:noFill/>
        </p:spPr>
        <p:txBody>
          <a:bodyPr wrap="square">
            <a:spAutoFit/>
          </a:bodyPr>
          <a:lstStyle/>
          <a:p>
            <a:pPr algn="just"/>
            <a:r>
              <a:rPr lang="es-ES" sz="1050" i="1" dirty="0"/>
              <a:t>Por el cual se dictan medidas para la debida recaudación y administración de las rentas y caudales públicos tendientes a reducir el gasto publico.</a:t>
            </a:r>
            <a:endParaRPr lang="es-CO" sz="1050" i="1" dirty="0"/>
          </a:p>
        </p:txBody>
      </p:sp>
      <p:sp>
        <p:nvSpPr>
          <p:cNvPr id="46" name="CuadroTexto 45">
            <a:extLst>
              <a:ext uri="{FF2B5EF4-FFF2-40B4-BE49-F238E27FC236}">
                <a16:creationId xmlns:a16="http://schemas.microsoft.com/office/drawing/2014/main" id="{734EE85E-BD8C-4550-8A69-CE2D1F2B3577}"/>
              </a:ext>
            </a:extLst>
          </p:cNvPr>
          <p:cNvSpPr txBox="1"/>
          <p:nvPr/>
        </p:nvSpPr>
        <p:spPr>
          <a:xfrm>
            <a:off x="2801987" y="3817959"/>
            <a:ext cx="4697361" cy="253916"/>
          </a:xfrm>
          <a:prstGeom prst="rect">
            <a:avLst/>
          </a:prstGeom>
          <a:noFill/>
        </p:spPr>
        <p:txBody>
          <a:bodyPr wrap="square">
            <a:spAutoFit/>
          </a:bodyPr>
          <a:lstStyle/>
          <a:p>
            <a:pPr algn="just"/>
            <a:r>
              <a:rPr lang="es-ES" sz="1050" i="1" dirty="0"/>
              <a:t>Por el cual se reglamentan normas orgánicas del presupuesto.</a:t>
            </a:r>
            <a:endParaRPr lang="es-CO" sz="1050" i="1" dirty="0"/>
          </a:p>
        </p:txBody>
      </p:sp>
      <p:sp>
        <p:nvSpPr>
          <p:cNvPr id="47" name="CuadroTexto 46">
            <a:extLst>
              <a:ext uri="{FF2B5EF4-FFF2-40B4-BE49-F238E27FC236}">
                <a16:creationId xmlns:a16="http://schemas.microsoft.com/office/drawing/2014/main" id="{91F95CD9-9CB9-4FF8-91A4-7403A58CFCA9}"/>
              </a:ext>
            </a:extLst>
          </p:cNvPr>
          <p:cNvSpPr txBox="1"/>
          <p:nvPr/>
        </p:nvSpPr>
        <p:spPr>
          <a:xfrm>
            <a:off x="2840437" y="4224453"/>
            <a:ext cx="6127769" cy="577081"/>
          </a:xfrm>
          <a:prstGeom prst="rect">
            <a:avLst/>
          </a:prstGeom>
          <a:noFill/>
        </p:spPr>
        <p:txBody>
          <a:bodyPr wrap="square">
            <a:spAutoFit/>
          </a:bodyPr>
          <a:lstStyle/>
          <a:p>
            <a:pPr algn="just"/>
            <a:r>
              <a:rPr lang="es-ES" sz="1050" i="1" dirty="0"/>
              <a:t>Por el cual se modifica parcialmente el Decreto 1068 de 2015 en el Libro 2 Régimen reglamentario del sector hacienda y crédito público, Parte 8 del Régimen Presupuestal, Parte 9 Sistema Integrado de Información Financiera - SIIF NACIÓN y se establecen otras disposiciones</a:t>
            </a:r>
            <a:endParaRPr lang="es-CO" sz="1050" i="1" dirty="0"/>
          </a:p>
        </p:txBody>
      </p:sp>
      <p:pic>
        <p:nvPicPr>
          <p:cNvPr id="48" name="Picture 2" descr="ciclo del nitrogeno by paulapainemal2000 on emaze">
            <a:extLst>
              <a:ext uri="{FF2B5EF4-FFF2-40B4-BE49-F238E27FC236}">
                <a16:creationId xmlns:a16="http://schemas.microsoft.com/office/drawing/2014/main" id="{2BFAC942-09EC-4CB1-B514-881C71D02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1672" r="35913" b="28470"/>
          <a:stretch/>
        </p:blipFill>
        <p:spPr bwMode="auto">
          <a:xfrm rot="16200000">
            <a:off x="2228449" y="2059784"/>
            <a:ext cx="369332" cy="4000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iclo del nitrogeno by paulapainemal2000 on emaze">
            <a:extLst>
              <a:ext uri="{FF2B5EF4-FFF2-40B4-BE49-F238E27FC236}">
                <a16:creationId xmlns:a16="http://schemas.microsoft.com/office/drawing/2014/main" id="{0FAC58DF-9104-460F-B70A-AC947CD58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3" t="31672" r="50000" b="28470"/>
          <a:stretch/>
        </p:blipFill>
        <p:spPr bwMode="auto">
          <a:xfrm rot="16200000">
            <a:off x="2228089" y="3733350"/>
            <a:ext cx="392417" cy="4000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iclo del nitrogeno by paulapainemal2000 on emaze">
            <a:extLst>
              <a:ext uri="{FF2B5EF4-FFF2-40B4-BE49-F238E27FC236}">
                <a16:creationId xmlns:a16="http://schemas.microsoft.com/office/drawing/2014/main" id="{80DE1CDA-48DA-4F40-99DB-BACB78F20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5" t="31672" r="64748" b="28470"/>
          <a:stretch/>
        </p:blipFill>
        <p:spPr bwMode="auto">
          <a:xfrm rot="16200000">
            <a:off x="2216015" y="2513449"/>
            <a:ext cx="392419" cy="4000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iclo del nitrogeno by paulapainemal2000 on emaze">
            <a:extLst>
              <a:ext uri="{FF2B5EF4-FFF2-40B4-BE49-F238E27FC236}">
                <a16:creationId xmlns:a16="http://schemas.microsoft.com/office/drawing/2014/main" id="{E23ED919-A37D-4D2A-B477-A13A9886C8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 t="31672" r="80102" b="28470"/>
          <a:stretch/>
        </p:blipFill>
        <p:spPr bwMode="auto">
          <a:xfrm rot="16200000">
            <a:off x="2219821" y="3041423"/>
            <a:ext cx="392420" cy="4000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iclo del nitrogeno by paulapainemal2000 on emaze">
            <a:extLst>
              <a:ext uri="{FF2B5EF4-FFF2-40B4-BE49-F238E27FC236}">
                <a16:creationId xmlns:a16="http://schemas.microsoft.com/office/drawing/2014/main" id="{8BF6F360-D2B1-45B6-800A-63CE6FDD67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11" t="31672" r="3113" b="28470"/>
          <a:stretch/>
        </p:blipFill>
        <p:spPr bwMode="auto">
          <a:xfrm rot="16200000">
            <a:off x="2188655" y="1530444"/>
            <a:ext cx="471283" cy="4000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iclo del nitrogeno by paulapainemal2000 on emaze">
            <a:extLst>
              <a:ext uri="{FF2B5EF4-FFF2-40B4-BE49-F238E27FC236}">
                <a16:creationId xmlns:a16="http://schemas.microsoft.com/office/drawing/2014/main" id="{3A62DFF3-E0DA-4B3A-A537-0167AEAA60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11" t="31672" r="3113" b="28470"/>
          <a:stretch/>
        </p:blipFill>
        <p:spPr bwMode="auto">
          <a:xfrm rot="16200000">
            <a:off x="2188654" y="4292102"/>
            <a:ext cx="471283"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88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E254D4F-0CC3-428D-8018-79B7ED38C6AE}"/>
              </a:ext>
            </a:extLst>
          </p:cNvPr>
          <p:cNvGrpSpPr/>
          <p:nvPr/>
        </p:nvGrpSpPr>
        <p:grpSpPr>
          <a:xfrm>
            <a:off x="296836" y="2059596"/>
            <a:ext cx="1543805" cy="1107997"/>
            <a:chOff x="3038113" y="1780704"/>
            <a:chExt cx="1165750" cy="790439"/>
          </a:xfrm>
        </p:grpSpPr>
        <p:pic>
          <p:nvPicPr>
            <p:cNvPr id="22" name="Imagen 21">
              <a:extLst>
                <a:ext uri="{FF2B5EF4-FFF2-40B4-BE49-F238E27FC236}">
                  <a16:creationId xmlns:a16="http://schemas.microsoft.com/office/drawing/2014/main" id="{A7C716FA-3682-4D7C-8330-5E1ADE1BA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3" name="Rectángulo 22">
              <a:extLst>
                <a:ext uri="{FF2B5EF4-FFF2-40B4-BE49-F238E27FC236}">
                  <a16:creationId xmlns:a16="http://schemas.microsoft.com/office/drawing/2014/main" id="{F67F7CF9-2262-4A3C-BE49-D401356F6EEB}"/>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4" name="Conector recto 23">
              <a:extLst>
                <a:ext uri="{FF2B5EF4-FFF2-40B4-BE49-F238E27FC236}">
                  <a16:creationId xmlns:a16="http://schemas.microsoft.com/office/drawing/2014/main" id="{A9B47599-3386-4620-9AB6-6A4F17C2BEE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C04794B-3693-4202-BBB2-3D1705ECEEF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E6267FC9-FD74-4439-A3CA-386B0465AD5C}"/>
              </a:ext>
            </a:extLst>
          </p:cNvPr>
          <p:cNvGrpSpPr/>
          <p:nvPr/>
        </p:nvGrpSpPr>
        <p:grpSpPr>
          <a:xfrm>
            <a:off x="307174" y="3592531"/>
            <a:ext cx="1543805" cy="1107997"/>
            <a:chOff x="3038113" y="1780704"/>
            <a:chExt cx="1165750" cy="790439"/>
          </a:xfrm>
        </p:grpSpPr>
        <p:sp>
          <p:nvSpPr>
            <p:cNvPr id="28" name="Rectángulo 27">
              <a:extLst>
                <a:ext uri="{FF2B5EF4-FFF2-40B4-BE49-F238E27FC236}">
                  <a16:creationId xmlns:a16="http://schemas.microsoft.com/office/drawing/2014/main" id="{23DF90A2-B65F-4669-9024-C8BF603BDC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9" name="Conector recto 28">
              <a:extLst>
                <a:ext uri="{FF2B5EF4-FFF2-40B4-BE49-F238E27FC236}">
                  <a16:creationId xmlns:a16="http://schemas.microsoft.com/office/drawing/2014/main" id="{CF379177-3548-4ED5-88C3-28780A1AECA9}"/>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BBD70B3-EB7A-47AB-A3A9-B41FDAFCDAF6}"/>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6" name="Imagen 35">
            <a:extLst>
              <a:ext uri="{FF2B5EF4-FFF2-40B4-BE49-F238E27FC236}">
                <a16:creationId xmlns:a16="http://schemas.microsoft.com/office/drawing/2014/main" id="{84CBE963-ED17-44D2-89A7-99FAE64FC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59" y="3647344"/>
            <a:ext cx="974025" cy="974025"/>
          </a:xfrm>
          <a:prstGeom prst="rect">
            <a:avLst/>
          </a:prstGeom>
        </p:spPr>
      </p:pic>
      <p:sp>
        <p:nvSpPr>
          <p:cNvPr id="39" name="CuadroTexto 38">
            <a:extLst>
              <a:ext uri="{FF2B5EF4-FFF2-40B4-BE49-F238E27FC236}">
                <a16:creationId xmlns:a16="http://schemas.microsoft.com/office/drawing/2014/main" id="{10F8B973-828B-4509-BC4B-D7D26736A3AC}"/>
              </a:ext>
            </a:extLst>
          </p:cNvPr>
          <p:cNvSpPr txBox="1"/>
          <p:nvPr/>
        </p:nvSpPr>
        <p:spPr>
          <a:xfrm>
            <a:off x="2029092" y="1454273"/>
            <a:ext cx="6922601" cy="1200329"/>
          </a:xfrm>
          <a:prstGeom prst="rect">
            <a:avLst/>
          </a:prstGeom>
          <a:noFill/>
        </p:spPr>
        <p:txBody>
          <a:bodyPr wrap="square">
            <a:spAutoFit/>
          </a:bodyPr>
          <a:lstStyle/>
          <a:p>
            <a:pPr algn="just"/>
            <a:r>
              <a:rPr lang="es-ES" sz="1200" b="1" dirty="0">
                <a:latin typeface="+mj-lt"/>
              </a:rPr>
              <a:t>ARTÍCULO  5º. </a:t>
            </a:r>
            <a:r>
              <a:rPr lang="es-ES" sz="1200" dirty="0">
                <a:latin typeface="+mj-lt"/>
              </a:rPr>
              <a:t>Las empresas de servicios públicos domiciliarios en cuyo capital la Nación o sus entidades descentralizadas posean el 90% o más, tendrán para efectos presupuestales el régimen de las empresas industriales y comerciales del Estado.</a:t>
            </a:r>
          </a:p>
          <a:p>
            <a:pPr algn="just"/>
            <a:r>
              <a:rPr lang="es-ES" sz="1200" dirty="0">
                <a:latin typeface="+mj-lt"/>
              </a:rPr>
              <a:t>Para los mismos efectos, las empresas sociales del Estado del orden nacional que constituyan una categoría especial de entidad pública descentralizada, se sujetarán al régimen de las empresas industriales y comerciales del Estado. (L. 225/95, art. 11).</a:t>
            </a:r>
          </a:p>
        </p:txBody>
      </p:sp>
      <p:sp>
        <p:nvSpPr>
          <p:cNvPr id="40" name="CuadroTexto 39">
            <a:extLst>
              <a:ext uri="{FF2B5EF4-FFF2-40B4-BE49-F238E27FC236}">
                <a16:creationId xmlns:a16="http://schemas.microsoft.com/office/drawing/2014/main" id="{BB5B5CFA-AADA-40A3-8062-11252A619CB7}"/>
              </a:ext>
            </a:extLst>
          </p:cNvPr>
          <p:cNvSpPr txBox="1"/>
          <p:nvPr/>
        </p:nvSpPr>
        <p:spPr>
          <a:xfrm>
            <a:off x="2034668" y="2686926"/>
            <a:ext cx="6922602" cy="1569660"/>
          </a:xfrm>
          <a:prstGeom prst="rect">
            <a:avLst/>
          </a:prstGeom>
          <a:noFill/>
        </p:spPr>
        <p:txBody>
          <a:bodyPr wrap="square">
            <a:spAutoFit/>
          </a:bodyPr>
          <a:lstStyle/>
          <a:p>
            <a:pPr algn="just"/>
            <a:r>
              <a:rPr lang="es-ES" sz="1200" b="1" dirty="0">
                <a:latin typeface="+mj-lt"/>
              </a:rPr>
              <a:t>ARTÍCULO 123. </a:t>
            </a:r>
            <a:r>
              <a:rPr lang="es-ES" sz="1200" dirty="0">
                <a:latin typeface="+mj-lt"/>
              </a:rPr>
              <a:t>(…) Las empresas sociales del Estado podrán recibir transferencias directas de la Nación, de las entidades territoriales. No obstante, para efectos de la ejecución presupuestal, las entidades territoriales, en sus respectivos ámbitos de jurisdicción, celebrarán los convenios de que trata el artículo 238 de la Ley 100 de 1993 y establecerán los planes sustitutivos de recursos para la financiación de las empresas sociales del Estado, en los términos del artículo 219 de la Ley 100 de 1993. (…) </a:t>
            </a:r>
          </a:p>
          <a:p>
            <a:pPr algn="just"/>
            <a:endParaRPr lang="es-ES" sz="1200" dirty="0">
              <a:latin typeface="+mj-lt"/>
            </a:endParaRPr>
          </a:p>
          <a:p>
            <a:pPr algn="just"/>
            <a:r>
              <a:rPr lang="es-ES" sz="1200" dirty="0">
                <a:latin typeface="+mj-lt"/>
              </a:rPr>
              <a:t>Fallo corte constitucional 540 de 2001:</a:t>
            </a:r>
          </a:p>
        </p:txBody>
      </p:sp>
      <p:sp>
        <p:nvSpPr>
          <p:cNvPr id="32" name="Título 1">
            <a:extLst>
              <a:ext uri="{FF2B5EF4-FFF2-40B4-BE49-F238E27FC236}">
                <a16:creationId xmlns:a16="http://schemas.microsoft.com/office/drawing/2014/main" id="{F3C47A67-3663-431B-A324-B555130808E5}"/>
              </a:ext>
            </a:extLst>
          </p:cNvPr>
          <p:cNvSpPr txBox="1">
            <a:spLocks/>
          </p:cNvSpPr>
          <p:nvPr/>
        </p:nvSpPr>
        <p:spPr>
          <a:xfrm>
            <a:off x="3429000" y="-26854"/>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
        <p:nvSpPr>
          <p:cNvPr id="45" name="CuadroTexto 44">
            <a:extLst>
              <a:ext uri="{FF2B5EF4-FFF2-40B4-BE49-F238E27FC236}">
                <a16:creationId xmlns:a16="http://schemas.microsoft.com/office/drawing/2014/main" id="{63F283A5-B596-4B45-A399-9F06381D6640}"/>
              </a:ext>
            </a:extLst>
          </p:cNvPr>
          <p:cNvSpPr txBox="1"/>
          <p:nvPr/>
        </p:nvSpPr>
        <p:spPr>
          <a:xfrm>
            <a:off x="2793702" y="572581"/>
            <a:ext cx="4034561"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sp>
        <p:nvSpPr>
          <p:cNvPr id="46" name="CuadroTexto 45">
            <a:extLst>
              <a:ext uri="{FF2B5EF4-FFF2-40B4-BE49-F238E27FC236}">
                <a16:creationId xmlns:a16="http://schemas.microsoft.com/office/drawing/2014/main" id="{9442A970-0987-4A25-8A20-0C769D8B5797}"/>
              </a:ext>
            </a:extLst>
          </p:cNvPr>
          <p:cNvSpPr txBox="1"/>
          <p:nvPr/>
        </p:nvSpPr>
        <p:spPr>
          <a:xfrm>
            <a:off x="417430" y="1005451"/>
            <a:ext cx="2237867" cy="323165"/>
          </a:xfrm>
          <a:prstGeom prst="rect">
            <a:avLst/>
          </a:prstGeom>
          <a:solidFill>
            <a:schemeClr val="accent1">
              <a:lumMod val="50000"/>
            </a:schemeClr>
          </a:solidFill>
          <a:ln>
            <a:noFill/>
          </a:ln>
        </p:spPr>
        <p:txBody>
          <a:bodyPr wrap="square">
            <a:spAutoFit/>
          </a:bodyPr>
          <a:lstStyle/>
          <a:p>
            <a:pPr algn="just"/>
            <a:r>
              <a:rPr lang="es-ES" sz="1500" b="1" dirty="0">
                <a:solidFill>
                  <a:schemeClr val="bg1"/>
                </a:solidFill>
                <a:latin typeface="+mj-lt"/>
                <a:cs typeface="Arial" panose="020B0604020202020204" pitchFamily="34" charset="0"/>
              </a:rPr>
              <a:t>Decreto 111 de 1996</a:t>
            </a:r>
          </a:p>
        </p:txBody>
      </p:sp>
      <p:sp>
        <p:nvSpPr>
          <p:cNvPr id="18" name="CuadroTexto 17">
            <a:extLst>
              <a:ext uri="{FF2B5EF4-FFF2-40B4-BE49-F238E27FC236}">
                <a16:creationId xmlns:a16="http://schemas.microsoft.com/office/drawing/2014/main" id="{0206110A-5024-4A48-B52B-F2841594D34F}"/>
              </a:ext>
            </a:extLst>
          </p:cNvPr>
          <p:cNvSpPr txBox="1"/>
          <p:nvPr/>
        </p:nvSpPr>
        <p:spPr>
          <a:xfrm>
            <a:off x="1984419" y="4270597"/>
            <a:ext cx="6852407" cy="769441"/>
          </a:xfrm>
          <a:prstGeom prst="rect">
            <a:avLst/>
          </a:prstGeom>
          <a:noFill/>
        </p:spPr>
        <p:txBody>
          <a:bodyPr wrap="square">
            <a:spAutoFit/>
          </a:bodyPr>
          <a:lstStyle/>
          <a:p>
            <a:pPr algn="just"/>
            <a:r>
              <a:rPr lang="es-ES" sz="1100" b="1" i="1" dirty="0">
                <a:effectLst/>
                <a:latin typeface="+mj-lt"/>
                <a:cs typeface="Arial" panose="020B0604020202020204" pitchFamily="34" charset="0"/>
              </a:rPr>
              <a:t>Séptimo</a:t>
            </a:r>
            <a:r>
              <a:rPr lang="es-ES" sz="1100" b="0" i="1" dirty="0">
                <a:effectLst/>
                <a:latin typeface="+mj-lt"/>
                <a:cs typeface="Arial" panose="020B0604020202020204" pitchFamily="34" charset="0"/>
              </a:rPr>
              <a:t>.  Declarar </a:t>
            </a:r>
            <a:r>
              <a:rPr lang="es-ES" sz="1100" b="1" i="1" dirty="0">
                <a:effectLst/>
                <a:latin typeface="+mj-lt"/>
                <a:cs typeface="Arial" panose="020B0604020202020204" pitchFamily="34" charset="0"/>
              </a:rPr>
              <a:t>exequible </a:t>
            </a:r>
            <a:r>
              <a:rPr lang="es-ES" sz="1100" b="0" i="1" dirty="0">
                <a:effectLst/>
                <a:latin typeface="+mj-lt"/>
                <a:cs typeface="Arial" panose="020B0604020202020204" pitchFamily="34" charset="0"/>
              </a:rPr>
              <a:t>el artículo 14 de la Ley 617 de 2000 en los términos expuestos en la parte motiva por el cargo de vulneración de los artículos 210 y 336 de la Constitución Política, salvo la expresión </a:t>
            </a:r>
            <a:r>
              <a:rPr lang="es-ES" sz="1100" b="1" i="1" dirty="0">
                <a:effectLst/>
                <a:latin typeface="+mj-lt"/>
                <a:cs typeface="Arial" panose="020B0604020202020204" pitchFamily="34" charset="0"/>
              </a:rPr>
              <a:t>a las Empresas Prestadoras de Servicios de Salud</a:t>
            </a:r>
            <a:r>
              <a:rPr lang="es-ES" sz="1100" b="0" i="1" dirty="0">
                <a:effectLst/>
                <a:latin typeface="+mj-lt"/>
                <a:cs typeface="Arial" panose="020B0604020202020204" pitchFamily="34" charset="0"/>
              </a:rPr>
              <a:t> del señalado artículo 14 que se declara </a:t>
            </a:r>
            <a:r>
              <a:rPr lang="es-ES" sz="1100" b="1" i="1" dirty="0">
                <a:effectLst/>
                <a:latin typeface="+mj-lt"/>
                <a:cs typeface="Arial" panose="020B0604020202020204" pitchFamily="34" charset="0"/>
              </a:rPr>
              <a:t>inexequible</a:t>
            </a:r>
            <a:r>
              <a:rPr lang="es-ES" sz="1100" b="0" i="1" dirty="0">
                <a:effectLst/>
                <a:latin typeface="+mj-lt"/>
                <a:cs typeface="Arial" panose="020B0604020202020204" pitchFamily="34" charset="0"/>
              </a:rPr>
              <a:t>. </a:t>
            </a:r>
            <a:endParaRPr lang="es-CO" sz="1100" i="1" dirty="0">
              <a:latin typeface="+mj-lt"/>
              <a:cs typeface="Arial" panose="020B0604020202020204" pitchFamily="34" charset="0"/>
            </a:endParaRPr>
          </a:p>
        </p:txBody>
      </p:sp>
    </p:spTree>
    <p:extLst>
      <p:ext uri="{BB962C8B-B14F-4D97-AF65-F5344CB8AC3E}">
        <p14:creationId xmlns:p14="http://schemas.microsoft.com/office/powerpoint/2010/main" val="637351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4">
            <a:extLst>
              <a:ext uri="{FF2B5EF4-FFF2-40B4-BE49-F238E27FC236}">
                <a16:creationId xmlns:a16="http://schemas.microsoft.com/office/drawing/2014/main" id="{83D60E77-7D6B-4F3B-9D76-E2C4265F15B5}"/>
              </a:ext>
            </a:extLst>
          </p:cNvPr>
          <p:cNvSpPr txBox="1">
            <a:spLocks/>
          </p:cNvSpPr>
          <p:nvPr/>
        </p:nvSpPr>
        <p:spPr>
          <a:xfrm>
            <a:off x="2567747" y="3021582"/>
            <a:ext cx="6313042" cy="1759968"/>
          </a:xfrm>
          <a:prstGeom prst="rect">
            <a:avLst/>
          </a:prstGeom>
          <a:ln>
            <a:solidFill>
              <a:schemeClr val="accent1"/>
            </a:solidFill>
          </a:ln>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25" b="1" dirty="0">
                <a:solidFill>
                  <a:schemeClr val="accent1">
                    <a:lumMod val="50000"/>
                  </a:schemeClr>
                </a:solidFill>
                <a:latin typeface="+mj-lt"/>
              </a:rPr>
              <a:t>2</a:t>
            </a:r>
            <a:r>
              <a:rPr lang="es-MX" sz="2250" dirty="0">
                <a:solidFill>
                  <a:srgbClr val="138156"/>
                </a:solidFill>
                <a:latin typeface="+mj-lt"/>
              </a:rPr>
              <a:t>.  </a:t>
            </a:r>
            <a:r>
              <a:rPr lang="es-MX" sz="2250" b="1" dirty="0">
                <a:solidFill>
                  <a:schemeClr val="accent1">
                    <a:lumMod val="50000"/>
                  </a:schemeClr>
                </a:solidFill>
                <a:latin typeface="+mj-lt"/>
              </a:rPr>
              <a:t>	GASTOS</a:t>
            </a:r>
          </a:p>
          <a:p>
            <a:pPr algn="l"/>
            <a:r>
              <a:rPr lang="es-MX" sz="2025" b="1" dirty="0">
                <a:latin typeface="+mj-lt"/>
              </a:rPr>
              <a:t>2.1 Funcionamiento </a:t>
            </a:r>
          </a:p>
          <a:p>
            <a:pPr algn="l"/>
            <a:r>
              <a:rPr lang="es-MX" sz="2025" b="1" dirty="0">
                <a:latin typeface="+mj-lt"/>
              </a:rPr>
              <a:t>2.2 Servicio de la deuda pública</a:t>
            </a:r>
          </a:p>
          <a:p>
            <a:pPr algn="l"/>
            <a:r>
              <a:rPr lang="es-MX" sz="2025" b="1" dirty="0">
                <a:latin typeface="+mj-lt"/>
              </a:rPr>
              <a:t>2.3 Inversión</a:t>
            </a:r>
          </a:p>
          <a:p>
            <a:pPr algn="l"/>
            <a:r>
              <a:rPr lang="es-MX" sz="2025" b="1" dirty="0">
                <a:latin typeface="+mj-lt"/>
              </a:rPr>
              <a:t>2.4 Gastos de operación comercial</a:t>
            </a: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lvl="1" algn="l"/>
            <a:endParaRPr lang="es-MX" sz="1350" dirty="0">
              <a:latin typeface="+mj-lt"/>
            </a:endParaRPr>
          </a:p>
          <a:p>
            <a:pPr algn="l"/>
            <a:endParaRPr lang="es-CO" sz="1800" dirty="0">
              <a:latin typeface="+mj-lt"/>
            </a:endParaRPr>
          </a:p>
        </p:txBody>
      </p:sp>
      <p:sp>
        <p:nvSpPr>
          <p:cNvPr id="7" name="Marcador de contenido 4">
            <a:extLst>
              <a:ext uri="{FF2B5EF4-FFF2-40B4-BE49-F238E27FC236}">
                <a16:creationId xmlns:a16="http://schemas.microsoft.com/office/drawing/2014/main" id="{4267DF14-DFD3-4E7D-ABC1-3065C69B826E}"/>
              </a:ext>
            </a:extLst>
          </p:cNvPr>
          <p:cNvSpPr txBox="1">
            <a:spLocks/>
          </p:cNvSpPr>
          <p:nvPr/>
        </p:nvSpPr>
        <p:spPr>
          <a:xfrm>
            <a:off x="2567746" y="1300143"/>
            <a:ext cx="6313042" cy="1567564"/>
          </a:xfrm>
          <a:prstGeom prst="rect">
            <a:avLst/>
          </a:prstGeom>
          <a:ln>
            <a:solidFill>
              <a:schemeClr val="accent1"/>
            </a:solidFill>
          </a:ln>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25" b="1" dirty="0">
                <a:solidFill>
                  <a:schemeClr val="accent1">
                    <a:lumMod val="50000"/>
                  </a:schemeClr>
                </a:solidFill>
                <a:latin typeface="+mj-lt"/>
              </a:rPr>
              <a:t>1.   </a:t>
            </a:r>
            <a:r>
              <a:rPr lang="es-MX" sz="2250" b="1" dirty="0">
                <a:solidFill>
                  <a:schemeClr val="accent1">
                    <a:lumMod val="50000"/>
                  </a:schemeClr>
                </a:solidFill>
                <a:latin typeface="+mj-lt"/>
              </a:rPr>
              <a:t>INGRESOS</a:t>
            </a:r>
          </a:p>
          <a:p>
            <a:pPr algn="l"/>
            <a:r>
              <a:rPr lang="es-MX" sz="2025" b="1" dirty="0">
                <a:latin typeface="+mj-lt"/>
              </a:rPr>
              <a:t>1.1 Disponibilidad Inicial </a:t>
            </a:r>
          </a:p>
          <a:p>
            <a:pPr algn="l"/>
            <a:r>
              <a:rPr lang="es-MX" sz="2025" b="1" dirty="0">
                <a:latin typeface="+mj-lt"/>
              </a:rPr>
              <a:t>1.2 Ingresos Corrientes</a:t>
            </a:r>
          </a:p>
          <a:p>
            <a:pPr algn="l"/>
            <a:r>
              <a:rPr lang="es-MX" sz="2025" b="1" dirty="0">
                <a:latin typeface="+mj-lt"/>
              </a:rPr>
              <a:t>1.3 Recursos de Capital</a:t>
            </a: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marL="300038" lvl="1" algn="l"/>
            <a:endParaRPr lang="es-MX" sz="1725" dirty="0">
              <a:solidFill>
                <a:srgbClr val="138156"/>
              </a:solidFill>
              <a:latin typeface="+mj-lt"/>
            </a:endParaRPr>
          </a:p>
          <a:p>
            <a:pPr lvl="1" algn="l"/>
            <a:endParaRPr lang="es-MX" sz="1350" dirty="0">
              <a:latin typeface="+mj-lt"/>
            </a:endParaRPr>
          </a:p>
          <a:p>
            <a:pPr algn="l"/>
            <a:endParaRPr lang="es-CO" sz="1800" dirty="0">
              <a:latin typeface="+mj-lt"/>
            </a:endParaRPr>
          </a:p>
        </p:txBody>
      </p:sp>
      <p:sp>
        <p:nvSpPr>
          <p:cNvPr id="8" name="Rectángulo 7">
            <a:extLst>
              <a:ext uri="{FF2B5EF4-FFF2-40B4-BE49-F238E27FC236}">
                <a16:creationId xmlns:a16="http://schemas.microsoft.com/office/drawing/2014/main" id="{23E7708A-9808-459A-880D-A159CB088F6A}"/>
              </a:ext>
            </a:extLst>
          </p:cNvPr>
          <p:cNvSpPr/>
          <p:nvPr/>
        </p:nvSpPr>
        <p:spPr>
          <a:xfrm>
            <a:off x="6179366" y="1385260"/>
            <a:ext cx="2486839" cy="1200329"/>
          </a:xfrm>
          <a:prstGeom prst="rect">
            <a:avLst/>
          </a:prstGeom>
          <a:ln>
            <a:solidFill>
              <a:schemeClr val="accent1"/>
            </a:solidFill>
          </a:ln>
        </p:spPr>
        <p:txBody>
          <a:bodyPr wrap="square">
            <a:spAutoFit/>
          </a:bodyPr>
          <a:lstStyle/>
          <a:p>
            <a:pPr algn="just"/>
            <a:r>
              <a:rPr lang="es-ES" sz="1200" dirty="0">
                <a:latin typeface="+mj-lt"/>
                <a:ea typeface="Calibri" panose="020F0502020204030204" pitchFamily="34" charset="0"/>
                <a:cs typeface="Times New Roman" panose="02020603050405020304" pitchFamily="18" charset="0"/>
              </a:rPr>
              <a:t>Anexo 1B: Ingresos empresas industriales y comerciales del estado y sociedades de economía mixta sujetas al régimen de aquellas dedicadas a actividades no financieras</a:t>
            </a:r>
          </a:p>
        </p:txBody>
      </p:sp>
      <p:sp>
        <p:nvSpPr>
          <p:cNvPr id="9" name="Rectángulo 8">
            <a:extLst>
              <a:ext uri="{FF2B5EF4-FFF2-40B4-BE49-F238E27FC236}">
                <a16:creationId xmlns:a16="http://schemas.microsoft.com/office/drawing/2014/main" id="{75A99534-A28D-415E-BEB9-750AD10598DF}"/>
              </a:ext>
            </a:extLst>
          </p:cNvPr>
          <p:cNvSpPr/>
          <p:nvPr/>
        </p:nvSpPr>
        <p:spPr>
          <a:xfrm>
            <a:off x="6179366" y="3146735"/>
            <a:ext cx="2486840" cy="1200329"/>
          </a:xfrm>
          <a:prstGeom prst="rect">
            <a:avLst/>
          </a:prstGeom>
          <a:ln>
            <a:solidFill>
              <a:schemeClr val="accent1"/>
            </a:solidFill>
          </a:ln>
        </p:spPr>
        <p:txBody>
          <a:bodyPr wrap="square">
            <a:spAutoFit/>
          </a:bodyPr>
          <a:lstStyle/>
          <a:p>
            <a:pPr algn="just"/>
            <a:r>
              <a:rPr lang="es-ES" sz="1200" dirty="0">
                <a:latin typeface="+mj-lt"/>
                <a:ea typeface="Calibri" panose="020F0502020204030204" pitchFamily="34" charset="0"/>
                <a:cs typeface="Times New Roman" panose="02020603050405020304" pitchFamily="18" charset="0"/>
              </a:rPr>
              <a:t>Anexo 2B: Gastos empresas industriales y comerciales del estado y sociedades de economía mixta sujetas al régimen de aquellas dedicadas a actividades no financieras</a:t>
            </a:r>
          </a:p>
        </p:txBody>
      </p:sp>
      <p:sp>
        <p:nvSpPr>
          <p:cNvPr id="5" name="Flecha: a la derecha 4">
            <a:extLst>
              <a:ext uri="{FF2B5EF4-FFF2-40B4-BE49-F238E27FC236}">
                <a16:creationId xmlns:a16="http://schemas.microsoft.com/office/drawing/2014/main" id="{254D8C61-737E-497A-9813-DD2CE8537D0E}"/>
              </a:ext>
            </a:extLst>
          </p:cNvPr>
          <p:cNvSpPr/>
          <p:nvPr/>
        </p:nvSpPr>
        <p:spPr>
          <a:xfrm>
            <a:off x="222001" y="1444625"/>
            <a:ext cx="2131163" cy="2596434"/>
          </a:xfrm>
          <a:prstGeom prst="rightArrow">
            <a:avLst>
              <a:gd name="adj1" fmla="val 50000"/>
              <a:gd name="adj2" fmla="val 1782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mj-lt"/>
              </a:rPr>
              <a:t>Segundo nivel de agregación</a:t>
            </a:r>
            <a:endParaRPr lang="es-CO" sz="2400" b="1" dirty="0">
              <a:solidFill>
                <a:schemeClr val="bg1"/>
              </a:solidFill>
              <a:latin typeface="+mj-lt"/>
            </a:endParaRPr>
          </a:p>
        </p:txBody>
      </p:sp>
      <p:sp>
        <p:nvSpPr>
          <p:cNvPr id="11" name="CuadroTexto 10">
            <a:extLst>
              <a:ext uri="{FF2B5EF4-FFF2-40B4-BE49-F238E27FC236}">
                <a16:creationId xmlns:a16="http://schemas.microsoft.com/office/drawing/2014/main" id="{38CC4264-BFE7-4CB3-9464-2F91FF6C0CA6}"/>
              </a:ext>
            </a:extLst>
          </p:cNvPr>
          <p:cNvSpPr txBox="1"/>
          <p:nvPr/>
        </p:nvSpPr>
        <p:spPr>
          <a:xfrm>
            <a:off x="222001" y="871048"/>
            <a:ext cx="2476955" cy="507831"/>
          </a:xfrm>
          <a:prstGeom prst="rect">
            <a:avLst/>
          </a:prstGeom>
          <a:solidFill>
            <a:schemeClr val="accent1">
              <a:lumMod val="50000"/>
            </a:schemeClr>
          </a:solidFill>
          <a:ln>
            <a:noFill/>
          </a:ln>
        </p:spPr>
        <p:txBody>
          <a:bodyPr wrap="square">
            <a:spAutoFit/>
          </a:bodyPr>
          <a:lstStyle/>
          <a:p>
            <a:r>
              <a:rPr lang="es-ES" sz="1350" b="1" dirty="0">
                <a:solidFill>
                  <a:schemeClr val="bg1"/>
                </a:solidFill>
                <a:latin typeface="+mj-lt"/>
              </a:rPr>
              <a:t>Anteproyecto del presupuesto</a:t>
            </a:r>
          </a:p>
        </p:txBody>
      </p:sp>
      <p:sp>
        <p:nvSpPr>
          <p:cNvPr id="14" name="Título 1">
            <a:extLst>
              <a:ext uri="{FF2B5EF4-FFF2-40B4-BE49-F238E27FC236}">
                <a16:creationId xmlns:a16="http://schemas.microsoft.com/office/drawing/2014/main" id="{50170AA9-0DB5-463C-9588-40FA81C21146}"/>
              </a:ext>
            </a:extLst>
          </p:cNvPr>
          <p:cNvSpPr txBox="1">
            <a:spLocks/>
          </p:cNvSpPr>
          <p:nvPr/>
        </p:nvSpPr>
        <p:spPr>
          <a:xfrm>
            <a:off x="3429000" y="0"/>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776184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recto 25">
            <a:extLst>
              <a:ext uri="{FF2B5EF4-FFF2-40B4-BE49-F238E27FC236}">
                <a16:creationId xmlns:a16="http://schemas.microsoft.com/office/drawing/2014/main" id="{F4312EF6-8135-4D67-8637-1CACF38AF7A2}"/>
              </a:ext>
            </a:extLst>
          </p:cNvPr>
          <p:cNvCxnSpPr>
            <a:cxnSpLocks/>
          </p:cNvCxnSpPr>
          <p:nvPr/>
        </p:nvCxnSpPr>
        <p:spPr>
          <a:xfrm>
            <a:off x="4784092" y="1813679"/>
            <a:ext cx="0" cy="22222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6AFE3B-1B7C-44D9-A726-CEBA4A5B91FD}"/>
              </a:ext>
            </a:extLst>
          </p:cNvPr>
          <p:cNvCxnSpPr>
            <a:cxnSpLocks/>
          </p:cNvCxnSpPr>
          <p:nvPr/>
        </p:nvCxnSpPr>
        <p:spPr>
          <a:xfrm flipH="1">
            <a:off x="4352043" y="2918554"/>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1981CF6A-CBA8-4B5D-943A-55626F4BBEBA}"/>
              </a:ext>
            </a:extLst>
          </p:cNvPr>
          <p:cNvSpPr txBox="1"/>
          <p:nvPr/>
        </p:nvSpPr>
        <p:spPr>
          <a:xfrm>
            <a:off x="1209368" y="1893770"/>
            <a:ext cx="2475001" cy="300082"/>
          </a:xfrm>
          <a:prstGeom prst="rect">
            <a:avLst/>
          </a:prstGeom>
          <a:noFill/>
        </p:spPr>
        <p:txBody>
          <a:bodyPr wrap="square">
            <a:spAutoFit/>
          </a:bodyPr>
          <a:lstStyle/>
          <a:p>
            <a:pPr algn="r">
              <a:spcAft>
                <a:spcPts val="600"/>
              </a:spcAft>
            </a:pPr>
            <a:r>
              <a:rPr lang="en-US" sz="1350" b="1" dirty="0">
                <a:solidFill>
                  <a:srgbClr val="0070C0"/>
                </a:solidFill>
                <a:latin typeface="+mj-lt"/>
                <a:cs typeface="Times New Roman" panose="02020603050405020304" pitchFamily="18" charset="0"/>
              </a:rPr>
              <a:t>Disponibilidad inicial</a:t>
            </a:r>
          </a:p>
        </p:txBody>
      </p:sp>
      <p:sp>
        <p:nvSpPr>
          <p:cNvPr id="33" name="CuadroTexto 32">
            <a:extLst>
              <a:ext uri="{FF2B5EF4-FFF2-40B4-BE49-F238E27FC236}">
                <a16:creationId xmlns:a16="http://schemas.microsoft.com/office/drawing/2014/main" id="{20196CE0-CF7F-41D4-BA2A-C65D2B21297D}"/>
              </a:ext>
            </a:extLst>
          </p:cNvPr>
          <p:cNvSpPr txBox="1"/>
          <p:nvPr/>
        </p:nvSpPr>
        <p:spPr>
          <a:xfrm>
            <a:off x="1735728" y="2727364"/>
            <a:ext cx="1830203" cy="300082"/>
          </a:xfrm>
          <a:prstGeom prst="rect">
            <a:avLst/>
          </a:prstGeom>
          <a:noFill/>
        </p:spPr>
        <p:txBody>
          <a:bodyPr wrap="square">
            <a:spAutoFit/>
          </a:bodyPr>
          <a:lstStyle/>
          <a:p>
            <a:pPr algn="r">
              <a:spcAft>
                <a:spcPts val="600"/>
              </a:spcAft>
            </a:pPr>
            <a:r>
              <a:rPr lang="es-CO" sz="1350" b="1" dirty="0">
                <a:solidFill>
                  <a:srgbClr val="0070C0"/>
                </a:solidFill>
                <a:latin typeface="+mj-lt"/>
                <a:cs typeface="Times New Roman" panose="02020603050405020304" pitchFamily="18" charset="0"/>
              </a:rPr>
              <a:t>Ingresos corrientes</a:t>
            </a:r>
          </a:p>
        </p:txBody>
      </p:sp>
      <p:sp>
        <p:nvSpPr>
          <p:cNvPr id="34" name="Rectángulo 33">
            <a:extLst>
              <a:ext uri="{FF2B5EF4-FFF2-40B4-BE49-F238E27FC236}">
                <a16:creationId xmlns:a16="http://schemas.microsoft.com/office/drawing/2014/main" id="{51F2CD44-AEE5-4B1E-95EF-886BC1FC43C1}"/>
              </a:ext>
            </a:extLst>
          </p:cNvPr>
          <p:cNvSpPr/>
          <p:nvPr/>
        </p:nvSpPr>
        <p:spPr>
          <a:xfrm>
            <a:off x="4919284" y="1798412"/>
            <a:ext cx="3310303" cy="54455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rgbClr val="0070C0"/>
                </a:solidFill>
                <a:latin typeface="+mj-lt"/>
              </a:rPr>
              <a:t>- DISPONIBILIDAD FINAL DE LA VIGENCIA ANTERIOR CONCILIADA CON TESORERIA </a:t>
            </a:r>
          </a:p>
          <a:p>
            <a:pPr algn="just"/>
            <a:r>
              <a:rPr lang="es-ES" sz="1200" b="1" dirty="0">
                <a:solidFill>
                  <a:srgbClr val="0070C0"/>
                </a:solidFill>
                <a:latin typeface="+mj-lt"/>
              </a:rPr>
              <a:t>- NORMATIVIDAD PROPIA</a:t>
            </a:r>
            <a:endParaRPr lang="es-CO" sz="1200" b="1" dirty="0">
              <a:solidFill>
                <a:srgbClr val="0070C0"/>
              </a:solidFill>
              <a:latin typeface="+mj-lt"/>
            </a:endParaRPr>
          </a:p>
        </p:txBody>
      </p:sp>
      <p:sp>
        <p:nvSpPr>
          <p:cNvPr id="35" name="Rectángulo 34">
            <a:extLst>
              <a:ext uri="{FF2B5EF4-FFF2-40B4-BE49-F238E27FC236}">
                <a16:creationId xmlns:a16="http://schemas.microsoft.com/office/drawing/2014/main" id="{6F48D34E-B111-4308-8897-CEB6AC7B599E}"/>
              </a:ext>
            </a:extLst>
          </p:cNvPr>
          <p:cNvSpPr/>
          <p:nvPr/>
        </p:nvSpPr>
        <p:spPr>
          <a:xfrm>
            <a:off x="4917407" y="2563244"/>
            <a:ext cx="3312183" cy="619567"/>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rgbClr val="0070C0"/>
                </a:solidFill>
                <a:latin typeface="+mj-lt"/>
              </a:rPr>
              <a:t>- TENER EN CUENTA 5 ÚLTIMAS VIGENCIAS - CRECIMIENTO IPC </a:t>
            </a:r>
          </a:p>
          <a:p>
            <a:pPr algn="just"/>
            <a:r>
              <a:rPr lang="es-ES" sz="1200" b="1" dirty="0">
                <a:solidFill>
                  <a:srgbClr val="0070C0"/>
                </a:solidFill>
                <a:latin typeface="+mj-lt"/>
              </a:rPr>
              <a:t>- NORMATIVIDAD PROPIA</a:t>
            </a:r>
            <a:endParaRPr lang="es-CO" sz="1200" b="1" dirty="0">
              <a:solidFill>
                <a:srgbClr val="0070C0"/>
              </a:solidFill>
              <a:latin typeface="+mj-lt"/>
            </a:endParaRPr>
          </a:p>
        </p:txBody>
      </p:sp>
      <p:sp>
        <p:nvSpPr>
          <p:cNvPr id="37" name="CuadroTexto 36">
            <a:extLst>
              <a:ext uri="{FF2B5EF4-FFF2-40B4-BE49-F238E27FC236}">
                <a16:creationId xmlns:a16="http://schemas.microsoft.com/office/drawing/2014/main" id="{6EECEB43-3580-4AD8-8831-A3A22282F480}"/>
              </a:ext>
            </a:extLst>
          </p:cNvPr>
          <p:cNvSpPr txBox="1"/>
          <p:nvPr/>
        </p:nvSpPr>
        <p:spPr>
          <a:xfrm>
            <a:off x="1468972" y="3422656"/>
            <a:ext cx="2096959" cy="300082"/>
          </a:xfrm>
          <a:prstGeom prst="rect">
            <a:avLst/>
          </a:prstGeom>
          <a:noFill/>
        </p:spPr>
        <p:txBody>
          <a:bodyPr wrap="square">
            <a:spAutoFit/>
          </a:bodyPr>
          <a:lstStyle/>
          <a:p>
            <a:pPr algn="r">
              <a:spcAft>
                <a:spcPts val="600"/>
              </a:spcAft>
            </a:pPr>
            <a:r>
              <a:rPr lang="es-CO" sz="1350" b="1" dirty="0">
                <a:solidFill>
                  <a:srgbClr val="0070C0"/>
                </a:solidFill>
                <a:latin typeface="+mj-lt"/>
                <a:cs typeface="Times New Roman" panose="02020603050405020304" pitchFamily="18" charset="0"/>
              </a:rPr>
              <a:t>Recursos de capital</a:t>
            </a:r>
          </a:p>
        </p:txBody>
      </p:sp>
      <p:cxnSp>
        <p:nvCxnSpPr>
          <p:cNvPr id="38" name="Conector recto 37">
            <a:extLst>
              <a:ext uri="{FF2B5EF4-FFF2-40B4-BE49-F238E27FC236}">
                <a16:creationId xmlns:a16="http://schemas.microsoft.com/office/drawing/2014/main" id="{FA652068-B3DA-4E46-8914-A839C5358021}"/>
              </a:ext>
            </a:extLst>
          </p:cNvPr>
          <p:cNvCxnSpPr>
            <a:cxnSpLocks/>
          </p:cNvCxnSpPr>
          <p:nvPr/>
        </p:nvCxnSpPr>
        <p:spPr>
          <a:xfrm flipH="1">
            <a:off x="4352043" y="2136521"/>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7C093ED1-F69F-4D78-91EF-FC5E7D1AC60D}"/>
              </a:ext>
            </a:extLst>
          </p:cNvPr>
          <p:cNvCxnSpPr>
            <a:cxnSpLocks/>
          </p:cNvCxnSpPr>
          <p:nvPr/>
        </p:nvCxnSpPr>
        <p:spPr>
          <a:xfrm flipH="1">
            <a:off x="4352043" y="3631946"/>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7E2A3883-8407-4227-BEF4-9E29C92AB92A}"/>
              </a:ext>
            </a:extLst>
          </p:cNvPr>
          <p:cNvSpPr txBox="1"/>
          <p:nvPr/>
        </p:nvSpPr>
        <p:spPr>
          <a:xfrm>
            <a:off x="500232" y="1049236"/>
            <a:ext cx="4612557" cy="300082"/>
          </a:xfrm>
          <a:prstGeom prst="rect">
            <a:avLst/>
          </a:prstGeom>
          <a:noFill/>
        </p:spPr>
        <p:txBody>
          <a:bodyPr wrap="square">
            <a:spAutoFit/>
          </a:bodyPr>
          <a:lstStyle/>
          <a:p>
            <a:r>
              <a:rPr lang="es-CO" sz="1350" dirty="0">
                <a:solidFill>
                  <a:schemeClr val="accent1">
                    <a:lumMod val="75000"/>
                  </a:schemeClr>
                </a:solidFill>
                <a:latin typeface="+mj-lt"/>
                <a:cs typeface="Arial" panose="020B0604020202020204" pitchFamily="34" charset="0"/>
              </a:rPr>
              <a:t>Cómo proyectar los ingresos</a:t>
            </a:r>
          </a:p>
        </p:txBody>
      </p:sp>
      <p:sp>
        <p:nvSpPr>
          <p:cNvPr id="28" name="Rectángulo 27">
            <a:extLst>
              <a:ext uri="{FF2B5EF4-FFF2-40B4-BE49-F238E27FC236}">
                <a16:creationId xmlns:a16="http://schemas.microsoft.com/office/drawing/2014/main" id="{216E6366-76D5-4187-9C0B-EF64C4F22E2B}"/>
              </a:ext>
            </a:extLst>
          </p:cNvPr>
          <p:cNvSpPr/>
          <p:nvPr/>
        </p:nvSpPr>
        <p:spPr>
          <a:xfrm>
            <a:off x="4917407" y="3401052"/>
            <a:ext cx="3312174" cy="619567"/>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rgbClr val="0070C0"/>
                </a:solidFill>
                <a:latin typeface="+mj-lt"/>
              </a:rPr>
              <a:t>- ÚLTIMA VIGENCIA</a:t>
            </a:r>
          </a:p>
          <a:p>
            <a:pPr algn="just"/>
            <a:r>
              <a:rPr lang="es-ES" sz="1200" b="1" dirty="0">
                <a:solidFill>
                  <a:srgbClr val="0070C0"/>
                </a:solidFill>
                <a:latin typeface="+mj-lt"/>
              </a:rPr>
              <a:t>- CRECIMIENTO IPC</a:t>
            </a:r>
          </a:p>
          <a:p>
            <a:pPr algn="just"/>
            <a:r>
              <a:rPr lang="es-ES" sz="1200" b="1" dirty="0">
                <a:solidFill>
                  <a:srgbClr val="0070C0"/>
                </a:solidFill>
                <a:latin typeface="+mj-lt"/>
              </a:rPr>
              <a:t>- NORMATIVIDAD PROPIA</a:t>
            </a:r>
            <a:endParaRPr lang="es-CO" sz="1200" b="1" dirty="0">
              <a:solidFill>
                <a:srgbClr val="0070C0"/>
              </a:solidFill>
              <a:latin typeface="+mj-lt"/>
            </a:endParaRPr>
          </a:p>
        </p:txBody>
      </p:sp>
      <p:sp>
        <p:nvSpPr>
          <p:cNvPr id="29" name="CuadroTexto 28">
            <a:extLst>
              <a:ext uri="{FF2B5EF4-FFF2-40B4-BE49-F238E27FC236}">
                <a16:creationId xmlns:a16="http://schemas.microsoft.com/office/drawing/2014/main" id="{6CB74E40-D087-4DE0-9DC2-979D5D2AFE00}"/>
              </a:ext>
            </a:extLst>
          </p:cNvPr>
          <p:cNvSpPr txBox="1"/>
          <p:nvPr/>
        </p:nvSpPr>
        <p:spPr>
          <a:xfrm>
            <a:off x="3694380" y="975436"/>
            <a:ext cx="635815" cy="3898693"/>
          </a:xfrm>
          <a:prstGeom prst="rect">
            <a:avLst/>
          </a:prstGeom>
          <a:noFill/>
        </p:spPr>
        <p:txBody>
          <a:bodyPr vert="wordArtVert" wrap="square">
            <a:spAutoFit/>
          </a:bodyPr>
          <a:lstStyle/>
          <a:p>
            <a:pPr algn="ctr"/>
            <a:r>
              <a:rPr lang="es-ES" sz="1350" b="1" dirty="0">
                <a:solidFill>
                  <a:srgbClr val="0070C0"/>
                </a:solidFill>
                <a:latin typeface="+mj-lt"/>
              </a:rPr>
              <a:t>DIRECTRICES COMFIS/CODFIS</a:t>
            </a:r>
          </a:p>
        </p:txBody>
      </p:sp>
      <p:sp>
        <p:nvSpPr>
          <p:cNvPr id="30" name="CuadroTexto 29">
            <a:extLst>
              <a:ext uri="{FF2B5EF4-FFF2-40B4-BE49-F238E27FC236}">
                <a16:creationId xmlns:a16="http://schemas.microsoft.com/office/drawing/2014/main" id="{0FE8A9D7-09D0-4BB8-A731-648C03C21B2C}"/>
              </a:ext>
            </a:extLst>
          </p:cNvPr>
          <p:cNvSpPr txBox="1"/>
          <p:nvPr/>
        </p:nvSpPr>
        <p:spPr>
          <a:xfrm>
            <a:off x="1138199" y="4709392"/>
            <a:ext cx="7187867" cy="230832"/>
          </a:xfrm>
          <a:prstGeom prst="rect">
            <a:avLst/>
          </a:prstGeom>
          <a:noFill/>
        </p:spPr>
        <p:txBody>
          <a:bodyPr wrap="square" rtlCol="0">
            <a:spAutoFit/>
          </a:bodyPr>
          <a:lstStyle/>
          <a:p>
            <a:r>
              <a:rPr lang="es-CO" sz="900" b="1" dirty="0">
                <a:latin typeface="+mj-lt"/>
              </a:rPr>
              <a:t>En la etapa de programación NO es necesario utilizar  los clasificadores complementarios. CPC  / chip  / catalogo de fuentes  </a:t>
            </a:r>
          </a:p>
        </p:txBody>
      </p:sp>
      <p:sp>
        <p:nvSpPr>
          <p:cNvPr id="44" name="Título 1">
            <a:extLst>
              <a:ext uri="{FF2B5EF4-FFF2-40B4-BE49-F238E27FC236}">
                <a16:creationId xmlns:a16="http://schemas.microsoft.com/office/drawing/2014/main" id="{6D99048B-BCF5-44D5-B453-431FFD20FCAB}"/>
              </a:ext>
            </a:extLst>
          </p:cNvPr>
          <p:cNvSpPr txBox="1">
            <a:spLocks/>
          </p:cNvSpPr>
          <p:nvPr/>
        </p:nvSpPr>
        <p:spPr>
          <a:xfrm>
            <a:off x="3565931" y="-47916"/>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2662526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recto 25">
            <a:extLst>
              <a:ext uri="{FF2B5EF4-FFF2-40B4-BE49-F238E27FC236}">
                <a16:creationId xmlns:a16="http://schemas.microsoft.com/office/drawing/2014/main" id="{F4312EF6-8135-4D67-8637-1CACF38AF7A2}"/>
              </a:ext>
            </a:extLst>
          </p:cNvPr>
          <p:cNvCxnSpPr>
            <a:cxnSpLocks/>
          </p:cNvCxnSpPr>
          <p:nvPr/>
        </p:nvCxnSpPr>
        <p:spPr>
          <a:xfrm>
            <a:off x="4842506" y="1488927"/>
            <a:ext cx="0" cy="31206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56AFE3B-1B7C-44D9-A726-CEBA4A5B91FD}"/>
              </a:ext>
            </a:extLst>
          </p:cNvPr>
          <p:cNvCxnSpPr>
            <a:cxnSpLocks/>
          </p:cNvCxnSpPr>
          <p:nvPr/>
        </p:nvCxnSpPr>
        <p:spPr>
          <a:xfrm flipH="1">
            <a:off x="4410458" y="2593802"/>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1981CF6A-CBA8-4B5D-943A-55626F4BBEBA}"/>
              </a:ext>
            </a:extLst>
          </p:cNvPr>
          <p:cNvSpPr txBox="1"/>
          <p:nvPr/>
        </p:nvSpPr>
        <p:spPr>
          <a:xfrm>
            <a:off x="1086386" y="1692178"/>
            <a:ext cx="2475001" cy="300082"/>
          </a:xfrm>
          <a:prstGeom prst="rect">
            <a:avLst/>
          </a:prstGeom>
          <a:noFill/>
        </p:spPr>
        <p:txBody>
          <a:bodyPr wrap="square">
            <a:spAutoFit/>
          </a:bodyPr>
          <a:lstStyle/>
          <a:p>
            <a:pPr algn="r">
              <a:spcAft>
                <a:spcPts val="600"/>
              </a:spcAft>
            </a:pPr>
            <a:r>
              <a:rPr lang="en-US" sz="1350" b="1" dirty="0">
                <a:solidFill>
                  <a:srgbClr val="0070C0"/>
                </a:solidFill>
                <a:latin typeface="+mj-lt"/>
                <a:cs typeface="Times New Roman" panose="02020603050405020304" pitchFamily="18" charset="0"/>
              </a:rPr>
              <a:t>Gastos de Funcionamiento</a:t>
            </a:r>
          </a:p>
        </p:txBody>
      </p:sp>
      <p:sp>
        <p:nvSpPr>
          <p:cNvPr id="33" name="CuadroTexto 32">
            <a:extLst>
              <a:ext uri="{FF2B5EF4-FFF2-40B4-BE49-F238E27FC236}">
                <a16:creationId xmlns:a16="http://schemas.microsoft.com/office/drawing/2014/main" id="{20196CE0-CF7F-41D4-BA2A-C65D2B21297D}"/>
              </a:ext>
            </a:extLst>
          </p:cNvPr>
          <p:cNvSpPr txBox="1"/>
          <p:nvPr/>
        </p:nvSpPr>
        <p:spPr>
          <a:xfrm>
            <a:off x="1731184" y="2496477"/>
            <a:ext cx="1830203" cy="300082"/>
          </a:xfrm>
          <a:prstGeom prst="rect">
            <a:avLst/>
          </a:prstGeom>
          <a:noFill/>
        </p:spPr>
        <p:txBody>
          <a:bodyPr wrap="square">
            <a:spAutoFit/>
          </a:bodyPr>
          <a:lstStyle/>
          <a:p>
            <a:pPr algn="r">
              <a:spcAft>
                <a:spcPts val="600"/>
              </a:spcAft>
            </a:pPr>
            <a:r>
              <a:rPr lang="es-CO" sz="1350" b="1" dirty="0">
                <a:solidFill>
                  <a:srgbClr val="0070C0"/>
                </a:solidFill>
                <a:latin typeface="+mj-lt"/>
                <a:cs typeface="Times New Roman" panose="02020603050405020304" pitchFamily="18" charset="0"/>
              </a:rPr>
              <a:t>Gastos de Inversión</a:t>
            </a:r>
          </a:p>
        </p:txBody>
      </p:sp>
      <p:sp>
        <p:nvSpPr>
          <p:cNvPr id="34" name="Rectángulo 33">
            <a:extLst>
              <a:ext uri="{FF2B5EF4-FFF2-40B4-BE49-F238E27FC236}">
                <a16:creationId xmlns:a16="http://schemas.microsoft.com/office/drawing/2014/main" id="{51F2CD44-AEE5-4B1E-95EF-886BC1FC43C1}"/>
              </a:ext>
            </a:extLst>
          </p:cNvPr>
          <p:cNvSpPr/>
          <p:nvPr/>
        </p:nvSpPr>
        <p:spPr>
          <a:xfrm>
            <a:off x="4976701" y="1488928"/>
            <a:ext cx="3329094" cy="544553"/>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b="1" dirty="0">
                <a:solidFill>
                  <a:srgbClr val="0070C0"/>
                </a:solidFill>
                <a:latin typeface="+mj-lt"/>
              </a:rPr>
              <a:t>- IPC PROYECTADO</a:t>
            </a:r>
          </a:p>
          <a:p>
            <a:pPr algn="just"/>
            <a:r>
              <a:rPr lang="es-CO" sz="1200" b="1" dirty="0">
                <a:solidFill>
                  <a:srgbClr val="0070C0"/>
                </a:solidFill>
                <a:latin typeface="+mj-lt"/>
              </a:rPr>
              <a:t>- SMLM  PROYECTADO</a:t>
            </a:r>
          </a:p>
          <a:p>
            <a:pPr algn="just"/>
            <a:r>
              <a:rPr lang="es-CO" sz="1200" b="1" dirty="0">
                <a:solidFill>
                  <a:srgbClr val="0070C0"/>
                </a:solidFill>
                <a:latin typeface="+mj-lt"/>
              </a:rPr>
              <a:t>- NORMATIVIDAD PROPIA</a:t>
            </a:r>
          </a:p>
        </p:txBody>
      </p:sp>
      <p:sp>
        <p:nvSpPr>
          <p:cNvPr id="35" name="Rectángulo 34">
            <a:extLst>
              <a:ext uri="{FF2B5EF4-FFF2-40B4-BE49-F238E27FC236}">
                <a16:creationId xmlns:a16="http://schemas.microsoft.com/office/drawing/2014/main" id="{6F48D34E-B111-4308-8897-CEB6AC7B599E}"/>
              </a:ext>
            </a:extLst>
          </p:cNvPr>
          <p:cNvSpPr/>
          <p:nvPr/>
        </p:nvSpPr>
        <p:spPr>
          <a:xfrm>
            <a:off x="4974824" y="2208338"/>
            <a:ext cx="3329089" cy="619567"/>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es-CO" sz="1200" b="1" dirty="0">
                <a:solidFill>
                  <a:srgbClr val="0070C0"/>
                </a:solidFill>
                <a:latin typeface="+mj-lt"/>
              </a:rPr>
              <a:t>PLAN DE INVERSIONES DEL  PLAN DE DESARROLLO APROBADO.   POAI</a:t>
            </a:r>
          </a:p>
          <a:p>
            <a:pPr algn="just"/>
            <a:r>
              <a:rPr lang="es-CO" sz="1200" b="1" dirty="0">
                <a:solidFill>
                  <a:srgbClr val="0070C0"/>
                </a:solidFill>
                <a:latin typeface="+mj-lt"/>
              </a:rPr>
              <a:t>- NORMATIVIDAD PROPIA</a:t>
            </a:r>
          </a:p>
        </p:txBody>
      </p:sp>
      <p:sp>
        <p:nvSpPr>
          <p:cNvPr id="36" name="Rectángulo 35">
            <a:extLst>
              <a:ext uri="{FF2B5EF4-FFF2-40B4-BE49-F238E27FC236}">
                <a16:creationId xmlns:a16="http://schemas.microsoft.com/office/drawing/2014/main" id="{391C471A-7D2B-43B7-9720-2BDBB9A7E427}"/>
              </a:ext>
            </a:extLst>
          </p:cNvPr>
          <p:cNvSpPr/>
          <p:nvPr/>
        </p:nvSpPr>
        <p:spPr>
          <a:xfrm>
            <a:off x="4974824" y="2991948"/>
            <a:ext cx="3329087" cy="766998"/>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b="1" dirty="0">
                <a:solidFill>
                  <a:srgbClr val="0070C0"/>
                </a:solidFill>
                <a:latin typeface="+mj-lt"/>
              </a:rPr>
              <a:t>- TABLAS DE AMORTIZACION CREDITOS</a:t>
            </a:r>
          </a:p>
          <a:p>
            <a:pPr algn="just"/>
            <a:r>
              <a:rPr lang="es-CO" sz="1200" b="1" dirty="0">
                <a:solidFill>
                  <a:srgbClr val="0070C0"/>
                </a:solidFill>
                <a:latin typeface="+mj-lt"/>
              </a:rPr>
              <a:t>- PROYECCION PAGO BONOS PENS.</a:t>
            </a:r>
          </a:p>
          <a:p>
            <a:pPr algn="just"/>
            <a:r>
              <a:rPr lang="es-CO" sz="1200" b="1" dirty="0">
                <a:solidFill>
                  <a:srgbClr val="0070C0"/>
                </a:solidFill>
                <a:latin typeface="+mj-lt"/>
              </a:rPr>
              <a:t>- PROYEC. PROVIS. FONDO CONTING.</a:t>
            </a:r>
          </a:p>
          <a:p>
            <a:pPr algn="just"/>
            <a:r>
              <a:rPr lang="es-CO" sz="1200" b="1" dirty="0">
                <a:solidFill>
                  <a:srgbClr val="0070C0"/>
                </a:solidFill>
                <a:latin typeface="+mj-lt"/>
              </a:rPr>
              <a:t>- NORMATIVIDAD PROPIA</a:t>
            </a:r>
          </a:p>
        </p:txBody>
      </p:sp>
      <p:sp>
        <p:nvSpPr>
          <p:cNvPr id="37" name="CuadroTexto 36">
            <a:extLst>
              <a:ext uri="{FF2B5EF4-FFF2-40B4-BE49-F238E27FC236}">
                <a16:creationId xmlns:a16="http://schemas.microsoft.com/office/drawing/2014/main" id="{6EECEB43-3580-4AD8-8831-A3A22282F480}"/>
              </a:ext>
            </a:extLst>
          </p:cNvPr>
          <p:cNvSpPr txBox="1"/>
          <p:nvPr/>
        </p:nvSpPr>
        <p:spPr>
          <a:xfrm>
            <a:off x="1464428" y="3191769"/>
            <a:ext cx="2096959" cy="300082"/>
          </a:xfrm>
          <a:prstGeom prst="rect">
            <a:avLst/>
          </a:prstGeom>
          <a:noFill/>
        </p:spPr>
        <p:txBody>
          <a:bodyPr wrap="square">
            <a:spAutoFit/>
          </a:bodyPr>
          <a:lstStyle/>
          <a:p>
            <a:pPr algn="r">
              <a:spcAft>
                <a:spcPts val="600"/>
              </a:spcAft>
            </a:pPr>
            <a:r>
              <a:rPr lang="es-CO" sz="1350" b="1" dirty="0">
                <a:solidFill>
                  <a:srgbClr val="0070C0"/>
                </a:solidFill>
                <a:latin typeface="+mj-lt"/>
                <a:cs typeface="Times New Roman" panose="02020603050405020304" pitchFamily="18" charset="0"/>
              </a:rPr>
              <a:t>Servicio de la deuda</a:t>
            </a:r>
          </a:p>
        </p:txBody>
      </p:sp>
      <p:cxnSp>
        <p:nvCxnSpPr>
          <p:cNvPr id="38" name="Conector recto 37">
            <a:extLst>
              <a:ext uri="{FF2B5EF4-FFF2-40B4-BE49-F238E27FC236}">
                <a16:creationId xmlns:a16="http://schemas.microsoft.com/office/drawing/2014/main" id="{FA652068-B3DA-4E46-8914-A839C5358021}"/>
              </a:ext>
            </a:extLst>
          </p:cNvPr>
          <p:cNvCxnSpPr>
            <a:cxnSpLocks/>
          </p:cNvCxnSpPr>
          <p:nvPr/>
        </p:nvCxnSpPr>
        <p:spPr>
          <a:xfrm flipH="1">
            <a:off x="4410458" y="1811768"/>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7C093ED1-F69F-4D78-91EF-FC5E7D1AC60D}"/>
              </a:ext>
            </a:extLst>
          </p:cNvPr>
          <p:cNvCxnSpPr>
            <a:cxnSpLocks/>
          </p:cNvCxnSpPr>
          <p:nvPr/>
        </p:nvCxnSpPr>
        <p:spPr>
          <a:xfrm flipH="1">
            <a:off x="4410458" y="3307193"/>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E56AC867-A1BE-4293-8564-59A2306F92A4}"/>
              </a:ext>
            </a:extLst>
          </p:cNvPr>
          <p:cNvSpPr txBox="1"/>
          <p:nvPr/>
        </p:nvSpPr>
        <p:spPr>
          <a:xfrm>
            <a:off x="657558" y="4102313"/>
            <a:ext cx="2971863" cy="300082"/>
          </a:xfrm>
          <a:prstGeom prst="rect">
            <a:avLst/>
          </a:prstGeom>
          <a:noFill/>
        </p:spPr>
        <p:txBody>
          <a:bodyPr wrap="square">
            <a:spAutoFit/>
          </a:bodyPr>
          <a:lstStyle/>
          <a:p>
            <a:pPr algn="r">
              <a:spcAft>
                <a:spcPts val="600"/>
              </a:spcAft>
            </a:pPr>
            <a:r>
              <a:rPr lang="es-CO" sz="1350" b="1" dirty="0">
                <a:solidFill>
                  <a:srgbClr val="0070C0"/>
                </a:solidFill>
                <a:latin typeface="+mj-lt"/>
                <a:cs typeface="Times New Roman" panose="02020603050405020304" pitchFamily="18" charset="0"/>
              </a:rPr>
              <a:t>Gastos de operación comercial</a:t>
            </a:r>
          </a:p>
        </p:txBody>
      </p:sp>
      <p:cxnSp>
        <p:nvCxnSpPr>
          <p:cNvPr id="41" name="Conector recto 40">
            <a:extLst>
              <a:ext uri="{FF2B5EF4-FFF2-40B4-BE49-F238E27FC236}">
                <a16:creationId xmlns:a16="http://schemas.microsoft.com/office/drawing/2014/main" id="{5B6EFC68-F69E-456B-9405-F5B9BB6CD50F}"/>
              </a:ext>
            </a:extLst>
          </p:cNvPr>
          <p:cNvCxnSpPr>
            <a:cxnSpLocks/>
          </p:cNvCxnSpPr>
          <p:nvPr/>
        </p:nvCxnSpPr>
        <p:spPr>
          <a:xfrm flipH="1">
            <a:off x="4410458" y="4249991"/>
            <a:ext cx="4320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8AE60AAB-3481-42BC-A33C-30DE2911FADF}"/>
              </a:ext>
            </a:extLst>
          </p:cNvPr>
          <p:cNvSpPr txBox="1"/>
          <p:nvPr/>
        </p:nvSpPr>
        <p:spPr>
          <a:xfrm>
            <a:off x="1388922" y="4817280"/>
            <a:ext cx="7187867" cy="230832"/>
          </a:xfrm>
          <a:prstGeom prst="rect">
            <a:avLst/>
          </a:prstGeom>
          <a:noFill/>
        </p:spPr>
        <p:txBody>
          <a:bodyPr wrap="square" rtlCol="0">
            <a:spAutoFit/>
          </a:bodyPr>
          <a:lstStyle/>
          <a:p>
            <a:r>
              <a:rPr lang="es-CO" sz="900" b="1" dirty="0">
                <a:latin typeface="+mj-lt"/>
              </a:rPr>
              <a:t>En la etapa de programación NO es necesario utilizar  los clasificadores complementarios. CPC  / chip  / catalogo de fuentes  </a:t>
            </a:r>
          </a:p>
        </p:txBody>
      </p:sp>
      <p:sp>
        <p:nvSpPr>
          <p:cNvPr id="22" name="CuadroTexto 21">
            <a:extLst>
              <a:ext uri="{FF2B5EF4-FFF2-40B4-BE49-F238E27FC236}">
                <a16:creationId xmlns:a16="http://schemas.microsoft.com/office/drawing/2014/main" id="{8D78558D-C37A-4B9A-B4D8-D6E101FCDE78}"/>
              </a:ext>
            </a:extLst>
          </p:cNvPr>
          <p:cNvSpPr txBox="1"/>
          <p:nvPr/>
        </p:nvSpPr>
        <p:spPr>
          <a:xfrm>
            <a:off x="502795" y="977212"/>
            <a:ext cx="4612557" cy="300082"/>
          </a:xfrm>
          <a:prstGeom prst="rect">
            <a:avLst/>
          </a:prstGeom>
          <a:noFill/>
        </p:spPr>
        <p:txBody>
          <a:bodyPr wrap="square">
            <a:spAutoFit/>
          </a:bodyPr>
          <a:lstStyle/>
          <a:p>
            <a:r>
              <a:rPr lang="es-CO" sz="1350" dirty="0">
                <a:solidFill>
                  <a:schemeClr val="accent1">
                    <a:lumMod val="75000"/>
                  </a:schemeClr>
                </a:solidFill>
                <a:latin typeface="+mj-lt"/>
                <a:cs typeface="Arial" panose="020B0604020202020204" pitchFamily="34" charset="0"/>
              </a:rPr>
              <a:t>Cómo proyectar los gastos</a:t>
            </a:r>
          </a:p>
        </p:txBody>
      </p:sp>
      <p:sp>
        <p:nvSpPr>
          <p:cNvPr id="24" name="Rectángulo 23">
            <a:extLst>
              <a:ext uri="{FF2B5EF4-FFF2-40B4-BE49-F238E27FC236}">
                <a16:creationId xmlns:a16="http://schemas.microsoft.com/office/drawing/2014/main" id="{EEF1AEF5-93C6-44B1-B892-0F3F56433303}"/>
              </a:ext>
            </a:extLst>
          </p:cNvPr>
          <p:cNvSpPr/>
          <p:nvPr/>
        </p:nvSpPr>
        <p:spPr>
          <a:xfrm>
            <a:off x="4976701" y="3918831"/>
            <a:ext cx="3327205" cy="571184"/>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b="1" dirty="0">
                <a:solidFill>
                  <a:srgbClr val="0070C0"/>
                </a:solidFill>
                <a:latin typeface="+mj-lt"/>
              </a:rPr>
              <a:t>- IPC PROYECTADO</a:t>
            </a:r>
          </a:p>
          <a:p>
            <a:pPr algn="just"/>
            <a:r>
              <a:rPr lang="es-CO" sz="1200" b="1" dirty="0">
                <a:solidFill>
                  <a:srgbClr val="0070C0"/>
                </a:solidFill>
                <a:latin typeface="+mj-lt"/>
              </a:rPr>
              <a:t>- SMLM  PROYECTADO</a:t>
            </a:r>
          </a:p>
          <a:p>
            <a:pPr algn="just"/>
            <a:r>
              <a:rPr lang="es-CO" sz="1200" b="1" dirty="0">
                <a:solidFill>
                  <a:srgbClr val="0070C0"/>
                </a:solidFill>
                <a:latin typeface="+mj-lt"/>
              </a:rPr>
              <a:t>- NORMATIVIDAD PROPIA</a:t>
            </a:r>
          </a:p>
        </p:txBody>
      </p:sp>
      <p:sp>
        <p:nvSpPr>
          <p:cNvPr id="28" name="CuadroTexto 27">
            <a:extLst>
              <a:ext uri="{FF2B5EF4-FFF2-40B4-BE49-F238E27FC236}">
                <a16:creationId xmlns:a16="http://schemas.microsoft.com/office/drawing/2014/main" id="{B4BFF2DB-8E5E-4857-ADFE-213BCD313AA9}"/>
              </a:ext>
            </a:extLst>
          </p:cNvPr>
          <p:cNvSpPr txBox="1"/>
          <p:nvPr/>
        </p:nvSpPr>
        <p:spPr>
          <a:xfrm>
            <a:off x="3693704" y="1043850"/>
            <a:ext cx="635815" cy="3898693"/>
          </a:xfrm>
          <a:prstGeom prst="rect">
            <a:avLst/>
          </a:prstGeom>
          <a:noFill/>
        </p:spPr>
        <p:txBody>
          <a:bodyPr vert="wordArtVert" wrap="square">
            <a:spAutoFit/>
          </a:bodyPr>
          <a:lstStyle/>
          <a:p>
            <a:pPr algn="ctr"/>
            <a:r>
              <a:rPr lang="es-ES" sz="1350" b="1" dirty="0">
                <a:solidFill>
                  <a:srgbClr val="0070C0"/>
                </a:solidFill>
                <a:latin typeface="+mj-lt"/>
              </a:rPr>
              <a:t>DIRECTRICES COMFIS/CODFIS</a:t>
            </a:r>
          </a:p>
        </p:txBody>
      </p:sp>
      <p:sp>
        <p:nvSpPr>
          <p:cNvPr id="29" name="Título 1">
            <a:extLst>
              <a:ext uri="{FF2B5EF4-FFF2-40B4-BE49-F238E27FC236}">
                <a16:creationId xmlns:a16="http://schemas.microsoft.com/office/drawing/2014/main" id="{0C06C3D1-FD95-4D3D-B39B-7A34C58C8172}"/>
              </a:ext>
            </a:extLst>
          </p:cNvPr>
          <p:cNvSpPr txBox="1">
            <a:spLocks/>
          </p:cNvSpPr>
          <p:nvPr/>
        </p:nvSpPr>
        <p:spPr>
          <a:xfrm>
            <a:off x="3505200" y="-8375"/>
            <a:ext cx="4920353"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700" b="1" dirty="0">
                <a:solidFill>
                  <a:schemeClr val="accent1">
                    <a:lumMod val="75000"/>
                  </a:schemeClr>
                </a:solidFill>
                <a:cs typeface="Arial" panose="020B0604020202020204" pitchFamily="34" charset="0"/>
              </a:rPr>
              <a:t>Programación y elaboración</a:t>
            </a:r>
          </a:p>
        </p:txBody>
      </p:sp>
    </p:spTree>
    <p:extLst>
      <p:ext uri="{BB962C8B-B14F-4D97-AF65-F5344CB8AC3E}">
        <p14:creationId xmlns:p14="http://schemas.microsoft.com/office/powerpoint/2010/main" val="9705413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rgbClr val="FF0000"/>
                </a:solidFill>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023581" y="2803116"/>
            <a:ext cx="1962026" cy="481650"/>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5. Cierre.</a:t>
            </a:r>
          </a:p>
          <a:p>
            <a:pPr marL="803672" lvl="2" indent="-289322">
              <a:buAutoNum type="arabicPeriod"/>
            </a:pPr>
            <a:endParaRPr lang="es-CO" sz="1275" b="1" dirty="0">
              <a:solidFill>
                <a:schemeClr val="tx1">
                  <a:lumMod val="75000"/>
                  <a:lumOff val="25000"/>
                </a:schemeClr>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352800" y="-287408"/>
            <a:ext cx="5072925" cy="7065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Etapas del Ciclo Presupuestal</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0522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81400" y="-28323"/>
            <a:ext cx="4824488" cy="478900"/>
          </a:xfrm>
        </p:spPr>
        <p:txBody>
          <a:bodyPr>
            <a:noAutofit/>
          </a:bodyPr>
          <a:lstStyle/>
          <a:p>
            <a:pPr algn="r"/>
            <a:r>
              <a:rPr lang="es-ES" sz="2700" b="1" dirty="0">
                <a:solidFill>
                  <a:schemeClr val="accent1">
                    <a:lumMod val="75000"/>
                  </a:schemeClr>
                </a:solidFill>
                <a:cs typeface="Arial" panose="020B0604020202020204" pitchFamily="34" charset="0"/>
              </a:rPr>
              <a:t>Presentación y aprobación</a:t>
            </a:r>
            <a:endParaRPr lang="es-CO" sz="27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436354" y="998009"/>
            <a:ext cx="4042003" cy="300082"/>
          </a:xfrm>
          <a:prstGeom prst="rect">
            <a:avLst/>
          </a:prstGeom>
          <a:solidFill>
            <a:schemeClr val="accent1">
              <a:lumMod val="50000"/>
            </a:schemeClr>
          </a:solidFill>
          <a:ln>
            <a:noFill/>
          </a:ln>
        </p:spPr>
        <p:txBody>
          <a:bodyPr wrap="square">
            <a:spAutoFit/>
          </a:bodyPr>
          <a:lstStyle/>
          <a:p>
            <a:r>
              <a:rPr lang="es-ES" sz="1350" b="1" dirty="0">
                <a:solidFill>
                  <a:schemeClr val="bg1"/>
                </a:solidFill>
                <a:latin typeface="+mj-lt"/>
              </a:rPr>
              <a:t>Aprobación Junta Directiva</a:t>
            </a:r>
          </a:p>
        </p:txBody>
      </p:sp>
      <p:sp>
        <p:nvSpPr>
          <p:cNvPr id="20" name="CuadroTexto 19">
            <a:extLst>
              <a:ext uri="{FF2B5EF4-FFF2-40B4-BE49-F238E27FC236}">
                <a16:creationId xmlns:a16="http://schemas.microsoft.com/office/drawing/2014/main" id="{2A798FF0-0715-4AFA-9871-4B4B020EC30A}"/>
              </a:ext>
            </a:extLst>
          </p:cNvPr>
          <p:cNvSpPr txBox="1"/>
          <p:nvPr/>
        </p:nvSpPr>
        <p:spPr>
          <a:xfrm>
            <a:off x="436353" y="1637848"/>
            <a:ext cx="8421328" cy="461665"/>
          </a:xfrm>
          <a:prstGeom prst="rect">
            <a:avLst/>
          </a:prstGeom>
          <a:noFill/>
        </p:spPr>
        <p:txBody>
          <a:bodyPr wrap="square">
            <a:spAutoFit/>
          </a:bodyPr>
          <a:lstStyle/>
          <a:p>
            <a:pPr algn="just"/>
            <a:r>
              <a:rPr lang="es-ES" sz="1200" dirty="0">
                <a:latin typeface="+mj-lt"/>
                <a:cs typeface="Arial" panose="020B0604020202020204" pitchFamily="34" charset="0"/>
              </a:rPr>
              <a:t>Artículo 11º.- Funciones de la Junta Directiva. Sin perjuicio de las funciones asignadas a las Juntas Directivas por ley, Decreto, Ordenanza o Acuerdo u otras disposiciones legales, ésta tendrá las siguientes: </a:t>
            </a:r>
            <a:endParaRPr lang="es-CO" sz="1200" dirty="0">
              <a:latin typeface="+mj-lt"/>
              <a:cs typeface="Arial" panose="020B0604020202020204" pitchFamily="34" charset="0"/>
            </a:endParaRPr>
          </a:p>
        </p:txBody>
      </p:sp>
      <p:sp>
        <p:nvSpPr>
          <p:cNvPr id="21" name="CuadroTexto 20">
            <a:extLst>
              <a:ext uri="{FF2B5EF4-FFF2-40B4-BE49-F238E27FC236}">
                <a16:creationId xmlns:a16="http://schemas.microsoft.com/office/drawing/2014/main" id="{35412010-E331-4DAD-8FA6-55DB972727BF}"/>
              </a:ext>
            </a:extLst>
          </p:cNvPr>
          <p:cNvSpPr txBox="1"/>
          <p:nvPr/>
        </p:nvSpPr>
        <p:spPr>
          <a:xfrm>
            <a:off x="436353" y="2076430"/>
            <a:ext cx="8346311" cy="830997"/>
          </a:xfrm>
          <a:prstGeom prst="rect">
            <a:avLst/>
          </a:prstGeom>
          <a:noFill/>
        </p:spPr>
        <p:txBody>
          <a:bodyPr wrap="square">
            <a:spAutoFit/>
          </a:bodyPr>
          <a:lstStyle/>
          <a:p>
            <a:r>
              <a:rPr lang="es-ES" sz="1200" dirty="0">
                <a:latin typeface="+mj-lt"/>
                <a:cs typeface="Arial" panose="020B0604020202020204" pitchFamily="34" charset="0"/>
              </a:rPr>
              <a:t>(…)</a:t>
            </a:r>
          </a:p>
          <a:p>
            <a:r>
              <a:rPr lang="es-ES" sz="1200" dirty="0">
                <a:latin typeface="+mj-lt"/>
                <a:cs typeface="Arial" panose="020B0604020202020204" pitchFamily="34" charset="0"/>
              </a:rPr>
              <a:t>4. Analizar y aprobar el proyecto de presupuesto anual, de acuerdo con el Plan de Desarrollo y el Plan Operativo para la vigencia.</a:t>
            </a:r>
          </a:p>
          <a:p>
            <a:r>
              <a:rPr lang="es-ES" sz="1200" dirty="0">
                <a:latin typeface="+mj-lt"/>
                <a:cs typeface="Arial" panose="020B0604020202020204" pitchFamily="34" charset="0"/>
              </a:rPr>
              <a:t>(…)</a:t>
            </a:r>
            <a:endParaRPr lang="es-CO" sz="1200" dirty="0">
              <a:latin typeface="+mj-lt"/>
              <a:cs typeface="Arial" panose="020B0604020202020204" pitchFamily="34" charset="0"/>
            </a:endParaRPr>
          </a:p>
        </p:txBody>
      </p:sp>
      <p:sp>
        <p:nvSpPr>
          <p:cNvPr id="5" name="CuadroTexto 4">
            <a:extLst>
              <a:ext uri="{FF2B5EF4-FFF2-40B4-BE49-F238E27FC236}">
                <a16:creationId xmlns:a16="http://schemas.microsoft.com/office/drawing/2014/main" id="{DC03DAF9-4AA0-429D-B68D-67C212747E8C}"/>
              </a:ext>
            </a:extLst>
          </p:cNvPr>
          <p:cNvSpPr txBox="1"/>
          <p:nvPr/>
        </p:nvSpPr>
        <p:spPr>
          <a:xfrm>
            <a:off x="501446" y="1349478"/>
            <a:ext cx="3222522" cy="276999"/>
          </a:xfrm>
          <a:prstGeom prst="rect">
            <a:avLst/>
          </a:prstGeom>
          <a:noFill/>
        </p:spPr>
        <p:txBody>
          <a:bodyPr wrap="square" rtlCol="0">
            <a:spAutoFit/>
          </a:bodyPr>
          <a:lstStyle/>
          <a:p>
            <a:r>
              <a:rPr lang="es-ES" sz="1200" b="1" u="sng" dirty="0">
                <a:latin typeface="+mj-lt"/>
                <a:cs typeface="Arial" panose="020B0604020202020204" pitchFamily="34" charset="0"/>
              </a:rPr>
              <a:t>Decreto 1876 de 1994</a:t>
            </a:r>
            <a:endParaRPr lang="es-CO" sz="1200" b="1" u="sng" dirty="0">
              <a:latin typeface="+mj-lt"/>
              <a:cs typeface="Arial" panose="020B0604020202020204" pitchFamily="34" charset="0"/>
            </a:endParaRPr>
          </a:p>
        </p:txBody>
      </p:sp>
      <p:sp>
        <p:nvSpPr>
          <p:cNvPr id="22" name="CuadroTexto 21">
            <a:extLst>
              <a:ext uri="{FF2B5EF4-FFF2-40B4-BE49-F238E27FC236}">
                <a16:creationId xmlns:a16="http://schemas.microsoft.com/office/drawing/2014/main" id="{02DCC7B3-660B-4C3D-92B5-B633DD49318B}"/>
              </a:ext>
            </a:extLst>
          </p:cNvPr>
          <p:cNvSpPr txBox="1"/>
          <p:nvPr/>
        </p:nvSpPr>
        <p:spPr>
          <a:xfrm>
            <a:off x="388788" y="2961856"/>
            <a:ext cx="4792812" cy="276999"/>
          </a:xfrm>
          <a:prstGeom prst="rect">
            <a:avLst/>
          </a:prstGeom>
          <a:solidFill>
            <a:schemeClr val="accent1">
              <a:lumMod val="50000"/>
            </a:schemeClr>
          </a:solidFill>
          <a:ln>
            <a:noFill/>
          </a:ln>
        </p:spPr>
        <p:txBody>
          <a:bodyPr wrap="square">
            <a:spAutoFit/>
          </a:bodyPr>
          <a:lstStyle/>
          <a:p>
            <a:r>
              <a:rPr lang="es-ES" sz="1200" b="1" dirty="0">
                <a:solidFill>
                  <a:schemeClr val="bg1"/>
                </a:solidFill>
                <a:latin typeface="+mj-lt"/>
              </a:rPr>
              <a:t>Directrices Consejo Superior de Política Fiscal - CONFIS</a:t>
            </a:r>
          </a:p>
        </p:txBody>
      </p:sp>
      <p:sp>
        <p:nvSpPr>
          <p:cNvPr id="23" name="CuadroTexto 22">
            <a:extLst>
              <a:ext uri="{FF2B5EF4-FFF2-40B4-BE49-F238E27FC236}">
                <a16:creationId xmlns:a16="http://schemas.microsoft.com/office/drawing/2014/main" id="{85EA1FBB-1D4D-43F5-9BE7-87C6226466A3}"/>
              </a:ext>
            </a:extLst>
          </p:cNvPr>
          <p:cNvSpPr txBox="1"/>
          <p:nvPr/>
        </p:nvSpPr>
        <p:spPr>
          <a:xfrm>
            <a:off x="334901" y="3636319"/>
            <a:ext cx="4570293" cy="276999"/>
          </a:xfrm>
          <a:prstGeom prst="rect">
            <a:avLst/>
          </a:prstGeom>
          <a:noFill/>
        </p:spPr>
        <p:txBody>
          <a:bodyPr wrap="square">
            <a:spAutoFit/>
          </a:bodyPr>
          <a:lstStyle/>
          <a:p>
            <a:r>
              <a:rPr lang="es-ES" sz="1200" dirty="0">
                <a:latin typeface="+mj-lt"/>
                <a:cs typeface="Arial" panose="020B0604020202020204" pitchFamily="34" charset="0"/>
              </a:rPr>
              <a:t>Artículo 26. Son funciones del CONFIS:</a:t>
            </a:r>
            <a:endParaRPr lang="es-CO" sz="1200" dirty="0">
              <a:latin typeface="+mj-lt"/>
              <a:cs typeface="Arial" panose="020B0604020202020204" pitchFamily="34" charset="0"/>
            </a:endParaRPr>
          </a:p>
        </p:txBody>
      </p:sp>
      <p:sp>
        <p:nvSpPr>
          <p:cNvPr id="24" name="CuadroTexto 23">
            <a:extLst>
              <a:ext uri="{FF2B5EF4-FFF2-40B4-BE49-F238E27FC236}">
                <a16:creationId xmlns:a16="http://schemas.microsoft.com/office/drawing/2014/main" id="{C72BDDEE-634B-450E-B14B-213F51AD6140}"/>
              </a:ext>
            </a:extLst>
          </p:cNvPr>
          <p:cNvSpPr txBox="1"/>
          <p:nvPr/>
        </p:nvSpPr>
        <p:spPr>
          <a:xfrm>
            <a:off x="1585457" y="4002291"/>
            <a:ext cx="7109991" cy="1015663"/>
          </a:xfrm>
          <a:prstGeom prst="rect">
            <a:avLst/>
          </a:prstGeom>
          <a:noFill/>
        </p:spPr>
        <p:txBody>
          <a:bodyPr wrap="square">
            <a:spAutoFit/>
          </a:bodyPr>
          <a:lstStyle/>
          <a:p>
            <a:pPr algn="just"/>
            <a:r>
              <a:rPr lang="es-ES" sz="1200" dirty="0">
                <a:latin typeface="+mj-lt"/>
                <a:cs typeface="Arial" panose="020B0604020202020204" pitchFamily="34" charset="0"/>
              </a:rPr>
              <a:t>(…)</a:t>
            </a:r>
          </a:p>
          <a:p>
            <a:pPr algn="just"/>
            <a:r>
              <a:rPr lang="es-ES" sz="1200" dirty="0">
                <a:latin typeface="+mj-lt"/>
                <a:cs typeface="Arial" panose="020B0604020202020204" pitchFamily="34" charset="0"/>
              </a:rPr>
              <a:t>4.  Aprobar y modificar, mediante resolución, los presupuestos de ingresos y gastos de las empresas industriales y comerciales del Estado y las sociedades de economía mixta con el régimen de aquéllas dedicadas a actividades no financieras, previa consulta con el ministerio respectivo.</a:t>
            </a:r>
          </a:p>
          <a:p>
            <a:pPr algn="just"/>
            <a:r>
              <a:rPr lang="es-ES" sz="1200" dirty="0">
                <a:latin typeface="+mj-lt"/>
                <a:cs typeface="Arial" panose="020B0604020202020204" pitchFamily="34" charset="0"/>
              </a:rPr>
              <a:t>(…)</a:t>
            </a:r>
            <a:endParaRPr lang="es-CO" sz="1200" dirty="0">
              <a:latin typeface="+mj-lt"/>
              <a:cs typeface="Arial" panose="020B0604020202020204" pitchFamily="34" charset="0"/>
            </a:endParaRPr>
          </a:p>
        </p:txBody>
      </p:sp>
      <p:sp>
        <p:nvSpPr>
          <p:cNvPr id="25" name="CuadroTexto 24">
            <a:extLst>
              <a:ext uri="{FF2B5EF4-FFF2-40B4-BE49-F238E27FC236}">
                <a16:creationId xmlns:a16="http://schemas.microsoft.com/office/drawing/2014/main" id="{49EAC410-A4EF-4977-948D-C6B07358D9F0}"/>
              </a:ext>
            </a:extLst>
          </p:cNvPr>
          <p:cNvSpPr txBox="1"/>
          <p:nvPr/>
        </p:nvSpPr>
        <p:spPr>
          <a:xfrm>
            <a:off x="331817" y="3313072"/>
            <a:ext cx="4573377" cy="276999"/>
          </a:xfrm>
          <a:prstGeom prst="rect">
            <a:avLst/>
          </a:prstGeom>
          <a:noFill/>
        </p:spPr>
        <p:txBody>
          <a:bodyPr wrap="square">
            <a:spAutoFit/>
          </a:bodyPr>
          <a:lstStyle/>
          <a:p>
            <a:r>
              <a:rPr lang="es-ES" sz="1200" b="1" u="sng" dirty="0">
                <a:latin typeface="+mj-lt"/>
                <a:cs typeface="Arial" panose="020B0604020202020204" pitchFamily="34" charset="0"/>
              </a:rPr>
              <a:t>Decreto 111 de 1996, artículo 26, numeral 4:</a:t>
            </a:r>
          </a:p>
        </p:txBody>
      </p:sp>
      <p:grpSp>
        <p:nvGrpSpPr>
          <p:cNvPr id="26" name="Grupo 25">
            <a:extLst>
              <a:ext uri="{FF2B5EF4-FFF2-40B4-BE49-F238E27FC236}">
                <a16:creationId xmlns:a16="http://schemas.microsoft.com/office/drawing/2014/main" id="{F15CA053-9470-4883-9999-613E40CC7723}"/>
              </a:ext>
            </a:extLst>
          </p:cNvPr>
          <p:cNvGrpSpPr/>
          <p:nvPr/>
        </p:nvGrpSpPr>
        <p:grpSpPr>
          <a:xfrm>
            <a:off x="286320" y="4082819"/>
            <a:ext cx="1160177" cy="831522"/>
            <a:chOff x="3038113" y="1780704"/>
            <a:chExt cx="1165750" cy="790439"/>
          </a:xfrm>
        </p:grpSpPr>
        <p:pic>
          <p:nvPicPr>
            <p:cNvPr id="27" name="Imagen 26">
              <a:extLst>
                <a:ext uri="{FF2B5EF4-FFF2-40B4-BE49-F238E27FC236}">
                  <a16:creationId xmlns:a16="http://schemas.microsoft.com/office/drawing/2014/main" id="{C5E41DE9-36F8-4978-80FD-436778190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8" name="Rectángulo 27">
              <a:extLst>
                <a:ext uri="{FF2B5EF4-FFF2-40B4-BE49-F238E27FC236}">
                  <a16:creationId xmlns:a16="http://schemas.microsoft.com/office/drawing/2014/main" id="{3AD84955-D3BB-47AE-A25C-2188F7717F21}"/>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latin typeface="+mj-lt"/>
              </a:endParaRPr>
            </a:p>
          </p:txBody>
        </p:sp>
        <p:cxnSp>
          <p:nvCxnSpPr>
            <p:cNvPr id="29" name="Conector recto 28">
              <a:extLst>
                <a:ext uri="{FF2B5EF4-FFF2-40B4-BE49-F238E27FC236}">
                  <a16:creationId xmlns:a16="http://schemas.microsoft.com/office/drawing/2014/main" id="{7D451FBA-ED68-4D78-87BC-2360C46AA952}"/>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8035DDEA-12AE-4476-A88B-2AF47FDD4C24}"/>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5793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E99E297B-1DC0-433D-AC13-7F4CE2D55ADD}"/>
              </a:ext>
            </a:extLst>
          </p:cNvPr>
          <p:cNvGrpSpPr/>
          <p:nvPr/>
        </p:nvGrpSpPr>
        <p:grpSpPr>
          <a:xfrm>
            <a:off x="500245" y="1601102"/>
            <a:ext cx="841479" cy="572493"/>
            <a:chOff x="3038113" y="1780704"/>
            <a:chExt cx="1165750" cy="790439"/>
          </a:xfrm>
        </p:grpSpPr>
        <p:pic>
          <p:nvPicPr>
            <p:cNvPr id="21" name="Imagen 20">
              <a:extLst>
                <a:ext uri="{FF2B5EF4-FFF2-40B4-BE49-F238E27FC236}">
                  <a16:creationId xmlns:a16="http://schemas.microsoft.com/office/drawing/2014/main" id="{2EEEF870-910A-4435-AA60-3FCE811A81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2" name="Rectángulo 21">
              <a:extLst>
                <a:ext uri="{FF2B5EF4-FFF2-40B4-BE49-F238E27FC236}">
                  <a16:creationId xmlns:a16="http://schemas.microsoft.com/office/drawing/2014/main" id="{5161A7C2-88F4-4CB4-8483-4F8A85F3386A}"/>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A8983504-84BA-4498-8AD7-98BB782E41A1}"/>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B7EB640-7DEE-491F-A836-440AF79D102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upo 24">
            <a:extLst>
              <a:ext uri="{FF2B5EF4-FFF2-40B4-BE49-F238E27FC236}">
                <a16:creationId xmlns:a16="http://schemas.microsoft.com/office/drawing/2014/main" id="{D5CDDF46-373A-4008-996F-975748E1DF1A}"/>
              </a:ext>
            </a:extLst>
          </p:cNvPr>
          <p:cNvGrpSpPr/>
          <p:nvPr/>
        </p:nvGrpSpPr>
        <p:grpSpPr>
          <a:xfrm>
            <a:off x="520306" y="2644799"/>
            <a:ext cx="841479" cy="572493"/>
            <a:chOff x="3038113" y="1780704"/>
            <a:chExt cx="1165750" cy="790439"/>
          </a:xfrm>
        </p:grpSpPr>
        <p:sp>
          <p:nvSpPr>
            <p:cNvPr id="27" name="Rectángulo 26">
              <a:extLst>
                <a:ext uri="{FF2B5EF4-FFF2-40B4-BE49-F238E27FC236}">
                  <a16:creationId xmlns:a16="http://schemas.microsoft.com/office/drawing/2014/main" id="{49DDDDD2-89F5-4A94-B482-5D128351C866}"/>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8" name="Conector recto 27">
              <a:extLst>
                <a:ext uri="{FF2B5EF4-FFF2-40B4-BE49-F238E27FC236}">
                  <a16:creationId xmlns:a16="http://schemas.microsoft.com/office/drawing/2014/main" id="{693ADAB4-09A9-44D0-8473-DCDC5E248E9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015C700E-399A-48C1-AE04-73715526010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a16="http://schemas.microsoft.com/office/drawing/2014/main" id="{62A94DFE-3899-40E7-8D79-E1A05AF05B72}"/>
              </a:ext>
            </a:extLst>
          </p:cNvPr>
          <p:cNvSpPr txBox="1"/>
          <p:nvPr/>
        </p:nvSpPr>
        <p:spPr>
          <a:xfrm>
            <a:off x="449079" y="925948"/>
            <a:ext cx="1959815" cy="300082"/>
          </a:xfrm>
          <a:prstGeom prst="rect">
            <a:avLst/>
          </a:prstGeom>
          <a:solidFill>
            <a:schemeClr val="accent1">
              <a:lumMod val="50000"/>
            </a:schemeClr>
          </a:solidFill>
          <a:ln>
            <a:noFill/>
          </a:ln>
        </p:spPr>
        <p:txBody>
          <a:bodyPr wrap="square">
            <a:spAutoFit/>
          </a:bodyPr>
          <a:lstStyle/>
          <a:p>
            <a:pPr algn="just"/>
            <a:r>
              <a:rPr lang="es-ES" sz="1350" b="1" dirty="0">
                <a:solidFill>
                  <a:schemeClr val="bg1"/>
                </a:solidFill>
                <a:effectLst>
                  <a:outerShdw blurRad="38100" dist="38100" dir="2700000" algn="tl">
                    <a:srgbClr val="000000">
                      <a:alpha val="43137"/>
                    </a:srgbClr>
                  </a:outerShdw>
                </a:effectLst>
                <a:latin typeface="+mj-lt"/>
                <a:cs typeface="Arial" panose="020B0604020202020204" pitchFamily="34" charset="0"/>
              </a:rPr>
              <a:t>Decreto 115 de 1996:</a:t>
            </a:r>
            <a:endParaRPr lang="es-ES" sz="1350" b="1" u="sng"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pic>
        <p:nvPicPr>
          <p:cNvPr id="31" name="Imagen 30">
            <a:extLst>
              <a:ext uri="{FF2B5EF4-FFF2-40B4-BE49-F238E27FC236}">
                <a16:creationId xmlns:a16="http://schemas.microsoft.com/office/drawing/2014/main" id="{89DE19C2-040B-401A-942E-E40EEC1AA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81" y="2709291"/>
            <a:ext cx="508001" cy="508001"/>
          </a:xfrm>
          <a:prstGeom prst="rect">
            <a:avLst/>
          </a:prstGeom>
        </p:spPr>
      </p:pic>
      <p:sp>
        <p:nvSpPr>
          <p:cNvPr id="32" name="CuadroTexto 31">
            <a:extLst>
              <a:ext uri="{FF2B5EF4-FFF2-40B4-BE49-F238E27FC236}">
                <a16:creationId xmlns:a16="http://schemas.microsoft.com/office/drawing/2014/main" id="{72273EE5-BA17-4ECF-B5AE-CCA20E14DCCD}"/>
              </a:ext>
            </a:extLst>
          </p:cNvPr>
          <p:cNvSpPr txBox="1"/>
          <p:nvPr/>
        </p:nvSpPr>
        <p:spPr>
          <a:xfrm>
            <a:off x="1548584" y="1429027"/>
            <a:ext cx="7374185" cy="3416320"/>
          </a:xfrm>
          <a:prstGeom prst="rect">
            <a:avLst/>
          </a:prstGeom>
          <a:noFill/>
        </p:spPr>
        <p:txBody>
          <a:bodyPr wrap="square">
            <a:spAutoFit/>
          </a:bodyPr>
          <a:lstStyle/>
          <a:p>
            <a:pPr algn="just"/>
            <a:r>
              <a:rPr lang="es-ES" sz="1350" b="1" dirty="0">
                <a:latin typeface="+mj-lt"/>
              </a:rPr>
              <a:t>Artículo 16.</a:t>
            </a:r>
            <a:r>
              <a:rPr lang="es-ES" sz="1350" dirty="0">
                <a:latin typeface="+mj-lt"/>
              </a:rPr>
              <a:t> Las empresas enviarán a la Dirección General del Presupuesto Nacional del Ministerio de Hacienda y al Departamento Nacional de Planeación el anteproyecto de presupuesto antes del 31 de octubre de cada año.</a:t>
            </a:r>
          </a:p>
          <a:p>
            <a:pPr algn="just"/>
            <a:endParaRPr lang="es-ES" sz="1350" dirty="0">
              <a:latin typeface="+mj-lt"/>
            </a:endParaRPr>
          </a:p>
          <a:p>
            <a:pPr algn="just"/>
            <a:endParaRPr lang="es-ES" sz="1350" dirty="0">
              <a:latin typeface="+mj-lt"/>
            </a:endParaRPr>
          </a:p>
          <a:p>
            <a:pPr algn="just"/>
            <a:r>
              <a:rPr lang="es-ES" sz="1350" b="1" dirty="0">
                <a:latin typeface="+mj-lt"/>
              </a:rPr>
              <a:t> Artículo 17.</a:t>
            </a:r>
            <a:r>
              <a:rPr lang="es-ES" sz="1350" dirty="0">
                <a:latin typeface="+mj-lt"/>
              </a:rPr>
              <a:t> La Dirección General del Presupuesto Nacional, previa consulta con el Ministerio respectivo, preparará el presupuesto de ingresos y gastos y sus modificaciones, con base en los anteproyectos presentados por las empresas. Para los gastos de inversión se requiere del concepto favorable del Departamento Nacional de Planeación. </a:t>
            </a:r>
          </a:p>
          <a:p>
            <a:pPr algn="just"/>
            <a:endParaRPr lang="es-ES" sz="1350" dirty="0">
              <a:latin typeface="+mj-lt"/>
            </a:endParaRPr>
          </a:p>
          <a:p>
            <a:pPr algn="just"/>
            <a:endParaRPr lang="es-ES" sz="1350" dirty="0">
              <a:latin typeface="+mj-lt"/>
            </a:endParaRPr>
          </a:p>
          <a:p>
            <a:pPr algn="just"/>
            <a:r>
              <a:rPr lang="es-ES" sz="1350" b="1" dirty="0">
                <a:latin typeface="+mj-lt"/>
              </a:rPr>
              <a:t> Artículo 18.</a:t>
            </a:r>
            <a:r>
              <a:rPr lang="es-ES" sz="1350" dirty="0">
                <a:latin typeface="+mj-lt"/>
              </a:rPr>
              <a:t> La Dirección General del Presupuesto Nacional presentará al Consejo Superior de Política Fiscal, CONFIS, el proyecto de presupuesto de ingresos y gastos y sus modificaciones. </a:t>
            </a:r>
          </a:p>
          <a:p>
            <a:pPr algn="just"/>
            <a:r>
              <a:rPr lang="es-ES" sz="1350" dirty="0">
                <a:latin typeface="+mj-lt"/>
              </a:rPr>
              <a:t>El CONFIS o quien éste delegue, aprobará por resolución el presupuesto y sus modificaciones.</a:t>
            </a:r>
          </a:p>
        </p:txBody>
      </p:sp>
      <p:grpSp>
        <p:nvGrpSpPr>
          <p:cNvPr id="42" name="Grupo 41">
            <a:extLst>
              <a:ext uri="{FF2B5EF4-FFF2-40B4-BE49-F238E27FC236}">
                <a16:creationId xmlns:a16="http://schemas.microsoft.com/office/drawing/2014/main" id="{2E4DF4E2-BEC7-4DC5-98FE-22F135B99899}"/>
              </a:ext>
            </a:extLst>
          </p:cNvPr>
          <p:cNvGrpSpPr/>
          <p:nvPr/>
        </p:nvGrpSpPr>
        <p:grpSpPr>
          <a:xfrm>
            <a:off x="520306" y="3766215"/>
            <a:ext cx="841479" cy="572493"/>
            <a:chOff x="3038113" y="1780704"/>
            <a:chExt cx="1165750" cy="790439"/>
          </a:xfrm>
        </p:grpSpPr>
        <p:pic>
          <p:nvPicPr>
            <p:cNvPr id="43" name="Imagen 42">
              <a:extLst>
                <a:ext uri="{FF2B5EF4-FFF2-40B4-BE49-F238E27FC236}">
                  <a16:creationId xmlns:a16="http://schemas.microsoft.com/office/drawing/2014/main" id="{982030BC-773F-4E80-ABEA-4C199FDBFE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44" name="Rectángulo 43">
              <a:extLst>
                <a:ext uri="{FF2B5EF4-FFF2-40B4-BE49-F238E27FC236}">
                  <a16:creationId xmlns:a16="http://schemas.microsoft.com/office/drawing/2014/main" id="{A22DC62A-9D3F-480B-B4F9-BBAF60C31D51}"/>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5" name="Conector recto 44">
              <a:extLst>
                <a:ext uri="{FF2B5EF4-FFF2-40B4-BE49-F238E27FC236}">
                  <a16:creationId xmlns:a16="http://schemas.microsoft.com/office/drawing/2014/main" id="{90061B7A-61BF-49B9-9903-6DF25B03DFA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0A783742-234A-4D35-B30B-2E83C8B08FF8}"/>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Título 1">
            <a:extLst>
              <a:ext uri="{FF2B5EF4-FFF2-40B4-BE49-F238E27FC236}">
                <a16:creationId xmlns:a16="http://schemas.microsoft.com/office/drawing/2014/main" id="{E9486EFB-1C75-4CD1-AAAA-FE36126CA586}"/>
              </a:ext>
            </a:extLst>
          </p:cNvPr>
          <p:cNvSpPr>
            <a:spLocks noGrp="1"/>
          </p:cNvSpPr>
          <p:nvPr>
            <p:ph type="ctrTitle"/>
          </p:nvPr>
        </p:nvSpPr>
        <p:spPr>
          <a:xfrm>
            <a:off x="3505200" y="-86261"/>
            <a:ext cx="4824488" cy="478900"/>
          </a:xfrm>
        </p:spPr>
        <p:txBody>
          <a:bodyPr>
            <a:noAutofit/>
          </a:bodyPr>
          <a:lstStyle/>
          <a:p>
            <a:pPr algn="r"/>
            <a:r>
              <a:rPr lang="es-ES" sz="2700" b="1" dirty="0">
                <a:solidFill>
                  <a:schemeClr val="accent1">
                    <a:lumMod val="75000"/>
                  </a:schemeClr>
                </a:solidFill>
                <a:latin typeface="Arial" panose="020B0604020202020204" pitchFamily="34" charset="0"/>
                <a:cs typeface="Arial" panose="020B0604020202020204" pitchFamily="34" charset="0"/>
              </a:rPr>
              <a:t>Presentación y aprobación</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468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023581" y="2803116"/>
            <a:ext cx="1962026" cy="481650"/>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5. Cierre.</a:t>
            </a:r>
          </a:p>
          <a:p>
            <a:pPr marL="803672" lvl="2" indent="-289322">
              <a:buAutoNum type="arabicPeriod"/>
            </a:pPr>
            <a:endParaRPr lang="es-CO" sz="1275" b="1" dirty="0">
              <a:solidFill>
                <a:schemeClr val="tx1">
                  <a:lumMod val="75000"/>
                  <a:lumOff val="25000"/>
                </a:schemeClr>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rgbClr val="FF0000"/>
                </a:solidFill>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200400" y="-314238"/>
            <a:ext cx="5225325" cy="7065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Etapas del Ciclo Presupuestal</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8588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81400" y="0"/>
            <a:ext cx="4704197" cy="478900"/>
          </a:xfrm>
        </p:spPr>
        <p:txBody>
          <a:bodyPr>
            <a:noAutofit/>
          </a:bodyPr>
          <a:lstStyle/>
          <a:p>
            <a:pPr algn="r"/>
            <a:r>
              <a:rPr lang="es-ES" sz="2400" b="1" dirty="0">
                <a:solidFill>
                  <a:schemeClr val="accent1">
                    <a:lumMod val="75000"/>
                  </a:schemeClr>
                </a:solidFill>
                <a:cs typeface="Arial" panose="020B0604020202020204" pitchFamily="34" charset="0"/>
              </a:rPr>
              <a:t>Desagregación y refrendación</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26981" y="999229"/>
            <a:ext cx="214247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Decreto 115 de 1996</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436354" y="2420498"/>
            <a:ext cx="1160177" cy="831522"/>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CuadroTexto 19">
            <a:extLst>
              <a:ext uri="{FF2B5EF4-FFF2-40B4-BE49-F238E27FC236}">
                <a16:creationId xmlns:a16="http://schemas.microsoft.com/office/drawing/2014/main" id="{CF4D6640-25BC-460B-93EF-C1A48C4F2B9B}"/>
              </a:ext>
            </a:extLst>
          </p:cNvPr>
          <p:cNvSpPr txBox="1"/>
          <p:nvPr/>
        </p:nvSpPr>
        <p:spPr>
          <a:xfrm>
            <a:off x="1840641" y="1556044"/>
            <a:ext cx="6769510" cy="3000821"/>
          </a:xfrm>
          <a:prstGeom prst="rect">
            <a:avLst/>
          </a:prstGeom>
          <a:noFill/>
        </p:spPr>
        <p:txBody>
          <a:bodyPr wrap="square">
            <a:spAutoFit/>
          </a:bodyPr>
          <a:lstStyle/>
          <a:p>
            <a:pPr algn="just"/>
            <a:r>
              <a:rPr lang="es-ES" sz="1350" b="1" dirty="0">
                <a:latin typeface="+mj-lt"/>
              </a:rPr>
              <a:t>Artículo 19.</a:t>
            </a:r>
            <a:r>
              <a:rPr lang="es-ES" sz="1350" dirty="0">
                <a:latin typeface="+mj-lt"/>
              </a:rPr>
              <a:t> La responsabilidad de la desagregación del presupuesto de ingresos y gastos, conforme a las cuantías aprobadas por el CONFIS o quien éste delegue, será de los gerentes, presidentes o directores, quienes presentarán un informe de la desagregación a la Junta o Consejo Directivo, para sus observaciones, modificaciones y refrendación mediante resolución o acuerdo, antes del 1 de febrero de cada año. En la distribución se dará prioridad a los sueldos de personal, prestaciones sociales, servicios públicos, seguros, mantenimiento, sentencias, pensiones y transferencias asociadas a la nómina. </a:t>
            </a:r>
          </a:p>
          <a:p>
            <a:pPr algn="just"/>
            <a:endParaRPr lang="es-ES" sz="1350" dirty="0">
              <a:latin typeface="+mj-lt"/>
            </a:endParaRPr>
          </a:p>
          <a:p>
            <a:pPr algn="just"/>
            <a:r>
              <a:rPr lang="es-ES" sz="1350" dirty="0">
                <a:latin typeface="+mj-lt"/>
              </a:rPr>
              <a:t>La ejecución del presupuesto podrá iniciarse con la desagregación efectuada por los gerentes, presidentes o directores de las empresas. El presupuesto distribuido se remitirá al Ministerio de Hacienda y Crédito Público-Dirección General del Presupuesto y al Departamento Nacional de Planeación a más tardar el 15 de febrero de cada año. </a:t>
            </a:r>
          </a:p>
        </p:txBody>
      </p:sp>
    </p:spTree>
    <p:extLst>
      <p:ext uri="{BB962C8B-B14F-4D97-AF65-F5344CB8AC3E}">
        <p14:creationId xmlns:p14="http://schemas.microsoft.com/office/powerpoint/2010/main" val="1641178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74869839-8410-4DEC-875E-FAB0E2AEB261}"/>
              </a:ext>
            </a:extLst>
          </p:cNvPr>
          <p:cNvGrpSpPr/>
          <p:nvPr/>
        </p:nvGrpSpPr>
        <p:grpSpPr>
          <a:xfrm>
            <a:off x="532060" y="1777479"/>
            <a:ext cx="1925390" cy="1180034"/>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CuadroTexto 23">
            <a:extLst>
              <a:ext uri="{FF2B5EF4-FFF2-40B4-BE49-F238E27FC236}">
                <a16:creationId xmlns:a16="http://schemas.microsoft.com/office/drawing/2014/main" id="{874030FB-3FEC-4E57-9434-CBEA27A582DA}"/>
              </a:ext>
            </a:extLst>
          </p:cNvPr>
          <p:cNvSpPr txBox="1"/>
          <p:nvPr/>
        </p:nvSpPr>
        <p:spPr>
          <a:xfrm>
            <a:off x="532061" y="4197432"/>
            <a:ext cx="8204746" cy="507831"/>
          </a:xfrm>
          <a:prstGeom prst="rect">
            <a:avLst/>
          </a:prstGeom>
          <a:noFill/>
          <a:ln>
            <a:solidFill>
              <a:schemeClr val="accent1"/>
            </a:solidFill>
          </a:ln>
        </p:spPr>
        <p:txBody>
          <a:bodyPr wrap="square">
            <a:spAutoFit/>
          </a:bodyPr>
          <a:lstStyle/>
          <a:p>
            <a:r>
              <a:rPr lang="es-ES" sz="1350" b="1" dirty="0">
                <a:latin typeface="+mj-lt"/>
              </a:rPr>
              <a:t>Se envía  al COMFIS o CODFIS para su conocimiento el acuerdo de la Junta Directiva y la Resolución del Gerente.</a:t>
            </a:r>
          </a:p>
        </p:txBody>
      </p:sp>
      <p:sp>
        <p:nvSpPr>
          <p:cNvPr id="25" name="CuadroTexto 24">
            <a:extLst>
              <a:ext uri="{FF2B5EF4-FFF2-40B4-BE49-F238E27FC236}">
                <a16:creationId xmlns:a16="http://schemas.microsoft.com/office/drawing/2014/main" id="{758A4E17-1831-43B1-9ED2-3E7F09DE861C}"/>
              </a:ext>
            </a:extLst>
          </p:cNvPr>
          <p:cNvSpPr txBox="1"/>
          <p:nvPr/>
        </p:nvSpPr>
        <p:spPr>
          <a:xfrm>
            <a:off x="2564606" y="1533389"/>
            <a:ext cx="6172192" cy="2299219"/>
          </a:xfrm>
          <a:prstGeom prst="rect">
            <a:avLst/>
          </a:prstGeom>
          <a:noFill/>
        </p:spPr>
        <p:txBody>
          <a:bodyPr wrap="square">
            <a:spAutoFit/>
          </a:bodyPr>
          <a:lstStyle/>
          <a:p>
            <a:pPr marL="135255" algn="just">
              <a:lnSpc>
                <a:spcPct val="107000"/>
              </a:lnSpc>
            </a:pPr>
            <a:r>
              <a:rPr lang="es-ES" sz="1350" dirty="0">
                <a:latin typeface="+mj-lt"/>
                <a:ea typeface="Times New Roman" panose="02020603050405020304" pitchFamily="18" charset="0"/>
                <a:cs typeface="Arial" panose="020B0604020202020204" pitchFamily="34" charset="0"/>
              </a:rPr>
              <a:t>“Las entidades territoriales y sus descentralizadas programarán y ejecutarán el presupuesto de la vigencia 2021 con el CCPET o con el clasificador que estén utilizando en la actualidad. Para la programación y ejecución del presupuesto de la vigencia 2022 y siguientes, aplicarán únicamente el CCPET. </a:t>
            </a:r>
            <a:endParaRPr lang="es-CO" sz="1350" dirty="0">
              <a:latin typeface="+mj-lt"/>
              <a:ea typeface="Times New Roman" panose="02020603050405020304" pitchFamily="18" charset="0"/>
              <a:cs typeface="Arial" panose="020B0604020202020204" pitchFamily="34" charset="0"/>
            </a:endParaRPr>
          </a:p>
          <a:p>
            <a:pPr marL="135255" algn="just">
              <a:lnSpc>
                <a:spcPct val="107000"/>
              </a:lnSpc>
            </a:pPr>
            <a:r>
              <a:rPr lang="es-ES" sz="1350" dirty="0">
                <a:latin typeface="+mj-lt"/>
                <a:ea typeface="Times New Roman" panose="02020603050405020304" pitchFamily="18" charset="0"/>
                <a:cs typeface="Arial" panose="020B0604020202020204" pitchFamily="34" charset="0"/>
              </a:rPr>
              <a:t>Parágrafo: Sin perjuicio de lo anterior, con el objetivo de garantizar la aplicación plena del Catálogo de Clasificación Presupuestal en 2022, el Gobierno Nacional solicitará a todas las Entidades Territoriales y sus Descentralizadas, reportes de información con base en el CCPET durante la vigencia 2021.”</a:t>
            </a:r>
            <a:endParaRPr lang="es-CO" sz="1350" dirty="0">
              <a:latin typeface="+mj-lt"/>
              <a:ea typeface="Calibri" panose="020F050202020403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4C92AA8F-AC45-432B-8702-BF0D0D7DD8FD}"/>
              </a:ext>
            </a:extLst>
          </p:cNvPr>
          <p:cNvSpPr txBox="1"/>
          <p:nvPr/>
        </p:nvSpPr>
        <p:spPr>
          <a:xfrm>
            <a:off x="331817" y="1083186"/>
            <a:ext cx="2944777" cy="298480"/>
          </a:xfrm>
          <a:prstGeom prst="rect">
            <a:avLst/>
          </a:prstGeom>
          <a:solidFill>
            <a:schemeClr val="accent1">
              <a:lumMod val="50000"/>
            </a:schemeClr>
          </a:solidFill>
          <a:ln>
            <a:noFill/>
          </a:ln>
        </p:spPr>
        <p:txBody>
          <a:bodyPr wrap="square">
            <a:spAutoFit/>
          </a:bodyPr>
          <a:lstStyle/>
          <a:p>
            <a:pPr marL="135255" algn="just">
              <a:lnSpc>
                <a:spcPct val="107000"/>
              </a:lnSpc>
            </a:pPr>
            <a:r>
              <a:rPr lang="es-ES" sz="1350" b="1" dirty="0">
                <a:solidFill>
                  <a:schemeClr val="bg1"/>
                </a:solidFill>
                <a:latin typeface="+mj-lt"/>
                <a:ea typeface="Times New Roman" panose="02020603050405020304" pitchFamily="18" charset="0"/>
                <a:cs typeface="Arial" panose="020B0604020202020204" pitchFamily="34" charset="0"/>
              </a:rPr>
              <a:t>Resolución No. 3832 de 2019:</a:t>
            </a:r>
          </a:p>
        </p:txBody>
      </p:sp>
      <p:sp>
        <p:nvSpPr>
          <p:cNvPr id="29" name="Título 1">
            <a:extLst>
              <a:ext uri="{FF2B5EF4-FFF2-40B4-BE49-F238E27FC236}">
                <a16:creationId xmlns:a16="http://schemas.microsoft.com/office/drawing/2014/main" id="{95822E2D-C827-473C-AA4A-A39ED2D3D463}"/>
              </a:ext>
            </a:extLst>
          </p:cNvPr>
          <p:cNvSpPr txBox="1">
            <a:spLocks/>
          </p:cNvSpPr>
          <p:nvPr/>
        </p:nvSpPr>
        <p:spPr>
          <a:xfrm>
            <a:off x="3886200" y="-59879"/>
            <a:ext cx="4704197"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2400" b="1">
                <a:solidFill>
                  <a:schemeClr val="accent1">
                    <a:lumMod val="75000"/>
                  </a:schemeClr>
                </a:solidFill>
                <a:cs typeface="Arial" panose="020B0604020202020204" pitchFamily="34" charset="0"/>
              </a:rPr>
              <a:t>Desagregación y refrendación</a:t>
            </a:r>
            <a:endParaRPr lang="es-CO" sz="24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141627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2000" y="57150"/>
            <a:ext cx="4153436" cy="478900"/>
          </a:xfrm>
        </p:spPr>
        <p:txBody>
          <a:bodyPr>
            <a:noAutofit/>
          </a:bodyPr>
          <a:lstStyle/>
          <a:p>
            <a:pPr algn="r"/>
            <a:r>
              <a:rPr lang="es-CO" sz="3300" b="1" dirty="0">
                <a:solidFill>
                  <a:schemeClr val="accent1">
                    <a:lumMod val="75000"/>
                  </a:schemeClr>
                </a:solidFill>
                <a:cs typeface="Arial" panose="020B0604020202020204" pitchFamily="34" charset="0"/>
              </a:rPr>
              <a:t>Aspectos Legales</a:t>
            </a:r>
            <a:br>
              <a:rPr lang="es-CO" sz="3300" b="1" dirty="0">
                <a:solidFill>
                  <a:schemeClr val="accent1">
                    <a:lumMod val="75000"/>
                  </a:schemeClr>
                </a:solidFill>
                <a:cs typeface="Arial" panose="020B0604020202020204" pitchFamily="34" charset="0"/>
              </a:rPr>
            </a:br>
            <a:r>
              <a:rPr lang="es-CO" sz="1500" dirty="0">
                <a:solidFill>
                  <a:schemeClr val="accent5">
                    <a:lumMod val="75000"/>
                  </a:schemeClr>
                </a:solidFill>
                <a:cs typeface="Times New Roman" panose="02020603050405020304" pitchFamily="18" charset="0"/>
              </a:rPr>
              <a:t>Del presupuesto y del CCPET</a:t>
            </a:r>
            <a:endParaRPr lang="es-CO" sz="3600" b="1" dirty="0">
              <a:solidFill>
                <a:schemeClr val="accent1">
                  <a:lumMod val="75000"/>
                </a:schemeClr>
              </a:solidFill>
              <a:cs typeface="Arial" panose="020B0604020202020204" pitchFamily="34" charset="0"/>
            </a:endParaRPr>
          </a:p>
        </p:txBody>
      </p:sp>
      <p:sp>
        <p:nvSpPr>
          <p:cNvPr id="34" name="Rectángulo 33">
            <a:extLst>
              <a:ext uri="{FF2B5EF4-FFF2-40B4-BE49-F238E27FC236}">
                <a16:creationId xmlns:a16="http://schemas.microsoft.com/office/drawing/2014/main" id="{21EE77CE-2F91-40A8-A9C7-A8BF36A0D3BF}"/>
              </a:ext>
            </a:extLst>
          </p:cNvPr>
          <p:cNvSpPr/>
          <p:nvPr/>
        </p:nvSpPr>
        <p:spPr>
          <a:xfrm>
            <a:off x="552929" y="953196"/>
            <a:ext cx="3119420" cy="329914"/>
          </a:xfrm>
          <a:prstGeom prst="rect">
            <a:avLst/>
          </a:prstGeom>
          <a:solidFill>
            <a:schemeClr val="accent1">
              <a:lumMod val="40000"/>
              <a:lumOff val="60000"/>
            </a:scheme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75" b="1">
                <a:solidFill>
                  <a:schemeClr val="tx1"/>
                </a:solidFill>
                <a:latin typeface="+mj-lt"/>
              </a:rPr>
              <a:t>DECRETOS COMPILATORIOS</a:t>
            </a:r>
          </a:p>
        </p:txBody>
      </p:sp>
      <p:sp>
        <p:nvSpPr>
          <p:cNvPr id="27" name="CuadroTexto 26">
            <a:extLst>
              <a:ext uri="{FF2B5EF4-FFF2-40B4-BE49-F238E27FC236}">
                <a16:creationId xmlns:a16="http://schemas.microsoft.com/office/drawing/2014/main" id="{B3A8AD09-5271-4B0E-B9B0-CD76564BE9CC}"/>
              </a:ext>
            </a:extLst>
          </p:cNvPr>
          <p:cNvSpPr txBox="1"/>
          <p:nvPr/>
        </p:nvSpPr>
        <p:spPr>
          <a:xfrm>
            <a:off x="2997225" y="1675191"/>
            <a:ext cx="5455180" cy="507831"/>
          </a:xfrm>
          <a:prstGeom prst="rect">
            <a:avLst/>
          </a:prstGeom>
          <a:noFill/>
        </p:spPr>
        <p:txBody>
          <a:bodyPr wrap="square">
            <a:spAutoFit/>
          </a:bodyPr>
          <a:lstStyle/>
          <a:p>
            <a:pPr algn="just"/>
            <a:r>
              <a:rPr lang="es-ES" sz="1350" i="1" dirty="0">
                <a:solidFill>
                  <a:srgbClr val="333333"/>
                </a:solidFill>
              </a:rPr>
              <a:t>Por el cual se compilan la Ley 38 de 1989, la Ley 179 de 1994 y la Ley 225 de 1995 que conforman el estatuto orgánico del presupuesto</a:t>
            </a:r>
            <a:endParaRPr lang="es-CO" sz="1350" i="1" dirty="0">
              <a:solidFill>
                <a:srgbClr val="333333"/>
              </a:solidFill>
            </a:endParaRPr>
          </a:p>
        </p:txBody>
      </p:sp>
      <p:sp>
        <p:nvSpPr>
          <p:cNvPr id="29" name="CuadroTexto 28">
            <a:extLst>
              <a:ext uri="{FF2B5EF4-FFF2-40B4-BE49-F238E27FC236}">
                <a16:creationId xmlns:a16="http://schemas.microsoft.com/office/drawing/2014/main" id="{8B945007-A694-46F2-884F-80F6BA6BA294}"/>
              </a:ext>
            </a:extLst>
          </p:cNvPr>
          <p:cNvSpPr txBox="1"/>
          <p:nvPr/>
        </p:nvSpPr>
        <p:spPr>
          <a:xfrm>
            <a:off x="2997226" y="3088366"/>
            <a:ext cx="5196938" cy="507831"/>
          </a:xfrm>
          <a:prstGeom prst="rect">
            <a:avLst/>
          </a:prstGeom>
          <a:noFill/>
        </p:spPr>
        <p:txBody>
          <a:bodyPr wrap="square">
            <a:spAutoFit/>
          </a:bodyPr>
          <a:lstStyle/>
          <a:p>
            <a:pPr algn="just"/>
            <a:r>
              <a:rPr lang="es-ES" sz="1350" i="1" dirty="0"/>
              <a:t>Por medio del cual se expide el Decreto Único Reglamentario del Sector Hacienda y Crédito Público</a:t>
            </a:r>
            <a:endParaRPr lang="es-CO" sz="1350" i="1" dirty="0"/>
          </a:p>
        </p:txBody>
      </p:sp>
      <p:sp>
        <p:nvSpPr>
          <p:cNvPr id="32" name="CuadroTexto 31">
            <a:extLst>
              <a:ext uri="{FF2B5EF4-FFF2-40B4-BE49-F238E27FC236}">
                <a16:creationId xmlns:a16="http://schemas.microsoft.com/office/drawing/2014/main" id="{6CD55FD0-6603-47BF-B082-AF068BF508D6}"/>
              </a:ext>
            </a:extLst>
          </p:cNvPr>
          <p:cNvSpPr txBox="1"/>
          <p:nvPr/>
        </p:nvSpPr>
        <p:spPr>
          <a:xfrm>
            <a:off x="567525" y="1927473"/>
            <a:ext cx="1932751" cy="300082"/>
          </a:xfrm>
          <a:prstGeom prst="rect">
            <a:avLst/>
          </a:prstGeom>
          <a:noFill/>
        </p:spPr>
        <p:txBody>
          <a:bodyPr wrap="square">
            <a:spAutoFit/>
          </a:bodyPr>
          <a:lstStyle/>
          <a:p>
            <a:r>
              <a:rPr lang="es-CO" sz="1350" dirty="0">
                <a:latin typeface="+mj-lt"/>
              </a:rPr>
              <a:t>Decreto 111 de 1996</a:t>
            </a:r>
          </a:p>
        </p:txBody>
      </p:sp>
      <p:sp>
        <p:nvSpPr>
          <p:cNvPr id="35" name="CuadroTexto 34">
            <a:extLst>
              <a:ext uri="{FF2B5EF4-FFF2-40B4-BE49-F238E27FC236}">
                <a16:creationId xmlns:a16="http://schemas.microsoft.com/office/drawing/2014/main" id="{3DC4AE09-B307-4CFE-861A-E6644BA0DF49}"/>
              </a:ext>
            </a:extLst>
          </p:cNvPr>
          <p:cNvSpPr txBox="1"/>
          <p:nvPr/>
        </p:nvSpPr>
        <p:spPr>
          <a:xfrm>
            <a:off x="567526" y="3192240"/>
            <a:ext cx="2047292" cy="300082"/>
          </a:xfrm>
          <a:prstGeom prst="rect">
            <a:avLst/>
          </a:prstGeom>
          <a:noFill/>
        </p:spPr>
        <p:txBody>
          <a:bodyPr wrap="square">
            <a:spAutoFit/>
          </a:bodyPr>
          <a:lstStyle/>
          <a:p>
            <a:r>
              <a:rPr lang="es-CO" sz="1350" dirty="0">
                <a:latin typeface="+mj-lt"/>
              </a:rPr>
              <a:t>Decreto 1068 de 2015</a:t>
            </a:r>
          </a:p>
        </p:txBody>
      </p:sp>
      <p:pic>
        <p:nvPicPr>
          <p:cNvPr id="37" name="Picture 2" descr="ciclo del nitrogeno by paulapainemal2000 on emaze">
            <a:extLst>
              <a:ext uri="{FF2B5EF4-FFF2-40B4-BE49-F238E27FC236}">
                <a16:creationId xmlns:a16="http://schemas.microsoft.com/office/drawing/2014/main" id="{3D0D0492-DADA-44ED-A305-3B90DE357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3" t="31672" r="50000" b="28470"/>
          <a:stretch/>
        </p:blipFill>
        <p:spPr bwMode="auto">
          <a:xfrm rot="16200000">
            <a:off x="2504094" y="1807051"/>
            <a:ext cx="392417" cy="4000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iclo del nitrogeno by paulapainemal2000 on emaze">
            <a:extLst>
              <a:ext uri="{FF2B5EF4-FFF2-40B4-BE49-F238E27FC236}">
                <a16:creationId xmlns:a16="http://schemas.microsoft.com/office/drawing/2014/main" id="{883A0F2D-EDDF-4C01-B42C-42D91D25C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1" t="31672" r="80102" b="28470"/>
          <a:stretch/>
        </p:blipFill>
        <p:spPr bwMode="auto">
          <a:xfrm rot="16200000">
            <a:off x="2504092" y="3046256"/>
            <a:ext cx="392420" cy="4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284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023581" y="2803116"/>
            <a:ext cx="1962026" cy="481650"/>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rgbClr val="FF0000"/>
                </a:solidFill>
                <a:cs typeface="Times New Roman" panose="02020603050405020304" pitchFamily="18" charset="0"/>
              </a:rPr>
              <a:t>  4. Ejecución activa,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5. Cierre.</a:t>
            </a:r>
          </a:p>
          <a:p>
            <a:pPr marL="803672" lvl="2" indent="-289322">
              <a:buAutoNum type="arabicPeriod"/>
            </a:pPr>
            <a:endParaRPr lang="es-CO" sz="1275" b="1" dirty="0">
              <a:solidFill>
                <a:schemeClr val="tx1">
                  <a:lumMod val="75000"/>
                  <a:lumOff val="25000"/>
                </a:schemeClr>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276600" y="-281521"/>
            <a:ext cx="5225325" cy="7065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Etapas del Ciclo Presupuestal</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425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00400" y="-45847"/>
            <a:ext cx="5166159"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Ejecución y modificaciones</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3496786"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Principios presupuestales</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41815" y="1564666"/>
            <a:ext cx="955147" cy="595973"/>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CuadroTexto 13">
            <a:extLst>
              <a:ext uri="{FF2B5EF4-FFF2-40B4-BE49-F238E27FC236}">
                <a16:creationId xmlns:a16="http://schemas.microsoft.com/office/drawing/2014/main" id="{7E6DF406-886D-4525-8C41-0DEBC40129BF}"/>
              </a:ext>
            </a:extLst>
          </p:cNvPr>
          <p:cNvSpPr txBox="1"/>
          <p:nvPr/>
        </p:nvSpPr>
        <p:spPr>
          <a:xfrm>
            <a:off x="1646665" y="1499150"/>
            <a:ext cx="7261358" cy="830997"/>
          </a:xfrm>
          <a:prstGeom prst="rect">
            <a:avLst/>
          </a:prstGeom>
          <a:noFill/>
        </p:spPr>
        <p:txBody>
          <a:bodyPr wrap="square">
            <a:spAutoFit/>
          </a:bodyPr>
          <a:lstStyle/>
          <a:p>
            <a:pPr algn="just"/>
            <a:r>
              <a:rPr lang="es-ES" sz="1200" b="1" dirty="0">
                <a:latin typeface="+mj-lt"/>
              </a:rPr>
              <a:t>Artículo 4. Anualidad.</a:t>
            </a:r>
            <a:r>
              <a:rPr lang="es-ES" sz="1200" dirty="0">
                <a:latin typeface="+mj-lt"/>
              </a:rPr>
              <a:t> El año fiscal comienza el 1 de enero y termina el 31 de diciembre de cada año. Después del 31 de diciembre no podrán asumirse compromisos con cargo a las apropiaciones del año fiscal que se cierra en esa fecha y los saldos de apropiación no afectados por compromisos caducarán sin excepción.</a:t>
            </a:r>
            <a:endParaRPr lang="es-CO" sz="1200" dirty="0">
              <a:latin typeface="+mj-lt"/>
            </a:endParaRPr>
          </a:p>
        </p:txBody>
      </p:sp>
      <p:sp>
        <p:nvSpPr>
          <p:cNvPr id="20" name="CuadroTexto 19">
            <a:extLst>
              <a:ext uri="{FF2B5EF4-FFF2-40B4-BE49-F238E27FC236}">
                <a16:creationId xmlns:a16="http://schemas.microsoft.com/office/drawing/2014/main" id="{C125EED1-F086-4A92-A4C8-C2726C040D21}"/>
              </a:ext>
            </a:extLst>
          </p:cNvPr>
          <p:cNvSpPr txBox="1"/>
          <p:nvPr/>
        </p:nvSpPr>
        <p:spPr>
          <a:xfrm>
            <a:off x="1646665" y="2433573"/>
            <a:ext cx="7261358" cy="461665"/>
          </a:xfrm>
          <a:prstGeom prst="rect">
            <a:avLst/>
          </a:prstGeom>
          <a:noFill/>
        </p:spPr>
        <p:txBody>
          <a:bodyPr wrap="square">
            <a:spAutoFit/>
          </a:bodyPr>
          <a:lstStyle/>
          <a:p>
            <a:pPr algn="just"/>
            <a:r>
              <a:rPr lang="es-ES" sz="1200" b="1" dirty="0">
                <a:latin typeface="+mj-lt"/>
              </a:rPr>
              <a:t>Artículo 6. Unidad de caja.</a:t>
            </a:r>
            <a:r>
              <a:rPr lang="es-ES" sz="1200" dirty="0">
                <a:latin typeface="+mj-lt"/>
              </a:rPr>
              <a:t> Con el recaudo de todas las rentas y recursos de capital se atenderá el pago oportuno de las apropiaciones autorizadas en el presupuesto. </a:t>
            </a:r>
            <a:endParaRPr lang="es-CO" sz="1200" dirty="0">
              <a:latin typeface="+mj-lt"/>
            </a:endParaRPr>
          </a:p>
        </p:txBody>
      </p:sp>
      <p:sp>
        <p:nvSpPr>
          <p:cNvPr id="5" name="CuadroTexto 4">
            <a:extLst>
              <a:ext uri="{FF2B5EF4-FFF2-40B4-BE49-F238E27FC236}">
                <a16:creationId xmlns:a16="http://schemas.microsoft.com/office/drawing/2014/main" id="{4730FD1C-3DB2-4FE2-BC6C-9416EA36B48D}"/>
              </a:ext>
            </a:extLst>
          </p:cNvPr>
          <p:cNvSpPr txBox="1"/>
          <p:nvPr/>
        </p:nvSpPr>
        <p:spPr>
          <a:xfrm>
            <a:off x="492719" y="1205416"/>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Decreto 115 de 1996</a:t>
            </a:r>
            <a:endParaRPr lang="es-CO" sz="1350" b="1" u="sng" dirty="0">
              <a:latin typeface="+mj-lt"/>
              <a:cs typeface="Arial" panose="020B0604020202020204" pitchFamily="34" charset="0"/>
            </a:endParaRPr>
          </a:p>
        </p:txBody>
      </p:sp>
      <p:grpSp>
        <p:nvGrpSpPr>
          <p:cNvPr id="21" name="Grupo 20">
            <a:extLst>
              <a:ext uri="{FF2B5EF4-FFF2-40B4-BE49-F238E27FC236}">
                <a16:creationId xmlns:a16="http://schemas.microsoft.com/office/drawing/2014/main" id="{265907B7-B5B5-4A67-A750-A8C58591F4F6}"/>
              </a:ext>
            </a:extLst>
          </p:cNvPr>
          <p:cNvGrpSpPr/>
          <p:nvPr/>
        </p:nvGrpSpPr>
        <p:grpSpPr>
          <a:xfrm>
            <a:off x="541814" y="2329329"/>
            <a:ext cx="955145" cy="542822"/>
            <a:chOff x="3038113" y="1780704"/>
            <a:chExt cx="1165750" cy="790439"/>
          </a:xfrm>
        </p:grpSpPr>
        <p:sp>
          <p:nvSpPr>
            <p:cNvPr id="22" name="Rectángulo 21">
              <a:extLst>
                <a:ext uri="{FF2B5EF4-FFF2-40B4-BE49-F238E27FC236}">
                  <a16:creationId xmlns:a16="http://schemas.microsoft.com/office/drawing/2014/main" id="{05B8C9B0-DC5D-4901-89EB-19581E0A986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3" name="Conector recto 22">
              <a:extLst>
                <a:ext uri="{FF2B5EF4-FFF2-40B4-BE49-F238E27FC236}">
                  <a16:creationId xmlns:a16="http://schemas.microsoft.com/office/drawing/2014/main" id="{BB748E5E-1099-4630-8DDC-634E8BA7385C}"/>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57A2BA7B-143E-4A8F-817C-88E78C453AF6}"/>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Imagen 24">
            <a:extLst>
              <a:ext uri="{FF2B5EF4-FFF2-40B4-BE49-F238E27FC236}">
                <a16:creationId xmlns:a16="http://schemas.microsoft.com/office/drawing/2014/main" id="{0A443720-FD8E-408A-8553-D89DCD1B1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89" y="2339433"/>
            <a:ext cx="464634" cy="464634"/>
          </a:xfrm>
          <a:prstGeom prst="rect">
            <a:avLst/>
          </a:prstGeom>
        </p:spPr>
      </p:pic>
      <p:sp>
        <p:nvSpPr>
          <p:cNvPr id="26" name="CuadroTexto 25">
            <a:extLst>
              <a:ext uri="{FF2B5EF4-FFF2-40B4-BE49-F238E27FC236}">
                <a16:creationId xmlns:a16="http://schemas.microsoft.com/office/drawing/2014/main" id="{D936ACD5-5BA9-43BD-ACFE-5218DE7FA4EC}"/>
              </a:ext>
            </a:extLst>
          </p:cNvPr>
          <p:cNvSpPr txBox="1"/>
          <p:nvPr/>
        </p:nvSpPr>
        <p:spPr>
          <a:xfrm>
            <a:off x="486836" y="3071982"/>
            <a:ext cx="3551759"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De la ejecución del presupuesto</a:t>
            </a:r>
          </a:p>
        </p:txBody>
      </p:sp>
      <p:sp>
        <p:nvSpPr>
          <p:cNvPr id="27" name="CuadroTexto 26">
            <a:extLst>
              <a:ext uri="{FF2B5EF4-FFF2-40B4-BE49-F238E27FC236}">
                <a16:creationId xmlns:a16="http://schemas.microsoft.com/office/drawing/2014/main" id="{11D3AFE8-D23A-46C8-902B-7FD99D078800}"/>
              </a:ext>
            </a:extLst>
          </p:cNvPr>
          <p:cNvSpPr txBox="1"/>
          <p:nvPr/>
        </p:nvSpPr>
        <p:spPr>
          <a:xfrm>
            <a:off x="486836" y="3434925"/>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Decreto 115 de 1996</a:t>
            </a:r>
            <a:endParaRPr lang="es-CO" sz="1350" b="1" u="sng"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541812" y="3970222"/>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616E073A-ED75-41B6-BFE6-0C93D276B948}"/>
              </a:ext>
            </a:extLst>
          </p:cNvPr>
          <p:cNvSpPr txBox="1"/>
          <p:nvPr/>
        </p:nvSpPr>
        <p:spPr>
          <a:xfrm>
            <a:off x="1580938" y="3879450"/>
            <a:ext cx="7261358" cy="830997"/>
          </a:xfrm>
          <a:prstGeom prst="rect">
            <a:avLst/>
          </a:prstGeom>
          <a:noFill/>
        </p:spPr>
        <p:txBody>
          <a:bodyPr wrap="square">
            <a:spAutoFit/>
          </a:bodyPr>
          <a:lstStyle/>
          <a:p>
            <a:pPr algn="just"/>
            <a:r>
              <a:rPr lang="es-ES" sz="1200" b="1" dirty="0">
                <a:latin typeface="+mj-lt"/>
              </a:rPr>
              <a:t>Artículo 20.</a:t>
            </a:r>
            <a:r>
              <a:rPr lang="es-ES" sz="1200" dirty="0">
                <a:latin typeface="+mj-lt"/>
              </a:rPr>
              <a:t> Las apropiaciones son autorizaciones máximas de gasto que tienen como fin ser comprometidas durante la vigencia fiscal respectiva. Después del 31 de diciembre de cada año las autorizaciones expiran y en consecuencia no podrán adicionarse, ni transferirse, ni </a:t>
            </a:r>
            <a:r>
              <a:rPr lang="es-ES" sz="1200" dirty="0" err="1">
                <a:latin typeface="+mj-lt"/>
              </a:rPr>
              <a:t>contracreditarse</a:t>
            </a:r>
            <a:r>
              <a:rPr lang="es-ES" sz="1200" dirty="0">
                <a:latin typeface="+mj-lt"/>
              </a:rPr>
              <a:t>, ni comprometerse. </a:t>
            </a:r>
          </a:p>
        </p:txBody>
      </p:sp>
    </p:spTree>
    <p:extLst>
      <p:ext uri="{BB962C8B-B14F-4D97-AF65-F5344CB8AC3E}">
        <p14:creationId xmlns:p14="http://schemas.microsoft.com/office/powerpoint/2010/main" val="1489887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D936ACD5-5BA9-43BD-ACFE-5218DE7FA4EC}"/>
              </a:ext>
            </a:extLst>
          </p:cNvPr>
          <p:cNvSpPr txBox="1"/>
          <p:nvPr/>
        </p:nvSpPr>
        <p:spPr>
          <a:xfrm>
            <a:off x="409329" y="890823"/>
            <a:ext cx="3400671"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De la ejecución del presupuesto</a:t>
            </a:r>
          </a:p>
        </p:txBody>
      </p:sp>
      <p:sp>
        <p:nvSpPr>
          <p:cNvPr id="27" name="CuadroTexto 26">
            <a:extLst>
              <a:ext uri="{FF2B5EF4-FFF2-40B4-BE49-F238E27FC236}">
                <a16:creationId xmlns:a16="http://schemas.microsoft.com/office/drawing/2014/main" id="{11D3AFE8-D23A-46C8-902B-7FD99D078800}"/>
              </a:ext>
            </a:extLst>
          </p:cNvPr>
          <p:cNvSpPr txBox="1"/>
          <p:nvPr/>
        </p:nvSpPr>
        <p:spPr>
          <a:xfrm>
            <a:off x="375317" y="1265414"/>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Decreto 115 de 1996</a:t>
            </a:r>
            <a:endParaRPr lang="es-CO" sz="1350" b="1" u="sng"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482819" y="1679517"/>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CuadroTexto 32">
            <a:extLst>
              <a:ext uri="{FF2B5EF4-FFF2-40B4-BE49-F238E27FC236}">
                <a16:creationId xmlns:a16="http://schemas.microsoft.com/office/drawing/2014/main" id="{4FFD1A3F-92AE-454F-BFAC-08A07AFEF753}"/>
              </a:ext>
            </a:extLst>
          </p:cNvPr>
          <p:cNvSpPr txBox="1"/>
          <p:nvPr/>
        </p:nvSpPr>
        <p:spPr>
          <a:xfrm>
            <a:off x="1496962" y="1679516"/>
            <a:ext cx="7285703" cy="3046988"/>
          </a:xfrm>
          <a:prstGeom prst="rect">
            <a:avLst/>
          </a:prstGeom>
          <a:noFill/>
        </p:spPr>
        <p:txBody>
          <a:bodyPr wrap="square">
            <a:spAutoFit/>
          </a:bodyPr>
          <a:lstStyle/>
          <a:p>
            <a:pPr algn="just"/>
            <a:r>
              <a:rPr lang="es-ES" sz="1200" b="1" dirty="0">
                <a:latin typeface="+mj-lt"/>
              </a:rPr>
              <a:t>Artículo 21.</a:t>
            </a:r>
            <a:r>
              <a:rPr lang="es-ES" sz="1200" dirty="0">
                <a:latin typeface="+mj-lt"/>
              </a:rPr>
              <a:t> Todos los actos administrativos que afecten las apropiaciones presupuestales, deberán contar con los certificados de disponibilidad previos que garanticen la existencia de apropiación suficiente para atender estos gastos. </a:t>
            </a:r>
          </a:p>
          <a:p>
            <a:pPr algn="just"/>
            <a:endParaRPr lang="es-ES" sz="1200" dirty="0">
              <a:latin typeface="+mj-lt"/>
            </a:endParaRPr>
          </a:p>
          <a:p>
            <a:pPr algn="just"/>
            <a:r>
              <a:rPr lang="es-ES" sz="1200" dirty="0">
                <a:latin typeface="+mj-lt"/>
              </a:rPr>
              <a:t>Igualmente, estos compromisos deberán contar con registro presupuestal para que los recursos no sean desviados a ningún otro fin . En este registro se deberá indicar claramente el valor y el plazo de las prestaciones a las que haya lugar. Esta operación es un requisito de perfeccionamiento de estos actos administrativos. </a:t>
            </a:r>
          </a:p>
          <a:p>
            <a:pPr algn="just"/>
            <a:endParaRPr lang="es-ES" sz="1200" dirty="0">
              <a:latin typeface="+mj-lt"/>
            </a:endParaRPr>
          </a:p>
          <a:p>
            <a:pPr algn="just"/>
            <a:r>
              <a:rPr lang="es-ES" sz="1200" dirty="0">
                <a:latin typeface="+mj-lt"/>
              </a:rPr>
              <a:t>En consecuencia, no se podrán contraer obligaciones sobre apropiaciones inexistentes, o en exceso del saldo disponible, con anticipación a la apertura del crédito adicional correspondiente, o con cargo a recursos del crédito cuyos contratos no se encuentren perfeccionados, o sin que cuenten con el concepto de la Dirección General de Crédito Público para comprometerlos antes de su perfeccionamiento, o sin la autorización para comprometer vigencias futuras por el Consejo Superior de Política Fiscal, </a:t>
            </a:r>
            <a:r>
              <a:rPr lang="es-ES" sz="1200" dirty="0" err="1">
                <a:latin typeface="+mj-lt"/>
              </a:rPr>
              <a:t>Confis</a:t>
            </a:r>
            <a:r>
              <a:rPr lang="es-ES" sz="1200" dirty="0">
                <a:latin typeface="+mj-lt"/>
              </a:rPr>
              <a:t>, o quien éste delegue. El funcionario que lo haga responderá personal y pecuniariamente de las obligaciones que se originen. </a:t>
            </a:r>
          </a:p>
        </p:txBody>
      </p:sp>
      <p:sp>
        <p:nvSpPr>
          <p:cNvPr id="35" name="Título 1">
            <a:extLst>
              <a:ext uri="{FF2B5EF4-FFF2-40B4-BE49-F238E27FC236}">
                <a16:creationId xmlns:a16="http://schemas.microsoft.com/office/drawing/2014/main" id="{5A0675B5-7EC7-46AC-8CF1-3DB0715A178F}"/>
              </a:ext>
            </a:extLst>
          </p:cNvPr>
          <p:cNvSpPr txBox="1">
            <a:spLocks/>
          </p:cNvSpPr>
          <p:nvPr/>
        </p:nvSpPr>
        <p:spPr>
          <a:xfrm>
            <a:off x="4191000" y="-61904"/>
            <a:ext cx="4153436"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2400" b="1" dirty="0">
                <a:solidFill>
                  <a:schemeClr val="accent1">
                    <a:lumMod val="75000"/>
                  </a:schemeClr>
                </a:solidFill>
                <a:cs typeface="Arial" panose="020B0604020202020204" pitchFamily="34" charset="0"/>
              </a:rPr>
              <a:t>Ejecución y modificaciones</a:t>
            </a:r>
            <a:endParaRPr lang="es-CO" sz="24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20630728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D936ACD5-5BA9-43BD-ACFE-5218DE7FA4EC}"/>
              </a:ext>
            </a:extLst>
          </p:cNvPr>
          <p:cNvSpPr txBox="1"/>
          <p:nvPr/>
        </p:nvSpPr>
        <p:spPr>
          <a:xfrm>
            <a:off x="409329" y="890823"/>
            <a:ext cx="2862623"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rPr>
              <a:t>De la ejecución del presupuesto</a:t>
            </a:r>
          </a:p>
        </p:txBody>
      </p:sp>
      <p:sp>
        <p:nvSpPr>
          <p:cNvPr id="27" name="CuadroTexto 26">
            <a:extLst>
              <a:ext uri="{FF2B5EF4-FFF2-40B4-BE49-F238E27FC236}">
                <a16:creationId xmlns:a16="http://schemas.microsoft.com/office/drawing/2014/main" id="{11D3AFE8-D23A-46C8-902B-7FD99D078800}"/>
              </a:ext>
            </a:extLst>
          </p:cNvPr>
          <p:cNvSpPr txBox="1"/>
          <p:nvPr/>
        </p:nvSpPr>
        <p:spPr>
          <a:xfrm>
            <a:off x="375317" y="1265414"/>
            <a:ext cx="1980157" cy="300082"/>
          </a:xfrm>
          <a:prstGeom prst="rect">
            <a:avLst/>
          </a:prstGeom>
          <a:noFill/>
        </p:spPr>
        <p:txBody>
          <a:bodyPr wrap="square" rtlCol="0">
            <a:spAutoFit/>
          </a:bodyPr>
          <a:lstStyle/>
          <a:p>
            <a:r>
              <a:rPr lang="es-ES" sz="1350" b="1" u="sng" dirty="0">
                <a:latin typeface="Arial" panose="020B0604020202020204" pitchFamily="34" charset="0"/>
                <a:cs typeface="Arial" panose="020B0604020202020204" pitchFamily="34" charset="0"/>
              </a:rPr>
              <a:t>Decreto 115 de 1996</a:t>
            </a:r>
            <a:endParaRPr lang="es-CO" sz="1350" b="1" u="sng" dirty="0">
              <a:latin typeface="Arial" panose="020B0604020202020204" pitchFamily="34" charset="0"/>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482819" y="1679517"/>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CuadroTexto 16">
            <a:extLst>
              <a:ext uri="{FF2B5EF4-FFF2-40B4-BE49-F238E27FC236}">
                <a16:creationId xmlns:a16="http://schemas.microsoft.com/office/drawing/2014/main" id="{0B8ED47B-606D-4763-83AF-D6BE9F9B8F9C}"/>
              </a:ext>
            </a:extLst>
          </p:cNvPr>
          <p:cNvSpPr txBox="1"/>
          <p:nvPr/>
        </p:nvSpPr>
        <p:spPr>
          <a:xfrm>
            <a:off x="1548581" y="1542413"/>
            <a:ext cx="7300447" cy="3416320"/>
          </a:xfrm>
          <a:prstGeom prst="rect">
            <a:avLst/>
          </a:prstGeom>
          <a:noFill/>
        </p:spPr>
        <p:txBody>
          <a:bodyPr wrap="square">
            <a:spAutoFit/>
          </a:bodyPr>
          <a:lstStyle/>
          <a:p>
            <a:pPr algn="just"/>
            <a:r>
              <a:rPr lang="es-ES" sz="1200" b="1" dirty="0">
                <a:latin typeface="Arial" panose="020B0604020202020204" pitchFamily="34" charset="0"/>
              </a:rPr>
              <a:t>Artículo 22.</a:t>
            </a:r>
            <a:r>
              <a:rPr lang="es-ES" sz="1200" dirty="0">
                <a:latin typeface="Arial" panose="020B0604020202020204" pitchFamily="34" charset="0"/>
              </a:rPr>
              <a:t> No se podrá tramitar o legalizar actos administrativos u obligaciones que afecten el presupuesto de gastos cuando no reúnan los requisitos legales o se configuren como hechos cumplidos. Los ordenadores de gastos responderán disciplinaria, fiscal y penalmente por incumplir lo establecido en esta norma. </a:t>
            </a:r>
          </a:p>
          <a:p>
            <a:pPr algn="just"/>
            <a:endParaRPr lang="es-ES" sz="1200" dirty="0">
              <a:latin typeface="Arial" panose="020B0604020202020204" pitchFamily="34" charset="0"/>
            </a:endParaRPr>
          </a:p>
          <a:p>
            <a:pPr algn="just"/>
            <a:r>
              <a:rPr lang="es-ES" sz="1200" b="1" dirty="0">
                <a:latin typeface="Arial" panose="020B0604020202020204" pitchFamily="34" charset="0"/>
              </a:rPr>
              <a:t> Artículo 23.</a:t>
            </a:r>
            <a:r>
              <a:rPr lang="es-ES" sz="1200" dirty="0">
                <a:latin typeface="Arial" panose="020B0604020202020204" pitchFamily="34" charset="0"/>
              </a:rPr>
              <a:t> El detalle de las apropiaciones podrá modificarse, mediante Acuerdo o Resolución de las Juntas o Consejos Directivos, siempre que no se modifique en cada caso el valor total de los gastos de funcionamiento, gastos de operación comercial, servicio de la deuda y gastos de inversión. </a:t>
            </a:r>
          </a:p>
          <a:p>
            <a:pPr algn="just"/>
            <a:r>
              <a:rPr lang="es-ES" sz="1200" dirty="0">
                <a:latin typeface="Arial" panose="020B0604020202020204" pitchFamily="34" charset="0"/>
              </a:rPr>
              <a:t>Una vez aprobada la modificación, deberá reportarse en los diez (10) días siguientes a la Dirección General del Presupuesto Nacional y al Departamento Nacional de Planeación. </a:t>
            </a:r>
          </a:p>
          <a:p>
            <a:pPr algn="just"/>
            <a:endParaRPr lang="es-ES" sz="1200" dirty="0">
              <a:latin typeface="Arial" panose="020B0604020202020204" pitchFamily="34" charset="0"/>
            </a:endParaRPr>
          </a:p>
          <a:p>
            <a:pPr algn="just"/>
            <a:r>
              <a:rPr lang="es-ES" sz="1200" b="1" dirty="0">
                <a:latin typeface="Arial" panose="020B0604020202020204" pitchFamily="34" charset="0"/>
              </a:rPr>
              <a:t> Artículo 24.</a:t>
            </a:r>
            <a:r>
              <a:rPr lang="es-ES" sz="1200" dirty="0">
                <a:latin typeface="Arial" panose="020B0604020202020204" pitchFamily="34" charset="0"/>
              </a:rPr>
              <a:t> Las adiciones, traslados o reducciones que modifiquen el valor total de los gastos de funcionamiento, gastos de operación comercial, servicio de la deuda y gastos de inversión serán aprobados por el Consejo Superior de Política Fiscal, CONFIS, o quien éste delegue. Para estos efectos se requiere del concepto del Ministerio respectivo. Para los gastos de inversión se requiere adicionalmente el concepto favorable del Departamento Nacional de Planeación. </a:t>
            </a:r>
          </a:p>
          <a:p>
            <a:pPr algn="just"/>
            <a:r>
              <a:rPr lang="es-ES" sz="1200" dirty="0">
                <a:latin typeface="Arial" panose="020B0604020202020204" pitchFamily="34" charset="0"/>
              </a:rPr>
              <a:t>La Dirección General del Presupuesto Nacional y el Departamento Nacional de Planeación podrán solicitar la información que se requiera para su estudio y evaluación. </a:t>
            </a:r>
          </a:p>
        </p:txBody>
      </p:sp>
      <p:grpSp>
        <p:nvGrpSpPr>
          <p:cNvPr id="18" name="Grupo 17">
            <a:extLst>
              <a:ext uri="{FF2B5EF4-FFF2-40B4-BE49-F238E27FC236}">
                <a16:creationId xmlns:a16="http://schemas.microsoft.com/office/drawing/2014/main" id="{8D68F5BF-94B4-4241-8A15-F6F47EA52E18}"/>
              </a:ext>
            </a:extLst>
          </p:cNvPr>
          <p:cNvGrpSpPr/>
          <p:nvPr/>
        </p:nvGrpSpPr>
        <p:grpSpPr>
          <a:xfrm>
            <a:off x="482819" y="2596600"/>
            <a:ext cx="955145" cy="542822"/>
            <a:chOff x="3038113" y="1780704"/>
            <a:chExt cx="1165750" cy="790439"/>
          </a:xfrm>
        </p:grpSpPr>
        <p:sp>
          <p:nvSpPr>
            <p:cNvPr id="19" name="Rectángulo 18">
              <a:extLst>
                <a:ext uri="{FF2B5EF4-FFF2-40B4-BE49-F238E27FC236}">
                  <a16:creationId xmlns:a16="http://schemas.microsoft.com/office/drawing/2014/main" id="{529B1714-161B-430D-8D48-ABA71882647A}"/>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20" name="Conector recto 19">
              <a:extLst>
                <a:ext uri="{FF2B5EF4-FFF2-40B4-BE49-F238E27FC236}">
                  <a16:creationId xmlns:a16="http://schemas.microsoft.com/office/drawing/2014/main" id="{09F87BDC-FE9C-48EC-9890-C517B690C735}"/>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547E8781-90A9-4F93-9926-DB15AA4FC61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2" name="Imagen 21">
            <a:extLst>
              <a:ext uri="{FF2B5EF4-FFF2-40B4-BE49-F238E27FC236}">
                <a16:creationId xmlns:a16="http://schemas.microsoft.com/office/drawing/2014/main" id="{D338A367-D5BE-4701-A0BC-AD6AE3CD7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4" y="2606705"/>
            <a:ext cx="464634" cy="464634"/>
          </a:xfrm>
          <a:prstGeom prst="rect">
            <a:avLst/>
          </a:prstGeom>
        </p:spPr>
      </p:pic>
      <p:grpSp>
        <p:nvGrpSpPr>
          <p:cNvPr id="23" name="Grupo 22">
            <a:extLst>
              <a:ext uri="{FF2B5EF4-FFF2-40B4-BE49-F238E27FC236}">
                <a16:creationId xmlns:a16="http://schemas.microsoft.com/office/drawing/2014/main" id="{A94C0A2F-DDDE-43D6-B2B7-350E2C472755}"/>
              </a:ext>
            </a:extLst>
          </p:cNvPr>
          <p:cNvGrpSpPr/>
          <p:nvPr/>
        </p:nvGrpSpPr>
        <p:grpSpPr>
          <a:xfrm>
            <a:off x="482819" y="3580099"/>
            <a:ext cx="955147" cy="595973"/>
            <a:chOff x="3038113" y="1780704"/>
            <a:chExt cx="1165750" cy="790439"/>
          </a:xfrm>
        </p:grpSpPr>
        <p:pic>
          <p:nvPicPr>
            <p:cNvPr id="24" name="Imagen 23">
              <a:extLst>
                <a:ext uri="{FF2B5EF4-FFF2-40B4-BE49-F238E27FC236}">
                  <a16:creationId xmlns:a16="http://schemas.microsoft.com/office/drawing/2014/main" id="{00A7C55E-1414-4233-AD4D-06E5480D1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5" name="Rectángulo 24">
              <a:extLst>
                <a:ext uri="{FF2B5EF4-FFF2-40B4-BE49-F238E27FC236}">
                  <a16:creationId xmlns:a16="http://schemas.microsoft.com/office/drawing/2014/main" id="{0847F624-79DE-45E3-B4E9-322132DDD04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34" name="Conector recto 33">
              <a:extLst>
                <a:ext uri="{FF2B5EF4-FFF2-40B4-BE49-F238E27FC236}">
                  <a16:creationId xmlns:a16="http://schemas.microsoft.com/office/drawing/2014/main" id="{64F98D2F-FB47-42AC-9749-F4E83E94E3E1}"/>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A6AD803E-8B33-486E-972B-004DD1B9969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ítulo 1">
            <a:extLst>
              <a:ext uri="{FF2B5EF4-FFF2-40B4-BE49-F238E27FC236}">
                <a16:creationId xmlns:a16="http://schemas.microsoft.com/office/drawing/2014/main" id="{9F9D1BD7-9C6D-42A6-9658-0A24F730C540}"/>
              </a:ext>
            </a:extLst>
          </p:cNvPr>
          <p:cNvSpPr txBox="1">
            <a:spLocks/>
          </p:cNvSpPr>
          <p:nvPr/>
        </p:nvSpPr>
        <p:spPr>
          <a:xfrm>
            <a:off x="4191000" y="-54683"/>
            <a:ext cx="4153436"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2400" b="1" dirty="0">
                <a:solidFill>
                  <a:schemeClr val="accent1">
                    <a:lumMod val="75000"/>
                  </a:schemeClr>
                </a:solidFill>
                <a:latin typeface="Arial" panose="020B0604020202020204" pitchFamily="34" charset="0"/>
                <a:cs typeface="Arial" panose="020B0604020202020204" pitchFamily="34" charset="0"/>
              </a:rPr>
              <a:t>Ejecución y modificaciones</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4520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D936ACD5-5BA9-43BD-ACFE-5218DE7FA4EC}"/>
              </a:ext>
            </a:extLst>
          </p:cNvPr>
          <p:cNvSpPr txBox="1"/>
          <p:nvPr/>
        </p:nvSpPr>
        <p:spPr>
          <a:xfrm>
            <a:off x="409329" y="890823"/>
            <a:ext cx="2862623" cy="553998"/>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De la ejecución del presupuesto</a:t>
            </a:r>
          </a:p>
        </p:txBody>
      </p:sp>
      <p:sp>
        <p:nvSpPr>
          <p:cNvPr id="27" name="CuadroTexto 26">
            <a:extLst>
              <a:ext uri="{FF2B5EF4-FFF2-40B4-BE49-F238E27FC236}">
                <a16:creationId xmlns:a16="http://schemas.microsoft.com/office/drawing/2014/main" id="{11D3AFE8-D23A-46C8-902B-7FD99D078800}"/>
              </a:ext>
            </a:extLst>
          </p:cNvPr>
          <p:cNvSpPr txBox="1"/>
          <p:nvPr/>
        </p:nvSpPr>
        <p:spPr>
          <a:xfrm>
            <a:off x="375317" y="1265414"/>
            <a:ext cx="1980157" cy="300082"/>
          </a:xfrm>
          <a:prstGeom prst="rect">
            <a:avLst/>
          </a:prstGeom>
          <a:noFill/>
        </p:spPr>
        <p:txBody>
          <a:bodyPr wrap="square" rtlCol="0">
            <a:spAutoFit/>
          </a:bodyPr>
          <a:lstStyle/>
          <a:p>
            <a:r>
              <a:rPr lang="es-ES" sz="1350" b="1" u="sng" dirty="0">
                <a:latin typeface="+mj-lt"/>
                <a:cs typeface="Arial" panose="020B0604020202020204" pitchFamily="34" charset="0"/>
              </a:rPr>
              <a:t>Decreto 115 de 1996</a:t>
            </a:r>
            <a:endParaRPr lang="es-CO" sz="1350" b="1" u="sng" dirty="0">
              <a:latin typeface="+mj-lt"/>
              <a:cs typeface="Arial" panose="020B0604020202020204" pitchFamily="34" charset="0"/>
            </a:endParaRPr>
          </a:p>
        </p:txBody>
      </p:sp>
      <p:grpSp>
        <p:nvGrpSpPr>
          <p:cNvPr id="28" name="Grupo 27">
            <a:extLst>
              <a:ext uri="{FF2B5EF4-FFF2-40B4-BE49-F238E27FC236}">
                <a16:creationId xmlns:a16="http://schemas.microsoft.com/office/drawing/2014/main" id="{B46308B1-362A-4BF5-BC06-0690F4BAD07D}"/>
              </a:ext>
            </a:extLst>
          </p:cNvPr>
          <p:cNvGrpSpPr/>
          <p:nvPr/>
        </p:nvGrpSpPr>
        <p:grpSpPr>
          <a:xfrm>
            <a:off x="331818" y="1698337"/>
            <a:ext cx="955147" cy="595973"/>
            <a:chOff x="3038113" y="1780704"/>
            <a:chExt cx="1165750" cy="790439"/>
          </a:xfrm>
        </p:grpSpPr>
        <p:pic>
          <p:nvPicPr>
            <p:cNvPr id="29" name="Imagen 28">
              <a:extLst>
                <a:ext uri="{FF2B5EF4-FFF2-40B4-BE49-F238E27FC236}">
                  <a16:creationId xmlns:a16="http://schemas.microsoft.com/office/drawing/2014/main" id="{1625D523-8315-4CE9-875D-1B5563662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30" name="Rectángulo 29">
              <a:extLst>
                <a:ext uri="{FF2B5EF4-FFF2-40B4-BE49-F238E27FC236}">
                  <a16:creationId xmlns:a16="http://schemas.microsoft.com/office/drawing/2014/main" id="{F5A19168-2C58-4B71-B20A-D47311C328D8}"/>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1" name="Conector recto 30">
              <a:extLst>
                <a:ext uri="{FF2B5EF4-FFF2-40B4-BE49-F238E27FC236}">
                  <a16:creationId xmlns:a16="http://schemas.microsoft.com/office/drawing/2014/main" id="{434104CC-DDBB-4669-8C75-228272ACCD20}"/>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94E3DEA-5ADF-4855-997E-01E0404B189B}"/>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upo 17">
            <a:extLst>
              <a:ext uri="{FF2B5EF4-FFF2-40B4-BE49-F238E27FC236}">
                <a16:creationId xmlns:a16="http://schemas.microsoft.com/office/drawing/2014/main" id="{8D68F5BF-94B4-4241-8A15-F6F47EA52E18}"/>
              </a:ext>
            </a:extLst>
          </p:cNvPr>
          <p:cNvGrpSpPr/>
          <p:nvPr/>
        </p:nvGrpSpPr>
        <p:grpSpPr>
          <a:xfrm>
            <a:off x="300296" y="2586430"/>
            <a:ext cx="955145" cy="542822"/>
            <a:chOff x="3038113" y="1780704"/>
            <a:chExt cx="1165750" cy="790439"/>
          </a:xfrm>
        </p:grpSpPr>
        <p:sp>
          <p:nvSpPr>
            <p:cNvPr id="19" name="Rectángulo 18">
              <a:extLst>
                <a:ext uri="{FF2B5EF4-FFF2-40B4-BE49-F238E27FC236}">
                  <a16:creationId xmlns:a16="http://schemas.microsoft.com/office/drawing/2014/main" id="{529B1714-161B-430D-8D48-ABA71882647A}"/>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20" name="Conector recto 19">
              <a:extLst>
                <a:ext uri="{FF2B5EF4-FFF2-40B4-BE49-F238E27FC236}">
                  <a16:creationId xmlns:a16="http://schemas.microsoft.com/office/drawing/2014/main" id="{09F87BDC-FE9C-48EC-9890-C517B690C735}"/>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547E8781-90A9-4F93-9926-DB15AA4FC61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2" name="Imagen 21">
            <a:extLst>
              <a:ext uri="{FF2B5EF4-FFF2-40B4-BE49-F238E27FC236}">
                <a16:creationId xmlns:a16="http://schemas.microsoft.com/office/drawing/2014/main" id="{D338A367-D5BE-4701-A0BC-AD6AE3CD7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93" y="2625524"/>
            <a:ext cx="464634" cy="464634"/>
          </a:xfrm>
          <a:prstGeom prst="rect">
            <a:avLst/>
          </a:prstGeom>
        </p:spPr>
      </p:pic>
      <p:grpSp>
        <p:nvGrpSpPr>
          <p:cNvPr id="23" name="Grupo 22">
            <a:extLst>
              <a:ext uri="{FF2B5EF4-FFF2-40B4-BE49-F238E27FC236}">
                <a16:creationId xmlns:a16="http://schemas.microsoft.com/office/drawing/2014/main" id="{A94C0A2F-DDDE-43D6-B2B7-350E2C472755}"/>
              </a:ext>
            </a:extLst>
          </p:cNvPr>
          <p:cNvGrpSpPr/>
          <p:nvPr/>
        </p:nvGrpSpPr>
        <p:grpSpPr>
          <a:xfrm>
            <a:off x="331818" y="3598919"/>
            <a:ext cx="955147" cy="595973"/>
            <a:chOff x="3038113" y="1780704"/>
            <a:chExt cx="1165750" cy="790439"/>
          </a:xfrm>
        </p:grpSpPr>
        <p:pic>
          <p:nvPicPr>
            <p:cNvPr id="24" name="Imagen 23">
              <a:extLst>
                <a:ext uri="{FF2B5EF4-FFF2-40B4-BE49-F238E27FC236}">
                  <a16:creationId xmlns:a16="http://schemas.microsoft.com/office/drawing/2014/main" id="{00A7C55E-1414-4233-AD4D-06E5480D1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25" name="Rectángulo 24">
              <a:extLst>
                <a:ext uri="{FF2B5EF4-FFF2-40B4-BE49-F238E27FC236}">
                  <a16:creationId xmlns:a16="http://schemas.microsoft.com/office/drawing/2014/main" id="{0847F624-79DE-45E3-B4E9-322132DDD045}"/>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34" name="Conector recto 33">
              <a:extLst>
                <a:ext uri="{FF2B5EF4-FFF2-40B4-BE49-F238E27FC236}">
                  <a16:creationId xmlns:a16="http://schemas.microsoft.com/office/drawing/2014/main" id="{64F98D2F-FB47-42AC-9749-F4E83E94E3E1}"/>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A6AD803E-8B33-486E-972B-004DD1B99697}"/>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CuadroTexto 32">
            <a:extLst>
              <a:ext uri="{FF2B5EF4-FFF2-40B4-BE49-F238E27FC236}">
                <a16:creationId xmlns:a16="http://schemas.microsoft.com/office/drawing/2014/main" id="{E75295D5-27CA-4D9D-80D1-F47ED8B29E79}"/>
              </a:ext>
            </a:extLst>
          </p:cNvPr>
          <p:cNvSpPr txBox="1"/>
          <p:nvPr/>
        </p:nvSpPr>
        <p:spPr>
          <a:xfrm>
            <a:off x="1365395" y="1616922"/>
            <a:ext cx="7586874" cy="3416320"/>
          </a:xfrm>
          <a:prstGeom prst="rect">
            <a:avLst/>
          </a:prstGeom>
          <a:noFill/>
        </p:spPr>
        <p:txBody>
          <a:bodyPr wrap="square">
            <a:spAutoFit/>
          </a:bodyPr>
          <a:lstStyle/>
          <a:p>
            <a:pPr algn="just"/>
            <a:r>
              <a:rPr lang="es-ES" sz="1200" b="1" dirty="0">
                <a:solidFill>
                  <a:srgbClr val="333333"/>
                </a:solidFill>
                <a:latin typeface="+mj-lt"/>
              </a:rPr>
              <a:t>Artículo 25.</a:t>
            </a:r>
            <a:r>
              <a:rPr lang="es-ES" sz="1200" dirty="0">
                <a:solidFill>
                  <a:srgbClr val="333333"/>
                </a:solidFill>
                <a:latin typeface="+mj-lt"/>
              </a:rPr>
              <a:t> Las adiciones, traslados o reducciones requerirán del certificado de disponibilidad que garantice la existencia de los recursos, expedido por el jefe de presupuesto o quien haga sus veces.</a:t>
            </a:r>
          </a:p>
          <a:p>
            <a:pPr algn="just"/>
            <a:endParaRPr lang="es-ES" sz="1200" dirty="0">
              <a:solidFill>
                <a:srgbClr val="333333"/>
              </a:solidFill>
              <a:latin typeface="+mj-lt"/>
            </a:endParaRPr>
          </a:p>
          <a:p>
            <a:pPr algn="just"/>
            <a:r>
              <a:rPr lang="es-ES" sz="1200" b="1" dirty="0">
                <a:solidFill>
                  <a:srgbClr val="333333"/>
                </a:solidFill>
                <a:latin typeface="+mj-lt"/>
              </a:rPr>
              <a:t>Artículo 26.</a:t>
            </a:r>
            <a:r>
              <a:rPr lang="es-ES" sz="1200" dirty="0">
                <a:solidFill>
                  <a:srgbClr val="333333"/>
                </a:solidFill>
                <a:latin typeface="+mj-lt"/>
              </a:rPr>
              <a:t> Cuando los órganos que hacen parte del Presupuesto General de la Nación efectúen distribuciones que afecten el presupuesto de las empresas, las juntas o consejos directivos harán los ajustes presupuestales correspondientes sin variar la destinación de los recursos, mediante acuerdo o resolución, los cuales deberán enviarse a la Dirección General del Presupuesto Nacional para su información y seguimiento. </a:t>
            </a:r>
          </a:p>
          <a:p>
            <a:pPr algn="just"/>
            <a:endParaRPr lang="es-ES" sz="1200" dirty="0">
              <a:solidFill>
                <a:srgbClr val="333333"/>
              </a:solidFill>
              <a:latin typeface="+mj-lt"/>
            </a:endParaRPr>
          </a:p>
          <a:p>
            <a:pPr algn="just"/>
            <a:r>
              <a:rPr lang="es-ES" sz="1200" b="1" dirty="0">
                <a:solidFill>
                  <a:srgbClr val="333333"/>
                </a:solidFill>
                <a:latin typeface="+mj-lt"/>
              </a:rPr>
              <a:t>Artículo 27.</a:t>
            </a:r>
            <a:r>
              <a:rPr lang="es-ES" sz="1200" dirty="0">
                <a:solidFill>
                  <a:srgbClr val="333333"/>
                </a:solidFill>
                <a:latin typeface="+mj-lt"/>
              </a:rPr>
              <a:t> Las modificaciones al presupuesto de gastos de inversión que tengan como fuente de financiación recursos del crédito previamente autorizados, no requerirán de un nuevo concepto favorable del Departamento Nacional de Planeación para adelantar los trámites de incorporación al presupuesto. </a:t>
            </a:r>
          </a:p>
          <a:p>
            <a:pPr algn="just"/>
            <a:endParaRPr lang="es-ES" sz="1200" dirty="0">
              <a:solidFill>
                <a:srgbClr val="333333"/>
              </a:solidFill>
              <a:latin typeface="+mj-lt"/>
            </a:endParaRPr>
          </a:p>
          <a:p>
            <a:pPr algn="just"/>
            <a:r>
              <a:rPr lang="es-ES" sz="1200" b="1" dirty="0">
                <a:latin typeface="+mj-lt"/>
              </a:rPr>
              <a:t>Artículo 28.</a:t>
            </a:r>
            <a:r>
              <a:rPr lang="es-ES" sz="1200" dirty="0">
                <a:latin typeface="+mj-lt"/>
              </a:rPr>
              <a:t> El Consejo Superior de Política Fiscal, CONFIS, o quien éste delegue podrá suspender, reducir o modificar el presupuesto cuando la Dirección General del Presupuesto Nacional estime que los recaudos del año pueden ser inferiores al total de los gastos presupuestados; o cuando no se perfeccionen los recursos del crédito; o cuando la coherencia macroeconómica así lo exija; o cuando el Departamento Nacional de Planeación lo determine, de acuerdo con los niveles de ejecución de la inversión. </a:t>
            </a:r>
          </a:p>
        </p:txBody>
      </p:sp>
      <p:sp>
        <p:nvSpPr>
          <p:cNvPr id="36" name="Título 1">
            <a:extLst>
              <a:ext uri="{FF2B5EF4-FFF2-40B4-BE49-F238E27FC236}">
                <a16:creationId xmlns:a16="http://schemas.microsoft.com/office/drawing/2014/main" id="{5F3EB2F4-A178-43FA-A73B-C5560BCC4902}"/>
              </a:ext>
            </a:extLst>
          </p:cNvPr>
          <p:cNvSpPr txBox="1">
            <a:spLocks/>
          </p:cNvSpPr>
          <p:nvPr/>
        </p:nvSpPr>
        <p:spPr>
          <a:xfrm>
            <a:off x="4191000" y="-33918"/>
            <a:ext cx="4153436" cy="4789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2400" b="1" dirty="0">
                <a:solidFill>
                  <a:schemeClr val="accent1">
                    <a:lumMod val="75000"/>
                  </a:schemeClr>
                </a:solidFill>
                <a:cs typeface="Arial" panose="020B0604020202020204" pitchFamily="34" charset="0"/>
              </a:rPr>
              <a:t>Ejecución y modificaciones</a:t>
            </a:r>
            <a:endParaRPr lang="es-CO" sz="2400" b="1"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579576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947718-C66F-47DC-A2E5-D413F328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86" y="1628775"/>
            <a:ext cx="2660025" cy="2830332"/>
          </a:xfrm>
          <a:prstGeom prst="rect">
            <a:avLst/>
          </a:prstGeom>
        </p:spPr>
      </p:pic>
      <p:sp>
        <p:nvSpPr>
          <p:cNvPr id="7" name="Título 1">
            <a:extLst>
              <a:ext uri="{FF2B5EF4-FFF2-40B4-BE49-F238E27FC236}">
                <a16:creationId xmlns:a16="http://schemas.microsoft.com/office/drawing/2014/main" id="{C923974B-A56D-4B61-99B5-7C0ACD20A9E2}"/>
              </a:ext>
            </a:extLst>
          </p:cNvPr>
          <p:cNvSpPr txBox="1">
            <a:spLocks/>
          </p:cNvSpPr>
          <p:nvPr/>
        </p:nvSpPr>
        <p:spPr>
          <a:xfrm>
            <a:off x="5283331" y="1792856"/>
            <a:ext cx="1624292" cy="339027"/>
          </a:xfrm>
          <a:prstGeom prst="rect">
            <a:avLst/>
          </a:prstGeom>
        </p:spPr>
        <p:txBody>
          <a:bodyPr vert="horz" lIns="51435" tIns="25718" rIns="51435" bIns="25718"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57175" indent="-257175">
              <a:buAutoNum type="arabicPeriod"/>
            </a:pPr>
            <a:r>
              <a:rPr lang="es-CO" sz="1275" b="1" dirty="0">
                <a:solidFill>
                  <a:schemeClr val="tx1">
                    <a:lumMod val="75000"/>
                    <a:lumOff val="25000"/>
                  </a:schemeClr>
                </a:solidFill>
                <a:cs typeface="Times New Roman" panose="02020603050405020304" pitchFamily="18" charset="0"/>
              </a:rPr>
              <a:t>Programación y elaboración.</a:t>
            </a:r>
          </a:p>
        </p:txBody>
      </p:sp>
      <p:sp>
        <p:nvSpPr>
          <p:cNvPr id="8" name="Título 1">
            <a:extLst>
              <a:ext uri="{FF2B5EF4-FFF2-40B4-BE49-F238E27FC236}">
                <a16:creationId xmlns:a16="http://schemas.microsoft.com/office/drawing/2014/main" id="{875BA2C5-400C-453E-8DF2-ED64AB3A850F}"/>
              </a:ext>
            </a:extLst>
          </p:cNvPr>
          <p:cNvSpPr txBox="1">
            <a:spLocks/>
          </p:cNvSpPr>
          <p:nvPr/>
        </p:nvSpPr>
        <p:spPr>
          <a:xfrm>
            <a:off x="5596718" y="2835833"/>
            <a:ext cx="1849195"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2. Presentación y aprobación.</a:t>
            </a:r>
          </a:p>
        </p:txBody>
      </p:sp>
      <p:sp>
        <p:nvSpPr>
          <p:cNvPr id="9" name="Título 1">
            <a:extLst>
              <a:ext uri="{FF2B5EF4-FFF2-40B4-BE49-F238E27FC236}">
                <a16:creationId xmlns:a16="http://schemas.microsoft.com/office/drawing/2014/main" id="{1A617DE6-4CC5-4DCE-85F6-9092E4F88725}"/>
              </a:ext>
            </a:extLst>
          </p:cNvPr>
          <p:cNvSpPr txBox="1">
            <a:spLocks/>
          </p:cNvSpPr>
          <p:nvPr/>
        </p:nvSpPr>
        <p:spPr>
          <a:xfrm>
            <a:off x="1023581" y="2803116"/>
            <a:ext cx="1962026" cy="481650"/>
          </a:xfrm>
          <a:prstGeom prst="rect">
            <a:avLst/>
          </a:prstGeom>
        </p:spPr>
        <p:txBody>
          <a:bodyPr vert="horz" lIns="51435" tIns="25718" rIns="51435" bIns="2571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  4. Ejecución activa y pasiva, y modificaciones.</a:t>
            </a:r>
          </a:p>
        </p:txBody>
      </p:sp>
      <p:sp>
        <p:nvSpPr>
          <p:cNvPr id="10" name="Título 1">
            <a:extLst>
              <a:ext uri="{FF2B5EF4-FFF2-40B4-BE49-F238E27FC236}">
                <a16:creationId xmlns:a16="http://schemas.microsoft.com/office/drawing/2014/main" id="{9D3C2177-E39F-4DD9-AFC4-2E972A11AFA9}"/>
              </a:ext>
            </a:extLst>
          </p:cNvPr>
          <p:cNvSpPr txBox="1">
            <a:spLocks/>
          </p:cNvSpPr>
          <p:nvPr/>
        </p:nvSpPr>
        <p:spPr>
          <a:xfrm>
            <a:off x="3509225" y="2528489"/>
            <a:ext cx="1849195" cy="614690"/>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chemeClr val="tx1">
                    <a:lumMod val="75000"/>
                    <a:lumOff val="25000"/>
                  </a:schemeClr>
                </a:solidFill>
                <a:cs typeface="Times New Roman" panose="02020603050405020304" pitchFamily="18" charset="0"/>
              </a:rPr>
              <a:t>Control y Vigilancia.</a:t>
            </a:r>
          </a:p>
        </p:txBody>
      </p:sp>
      <p:sp>
        <p:nvSpPr>
          <p:cNvPr id="11" name="Título 1">
            <a:extLst>
              <a:ext uri="{FF2B5EF4-FFF2-40B4-BE49-F238E27FC236}">
                <a16:creationId xmlns:a16="http://schemas.microsoft.com/office/drawing/2014/main" id="{EBB3B47D-BFAC-4C8F-B4F8-77F07D2B3FE6}"/>
              </a:ext>
            </a:extLst>
          </p:cNvPr>
          <p:cNvSpPr txBox="1">
            <a:spLocks/>
          </p:cNvSpPr>
          <p:nvPr/>
        </p:nvSpPr>
        <p:spPr>
          <a:xfrm>
            <a:off x="2026097" y="1994218"/>
            <a:ext cx="1624292" cy="339027"/>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solidFill>
                  <a:srgbClr val="FF0000"/>
                </a:solidFill>
                <a:cs typeface="Times New Roman" panose="02020603050405020304" pitchFamily="18" charset="0"/>
              </a:rPr>
              <a:t>5. Cierre.</a:t>
            </a:r>
          </a:p>
          <a:p>
            <a:pPr marL="803672" lvl="2" indent="-289322">
              <a:buAutoNum type="arabicPeriod"/>
            </a:pPr>
            <a:endParaRPr lang="es-CO" sz="1275" b="1" dirty="0">
              <a:solidFill>
                <a:srgbClr val="FF0000"/>
              </a:solidFill>
              <a:latin typeface="+mj-lt"/>
              <a:cs typeface="Times New Roman" panose="02020603050405020304" pitchFamily="18" charset="0"/>
            </a:endParaRPr>
          </a:p>
        </p:txBody>
      </p:sp>
      <p:sp>
        <p:nvSpPr>
          <p:cNvPr id="12" name="Título 1">
            <a:extLst>
              <a:ext uri="{FF2B5EF4-FFF2-40B4-BE49-F238E27FC236}">
                <a16:creationId xmlns:a16="http://schemas.microsoft.com/office/drawing/2014/main" id="{955E9B4B-71DE-4153-BFF0-E224DDD8CA01}"/>
              </a:ext>
            </a:extLst>
          </p:cNvPr>
          <p:cNvSpPr txBox="1">
            <a:spLocks/>
          </p:cNvSpPr>
          <p:nvPr/>
        </p:nvSpPr>
        <p:spPr>
          <a:xfrm>
            <a:off x="2998387" y="4341391"/>
            <a:ext cx="2475971" cy="5875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1275" b="1" dirty="0">
                <a:cs typeface="Times New Roman" panose="02020603050405020304" pitchFamily="18" charset="0"/>
              </a:rPr>
              <a:t>3. Desagregación y refrendación</a:t>
            </a:r>
          </a:p>
        </p:txBody>
      </p:sp>
      <p:sp>
        <p:nvSpPr>
          <p:cNvPr id="14" name="CuadroTexto 13">
            <a:extLst>
              <a:ext uri="{FF2B5EF4-FFF2-40B4-BE49-F238E27FC236}">
                <a16:creationId xmlns:a16="http://schemas.microsoft.com/office/drawing/2014/main" id="{AEC8EBC7-B669-43C4-BD38-E094962AE258}"/>
              </a:ext>
            </a:extLst>
          </p:cNvPr>
          <p:cNvSpPr txBox="1"/>
          <p:nvPr/>
        </p:nvSpPr>
        <p:spPr>
          <a:xfrm>
            <a:off x="1690650" y="1006882"/>
            <a:ext cx="5959692" cy="507831"/>
          </a:xfrm>
          <a:prstGeom prst="rect">
            <a:avLst/>
          </a:prstGeom>
          <a:noFill/>
        </p:spPr>
        <p:txBody>
          <a:bodyPr wrap="square">
            <a:spAutoFit/>
          </a:bodyPr>
          <a:lstStyle/>
          <a:p>
            <a:pPr algn="ctr"/>
            <a:r>
              <a:rPr lang="es-ES" sz="1350" b="1" dirty="0">
                <a:solidFill>
                  <a:schemeClr val="tx1">
                    <a:lumMod val="85000"/>
                    <a:lumOff val="15000"/>
                  </a:schemeClr>
                </a:solidFill>
                <a:latin typeface="+mj-lt"/>
                <a:cs typeface="Times New Roman" panose="02020603050405020304" pitchFamily="18" charset="0"/>
              </a:rPr>
              <a:t>Según lo  dispuesto por el </a:t>
            </a:r>
            <a:r>
              <a:rPr lang="es-ES" sz="1350" b="1" i="1" dirty="0">
                <a:solidFill>
                  <a:schemeClr val="accent4">
                    <a:lumMod val="75000"/>
                  </a:schemeClr>
                </a:solidFill>
                <a:latin typeface="+mj-lt"/>
                <a:cs typeface="Times New Roman" panose="02020603050405020304" pitchFamily="18" charset="0"/>
              </a:rPr>
              <a:t>artículo  del Decreto 1068  de 2015 </a:t>
            </a:r>
            <a:r>
              <a:rPr lang="es-ES" sz="1350" b="1" dirty="0">
                <a:solidFill>
                  <a:schemeClr val="tx1">
                    <a:lumMod val="85000"/>
                    <a:lumOff val="15000"/>
                  </a:schemeClr>
                </a:solidFill>
                <a:latin typeface="+mj-lt"/>
                <a:cs typeface="Times New Roman" panose="02020603050405020304" pitchFamily="18" charset="0"/>
              </a:rPr>
              <a:t>el ciclo presupuestal comprende:</a:t>
            </a:r>
            <a:endParaRPr lang="es-CO" sz="1350" b="1" dirty="0">
              <a:solidFill>
                <a:schemeClr val="tx1">
                  <a:lumMod val="85000"/>
                  <a:lumOff val="15000"/>
                </a:schemeClr>
              </a:solidFill>
              <a:latin typeface="+mj-lt"/>
              <a:cs typeface="Times New Roman" panose="02020603050405020304" pitchFamily="18" charset="0"/>
            </a:endParaRPr>
          </a:p>
        </p:txBody>
      </p:sp>
      <p:cxnSp>
        <p:nvCxnSpPr>
          <p:cNvPr id="17" name="Conector recto de flecha 16">
            <a:extLst>
              <a:ext uri="{FF2B5EF4-FFF2-40B4-BE49-F238E27FC236}">
                <a16:creationId xmlns:a16="http://schemas.microsoft.com/office/drawing/2014/main" id="{94C6D8E3-D0DB-4638-8DE5-CD6479116B6C}"/>
              </a:ext>
            </a:extLst>
          </p:cNvPr>
          <p:cNvCxnSpPr>
            <a:cxnSpLocks/>
          </p:cNvCxnSpPr>
          <p:nvPr/>
        </p:nvCxnSpPr>
        <p:spPr>
          <a:xfrm flipH="1">
            <a:off x="4572000" y="933894"/>
            <a:ext cx="457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21E7034-CB12-4919-9416-308DA6601335}"/>
              </a:ext>
            </a:extLst>
          </p:cNvPr>
          <p:cNvCxnSpPr>
            <a:cxnSpLocks/>
          </p:cNvCxnSpPr>
          <p:nvPr/>
        </p:nvCxnSpPr>
        <p:spPr>
          <a:xfrm>
            <a:off x="0" y="1491630"/>
            <a:ext cx="7650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5DDFB2A4-5050-4955-8384-A3BBAEB5A0C0}"/>
              </a:ext>
            </a:extLst>
          </p:cNvPr>
          <p:cNvSpPr txBox="1">
            <a:spLocks/>
          </p:cNvSpPr>
          <p:nvPr/>
        </p:nvSpPr>
        <p:spPr>
          <a:xfrm>
            <a:off x="3352800" y="-304603"/>
            <a:ext cx="4996725" cy="70653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a:solidFill>
                  <a:schemeClr val="accent1">
                    <a:lumMod val="75000"/>
                  </a:schemeClr>
                </a:solidFill>
                <a:latin typeface="Arial" panose="020B0604020202020204" pitchFamily="34" charset="0"/>
                <a:cs typeface="Arial" panose="020B0604020202020204" pitchFamily="34" charset="0"/>
              </a:rPr>
              <a:t>Etapas del Ciclo Presupuestal</a:t>
            </a:r>
            <a:endParaRPr lang="es-CO" sz="27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4969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14800" y="0"/>
            <a:ext cx="4153436" cy="478900"/>
          </a:xfrm>
        </p:spPr>
        <p:txBody>
          <a:bodyPr>
            <a:noAutofit/>
          </a:bodyPr>
          <a:lstStyle/>
          <a:p>
            <a:pPr algn="r"/>
            <a:r>
              <a:rPr lang="es-ES" sz="2400" b="1" dirty="0">
                <a:solidFill>
                  <a:schemeClr val="accent1">
                    <a:lumMod val="75000"/>
                  </a:schemeClr>
                </a:solidFill>
                <a:cs typeface="Arial" panose="020B0604020202020204" pitchFamily="34" charset="0"/>
              </a:rPr>
              <a:t>Cierre</a:t>
            </a:r>
            <a:endParaRPr lang="es-CO" sz="2400" b="1" dirty="0">
              <a:solidFill>
                <a:schemeClr val="accent1">
                  <a:lumMod val="75000"/>
                </a:schemeClr>
              </a:solidFill>
              <a:cs typeface="Arial" panose="020B0604020202020204" pitchFamily="34" charset="0"/>
            </a:endParaRPr>
          </a:p>
        </p:txBody>
      </p:sp>
      <p:sp>
        <p:nvSpPr>
          <p:cNvPr id="7" name="CuadroTexto 6">
            <a:extLst>
              <a:ext uri="{FF2B5EF4-FFF2-40B4-BE49-F238E27FC236}">
                <a16:creationId xmlns:a16="http://schemas.microsoft.com/office/drawing/2014/main" id="{97386DBB-5ADC-4A34-A18B-B085FE47835F}"/>
              </a:ext>
            </a:extLst>
          </p:cNvPr>
          <p:cNvSpPr txBox="1"/>
          <p:nvPr/>
        </p:nvSpPr>
        <p:spPr>
          <a:xfrm>
            <a:off x="541814" y="877881"/>
            <a:ext cx="2314220" cy="323165"/>
          </a:xfrm>
          <a:prstGeom prst="rect">
            <a:avLst/>
          </a:prstGeom>
          <a:solidFill>
            <a:schemeClr val="accent1">
              <a:lumMod val="50000"/>
            </a:schemeClr>
          </a:solidFill>
          <a:ln>
            <a:noFill/>
          </a:ln>
        </p:spPr>
        <p:txBody>
          <a:bodyPr wrap="square">
            <a:spAutoFit/>
          </a:bodyPr>
          <a:lstStyle/>
          <a:p>
            <a:r>
              <a:rPr lang="es-ES" sz="1500" b="1" dirty="0">
                <a:solidFill>
                  <a:schemeClr val="bg1"/>
                </a:solidFill>
                <a:latin typeface="+mj-lt"/>
              </a:rPr>
              <a:t>Decreto 115 de 1996</a:t>
            </a:r>
          </a:p>
        </p:txBody>
      </p:sp>
      <p:grpSp>
        <p:nvGrpSpPr>
          <p:cNvPr id="10" name="Grupo 9">
            <a:extLst>
              <a:ext uri="{FF2B5EF4-FFF2-40B4-BE49-F238E27FC236}">
                <a16:creationId xmlns:a16="http://schemas.microsoft.com/office/drawing/2014/main" id="{74869839-8410-4DEC-875E-FAB0E2AEB261}"/>
              </a:ext>
            </a:extLst>
          </p:cNvPr>
          <p:cNvGrpSpPr/>
          <p:nvPr/>
        </p:nvGrpSpPr>
        <p:grpSpPr>
          <a:xfrm>
            <a:off x="531323" y="1456273"/>
            <a:ext cx="1385960" cy="930081"/>
            <a:chOff x="3038113" y="1780704"/>
            <a:chExt cx="1165750" cy="790439"/>
          </a:xfrm>
        </p:grpSpPr>
        <p:pic>
          <p:nvPicPr>
            <p:cNvPr id="12" name="Imagen 11">
              <a:extLst>
                <a:ext uri="{FF2B5EF4-FFF2-40B4-BE49-F238E27FC236}">
                  <a16:creationId xmlns:a16="http://schemas.microsoft.com/office/drawing/2014/main" id="{FC8EB81B-E1ED-4BD6-8938-9102E1AD3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175" y="1879525"/>
              <a:ext cx="595598" cy="595598"/>
            </a:xfrm>
            <a:prstGeom prst="rect">
              <a:avLst/>
            </a:prstGeom>
          </p:spPr>
        </p:pic>
        <p:sp>
          <p:nvSpPr>
            <p:cNvPr id="17" name="Rectángulo 16">
              <a:extLst>
                <a:ext uri="{FF2B5EF4-FFF2-40B4-BE49-F238E27FC236}">
                  <a16:creationId xmlns:a16="http://schemas.microsoft.com/office/drawing/2014/main" id="{D71057A6-112A-4554-A16A-AD2325EF029E}"/>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18" name="Conector recto 17">
              <a:extLst>
                <a:ext uri="{FF2B5EF4-FFF2-40B4-BE49-F238E27FC236}">
                  <a16:creationId xmlns:a16="http://schemas.microsoft.com/office/drawing/2014/main" id="{410CD519-5E0B-412D-ADAA-D3895E44DC46}"/>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424E091-9C48-4739-A587-EE4044FD54AE}"/>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upo 38">
            <a:extLst>
              <a:ext uri="{FF2B5EF4-FFF2-40B4-BE49-F238E27FC236}">
                <a16:creationId xmlns:a16="http://schemas.microsoft.com/office/drawing/2014/main" id="{29593E6E-9AC1-47E2-B5B6-860DF46FE5F1}"/>
              </a:ext>
            </a:extLst>
          </p:cNvPr>
          <p:cNvGrpSpPr/>
          <p:nvPr/>
        </p:nvGrpSpPr>
        <p:grpSpPr>
          <a:xfrm>
            <a:off x="541814" y="2664663"/>
            <a:ext cx="1375468" cy="951085"/>
            <a:chOff x="3038113" y="1780704"/>
            <a:chExt cx="1165750" cy="790439"/>
          </a:xfrm>
        </p:grpSpPr>
        <p:sp>
          <p:nvSpPr>
            <p:cNvPr id="40" name="Rectángulo 39">
              <a:extLst>
                <a:ext uri="{FF2B5EF4-FFF2-40B4-BE49-F238E27FC236}">
                  <a16:creationId xmlns:a16="http://schemas.microsoft.com/office/drawing/2014/main" id="{E7792B73-8841-4743-A3A7-83C69BDF5BBC}"/>
                </a:ext>
              </a:extLst>
            </p:cNvPr>
            <p:cNvSpPr/>
            <p:nvPr/>
          </p:nvSpPr>
          <p:spPr>
            <a:xfrm>
              <a:off x="3038113" y="1780704"/>
              <a:ext cx="798567" cy="790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latin typeface="+mj-lt"/>
              </a:endParaRPr>
            </a:p>
          </p:txBody>
        </p:sp>
        <p:cxnSp>
          <p:nvCxnSpPr>
            <p:cNvPr id="41" name="Conector recto 40">
              <a:extLst>
                <a:ext uri="{FF2B5EF4-FFF2-40B4-BE49-F238E27FC236}">
                  <a16:creationId xmlns:a16="http://schemas.microsoft.com/office/drawing/2014/main" id="{9CC75DD5-2AD6-4396-B460-D52B2CC48F73}"/>
                </a:ext>
              </a:extLst>
            </p:cNvPr>
            <p:cNvCxnSpPr>
              <a:cxnSpLocks/>
            </p:cNvCxnSpPr>
            <p:nvPr/>
          </p:nvCxnSpPr>
          <p:spPr>
            <a:xfrm>
              <a:off x="4203863" y="1780704"/>
              <a:ext cx="0" cy="790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742FF3E3-F00B-445A-90E7-9DBC609F4482}"/>
                </a:ext>
              </a:extLst>
            </p:cNvPr>
            <p:cNvCxnSpPr>
              <a:cxnSpLocks/>
            </p:cNvCxnSpPr>
            <p:nvPr/>
          </p:nvCxnSpPr>
          <p:spPr>
            <a:xfrm flipH="1">
              <a:off x="3836681" y="2229577"/>
              <a:ext cx="36718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3" name="Imagen 42">
            <a:extLst>
              <a:ext uri="{FF2B5EF4-FFF2-40B4-BE49-F238E27FC236}">
                <a16:creationId xmlns:a16="http://schemas.microsoft.com/office/drawing/2014/main" id="{5EBF6EB0-A574-43B2-ADFA-249B13D16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56" y="2790928"/>
            <a:ext cx="702166" cy="702166"/>
          </a:xfrm>
          <a:prstGeom prst="rect">
            <a:avLst/>
          </a:prstGeom>
        </p:spPr>
      </p:pic>
      <p:sp>
        <p:nvSpPr>
          <p:cNvPr id="20" name="CuadroTexto 19">
            <a:extLst>
              <a:ext uri="{FF2B5EF4-FFF2-40B4-BE49-F238E27FC236}">
                <a16:creationId xmlns:a16="http://schemas.microsoft.com/office/drawing/2014/main" id="{15D0CA3A-BF1A-4105-816C-478B306BAD5E}"/>
              </a:ext>
            </a:extLst>
          </p:cNvPr>
          <p:cNvSpPr txBox="1"/>
          <p:nvPr/>
        </p:nvSpPr>
        <p:spPr>
          <a:xfrm>
            <a:off x="1917289" y="1463754"/>
            <a:ext cx="6872748" cy="923330"/>
          </a:xfrm>
          <a:prstGeom prst="rect">
            <a:avLst/>
          </a:prstGeom>
          <a:noFill/>
        </p:spPr>
        <p:txBody>
          <a:bodyPr wrap="square">
            <a:spAutoFit/>
          </a:bodyPr>
          <a:lstStyle/>
          <a:p>
            <a:pPr algn="just"/>
            <a:r>
              <a:rPr lang="es-ES" sz="1350" b="1" dirty="0">
                <a:solidFill>
                  <a:srgbClr val="333333"/>
                </a:solidFill>
                <a:latin typeface="+mj-lt"/>
              </a:rPr>
              <a:t>Artículo 4. Anualidad.</a:t>
            </a:r>
            <a:r>
              <a:rPr lang="es-ES" sz="1350" dirty="0">
                <a:solidFill>
                  <a:srgbClr val="333333"/>
                </a:solidFill>
                <a:latin typeface="+mj-lt"/>
              </a:rPr>
              <a:t> El año fiscal comienza el 1 de enero y termina el 31 de diciembre de cada año. Después del 31 de diciembre no podrán asumirse compromisos con cargo a las apropiaciones del año fiscal que se cierra en esa fecha y los saldos de apropiación no afectados por compromisos caducarán sin excepción. </a:t>
            </a:r>
            <a:endParaRPr lang="es-CO" sz="1350" dirty="0">
              <a:latin typeface="+mj-lt"/>
            </a:endParaRPr>
          </a:p>
        </p:txBody>
      </p:sp>
      <p:sp>
        <p:nvSpPr>
          <p:cNvPr id="24" name="CuadroTexto 23">
            <a:extLst>
              <a:ext uri="{FF2B5EF4-FFF2-40B4-BE49-F238E27FC236}">
                <a16:creationId xmlns:a16="http://schemas.microsoft.com/office/drawing/2014/main" id="{E433972E-E69D-4ECC-8276-837AF4398B3F}"/>
              </a:ext>
            </a:extLst>
          </p:cNvPr>
          <p:cNvSpPr txBox="1"/>
          <p:nvPr/>
        </p:nvSpPr>
        <p:spPr>
          <a:xfrm>
            <a:off x="1917294" y="2571751"/>
            <a:ext cx="6872743" cy="1546577"/>
          </a:xfrm>
          <a:prstGeom prst="rect">
            <a:avLst/>
          </a:prstGeom>
          <a:noFill/>
        </p:spPr>
        <p:txBody>
          <a:bodyPr wrap="square">
            <a:spAutoFit/>
          </a:bodyPr>
          <a:lstStyle/>
          <a:p>
            <a:pPr algn="just"/>
            <a:r>
              <a:rPr lang="es-ES" sz="1350" b="1" dirty="0">
                <a:solidFill>
                  <a:srgbClr val="333333"/>
                </a:solidFill>
                <a:latin typeface="+mj-lt"/>
              </a:rPr>
              <a:t>Artículo  13.</a:t>
            </a:r>
            <a:r>
              <a:rPr lang="es-ES" sz="1350" dirty="0">
                <a:solidFill>
                  <a:srgbClr val="333333"/>
                </a:solidFill>
                <a:latin typeface="+mj-lt"/>
              </a:rPr>
              <a:t> </a:t>
            </a:r>
            <a:r>
              <a:rPr lang="es-ES" sz="1350" dirty="0">
                <a:latin typeface="+mj-lt"/>
              </a:rPr>
              <a:t>Modificado por el art. 10, Decreto Nacional 4836 de 2011</a:t>
            </a:r>
            <a:r>
              <a:rPr lang="es-ES" sz="1350" dirty="0">
                <a:solidFill>
                  <a:srgbClr val="333333"/>
                </a:solidFill>
                <a:latin typeface="+mj-lt"/>
              </a:rPr>
              <a:t>. El presupuesto de gastos comprende las apropiaciones para gastos de funcionamiento, gastos de operación comercial, servicio de la deuda y gastos de inversión que se causen durante la vigencia fiscal respectiva. </a:t>
            </a:r>
          </a:p>
          <a:p>
            <a:pPr algn="just"/>
            <a:r>
              <a:rPr lang="es-ES" sz="1350" dirty="0">
                <a:solidFill>
                  <a:srgbClr val="333333"/>
                </a:solidFill>
                <a:latin typeface="+mj-lt"/>
              </a:rPr>
              <a:t>La causación del gasto debe contar con la apropiación presupuestal correspondiente, así su pago se efectúe en la siguiente vigencia fiscal. El pago deberá incluirse en el presupuesto del año siguiente como una cuenta por pagar.</a:t>
            </a:r>
          </a:p>
        </p:txBody>
      </p:sp>
    </p:spTree>
    <p:extLst>
      <p:ext uri="{BB962C8B-B14F-4D97-AF65-F5344CB8AC3E}">
        <p14:creationId xmlns:p14="http://schemas.microsoft.com/office/powerpoint/2010/main" val="4011568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6923" y="0"/>
            <a:ext cx="4153436" cy="478900"/>
          </a:xfrm>
        </p:spPr>
        <p:txBody>
          <a:bodyPr>
            <a:noAutofit/>
          </a:bodyPr>
          <a:lstStyle/>
          <a:p>
            <a:pPr algn="r"/>
            <a:r>
              <a:rPr lang="es-ES" sz="2400" b="1" dirty="0">
                <a:solidFill>
                  <a:schemeClr val="accent1">
                    <a:lumMod val="75000"/>
                  </a:schemeClr>
                </a:solidFill>
                <a:cs typeface="Arial" panose="020B0604020202020204" pitchFamily="34" charset="0"/>
              </a:rPr>
              <a:t>Cierre</a:t>
            </a:r>
            <a:endParaRPr lang="es-CO" sz="2400" b="1" dirty="0">
              <a:solidFill>
                <a:schemeClr val="accent1">
                  <a:lumMod val="75000"/>
                </a:schemeClr>
              </a:solidFill>
              <a:cs typeface="Arial" panose="020B0604020202020204" pitchFamily="34" charset="0"/>
            </a:endParaRPr>
          </a:p>
        </p:txBody>
      </p:sp>
      <p:sp>
        <p:nvSpPr>
          <p:cNvPr id="22" name="Text Box 6">
            <a:extLst>
              <a:ext uri="{FF2B5EF4-FFF2-40B4-BE49-F238E27FC236}">
                <a16:creationId xmlns:a16="http://schemas.microsoft.com/office/drawing/2014/main" id="{EA2F10B8-79C1-4783-B299-CAA5AF868154}"/>
              </a:ext>
            </a:extLst>
          </p:cNvPr>
          <p:cNvSpPr txBox="1">
            <a:spLocks noChangeArrowheads="1"/>
          </p:cNvSpPr>
          <p:nvPr/>
        </p:nvSpPr>
        <p:spPr bwMode="auto">
          <a:xfrm>
            <a:off x="376390" y="2846014"/>
            <a:ext cx="842132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ES_tradnl" altLang="es-CO" sz="1500" dirty="0">
                <a:latin typeface="+mj-lt"/>
              </a:rPr>
              <a:t>A pesar de que la ejecución presupuestal del ingreso se debe efectuar bajo el principio de Caja,  aquellos recursos que fueron presupuestados en la respectiva vigencia y que no alcanzaron a ser percibidos a 31 de diciembre, </a:t>
            </a:r>
            <a:r>
              <a:rPr lang="es-ES_tradnl" altLang="es-CO" sz="1500" b="1" dirty="0">
                <a:latin typeface="+mj-lt"/>
              </a:rPr>
              <a:t>que tengan absolutamente garantizado su giro efectivo durante la siguiente vigencia fiscal, pueden ser  estimados como  RECONOCIMIENTOS POR RECAUDAR  </a:t>
            </a:r>
            <a:r>
              <a:rPr lang="es-ES_tradnl" altLang="es-CO" sz="1500" dirty="0">
                <a:latin typeface="+mj-lt"/>
              </a:rPr>
              <a:t>al cierre de la vigencia fiscal, se pueden utilizar para la financiación de  cuentas por pagar o reservas y se tienen en cuenta para determinar la situación presupuestal de la entidad territorial.</a:t>
            </a:r>
            <a:endParaRPr lang="es-CO" altLang="es-CO" sz="1500" dirty="0">
              <a:latin typeface="+mj-lt"/>
            </a:endParaRPr>
          </a:p>
        </p:txBody>
      </p:sp>
      <p:sp>
        <p:nvSpPr>
          <p:cNvPr id="24" name="CuadroTexto 23">
            <a:extLst>
              <a:ext uri="{FF2B5EF4-FFF2-40B4-BE49-F238E27FC236}">
                <a16:creationId xmlns:a16="http://schemas.microsoft.com/office/drawing/2014/main" id="{36C8C8FA-8C72-420F-BF9F-1FC0D45F5959}"/>
              </a:ext>
            </a:extLst>
          </p:cNvPr>
          <p:cNvSpPr txBox="1"/>
          <p:nvPr/>
        </p:nvSpPr>
        <p:spPr>
          <a:xfrm>
            <a:off x="376390" y="1393321"/>
            <a:ext cx="7521066" cy="1246495"/>
          </a:xfrm>
          <a:prstGeom prst="rect">
            <a:avLst/>
          </a:prstGeom>
          <a:noFill/>
        </p:spPr>
        <p:txBody>
          <a:bodyPr wrap="square" rtlCol="0">
            <a:spAutoFit/>
          </a:bodyPr>
          <a:lstStyle/>
          <a:p>
            <a:pPr marL="214313" indent="-214313">
              <a:buFont typeface="Arial" panose="020B0604020202020204" pitchFamily="34" charset="0"/>
              <a:buChar char="•"/>
            </a:pPr>
            <a:r>
              <a:rPr lang="es-ES" sz="1500" dirty="0">
                <a:latin typeface="+mj-lt"/>
                <a:cs typeface="Arial" panose="020B0604020202020204" pitchFamily="34" charset="0"/>
              </a:rPr>
              <a:t>Directrices CONFIS</a:t>
            </a:r>
          </a:p>
          <a:p>
            <a:pPr marL="214313" indent="-214313">
              <a:buFont typeface="Arial" panose="020B0604020202020204" pitchFamily="34" charset="0"/>
              <a:buChar char="•"/>
            </a:pPr>
            <a:endParaRPr lang="es-ES" sz="1500" dirty="0">
              <a:latin typeface="+mj-lt"/>
              <a:cs typeface="Arial" panose="020B0604020202020204" pitchFamily="34" charset="0"/>
            </a:endParaRPr>
          </a:p>
          <a:p>
            <a:pPr marL="214313" indent="-214313">
              <a:buFont typeface="Arial" panose="020B0604020202020204" pitchFamily="34" charset="0"/>
              <a:buChar char="•"/>
            </a:pPr>
            <a:r>
              <a:rPr lang="es-ES" sz="1500" dirty="0">
                <a:latin typeface="+mj-lt"/>
                <a:cs typeface="Arial" panose="020B0604020202020204" pitchFamily="34" charset="0"/>
              </a:rPr>
              <a:t>Régimen presupuestal </a:t>
            </a:r>
          </a:p>
          <a:p>
            <a:pPr marL="214313" indent="-214313">
              <a:buFont typeface="Arial" panose="020B0604020202020204" pitchFamily="34" charset="0"/>
              <a:buChar char="•"/>
            </a:pPr>
            <a:endParaRPr lang="es-ES" sz="1500" dirty="0">
              <a:latin typeface="+mj-lt"/>
              <a:cs typeface="Arial" panose="020B0604020202020204" pitchFamily="34" charset="0"/>
            </a:endParaRPr>
          </a:p>
          <a:p>
            <a:pPr marL="214313" indent="-214313">
              <a:buFont typeface="Arial" panose="020B0604020202020204" pitchFamily="34" charset="0"/>
              <a:buChar char="•"/>
            </a:pPr>
            <a:r>
              <a:rPr lang="es-ES" sz="1500" dirty="0">
                <a:latin typeface="+mj-lt"/>
                <a:cs typeface="Arial" panose="020B0604020202020204" pitchFamily="34" charset="0"/>
              </a:rPr>
              <a:t>Entre la demás normatividad que le aplique en estos temas lo siguiente: </a:t>
            </a:r>
            <a:endParaRPr lang="es-CO" sz="1500" dirty="0">
              <a:latin typeface="+mj-lt"/>
              <a:cs typeface="Arial" panose="020B0604020202020204" pitchFamily="34" charset="0"/>
            </a:endParaRPr>
          </a:p>
        </p:txBody>
      </p:sp>
      <p:sp>
        <p:nvSpPr>
          <p:cNvPr id="25" name="CuadroTexto 24">
            <a:extLst>
              <a:ext uri="{FF2B5EF4-FFF2-40B4-BE49-F238E27FC236}">
                <a16:creationId xmlns:a16="http://schemas.microsoft.com/office/drawing/2014/main" id="{4D5870C2-04B7-41AF-9AC7-1FD94F1EC9C9}"/>
              </a:ext>
            </a:extLst>
          </p:cNvPr>
          <p:cNvSpPr txBox="1"/>
          <p:nvPr/>
        </p:nvSpPr>
        <p:spPr>
          <a:xfrm>
            <a:off x="2747239" y="887041"/>
            <a:ext cx="4153436"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spTree>
    <p:extLst>
      <p:ext uri="{BB962C8B-B14F-4D97-AF65-F5344CB8AC3E}">
        <p14:creationId xmlns:p14="http://schemas.microsoft.com/office/powerpoint/2010/main" val="24623846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14800" y="-21872"/>
            <a:ext cx="4153436" cy="478900"/>
          </a:xfrm>
        </p:spPr>
        <p:txBody>
          <a:bodyPr>
            <a:noAutofit/>
          </a:bodyPr>
          <a:lstStyle/>
          <a:p>
            <a:pPr algn="r"/>
            <a:r>
              <a:rPr lang="es-ES" sz="2400" b="1" dirty="0">
                <a:solidFill>
                  <a:schemeClr val="accent1">
                    <a:lumMod val="75000"/>
                  </a:schemeClr>
                </a:solidFill>
                <a:latin typeface="Arial" panose="020B0604020202020204" pitchFamily="34" charset="0"/>
                <a:cs typeface="Arial" panose="020B0604020202020204" pitchFamily="34" charset="0"/>
              </a:rPr>
              <a:t>Cierre</a:t>
            </a:r>
            <a:endParaRPr lang="es-CO" sz="2400" b="1" dirty="0">
              <a:solidFill>
                <a:schemeClr val="accent1">
                  <a:lumMod val="75000"/>
                </a:schemeClr>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730FD1C-3DB2-4FE2-BC6C-9416EA36B48D}"/>
              </a:ext>
            </a:extLst>
          </p:cNvPr>
          <p:cNvSpPr txBox="1"/>
          <p:nvPr/>
        </p:nvSpPr>
        <p:spPr>
          <a:xfrm>
            <a:off x="486835" y="1215270"/>
            <a:ext cx="5528201" cy="323165"/>
          </a:xfrm>
          <a:prstGeom prst="rect">
            <a:avLst/>
          </a:prstGeom>
          <a:noFill/>
        </p:spPr>
        <p:txBody>
          <a:bodyPr wrap="square" rtlCol="0">
            <a:spAutoFit/>
          </a:bodyPr>
          <a:lstStyle/>
          <a:p>
            <a:r>
              <a:rPr lang="es-ES" sz="1500" b="1" u="sng" dirty="0">
                <a:latin typeface="+mj-lt"/>
                <a:cs typeface="Arial" panose="020B0604020202020204" pitchFamily="34" charset="0"/>
              </a:rPr>
              <a:t>Cierre tesorería</a:t>
            </a:r>
            <a:endParaRPr lang="es-CO" sz="1500" b="1" u="sng" dirty="0">
              <a:latin typeface="+mj-lt"/>
              <a:cs typeface="Arial" panose="020B0604020202020204" pitchFamily="34" charset="0"/>
            </a:endParaRPr>
          </a:p>
        </p:txBody>
      </p:sp>
      <p:sp>
        <p:nvSpPr>
          <p:cNvPr id="21" name="Text Box 6">
            <a:extLst>
              <a:ext uri="{FF2B5EF4-FFF2-40B4-BE49-F238E27FC236}">
                <a16:creationId xmlns:a16="http://schemas.microsoft.com/office/drawing/2014/main" id="{91AF7380-BD26-4689-A019-6D780F0E4ED3}"/>
              </a:ext>
            </a:extLst>
          </p:cNvPr>
          <p:cNvSpPr txBox="1">
            <a:spLocks noChangeArrowheads="1"/>
          </p:cNvSpPr>
          <p:nvPr/>
        </p:nvSpPr>
        <p:spPr bwMode="auto">
          <a:xfrm>
            <a:off x="1807898" y="3622560"/>
            <a:ext cx="552820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CO" altLang="es-CO" sz="1500" b="1" dirty="0">
                <a:solidFill>
                  <a:srgbClr val="002060"/>
                </a:solidFill>
                <a:latin typeface="+mj-lt"/>
              </a:rPr>
              <a:t>FINANCIACIÓN DE LAS CUENTAS POR PAGAR CON CARTERA ENTRE OTROS</a:t>
            </a:r>
            <a:endParaRPr lang="es-CO" altLang="es-CO" sz="1500" b="1" dirty="0">
              <a:solidFill>
                <a:srgbClr val="0070C0"/>
              </a:solidFill>
              <a:latin typeface="+mj-lt"/>
            </a:endParaRPr>
          </a:p>
        </p:txBody>
      </p:sp>
      <p:sp>
        <p:nvSpPr>
          <p:cNvPr id="24" name="CuadroTexto 23">
            <a:extLst>
              <a:ext uri="{FF2B5EF4-FFF2-40B4-BE49-F238E27FC236}">
                <a16:creationId xmlns:a16="http://schemas.microsoft.com/office/drawing/2014/main" id="{62AAFB17-EC4D-4E68-82CD-00710A491162}"/>
              </a:ext>
            </a:extLst>
          </p:cNvPr>
          <p:cNvSpPr txBox="1"/>
          <p:nvPr/>
        </p:nvSpPr>
        <p:spPr>
          <a:xfrm>
            <a:off x="2747239" y="923452"/>
            <a:ext cx="3958361"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graphicFrame>
        <p:nvGraphicFramePr>
          <p:cNvPr id="3" name="Diagrama 2">
            <a:extLst>
              <a:ext uri="{FF2B5EF4-FFF2-40B4-BE49-F238E27FC236}">
                <a16:creationId xmlns:a16="http://schemas.microsoft.com/office/drawing/2014/main" id="{D2B82E20-B23D-4C46-8B2B-0DB8EA905868}"/>
              </a:ext>
            </a:extLst>
          </p:cNvPr>
          <p:cNvGraphicFramePr/>
          <p:nvPr>
            <p:extLst>
              <p:ext uri="{D42A27DB-BD31-4B8C-83A1-F6EECF244321}">
                <p14:modId xmlns:p14="http://schemas.microsoft.com/office/powerpoint/2010/main" val="1655167018"/>
              </p:ext>
            </p:extLst>
          </p:nvPr>
        </p:nvGraphicFramePr>
        <p:xfrm>
          <a:off x="520353" y="1673314"/>
          <a:ext cx="8312149" cy="155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834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91000" y="0"/>
            <a:ext cx="4153436" cy="478900"/>
          </a:xfrm>
        </p:spPr>
        <p:txBody>
          <a:bodyPr>
            <a:noAutofit/>
          </a:bodyPr>
          <a:lstStyle/>
          <a:p>
            <a:pPr algn="r"/>
            <a:r>
              <a:rPr lang="es-ES" sz="2400" b="1" dirty="0">
                <a:solidFill>
                  <a:schemeClr val="accent1">
                    <a:lumMod val="75000"/>
                  </a:schemeClr>
                </a:solidFill>
                <a:cs typeface="Arial" panose="020B0604020202020204" pitchFamily="34" charset="0"/>
              </a:rPr>
              <a:t>Cierre</a:t>
            </a:r>
            <a:endParaRPr lang="es-CO" sz="2400" b="1" dirty="0">
              <a:solidFill>
                <a:schemeClr val="accent1">
                  <a:lumMod val="75000"/>
                </a:schemeClr>
              </a:solidFill>
              <a:cs typeface="Arial" panose="020B0604020202020204" pitchFamily="34" charset="0"/>
            </a:endParaRPr>
          </a:p>
        </p:txBody>
      </p:sp>
      <p:sp>
        <p:nvSpPr>
          <p:cNvPr id="5" name="CuadroTexto 4">
            <a:extLst>
              <a:ext uri="{FF2B5EF4-FFF2-40B4-BE49-F238E27FC236}">
                <a16:creationId xmlns:a16="http://schemas.microsoft.com/office/drawing/2014/main" id="{4730FD1C-3DB2-4FE2-BC6C-9416EA36B48D}"/>
              </a:ext>
            </a:extLst>
          </p:cNvPr>
          <p:cNvSpPr txBox="1"/>
          <p:nvPr/>
        </p:nvSpPr>
        <p:spPr>
          <a:xfrm>
            <a:off x="585363" y="1564204"/>
            <a:ext cx="5528201" cy="323165"/>
          </a:xfrm>
          <a:prstGeom prst="rect">
            <a:avLst/>
          </a:prstGeom>
          <a:noFill/>
        </p:spPr>
        <p:txBody>
          <a:bodyPr wrap="square" rtlCol="0">
            <a:spAutoFit/>
          </a:bodyPr>
          <a:lstStyle/>
          <a:p>
            <a:r>
              <a:rPr lang="es-ES" sz="1500" b="1" u="sng" dirty="0">
                <a:latin typeface="+mj-lt"/>
                <a:cs typeface="Arial" panose="020B0604020202020204" pitchFamily="34" charset="0"/>
              </a:rPr>
              <a:t>Cierre presupuestal</a:t>
            </a:r>
            <a:endParaRPr lang="es-CO" sz="1500" b="1" u="sng" dirty="0">
              <a:latin typeface="+mj-lt"/>
              <a:cs typeface="Arial" panose="020B0604020202020204" pitchFamily="34" charset="0"/>
            </a:endParaRPr>
          </a:p>
        </p:txBody>
      </p:sp>
      <p:sp>
        <p:nvSpPr>
          <p:cNvPr id="24" name="CuadroTexto 23">
            <a:extLst>
              <a:ext uri="{FF2B5EF4-FFF2-40B4-BE49-F238E27FC236}">
                <a16:creationId xmlns:a16="http://schemas.microsoft.com/office/drawing/2014/main" id="{62AAFB17-EC4D-4E68-82CD-00710A491162}"/>
              </a:ext>
            </a:extLst>
          </p:cNvPr>
          <p:cNvSpPr txBox="1"/>
          <p:nvPr/>
        </p:nvSpPr>
        <p:spPr>
          <a:xfrm>
            <a:off x="2747239" y="923452"/>
            <a:ext cx="3882161" cy="507831"/>
          </a:xfrm>
          <a:prstGeom prst="rect">
            <a:avLst/>
          </a:prstGeom>
          <a:solidFill>
            <a:schemeClr val="accent1">
              <a:lumMod val="50000"/>
            </a:schemeClr>
          </a:solidFill>
          <a:ln>
            <a:noFill/>
          </a:ln>
        </p:spPr>
        <p:txBody>
          <a:bodyPr wrap="square">
            <a:spAutoFit/>
          </a:bodyPr>
          <a:lstStyle/>
          <a:p>
            <a:pPr algn="ctr"/>
            <a:r>
              <a:rPr lang="es-ES" sz="1350" b="1" dirty="0">
                <a:solidFill>
                  <a:schemeClr val="bg1"/>
                </a:solidFill>
                <a:latin typeface="+mj-lt"/>
              </a:rPr>
              <a:t>ASPECTOS A TENER EN CUENTA POR LA EMPRESA</a:t>
            </a:r>
          </a:p>
        </p:txBody>
      </p:sp>
      <p:graphicFrame>
        <p:nvGraphicFramePr>
          <p:cNvPr id="3" name="Diagrama 2">
            <a:extLst>
              <a:ext uri="{FF2B5EF4-FFF2-40B4-BE49-F238E27FC236}">
                <a16:creationId xmlns:a16="http://schemas.microsoft.com/office/drawing/2014/main" id="{D2B82E20-B23D-4C46-8B2B-0DB8EA905868}"/>
              </a:ext>
            </a:extLst>
          </p:cNvPr>
          <p:cNvGraphicFramePr/>
          <p:nvPr>
            <p:extLst>
              <p:ext uri="{D42A27DB-BD31-4B8C-83A1-F6EECF244321}">
                <p14:modId xmlns:p14="http://schemas.microsoft.com/office/powerpoint/2010/main" val="3056444382"/>
              </p:ext>
            </p:extLst>
          </p:nvPr>
        </p:nvGraphicFramePr>
        <p:xfrm>
          <a:off x="228600" y="2260623"/>
          <a:ext cx="9386309" cy="168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2859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13061</TotalTime>
  <Words>15438</Words>
  <Application>Microsoft Office PowerPoint</Application>
  <PresentationFormat>Presentación en pantalla (16:9)</PresentationFormat>
  <Paragraphs>1038</Paragraphs>
  <Slides>113</Slides>
  <Notes>11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113</vt:i4>
      </vt:variant>
    </vt:vector>
  </HeadingPairs>
  <TitlesOfParts>
    <vt:vector size="123" baseType="lpstr">
      <vt:lpstr>Arial</vt:lpstr>
      <vt:lpstr>Arial Narrow</vt:lpstr>
      <vt:lpstr>Calibri</vt:lpstr>
      <vt:lpstr>Century Gothic</vt:lpstr>
      <vt:lpstr>MS Mincho</vt:lpstr>
      <vt:lpstr>Times New Roman</vt:lpstr>
      <vt:lpstr>Verdana</vt:lpstr>
      <vt:lpstr>Wingdings</vt:lpstr>
      <vt:lpstr>Tema de Office</vt:lpstr>
      <vt:lpstr>1_Tema de Office</vt:lpstr>
      <vt:lpstr>Presentación de PowerPoint</vt:lpstr>
      <vt:lpstr>Presentación de PowerPoint</vt:lpstr>
      <vt:lpstr>Contenido</vt:lpstr>
      <vt:lpstr>Siglas A utilizar en la presentación </vt:lpstr>
      <vt:lpstr>Siglas A utilizar en la presentación </vt:lpstr>
      <vt:lpstr>Presentación de PowerPoint</vt:lpstr>
      <vt:lpstr>A. Marco Normativo</vt:lpstr>
      <vt:lpstr>Aspectos Legales Del presupuesto y del CCPET</vt:lpstr>
      <vt:lpstr>Aspectos Legales Del presupuesto y del CCPET</vt:lpstr>
      <vt:lpstr>A. Marco Normativo</vt:lpstr>
      <vt:lpstr>A. Marco Normativo</vt:lpstr>
      <vt:lpstr>A. Marco Normativo</vt:lpstr>
      <vt:lpstr>A. Marco Normativo</vt:lpstr>
      <vt:lpstr>A. Marco Normativo</vt:lpstr>
      <vt:lpstr>A. Marco Normativo</vt:lpstr>
      <vt:lpstr>A. Marco Normativo</vt:lpstr>
      <vt:lpstr>A. Marco Normativo</vt:lpstr>
      <vt:lpstr>A. Marco Normativo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 CUIPO</vt:lpstr>
      <vt:lpstr>Presentación de PowerPoint</vt:lpstr>
      <vt:lpstr>Presentación de PowerPoint</vt:lpstr>
      <vt:lpstr>Presentación de PowerPoint</vt:lpstr>
      <vt:lpstr>Estructura del Reporte</vt:lpstr>
      <vt:lpstr>Formularios de Ingresos</vt:lpstr>
      <vt:lpstr>Secciones Presupuestales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Programación y elaboración</vt:lpstr>
      <vt:lpstr>Presentación de PowerPoint</vt:lpstr>
      <vt:lpstr>Programación y elaboración</vt:lpstr>
      <vt:lpstr>Programación y elaboración</vt:lpstr>
      <vt:lpstr>Programación y elaboración</vt:lpstr>
      <vt:lpstr>Programación y elaboración</vt:lpstr>
      <vt:lpstr>Programación y elaboración</vt:lpstr>
      <vt:lpstr>Programación y elaboración</vt:lpstr>
      <vt:lpstr>Programación y elaboración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y aprobación</vt:lpstr>
      <vt:lpstr>Presentación y aprobación</vt:lpstr>
      <vt:lpstr>Presentación de PowerPoint</vt:lpstr>
      <vt:lpstr>Desagregación y refrendación</vt:lpstr>
      <vt:lpstr>Presentación de PowerPoint</vt:lpstr>
      <vt:lpstr>Presentación de PowerPoint</vt:lpstr>
      <vt:lpstr>Ejecución y modificaciones</vt:lpstr>
      <vt:lpstr>Presentación de PowerPoint</vt:lpstr>
      <vt:lpstr>Presentación de PowerPoint</vt:lpstr>
      <vt:lpstr>Presentación de PowerPoint</vt:lpstr>
      <vt:lpstr>Presentación de PowerPoint</vt:lpstr>
      <vt:lpstr>Cierre</vt:lpstr>
      <vt:lpstr>Cierre</vt:lpstr>
      <vt:lpstr>Cierre</vt:lpstr>
      <vt:lpstr>Cierre</vt:lpstr>
      <vt:lpstr>Presentación de PowerPoint</vt:lpstr>
      <vt:lpstr>Control y vigilancia</vt:lpstr>
      <vt:lpstr>Control y vigilancia</vt:lpstr>
      <vt:lpstr>Control y vigilancia</vt:lpstr>
      <vt:lpstr>Control y vigilancia</vt:lpstr>
      <vt:lpstr>Control y vigilancia</vt:lpstr>
      <vt:lpstr>Control y vigilancia</vt:lpstr>
      <vt:lpstr>Control y vigilancia</vt:lpstr>
      <vt:lpstr>Control y vigilancia</vt:lpstr>
      <vt:lpstr>Control y vigilancia</vt:lpstr>
      <vt:lpstr>Control y vigilancia</vt:lpstr>
      <vt:lpstr>Control y vigilancia</vt:lpstr>
      <vt:lpstr>Control y vigilancia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Harold Saavedra Mercado</cp:lastModifiedBy>
  <cp:revision>79</cp:revision>
  <dcterms:created xsi:type="dcterms:W3CDTF">2019-08-01T19:50:26Z</dcterms:created>
  <dcterms:modified xsi:type="dcterms:W3CDTF">2023-03-13T20:29:36Z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2019-07-27T00:00:00Z</vt:filetime>
  </property>
  <property fmtid="{D5CDD505-2E9C-101B-9397-08002B2CF9AE}" pid="3" name="Creator">
    <vt:lpwstr>Microsoft® PowerPoint® 2016</vt:lpwstr>
  </property>
  <property fmtid="{D5CDD505-2E9C-101B-9397-08002B2CF9AE}" pid="4" name="LastSaved">
    <vt:filetime>2019-08-01T00:00:00Z</vt:filetime>
  </property>
</Properties>
</file>