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83" r:id="rId5"/>
    <p:sldId id="285" r:id="rId6"/>
    <p:sldId id="295" r:id="rId7"/>
    <p:sldId id="297" r:id="rId8"/>
    <p:sldId id="269" r:id="rId9"/>
    <p:sldId id="275" r:id="rId10"/>
    <p:sldId id="276" r:id="rId11"/>
    <p:sldId id="298" r:id="rId12"/>
    <p:sldId id="267" r:id="rId13"/>
    <p:sldId id="304" r:id="rId14"/>
    <p:sldId id="299" r:id="rId15"/>
    <p:sldId id="296" r:id="rId16"/>
    <p:sldId id="256" r:id="rId17"/>
    <p:sldId id="268" r:id="rId18"/>
    <p:sldId id="257" r:id="rId19"/>
    <p:sldId id="262" r:id="rId20"/>
    <p:sldId id="258" r:id="rId21"/>
    <p:sldId id="300" r:id="rId22"/>
    <p:sldId id="259" r:id="rId23"/>
    <p:sldId id="264" r:id="rId24"/>
    <p:sldId id="284" r:id="rId25"/>
    <p:sldId id="301" r:id="rId26"/>
    <p:sldId id="260" r:id="rId27"/>
    <p:sldId id="265" r:id="rId28"/>
    <p:sldId id="306" r:id="rId29"/>
    <p:sldId id="307" r:id="rId30"/>
    <p:sldId id="261" r:id="rId31"/>
    <p:sldId id="288" r:id="rId32"/>
    <p:sldId id="303" r:id="rId3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62A6"/>
    <a:srgbClr val="4472C4"/>
    <a:srgbClr val="6699FF"/>
    <a:srgbClr val="3F4398"/>
    <a:srgbClr val="151897"/>
    <a:srgbClr val="494398"/>
    <a:srgbClr val="FFC61A"/>
    <a:srgbClr val="FBE5D6"/>
    <a:srgbClr val="D728E0"/>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snapToGrid="0">
      <p:cViewPr varScale="1">
        <p:scale>
          <a:sx n="78" d="100"/>
          <a:sy n="78" d="100"/>
        </p:scale>
        <p:origin x="864"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9D336C-38AD-4A84-BE2D-3D51E7A162FC}" type="datetimeFigureOut">
              <a:rPr lang="es-CO" smtClean="0"/>
              <a:t>30/12/2022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6B1AA1-E7F8-4885-A728-EB78784587F3}" type="slidenum">
              <a:rPr lang="es-CO" smtClean="0"/>
              <a:t>‹Nº›</a:t>
            </a:fld>
            <a:endParaRPr lang="es-CO"/>
          </a:p>
        </p:txBody>
      </p:sp>
    </p:spTree>
    <p:extLst>
      <p:ext uri="{BB962C8B-B14F-4D97-AF65-F5344CB8AC3E}">
        <p14:creationId xmlns:p14="http://schemas.microsoft.com/office/powerpoint/2010/main" val="3891089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86B1AA1-E7F8-4885-A728-EB78784587F3}" type="slidenum">
              <a:rPr lang="es-CO" smtClean="0"/>
              <a:t>3</a:t>
            </a:fld>
            <a:endParaRPr lang="es-CO"/>
          </a:p>
        </p:txBody>
      </p:sp>
    </p:spTree>
    <p:extLst>
      <p:ext uri="{BB962C8B-B14F-4D97-AF65-F5344CB8AC3E}">
        <p14:creationId xmlns:p14="http://schemas.microsoft.com/office/powerpoint/2010/main" val="68454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86B1AA1-E7F8-4885-A728-EB78784587F3}" type="slidenum">
              <a:rPr lang="es-CO" smtClean="0"/>
              <a:t>9</a:t>
            </a:fld>
            <a:endParaRPr lang="es-CO"/>
          </a:p>
        </p:txBody>
      </p:sp>
    </p:spTree>
    <p:extLst>
      <p:ext uri="{BB962C8B-B14F-4D97-AF65-F5344CB8AC3E}">
        <p14:creationId xmlns:p14="http://schemas.microsoft.com/office/powerpoint/2010/main" val="234011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86B1AA1-E7F8-4885-A728-EB78784587F3}" type="slidenum">
              <a:rPr lang="es-CO" smtClean="0"/>
              <a:t>24</a:t>
            </a:fld>
            <a:endParaRPr lang="es-CO"/>
          </a:p>
        </p:txBody>
      </p:sp>
    </p:spTree>
    <p:extLst>
      <p:ext uri="{BB962C8B-B14F-4D97-AF65-F5344CB8AC3E}">
        <p14:creationId xmlns:p14="http://schemas.microsoft.com/office/powerpoint/2010/main" val="2596755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86B1AA1-E7F8-4885-A728-EB78784587F3}" type="slidenum">
              <a:rPr lang="es-CO" smtClean="0"/>
              <a:t>25</a:t>
            </a:fld>
            <a:endParaRPr lang="es-CO"/>
          </a:p>
        </p:txBody>
      </p:sp>
    </p:spTree>
    <p:extLst>
      <p:ext uri="{BB962C8B-B14F-4D97-AF65-F5344CB8AC3E}">
        <p14:creationId xmlns:p14="http://schemas.microsoft.com/office/powerpoint/2010/main" val="2657194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86B1AA1-E7F8-4885-A728-EB78784587F3}" type="slidenum">
              <a:rPr lang="es-CO" smtClean="0"/>
              <a:t>26</a:t>
            </a:fld>
            <a:endParaRPr lang="es-CO"/>
          </a:p>
        </p:txBody>
      </p:sp>
    </p:spTree>
    <p:extLst>
      <p:ext uri="{BB962C8B-B14F-4D97-AF65-F5344CB8AC3E}">
        <p14:creationId xmlns:p14="http://schemas.microsoft.com/office/powerpoint/2010/main" val="3515775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D8CD33-473B-438B-9E55-79B3B851A4D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2DF0A9B7-BCC9-4A42-8F3E-52D7CFC7BA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42174BEB-83BC-4504-9E63-B19C284A3314}"/>
              </a:ext>
            </a:extLst>
          </p:cNvPr>
          <p:cNvSpPr>
            <a:spLocks noGrp="1"/>
          </p:cNvSpPr>
          <p:nvPr>
            <p:ph type="dt" sz="half" idx="10"/>
          </p:nvPr>
        </p:nvSpPr>
        <p:spPr/>
        <p:txBody>
          <a:bodyPr/>
          <a:lstStyle/>
          <a:p>
            <a:fld id="{BFDAEBCA-0A3D-4E62-BB3B-2479F39029B5}" type="datetimeFigureOut">
              <a:rPr lang="es-CO" smtClean="0"/>
              <a:t>30/12/2022</a:t>
            </a:fld>
            <a:endParaRPr lang="es-CO"/>
          </a:p>
        </p:txBody>
      </p:sp>
      <p:sp>
        <p:nvSpPr>
          <p:cNvPr id="5" name="Marcador de pie de página 4">
            <a:extLst>
              <a:ext uri="{FF2B5EF4-FFF2-40B4-BE49-F238E27FC236}">
                <a16:creationId xmlns:a16="http://schemas.microsoft.com/office/drawing/2014/main" id="{74001A0A-BB22-4C11-944D-E17737C86D6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A218244-0B97-4F6E-92D3-A28549182195}"/>
              </a:ext>
            </a:extLst>
          </p:cNvPr>
          <p:cNvSpPr>
            <a:spLocks noGrp="1"/>
          </p:cNvSpPr>
          <p:nvPr>
            <p:ph type="sldNum" sz="quarter" idx="12"/>
          </p:nvPr>
        </p:nvSpPr>
        <p:spPr/>
        <p:txBody>
          <a:bodyPr/>
          <a:lstStyle/>
          <a:p>
            <a:fld id="{F0DD0CAC-D032-4E89-B1D3-5A8FF5AB58C0}" type="slidenum">
              <a:rPr lang="es-CO" smtClean="0"/>
              <a:t>‹Nº›</a:t>
            </a:fld>
            <a:endParaRPr lang="es-CO"/>
          </a:p>
        </p:txBody>
      </p:sp>
    </p:spTree>
    <p:extLst>
      <p:ext uri="{BB962C8B-B14F-4D97-AF65-F5344CB8AC3E}">
        <p14:creationId xmlns:p14="http://schemas.microsoft.com/office/powerpoint/2010/main" val="2173002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DBA4EF-C17C-4C9E-823F-58A8FE034E7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6C981FC-9EBE-4C96-82E8-2CC1999A081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4C6A2A5-4ECB-4271-804A-723C3263A835}"/>
              </a:ext>
            </a:extLst>
          </p:cNvPr>
          <p:cNvSpPr>
            <a:spLocks noGrp="1"/>
          </p:cNvSpPr>
          <p:nvPr>
            <p:ph type="dt" sz="half" idx="10"/>
          </p:nvPr>
        </p:nvSpPr>
        <p:spPr/>
        <p:txBody>
          <a:bodyPr/>
          <a:lstStyle/>
          <a:p>
            <a:fld id="{BFDAEBCA-0A3D-4E62-BB3B-2479F39029B5}" type="datetimeFigureOut">
              <a:rPr lang="es-CO" smtClean="0"/>
              <a:t>30/12/2022</a:t>
            </a:fld>
            <a:endParaRPr lang="es-CO"/>
          </a:p>
        </p:txBody>
      </p:sp>
      <p:sp>
        <p:nvSpPr>
          <p:cNvPr id="5" name="Marcador de pie de página 4">
            <a:extLst>
              <a:ext uri="{FF2B5EF4-FFF2-40B4-BE49-F238E27FC236}">
                <a16:creationId xmlns:a16="http://schemas.microsoft.com/office/drawing/2014/main" id="{E8059256-B701-4DA5-BF95-1AF8C5A588D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0692A1B-2E79-42FD-9FAB-EAB8BF8B794C}"/>
              </a:ext>
            </a:extLst>
          </p:cNvPr>
          <p:cNvSpPr>
            <a:spLocks noGrp="1"/>
          </p:cNvSpPr>
          <p:nvPr>
            <p:ph type="sldNum" sz="quarter" idx="12"/>
          </p:nvPr>
        </p:nvSpPr>
        <p:spPr/>
        <p:txBody>
          <a:bodyPr/>
          <a:lstStyle/>
          <a:p>
            <a:fld id="{F0DD0CAC-D032-4E89-B1D3-5A8FF5AB58C0}" type="slidenum">
              <a:rPr lang="es-CO" smtClean="0"/>
              <a:t>‹Nº›</a:t>
            </a:fld>
            <a:endParaRPr lang="es-CO"/>
          </a:p>
        </p:txBody>
      </p:sp>
    </p:spTree>
    <p:extLst>
      <p:ext uri="{BB962C8B-B14F-4D97-AF65-F5344CB8AC3E}">
        <p14:creationId xmlns:p14="http://schemas.microsoft.com/office/powerpoint/2010/main" val="2110413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318F365-89D0-43CA-8BE4-E18513FBC84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CDAB7288-0521-4BF8-9AC2-347D6DC32CE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E852988-BC69-42FE-9046-37BF7DD0F39C}"/>
              </a:ext>
            </a:extLst>
          </p:cNvPr>
          <p:cNvSpPr>
            <a:spLocks noGrp="1"/>
          </p:cNvSpPr>
          <p:nvPr>
            <p:ph type="dt" sz="half" idx="10"/>
          </p:nvPr>
        </p:nvSpPr>
        <p:spPr/>
        <p:txBody>
          <a:bodyPr/>
          <a:lstStyle/>
          <a:p>
            <a:fld id="{BFDAEBCA-0A3D-4E62-BB3B-2479F39029B5}" type="datetimeFigureOut">
              <a:rPr lang="es-CO" smtClean="0"/>
              <a:t>30/12/2022</a:t>
            </a:fld>
            <a:endParaRPr lang="es-CO"/>
          </a:p>
        </p:txBody>
      </p:sp>
      <p:sp>
        <p:nvSpPr>
          <p:cNvPr id="5" name="Marcador de pie de página 4">
            <a:extLst>
              <a:ext uri="{FF2B5EF4-FFF2-40B4-BE49-F238E27FC236}">
                <a16:creationId xmlns:a16="http://schemas.microsoft.com/office/drawing/2014/main" id="{12B02D01-DDBE-4CF0-8D8F-3952DB15DAB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CC676FB-245D-4856-AC40-68ECBBE07CE8}"/>
              </a:ext>
            </a:extLst>
          </p:cNvPr>
          <p:cNvSpPr>
            <a:spLocks noGrp="1"/>
          </p:cNvSpPr>
          <p:nvPr>
            <p:ph type="sldNum" sz="quarter" idx="12"/>
          </p:nvPr>
        </p:nvSpPr>
        <p:spPr/>
        <p:txBody>
          <a:bodyPr/>
          <a:lstStyle/>
          <a:p>
            <a:fld id="{F0DD0CAC-D032-4E89-B1D3-5A8FF5AB58C0}" type="slidenum">
              <a:rPr lang="es-CO" smtClean="0"/>
              <a:t>‹Nº›</a:t>
            </a:fld>
            <a:endParaRPr lang="es-CO"/>
          </a:p>
        </p:txBody>
      </p:sp>
    </p:spTree>
    <p:extLst>
      <p:ext uri="{BB962C8B-B14F-4D97-AF65-F5344CB8AC3E}">
        <p14:creationId xmlns:p14="http://schemas.microsoft.com/office/powerpoint/2010/main" val="2294196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D4088D-63DF-4CA8-851B-12B927E846E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CABB11D-E9DE-415D-AFED-B3854D23055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20C312D-A79E-4FD3-A90A-7007661146F2}"/>
              </a:ext>
            </a:extLst>
          </p:cNvPr>
          <p:cNvSpPr>
            <a:spLocks noGrp="1"/>
          </p:cNvSpPr>
          <p:nvPr>
            <p:ph type="dt" sz="half" idx="10"/>
          </p:nvPr>
        </p:nvSpPr>
        <p:spPr/>
        <p:txBody>
          <a:bodyPr/>
          <a:lstStyle/>
          <a:p>
            <a:fld id="{BFDAEBCA-0A3D-4E62-BB3B-2479F39029B5}" type="datetimeFigureOut">
              <a:rPr lang="es-CO" smtClean="0"/>
              <a:t>30/12/2022</a:t>
            </a:fld>
            <a:endParaRPr lang="es-CO"/>
          </a:p>
        </p:txBody>
      </p:sp>
      <p:sp>
        <p:nvSpPr>
          <p:cNvPr id="5" name="Marcador de pie de página 4">
            <a:extLst>
              <a:ext uri="{FF2B5EF4-FFF2-40B4-BE49-F238E27FC236}">
                <a16:creationId xmlns:a16="http://schemas.microsoft.com/office/drawing/2014/main" id="{AE6C8451-9CF8-427A-AD89-7271F330136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F32C610-B362-48F1-9994-89741D80A68B}"/>
              </a:ext>
            </a:extLst>
          </p:cNvPr>
          <p:cNvSpPr>
            <a:spLocks noGrp="1"/>
          </p:cNvSpPr>
          <p:nvPr>
            <p:ph type="sldNum" sz="quarter" idx="12"/>
          </p:nvPr>
        </p:nvSpPr>
        <p:spPr/>
        <p:txBody>
          <a:bodyPr/>
          <a:lstStyle/>
          <a:p>
            <a:fld id="{F0DD0CAC-D032-4E89-B1D3-5A8FF5AB58C0}" type="slidenum">
              <a:rPr lang="es-CO" smtClean="0"/>
              <a:t>‹Nº›</a:t>
            </a:fld>
            <a:endParaRPr lang="es-CO"/>
          </a:p>
        </p:txBody>
      </p:sp>
    </p:spTree>
    <p:extLst>
      <p:ext uri="{BB962C8B-B14F-4D97-AF65-F5344CB8AC3E}">
        <p14:creationId xmlns:p14="http://schemas.microsoft.com/office/powerpoint/2010/main" val="2003617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268DC5-3C3C-4203-981D-2F3DDB3D431B}"/>
              </a:ext>
            </a:extLst>
          </p:cNvPr>
          <p:cNvSpPr>
            <a:spLocks noGrp="1"/>
          </p:cNvSpPr>
          <p:nvPr>
            <p:ph type="title"/>
          </p:nvPr>
        </p:nvSpPr>
        <p:spPr>
          <a:xfrm>
            <a:off x="831850" y="1709740"/>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AF6B23C-0A34-446C-8FB2-74EAA3CEB2D7}"/>
              </a:ext>
            </a:extLst>
          </p:cNvPr>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628DD6D-C456-4E78-9DCB-4DEA57C27CC8}"/>
              </a:ext>
            </a:extLst>
          </p:cNvPr>
          <p:cNvSpPr>
            <a:spLocks noGrp="1"/>
          </p:cNvSpPr>
          <p:nvPr>
            <p:ph type="dt" sz="half" idx="10"/>
          </p:nvPr>
        </p:nvSpPr>
        <p:spPr/>
        <p:txBody>
          <a:bodyPr/>
          <a:lstStyle/>
          <a:p>
            <a:fld id="{BFDAEBCA-0A3D-4E62-BB3B-2479F39029B5}" type="datetimeFigureOut">
              <a:rPr lang="es-CO" smtClean="0"/>
              <a:t>30/12/2022</a:t>
            </a:fld>
            <a:endParaRPr lang="es-CO"/>
          </a:p>
        </p:txBody>
      </p:sp>
      <p:sp>
        <p:nvSpPr>
          <p:cNvPr id="5" name="Marcador de pie de página 4">
            <a:extLst>
              <a:ext uri="{FF2B5EF4-FFF2-40B4-BE49-F238E27FC236}">
                <a16:creationId xmlns:a16="http://schemas.microsoft.com/office/drawing/2014/main" id="{FB3FF3DC-D2D5-4A96-AC25-7E917ACB17F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1F2F3AA-A8F9-4F9A-BDE9-D23087EA5738}"/>
              </a:ext>
            </a:extLst>
          </p:cNvPr>
          <p:cNvSpPr>
            <a:spLocks noGrp="1"/>
          </p:cNvSpPr>
          <p:nvPr>
            <p:ph type="sldNum" sz="quarter" idx="12"/>
          </p:nvPr>
        </p:nvSpPr>
        <p:spPr/>
        <p:txBody>
          <a:bodyPr/>
          <a:lstStyle/>
          <a:p>
            <a:fld id="{F0DD0CAC-D032-4E89-B1D3-5A8FF5AB58C0}" type="slidenum">
              <a:rPr lang="es-CO" smtClean="0"/>
              <a:t>‹Nº›</a:t>
            </a:fld>
            <a:endParaRPr lang="es-CO"/>
          </a:p>
        </p:txBody>
      </p:sp>
    </p:spTree>
    <p:extLst>
      <p:ext uri="{BB962C8B-B14F-4D97-AF65-F5344CB8AC3E}">
        <p14:creationId xmlns:p14="http://schemas.microsoft.com/office/powerpoint/2010/main" val="254309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C041D3-19EC-48ED-886F-1481B930F20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950FB2A-D409-4ACF-9D80-64568DC1B4A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72A940EB-D25A-4A61-8B11-57CABABE199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04780EB6-5560-4A87-974D-9F62A19E0000}"/>
              </a:ext>
            </a:extLst>
          </p:cNvPr>
          <p:cNvSpPr>
            <a:spLocks noGrp="1"/>
          </p:cNvSpPr>
          <p:nvPr>
            <p:ph type="dt" sz="half" idx="10"/>
          </p:nvPr>
        </p:nvSpPr>
        <p:spPr/>
        <p:txBody>
          <a:bodyPr/>
          <a:lstStyle/>
          <a:p>
            <a:fld id="{BFDAEBCA-0A3D-4E62-BB3B-2479F39029B5}" type="datetimeFigureOut">
              <a:rPr lang="es-CO" smtClean="0"/>
              <a:t>30/12/2022</a:t>
            </a:fld>
            <a:endParaRPr lang="es-CO"/>
          </a:p>
        </p:txBody>
      </p:sp>
      <p:sp>
        <p:nvSpPr>
          <p:cNvPr id="6" name="Marcador de pie de página 5">
            <a:extLst>
              <a:ext uri="{FF2B5EF4-FFF2-40B4-BE49-F238E27FC236}">
                <a16:creationId xmlns:a16="http://schemas.microsoft.com/office/drawing/2014/main" id="{626AB555-085E-4B6A-BEB5-28A4B4EC61F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E48D59B-24D6-4D8A-8724-30B8E950E51F}"/>
              </a:ext>
            </a:extLst>
          </p:cNvPr>
          <p:cNvSpPr>
            <a:spLocks noGrp="1"/>
          </p:cNvSpPr>
          <p:nvPr>
            <p:ph type="sldNum" sz="quarter" idx="12"/>
          </p:nvPr>
        </p:nvSpPr>
        <p:spPr/>
        <p:txBody>
          <a:bodyPr/>
          <a:lstStyle/>
          <a:p>
            <a:fld id="{F0DD0CAC-D032-4E89-B1D3-5A8FF5AB58C0}" type="slidenum">
              <a:rPr lang="es-CO" smtClean="0"/>
              <a:t>‹Nº›</a:t>
            </a:fld>
            <a:endParaRPr lang="es-CO"/>
          </a:p>
        </p:txBody>
      </p:sp>
    </p:spTree>
    <p:extLst>
      <p:ext uri="{BB962C8B-B14F-4D97-AF65-F5344CB8AC3E}">
        <p14:creationId xmlns:p14="http://schemas.microsoft.com/office/powerpoint/2010/main" val="3059098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D65865-528F-49FB-BDC8-E5F8FFE965B1}"/>
              </a:ext>
            </a:extLst>
          </p:cNvPr>
          <p:cNvSpPr>
            <a:spLocks noGrp="1"/>
          </p:cNvSpPr>
          <p:nvPr>
            <p:ph type="title"/>
          </p:nvPr>
        </p:nvSpPr>
        <p:spPr>
          <a:xfrm>
            <a:off x="839788" y="365127"/>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9EF2A9A-5C6D-4068-9833-5DA2C8311E74}"/>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C1A7377-603A-45BD-A9F0-C540CB30325C}"/>
              </a:ext>
            </a:extLst>
          </p:cNvPr>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09D99445-D33A-43AB-B363-C8C3D06351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022F11E-B1FF-4375-A87C-C1AC94808A1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B8D2D4E7-B862-4BE9-9149-C29BA0EC5198}"/>
              </a:ext>
            </a:extLst>
          </p:cNvPr>
          <p:cNvSpPr>
            <a:spLocks noGrp="1"/>
          </p:cNvSpPr>
          <p:nvPr>
            <p:ph type="dt" sz="half" idx="10"/>
          </p:nvPr>
        </p:nvSpPr>
        <p:spPr/>
        <p:txBody>
          <a:bodyPr/>
          <a:lstStyle/>
          <a:p>
            <a:fld id="{BFDAEBCA-0A3D-4E62-BB3B-2479F39029B5}" type="datetimeFigureOut">
              <a:rPr lang="es-CO" smtClean="0"/>
              <a:t>30/12/2022</a:t>
            </a:fld>
            <a:endParaRPr lang="es-CO"/>
          </a:p>
        </p:txBody>
      </p:sp>
      <p:sp>
        <p:nvSpPr>
          <p:cNvPr id="8" name="Marcador de pie de página 7">
            <a:extLst>
              <a:ext uri="{FF2B5EF4-FFF2-40B4-BE49-F238E27FC236}">
                <a16:creationId xmlns:a16="http://schemas.microsoft.com/office/drawing/2014/main" id="{0A4DB59B-F974-4D8F-82F6-7C4577F46B3C}"/>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92CC1B5A-D3F7-4C0D-9EB8-7FA224B5399A}"/>
              </a:ext>
            </a:extLst>
          </p:cNvPr>
          <p:cNvSpPr>
            <a:spLocks noGrp="1"/>
          </p:cNvSpPr>
          <p:nvPr>
            <p:ph type="sldNum" sz="quarter" idx="12"/>
          </p:nvPr>
        </p:nvSpPr>
        <p:spPr/>
        <p:txBody>
          <a:bodyPr/>
          <a:lstStyle/>
          <a:p>
            <a:fld id="{F0DD0CAC-D032-4E89-B1D3-5A8FF5AB58C0}" type="slidenum">
              <a:rPr lang="es-CO" smtClean="0"/>
              <a:t>‹Nº›</a:t>
            </a:fld>
            <a:endParaRPr lang="es-CO"/>
          </a:p>
        </p:txBody>
      </p:sp>
    </p:spTree>
    <p:extLst>
      <p:ext uri="{BB962C8B-B14F-4D97-AF65-F5344CB8AC3E}">
        <p14:creationId xmlns:p14="http://schemas.microsoft.com/office/powerpoint/2010/main" val="628206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5136A5-FE19-4FB3-B36F-8616BC195CF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24CF488B-77A1-4E09-B43E-4405A82E3B3B}"/>
              </a:ext>
            </a:extLst>
          </p:cNvPr>
          <p:cNvSpPr>
            <a:spLocks noGrp="1"/>
          </p:cNvSpPr>
          <p:nvPr>
            <p:ph type="dt" sz="half" idx="10"/>
          </p:nvPr>
        </p:nvSpPr>
        <p:spPr/>
        <p:txBody>
          <a:bodyPr/>
          <a:lstStyle/>
          <a:p>
            <a:fld id="{BFDAEBCA-0A3D-4E62-BB3B-2479F39029B5}" type="datetimeFigureOut">
              <a:rPr lang="es-CO" smtClean="0"/>
              <a:t>30/12/2022</a:t>
            </a:fld>
            <a:endParaRPr lang="es-CO"/>
          </a:p>
        </p:txBody>
      </p:sp>
      <p:sp>
        <p:nvSpPr>
          <p:cNvPr id="4" name="Marcador de pie de página 3">
            <a:extLst>
              <a:ext uri="{FF2B5EF4-FFF2-40B4-BE49-F238E27FC236}">
                <a16:creationId xmlns:a16="http://schemas.microsoft.com/office/drawing/2014/main" id="{C629AC5C-964F-412A-A21D-EEB89D693CE1}"/>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859C338C-A59A-4370-8F06-AFB1E0367B4A}"/>
              </a:ext>
            </a:extLst>
          </p:cNvPr>
          <p:cNvSpPr>
            <a:spLocks noGrp="1"/>
          </p:cNvSpPr>
          <p:nvPr>
            <p:ph type="sldNum" sz="quarter" idx="12"/>
          </p:nvPr>
        </p:nvSpPr>
        <p:spPr/>
        <p:txBody>
          <a:bodyPr/>
          <a:lstStyle/>
          <a:p>
            <a:fld id="{F0DD0CAC-D032-4E89-B1D3-5A8FF5AB58C0}" type="slidenum">
              <a:rPr lang="es-CO" smtClean="0"/>
              <a:t>‹Nº›</a:t>
            </a:fld>
            <a:endParaRPr lang="es-CO"/>
          </a:p>
        </p:txBody>
      </p:sp>
    </p:spTree>
    <p:extLst>
      <p:ext uri="{BB962C8B-B14F-4D97-AF65-F5344CB8AC3E}">
        <p14:creationId xmlns:p14="http://schemas.microsoft.com/office/powerpoint/2010/main" val="46267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411B083-FF8B-43B0-AF52-2445759306D4}"/>
              </a:ext>
            </a:extLst>
          </p:cNvPr>
          <p:cNvSpPr>
            <a:spLocks noGrp="1"/>
          </p:cNvSpPr>
          <p:nvPr>
            <p:ph type="dt" sz="half" idx="10"/>
          </p:nvPr>
        </p:nvSpPr>
        <p:spPr/>
        <p:txBody>
          <a:bodyPr/>
          <a:lstStyle/>
          <a:p>
            <a:fld id="{BFDAEBCA-0A3D-4E62-BB3B-2479F39029B5}" type="datetimeFigureOut">
              <a:rPr lang="es-CO" smtClean="0"/>
              <a:t>30/12/2022</a:t>
            </a:fld>
            <a:endParaRPr lang="es-CO"/>
          </a:p>
        </p:txBody>
      </p:sp>
      <p:sp>
        <p:nvSpPr>
          <p:cNvPr id="3" name="Marcador de pie de página 2">
            <a:extLst>
              <a:ext uri="{FF2B5EF4-FFF2-40B4-BE49-F238E27FC236}">
                <a16:creationId xmlns:a16="http://schemas.microsoft.com/office/drawing/2014/main" id="{CBF2F33F-91B7-40E5-AB92-1F57FC03C333}"/>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9400EF85-FE96-40A3-80E0-73DADE95F577}"/>
              </a:ext>
            </a:extLst>
          </p:cNvPr>
          <p:cNvSpPr>
            <a:spLocks noGrp="1"/>
          </p:cNvSpPr>
          <p:nvPr>
            <p:ph type="sldNum" sz="quarter" idx="12"/>
          </p:nvPr>
        </p:nvSpPr>
        <p:spPr/>
        <p:txBody>
          <a:bodyPr/>
          <a:lstStyle/>
          <a:p>
            <a:fld id="{F0DD0CAC-D032-4E89-B1D3-5A8FF5AB58C0}" type="slidenum">
              <a:rPr lang="es-CO" smtClean="0"/>
              <a:t>‹Nº›</a:t>
            </a:fld>
            <a:endParaRPr lang="es-CO"/>
          </a:p>
        </p:txBody>
      </p:sp>
    </p:spTree>
    <p:extLst>
      <p:ext uri="{BB962C8B-B14F-4D97-AF65-F5344CB8AC3E}">
        <p14:creationId xmlns:p14="http://schemas.microsoft.com/office/powerpoint/2010/main" val="1874999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080C5F-DEB9-4354-9047-39C1E0F22D39}"/>
              </a:ext>
            </a:extLst>
          </p:cNvPr>
          <p:cNvSpPr>
            <a:spLocks noGrp="1"/>
          </p:cNvSpPr>
          <p:nvPr>
            <p:ph type="title"/>
          </p:nvPr>
        </p:nvSpPr>
        <p:spPr>
          <a:xfrm>
            <a:off x="839789"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30A2C1A-FEDA-4816-8250-1C87D528E39B}"/>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F788566B-ED5F-4724-AB05-EE8D64E41BB1}"/>
              </a:ext>
            </a:extLst>
          </p:cNvPr>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DE51AA9-01AD-47AB-BFA6-9033DC7CEAB5}"/>
              </a:ext>
            </a:extLst>
          </p:cNvPr>
          <p:cNvSpPr>
            <a:spLocks noGrp="1"/>
          </p:cNvSpPr>
          <p:nvPr>
            <p:ph type="dt" sz="half" idx="10"/>
          </p:nvPr>
        </p:nvSpPr>
        <p:spPr/>
        <p:txBody>
          <a:bodyPr/>
          <a:lstStyle/>
          <a:p>
            <a:fld id="{BFDAEBCA-0A3D-4E62-BB3B-2479F39029B5}" type="datetimeFigureOut">
              <a:rPr lang="es-CO" smtClean="0"/>
              <a:t>30/12/2022</a:t>
            </a:fld>
            <a:endParaRPr lang="es-CO"/>
          </a:p>
        </p:txBody>
      </p:sp>
      <p:sp>
        <p:nvSpPr>
          <p:cNvPr id="6" name="Marcador de pie de página 5">
            <a:extLst>
              <a:ext uri="{FF2B5EF4-FFF2-40B4-BE49-F238E27FC236}">
                <a16:creationId xmlns:a16="http://schemas.microsoft.com/office/drawing/2014/main" id="{5A121551-0D5B-4573-9AA3-149AB1C17E4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CDE8089-B9EC-467C-AADE-43CD8C9B6281}"/>
              </a:ext>
            </a:extLst>
          </p:cNvPr>
          <p:cNvSpPr>
            <a:spLocks noGrp="1"/>
          </p:cNvSpPr>
          <p:nvPr>
            <p:ph type="sldNum" sz="quarter" idx="12"/>
          </p:nvPr>
        </p:nvSpPr>
        <p:spPr/>
        <p:txBody>
          <a:bodyPr/>
          <a:lstStyle/>
          <a:p>
            <a:fld id="{F0DD0CAC-D032-4E89-B1D3-5A8FF5AB58C0}" type="slidenum">
              <a:rPr lang="es-CO" smtClean="0"/>
              <a:t>‹Nº›</a:t>
            </a:fld>
            <a:endParaRPr lang="es-CO"/>
          </a:p>
        </p:txBody>
      </p:sp>
    </p:spTree>
    <p:extLst>
      <p:ext uri="{BB962C8B-B14F-4D97-AF65-F5344CB8AC3E}">
        <p14:creationId xmlns:p14="http://schemas.microsoft.com/office/powerpoint/2010/main" val="3140331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DC5603-03D5-480F-9390-EABAC2BF2E10}"/>
              </a:ext>
            </a:extLst>
          </p:cNvPr>
          <p:cNvSpPr>
            <a:spLocks noGrp="1"/>
          </p:cNvSpPr>
          <p:nvPr>
            <p:ph type="title"/>
          </p:nvPr>
        </p:nvSpPr>
        <p:spPr>
          <a:xfrm>
            <a:off x="839789"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54734F9C-DFE3-4FAA-96B4-61D80D8A97FA}"/>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8DAEE27E-D325-4C1C-B4A7-E869A69C8D01}"/>
              </a:ext>
            </a:extLst>
          </p:cNvPr>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945CDDD-21AF-47A1-B7A9-2D92D2ACA22C}"/>
              </a:ext>
            </a:extLst>
          </p:cNvPr>
          <p:cNvSpPr>
            <a:spLocks noGrp="1"/>
          </p:cNvSpPr>
          <p:nvPr>
            <p:ph type="dt" sz="half" idx="10"/>
          </p:nvPr>
        </p:nvSpPr>
        <p:spPr/>
        <p:txBody>
          <a:bodyPr/>
          <a:lstStyle/>
          <a:p>
            <a:fld id="{BFDAEBCA-0A3D-4E62-BB3B-2479F39029B5}" type="datetimeFigureOut">
              <a:rPr lang="es-CO" smtClean="0"/>
              <a:t>30/12/2022</a:t>
            </a:fld>
            <a:endParaRPr lang="es-CO"/>
          </a:p>
        </p:txBody>
      </p:sp>
      <p:sp>
        <p:nvSpPr>
          <p:cNvPr id="6" name="Marcador de pie de página 5">
            <a:extLst>
              <a:ext uri="{FF2B5EF4-FFF2-40B4-BE49-F238E27FC236}">
                <a16:creationId xmlns:a16="http://schemas.microsoft.com/office/drawing/2014/main" id="{5EF60121-5B91-43D9-88C2-D4AEAFA34F0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C82F9F6D-3712-4761-A42B-0A87F06C7A1C}"/>
              </a:ext>
            </a:extLst>
          </p:cNvPr>
          <p:cNvSpPr>
            <a:spLocks noGrp="1"/>
          </p:cNvSpPr>
          <p:nvPr>
            <p:ph type="sldNum" sz="quarter" idx="12"/>
          </p:nvPr>
        </p:nvSpPr>
        <p:spPr/>
        <p:txBody>
          <a:bodyPr/>
          <a:lstStyle/>
          <a:p>
            <a:fld id="{F0DD0CAC-D032-4E89-B1D3-5A8FF5AB58C0}" type="slidenum">
              <a:rPr lang="es-CO" smtClean="0"/>
              <a:t>‹Nº›</a:t>
            </a:fld>
            <a:endParaRPr lang="es-CO"/>
          </a:p>
        </p:txBody>
      </p:sp>
    </p:spTree>
    <p:extLst>
      <p:ext uri="{BB962C8B-B14F-4D97-AF65-F5344CB8AC3E}">
        <p14:creationId xmlns:p14="http://schemas.microsoft.com/office/powerpoint/2010/main" val="1316905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2B54802-B0E6-4232-89C9-0B1746EE434C}"/>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975F5B2-587A-436C-BE3D-C66DEBFCAE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E25DFE0-DFD2-461D-A52D-720865789425}"/>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AEBCA-0A3D-4E62-BB3B-2479F39029B5}" type="datetimeFigureOut">
              <a:rPr lang="es-CO" smtClean="0"/>
              <a:t>30/12/2022</a:t>
            </a:fld>
            <a:endParaRPr lang="es-CO"/>
          </a:p>
        </p:txBody>
      </p:sp>
      <p:sp>
        <p:nvSpPr>
          <p:cNvPr id="5" name="Marcador de pie de página 4">
            <a:extLst>
              <a:ext uri="{FF2B5EF4-FFF2-40B4-BE49-F238E27FC236}">
                <a16:creationId xmlns:a16="http://schemas.microsoft.com/office/drawing/2014/main" id="{09ADC2A1-D9A8-4191-A191-C918DAF31653}"/>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598008F9-DC14-41AC-A8AF-AA2AE13B6271}"/>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DD0CAC-D032-4E89-B1D3-5A8FF5AB58C0}" type="slidenum">
              <a:rPr lang="es-CO" smtClean="0"/>
              <a:t>‹Nº›</a:t>
            </a:fld>
            <a:endParaRPr lang="es-CO"/>
          </a:p>
        </p:txBody>
      </p:sp>
    </p:spTree>
    <p:extLst>
      <p:ext uri="{BB962C8B-B14F-4D97-AF65-F5344CB8AC3E}">
        <p14:creationId xmlns:p14="http://schemas.microsoft.com/office/powerpoint/2010/main" val="2996628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20.png"/><Relationship Id="rId7"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image" Target="../media/image24.png"/><Relationship Id="rId5" Type="http://schemas.openxmlformats.org/officeDocument/2006/relationships/image" Target="../media/image22.png"/><Relationship Id="rId10" Type="http://schemas.openxmlformats.org/officeDocument/2006/relationships/slide" Target="slide27.xml"/><Relationship Id="rId4" Type="http://schemas.openxmlformats.org/officeDocument/2006/relationships/image" Target="../media/image21.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3.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31.png"/><Relationship Id="rId3" Type="http://schemas.openxmlformats.org/officeDocument/2006/relationships/slide" Target="slide13.xml"/><Relationship Id="rId7" Type="http://schemas.openxmlformats.org/officeDocument/2006/relationships/slide" Target="slide23.xml"/><Relationship Id="rId12"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image" Target="../media/image30.png"/><Relationship Id="rId5" Type="http://schemas.openxmlformats.org/officeDocument/2006/relationships/slide" Target="slide17.xml"/><Relationship Id="rId15" Type="http://schemas.openxmlformats.org/officeDocument/2006/relationships/slide" Target="slide3.xml"/><Relationship Id="rId10" Type="http://schemas.openxmlformats.org/officeDocument/2006/relationships/image" Target="../media/image29.png"/><Relationship Id="rId4" Type="http://schemas.openxmlformats.org/officeDocument/2006/relationships/slide" Target="slide15.xml"/><Relationship Id="rId9" Type="http://schemas.openxmlformats.org/officeDocument/2006/relationships/image" Target="../media/image28.png"/><Relationship Id="rId1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24.png"/><Relationship Id="rId18" Type="http://schemas.openxmlformats.org/officeDocument/2006/relationships/image" Target="../media/image37.png"/><Relationship Id="rId3" Type="http://schemas.openxmlformats.org/officeDocument/2006/relationships/hyperlink" Target="https://www.minhacienda.gov.co/webcenter/portal/PlanesMHCP/pages_plananticorrupcion/plananticorrupcinyatencinalciudadano2022" TargetMode="External"/><Relationship Id="rId21" Type="http://schemas.openxmlformats.org/officeDocument/2006/relationships/image" Target="../media/image40.svg"/><Relationship Id="rId7" Type="http://schemas.openxmlformats.org/officeDocument/2006/relationships/image" Target="../media/image34.png"/><Relationship Id="rId12" Type="http://schemas.openxmlformats.org/officeDocument/2006/relationships/slide" Target="slide27.xml"/><Relationship Id="rId17" Type="http://schemas.openxmlformats.org/officeDocument/2006/relationships/image" Target="../media/image36.png"/><Relationship Id="rId2" Type="http://schemas.openxmlformats.org/officeDocument/2006/relationships/hyperlink" Target="https://www.minhacienda.gov.co/webcenter/ShowProperty?nodeId=%2FConexionContent%2FWCC_CLUSTER-173478%2F%2FidcPrimaryFile&amp;revision=latestreleased" TargetMode="Externa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slide" Target="slide23.xml"/><Relationship Id="rId11" Type="http://schemas.openxmlformats.org/officeDocument/2006/relationships/image" Target="../media/image30.png"/><Relationship Id="rId5" Type="http://schemas.openxmlformats.org/officeDocument/2006/relationships/image" Target="../media/image33.png"/><Relationship Id="rId15" Type="http://schemas.openxmlformats.org/officeDocument/2006/relationships/image" Target="../media/image31.png"/><Relationship Id="rId23" Type="http://schemas.openxmlformats.org/officeDocument/2006/relationships/image" Target="../media/image7.png"/><Relationship Id="rId10" Type="http://schemas.openxmlformats.org/officeDocument/2006/relationships/slide" Target="slide17.xml"/><Relationship Id="rId19"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29.png"/><Relationship Id="rId14" Type="http://schemas.openxmlformats.org/officeDocument/2006/relationships/slide" Target="slide19.xml"/><Relationship Id="rId22"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1.png"/><Relationship Id="rId18" Type="http://schemas.openxmlformats.org/officeDocument/2006/relationships/image" Target="../media/image44.jpeg"/><Relationship Id="rId3" Type="http://schemas.openxmlformats.org/officeDocument/2006/relationships/slide" Target="slide23.xml"/><Relationship Id="rId7" Type="http://schemas.openxmlformats.org/officeDocument/2006/relationships/slide" Target="slide17.xml"/><Relationship Id="rId12" Type="http://schemas.openxmlformats.org/officeDocument/2006/relationships/image" Target="../media/image31.png"/><Relationship Id="rId17" Type="http://schemas.openxmlformats.org/officeDocument/2006/relationships/image" Target="../media/image7.png"/><Relationship Id="rId2" Type="http://schemas.openxmlformats.org/officeDocument/2006/relationships/image" Target="../media/image29.png"/><Relationship Id="rId16" Type="http://schemas.openxmlformats.org/officeDocument/2006/relationships/slide" Target="slide16.xml"/><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slide" Target="slide19.xml"/><Relationship Id="rId5" Type="http://schemas.openxmlformats.org/officeDocument/2006/relationships/slide" Target="slide13.xml"/><Relationship Id="rId15" Type="http://schemas.openxmlformats.org/officeDocument/2006/relationships/image" Target="../media/image43.png"/><Relationship Id="rId10"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slide" Target="slide27.xml"/><Relationship Id="rId1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1.png"/><Relationship Id="rId18" Type="http://schemas.openxmlformats.org/officeDocument/2006/relationships/hyperlink" Target="https://www.minhacienda.gov.co/webcenter/portal/RendicindeCuentasyParticipacinCiudadano/pages_home" TargetMode="External"/><Relationship Id="rId3" Type="http://schemas.openxmlformats.org/officeDocument/2006/relationships/image" Target="../media/image29.png"/><Relationship Id="rId21" Type="http://schemas.openxmlformats.org/officeDocument/2006/relationships/slide" Target="slide18.xml"/><Relationship Id="rId7" Type="http://schemas.openxmlformats.org/officeDocument/2006/relationships/image" Target="../media/image33.png"/><Relationship Id="rId12" Type="http://schemas.openxmlformats.org/officeDocument/2006/relationships/slide" Target="slide19.xml"/><Relationship Id="rId17" Type="http://schemas.openxmlformats.org/officeDocument/2006/relationships/image" Target="../media/image49.png"/><Relationship Id="rId2" Type="http://schemas.openxmlformats.org/officeDocument/2006/relationships/slide" Target="slide15.xml"/><Relationship Id="rId16" Type="http://schemas.openxmlformats.org/officeDocument/2006/relationships/image" Target="../media/image48.png"/><Relationship Id="rId20"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image" Target="../media/image24.png"/><Relationship Id="rId5" Type="http://schemas.openxmlformats.org/officeDocument/2006/relationships/image" Target="../media/image23.png"/><Relationship Id="rId15" Type="http://schemas.openxmlformats.org/officeDocument/2006/relationships/image" Target="../media/image47.png"/><Relationship Id="rId10" Type="http://schemas.openxmlformats.org/officeDocument/2006/relationships/slide" Target="slide27.xml"/><Relationship Id="rId19" Type="http://schemas.openxmlformats.org/officeDocument/2006/relationships/image" Target="../media/image50.png"/><Relationship Id="rId4" Type="http://schemas.openxmlformats.org/officeDocument/2006/relationships/slide" Target="slide23.xml"/><Relationship Id="rId9" Type="http://schemas.openxmlformats.org/officeDocument/2006/relationships/image" Target="../media/image45.png"/><Relationship Id="rId14" Type="http://schemas.openxmlformats.org/officeDocument/2006/relationships/image" Target="../media/image46.png"/><Relationship Id="rId22"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3.png"/><Relationship Id="rId18" Type="http://schemas.openxmlformats.org/officeDocument/2006/relationships/image" Target="../media/image7.png"/><Relationship Id="rId3" Type="http://schemas.openxmlformats.org/officeDocument/2006/relationships/image" Target="../media/image23.png"/><Relationship Id="rId7" Type="http://schemas.openxmlformats.org/officeDocument/2006/relationships/image" Target="../media/image31.png"/><Relationship Id="rId12" Type="http://schemas.openxmlformats.org/officeDocument/2006/relationships/image" Target="../media/image52.png"/><Relationship Id="rId17" Type="http://schemas.openxmlformats.org/officeDocument/2006/relationships/slide" Target="slide20.xml"/><Relationship Id="rId2" Type="http://schemas.openxmlformats.org/officeDocument/2006/relationships/image" Target="../media/image29.png"/><Relationship Id="rId16"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hyperlink" Target="https://www.minhacienda.gov.co/webcenter/portal/AtencionPublico/pages_atencionciudadano/inf.atencinciudadano2022" TargetMode="External"/><Relationship Id="rId5" Type="http://schemas.openxmlformats.org/officeDocument/2006/relationships/image" Target="../media/image30.png"/><Relationship Id="rId15" Type="http://schemas.openxmlformats.org/officeDocument/2006/relationships/image" Target="../media/image55.png"/><Relationship Id="rId10" Type="http://schemas.openxmlformats.org/officeDocument/2006/relationships/hyperlink" Target="https://www.minhacienda.gov.co/webcenter/portal/AtencionPublico/pages_atencinalciudadano" TargetMode="External"/><Relationship Id="rId4" Type="http://schemas.openxmlformats.org/officeDocument/2006/relationships/image" Target="../media/image33.png"/><Relationship Id="rId9" Type="http://schemas.openxmlformats.org/officeDocument/2006/relationships/hyperlink" Target="https://sedeelectronica.minhacienda.gov.co/SedeElectronica/ssede.do?formAction=btSSedeArbol&amp;id=10#no-back-button" TargetMode="External"/><Relationship Id="rId14" Type="http://schemas.openxmlformats.org/officeDocument/2006/relationships/image" Target="../media/image54.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image" Target="../media/image59.png"/><Relationship Id="rId3" Type="http://schemas.openxmlformats.org/officeDocument/2006/relationships/image" Target="../media/image23.png"/><Relationship Id="rId7" Type="http://schemas.openxmlformats.org/officeDocument/2006/relationships/image" Target="../media/image24.png"/><Relationship Id="rId12" Type="http://schemas.openxmlformats.org/officeDocument/2006/relationships/image" Target="../media/image58.png"/><Relationship Id="rId2" Type="http://schemas.openxmlformats.org/officeDocument/2006/relationships/image" Target="../media/image56.png"/><Relationship Id="rId16"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hyperlink" Target="https://www.minhacienda.gov.co/webcenter/portal/TransparenciaMHCP/pages_TransparenciaMHCP" TargetMode="External"/><Relationship Id="rId5" Type="http://schemas.openxmlformats.org/officeDocument/2006/relationships/image" Target="../media/image33.png"/><Relationship Id="rId15" Type="http://schemas.openxmlformats.org/officeDocument/2006/relationships/slide" Target="slide24.xml"/><Relationship Id="rId10" Type="http://schemas.openxmlformats.org/officeDocument/2006/relationships/image" Target="../media/image57.png"/><Relationship Id="rId4" Type="http://schemas.openxmlformats.org/officeDocument/2006/relationships/image" Target="../media/image29.png"/><Relationship Id="rId9" Type="http://schemas.openxmlformats.org/officeDocument/2006/relationships/image" Target="../media/image31.png"/><Relationship Id="rId1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hyperlink" Target="https://sedeelectronica.minhacienda.gov.co/SedeElectronica/tramites/tramite.do?formAction=btShow&amp;t=50084&amp;s=0#no-back-button" TargetMode="External"/><Relationship Id="rId3" Type="http://schemas.openxmlformats.org/officeDocument/2006/relationships/image" Target="../media/image23.png"/><Relationship Id="rId7" Type="http://schemas.openxmlformats.org/officeDocument/2006/relationships/image" Target="../media/image33.png"/><Relationship Id="rId12" Type="http://schemas.openxmlformats.org/officeDocument/2006/relationships/image" Target="../media/image60.png"/><Relationship Id="rId17" Type="http://schemas.openxmlformats.org/officeDocument/2006/relationships/image" Target="../media/image7.png"/><Relationship Id="rId2" Type="http://schemas.openxmlformats.org/officeDocument/2006/relationships/slide" Target="slide23.xml"/><Relationship Id="rId16" Type="http://schemas.openxmlformats.org/officeDocument/2006/relationships/slide" Target="slide28.xml"/><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image" Target="../media/image31.png"/><Relationship Id="rId5" Type="http://schemas.openxmlformats.org/officeDocument/2006/relationships/image" Target="../media/image29.png"/><Relationship Id="rId15" Type="http://schemas.openxmlformats.org/officeDocument/2006/relationships/image" Target="../media/image38.png"/><Relationship Id="rId10" Type="http://schemas.openxmlformats.org/officeDocument/2006/relationships/image" Target="../media/image24.png"/><Relationship Id="rId4" Type="http://schemas.openxmlformats.org/officeDocument/2006/relationships/slide" Target="slide15.xml"/><Relationship Id="rId9" Type="http://schemas.openxmlformats.org/officeDocument/2006/relationships/image" Target="../media/image30.png"/><Relationship Id="rId1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7.png"/><Relationship Id="rId18" Type="http://schemas.openxmlformats.org/officeDocument/2006/relationships/slide" Target="slide29.xml"/><Relationship Id="rId3" Type="http://schemas.openxmlformats.org/officeDocument/2006/relationships/image" Target="../media/image1.png"/><Relationship Id="rId7" Type="http://schemas.openxmlformats.org/officeDocument/2006/relationships/slide" Target="slide8.xml"/><Relationship Id="rId12" Type="http://schemas.openxmlformats.org/officeDocument/2006/relationships/image" Target="../media/image6.png"/><Relationship Id="rId17" Type="http://schemas.openxmlformats.org/officeDocument/2006/relationships/image" Target="../media/image9.png"/><Relationship Id="rId2" Type="http://schemas.openxmlformats.org/officeDocument/2006/relationships/notesSlide" Target="../notesSlides/notesSlide1.xml"/><Relationship Id="rId16"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image" Target="../media/image5.png"/><Relationship Id="rId5" Type="http://schemas.openxmlformats.org/officeDocument/2006/relationships/slide" Target="slide4.xml"/><Relationship Id="rId15" Type="http://schemas.openxmlformats.org/officeDocument/2006/relationships/image" Target="../media/image8.png"/><Relationship Id="rId10" Type="http://schemas.openxmlformats.org/officeDocument/2006/relationships/image" Target="../media/image4.png"/><Relationship Id="rId19" Type="http://schemas.openxmlformats.org/officeDocument/2006/relationships/image" Target="../media/image10.png"/><Relationship Id="rId4" Type="http://schemas.openxmlformats.org/officeDocument/2006/relationships/slide" Target="slide12.xml"/><Relationship Id="rId9" Type="http://schemas.openxmlformats.org/officeDocument/2006/relationships/image" Target="../media/image3.png"/><Relationship Id="rId14"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3352BC49-5DD2-4A70-BD13-D34359A03E0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ln>
            <a:solidFill>
              <a:srgbClr val="3F4398"/>
            </a:solidFill>
          </a:ln>
        </p:spPr>
      </p:pic>
      <p:sp>
        <p:nvSpPr>
          <p:cNvPr id="10" name="文本框 2">
            <a:extLst>
              <a:ext uri="{FF2B5EF4-FFF2-40B4-BE49-F238E27FC236}">
                <a16:creationId xmlns:a16="http://schemas.microsoft.com/office/drawing/2014/main" id="{7F178F36-1AFE-4F0A-8F1C-1AFD0E083F84}"/>
              </a:ext>
            </a:extLst>
          </p:cNvPr>
          <p:cNvSpPr txBox="1"/>
          <p:nvPr/>
        </p:nvSpPr>
        <p:spPr>
          <a:xfrm>
            <a:off x="7051144" y="2626309"/>
            <a:ext cx="2308307" cy="769441"/>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4400" b="1" i="1" u="none" strike="noStrike" kern="1200" cap="none" spc="0" normalizeH="0" baseline="0" noProof="0" dirty="0">
                <a:ln>
                  <a:noFill/>
                </a:ln>
                <a:solidFill>
                  <a:srgbClr val="494398"/>
                </a:solidFill>
                <a:effectLst/>
                <a:uLnTx/>
                <a:uFillTx/>
                <a:latin typeface="Century Gothic" panose="020B0502020202020204" pitchFamily="34" charset="0"/>
                <a:ea typeface="Cambria" panose="02040503050406030204" pitchFamily="18" charset="0"/>
              </a:rPr>
              <a:t>20</a:t>
            </a:r>
            <a:r>
              <a:rPr kumimoji="0" lang="tr-TR" altLang="zh-CN" sz="4400" b="1" i="1" u="none" strike="noStrike" kern="1200" cap="none" spc="0" normalizeH="0" baseline="0" noProof="0" dirty="0">
                <a:ln>
                  <a:noFill/>
                </a:ln>
                <a:solidFill>
                  <a:srgbClr val="494398"/>
                </a:solidFill>
                <a:effectLst/>
                <a:uLnTx/>
                <a:uFillTx/>
                <a:latin typeface="Century Gothic" panose="020B0502020202020204" pitchFamily="34" charset="0"/>
                <a:ea typeface="Cambria" panose="02040503050406030204" pitchFamily="18" charset="0"/>
              </a:rPr>
              <a:t>2</a:t>
            </a:r>
            <a:r>
              <a:rPr kumimoji="0" lang="es-CO" altLang="zh-CN" sz="4400" b="1" i="1" u="none" strike="noStrike" kern="1200" cap="none" spc="0" normalizeH="0" baseline="0" noProof="0" dirty="0">
                <a:ln>
                  <a:noFill/>
                </a:ln>
                <a:solidFill>
                  <a:srgbClr val="494398"/>
                </a:solidFill>
                <a:effectLst/>
                <a:uLnTx/>
                <a:uFillTx/>
                <a:latin typeface="Century Gothic" panose="020B0502020202020204" pitchFamily="34" charset="0"/>
                <a:ea typeface="Cambria" panose="02040503050406030204" pitchFamily="18" charset="0"/>
              </a:rPr>
              <a:t>3</a:t>
            </a:r>
            <a:endParaRPr kumimoji="0" lang="zh-CN" altLang="en-US" sz="4400" b="1" i="1" u="none" strike="noStrike" kern="1200" cap="none" spc="0" normalizeH="0" baseline="0" noProof="0" dirty="0">
              <a:ln>
                <a:noFill/>
              </a:ln>
              <a:solidFill>
                <a:srgbClr val="494398"/>
              </a:solidFill>
              <a:effectLst/>
              <a:uLnTx/>
              <a:uFillTx/>
              <a:latin typeface="Century Gothic" panose="020B0502020202020204" pitchFamily="34" charset="0"/>
              <a:ea typeface="方正兰亭中黑_GBK" panose="02000000000000000000" pitchFamily="2" charset="-122"/>
            </a:endParaRPr>
          </a:p>
        </p:txBody>
      </p:sp>
      <p:sp>
        <p:nvSpPr>
          <p:cNvPr id="14" name="文本框 3">
            <a:extLst>
              <a:ext uri="{FF2B5EF4-FFF2-40B4-BE49-F238E27FC236}">
                <a16:creationId xmlns:a16="http://schemas.microsoft.com/office/drawing/2014/main" id="{3EB7FBF8-D868-4706-BF6F-AB4A85CAC53B}"/>
              </a:ext>
            </a:extLst>
          </p:cNvPr>
          <p:cNvSpPr txBox="1"/>
          <p:nvPr/>
        </p:nvSpPr>
        <p:spPr>
          <a:xfrm>
            <a:off x="402486" y="1459719"/>
            <a:ext cx="7138493" cy="1477328"/>
          </a:xfrm>
          <a:prstGeom prst="rect">
            <a:avLst/>
          </a:prstGeom>
          <a:noFill/>
        </p:spPr>
        <p:txBody>
          <a:bodyPr wrap="none" rtlCol="0">
            <a:spAutoFit/>
            <a:scene3d>
              <a:camera prst="orthographicFront"/>
              <a:lightRig rig="threePt" dir="t"/>
            </a:scene3d>
            <a:sp3d contourW="12700"/>
          </a:bodyPr>
          <a:lstStyle/>
          <a:p>
            <a:pPr lvl="0">
              <a:defRPr/>
            </a:pPr>
            <a:r>
              <a:rPr lang="es-CO" altLang="zh-CN" sz="5400" b="1" dirty="0">
                <a:solidFill>
                  <a:prstClr val="black">
                    <a:lumMod val="75000"/>
                    <a:lumOff val="25000"/>
                  </a:prstClr>
                </a:solidFill>
                <a:effectLst>
                  <a:outerShdw blurRad="38100" dist="38100" dir="2700000" algn="tl">
                    <a:srgbClr val="000000">
                      <a:alpha val="43137"/>
                    </a:srgbClr>
                  </a:outerShdw>
                </a:effectLst>
                <a:latin typeface="Century Gothic" panose="020B0502020202020204" pitchFamily="34" charset="0"/>
                <a:ea typeface="Cambria" panose="02040503050406030204" pitchFamily="18" charset="0"/>
              </a:rPr>
              <a:t>Plan Anticorrupción </a:t>
            </a:r>
          </a:p>
          <a:p>
            <a:pPr lvl="0">
              <a:defRPr/>
            </a:pPr>
            <a:r>
              <a:rPr lang="es-CO" altLang="zh-CN" sz="3600" i="1" dirty="0">
                <a:solidFill>
                  <a:prstClr val="black">
                    <a:lumMod val="75000"/>
                    <a:lumOff val="25000"/>
                  </a:prstClr>
                </a:solidFill>
                <a:latin typeface="Century Gothic" panose="020B0502020202020204" pitchFamily="34" charset="0"/>
                <a:ea typeface="微软雅黑" panose="020B0503020204020204" pitchFamily="34" charset="-122"/>
              </a:rPr>
              <a:t>y de servicio al Ciudadano</a:t>
            </a:r>
            <a:endParaRPr kumimoji="0" lang="zh-CN" altLang="en-US" sz="3600" i="1"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微软雅黑" panose="020B0503020204020204" pitchFamily="34" charset="-122"/>
            </a:endParaRPr>
          </a:p>
        </p:txBody>
      </p:sp>
      <p:sp>
        <p:nvSpPr>
          <p:cNvPr id="18" name="文本框 2">
            <a:extLst>
              <a:ext uri="{FF2B5EF4-FFF2-40B4-BE49-F238E27FC236}">
                <a16:creationId xmlns:a16="http://schemas.microsoft.com/office/drawing/2014/main" id="{BD6F7F81-AECF-4248-97CF-29D06D614BC4}"/>
              </a:ext>
            </a:extLst>
          </p:cNvPr>
          <p:cNvSpPr txBox="1"/>
          <p:nvPr/>
        </p:nvSpPr>
        <p:spPr>
          <a:xfrm>
            <a:off x="341981" y="4241345"/>
            <a:ext cx="7344512" cy="1077218"/>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CO" altLang="zh-CN" sz="3200" b="1" dirty="0">
                <a:solidFill>
                  <a:srgbClr val="494398"/>
                </a:solidFill>
                <a:latin typeface="Century Gothic" panose="020B0502020202020204" pitchFamily="34" charset="0"/>
                <a:ea typeface="Cambria" panose="02040503050406030204" pitchFamily="18" charset="0"/>
              </a:rPr>
              <a:t>Ministerio</a:t>
            </a:r>
            <a:r>
              <a:rPr lang="en-US" altLang="zh-CN" sz="3200" b="1" dirty="0">
                <a:solidFill>
                  <a:srgbClr val="494398"/>
                </a:solidFill>
                <a:latin typeface="Century Gothic" panose="020B0502020202020204" pitchFamily="34" charset="0"/>
                <a:ea typeface="Cambria" panose="02040503050406030204" pitchFamily="18" charset="0"/>
              </a:rPr>
              <a:t> de </a:t>
            </a:r>
            <a:r>
              <a:rPr lang="es-CO" altLang="zh-CN" sz="3200" b="1" dirty="0">
                <a:solidFill>
                  <a:srgbClr val="494398"/>
                </a:solidFill>
                <a:latin typeface="Century Gothic" panose="020B0502020202020204" pitchFamily="34" charset="0"/>
                <a:ea typeface="Cambria" panose="02040503050406030204" pitchFamily="18" charset="0"/>
              </a:rPr>
              <a:t>Hacienda y Crédito Público</a:t>
            </a:r>
            <a:endParaRPr kumimoji="0" lang="es-CO" altLang="zh-CN" sz="3200" b="1" u="none" strike="noStrike" kern="1200" cap="none" spc="0" normalizeH="0" baseline="0" dirty="0">
              <a:ln>
                <a:noFill/>
              </a:ln>
              <a:solidFill>
                <a:srgbClr val="494398"/>
              </a:solidFill>
              <a:effectLst/>
              <a:uLnTx/>
              <a:uFillTx/>
              <a:latin typeface="Century Gothic" panose="020B0502020202020204" pitchFamily="34" charset="0"/>
              <a:ea typeface="方正兰亭中黑_GBK" panose="02000000000000000000" pitchFamily="2" charset="-122"/>
            </a:endParaRPr>
          </a:p>
        </p:txBody>
      </p:sp>
      <p:sp>
        <p:nvSpPr>
          <p:cNvPr id="20" name="文本框 19">
            <a:extLst>
              <a:ext uri="{FF2B5EF4-FFF2-40B4-BE49-F238E27FC236}">
                <a16:creationId xmlns:a16="http://schemas.microsoft.com/office/drawing/2014/main" id="{22060DE6-C35A-4CF0-85B2-94861AC9566A}"/>
              </a:ext>
            </a:extLst>
          </p:cNvPr>
          <p:cNvSpPr txBox="1"/>
          <p:nvPr/>
        </p:nvSpPr>
        <p:spPr>
          <a:xfrm>
            <a:off x="201168" y="5561301"/>
            <a:ext cx="2809388" cy="60285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s-CO" altLang="zh-CN" sz="3200" b="1" dirty="0">
                <a:solidFill>
                  <a:srgbClr val="494398"/>
                </a:solidFill>
                <a:latin typeface="Century Gothic" panose="020B0502020202020204" pitchFamily="34" charset="0"/>
                <a:ea typeface="Cambria" panose="02040503050406030204" pitchFamily="18" charset="0"/>
              </a:rPr>
              <a:t>Versión </a:t>
            </a:r>
            <a:r>
              <a:rPr lang="es-CO" altLang="zh-CN" sz="3200" b="1" dirty="0" err="1">
                <a:solidFill>
                  <a:srgbClr val="494398"/>
                </a:solidFill>
                <a:latin typeface="Century Gothic" panose="020B0502020202020204" pitchFamily="34" charset="0"/>
                <a:ea typeface="Cambria" panose="02040503050406030204" pitchFamily="18" charset="0"/>
              </a:rPr>
              <a:t>N°</a:t>
            </a:r>
            <a:r>
              <a:rPr lang="es-CO" altLang="zh-CN" sz="3200" b="1" dirty="0">
                <a:solidFill>
                  <a:srgbClr val="494398"/>
                </a:solidFill>
                <a:latin typeface="Century Gothic" panose="020B0502020202020204" pitchFamily="34" charset="0"/>
                <a:ea typeface="Cambria" panose="02040503050406030204" pitchFamily="18" charset="0"/>
              </a:rPr>
              <a:t> 1</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44" y="380219"/>
            <a:ext cx="6350000" cy="1079500"/>
          </a:xfrm>
          <a:prstGeom prst="rect">
            <a:avLst/>
          </a:prstGeom>
        </p:spPr>
      </p:pic>
    </p:spTree>
    <p:extLst>
      <p:ext uri="{BB962C8B-B14F-4D97-AF65-F5344CB8AC3E}">
        <p14:creationId xmlns:p14="http://schemas.microsoft.com/office/powerpoint/2010/main" val="233274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EB9633A-99C7-418D-B2A4-20F351B4715F}"/>
              </a:ext>
            </a:extLst>
          </p:cNvPr>
          <p:cNvSpPr/>
          <p:nvPr/>
        </p:nvSpPr>
        <p:spPr>
          <a:xfrm>
            <a:off x="0" y="228600"/>
            <a:ext cx="12192000" cy="1060301"/>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2" name="Title 1">
            <a:extLst>
              <a:ext uri="{FF2B5EF4-FFF2-40B4-BE49-F238E27FC236}">
                <a16:creationId xmlns:a16="http://schemas.microsoft.com/office/drawing/2014/main" id="{FC4C710A-EBE7-499E-8877-B1D324D4C1E3}"/>
              </a:ext>
            </a:extLst>
          </p:cNvPr>
          <p:cNvSpPr>
            <a:spLocks noGrp="1"/>
          </p:cNvSpPr>
          <p:nvPr>
            <p:ph type="title"/>
          </p:nvPr>
        </p:nvSpPr>
        <p:spPr>
          <a:xfrm>
            <a:off x="830884" y="444683"/>
            <a:ext cx="9551366" cy="585216"/>
          </a:xfrm>
        </p:spPr>
        <p:txBody>
          <a:bodyPr>
            <a:normAutofit/>
          </a:bodyPr>
          <a:lstStyle/>
          <a:p>
            <a:r>
              <a:rPr lang="es-CO" sz="3200" b="1" dirty="0">
                <a:solidFill>
                  <a:schemeClr val="bg1"/>
                </a:solidFill>
                <a:latin typeface="Century Gothic" panose="020B0502020202020204" pitchFamily="34" charset="0"/>
              </a:rPr>
              <a:t>El Ministerio dio cumplimiento en 2022 así:</a:t>
            </a:r>
          </a:p>
        </p:txBody>
      </p:sp>
      <p:grpSp>
        <p:nvGrpSpPr>
          <p:cNvPr id="40" name="Group 12">
            <a:extLst>
              <a:ext uri="{FF2B5EF4-FFF2-40B4-BE49-F238E27FC236}">
                <a16:creationId xmlns:a16="http://schemas.microsoft.com/office/drawing/2014/main" id="{0CB2BD57-EE3E-43D2-A6DA-4673CDF1A242}"/>
              </a:ext>
            </a:extLst>
          </p:cNvPr>
          <p:cNvGrpSpPr/>
          <p:nvPr/>
        </p:nvGrpSpPr>
        <p:grpSpPr>
          <a:xfrm>
            <a:off x="4335365" y="2246216"/>
            <a:ext cx="3372984" cy="3474434"/>
            <a:chOff x="5103066" y="2816608"/>
            <a:chExt cx="2209707" cy="2186116"/>
          </a:xfrm>
        </p:grpSpPr>
        <p:sp>
          <p:nvSpPr>
            <p:cNvPr id="41" name="Freeform 313">
              <a:extLst>
                <a:ext uri="{FF2B5EF4-FFF2-40B4-BE49-F238E27FC236}">
                  <a16:creationId xmlns:a16="http://schemas.microsoft.com/office/drawing/2014/main" id="{DB6989C4-2ADF-4A0D-B8B0-844C3C540161}"/>
                </a:ext>
              </a:extLst>
            </p:cNvPr>
            <p:cNvSpPr>
              <a:spLocks/>
            </p:cNvSpPr>
            <p:nvPr/>
          </p:nvSpPr>
          <p:spPr bwMode="auto">
            <a:xfrm>
              <a:off x="6228832" y="4148649"/>
              <a:ext cx="733425" cy="854075"/>
            </a:xfrm>
            <a:custGeom>
              <a:avLst/>
              <a:gdLst>
                <a:gd name="T0" fmla="*/ 0 w 1386"/>
                <a:gd name="T1" fmla="*/ 400 h 1616"/>
                <a:gd name="T2" fmla="*/ 692 w 1386"/>
                <a:gd name="T3" fmla="*/ 0 h 1616"/>
                <a:gd name="T4" fmla="*/ 1386 w 1386"/>
                <a:gd name="T5" fmla="*/ 400 h 1616"/>
                <a:gd name="T6" fmla="*/ 1386 w 1386"/>
                <a:gd name="T7" fmla="*/ 1218 h 1616"/>
                <a:gd name="T8" fmla="*/ 692 w 1386"/>
                <a:gd name="T9" fmla="*/ 1616 h 1616"/>
                <a:gd name="T10" fmla="*/ 0 w 1386"/>
                <a:gd name="T11" fmla="*/ 1216 h 1616"/>
                <a:gd name="T12" fmla="*/ 0 w 1386"/>
                <a:gd name="T13" fmla="*/ 400 h 1616"/>
              </a:gdLst>
              <a:ahLst/>
              <a:cxnLst>
                <a:cxn ang="0">
                  <a:pos x="T0" y="T1"/>
                </a:cxn>
                <a:cxn ang="0">
                  <a:pos x="T2" y="T3"/>
                </a:cxn>
                <a:cxn ang="0">
                  <a:pos x="T4" y="T5"/>
                </a:cxn>
                <a:cxn ang="0">
                  <a:pos x="T6" y="T7"/>
                </a:cxn>
                <a:cxn ang="0">
                  <a:pos x="T8" y="T9"/>
                </a:cxn>
                <a:cxn ang="0">
                  <a:pos x="T10" y="T11"/>
                </a:cxn>
                <a:cxn ang="0">
                  <a:pos x="T12" y="T13"/>
                </a:cxn>
              </a:cxnLst>
              <a:rect l="0" t="0" r="r" b="b"/>
              <a:pathLst>
                <a:path w="1386" h="1616">
                  <a:moveTo>
                    <a:pt x="0" y="400"/>
                  </a:moveTo>
                  <a:lnTo>
                    <a:pt x="692" y="0"/>
                  </a:lnTo>
                  <a:lnTo>
                    <a:pt x="1386" y="400"/>
                  </a:lnTo>
                  <a:lnTo>
                    <a:pt x="1386" y="1218"/>
                  </a:lnTo>
                  <a:lnTo>
                    <a:pt x="692" y="1616"/>
                  </a:lnTo>
                  <a:lnTo>
                    <a:pt x="0" y="1216"/>
                  </a:lnTo>
                  <a:lnTo>
                    <a:pt x="0" y="40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3" name="Freeform 315">
              <a:extLst>
                <a:ext uri="{FF2B5EF4-FFF2-40B4-BE49-F238E27FC236}">
                  <a16:creationId xmlns:a16="http://schemas.microsoft.com/office/drawing/2014/main" id="{A5FC8F09-E204-4108-8336-9B1CBD41A82E}"/>
                </a:ext>
              </a:extLst>
            </p:cNvPr>
            <p:cNvSpPr>
              <a:spLocks/>
            </p:cNvSpPr>
            <p:nvPr/>
          </p:nvSpPr>
          <p:spPr bwMode="auto">
            <a:xfrm>
              <a:off x="5103066" y="2913102"/>
              <a:ext cx="733425" cy="854075"/>
            </a:xfrm>
            <a:custGeom>
              <a:avLst/>
              <a:gdLst>
                <a:gd name="T0" fmla="*/ 0 w 1386"/>
                <a:gd name="T1" fmla="*/ 399 h 1616"/>
                <a:gd name="T2" fmla="*/ 692 w 1386"/>
                <a:gd name="T3" fmla="*/ 0 h 1616"/>
                <a:gd name="T4" fmla="*/ 1386 w 1386"/>
                <a:gd name="T5" fmla="*/ 399 h 1616"/>
                <a:gd name="T6" fmla="*/ 1386 w 1386"/>
                <a:gd name="T7" fmla="*/ 1216 h 1616"/>
                <a:gd name="T8" fmla="*/ 692 w 1386"/>
                <a:gd name="T9" fmla="*/ 1616 h 1616"/>
                <a:gd name="T10" fmla="*/ 0 w 1386"/>
                <a:gd name="T11" fmla="*/ 1216 h 1616"/>
                <a:gd name="T12" fmla="*/ 0 w 1386"/>
                <a:gd name="T13" fmla="*/ 399 h 1616"/>
              </a:gdLst>
              <a:ahLst/>
              <a:cxnLst>
                <a:cxn ang="0">
                  <a:pos x="T0" y="T1"/>
                </a:cxn>
                <a:cxn ang="0">
                  <a:pos x="T2" y="T3"/>
                </a:cxn>
                <a:cxn ang="0">
                  <a:pos x="T4" y="T5"/>
                </a:cxn>
                <a:cxn ang="0">
                  <a:pos x="T6" y="T7"/>
                </a:cxn>
                <a:cxn ang="0">
                  <a:pos x="T8" y="T9"/>
                </a:cxn>
                <a:cxn ang="0">
                  <a:pos x="T10" y="T11"/>
                </a:cxn>
                <a:cxn ang="0">
                  <a:pos x="T12" y="T13"/>
                </a:cxn>
              </a:cxnLst>
              <a:rect l="0" t="0" r="r" b="b"/>
              <a:pathLst>
                <a:path w="1386" h="1616">
                  <a:moveTo>
                    <a:pt x="0" y="399"/>
                  </a:moveTo>
                  <a:lnTo>
                    <a:pt x="692" y="0"/>
                  </a:lnTo>
                  <a:lnTo>
                    <a:pt x="1386" y="399"/>
                  </a:lnTo>
                  <a:lnTo>
                    <a:pt x="1386" y="1216"/>
                  </a:lnTo>
                  <a:lnTo>
                    <a:pt x="692" y="1616"/>
                  </a:lnTo>
                  <a:lnTo>
                    <a:pt x="0" y="1216"/>
                  </a:lnTo>
                  <a:lnTo>
                    <a:pt x="0" y="399"/>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6" name="Freeform 318">
              <a:extLst>
                <a:ext uri="{FF2B5EF4-FFF2-40B4-BE49-F238E27FC236}">
                  <a16:creationId xmlns:a16="http://schemas.microsoft.com/office/drawing/2014/main" id="{802D68C6-51C9-4A06-906D-10C338BF36A8}"/>
                </a:ext>
              </a:extLst>
            </p:cNvPr>
            <p:cNvSpPr>
              <a:spLocks/>
            </p:cNvSpPr>
            <p:nvPr/>
          </p:nvSpPr>
          <p:spPr bwMode="auto">
            <a:xfrm>
              <a:off x="6579348" y="2816608"/>
              <a:ext cx="733425" cy="855663"/>
            </a:xfrm>
            <a:custGeom>
              <a:avLst/>
              <a:gdLst>
                <a:gd name="T0" fmla="*/ 0 w 1387"/>
                <a:gd name="T1" fmla="*/ 400 h 1615"/>
                <a:gd name="T2" fmla="*/ 694 w 1387"/>
                <a:gd name="T3" fmla="*/ 0 h 1615"/>
                <a:gd name="T4" fmla="*/ 1387 w 1387"/>
                <a:gd name="T5" fmla="*/ 400 h 1615"/>
                <a:gd name="T6" fmla="*/ 1387 w 1387"/>
                <a:gd name="T7" fmla="*/ 1215 h 1615"/>
                <a:gd name="T8" fmla="*/ 694 w 1387"/>
                <a:gd name="T9" fmla="*/ 1615 h 1615"/>
                <a:gd name="T10" fmla="*/ 0 w 1387"/>
                <a:gd name="T11" fmla="*/ 1215 h 1615"/>
                <a:gd name="T12" fmla="*/ 0 w 1387"/>
                <a:gd name="T13" fmla="*/ 400 h 1615"/>
              </a:gdLst>
              <a:ahLst/>
              <a:cxnLst>
                <a:cxn ang="0">
                  <a:pos x="T0" y="T1"/>
                </a:cxn>
                <a:cxn ang="0">
                  <a:pos x="T2" y="T3"/>
                </a:cxn>
                <a:cxn ang="0">
                  <a:pos x="T4" y="T5"/>
                </a:cxn>
                <a:cxn ang="0">
                  <a:pos x="T6" y="T7"/>
                </a:cxn>
                <a:cxn ang="0">
                  <a:pos x="T8" y="T9"/>
                </a:cxn>
                <a:cxn ang="0">
                  <a:pos x="T10" y="T11"/>
                </a:cxn>
                <a:cxn ang="0">
                  <a:pos x="T12" y="T13"/>
                </a:cxn>
              </a:cxnLst>
              <a:rect l="0" t="0" r="r" b="b"/>
              <a:pathLst>
                <a:path w="1387" h="1615">
                  <a:moveTo>
                    <a:pt x="0" y="400"/>
                  </a:moveTo>
                  <a:lnTo>
                    <a:pt x="694" y="0"/>
                  </a:lnTo>
                  <a:lnTo>
                    <a:pt x="1387" y="400"/>
                  </a:lnTo>
                  <a:lnTo>
                    <a:pt x="1387" y="1215"/>
                  </a:lnTo>
                  <a:lnTo>
                    <a:pt x="694" y="1615"/>
                  </a:lnTo>
                  <a:lnTo>
                    <a:pt x="0" y="1215"/>
                  </a:lnTo>
                  <a:lnTo>
                    <a:pt x="0" y="40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7" name="Freeform 319">
              <a:extLst>
                <a:ext uri="{FF2B5EF4-FFF2-40B4-BE49-F238E27FC236}">
                  <a16:creationId xmlns:a16="http://schemas.microsoft.com/office/drawing/2014/main" id="{D551B572-D9BC-4979-860C-8218918D0AF6}"/>
                </a:ext>
              </a:extLst>
            </p:cNvPr>
            <p:cNvSpPr>
              <a:spLocks/>
            </p:cNvSpPr>
            <p:nvPr/>
          </p:nvSpPr>
          <p:spPr bwMode="auto">
            <a:xfrm>
              <a:off x="5750049" y="3299551"/>
              <a:ext cx="1009650" cy="1009650"/>
            </a:xfrm>
            <a:custGeom>
              <a:avLst/>
              <a:gdLst>
                <a:gd name="T0" fmla="*/ 1908 w 1910"/>
                <a:gd name="T1" fmla="*/ 1003 h 1908"/>
                <a:gd name="T2" fmla="*/ 1880 w 1910"/>
                <a:gd name="T3" fmla="*/ 1193 h 1908"/>
                <a:gd name="T4" fmla="*/ 1815 w 1910"/>
                <a:gd name="T5" fmla="*/ 1367 h 1908"/>
                <a:gd name="T6" fmla="*/ 1720 w 1910"/>
                <a:gd name="T7" fmla="*/ 1525 h 1908"/>
                <a:gd name="T8" fmla="*/ 1596 w 1910"/>
                <a:gd name="T9" fmla="*/ 1660 h 1908"/>
                <a:gd name="T10" fmla="*/ 1449 w 1910"/>
                <a:gd name="T11" fmla="*/ 1770 h 1908"/>
                <a:gd name="T12" fmla="*/ 1284 w 1910"/>
                <a:gd name="T13" fmla="*/ 1850 h 1908"/>
                <a:gd name="T14" fmla="*/ 1099 w 1910"/>
                <a:gd name="T15" fmla="*/ 1898 h 1908"/>
                <a:gd name="T16" fmla="*/ 954 w 1910"/>
                <a:gd name="T17" fmla="*/ 1908 h 1908"/>
                <a:gd name="T18" fmla="*/ 809 w 1910"/>
                <a:gd name="T19" fmla="*/ 1898 h 1908"/>
                <a:gd name="T20" fmla="*/ 626 w 1910"/>
                <a:gd name="T21" fmla="*/ 1850 h 1908"/>
                <a:gd name="T22" fmla="*/ 459 w 1910"/>
                <a:gd name="T23" fmla="*/ 1770 h 1908"/>
                <a:gd name="T24" fmla="*/ 312 w 1910"/>
                <a:gd name="T25" fmla="*/ 1660 h 1908"/>
                <a:gd name="T26" fmla="*/ 190 w 1910"/>
                <a:gd name="T27" fmla="*/ 1525 h 1908"/>
                <a:gd name="T28" fmla="*/ 93 w 1910"/>
                <a:gd name="T29" fmla="*/ 1367 h 1908"/>
                <a:gd name="T30" fmla="*/ 30 w 1910"/>
                <a:gd name="T31" fmla="*/ 1193 h 1908"/>
                <a:gd name="T32" fmla="*/ 1 w 1910"/>
                <a:gd name="T33" fmla="*/ 1003 h 1908"/>
                <a:gd name="T34" fmla="*/ 1 w 1910"/>
                <a:gd name="T35" fmla="*/ 905 h 1908"/>
                <a:gd name="T36" fmla="*/ 30 w 1910"/>
                <a:gd name="T37" fmla="*/ 715 h 1908"/>
                <a:gd name="T38" fmla="*/ 93 w 1910"/>
                <a:gd name="T39" fmla="*/ 539 h 1908"/>
                <a:gd name="T40" fmla="*/ 190 w 1910"/>
                <a:gd name="T41" fmla="*/ 383 h 1908"/>
                <a:gd name="T42" fmla="*/ 312 w 1910"/>
                <a:gd name="T43" fmla="*/ 247 h 1908"/>
                <a:gd name="T44" fmla="*/ 459 w 1910"/>
                <a:gd name="T45" fmla="*/ 137 h 1908"/>
                <a:gd name="T46" fmla="*/ 626 w 1910"/>
                <a:gd name="T47" fmla="*/ 57 h 1908"/>
                <a:gd name="T48" fmla="*/ 809 w 1910"/>
                <a:gd name="T49" fmla="*/ 10 h 1908"/>
                <a:gd name="T50" fmla="*/ 954 w 1910"/>
                <a:gd name="T51" fmla="*/ 0 h 1908"/>
                <a:gd name="T52" fmla="*/ 1099 w 1910"/>
                <a:gd name="T53" fmla="*/ 10 h 1908"/>
                <a:gd name="T54" fmla="*/ 1284 w 1910"/>
                <a:gd name="T55" fmla="*/ 57 h 1908"/>
                <a:gd name="T56" fmla="*/ 1449 w 1910"/>
                <a:gd name="T57" fmla="*/ 137 h 1908"/>
                <a:gd name="T58" fmla="*/ 1596 w 1910"/>
                <a:gd name="T59" fmla="*/ 247 h 1908"/>
                <a:gd name="T60" fmla="*/ 1720 w 1910"/>
                <a:gd name="T61" fmla="*/ 383 h 1908"/>
                <a:gd name="T62" fmla="*/ 1815 w 1910"/>
                <a:gd name="T63" fmla="*/ 539 h 1908"/>
                <a:gd name="T64" fmla="*/ 1880 w 1910"/>
                <a:gd name="T65" fmla="*/ 715 h 1908"/>
                <a:gd name="T66" fmla="*/ 1908 w 1910"/>
                <a:gd name="T67" fmla="*/ 905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10" h="1908">
                  <a:moveTo>
                    <a:pt x="1910" y="954"/>
                  </a:moveTo>
                  <a:lnTo>
                    <a:pt x="1908" y="1003"/>
                  </a:lnTo>
                  <a:lnTo>
                    <a:pt x="1898" y="1099"/>
                  </a:lnTo>
                  <a:lnTo>
                    <a:pt x="1880" y="1193"/>
                  </a:lnTo>
                  <a:lnTo>
                    <a:pt x="1852" y="1282"/>
                  </a:lnTo>
                  <a:lnTo>
                    <a:pt x="1815" y="1367"/>
                  </a:lnTo>
                  <a:lnTo>
                    <a:pt x="1772" y="1449"/>
                  </a:lnTo>
                  <a:lnTo>
                    <a:pt x="1720" y="1525"/>
                  </a:lnTo>
                  <a:lnTo>
                    <a:pt x="1661" y="1595"/>
                  </a:lnTo>
                  <a:lnTo>
                    <a:pt x="1596" y="1660"/>
                  </a:lnTo>
                  <a:lnTo>
                    <a:pt x="1526" y="1718"/>
                  </a:lnTo>
                  <a:lnTo>
                    <a:pt x="1449" y="1770"/>
                  </a:lnTo>
                  <a:lnTo>
                    <a:pt x="1369" y="1814"/>
                  </a:lnTo>
                  <a:lnTo>
                    <a:pt x="1284" y="1850"/>
                  </a:lnTo>
                  <a:lnTo>
                    <a:pt x="1193" y="1877"/>
                  </a:lnTo>
                  <a:lnTo>
                    <a:pt x="1099" y="1898"/>
                  </a:lnTo>
                  <a:lnTo>
                    <a:pt x="1004" y="1906"/>
                  </a:lnTo>
                  <a:lnTo>
                    <a:pt x="954" y="1908"/>
                  </a:lnTo>
                  <a:lnTo>
                    <a:pt x="905" y="1906"/>
                  </a:lnTo>
                  <a:lnTo>
                    <a:pt x="809" y="1898"/>
                  </a:lnTo>
                  <a:lnTo>
                    <a:pt x="717" y="1877"/>
                  </a:lnTo>
                  <a:lnTo>
                    <a:pt x="626" y="1850"/>
                  </a:lnTo>
                  <a:lnTo>
                    <a:pt x="541" y="1814"/>
                  </a:lnTo>
                  <a:lnTo>
                    <a:pt x="459" y="1770"/>
                  </a:lnTo>
                  <a:lnTo>
                    <a:pt x="383" y="1718"/>
                  </a:lnTo>
                  <a:lnTo>
                    <a:pt x="312" y="1660"/>
                  </a:lnTo>
                  <a:lnTo>
                    <a:pt x="247" y="1595"/>
                  </a:lnTo>
                  <a:lnTo>
                    <a:pt x="190" y="1525"/>
                  </a:lnTo>
                  <a:lnTo>
                    <a:pt x="138" y="1449"/>
                  </a:lnTo>
                  <a:lnTo>
                    <a:pt x="93" y="1367"/>
                  </a:lnTo>
                  <a:lnTo>
                    <a:pt x="57" y="1282"/>
                  </a:lnTo>
                  <a:lnTo>
                    <a:pt x="30" y="1193"/>
                  </a:lnTo>
                  <a:lnTo>
                    <a:pt x="11" y="1099"/>
                  </a:lnTo>
                  <a:lnTo>
                    <a:pt x="1" y="1003"/>
                  </a:lnTo>
                  <a:lnTo>
                    <a:pt x="0" y="954"/>
                  </a:lnTo>
                  <a:lnTo>
                    <a:pt x="1" y="905"/>
                  </a:lnTo>
                  <a:lnTo>
                    <a:pt x="11" y="808"/>
                  </a:lnTo>
                  <a:lnTo>
                    <a:pt x="30" y="715"/>
                  </a:lnTo>
                  <a:lnTo>
                    <a:pt x="57" y="626"/>
                  </a:lnTo>
                  <a:lnTo>
                    <a:pt x="93" y="539"/>
                  </a:lnTo>
                  <a:lnTo>
                    <a:pt x="138" y="459"/>
                  </a:lnTo>
                  <a:lnTo>
                    <a:pt x="190" y="383"/>
                  </a:lnTo>
                  <a:lnTo>
                    <a:pt x="247" y="312"/>
                  </a:lnTo>
                  <a:lnTo>
                    <a:pt x="312" y="247"/>
                  </a:lnTo>
                  <a:lnTo>
                    <a:pt x="383" y="188"/>
                  </a:lnTo>
                  <a:lnTo>
                    <a:pt x="459" y="137"/>
                  </a:lnTo>
                  <a:lnTo>
                    <a:pt x="541" y="93"/>
                  </a:lnTo>
                  <a:lnTo>
                    <a:pt x="626" y="57"/>
                  </a:lnTo>
                  <a:lnTo>
                    <a:pt x="717" y="29"/>
                  </a:lnTo>
                  <a:lnTo>
                    <a:pt x="809" y="10"/>
                  </a:lnTo>
                  <a:lnTo>
                    <a:pt x="905" y="0"/>
                  </a:lnTo>
                  <a:lnTo>
                    <a:pt x="954" y="0"/>
                  </a:lnTo>
                  <a:lnTo>
                    <a:pt x="1004" y="0"/>
                  </a:lnTo>
                  <a:lnTo>
                    <a:pt x="1099" y="10"/>
                  </a:lnTo>
                  <a:lnTo>
                    <a:pt x="1193" y="29"/>
                  </a:lnTo>
                  <a:lnTo>
                    <a:pt x="1284" y="57"/>
                  </a:lnTo>
                  <a:lnTo>
                    <a:pt x="1369" y="93"/>
                  </a:lnTo>
                  <a:lnTo>
                    <a:pt x="1449" y="137"/>
                  </a:lnTo>
                  <a:lnTo>
                    <a:pt x="1526" y="188"/>
                  </a:lnTo>
                  <a:lnTo>
                    <a:pt x="1596" y="247"/>
                  </a:lnTo>
                  <a:lnTo>
                    <a:pt x="1661" y="312"/>
                  </a:lnTo>
                  <a:lnTo>
                    <a:pt x="1720" y="383"/>
                  </a:lnTo>
                  <a:lnTo>
                    <a:pt x="1772" y="459"/>
                  </a:lnTo>
                  <a:lnTo>
                    <a:pt x="1815" y="539"/>
                  </a:lnTo>
                  <a:lnTo>
                    <a:pt x="1852" y="626"/>
                  </a:lnTo>
                  <a:lnTo>
                    <a:pt x="1880" y="715"/>
                  </a:lnTo>
                  <a:lnTo>
                    <a:pt x="1898" y="808"/>
                  </a:lnTo>
                  <a:lnTo>
                    <a:pt x="1908" y="905"/>
                  </a:lnTo>
                  <a:lnTo>
                    <a:pt x="1910" y="954"/>
                  </a:ln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8" name="Freeform 320">
              <a:extLst>
                <a:ext uri="{FF2B5EF4-FFF2-40B4-BE49-F238E27FC236}">
                  <a16:creationId xmlns:a16="http://schemas.microsoft.com/office/drawing/2014/main" id="{B2528674-4119-471B-B88D-898CD9587C4C}"/>
                </a:ext>
              </a:extLst>
            </p:cNvPr>
            <p:cNvSpPr>
              <a:spLocks/>
            </p:cNvSpPr>
            <p:nvPr/>
          </p:nvSpPr>
          <p:spPr bwMode="auto">
            <a:xfrm>
              <a:off x="5888162" y="3437664"/>
              <a:ext cx="733425" cy="733425"/>
            </a:xfrm>
            <a:custGeom>
              <a:avLst/>
              <a:gdLst>
                <a:gd name="T0" fmla="*/ 1386 w 1386"/>
                <a:gd name="T1" fmla="*/ 694 h 1386"/>
                <a:gd name="T2" fmla="*/ 1383 w 1386"/>
                <a:gd name="T3" fmla="*/ 764 h 1386"/>
                <a:gd name="T4" fmla="*/ 1356 w 1386"/>
                <a:gd name="T5" fmla="*/ 900 h 1386"/>
                <a:gd name="T6" fmla="*/ 1304 w 1386"/>
                <a:gd name="T7" fmla="*/ 1025 h 1386"/>
                <a:gd name="T8" fmla="*/ 1229 w 1386"/>
                <a:gd name="T9" fmla="*/ 1136 h 1386"/>
                <a:gd name="T10" fmla="*/ 1134 w 1386"/>
                <a:gd name="T11" fmla="*/ 1229 h 1386"/>
                <a:gd name="T12" fmla="*/ 1023 w 1386"/>
                <a:gd name="T13" fmla="*/ 1304 h 1386"/>
                <a:gd name="T14" fmla="*/ 899 w 1386"/>
                <a:gd name="T15" fmla="*/ 1356 h 1386"/>
                <a:gd name="T16" fmla="*/ 764 w 1386"/>
                <a:gd name="T17" fmla="*/ 1384 h 1386"/>
                <a:gd name="T18" fmla="*/ 692 w 1386"/>
                <a:gd name="T19" fmla="*/ 1386 h 1386"/>
                <a:gd name="T20" fmla="*/ 621 w 1386"/>
                <a:gd name="T21" fmla="*/ 1384 h 1386"/>
                <a:gd name="T22" fmla="*/ 486 w 1386"/>
                <a:gd name="T23" fmla="*/ 1356 h 1386"/>
                <a:gd name="T24" fmla="*/ 361 w 1386"/>
                <a:gd name="T25" fmla="*/ 1304 h 1386"/>
                <a:gd name="T26" fmla="*/ 252 w 1386"/>
                <a:gd name="T27" fmla="*/ 1229 h 1386"/>
                <a:gd name="T28" fmla="*/ 157 w 1386"/>
                <a:gd name="T29" fmla="*/ 1136 h 1386"/>
                <a:gd name="T30" fmla="*/ 82 w 1386"/>
                <a:gd name="T31" fmla="*/ 1025 h 1386"/>
                <a:gd name="T32" fmla="*/ 30 w 1386"/>
                <a:gd name="T33" fmla="*/ 900 h 1386"/>
                <a:gd name="T34" fmla="*/ 1 w 1386"/>
                <a:gd name="T35" fmla="*/ 764 h 1386"/>
                <a:gd name="T36" fmla="*/ 0 w 1386"/>
                <a:gd name="T37" fmla="*/ 694 h 1386"/>
                <a:gd name="T38" fmla="*/ 1 w 1386"/>
                <a:gd name="T39" fmla="*/ 622 h 1386"/>
                <a:gd name="T40" fmla="*/ 30 w 1386"/>
                <a:gd name="T41" fmla="*/ 487 h 1386"/>
                <a:gd name="T42" fmla="*/ 82 w 1386"/>
                <a:gd name="T43" fmla="*/ 363 h 1386"/>
                <a:gd name="T44" fmla="*/ 157 w 1386"/>
                <a:gd name="T45" fmla="*/ 252 h 1386"/>
                <a:gd name="T46" fmla="*/ 252 w 1386"/>
                <a:gd name="T47" fmla="*/ 159 h 1386"/>
                <a:gd name="T48" fmla="*/ 361 w 1386"/>
                <a:gd name="T49" fmla="*/ 84 h 1386"/>
                <a:gd name="T50" fmla="*/ 486 w 1386"/>
                <a:gd name="T51" fmla="*/ 31 h 1386"/>
                <a:gd name="T52" fmla="*/ 621 w 1386"/>
                <a:gd name="T53" fmla="*/ 3 h 1386"/>
                <a:gd name="T54" fmla="*/ 692 w 1386"/>
                <a:gd name="T55" fmla="*/ 0 h 1386"/>
                <a:gd name="T56" fmla="*/ 764 w 1386"/>
                <a:gd name="T57" fmla="*/ 3 h 1386"/>
                <a:gd name="T58" fmla="*/ 899 w 1386"/>
                <a:gd name="T59" fmla="*/ 31 h 1386"/>
                <a:gd name="T60" fmla="*/ 1023 w 1386"/>
                <a:gd name="T61" fmla="*/ 84 h 1386"/>
                <a:gd name="T62" fmla="*/ 1134 w 1386"/>
                <a:gd name="T63" fmla="*/ 159 h 1386"/>
                <a:gd name="T64" fmla="*/ 1229 w 1386"/>
                <a:gd name="T65" fmla="*/ 252 h 1386"/>
                <a:gd name="T66" fmla="*/ 1304 w 1386"/>
                <a:gd name="T67" fmla="*/ 363 h 1386"/>
                <a:gd name="T68" fmla="*/ 1356 w 1386"/>
                <a:gd name="T69" fmla="*/ 487 h 1386"/>
                <a:gd name="T70" fmla="*/ 1383 w 1386"/>
                <a:gd name="T71" fmla="*/ 622 h 1386"/>
                <a:gd name="T72" fmla="*/ 1386 w 1386"/>
                <a:gd name="T73" fmla="*/ 694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6" h="1386">
                  <a:moveTo>
                    <a:pt x="1386" y="694"/>
                  </a:moveTo>
                  <a:lnTo>
                    <a:pt x="1383" y="764"/>
                  </a:lnTo>
                  <a:lnTo>
                    <a:pt x="1356" y="900"/>
                  </a:lnTo>
                  <a:lnTo>
                    <a:pt x="1304" y="1025"/>
                  </a:lnTo>
                  <a:lnTo>
                    <a:pt x="1229" y="1136"/>
                  </a:lnTo>
                  <a:lnTo>
                    <a:pt x="1134" y="1229"/>
                  </a:lnTo>
                  <a:lnTo>
                    <a:pt x="1023" y="1304"/>
                  </a:lnTo>
                  <a:lnTo>
                    <a:pt x="899" y="1356"/>
                  </a:lnTo>
                  <a:lnTo>
                    <a:pt x="764" y="1384"/>
                  </a:lnTo>
                  <a:lnTo>
                    <a:pt x="692" y="1386"/>
                  </a:lnTo>
                  <a:lnTo>
                    <a:pt x="621" y="1384"/>
                  </a:lnTo>
                  <a:lnTo>
                    <a:pt x="486" y="1356"/>
                  </a:lnTo>
                  <a:lnTo>
                    <a:pt x="361" y="1304"/>
                  </a:lnTo>
                  <a:lnTo>
                    <a:pt x="252" y="1229"/>
                  </a:lnTo>
                  <a:lnTo>
                    <a:pt x="157" y="1136"/>
                  </a:lnTo>
                  <a:lnTo>
                    <a:pt x="82" y="1025"/>
                  </a:lnTo>
                  <a:lnTo>
                    <a:pt x="30" y="900"/>
                  </a:lnTo>
                  <a:lnTo>
                    <a:pt x="1" y="764"/>
                  </a:lnTo>
                  <a:lnTo>
                    <a:pt x="0" y="694"/>
                  </a:lnTo>
                  <a:lnTo>
                    <a:pt x="1" y="622"/>
                  </a:lnTo>
                  <a:lnTo>
                    <a:pt x="30" y="487"/>
                  </a:lnTo>
                  <a:lnTo>
                    <a:pt x="82" y="363"/>
                  </a:lnTo>
                  <a:lnTo>
                    <a:pt x="157" y="252"/>
                  </a:lnTo>
                  <a:lnTo>
                    <a:pt x="252" y="159"/>
                  </a:lnTo>
                  <a:lnTo>
                    <a:pt x="361" y="84"/>
                  </a:lnTo>
                  <a:lnTo>
                    <a:pt x="486" y="31"/>
                  </a:lnTo>
                  <a:lnTo>
                    <a:pt x="621" y="3"/>
                  </a:lnTo>
                  <a:lnTo>
                    <a:pt x="692" y="0"/>
                  </a:lnTo>
                  <a:lnTo>
                    <a:pt x="764" y="3"/>
                  </a:lnTo>
                  <a:lnTo>
                    <a:pt x="899" y="31"/>
                  </a:lnTo>
                  <a:lnTo>
                    <a:pt x="1023" y="84"/>
                  </a:lnTo>
                  <a:lnTo>
                    <a:pt x="1134" y="159"/>
                  </a:lnTo>
                  <a:lnTo>
                    <a:pt x="1229" y="252"/>
                  </a:lnTo>
                  <a:lnTo>
                    <a:pt x="1304" y="363"/>
                  </a:lnTo>
                  <a:lnTo>
                    <a:pt x="1356" y="487"/>
                  </a:lnTo>
                  <a:lnTo>
                    <a:pt x="1383" y="622"/>
                  </a:lnTo>
                  <a:lnTo>
                    <a:pt x="1386" y="69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ctr"/>
              <a:r>
                <a:rPr lang="es-CO" sz="1600" b="1" dirty="0"/>
                <a:t>Resultados</a:t>
              </a:r>
            </a:p>
            <a:p>
              <a:pPr algn="ctr"/>
              <a:r>
                <a:rPr lang="en-US" sz="2100" b="1" dirty="0"/>
                <a:t>2022</a:t>
              </a:r>
            </a:p>
          </p:txBody>
        </p:sp>
      </p:grpSp>
      <p:grpSp>
        <p:nvGrpSpPr>
          <p:cNvPr id="49" name="Group 14">
            <a:extLst>
              <a:ext uri="{FF2B5EF4-FFF2-40B4-BE49-F238E27FC236}">
                <a16:creationId xmlns:a16="http://schemas.microsoft.com/office/drawing/2014/main" id="{010F52B1-70BF-4AD8-AA50-F67059FA38AF}"/>
              </a:ext>
            </a:extLst>
          </p:cNvPr>
          <p:cNvGrpSpPr/>
          <p:nvPr/>
        </p:nvGrpSpPr>
        <p:grpSpPr>
          <a:xfrm>
            <a:off x="1909269" y="5097500"/>
            <a:ext cx="3779093" cy="1653915"/>
            <a:chOff x="-664738" y="1555037"/>
            <a:chExt cx="3034817" cy="2205222"/>
          </a:xfrm>
        </p:grpSpPr>
        <p:sp>
          <p:nvSpPr>
            <p:cNvPr id="50" name="Rectangle 15">
              <a:extLst>
                <a:ext uri="{FF2B5EF4-FFF2-40B4-BE49-F238E27FC236}">
                  <a16:creationId xmlns:a16="http://schemas.microsoft.com/office/drawing/2014/main" id="{9F647D85-B586-45DF-AF1F-8326718C2A2A}"/>
                </a:ext>
              </a:extLst>
            </p:cNvPr>
            <p:cNvSpPr/>
            <p:nvPr/>
          </p:nvSpPr>
          <p:spPr>
            <a:xfrm>
              <a:off x="-664738" y="1555037"/>
              <a:ext cx="2879314" cy="492443"/>
            </a:xfrm>
            <a:prstGeom prst="rect">
              <a:avLst/>
            </a:prstGeom>
          </p:spPr>
          <p:txBody>
            <a:bodyPr wrap="square" anchor="b">
              <a:spAutoFit/>
            </a:bodyPr>
            <a:lstStyle/>
            <a:p>
              <a:pPr algn="ctr"/>
              <a:r>
                <a:rPr lang="da-DK" b="1" dirty="0">
                  <a:latin typeface="arial" panose="020B0604020202020204" pitchFamily="34" charset="0"/>
                </a:rPr>
                <a:t>Iniciativas </a:t>
              </a:r>
              <a:r>
                <a:rPr lang="es-CO" b="1" dirty="0">
                  <a:latin typeface="arial" panose="020B0604020202020204" pitchFamily="34" charset="0"/>
                </a:rPr>
                <a:t>adicionales</a:t>
              </a:r>
            </a:p>
          </p:txBody>
        </p:sp>
        <p:sp>
          <p:nvSpPr>
            <p:cNvPr id="51" name="Rectangle 16">
              <a:extLst>
                <a:ext uri="{FF2B5EF4-FFF2-40B4-BE49-F238E27FC236}">
                  <a16:creationId xmlns:a16="http://schemas.microsoft.com/office/drawing/2014/main" id="{6F5AF3C4-257C-4B6C-8C3B-3974F671715F}"/>
                </a:ext>
              </a:extLst>
            </p:cNvPr>
            <p:cNvSpPr/>
            <p:nvPr/>
          </p:nvSpPr>
          <p:spPr>
            <a:xfrm>
              <a:off x="-509235" y="2067487"/>
              <a:ext cx="2879314" cy="1692772"/>
            </a:xfrm>
            <a:prstGeom prst="rect">
              <a:avLst/>
            </a:prstGeom>
          </p:spPr>
          <p:txBody>
            <a:bodyPr wrap="square">
              <a:spAutoFit/>
            </a:bodyPr>
            <a:lstStyle/>
            <a:p>
              <a:pPr marL="171450" indent="-171450">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Promover la cultura de la integridad y conflicto de intereses</a:t>
              </a:r>
            </a:p>
            <a:p>
              <a:pPr marL="171450" indent="-171450">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Realizar seguimiento y asesoría para el cumplimiento de los requisitos de la Ley 2013 de 2019, relacionada con la información del SIGEP.</a:t>
              </a:r>
              <a:endParaRPr lang="es-CO" sz="1100" dirty="0">
                <a:solidFill>
                  <a:srgbClr val="000000"/>
                </a:solidFill>
                <a:latin typeface="Century Gothic" panose="020B0502020202020204" pitchFamily="34" charset="0"/>
              </a:endParaRPr>
            </a:p>
            <a:p>
              <a:pPr marL="171450" indent="-171450">
                <a:buFont typeface="Wingdings" panose="05000000000000000000" pitchFamily="2" charset="2"/>
                <a:buChar char="v"/>
              </a:pPr>
              <a:endParaRPr lang="es-ES" sz="1050" dirty="0"/>
            </a:p>
          </p:txBody>
        </p:sp>
      </p:grpSp>
      <p:grpSp>
        <p:nvGrpSpPr>
          <p:cNvPr id="52" name="Group 17">
            <a:extLst>
              <a:ext uri="{FF2B5EF4-FFF2-40B4-BE49-F238E27FC236}">
                <a16:creationId xmlns:a16="http://schemas.microsoft.com/office/drawing/2014/main" id="{688529FC-8353-4C27-A943-6EC49409D612}"/>
              </a:ext>
            </a:extLst>
          </p:cNvPr>
          <p:cNvGrpSpPr/>
          <p:nvPr/>
        </p:nvGrpSpPr>
        <p:grpSpPr>
          <a:xfrm>
            <a:off x="7949286" y="1615967"/>
            <a:ext cx="3734031" cy="3769570"/>
            <a:chOff x="407368" y="1312915"/>
            <a:chExt cx="3581127" cy="5026088"/>
          </a:xfrm>
        </p:grpSpPr>
        <p:sp>
          <p:nvSpPr>
            <p:cNvPr id="53" name="Rectangle 18">
              <a:extLst>
                <a:ext uri="{FF2B5EF4-FFF2-40B4-BE49-F238E27FC236}">
                  <a16:creationId xmlns:a16="http://schemas.microsoft.com/office/drawing/2014/main" id="{FF433582-55E8-4777-B66A-4FB4CE964735}"/>
                </a:ext>
              </a:extLst>
            </p:cNvPr>
            <p:cNvSpPr/>
            <p:nvPr/>
          </p:nvSpPr>
          <p:spPr>
            <a:xfrm>
              <a:off x="537752" y="1312915"/>
              <a:ext cx="2879314" cy="861774"/>
            </a:xfrm>
            <a:prstGeom prst="rect">
              <a:avLst/>
            </a:prstGeom>
          </p:spPr>
          <p:txBody>
            <a:bodyPr wrap="square" anchor="b">
              <a:spAutoFit/>
            </a:bodyPr>
            <a:lstStyle/>
            <a:p>
              <a:pPr algn="ctr"/>
              <a:r>
                <a:rPr lang="da-DK" b="1" dirty="0">
                  <a:solidFill>
                    <a:schemeClr val="accent4"/>
                  </a:solidFill>
                  <a:latin typeface="arial" panose="020B0604020202020204" pitchFamily="34" charset="0"/>
                </a:rPr>
                <a:t>Transparencia y acceso a la información</a:t>
              </a:r>
              <a:endParaRPr lang="en-US" b="1" dirty="0">
                <a:solidFill>
                  <a:schemeClr val="accent4"/>
                </a:solidFill>
              </a:endParaRPr>
            </a:p>
          </p:txBody>
        </p:sp>
        <p:sp>
          <p:nvSpPr>
            <p:cNvPr id="54" name="Rectangle 19">
              <a:extLst>
                <a:ext uri="{FF2B5EF4-FFF2-40B4-BE49-F238E27FC236}">
                  <a16:creationId xmlns:a16="http://schemas.microsoft.com/office/drawing/2014/main" id="{6D03922B-24AF-4736-A186-18C303DA371E}"/>
                </a:ext>
              </a:extLst>
            </p:cNvPr>
            <p:cNvSpPr/>
            <p:nvPr/>
          </p:nvSpPr>
          <p:spPr>
            <a:xfrm>
              <a:off x="407368" y="2153246"/>
              <a:ext cx="3581127" cy="4185757"/>
            </a:xfrm>
            <a:prstGeom prst="rect">
              <a:avLst/>
            </a:prstGeom>
          </p:spPr>
          <p:txBody>
            <a:bodyPr wrap="square">
              <a:spAutoFit/>
            </a:bodyPr>
            <a:lstStyle/>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Generar la estrategia de seguimiento a políticas transversales a través de trazadores presupuestales. </a:t>
              </a:r>
            </a:p>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Gestionar los procesos de contratación a través de SECOP II.</a:t>
              </a:r>
              <a:endParaRPr lang="es-CO" sz="1100" dirty="0">
                <a:solidFill>
                  <a:srgbClr val="000000"/>
                </a:solidFill>
                <a:latin typeface="Century Gothic" panose="020B0502020202020204" pitchFamily="34" charset="0"/>
              </a:endParaRPr>
            </a:p>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Adecuar la publicación de los históricos de información presupuestal de la DGPPN a los estándares de publicación de cifras, datos e indicadores del sitio web del Ministerio</a:t>
              </a:r>
            </a:p>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Continuar adelantando la estrategia de herramientas de accesibilidad para población en condición de discapacidad que acceden a los trámites y servicios del MHCP.</a:t>
              </a:r>
            </a:p>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Desarrollar el diagnóstico del estado de la preservación digital.</a:t>
              </a:r>
              <a:endParaRPr lang="es-CO" sz="1100" dirty="0">
                <a:solidFill>
                  <a:srgbClr val="000000"/>
                </a:solidFill>
                <a:latin typeface="Century Gothic" panose="020B0502020202020204" pitchFamily="34" charset="0"/>
              </a:endParaRPr>
            </a:p>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Implementar el Plan de Preservación Digital</a:t>
              </a:r>
            </a:p>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Realizar eliminación de documentos para ser presentados al Comité Institucional. </a:t>
              </a:r>
              <a:endParaRPr lang="es-CO" sz="1100" dirty="0">
                <a:latin typeface="Century Gothic" panose="020B0502020202020204" pitchFamily="34" charset="0"/>
              </a:endParaRPr>
            </a:p>
          </p:txBody>
        </p:sp>
      </p:grpSp>
      <p:grpSp>
        <p:nvGrpSpPr>
          <p:cNvPr id="55" name="Group 20">
            <a:extLst>
              <a:ext uri="{FF2B5EF4-FFF2-40B4-BE49-F238E27FC236}">
                <a16:creationId xmlns:a16="http://schemas.microsoft.com/office/drawing/2014/main" id="{8622917D-4A46-4E36-B86B-2686FC5F2DC9}"/>
              </a:ext>
            </a:extLst>
          </p:cNvPr>
          <p:cNvGrpSpPr/>
          <p:nvPr/>
        </p:nvGrpSpPr>
        <p:grpSpPr>
          <a:xfrm>
            <a:off x="46850" y="1892784"/>
            <a:ext cx="4324726" cy="2397808"/>
            <a:chOff x="-33211" y="1234326"/>
            <a:chExt cx="3230188" cy="3197074"/>
          </a:xfrm>
        </p:grpSpPr>
        <p:sp>
          <p:nvSpPr>
            <p:cNvPr id="56" name="Rectangle 21">
              <a:extLst>
                <a:ext uri="{FF2B5EF4-FFF2-40B4-BE49-F238E27FC236}">
                  <a16:creationId xmlns:a16="http://schemas.microsoft.com/office/drawing/2014/main" id="{9236CB75-114F-49E4-93B4-C9C36FD34381}"/>
                </a:ext>
              </a:extLst>
            </p:cNvPr>
            <p:cNvSpPr/>
            <p:nvPr/>
          </p:nvSpPr>
          <p:spPr>
            <a:xfrm>
              <a:off x="251872" y="1234326"/>
              <a:ext cx="2879314" cy="492442"/>
            </a:xfrm>
            <a:prstGeom prst="rect">
              <a:avLst/>
            </a:prstGeom>
          </p:spPr>
          <p:txBody>
            <a:bodyPr wrap="square" anchor="b">
              <a:spAutoFit/>
            </a:bodyPr>
            <a:lstStyle/>
            <a:p>
              <a:pPr algn="ctr"/>
              <a:r>
                <a:rPr lang="da-DK" b="1" dirty="0">
                  <a:solidFill>
                    <a:schemeClr val="accent2"/>
                  </a:solidFill>
                  <a:latin typeface="arial" panose="020B0604020202020204" pitchFamily="34" charset="0"/>
                </a:rPr>
                <a:t>Servicio al ciudadano</a:t>
              </a:r>
              <a:endParaRPr lang="en-US" b="1" dirty="0">
                <a:solidFill>
                  <a:schemeClr val="accent2"/>
                </a:solidFill>
              </a:endParaRPr>
            </a:p>
          </p:txBody>
        </p:sp>
        <p:sp>
          <p:nvSpPr>
            <p:cNvPr id="57" name="Rectangle 22">
              <a:extLst>
                <a:ext uri="{FF2B5EF4-FFF2-40B4-BE49-F238E27FC236}">
                  <a16:creationId xmlns:a16="http://schemas.microsoft.com/office/drawing/2014/main" id="{312F2CDA-2E2F-4FB7-AED1-BB24F8D6D873}"/>
                </a:ext>
              </a:extLst>
            </p:cNvPr>
            <p:cNvSpPr/>
            <p:nvPr/>
          </p:nvSpPr>
          <p:spPr>
            <a:xfrm>
              <a:off x="-33211" y="1825561"/>
              <a:ext cx="3230188" cy="2605839"/>
            </a:xfrm>
            <a:prstGeom prst="rect">
              <a:avLst/>
            </a:prstGeom>
          </p:spPr>
          <p:txBody>
            <a:bodyPr wrap="square">
              <a:spAutoFit/>
            </a:bodyPr>
            <a:lstStyle/>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Optimizar los procesos de seguimiento y control  en la administración de los recursos del FONPET</a:t>
              </a:r>
            </a:p>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Fortalecer la divulgación del mensaje estratégico del Ministerio de Hacienda y Crédito Público, a través del seguimiento a la satisfacción del servicio prestado</a:t>
              </a:r>
              <a:endParaRPr lang="es-CO" sz="1100" dirty="0">
                <a:solidFill>
                  <a:srgbClr val="000000"/>
                </a:solidFill>
                <a:latin typeface="Century Gothic" panose="020B0502020202020204" pitchFamily="34" charset="0"/>
              </a:endParaRPr>
            </a:p>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Socializar la guía de Lenguaje Claro al interior de las dependencias del Ministerio de Hacienda</a:t>
              </a:r>
            </a:p>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Generar estrategias pedagógicas para la apropiación de la carta de trato digno al ciudadano.</a:t>
              </a:r>
              <a:endParaRPr lang="es-CO" sz="1100" dirty="0">
                <a:solidFill>
                  <a:srgbClr val="000000"/>
                </a:solidFill>
                <a:latin typeface="Century Gothic" panose="020B0502020202020204" pitchFamily="34" charset="0"/>
              </a:endParaRPr>
            </a:p>
            <a:p>
              <a:pPr marL="171450" indent="-171450" algn="just">
                <a:buFont typeface="Wingdings" panose="05000000000000000000" pitchFamily="2" charset="2"/>
                <a:buChar char="v"/>
              </a:pPr>
              <a:r>
                <a:rPr lang="es-CO" sz="1100" b="0" i="0" dirty="0">
                  <a:solidFill>
                    <a:srgbClr val="000000"/>
                  </a:solidFill>
                  <a:effectLst/>
                  <a:latin typeface="Century Gothic" panose="020B0502020202020204" pitchFamily="34" charset="0"/>
                </a:rPr>
                <a:t>Continuar con la estrategia de estructuración del proceso que integra las  políticas de relación estado ciudadano. </a:t>
              </a:r>
              <a:endParaRPr lang="es-CO" sz="1100" dirty="0">
                <a:latin typeface="Century Gothic" panose="020B0502020202020204" pitchFamily="34" charset="0"/>
              </a:endParaRPr>
            </a:p>
          </p:txBody>
        </p:sp>
      </p:grpSp>
      <p:sp>
        <p:nvSpPr>
          <p:cNvPr id="76" name="TextBox 41">
            <a:extLst>
              <a:ext uri="{FF2B5EF4-FFF2-40B4-BE49-F238E27FC236}">
                <a16:creationId xmlns:a16="http://schemas.microsoft.com/office/drawing/2014/main" id="{5BF2A76E-5C45-49A7-B19C-DC9373DF86E8}"/>
              </a:ext>
            </a:extLst>
          </p:cNvPr>
          <p:cNvSpPr txBox="1"/>
          <p:nvPr/>
        </p:nvSpPr>
        <p:spPr>
          <a:xfrm>
            <a:off x="4650176" y="2998057"/>
            <a:ext cx="652744" cy="646331"/>
          </a:xfrm>
          <a:prstGeom prst="rect">
            <a:avLst/>
          </a:prstGeom>
          <a:noFill/>
        </p:spPr>
        <p:txBody>
          <a:bodyPr wrap="none" rtlCol="0" anchor="ctr">
            <a:spAutoFit/>
          </a:bodyPr>
          <a:lstStyle/>
          <a:p>
            <a:pPr algn="ctr"/>
            <a:r>
              <a:rPr lang="en-US" sz="3600" b="1" dirty="0">
                <a:solidFill>
                  <a:schemeClr val="bg1"/>
                </a:solidFill>
                <a:effectLst>
                  <a:outerShdw blurRad="38100" dist="38100" dir="2700000" algn="tl">
                    <a:srgbClr val="000000">
                      <a:alpha val="43137"/>
                    </a:srgbClr>
                  </a:outerShdw>
                </a:effectLst>
              </a:rPr>
              <a:t>04</a:t>
            </a:r>
          </a:p>
        </p:txBody>
      </p:sp>
      <p:sp>
        <p:nvSpPr>
          <p:cNvPr id="77" name="TextBox 42">
            <a:extLst>
              <a:ext uri="{FF2B5EF4-FFF2-40B4-BE49-F238E27FC236}">
                <a16:creationId xmlns:a16="http://schemas.microsoft.com/office/drawing/2014/main" id="{A0361468-8C35-4F01-B7D9-889554F285D4}"/>
              </a:ext>
            </a:extLst>
          </p:cNvPr>
          <p:cNvSpPr txBox="1"/>
          <p:nvPr/>
        </p:nvSpPr>
        <p:spPr>
          <a:xfrm>
            <a:off x="6846936" y="2866506"/>
            <a:ext cx="652744" cy="646331"/>
          </a:xfrm>
          <a:prstGeom prst="rect">
            <a:avLst/>
          </a:prstGeom>
          <a:noFill/>
        </p:spPr>
        <p:txBody>
          <a:bodyPr wrap="none" rtlCol="0" anchor="ctr">
            <a:spAutoFit/>
          </a:bodyPr>
          <a:lstStyle/>
          <a:p>
            <a:pPr algn="ctr"/>
            <a:r>
              <a:rPr lang="en-US" sz="3600" b="1" dirty="0">
                <a:solidFill>
                  <a:schemeClr val="bg1"/>
                </a:solidFill>
                <a:effectLst>
                  <a:outerShdw blurRad="38100" dist="38100" dir="2700000" algn="tl">
                    <a:srgbClr val="000000">
                      <a:alpha val="43137"/>
                    </a:srgbClr>
                  </a:outerShdw>
                </a:effectLst>
              </a:rPr>
              <a:t>05</a:t>
            </a:r>
          </a:p>
        </p:txBody>
      </p:sp>
      <p:sp>
        <p:nvSpPr>
          <p:cNvPr id="78" name="TextBox 43">
            <a:extLst>
              <a:ext uri="{FF2B5EF4-FFF2-40B4-BE49-F238E27FC236}">
                <a16:creationId xmlns:a16="http://schemas.microsoft.com/office/drawing/2014/main" id="{E58771D3-F453-415E-8A23-319C828F221A}"/>
              </a:ext>
            </a:extLst>
          </p:cNvPr>
          <p:cNvSpPr txBox="1"/>
          <p:nvPr/>
        </p:nvSpPr>
        <p:spPr>
          <a:xfrm>
            <a:off x="6270701" y="4909445"/>
            <a:ext cx="652744" cy="646331"/>
          </a:xfrm>
          <a:prstGeom prst="rect">
            <a:avLst/>
          </a:prstGeom>
          <a:noFill/>
        </p:spPr>
        <p:txBody>
          <a:bodyPr wrap="none" rtlCol="0" anchor="ctr">
            <a:spAutoFit/>
          </a:bodyPr>
          <a:lstStyle/>
          <a:p>
            <a:pPr algn="ctr"/>
            <a:r>
              <a:rPr lang="en-US" sz="3600" b="1" dirty="0">
                <a:solidFill>
                  <a:schemeClr val="bg1"/>
                </a:solidFill>
                <a:effectLst>
                  <a:outerShdw blurRad="38100" dist="38100" dir="2700000" algn="tl">
                    <a:srgbClr val="000000">
                      <a:alpha val="43137"/>
                    </a:srgbClr>
                  </a:outerShdw>
                </a:effectLst>
              </a:rPr>
              <a:t>06</a:t>
            </a:r>
          </a:p>
        </p:txBody>
      </p:sp>
      <p:pic>
        <p:nvPicPr>
          <p:cNvPr id="93" name="Imagen 92">
            <a:extLst>
              <a:ext uri="{FF2B5EF4-FFF2-40B4-BE49-F238E27FC236}">
                <a16:creationId xmlns:a16="http://schemas.microsoft.com/office/drawing/2014/main" id="{9DDBFE21-AFC6-4BE2-AC52-CADCD965CA2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661700" y="2487105"/>
            <a:ext cx="591024" cy="591024"/>
          </a:xfrm>
          <a:prstGeom prst="rect">
            <a:avLst/>
          </a:prstGeom>
        </p:spPr>
      </p:pic>
      <p:pic>
        <p:nvPicPr>
          <p:cNvPr id="94" name="Imagen 93">
            <a:extLst>
              <a:ext uri="{FF2B5EF4-FFF2-40B4-BE49-F238E27FC236}">
                <a16:creationId xmlns:a16="http://schemas.microsoft.com/office/drawing/2014/main" id="{423A4AC1-908D-44CE-BA8E-54559ACB8DF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04851" y="1589839"/>
            <a:ext cx="630514" cy="630514"/>
          </a:xfrm>
          <a:prstGeom prst="rect">
            <a:avLst/>
          </a:prstGeom>
        </p:spPr>
      </p:pic>
      <p:pic>
        <p:nvPicPr>
          <p:cNvPr id="96" name="Imagen 95">
            <a:extLst>
              <a:ext uri="{FF2B5EF4-FFF2-40B4-BE49-F238E27FC236}">
                <a16:creationId xmlns:a16="http://schemas.microsoft.com/office/drawing/2014/main" id="{DCCE6E44-629B-49AE-86F6-4ECD06D6024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866093" y="2400620"/>
            <a:ext cx="566025" cy="566025"/>
          </a:xfrm>
          <a:prstGeom prst="rect">
            <a:avLst/>
          </a:prstGeom>
        </p:spPr>
      </p:pic>
      <p:pic>
        <p:nvPicPr>
          <p:cNvPr id="97" name="Imagen 96">
            <a:extLst>
              <a:ext uri="{FF2B5EF4-FFF2-40B4-BE49-F238E27FC236}">
                <a16:creationId xmlns:a16="http://schemas.microsoft.com/office/drawing/2014/main" id="{CAED33E6-E964-4002-9C38-1E6FA52D85B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224868" y="4398134"/>
            <a:ext cx="659272" cy="659272"/>
          </a:xfrm>
          <a:prstGeom prst="rect">
            <a:avLst/>
          </a:prstGeom>
        </p:spPr>
      </p:pic>
      <p:sp>
        <p:nvSpPr>
          <p:cNvPr id="67" name="Rectángulo 66">
            <a:hlinkClick r:id="rId6" action="ppaction://hlinksldjump"/>
            <a:extLst>
              <a:ext uri="{FF2B5EF4-FFF2-40B4-BE49-F238E27FC236}">
                <a16:creationId xmlns:a16="http://schemas.microsoft.com/office/drawing/2014/main" id="{40A3F838-26C6-4586-9557-CC936177F078}"/>
              </a:ext>
            </a:extLst>
          </p:cNvPr>
          <p:cNvSpPr/>
          <p:nvPr/>
        </p:nvSpPr>
        <p:spPr>
          <a:xfrm>
            <a:off x="10124510" y="6258840"/>
            <a:ext cx="1428384" cy="462207"/>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Contenido</a:t>
            </a:r>
          </a:p>
        </p:txBody>
      </p:sp>
      <p:pic>
        <p:nvPicPr>
          <p:cNvPr id="68"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1552894" y="6196635"/>
            <a:ext cx="586619" cy="58661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hlinkClick r:id="rId8" action="ppaction://hlinksldjump"/>
            <a:extLst>
              <a:ext uri="{FF2B5EF4-FFF2-40B4-BE49-F238E27FC236}">
                <a16:creationId xmlns:a16="http://schemas.microsoft.com/office/drawing/2014/main" id="{032396E9-4F46-EE0A-0BF0-FC402DC2D9DE}"/>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1052803" y="1499551"/>
            <a:ext cx="630514" cy="630514"/>
          </a:xfrm>
          <a:prstGeom prst="rect">
            <a:avLst/>
          </a:prstGeom>
        </p:spPr>
      </p:pic>
      <p:pic>
        <p:nvPicPr>
          <p:cNvPr id="6" name="Imagen 5">
            <a:hlinkClick r:id="rId10" action="ppaction://hlinksldjump"/>
            <a:extLst>
              <a:ext uri="{FF2B5EF4-FFF2-40B4-BE49-F238E27FC236}">
                <a16:creationId xmlns:a16="http://schemas.microsoft.com/office/drawing/2014/main" id="{5856B63D-C61A-5939-DC9A-257C1F891814}"/>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1975713" y="4999834"/>
            <a:ext cx="466999" cy="466999"/>
          </a:xfrm>
          <a:prstGeom prst="rect">
            <a:avLst/>
          </a:prstGeom>
        </p:spPr>
      </p:pic>
    </p:spTree>
    <p:extLst>
      <p:ext uri="{BB962C8B-B14F-4D97-AF65-F5344CB8AC3E}">
        <p14:creationId xmlns:p14="http://schemas.microsoft.com/office/powerpoint/2010/main" val="1913592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4F85D92-198A-450B-AD05-3ED131DCCBF2}"/>
              </a:ext>
            </a:extLst>
          </p:cNvPr>
          <p:cNvSpPr/>
          <p:nvPr/>
        </p:nvSpPr>
        <p:spPr>
          <a:xfrm>
            <a:off x="0" y="365127"/>
            <a:ext cx="12192000" cy="947858"/>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2" name="Título 1">
            <a:extLst>
              <a:ext uri="{FF2B5EF4-FFF2-40B4-BE49-F238E27FC236}">
                <a16:creationId xmlns:a16="http://schemas.microsoft.com/office/drawing/2014/main" id="{E711BA04-4CC5-4BB1-B37E-DFB19FD7F16A}"/>
              </a:ext>
            </a:extLst>
          </p:cNvPr>
          <p:cNvSpPr>
            <a:spLocks noGrp="1"/>
          </p:cNvSpPr>
          <p:nvPr>
            <p:ph type="title"/>
          </p:nvPr>
        </p:nvSpPr>
        <p:spPr>
          <a:xfrm>
            <a:off x="720213" y="176274"/>
            <a:ext cx="10515600" cy="1325563"/>
          </a:xfrm>
        </p:spPr>
        <p:txBody>
          <a:bodyPr/>
          <a:lstStyle/>
          <a:p>
            <a:r>
              <a:rPr lang="es-CO" b="1" dirty="0">
                <a:solidFill>
                  <a:schemeClr val="bg1"/>
                </a:solidFill>
                <a:latin typeface="Century Gothic" panose="020B0502020202020204" pitchFamily="34" charset="0"/>
              </a:rPr>
              <a:t>Objetivos</a:t>
            </a:r>
          </a:p>
        </p:txBody>
      </p:sp>
      <p:sp>
        <p:nvSpPr>
          <p:cNvPr id="5" name="文本框 18">
            <a:extLst>
              <a:ext uri="{FF2B5EF4-FFF2-40B4-BE49-F238E27FC236}">
                <a16:creationId xmlns:a16="http://schemas.microsoft.com/office/drawing/2014/main" id="{C6902F14-14AB-4649-ACA5-40C82AA55C14}"/>
              </a:ext>
            </a:extLst>
          </p:cNvPr>
          <p:cNvSpPr txBox="1"/>
          <p:nvPr/>
        </p:nvSpPr>
        <p:spPr>
          <a:xfrm>
            <a:off x="720213" y="2369116"/>
            <a:ext cx="4028767" cy="646331"/>
          </a:xfrm>
          <a:prstGeom prst="rect">
            <a:avLst/>
          </a:prstGeom>
          <a:noFill/>
        </p:spPr>
        <p:txBody>
          <a:bodyPr wrap="square" rtlCol="0">
            <a:spAutoFit/>
            <a:scene3d>
              <a:camera prst="orthographicFront"/>
              <a:lightRig rig="threePt" dir="t"/>
            </a:scene3d>
            <a:sp3d contourW="12700"/>
          </a:bodyPr>
          <a:lstStyle/>
          <a:p>
            <a:pPr>
              <a:defRPr/>
            </a:pPr>
            <a:r>
              <a:rPr lang="es-CO" altLang="zh-CN" sz="3600" b="1" dirty="0">
                <a:solidFill>
                  <a:prstClr val="black">
                    <a:lumMod val="75000"/>
                    <a:lumOff val="25000"/>
                  </a:prstClr>
                </a:solidFill>
                <a:latin typeface="Century Gothic" panose="020B0502020202020204" pitchFamily="34" charset="0"/>
                <a:ea typeface="Cambria" panose="02040503050406030204" pitchFamily="18" charset="0"/>
              </a:rPr>
              <a:t>Objetivo general</a:t>
            </a:r>
          </a:p>
        </p:txBody>
      </p:sp>
      <p:sp>
        <p:nvSpPr>
          <p:cNvPr id="6" name="文本框 18">
            <a:extLst>
              <a:ext uri="{FF2B5EF4-FFF2-40B4-BE49-F238E27FC236}">
                <a16:creationId xmlns:a16="http://schemas.microsoft.com/office/drawing/2014/main" id="{FC70F173-00D9-4B53-80FE-B8BF0FA7A497}"/>
              </a:ext>
            </a:extLst>
          </p:cNvPr>
          <p:cNvSpPr txBox="1"/>
          <p:nvPr/>
        </p:nvSpPr>
        <p:spPr>
          <a:xfrm>
            <a:off x="6821129" y="1567945"/>
            <a:ext cx="5213555" cy="646331"/>
          </a:xfrm>
          <a:prstGeom prst="rect">
            <a:avLst/>
          </a:prstGeom>
          <a:noFill/>
        </p:spPr>
        <p:txBody>
          <a:bodyPr wrap="square" rtlCol="0">
            <a:spAutoFit/>
            <a:scene3d>
              <a:camera prst="orthographicFront"/>
              <a:lightRig rig="threePt" dir="t"/>
            </a:scene3d>
            <a:sp3d contourW="12700"/>
          </a:bodyPr>
          <a:lstStyle/>
          <a:p>
            <a:pPr>
              <a:defRPr/>
            </a:pPr>
            <a:r>
              <a:rPr lang="es-CO" altLang="zh-CN" sz="3600" b="1" dirty="0">
                <a:solidFill>
                  <a:prstClr val="black">
                    <a:lumMod val="75000"/>
                    <a:lumOff val="25000"/>
                  </a:prstClr>
                </a:solidFill>
                <a:latin typeface="Century Gothic" panose="020B0502020202020204" pitchFamily="34" charset="0"/>
                <a:ea typeface="Cambria" panose="02040503050406030204" pitchFamily="18" charset="0"/>
              </a:rPr>
              <a:t>Objetivos específicos</a:t>
            </a:r>
          </a:p>
        </p:txBody>
      </p:sp>
      <p:pic>
        <p:nvPicPr>
          <p:cNvPr id="8" name="Gráfico 7" descr="Flecha: curva con sentido de las agujas del reloj con relleno sólido">
            <a:extLst>
              <a:ext uri="{FF2B5EF4-FFF2-40B4-BE49-F238E27FC236}">
                <a16:creationId xmlns:a16="http://schemas.microsoft.com/office/drawing/2014/main" id="{FE6D47CB-2925-479B-9767-9538A471862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4090818">
            <a:off x="6391441" y="2509350"/>
            <a:ext cx="914400" cy="9144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9" name="Gráfico 8" descr="Flecha: curva con sentido de las agujas del reloj con relleno sólido">
            <a:extLst>
              <a:ext uri="{FF2B5EF4-FFF2-40B4-BE49-F238E27FC236}">
                <a16:creationId xmlns:a16="http://schemas.microsoft.com/office/drawing/2014/main" id="{0465D6C4-6C4A-481D-B21E-C670E27AA8A3}"/>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4090818">
            <a:off x="6339326" y="3454666"/>
            <a:ext cx="914400" cy="9144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 name="Gráfico 9" descr="Flecha: curva con sentido de las agujas del reloj con relleno sólido">
            <a:extLst>
              <a:ext uri="{FF2B5EF4-FFF2-40B4-BE49-F238E27FC236}">
                <a16:creationId xmlns:a16="http://schemas.microsoft.com/office/drawing/2014/main" id="{25A35E50-80FD-40E8-87BA-A8797E48B49A}"/>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4090818">
            <a:off x="6339327" y="4484840"/>
            <a:ext cx="914400" cy="9144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1" name="Gráfico 10" descr="Flecha: curva con sentido de las agujas del reloj con relleno sólido">
            <a:extLst>
              <a:ext uri="{FF2B5EF4-FFF2-40B4-BE49-F238E27FC236}">
                <a16:creationId xmlns:a16="http://schemas.microsoft.com/office/drawing/2014/main" id="{8C95A369-F831-43E6-9571-8C682AFA7A7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4090818">
            <a:off x="6339326" y="5670720"/>
            <a:ext cx="914400" cy="9144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2" name="Rectangle 93">
            <a:extLst>
              <a:ext uri="{FF2B5EF4-FFF2-40B4-BE49-F238E27FC236}">
                <a16:creationId xmlns:a16="http://schemas.microsoft.com/office/drawing/2014/main" id="{91C06BF5-FAA1-452A-9533-D61336765AF7}"/>
              </a:ext>
            </a:extLst>
          </p:cNvPr>
          <p:cNvSpPr/>
          <p:nvPr/>
        </p:nvSpPr>
        <p:spPr>
          <a:xfrm>
            <a:off x="2220698" y="3564373"/>
            <a:ext cx="3320638" cy="2492990"/>
          </a:xfrm>
          <a:prstGeom prst="rect">
            <a:avLst/>
          </a:prstGeom>
        </p:spPr>
        <p:txBody>
          <a:bodyPr wrap="square">
            <a:spAutoFit/>
          </a:bodyPr>
          <a:lstStyle/>
          <a:p>
            <a:pPr algn="just"/>
            <a:endParaRPr lang="es-CO" sz="1200" dirty="0">
              <a:latin typeface="Century Gothic" panose="020B0502020202020204" pitchFamily="34" charset="0"/>
            </a:endParaRPr>
          </a:p>
          <a:p>
            <a:pPr algn="just">
              <a:lnSpc>
                <a:spcPct val="110000"/>
              </a:lnSpc>
            </a:pPr>
            <a:r>
              <a:rPr lang="es-CO" sz="1200" dirty="0">
                <a:latin typeface="Century Gothic" panose="020B0502020202020204" pitchFamily="34" charset="0"/>
              </a:rPr>
              <a:t>Definir e implementar en el Ministerio de Hacienda y Crédito Público, estrategias de lucha contra la corrupción y de atención al ciudadano, así como la administración de riesgos, racionalización de trámites, espacios de rendición de cuentas y participación ciudadana y mecanismos para la transparencia y acceso a la información.</a:t>
            </a:r>
          </a:p>
          <a:p>
            <a:pPr>
              <a:lnSpc>
                <a:spcPct val="110000"/>
              </a:lnSpc>
            </a:pPr>
            <a:r>
              <a:rPr lang="es-CO" sz="1200" dirty="0">
                <a:latin typeface="Century Gothic" panose="020B0502020202020204" pitchFamily="34" charset="0"/>
              </a:rPr>
              <a:t> </a:t>
            </a:r>
          </a:p>
          <a:p>
            <a:endParaRPr lang="en-US" sz="1200" dirty="0">
              <a:latin typeface="Century Gothic" panose="020B0502020202020204" pitchFamily="34" charset="0"/>
            </a:endParaRPr>
          </a:p>
        </p:txBody>
      </p:sp>
      <p:pic>
        <p:nvPicPr>
          <p:cNvPr id="7170" name="Picture 2" descr="Periodista - Iconos gratis de personas">
            <a:extLst>
              <a:ext uri="{FF2B5EF4-FFF2-40B4-BE49-F238E27FC236}">
                <a16:creationId xmlns:a16="http://schemas.microsoft.com/office/drawing/2014/main" id="{1DE83C6E-61FC-4DE1-AAD5-505D09ED81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975" y="3297258"/>
            <a:ext cx="2440387" cy="244038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93">
            <a:extLst>
              <a:ext uri="{FF2B5EF4-FFF2-40B4-BE49-F238E27FC236}">
                <a16:creationId xmlns:a16="http://schemas.microsoft.com/office/drawing/2014/main" id="{6073A627-93C9-4CA0-8E1C-D4425C351DD1}"/>
              </a:ext>
            </a:extLst>
          </p:cNvPr>
          <p:cNvSpPr/>
          <p:nvPr/>
        </p:nvSpPr>
        <p:spPr>
          <a:xfrm>
            <a:off x="7256206" y="2496435"/>
            <a:ext cx="4637894" cy="869790"/>
          </a:xfrm>
          <a:prstGeom prst="rect">
            <a:avLst/>
          </a:prstGeom>
        </p:spPr>
        <p:txBody>
          <a:bodyPr wrap="square">
            <a:spAutoFit/>
          </a:bodyPr>
          <a:lstStyle/>
          <a:p>
            <a:pPr algn="just"/>
            <a:endParaRPr lang="es-CO" sz="1200" dirty="0">
              <a:latin typeface="Century Gothic" panose="020B0502020202020204" pitchFamily="34" charset="0"/>
            </a:endParaRPr>
          </a:p>
          <a:p>
            <a:pPr algn="just">
              <a:lnSpc>
                <a:spcPct val="110000"/>
              </a:lnSpc>
            </a:pPr>
            <a:r>
              <a:rPr lang="es-CO" sz="1200" dirty="0">
                <a:latin typeface="Century Gothic" panose="020B0502020202020204" pitchFamily="34" charset="0"/>
              </a:rPr>
              <a:t>Orientar y facilitar la implementación y desarrollo de una eficaz, eficiente y efectiva administración de riesgos. </a:t>
            </a:r>
          </a:p>
          <a:p>
            <a:pPr algn="just">
              <a:lnSpc>
                <a:spcPct val="110000"/>
              </a:lnSpc>
            </a:pPr>
            <a:endParaRPr lang="es-CO" sz="1200" dirty="0">
              <a:latin typeface="Century Gothic" panose="020B0502020202020204" pitchFamily="34" charset="0"/>
            </a:endParaRPr>
          </a:p>
        </p:txBody>
      </p:sp>
      <p:sp>
        <p:nvSpPr>
          <p:cNvPr id="15" name="Rectangle 93">
            <a:extLst>
              <a:ext uri="{FF2B5EF4-FFF2-40B4-BE49-F238E27FC236}">
                <a16:creationId xmlns:a16="http://schemas.microsoft.com/office/drawing/2014/main" id="{83573152-A09D-42F4-91BA-7EDE10CB7D67}"/>
              </a:ext>
            </a:extLst>
          </p:cNvPr>
          <p:cNvSpPr/>
          <p:nvPr/>
        </p:nvSpPr>
        <p:spPr>
          <a:xfrm>
            <a:off x="7256206" y="3588483"/>
            <a:ext cx="4637894" cy="1091389"/>
          </a:xfrm>
          <a:prstGeom prst="rect">
            <a:avLst/>
          </a:prstGeom>
        </p:spPr>
        <p:txBody>
          <a:bodyPr wrap="square">
            <a:spAutoFit/>
          </a:bodyPr>
          <a:lstStyle/>
          <a:p>
            <a:pPr algn="just">
              <a:lnSpc>
                <a:spcPct val="110000"/>
              </a:lnSpc>
            </a:pPr>
            <a:r>
              <a:rPr lang="es-CO" sz="1200" dirty="0">
                <a:latin typeface="Century Gothic" panose="020B0502020202020204" pitchFamily="34" charset="0"/>
              </a:rPr>
              <a:t>Implementar trámites a través de la reducción de costos, documentos, tiempos, procesos y pasos a los grupos de valor.</a:t>
            </a:r>
          </a:p>
          <a:p>
            <a:pPr algn="just">
              <a:lnSpc>
                <a:spcPct val="110000"/>
              </a:lnSpc>
            </a:pPr>
            <a:endParaRPr lang="es-CO" sz="1200" dirty="0">
              <a:latin typeface="Century Gothic" panose="020B0502020202020204" pitchFamily="34" charset="0"/>
            </a:endParaRPr>
          </a:p>
          <a:p>
            <a:pPr algn="just">
              <a:lnSpc>
                <a:spcPct val="110000"/>
              </a:lnSpc>
            </a:pPr>
            <a:endParaRPr lang="es-CO" sz="1200" dirty="0">
              <a:latin typeface="Century Gothic" panose="020B0502020202020204" pitchFamily="34" charset="0"/>
            </a:endParaRPr>
          </a:p>
        </p:txBody>
      </p:sp>
      <p:sp>
        <p:nvSpPr>
          <p:cNvPr id="16" name="Rectangle 93">
            <a:extLst>
              <a:ext uri="{FF2B5EF4-FFF2-40B4-BE49-F238E27FC236}">
                <a16:creationId xmlns:a16="http://schemas.microsoft.com/office/drawing/2014/main" id="{0A9DE3F2-8FEF-4646-9F24-C01EEA69E21C}"/>
              </a:ext>
            </a:extLst>
          </p:cNvPr>
          <p:cNvSpPr/>
          <p:nvPr/>
        </p:nvSpPr>
        <p:spPr>
          <a:xfrm>
            <a:off x="7256206" y="4615775"/>
            <a:ext cx="4637894" cy="1091389"/>
          </a:xfrm>
          <a:prstGeom prst="rect">
            <a:avLst/>
          </a:prstGeom>
        </p:spPr>
        <p:txBody>
          <a:bodyPr wrap="square">
            <a:spAutoFit/>
          </a:bodyPr>
          <a:lstStyle/>
          <a:p>
            <a:pPr algn="just">
              <a:lnSpc>
                <a:spcPct val="110000"/>
              </a:lnSpc>
            </a:pPr>
            <a:r>
              <a:rPr lang="es-CO" sz="1200" dirty="0">
                <a:latin typeface="Century Gothic" panose="020B0502020202020204" pitchFamily="34" charset="0"/>
              </a:rPr>
              <a:t>Entregar información clara y sencilla a través de canales de comunicación entre los servidores públicos y los grupos de valor. </a:t>
            </a:r>
          </a:p>
          <a:p>
            <a:pPr algn="just">
              <a:lnSpc>
                <a:spcPct val="110000"/>
              </a:lnSpc>
            </a:pPr>
            <a:endParaRPr lang="es-CO" sz="1200" dirty="0">
              <a:latin typeface="Century Gothic" panose="020B0502020202020204" pitchFamily="34" charset="0"/>
            </a:endParaRPr>
          </a:p>
          <a:p>
            <a:pPr algn="just">
              <a:lnSpc>
                <a:spcPct val="110000"/>
              </a:lnSpc>
            </a:pPr>
            <a:endParaRPr lang="es-CO" sz="1200" dirty="0">
              <a:latin typeface="Century Gothic" panose="020B0502020202020204" pitchFamily="34" charset="0"/>
            </a:endParaRPr>
          </a:p>
        </p:txBody>
      </p:sp>
      <p:sp>
        <p:nvSpPr>
          <p:cNvPr id="17" name="Rectangle 93">
            <a:extLst>
              <a:ext uri="{FF2B5EF4-FFF2-40B4-BE49-F238E27FC236}">
                <a16:creationId xmlns:a16="http://schemas.microsoft.com/office/drawing/2014/main" id="{CE9DC6FA-545F-404F-8246-284810A8BFD9}"/>
              </a:ext>
            </a:extLst>
          </p:cNvPr>
          <p:cNvSpPr/>
          <p:nvPr/>
        </p:nvSpPr>
        <p:spPr>
          <a:xfrm>
            <a:off x="7256206" y="5619564"/>
            <a:ext cx="4637894" cy="869790"/>
          </a:xfrm>
          <a:prstGeom prst="rect">
            <a:avLst/>
          </a:prstGeom>
        </p:spPr>
        <p:txBody>
          <a:bodyPr wrap="square">
            <a:spAutoFit/>
          </a:bodyPr>
          <a:lstStyle/>
          <a:p>
            <a:pPr algn="just"/>
            <a:endParaRPr lang="es-CO" sz="1200" dirty="0">
              <a:latin typeface="Century Gothic" panose="020B0502020202020204" pitchFamily="34" charset="0"/>
            </a:endParaRPr>
          </a:p>
          <a:p>
            <a:pPr algn="just">
              <a:lnSpc>
                <a:spcPct val="110000"/>
              </a:lnSpc>
            </a:pPr>
            <a:r>
              <a:rPr lang="es-CO" sz="1200" dirty="0">
                <a:latin typeface="Century Gothic" panose="020B0502020202020204" pitchFamily="34" charset="0"/>
              </a:rPr>
              <a:t>Fortalecer los canales de atención para garantizar un mejor servicio a los grupos de valor. </a:t>
            </a:r>
          </a:p>
          <a:p>
            <a:pPr algn="just">
              <a:lnSpc>
                <a:spcPct val="110000"/>
              </a:lnSpc>
            </a:pPr>
            <a:endParaRPr lang="es-CO" sz="1200" dirty="0">
              <a:latin typeface="Century Gothic" panose="020B0502020202020204" pitchFamily="34" charset="0"/>
            </a:endParaRPr>
          </a:p>
        </p:txBody>
      </p:sp>
      <p:sp>
        <p:nvSpPr>
          <p:cNvPr id="18" name="Rectángulo 17">
            <a:hlinkClick r:id="rId5" action="ppaction://hlinksldjump"/>
            <a:extLst>
              <a:ext uri="{FF2B5EF4-FFF2-40B4-BE49-F238E27FC236}">
                <a16:creationId xmlns:a16="http://schemas.microsoft.com/office/drawing/2014/main" id="{40A3F838-26C6-4586-9557-CC936177F078}"/>
              </a:ext>
            </a:extLst>
          </p:cNvPr>
          <p:cNvSpPr/>
          <p:nvPr/>
        </p:nvSpPr>
        <p:spPr>
          <a:xfrm>
            <a:off x="10416906" y="6184649"/>
            <a:ext cx="1428384" cy="462207"/>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Contenido</a:t>
            </a:r>
          </a:p>
        </p:txBody>
      </p:sp>
      <p:pic>
        <p:nvPicPr>
          <p:cNvPr id="19"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1605381" y="6370401"/>
            <a:ext cx="586619" cy="58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615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
            <a:extLst>
              <a:ext uri="{FF2B5EF4-FFF2-40B4-BE49-F238E27FC236}">
                <a16:creationId xmlns:a16="http://schemas.microsoft.com/office/drawing/2014/main" id="{AAFC41BF-3861-475E-A08D-AF045F480708}"/>
              </a:ext>
            </a:extLst>
          </p:cNvPr>
          <p:cNvPicPr>
            <a:picLocks noChangeAspect="1"/>
          </p:cNvPicPr>
          <p:nvPr/>
        </p:nvPicPr>
        <p:blipFill>
          <a:blip r:embed="rId2" cstate="screen">
            <a:alphaModFix amt="5000"/>
            <a:extLst>
              <a:ext uri="{28A0092B-C50C-407E-A947-70E740481C1C}">
                <a14:useLocalDpi xmlns:a14="http://schemas.microsoft.com/office/drawing/2010/main"/>
              </a:ext>
            </a:extLst>
          </a:blip>
          <a:stretch>
            <a:fillRect/>
          </a:stretch>
        </p:blipFill>
        <p:spPr>
          <a:xfrm>
            <a:off x="-718580" y="44117"/>
            <a:ext cx="12910580" cy="6870002"/>
          </a:xfrm>
          <a:prstGeom prst="rect">
            <a:avLst/>
          </a:prstGeom>
        </p:spPr>
      </p:pic>
      <p:sp>
        <p:nvSpPr>
          <p:cNvPr id="6" name="CuadroTexto 5">
            <a:hlinkClick r:id="rId3" action="ppaction://hlinksldjump"/>
            <a:extLst>
              <a:ext uri="{FF2B5EF4-FFF2-40B4-BE49-F238E27FC236}">
                <a16:creationId xmlns:a16="http://schemas.microsoft.com/office/drawing/2014/main" id="{5B457971-2CE4-4BFA-87A2-26F70F14CF5B}"/>
              </a:ext>
            </a:extLst>
          </p:cNvPr>
          <p:cNvSpPr txBox="1"/>
          <p:nvPr/>
        </p:nvSpPr>
        <p:spPr>
          <a:xfrm rot="2584026">
            <a:off x="734983" y="3544528"/>
            <a:ext cx="2074607" cy="2035277"/>
          </a:xfrm>
          <a:prstGeom prst="rect">
            <a:avLst/>
          </a:prstGeom>
          <a:solidFill>
            <a:srgbClr val="49439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es-CO" dirty="0"/>
          </a:p>
        </p:txBody>
      </p:sp>
      <p:sp>
        <p:nvSpPr>
          <p:cNvPr id="7" name="CuadroTexto 6">
            <a:hlinkClick r:id="rId4" action="ppaction://hlinksldjump"/>
            <a:extLst>
              <a:ext uri="{FF2B5EF4-FFF2-40B4-BE49-F238E27FC236}">
                <a16:creationId xmlns:a16="http://schemas.microsoft.com/office/drawing/2014/main" id="{29F782C8-2F3A-48E2-BD1F-2C52CA3B3B62}"/>
              </a:ext>
            </a:extLst>
          </p:cNvPr>
          <p:cNvSpPr txBox="1"/>
          <p:nvPr/>
        </p:nvSpPr>
        <p:spPr>
          <a:xfrm rot="2584026">
            <a:off x="2349955" y="1853383"/>
            <a:ext cx="2074607" cy="2035277"/>
          </a:xfrm>
          <a:prstGeom prst="rect">
            <a:avLst/>
          </a:prstGeom>
          <a:solidFill>
            <a:srgbClr val="49439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es-CO" dirty="0"/>
          </a:p>
        </p:txBody>
      </p:sp>
      <p:sp>
        <p:nvSpPr>
          <p:cNvPr id="8" name="CuadroTexto 7">
            <a:hlinkClick r:id="rId5" action="ppaction://hlinksldjump"/>
            <a:extLst>
              <a:ext uri="{FF2B5EF4-FFF2-40B4-BE49-F238E27FC236}">
                <a16:creationId xmlns:a16="http://schemas.microsoft.com/office/drawing/2014/main" id="{965E957A-306F-4C94-B642-5147D7ED320F}"/>
              </a:ext>
            </a:extLst>
          </p:cNvPr>
          <p:cNvSpPr txBox="1"/>
          <p:nvPr/>
        </p:nvSpPr>
        <p:spPr>
          <a:xfrm rot="2584026">
            <a:off x="4100063" y="3544526"/>
            <a:ext cx="2074607" cy="2035277"/>
          </a:xfrm>
          <a:prstGeom prst="rect">
            <a:avLst/>
          </a:prstGeom>
          <a:solidFill>
            <a:srgbClr val="49439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es-CO" dirty="0"/>
          </a:p>
        </p:txBody>
      </p:sp>
      <p:sp>
        <p:nvSpPr>
          <p:cNvPr id="9" name="CuadroTexto 8">
            <a:hlinkClick r:id="rId6" action="ppaction://hlinksldjump"/>
            <a:extLst>
              <a:ext uri="{FF2B5EF4-FFF2-40B4-BE49-F238E27FC236}">
                <a16:creationId xmlns:a16="http://schemas.microsoft.com/office/drawing/2014/main" id="{5526E774-96C3-442E-8513-FBB5A447C64D}"/>
              </a:ext>
            </a:extLst>
          </p:cNvPr>
          <p:cNvSpPr txBox="1"/>
          <p:nvPr/>
        </p:nvSpPr>
        <p:spPr>
          <a:xfrm rot="2584026">
            <a:off x="5803493" y="1853382"/>
            <a:ext cx="2074607" cy="2035277"/>
          </a:xfrm>
          <a:prstGeom prst="rect">
            <a:avLst/>
          </a:prstGeom>
          <a:solidFill>
            <a:srgbClr val="49439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es-CO" dirty="0"/>
          </a:p>
        </p:txBody>
      </p:sp>
      <p:sp>
        <p:nvSpPr>
          <p:cNvPr id="10" name="CuadroTexto 9">
            <a:hlinkClick r:id="rId7" action="ppaction://hlinksldjump"/>
            <a:extLst>
              <a:ext uri="{FF2B5EF4-FFF2-40B4-BE49-F238E27FC236}">
                <a16:creationId xmlns:a16="http://schemas.microsoft.com/office/drawing/2014/main" id="{D3DCAEAD-CC07-491E-8052-C5F87CA643D4}"/>
              </a:ext>
            </a:extLst>
          </p:cNvPr>
          <p:cNvSpPr txBox="1"/>
          <p:nvPr/>
        </p:nvSpPr>
        <p:spPr>
          <a:xfrm rot="2584026">
            <a:off x="7506922" y="3544527"/>
            <a:ext cx="2074607" cy="2035277"/>
          </a:xfrm>
          <a:prstGeom prst="rect">
            <a:avLst/>
          </a:prstGeom>
          <a:solidFill>
            <a:srgbClr val="49439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es-CO" dirty="0"/>
          </a:p>
        </p:txBody>
      </p:sp>
      <p:sp>
        <p:nvSpPr>
          <p:cNvPr id="11" name="CuadroTexto 10">
            <a:hlinkClick r:id="rId8" action="ppaction://hlinksldjump"/>
            <a:extLst>
              <a:ext uri="{FF2B5EF4-FFF2-40B4-BE49-F238E27FC236}">
                <a16:creationId xmlns:a16="http://schemas.microsoft.com/office/drawing/2014/main" id="{B40B721C-5242-4B0F-AF3F-6B88625B7547}"/>
              </a:ext>
            </a:extLst>
          </p:cNvPr>
          <p:cNvSpPr txBox="1"/>
          <p:nvPr/>
        </p:nvSpPr>
        <p:spPr>
          <a:xfrm rot="2584026">
            <a:off x="9168572" y="1853384"/>
            <a:ext cx="2074607" cy="2035277"/>
          </a:xfrm>
          <a:prstGeom prst="rect">
            <a:avLst/>
          </a:prstGeom>
          <a:solidFill>
            <a:srgbClr val="49439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s-CO" dirty="0"/>
          </a:p>
        </p:txBody>
      </p:sp>
      <p:sp>
        <p:nvSpPr>
          <p:cNvPr id="12" name="îṣļîḑé-Diamond 8">
            <a:extLst>
              <a:ext uri="{FF2B5EF4-FFF2-40B4-BE49-F238E27FC236}">
                <a16:creationId xmlns:a16="http://schemas.microsoft.com/office/drawing/2014/main" id="{78B08E06-B249-4978-AA32-77E7727FE5F1}"/>
              </a:ext>
            </a:extLst>
          </p:cNvPr>
          <p:cNvSpPr/>
          <p:nvPr/>
        </p:nvSpPr>
        <p:spPr>
          <a:xfrm>
            <a:off x="3036790" y="4729435"/>
            <a:ext cx="877852" cy="87785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mj-lt"/>
              <a:ea typeface="Cambria" panose="02040503050406030204" pitchFamily="18" charset="0"/>
            </a:endParaRPr>
          </a:p>
        </p:txBody>
      </p:sp>
      <p:sp>
        <p:nvSpPr>
          <p:cNvPr id="13" name="îṣļîḑé-Diamond 8">
            <a:extLst>
              <a:ext uri="{FF2B5EF4-FFF2-40B4-BE49-F238E27FC236}">
                <a16:creationId xmlns:a16="http://schemas.microsoft.com/office/drawing/2014/main" id="{02241E97-D8AB-426A-B8DD-ACB59CBA69F6}"/>
              </a:ext>
            </a:extLst>
          </p:cNvPr>
          <p:cNvSpPr/>
          <p:nvPr/>
        </p:nvSpPr>
        <p:spPr>
          <a:xfrm>
            <a:off x="4684780" y="1825899"/>
            <a:ext cx="877852" cy="87785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mj-lt"/>
              <a:ea typeface="Cambria" panose="02040503050406030204" pitchFamily="18" charset="0"/>
            </a:endParaRPr>
          </a:p>
        </p:txBody>
      </p:sp>
      <p:sp>
        <p:nvSpPr>
          <p:cNvPr id="14" name="îṣļîḑé-Diamond 8">
            <a:extLst>
              <a:ext uri="{FF2B5EF4-FFF2-40B4-BE49-F238E27FC236}">
                <a16:creationId xmlns:a16="http://schemas.microsoft.com/office/drawing/2014/main" id="{83FFE31E-0393-485E-9E35-292F9F3665EF}"/>
              </a:ext>
            </a:extLst>
          </p:cNvPr>
          <p:cNvSpPr/>
          <p:nvPr/>
        </p:nvSpPr>
        <p:spPr>
          <a:xfrm>
            <a:off x="6407872" y="4690356"/>
            <a:ext cx="877852" cy="87785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mj-lt"/>
              <a:ea typeface="Cambria" panose="02040503050406030204" pitchFamily="18" charset="0"/>
            </a:endParaRPr>
          </a:p>
        </p:txBody>
      </p:sp>
      <p:sp>
        <p:nvSpPr>
          <p:cNvPr id="15" name="îṣļîḑé-Diamond 8">
            <a:extLst>
              <a:ext uri="{FF2B5EF4-FFF2-40B4-BE49-F238E27FC236}">
                <a16:creationId xmlns:a16="http://schemas.microsoft.com/office/drawing/2014/main" id="{5144DB2C-8AAA-4B4C-B341-2E32FB10B88B}"/>
              </a:ext>
            </a:extLst>
          </p:cNvPr>
          <p:cNvSpPr/>
          <p:nvPr/>
        </p:nvSpPr>
        <p:spPr>
          <a:xfrm>
            <a:off x="8105299" y="1825899"/>
            <a:ext cx="877852" cy="87785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mj-lt"/>
              <a:ea typeface="Cambria" panose="02040503050406030204" pitchFamily="18" charset="0"/>
            </a:endParaRPr>
          </a:p>
        </p:txBody>
      </p:sp>
      <p:pic>
        <p:nvPicPr>
          <p:cNvPr id="17" name="Imagen 16">
            <a:hlinkClick r:id="rId3" action="ppaction://hlinksldjump"/>
            <a:extLst>
              <a:ext uri="{FF2B5EF4-FFF2-40B4-BE49-F238E27FC236}">
                <a16:creationId xmlns:a16="http://schemas.microsoft.com/office/drawing/2014/main" id="{FA4FAB36-AE79-421C-9E26-B751D97C346F}"/>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214288" y="3814668"/>
            <a:ext cx="914767" cy="914767"/>
          </a:xfrm>
          <a:prstGeom prst="rect">
            <a:avLst/>
          </a:prstGeom>
        </p:spPr>
      </p:pic>
      <p:sp>
        <p:nvSpPr>
          <p:cNvPr id="18" name="CuadroTexto 17">
            <a:extLst>
              <a:ext uri="{FF2B5EF4-FFF2-40B4-BE49-F238E27FC236}">
                <a16:creationId xmlns:a16="http://schemas.microsoft.com/office/drawing/2014/main" id="{ED60C439-E554-4E4B-B5DB-521232A6E31D}"/>
              </a:ext>
            </a:extLst>
          </p:cNvPr>
          <p:cNvSpPr txBox="1"/>
          <p:nvPr/>
        </p:nvSpPr>
        <p:spPr>
          <a:xfrm>
            <a:off x="1013210" y="4805020"/>
            <a:ext cx="1476375" cy="646331"/>
          </a:xfrm>
          <a:prstGeom prst="rect">
            <a:avLst/>
          </a:prstGeom>
          <a:noFill/>
        </p:spPr>
        <p:txBody>
          <a:bodyPr wrap="square" rtlCol="0">
            <a:spAutoFit/>
          </a:bodyPr>
          <a:lstStyle/>
          <a:p>
            <a:pPr algn="ctr"/>
            <a:r>
              <a:rPr lang="es-CO" b="1" dirty="0">
                <a:solidFill>
                  <a:schemeClr val="bg1"/>
                </a:solidFill>
                <a:latin typeface="Calibri" panose="020F0502020204030204" pitchFamily="34" charset="0"/>
              </a:rPr>
              <a:t>Gestión del Riesgo</a:t>
            </a:r>
            <a:endParaRPr lang="es-CO" b="1" dirty="0">
              <a:solidFill>
                <a:schemeClr val="bg1"/>
              </a:solidFill>
            </a:endParaRPr>
          </a:p>
        </p:txBody>
      </p:sp>
      <p:sp>
        <p:nvSpPr>
          <p:cNvPr id="19" name="CuadroTexto 18">
            <a:extLst>
              <a:ext uri="{FF2B5EF4-FFF2-40B4-BE49-F238E27FC236}">
                <a16:creationId xmlns:a16="http://schemas.microsoft.com/office/drawing/2014/main" id="{9DBEBA33-A7E5-493F-BEEE-F8128399A4CC}"/>
              </a:ext>
            </a:extLst>
          </p:cNvPr>
          <p:cNvSpPr txBox="1"/>
          <p:nvPr/>
        </p:nvSpPr>
        <p:spPr>
          <a:xfrm>
            <a:off x="2524299" y="2878954"/>
            <a:ext cx="1819277" cy="1200329"/>
          </a:xfrm>
          <a:prstGeom prst="rect">
            <a:avLst/>
          </a:prstGeom>
          <a:noFill/>
        </p:spPr>
        <p:txBody>
          <a:bodyPr wrap="square" rtlCol="0">
            <a:spAutoFit/>
          </a:bodyPr>
          <a:lstStyle/>
          <a:p>
            <a:pPr algn="ctr" rtl="0" fontAlgn="base"/>
            <a:r>
              <a:rPr lang="es-CO" b="1" dirty="0">
                <a:solidFill>
                  <a:schemeClr val="bg1"/>
                </a:solidFill>
                <a:latin typeface="Calibri" panose="020F0502020204030204" pitchFamily="34" charset="0"/>
              </a:rPr>
              <a:t>Racionalización de </a:t>
            </a:r>
            <a:r>
              <a:rPr lang="en-US" b="1" dirty="0">
                <a:solidFill>
                  <a:schemeClr val="bg1"/>
                </a:solidFill>
                <a:latin typeface="Calibri" panose="020F0502020204030204" pitchFamily="34" charset="0"/>
              </a:rPr>
              <a:t>​</a:t>
            </a:r>
            <a:endParaRPr lang="en-US" b="1" dirty="0">
              <a:solidFill>
                <a:schemeClr val="bg1"/>
              </a:solidFill>
              <a:latin typeface="Segoe UI" panose="020B0502040204020203" pitchFamily="34" charset="0"/>
            </a:endParaRPr>
          </a:p>
          <a:p>
            <a:pPr algn="ctr" rtl="0" fontAlgn="base"/>
            <a:r>
              <a:rPr lang="es-CO" b="1" dirty="0">
                <a:solidFill>
                  <a:schemeClr val="bg1"/>
                </a:solidFill>
                <a:latin typeface="Calibri" panose="020F0502020204030204" pitchFamily="34" charset="0"/>
              </a:rPr>
              <a:t>Trámites</a:t>
            </a:r>
            <a:endParaRPr lang="en-US" b="1" dirty="0">
              <a:solidFill>
                <a:schemeClr val="bg1"/>
              </a:solidFill>
              <a:latin typeface="Segoe UI" panose="020B0502040204020203" pitchFamily="34" charset="0"/>
            </a:endParaRPr>
          </a:p>
          <a:p>
            <a:pPr algn="ctr"/>
            <a:endParaRPr lang="es-CO" b="1" dirty="0"/>
          </a:p>
        </p:txBody>
      </p:sp>
      <p:pic>
        <p:nvPicPr>
          <p:cNvPr id="20" name="Imagen 19">
            <a:hlinkClick r:id="rId4" action="ppaction://hlinksldjump"/>
            <a:extLst>
              <a:ext uri="{FF2B5EF4-FFF2-40B4-BE49-F238E27FC236}">
                <a16:creationId xmlns:a16="http://schemas.microsoft.com/office/drawing/2014/main" id="{AEEED3AC-C5CE-46A0-9D61-BF798EA91E7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926882" y="1898675"/>
            <a:ext cx="1026645" cy="1026645"/>
          </a:xfrm>
          <a:prstGeom prst="rect">
            <a:avLst/>
          </a:prstGeom>
        </p:spPr>
      </p:pic>
      <p:sp>
        <p:nvSpPr>
          <p:cNvPr id="21" name="îṣļîḑé-Diamond 8">
            <a:extLst>
              <a:ext uri="{FF2B5EF4-FFF2-40B4-BE49-F238E27FC236}">
                <a16:creationId xmlns:a16="http://schemas.microsoft.com/office/drawing/2014/main" id="{A0812A7B-93D5-4D89-B881-7EC3E676715A}"/>
              </a:ext>
            </a:extLst>
          </p:cNvPr>
          <p:cNvSpPr/>
          <p:nvPr/>
        </p:nvSpPr>
        <p:spPr>
          <a:xfrm>
            <a:off x="915446" y="2275151"/>
            <a:ext cx="877852" cy="87785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mj-lt"/>
              <a:ea typeface="Cambria" panose="02040503050406030204" pitchFamily="18" charset="0"/>
            </a:endParaRPr>
          </a:p>
        </p:txBody>
      </p:sp>
      <p:sp>
        <p:nvSpPr>
          <p:cNvPr id="22" name="îṣļîḑé-Diamond 8">
            <a:extLst>
              <a:ext uri="{FF2B5EF4-FFF2-40B4-BE49-F238E27FC236}">
                <a16:creationId xmlns:a16="http://schemas.microsoft.com/office/drawing/2014/main" id="{3C296579-8254-4C3E-899E-1B0BD18A0B75}"/>
              </a:ext>
            </a:extLst>
          </p:cNvPr>
          <p:cNvSpPr/>
          <p:nvPr/>
        </p:nvSpPr>
        <p:spPr>
          <a:xfrm>
            <a:off x="3189190" y="4881835"/>
            <a:ext cx="877852" cy="87785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mj-lt"/>
              <a:ea typeface="Cambria" panose="02040503050406030204" pitchFamily="18" charset="0"/>
            </a:endParaRPr>
          </a:p>
        </p:txBody>
      </p:sp>
      <p:pic>
        <p:nvPicPr>
          <p:cNvPr id="23" name="Imagen 22">
            <a:hlinkClick r:id="rId5" action="ppaction://hlinksldjump"/>
            <a:extLst>
              <a:ext uri="{FF2B5EF4-FFF2-40B4-BE49-F238E27FC236}">
                <a16:creationId xmlns:a16="http://schemas.microsoft.com/office/drawing/2014/main" id="{C4073594-E539-433F-8C1F-5218282E8C0A}"/>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4635375" y="3712756"/>
            <a:ext cx="1026645" cy="1026645"/>
          </a:xfrm>
          <a:prstGeom prst="rect">
            <a:avLst/>
          </a:prstGeom>
        </p:spPr>
      </p:pic>
      <p:sp>
        <p:nvSpPr>
          <p:cNvPr id="24" name="CuadroTexto 23">
            <a:extLst>
              <a:ext uri="{FF2B5EF4-FFF2-40B4-BE49-F238E27FC236}">
                <a16:creationId xmlns:a16="http://schemas.microsoft.com/office/drawing/2014/main" id="{4713191C-6F7A-409D-9135-147B1DFE5D48}"/>
              </a:ext>
            </a:extLst>
          </p:cNvPr>
          <p:cNvSpPr txBox="1"/>
          <p:nvPr/>
        </p:nvSpPr>
        <p:spPr>
          <a:xfrm>
            <a:off x="4430051" y="4805019"/>
            <a:ext cx="1476375" cy="646331"/>
          </a:xfrm>
          <a:prstGeom prst="rect">
            <a:avLst/>
          </a:prstGeom>
          <a:noFill/>
        </p:spPr>
        <p:txBody>
          <a:bodyPr wrap="square" rtlCol="0">
            <a:spAutoFit/>
          </a:bodyPr>
          <a:lstStyle/>
          <a:p>
            <a:pPr algn="ctr"/>
            <a:r>
              <a:rPr lang="es-CO" b="1">
                <a:solidFill>
                  <a:schemeClr val="bg1"/>
                </a:solidFill>
                <a:latin typeface="Calibri" panose="020F0502020204030204" pitchFamily="34" charset="0"/>
              </a:rPr>
              <a:t>Rendición de Cuentas</a:t>
            </a:r>
            <a:endParaRPr lang="es-CO" b="1">
              <a:solidFill>
                <a:schemeClr val="bg1"/>
              </a:solidFill>
            </a:endParaRPr>
          </a:p>
        </p:txBody>
      </p:sp>
      <p:sp>
        <p:nvSpPr>
          <p:cNvPr id="25" name="CuadroTexto 24">
            <a:extLst>
              <a:ext uri="{FF2B5EF4-FFF2-40B4-BE49-F238E27FC236}">
                <a16:creationId xmlns:a16="http://schemas.microsoft.com/office/drawing/2014/main" id="{E60DBFAC-ACC5-4138-94DC-9BBFE03CF5BA}"/>
              </a:ext>
            </a:extLst>
          </p:cNvPr>
          <p:cNvSpPr txBox="1"/>
          <p:nvPr/>
        </p:nvSpPr>
        <p:spPr>
          <a:xfrm>
            <a:off x="5994777" y="3014650"/>
            <a:ext cx="1751707" cy="646331"/>
          </a:xfrm>
          <a:prstGeom prst="rect">
            <a:avLst/>
          </a:prstGeom>
          <a:noFill/>
        </p:spPr>
        <p:txBody>
          <a:bodyPr wrap="square" rtlCol="0">
            <a:spAutoFit/>
          </a:bodyPr>
          <a:lstStyle/>
          <a:p>
            <a:pPr algn="ctr"/>
            <a:r>
              <a:rPr lang="es-CO" b="1" dirty="0">
                <a:solidFill>
                  <a:schemeClr val="bg1"/>
                </a:solidFill>
                <a:latin typeface="Calibri" panose="020F0502020204030204" pitchFamily="34" charset="0"/>
              </a:rPr>
              <a:t>Servicio al Ciudadano</a:t>
            </a:r>
            <a:endParaRPr lang="es-CO" b="1" dirty="0">
              <a:solidFill>
                <a:schemeClr val="bg1"/>
              </a:solidFill>
            </a:endParaRPr>
          </a:p>
        </p:txBody>
      </p:sp>
      <p:pic>
        <p:nvPicPr>
          <p:cNvPr id="26" name="Imagen 25">
            <a:hlinkClick r:id="rId8" action="ppaction://hlinksldjump"/>
            <a:extLst>
              <a:ext uri="{FF2B5EF4-FFF2-40B4-BE49-F238E27FC236}">
                <a16:creationId xmlns:a16="http://schemas.microsoft.com/office/drawing/2014/main" id="{95F968B6-9531-432F-90F3-E8B6FFF1C4AE}"/>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9554121" y="1891246"/>
            <a:ext cx="1181863" cy="1181863"/>
          </a:xfrm>
          <a:prstGeom prst="rect">
            <a:avLst/>
          </a:prstGeom>
        </p:spPr>
      </p:pic>
      <p:pic>
        <p:nvPicPr>
          <p:cNvPr id="27" name="Imagen 26">
            <a:hlinkClick r:id="rId6" action="ppaction://hlinksldjump"/>
            <a:extLst>
              <a:ext uri="{FF2B5EF4-FFF2-40B4-BE49-F238E27FC236}">
                <a16:creationId xmlns:a16="http://schemas.microsoft.com/office/drawing/2014/main" id="{32AE4DF0-86A0-4DED-87F7-865EA9B0C367}"/>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6186560" y="1809344"/>
            <a:ext cx="1205306" cy="1205306"/>
          </a:xfrm>
          <a:prstGeom prst="rect">
            <a:avLst/>
          </a:prstGeom>
        </p:spPr>
      </p:pic>
      <p:sp>
        <p:nvSpPr>
          <p:cNvPr id="28" name="CuadroTexto 27">
            <a:extLst>
              <a:ext uri="{FF2B5EF4-FFF2-40B4-BE49-F238E27FC236}">
                <a16:creationId xmlns:a16="http://schemas.microsoft.com/office/drawing/2014/main" id="{3958FFDC-881A-4077-83CD-726099342DE7}"/>
              </a:ext>
            </a:extLst>
          </p:cNvPr>
          <p:cNvSpPr txBox="1"/>
          <p:nvPr/>
        </p:nvSpPr>
        <p:spPr>
          <a:xfrm>
            <a:off x="7811690" y="4597112"/>
            <a:ext cx="1585913" cy="923330"/>
          </a:xfrm>
          <a:prstGeom prst="rect">
            <a:avLst/>
          </a:prstGeom>
          <a:noFill/>
        </p:spPr>
        <p:txBody>
          <a:bodyPr wrap="square" rtlCol="0">
            <a:spAutoFit/>
          </a:bodyPr>
          <a:lstStyle/>
          <a:p>
            <a:pPr algn="ctr"/>
            <a:r>
              <a:rPr lang="es-CO" b="1" dirty="0">
                <a:solidFill>
                  <a:schemeClr val="bg1"/>
                </a:solidFill>
                <a:latin typeface="Calibri" panose="020F0502020204030204" pitchFamily="34" charset="0"/>
              </a:rPr>
              <a:t>Transparencia</a:t>
            </a:r>
            <a:r>
              <a:rPr lang="es-CO" dirty="0">
                <a:solidFill>
                  <a:srgbClr val="000000"/>
                </a:solidFill>
                <a:latin typeface="Calibri" panose="020F0502020204030204" pitchFamily="34" charset="0"/>
              </a:rPr>
              <a:t> </a:t>
            </a:r>
            <a:r>
              <a:rPr lang="es-CO" b="1" dirty="0">
                <a:solidFill>
                  <a:schemeClr val="bg1"/>
                </a:solidFill>
                <a:latin typeface="Calibri" panose="020F0502020204030204" pitchFamily="34" charset="0"/>
              </a:rPr>
              <a:t>y acceso a la información</a:t>
            </a:r>
          </a:p>
        </p:txBody>
      </p:sp>
      <p:sp>
        <p:nvSpPr>
          <p:cNvPr id="29" name="CuadroTexto 28">
            <a:extLst>
              <a:ext uri="{FF2B5EF4-FFF2-40B4-BE49-F238E27FC236}">
                <a16:creationId xmlns:a16="http://schemas.microsoft.com/office/drawing/2014/main" id="{25798829-98DE-4068-B49F-7E826D24030A}"/>
              </a:ext>
            </a:extLst>
          </p:cNvPr>
          <p:cNvSpPr txBox="1"/>
          <p:nvPr/>
        </p:nvSpPr>
        <p:spPr>
          <a:xfrm>
            <a:off x="9518873" y="3075692"/>
            <a:ext cx="1476375" cy="646331"/>
          </a:xfrm>
          <a:prstGeom prst="rect">
            <a:avLst/>
          </a:prstGeom>
          <a:noFill/>
        </p:spPr>
        <p:txBody>
          <a:bodyPr wrap="square" rtlCol="0">
            <a:spAutoFit/>
          </a:bodyPr>
          <a:lstStyle/>
          <a:p>
            <a:pPr algn="ctr"/>
            <a:r>
              <a:rPr lang="es-CO" b="1" dirty="0">
                <a:solidFill>
                  <a:schemeClr val="bg1"/>
                </a:solidFill>
                <a:latin typeface="Calibri" panose="020F0502020204030204" pitchFamily="34" charset="0"/>
              </a:rPr>
              <a:t>Iniciativas Adicionales</a:t>
            </a:r>
            <a:endParaRPr lang="es-CO" b="1" dirty="0">
              <a:solidFill>
                <a:schemeClr val="bg1"/>
              </a:solidFill>
            </a:endParaRPr>
          </a:p>
        </p:txBody>
      </p:sp>
      <p:pic>
        <p:nvPicPr>
          <p:cNvPr id="30" name="Imagen 29">
            <a:hlinkClick r:id="rId7" action="ppaction://hlinksldjump"/>
            <a:extLst>
              <a:ext uri="{FF2B5EF4-FFF2-40B4-BE49-F238E27FC236}">
                <a16:creationId xmlns:a16="http://schemas.microsoft.com/office/drawing/2014/main" id="{D3878B05-4358-4E8D-8BDB-4CBF398169F4}"/>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7939604" y="3541777"/>
            <a:ext cx="1071632" cy="1071632"/>
          </a:xfrm>
          <a:prstGeom prst="rect">
            <a:avLst/>
          </a:prstGeom>
        </p:spPr>
      </p:pic>
      <p:sp>
        <p:nvSpPr>
          <p:cNvPr id="32" name="文本框 18">
            <a:extLst>
              <a:ext uri="{FF2B5EF4-FFF2-40B4-BE49-F238E27FC236}">
                <a16:creationId xmlns:a16="http://schemas.microsoft.com/office/drawing/2014/main" id="{417B4839-1674-469A-BF3E-343DC5D15368}"/>
              </a:ext>
            </a:extLst>
          </p:cNvPr>
          <p:cNvSpPr txBox="1"/>
          <p:nvPr/>
        </p:nvSpPr>
        <p:spPr>
          <a:xfrm>
            <a:off x="1015023" y="343633"/>
            <a:ext cx="7016553" cy="646331"/>
          </a:xfrm>
          <a:prstGeom prst="rect">
            <a:avLst/>
          </a:prstGeom>
          <a:noFill/>
        </p:spPr>
        <p:txBody>
          <a:bodyPr wrap="square" rtlCol="0">
            <a:spAutoFit/>
            <a:scene3d>
              <a:camera prst="orthographicFront"/>
              <a:lightRig rig="threePt" dir="t"/>
            </a:scene3d>
            <a:sp3d contourW="12700"/>
          </a:bodyPr>
          <a:lstStyle/>
          <a:p>
            <a:pPr>
              <a:defRPr/>
            </a:pPr>
            <a:r>
              <a:rPr lang="es-CO" altLang="zh-CN" sz="3600" b="1" dirty="0">
                <a:solidFill>
                  <a:prstClr val="black">
                    <a:lumMod val="75000"/>
                    <a:lumOff val="25000"/>
                  </a:prstClr>
                </a:solidFill>
                <a:effectLst>
                  <a:outerShdw blurRad="38100" dist="38100" dir="2700000" algn="tl">
                    <a:srgbClr val="000000">
                      <a:alpha val="43137"/>
                    </a:srgbClr>
                  </a:outerShdw>
                </a:effectLst>
                <a:latin typeface="Century Gothic" panose="020B0502020202020204" pitchFamily="34" charset="0"/>
                <a:ea typeface="Cambria" panose="02040503050406030204" pitchFamily="18" charset="0"/>
              </a:rPr>
              <a:t>Componentes del PAAC</a:t>
            </a:r>
          </a:p>
        </p:txBody>
      </p:sp>
      <p:cxnSp>
        <p:nvCxnSpPr>
          <p:cNvPr id="31" name="直接连接符 20">
            <a:extLst>
              <a:ext uri="{FF2B5EF4-FFF2-40B4-BE49-F238E27FC236}">
                <a16:creationId xmlns:a16="http://schemas.microsoft.com/office/drawing/2014/main" id="{C4238789-894D-482A-B8F9-41C6F6EAF847}"/>
              </a:ext>
            </a:extLst>
          </p:cNvPr>
          <p:cNvCxnSpPr>
            <a:cxnSpLocks/>
          </p:cNvCxnSpPr>
          <p:nvPr/>
        </p:nvCxnSpPr>
        <p:spPr>
          <a:xfrm flipV="1">
            <a:off x="1141477" y="917792"/>
            <a:ext cx="4520543" cy="4953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ángulo 37">
            <a:hlinkClick r:id="rId15" action="ppaction://hlinksldjump"/>
            <a:extLst>
              <a:ext uri="{FF2B5EF4-FFF2-40B4-BE49-F238E27FC236}">
                <a16:creationId xmlns:a16="http://schemas.microsoft.com/office/drawing/2014/main" id="{40A3F838-26C6-4586-9557-CC936177F078}"/>
              </a:ext>
            </a:extLst>
          </p:cNvPr>
          <p:cNvSpPr/>
          <p:nvPr/>
        </p:nvSpPr>
        <p:spPr>
          <a:xfrm>
            <a:off x="10416906" y="6184649"/>
            <a:ext cx="1428384" cy="462207"/>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Contenido</a:t>
            </a:r>
          </a:p>
        </p:txBody>
      </p:sp>
      <p:pic>
        <p:nvPicPr>
          <p:cNvPr id="39"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16" cstate="hqprint">
            <a:extLst>
              <a:ext uri="{28A0092B-C50C-407E-A947-70E740481C1C}">
                <a14:useLocalDpi xmlns:a14="http://schemas.microsoft.com/office/drawing/2010/main" val="0"/>
              </a:ext>
            </a:extLst>
          </a:blip>
          <a:srcRect/>
          <a:stretch>
            <a:fillRect/>
          </a:stretch>
        </p:blipFill>
        <p:spPr bwMode="auto">
          <a:xfrm>
            <a:off x="11605381" y="6370401"/>
            <a:ext cx="586619" cy="58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86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3122187-B076-441B-9C9E-FE8AFF7AD8A8}"/>
              </a:ext>
            </a:extLst>
          </p:cNvPr>
          <p:cNvSpPr/>
          <p:nvPr/>
        </p:nvSpPr>
        <p:spPr>
          <a:xfrm>
            <a:off x="1708220" y="-11572"/>
            <a:ext cx="10483780" cy="202134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Forma libre: forma 30">
            <a:extLst>
              <a:ext uri="{FF2B5EF4-FFF2-40B4-BE49-F238E27FC236}">
                <a16:creationId xmlns:a16="http://schemas.microsoft.com/office/drawing/2014/main" id="{1D0FE9D1-DB0E-48E2-94FF-BFB0EEBAC599}"/>
              </a:ext>
            </a:extLst>
          </p:cNvPr>
          <p:cNvSpPr/>
          <p:nvPr/>
        </p:nvSpPr>
        <p:spPr>
          <a:xfrm>
            <a:off x="-13186612" y="0"/>
            <a:ext cx="25378612" cy="6858000"/>
          </a:xfrm>
          <a:custGeom>
            <a:avLst/>
            <a:gdLst>
              <a:gd name="connsiteX0" fmla="*/ 13186611 w 25378612"/>
              <a:gd name="connsiteY0" fmla="*/ 0 h 6858000"/>
              <a:gd name="connsiteX1" fmla="*/ 14907030 w 25378612"/>
              <a:gd name="connsiteY1" fmla="*/ 0 h 6858000"/>
              <a:gd name="connsiteX2" fmla="*/ 14907030 w 25378612"/>
              <a:gd name="connsiteY2" fmla="*/ 2021305 h 6858000"/>
              <a:gd name="connsiteX3" fmla="*/ 25378612 w 25378612"/>
              <a:gd name="connsiteY3" fmla="*/ 2021305 h 6858000"/>
              <a:gd name="connsiteX4" fmla="*/ 25378612 w 25378612"/>
              <a:gd name="connsiteY4" fmla="*/ 6858000 h 6858000"/>
              <a:gd name="connsiteX5" fmla="*/ 0 w 25378612"/>
              <a:gd name="connsiteY5" fmla="*/ 6858000 h 6858000"/>
              <a:gd name="connsiteX6" fmla="*/ 0 w 25378612"/>
              <a:gd name="connsiteY6" fmla="*/ 2021305 h 6858000"/>
              <a:gd name="connsiteX7" fmla="*/ 13186611 w 25378612"/>
              <a:gd name="connsiteY7" fmla="*/ 20213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78612" h="6858000">
                <a:moveTo>
                  <a:pt x="13186611" y="0"/>
                </a:moveTo>
                <a:lnTo>
                  <a:pt x="14907030" y="0"/>
                </a:lnTo>
                <a:lnTo>
                  <a:pt x="14907030" y="2021305"/>
                </a:lnTo>
                <a:lnTo>
                  <a:pt x="25378612" y="2021305"/>
                </a:lnTo>
                <a:lnTo>
                  <a:pt x="25378612" y="6858000"/>
                </a:lnTo>
                <a:lnTo>
                  <a:pt x="0" y="6858000"/>
                </a:lnTo>
                <a:lnTo>
                  <a:pt x="0" y="2021305"/>
                </a:lnTo>
                <a:lnTo>
                  <a:pt x="13186611" y="2021305"/>
                </a:lnTo>
                <a:close/>
              </a:path>
            </a:pathLst>
          </a:custGeom>
          <a:solidFill>
            <a:srgbClr val="4C99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5" name="CuadroTexto 4">
            <a:extLst>
              <a:ext uri="{FF2B5EF4-FFF2-40B4-BE49-F238E27FC236}">
                <a16:creationId xmlns:a16="http://schemas.microsoft.com/office/drawing/2014/main" id="{E35C8734-1817-44D4-8000-4F918A7CC3A3}"/>
              </a:ext>
            </a:extLst>
          </p:cNvPr>
          <p:cNvSpPr txBox="1"/>
          <p:nvPr/>
        </p:nvSpPr>
        <p:spPr>
          <a:xfrm>
            <a:off x="59532" y="1138855"/>
            <a:ext cx="1476375" cy="584775"/>
          </a:xfrm>
          <a:prstGeom prst="rect">
            <a:avLst/>
          </a:prstGeom>
          <a:noFill/>
        </p:spPr>
        <p:txBody>
          <a:bodyPr wrap="square" rtlCol="0">
            <a:spAutoFit/>
          </a:bodyPr>
          <a:lstStyle/>
          <a:p>
            <a:pPr algn="ctr"/>
            <a:r>
              <a:rPr lang="es-CO" sz="1600" b="1">
                <a:solidFill>
                  <a:schemeClr val="bg1"/>
                </a:solidFill>
                <a:latin typeface="Century Gothic" panose="020B0502020202020204" pitchFamily="34" charset="0"/>
              </a:rPr>
              <a:t>Gestión del Riesgo</a:t>
            </a:r>
          </a:p>
        </p:txBody>
      </p:sp>
      <p:sp>
        <p:nvSpPr>
          <p:cNvPr id="8" name="CuadroTexto 7">
            <a:extLst>
              <a:ext uri="{FF2B5EF4-FFF2-40B4-BE49-F238E27FC236}">
                <a16:creationId xmlns:a16="http://schemas.microsoft.com/office/drawing/2014/main" id="{7AA31F0D-F3C1-4E2B-BA28-0EFBE1CDA20A}"/>
              </a:ext>
            </a:extLst>
          </p:cNvPr>
          <p:cNvSpPr txBox="1"/>
          <p:nvPr/>
        </p:nvSpPr>
        <p:spPr>
          <a:xfrm>
            <a:off x="2038350" y="1087400"/>
            <a:ext cx="2012159" cy="1200329"/>
          </a:xfrm>
          <a:prstGeom prst="rect">
            <a:avLst/>
          </a:prstGeom>
          <a:noFill/>
        </p:spPr>
        <p:txBody>
          <a:bodyPr wrap="square" rtlCol="0">
            <a:spAutoFit/>
          </a:bodyPr>
          <a:lstStyle/>
          <a:p>
            <a:pPr algn="ctr" rtl="0" fontAlgn="base"/>
            <a:r>
              <a:rPr lang="es-CO" b="1">
                <a:solidFill>
                  <a:srgbClr val="000000"/>
                </a:solidFill>
                <a:latin typeface="Century Gothic" panose="020B0502020202020204" pitchFamily="34" charset="0"/>
              </a:rPr>
              <a:t>Racionalización de </a:t>
            </a:r>
            <a:r>
              <a:rPr lang="en-US" b="1">
                <a:solidFill>
                  <a:srgbClr val="000000"/>
                </a:solidFill>
                <a:latin typeface="Century Gothic" panose="020B0502020202020204" pitchFamily="34" charset="0"/>
              </a:rPr>
              <a:t>​</a:t>
            </a:r>
          </a:p>
          <a:p>
            <a:pPr algn="ctr" rtl="0" fontAlgn="base"/>
            <a:r>
              <a:rPr lang="es-CO" b="1">
                <a:solidFill>
                  <a:srgbClr val="000000"/>
                </a:solidFill>
                <a:latin typeface="Century Gothic" panose="020B0502020202020204" pitchFamily="34" charset="0"/>
              </a:rPr>
              <a:t>Trámites</a:t>
            </a:r>
            <a:endParaRPr lang="en-US" b="1">
              <a:solidFill>
                <a:srgbClr val="000000"/>
              </a:solidFill>
              <a:latin typeface="Century Gothic" panose="020B0502020202020204" pitchFamily="34" charset="0"/>
            </a:endParaRPr>
          </a:p>
          <a:p>
            <a:pPr algn="ctr"/>
            <a:endParaRPr lang="es-CO" b="1"/>
          </a:p>
        </p:txBody>
      </p:sp>
      <p:sp>
        <p:nvSpPr>
          <p:cNvPr id="2" name="Rectángulo 1">
            <a:extLst>
              <a:ext uri="{FF2B5EF4-FFF2-40B4-BE49-F238E27FC236}">
                <a16:creationId xmlns:a16="http://schemas.microsoft.com/office/drawing/2014/main" id="{9E2E8A86-08C6-4294-9783-D32636ACE12F}"/>
              </a:ext>
            </a:extLst>
          </p:cNvPr>
          <p:cNvSpPr/>
          <p:nvPr/>
        </p:nvSpPr>
        <p:spPr>
          <a:xfrm>
            <a:off x="3486500" y="2009775"/>
            <a:ext cx="4257325" cy="4859797"/>
          </a:xfrm>
          <a:prstGeom prst="rect">
            <a:avLst/>
          </a:prstGeom>
          <a:solidFill>
            <a:srgbClr val="4472C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AE6FA0A8-3A84-44D2-A541-7F74140B90D1}"/>
              </a:ext>
            </a:extLst>
          </p:cNvPr>
          <p:cNvSpPr txBox="1"/>
          <p:nvPr/>
        </p:nvSpPr>
        <p:spPr>
          <a:xfrm>
            <a:off x="4360071" y="1138855"/>
            <a:ext cx="1476375" cy="646331"/>
          </a:xfrm>
          <a:prstGeom prst="rect">
            <a:avLst/>
          </a:prstGeom>
          <a:noFill/>
        </p:spPr>
        <p:txBody>
          <a:bodyPr wrap="square" rtlCol="0">
            <a:spAutoFit/>
          </a:bodyPr>
          <a:lstStyle/>
          <a:p>
            <a:pPr algn="ctr" fontAlgn="base"/>
            <a:r>
              <a:rPr lang="es-CO" b="1">
                <a:solidFill>
                  <a:srgbClr val="000000"/>
                </a:solidFill>
                <a:latin typeface="Century Gothic" panose="020B0502020202020204" pitchFamily="34" charset="0"/>
              </a:rPr>
              <a:t>Rendición de Cuentas</a:t>
            </a:r>
          </a:p>
        </p:txBody>
      </p:sp>
      <p:sp>
        <p:nvSpPr>
          <p:cNvPr id="10" name="CuadroTexto 9">
            <a:extLst>
              <a:ext uri="{FF2B5EF4-FFF2-40B4-BE49-F238E27FC236}">
                <a16:creationId xmlns:a16="http://schemas.microsoft.com/office/drawing/2014/main" id="{DF045DC2-E2E5-41FB-A972-42BB5D686E09}"/>
              </a:ext>
            </a:extLst>
          </p:cNvPr>
          <p:cNvSpPr txBox="1"/>
          <p:nvPr/>
        </p:nvSpPr>
        <p:spPr>
          <a:xfrm>
            <a:off x="6338889" y="1138855"/>
            <a:ext cx="1476375" cy="646331"/>
          </a:xfrm>
          <a:prstGeom prst="rect">
            <a:avLst/>
          </a:prstGeom>
          <a:noFill/>
        </p:spPr>
        <p:txBody>
          <a:bodyPr wrap="square" rtlCol="0">
            <a:spAutoFit/>
          </a:bodyPr>
          <a:lstStyle/>
          <a:p>
            <a:pPr algn="ctr" fontAlgn="base"/>
            <a:r>
              <a:rPr lang="es-CO" b="1" dirty="0">
                <a:solidFill>
                  <a:srgbClr val="000000"/>
                </a:solidFill>
                <a:latin typeface="Century Gothic" panose="020B0502020202020204" pitchFamily="34" charset="0"/>
              </a:rPr>
              <a:t>Servicio al Ciudadano</a:t>
            </a:r>
          </a:p>
        </p:txBody>
      </p:sp>
      <p:sp>
        <p:nvSpPr>
          <p:cNvPr id="11" name="CuadroTexto 10">
            <a:extLst>
              <a:ext uri="{FF2B5EF4-FFF2-40B4-BE49-F238E27FC236}">
                <a16:creationId xmlns:a16="http://schemas.microsoft.com/office/drawing/2014/main" id="{458BA2B6-F019-47B8-9C85-1054FE42BDC5}"/>
              </a:ext>
            </a:extLst>
          </p:cNvPr>
          <p:cNvSpPr txBox="1"/>
          <p:nvPr/>
        </p:nvSpPr>
        <p:spPr>
          <a:xfrm>
            <a:off x="8317707" y="1231909"/>
            <a:ext cx="1778796" cy="646331"/>
          </a:xfrm>
          <a:prstGeom prst="rect">
            <a:avLst/>
          </a:prstGeom>
          <a:noFill/>
        </p:spPr>
        <p:txBody>
          <a:bodyPr wrap="square" rtlCol="0">
            <a:spAutoFit/>
          </a:bodyPr>
          <a:lstStyle/>
          <a:p>
            <a:pPr algn="ctr" fontAlgn="base"/>
            <a:r>
              <a:rPr lang="es-CO" b="1">
                <a:solidFill>
                  <a:srgbClr val="000000"/>
                </a:solidFill>
                <a:latin typeface="Century Gothic" panose="020B0502020202020204" pitchFamily="34" charset="0"/>
              </a:rPr>
              <a:t>Transparencia </a:t>
            </a:r>
          </a:p>
        </p:txBody>
      </p:sp>
      <p:sp>
        <p:nvSpPr>
          <p:cNvPr id="12" name="CuadroTexto 11">
            <a:extLst>
              <a:ext uri="{FF2B5EF4-FFF2-40B4-BE49-F238E27FC236}">
                <a16:creationId xmlns:a16="http://schemas.microsoft.com/office/drawing/2014/main" id="{E65BA73D-7FB5-40B0-9BEB-9E687B34B889}"/>
              </a:ext>
            </a:extLst>
          </p:cNvPr>
          <p:cNvSpPr txBox="1"/>
          <p:nvPr/>
        </p:nvSpPr>
        <p:spPr>
          <a:xfrm>
            <a:off x="10406064" y="1093412"/>
            <a:ext cx="1659647" cy="646331"/>
          </a:xfrm>
          <a:prstGeom prst="rect">
            <a:avLst/>
          </a:prstGeom>
          <a:noFill/>
        </p:spPr>
        <p:txBody>
          <a:bodyPr wrap="square" rtlCol="0">
            <a:spAutoFit/>
          </a:bodyPr>
          <a:lstStyle>
            <a:defPPr>
              <a:defRPr lang="es-CO"/>
            </a:defPPr>
            <a:lvl1pPr algn="ctr" fontAlgn="base">
              <a:defRPr b="1">
                <a:solidFill>
                  <a:srgbClr val="000000"/>
                </a:solidFill>
                <a:latin typeface="Century Gothic" panose="020B0502020202020204" pitchFamily="34" charset="0"/>
              </a:defRPr>
            </a:lvl1pPr>
          </a:lstStyle>
          <a:p>
            <a:r>
              <a:rPr lang="es-CO"/>
              <a:t>Iniciativas Adicionales</a:t>
            </a:r>
          </a:p>
        </p:txBody>
      </p:sp>
      <p:sp>
        <p:nvSpPr>
          <p:cNvPr id="23" name="CuadroTexto 22">
            <a:extLst>
              <a:ext uri="{FF2B5EF4-FFF2-40B4-BE49-F238E27FC236}">
                <a16:creationId xmlns:a16="http://schemas.microsoft.com/office/drawing/2014/main" id="{7C705D35-C781-45B1-8BD0-5D8EC95480CD}"/>
              </a:ext>
            </a:extLst>
          </p:cNvPr>
          <p:cNvSpPr txBox="1"/>
          <p:nvPr/>
        </p:nvSpPr>
        <p:spPr>
          <a:xfrm>
            <a:off x="3696061" y="2134917"/>
            <a:ext cx="3858124" cy="861774"/>
          </a:xfrm>
          <a:prstGeom prst="rect">
            <a:avLst/>
          </a:prstGeom>
          <a:noFill/>
        </p:spPr>
        <p:txBody>
          <a:bodyPr wrap="square" rtlCol="0">
            <a:spAutoFit/>
          </a:bodyPr>
          <a:lstStyle/>
          <a:p>
            <a:pPr algn="ctr"/>
            <a:r>
              <a:rPr lang="es-CO" sz="2500" b="1" dirty="0">
                <a:solidFill>
                  <a:schemeClr val="bg1"/>
                </a:solidFill>
                <a:latin typeface="Century Gothic" panose="020B0502020202020204" pitchFamily="34" charset="0"/>
              </a:rPr>
              <a:t>Componente 1.</a:t>
            </a:r>
          </a:p>
          <a:p>
            <a:pPr algn="ctr"/>
            <a:r>
              <a:rPr lang="es-CO" sz="2500" b="1" dirty="0">
                <a:solidFill>
                  <a:schemeClr val="bg1"/>
                </a:solidFill>
                <a:latin typeface="Century Gothic" panose="020B0502020202020204" pitchFamily="34" charset="0"/>
              </a:rPr>
              <a:t>Gestión del Riesgo</a:t>
            </a:r>
          </a:p>
        </p:txBody>
      </p:sp>
      <p:sp>
        <p:nvSpPr>
          <p:cNvPr id="13" name="CuadroTexto 12">
            <a:extLst>
              <a:ext uri="{FF2B5EF4-FFF2-40B4-BE49-F238E27FC236}">
                <a16:creationId xmlns:a16="http://schemas.microsoft.com/office/drawing/2014/main" id="{0EB0A601-5A14-4D3B-8732-D85E468DB7D2}"/>
              </a:ext>
            </a:extLst>
          </p:cNvPr>
          <p:cNvSpPr txBox="1"/>
          <p:nvPr/>
        </p:nvSpPr>
        <p:spPr>
          <a:xfrm>
            <a:off x="8332294" y="3212135"/>
            <a:ext cx="3499138" cy="2862322"/>
          </a:xfrm>
          <a:prstGeom prst="rect">
            <a:avLst/>
          </a:prstGeom>
          <a:noFill/>
        </p:spPr>
        <p:txBody>
          <a:bodyPr wrap="square" rtlCol="0">
            <a:spAutoFit/>
          </a:bodyPr>
          <a:lstStyle/>
          <a:p>
            <a:r>
              <a:rPr lang="es-CO" sz="1800" i="1" dirty="0">
                <a:solidFill>
                  <a:schemeClr val="bg1"/>
                </a:solidFill>
                <a:effectLst/>
                <a:latin typeface="Arial" panose="020B0604020202020204" pitchFamily="34" charset="0"/>
                <a:ea typeface="SimSun" panose="02010600030101010101" pitchFamily="2" charset="-122"/>
              </a:rPr>
              <a:t>En este componente, se presenta a la ciudadanía como el Ministerio adelanta las etapas de identificación, análisis y control de posibles hechos generadores de corrupción, tanto internos como externos.</a:t>
            </a:r>
          </a:p>
          <a:p>
            <a:endParaRPr lang="es-CO" i="1" dirty="0">
              <a:solidFill>
                <a:schemeClr val="bg1"/>
              </a:solidFill>
              <a:latin typeface="Arial" panose="020B0604020202020204" pitchFamily="34" charset="0"/>
              <a:ea typeface="SimSun" panose="02010600030101010101" pitchFamily="2" charset="-122"/>
            </a:endParaRPr>
          </a:p>
          <a:p>
            <a:r>
              <a:rPr lang="es-CO" i="1" dirty="0">
                <a:solidFill>
                  <a:schemeClr val="bg1"/>
                </a:solidFill>
                <a:latin typeface="Arial" panose="020B0604020202020204" pitchFamily="34" charset="0"/>
                <a:ea typeface="SimSun" panose="02010600030101010101" pitchFamily="2" charset="-122"/>
              </a:rPr>
              <a:t>Los invitamos a conocer las actividades de la vigencia 2023</a:t>
            </a:r>
            <a:endParaRPr lang="es-CO" i="1" dirty="0">
              <a:solidFill>
                <a:schemeClr val="bg1"/>
              </a:solidFill>
              <a:latin typeface="Century Gothic" panose="020B0502020202020204" pitchFamily="34" charset="0"/>
            </a:endParaRPr>
          </a:p>
        </p:txBody>
      </p:sp>
      <p:sp>
        <p:nvSpPr>
          <p:cNvPr id="28" name="CuadroTexto 27">
            <a:extLst>
              <a:ext uri="{FF2B5EF4-FFF2-40B4-BE49-F238E27FC236}">
                <a16:creationId xmlns:a16="http://schemas.microsoft.com/office/drawing/2014/main" id="{EEFFCC2A-A55C-4B8A-B9D9-F334BA090273}"/>
              </a:ext>
            </a:extLst>
          </p:cNvPr>
          <p:cNvSpPr txBox="1"/>
          <p:nvPr/>
        </p:nvSpPr>
        <p:spPr>
          <a:xfrm>
            <a:off x="797718" y="2722583"/>
            <a:ext cx="3340758" cy="1077218"/>
          </a:xfrm>
          <a:prstGeom prst="rect">
            <a:avLst/>
          </a:prstGeom>
          <a:noFill/>
        </p:spPr>
        <p:txBody>
          <a:bodyPr wrap="square" rtlCol="0">
            <a:spAutoFit/>
          </a:bodyPr>
          <a:lstStyle/>
          <a:p>
            <a:r>
              <a:rPr lang="es-CO" sz="1600" dirty="0">
                <a:solidFill>
                  <a:schemeClr val="bg1"/>
                </a:solidFill>
                <a:latin typeface="Century Gothic" panose="020B0502020202020204" pitchFamily="34" charset="0"/>
              </a:rPr>
              <a:t>El Ministerio de Hacienda cuenta con 50 riesgos de corrupción actualizado a diciembre 2022.</a:t>
            </a:r>
          </a:p>
        </p:txBody>
      </p:sp>
      <p:sp>
        <p:nvSpPr>
          <p:cNvPr id="16" name="Rectángulo 15">
            <a:hlinkClick r:id="rId2"/>
            <a:extLst>
              <a:ext uri="{FF2B5EF4-FFF2-40B4-BE49-F238E27FC236}">
                <a16:creationId xmlns:a16="http://schemas.microsoft.com/office/drawing/2014/main" id="{79C08BDE-392F-4613-A35B-4D6A63B44E23}"/>
              </a:ext>
            </a:extLst>
          </p:cNvPr>
          <p:cNvSpPr/>
          <p:nvPr/>
        </p:nvSpPr>
        <p:spPr>
          <a:xfrm>
            <a:off x="775247" y="5209821"/>
            <a:ext cx="2393226" cy="584775"/>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s-ES" b="1" dirty="0">
                <a:solidFill>
                  <a:schemeClr val="tx1"/>
                </a:solidFill>
                <a:latin typeface="Century Gothic" panose="020B0502020202020204" pitchFamily="34" charset="0"/>
              </a:rPr>
              <a:t>Mapa de riesgos de </a:t>
            </a:r>
            <a:r>
              <a:rPr lang="es-ES" b="1" dirty="0">
                <a:solidFill>
                  <a:schemeClr val="tx1"/>
                </a:solidFill>
                <a:latin typeface="Century Gothic" panose="020B0502020202020204" pitchFamily="34" charset="0"/>
                <a:hlinkClick r:id="rId3"/>
              </a:rPr>
              <a:t>corrupción</a:t>
            </a:r>
            <a:endParaRPr lang="es-CO" b="1" dirty="0">
              <a:solidFill>
                <a:schemeClr val="tx1"/>
              </a:solidFill>
              <a:latin typeface="Century Gothic" panose="020B0502020202020204" pitchFamily="34" charset="0"/>
            </a:endParaRPr>
          </a:p>
        </p:txBody>
      </p:sp>
      <p:pic>
        <p:nvPicPr>
          <p:cNvPr id="19" name="Imagen 18">
            <a:extLst>
              <a:ext uri="{FF2B5EF4-FFF2-40B4-BE49-F238E27FC236}">
                <a16:creationId xmlns:a16="http://schemas.microsoft.com/office/drawing/2014/main" id="{F3270918-1577-4DE9-AEDA-18173DB09C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5554" y="3242496"/>
            <a:ext cx="3499138" cy="3499138"/>
          </a:xfrm>
          <a:prstGeom prst="rect">
            <a:avLst/>
          </a:prstGeom>
        </p:spPr>
      </p:pic>
      <p:pic>
        <p:nvPicPr>
          <p:cNvPr id="36" name="Imagen 35">
            <a:extLst>
              <a:ext uri="{FF2B5EF4-FFF2-40B4-BE49-F238E27FC236}">
                <a16:creationId xmlns:a16="http://schemas.microsoft.com/office/drawing/2014/main" id="{B835D834-CB8E-4E6A-A862-35BB5BADDF6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42275" y="143836"/>
            <a:ext cx="910887" cy="910887"/>
          </a:xfrm>
          <a:prstGeom prst="rect">
            <a:avLst/>
          </a:prstGeom>
        </p:spPr>
      </p:pic>
      <p:pic>
        <p:nvPicPr>
          <p:cNvPr id="25" name="Imagen 24">
            <a:hlinkClick r:id="rId6" action="ppaction://hlinksldjump"/>
            <a:extLst>
              <a:ext uri="{FF2B5EF4-FFF2-40B4-BE49-F238E27FC236}">
                <a16:creationId xmlns:a16="http://schemas.microsoft.com/office/drawing/2014/main" id="{E91D61FC-01E3-401D-8B62-79D9000DDAB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455446" y="97750"/>
            <a:ext cx="1041105" cy="1041105"/>
          </a:xfrm>
          <a:prstGeom prst="rect">
            <a:avLst/>
          </a:prstGeom>
        </p:spPr>
      </p:pic>
      <p:sp>
        <p:nvSpPr>
          <p:cNvPr id="39" name="Rectángulo 38">
            <a:extLst>
              <a:ext uri="{FF2B5EF4-FFF2-40B4-BE49-F238E27FC236}">
                <a16:creationId xmlns:a16="http://schemas.microsoft.com/office/drawing/2014/main" id="{0A87B0DD-8A70-449A-82ED-847238C929A2}"/>
              </a:ext>
            </a:extLst>
          </p:cNvPr>
          <p:cNvSpPr/>
          <p:nvPr/>
        </p:nvSpPr>
        <p:spPr>
          <a:xfrm>
            <a:off x="724141" y="6084911"/>
            <a:ext cx="2396154" cy="452419"/>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s-CO" b="1" dirty="0">
                <a:solidFill>
                  <a:schemeClr val="tx1"/>
                </a:solidFill>
                <a:latin typeface="Century Gothic" panose="020B0502020202020204" pitchFamily="34" charset="0"/>
              </a:rPr>
              <a:t>Política de riesgos</a:t>
            </a:r>
          </a:p>
        </p:txBody>
      </p:sp>
      <p:pic>
        <p:nvPicPr>
          <p:cNvPr id="40" name="Imagen 39">
            <a:hlinkClick r:id="rId8" action="ppaction://hlinksldjump"/>
            <a:extLst>
              <a:ext uri="{FF2B5EF4-FFF2-40B4-BE49-F238E27FC236}">
                <a16:creationId xmlns:a16="http://schemas.microsoft.com/office/drawing/2014/main" id="{9EEAFE78-A5B1-40B0-9E12-DE7CE12C4AD9}"/>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440934" y="107121"/>
            <a:ext cx="1026645" cy="1026645"/>
          </a:xfrm>
          <a:prstGeom prst="rect">
            <a:avLst/>
          </a:prstGeom>
        </p:spPr>
      </p:pic>
      <p:pic>
        <p:nvPicPr>
          <p:cNvPr id="41" name="Imagen 40">
            <a:hlinkClick r:id="rId10" action="ppaction://hlinksldjump"/>
            <a:extLst>
              <a:ext uri="{FF2B5EF4-FFF2-40B4-BE49-F238E27FC236}">
                <a16:creationId xmlns:a16="http://schemas.microsoft.com/office/drawing/2014/main" id="{C9D047D0-0FD5-4C85-B491-595B751274D6}"/>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4473162" y="143646"/>
            <a:ext cx="1026645" cy="1026645"/>
          </a:xfrm>
          <a:prstGeom prst="rect">
            <a:avLst/>
          </a:prstGeom>
        </p:spPr>
      </p:pic>
      <p:pic>
        <p:nvPicPr>
          <p:cNvPr id="42" name="Imagen 41">
            <a:hlinkClick r:id="rId12" action="ppaction://hlinksldjump"/>
            <a:extLst>
              <a:ext uri="{FF2B5EF4-FFF2-40B4-BE49-F238E27FC236}">
                <a16:creationId xmlns:a16="http://schemas.microsoft.com/office/drawing/2014/main" id="{B978726A-12FF-403C-A8EA-AC13486A699E}"/>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10541476" y="-11572"/>
            <a:ext cx="1181863" cy="1181863"/>
          </a:xfrm>
          <a:prstGeom prst="rect">
            <a:avLst/>
          </a:prstGeom>
        </p:spPr>
      </p:pic>
      <p:pic>
        <p:nvPicPr>
          <p:cNvPr id="3" name="Imagen 2">
            <a:hlinkClick r:id="rId14" action="ppaction://hlinksldjump"/>
            <a:extLst>
              <a:ext uri="{FF2B5EF4-FFF2-40B4-BE49-F238E27FC236}">
                <a16:creationId xmlns:a16="http://schemas.microsoft.com/office/drawing/2014/main" id="{6102F9B4-D08E-4CF6-9F7A-5CBF6DF335FE}"/>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6400326" y="12444"/>
            <a:ext cx="1205306" cy="1205306"/>
          </a:xfrm>
          <a:prstGeom prst="rect">
            <a:avLst/>
          </a:prstGeom>
        </p:spPr>
      </p:pic>
      <p:pic>
        <p:nvPicPr>
          <p:cNvPr id="6" name="Imagen 5">
            <a:extLst>
              <a:ext uri="{FF2B5EF4-FFF2-40B4-BE49-F238E27FC236}">
                <a16:creationId xmlns:a16="http://schemas.microsoft.com/office/drawing/2014/main" id="{ED1CE736-C2E8-4D7C-997B-15441F930E6D}"/>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116151" y="2776520"/>
            <a:ext cx="723121" cy="723121"/>
          </a:xfrm>
          <a:prstGeom prst="rect">
            <a:avLst/>
          </a:prstGeom>
        </p:spPr>
      </p:pic>
      <p:sp>
        <p:nvSpPr>
          <p:cNvPr id="29" name="CuadroTexto 28">
            <a:extLst>
              <a:ext uri="{FF2B5EF4-FFF2-40B4-BE49-F238E27FC236}">
                <a16:creationId xmlns:a16="http://schemas.microsoft.com/office/drawing/2014/main" id="{8C05228A-050D-47B2-A55A-82D29D8642A8}"/>
              </a:ext>
            </a:extLst>
          </p:cNvPr>
          <p:cNvSpPr txBox="1"/>
          <p:nvPr/>
        </p:nvSpPr>
        <p:spPr>
          <a:xfrm>
            <a:off x="145742" y="4377690"/>
            <a:ext cx="3340758" cy="584775"/>
          </a:xfrm>
          <a:prstGeom prst="rect">
            <a:avLst/>
          </a:prstGeom>
          <a:noFill/>
        </p:spPr>
        <p:txBody>
          <a:bodyPr wrap="square" rtlCol="0">
            <a:spAutoFit/>
          </a:bodyPr>
          <a:lstStyle/>
          <a:p>
            <a:r>
              <a:rPr lang="es-CO" sz="1600">
                <a:solidFill>
                  <a:schemeClr val="bg1"/>
                </a:solidFill>
                <a:latin typeface="Century Gothic" panose="020B0502020202020204" pitchFamily="34" charset="0"/>
              </a:rPr>
              <a:t>Conoce más sobre nuestra gestión:</a:t>
            </a:r>
          </a:p>
        </p:txBody>
      </p:sp>
      <p:pic>
        <p:nvPicPr>
          <p:cNvPr id="18" name="Imagen 17">
            <a:extLst>
              <a:ext uri="{FF2B5EF4-FFF2-40B4-BE49-F238E27FC236}">
                <a16:creationId xmlns:a16="http://schemas.microsoft.com/office/drawing/2014/main" id="{1C441B98-6941-45EB-B6A9-1CE85B7FA7CD}"/>
              </a:ext>
            </a:extLst>
          </p:cNvPr>
          <p:cNvPicPr>
            <a:picLocks noChangeAspect="1"/>
          </p:cNvPicPr>
          <p:nvPr/>
        </p:nvPicPr>
        <p:blipFill>
          <a:blip r:embed="rId17" cstate="hqprint">
            <a:extLst>
              <a:ext uri="{28A0092B-C50C-407E-A947-70E740481C1C}">
                <a14:useLocalDpi xmlns:a14="http://schemas.microsoft.com/office/drawing/2010/main" val="0"/>
              </a:ext>
            </a:extLst>
          </a:blip>
          <a:stretch>
            <a:fillRect/>
          </a:stretch>
        </p:blipFill>
        <p:spPr>
          <a:xfrm>
            <a:off x="174663" y="5884629"/>
            <a:ext cx="664609" cy="664609"/>
          </a:xfrm>
          <a:prstGeom prst="rect">
            <a:avLst/>
          </a:prstGeom>
        </p:spPr>
      </p:pic>
      <p:pic>
        <p:nvPicPr>
          <p:cNvPr id="24" name="Imagen 23">
            <a:extLst>
              <a:ext uri="{FF2B5EF4-FFF2-40B4-BE49-F238E27FC236}">
                <a16:creationId xmlns:a16="http://schemas.microsoft.com/office/drawing/2014/main" id="{885F4CFC-9FA0-4C0C-A33C-D7398E3F07A6}"/>
              </a:ext>
            </a:extLst>
          </p:cNvPr>
          <p:cNvPicPr>
            <a:picLocks noChangeAspect="1"/>
          </p:cNvPicPr>
          <p:nvPr/>
        </p:nvPicPr>
        <p:blipFill>
          <a:blip r:embed="rId18" cstate="hqprint">
            <a:extLst>
              <a:ext uri="{28A0092B-C50C-407E-A947-70E740481C1C}">
                <a14:useLocalDpi xmlns:a14="http://schemas.microsoft.com/office/drawing/2010/main" val="0"/>
              </a:ext>
            </a:extLst>
          </a:blip>
          <a:stretch>
            <a:fillRect/>
          </a:stretch>
        </p:blipFill>
        <p:spPr>
          <a:xfrm>
            <a:off x="197310" y="5146717"/>
            <a:ext cx="664608" cy="664608"/>
          </a:xfrm>
          <a:prstGeom prst="rect">
            <a:avLst/>
          </a:prstGeom>
        </p:spPr>
      </p:pic>
      <p:pic>
        <p:nvPicPr>
          <p:cNvPr id="32" name="Picture 6" descr="puntero del mouse vector gratis | ¡Descargalo ahora!">
            <a:extLst>
              <a:ext uri="{FF2B5EF4-FFF2-40B4-BE49-F238E27FC236}">
                <a16:creationId xmlns:a16="http://schemas.microsoft.com/office/drawing/2014/main" id="{31DBD511-FDA5-46D1-92A3-07193335EBA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19361675">
            <a:off x="2943509" y="5482704"/>
            <a:ext cx="464509" cy="603568"/>
          </a:xfrm>
          <a:prstGeom prst="rect">
            <a:avLst/>
          </a:prstGeom>
          <a:noFill/>
          <a:extLst>
            <a:ext uri="{909E8E84-426E-40DD-AFC4-6F175D3DCCD1}">
              <a14:hiddenFill xmlns:a14="http://schemas.microsoft.com/office/drawing/2010/main">
                <a:solidFill>
                  <a:srgbClr val="FFFFFF"/>
                </a:solidFill>
              </a14:hiddenFill>
            </a:ext>
          </a:extLst>
        </p:spPr>
      </p:pic>
      <p:pic>
        <p:nvPicPr>
          <p:cNvPr id="14" name="Gráfico 13" descr="Flecha: curva en sentido contrario de las agujas del reloj con relleno sólido">
            <a:extLst>
              <a:ext uri="{FF2B5EF4-FFF2-40B4-BE49-F238E27FC236}">
                <a16:creationId xmlns:a16="http://schemas.microsoft.com/office/drawing/2014/main" id="{798C98B4-B774-430D-BCCC-0A50823AEB2F}"/>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rot="15770772">
            <a:off x="3157896" y="4684229"/>
            <a:ext cx="914400" cy="914400"/>
          </a:xfrm>
          <a:prstGeom prst="rect">
            <a:avLst/>
          </a:prstGeom>
        </p:spPr>
      </p:pic>
      <p:pic>
        <p:nvPicPr>
          <p:cNvPr id="37" name="Gráfico 36" descr="Flecha: curva en sentido contrario de las agujas del reloj con relleno sólido">
            <a:extLst>
              <a:ext uri="{FF2B5EF4-FFF2-40B4-BE49-F238E27FC236}">
                <a16:creationId xmlns:a16="http://schemas.microsoft.com/office/drawing/2014/main" id="{4294169B-0730-4ADF-8AE1-E79F09F48A44}"/>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rot="3276621" flipV="1">
            <a:off x="3348778" y="5883983"/>
            <a:ext cx="914400" cy="914400"/>
          </a:xfrm>
          <a:prstGeom prst="rect">
            <a:avLst/>
          </a:prstGeom>
        </p:spPr>
      </p:pic>
      <p:sp>
        <p:nvSpPr>
          <p:cNvPr id="33" name="Rectángulo 32">
            <a:hlinkClick r:id="rId22" action="ppaction://hlinksldjump"/>
            <a:extLst>
              <a:ext uri="{FF2B5EF4-FFF2-40B4-BE49-F238E27FC236}">
                <a16:creationId xmlns:a16="http://schemas.microsoft.com/office/drawing/2014/main" id="{40A3F838-26C6-4586-9557-CC936177F078}"/>
              </a:ext>
            </a:extLst>
          </p:cNvPr>
          <p:cNvSpPr/>
          <p:nvPr/>
        </p:nvSpPr>
        <p:spPr>
          <a:xfrm>
            <a:off x="10369200" y="6262444"/>
            <a:ext cx="1351929" cy="456405"/>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Siguiente</a:t>
            </a:r>
          </a:p>
        </p:txBody>
      </p:sp>
      <p:pic>
        <p:nvPicPr>
          <p:cNvPr id="34"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23" cstate="hqprint">
            <a:extLst>
              <a:ext uri="{28A0092B-C50C-407E-A947-70E740481C1C}">
                <a14:useLocalDpi xmlns:a14="http://schemas.microsoft.com/office/drawing/2010/main" val="0"/>
              </a:ext>
            </a:extLst>
          </a:blip>
          <a:srcRect/>
          <a:stretch>
            <a:fillRect/>
          </a:stretch>
        </p:blipFill>
        <p:spPr bwMode="auto">
          <a:xfrm>
            <a:off x="11495572" y="6299243"/>
            <a:ext cx="586619" cy="58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088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5415206C-9C29-4936-AE5C-059E318484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798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a:extLst>
              <a:ext uri="{FF2B5EF4-FFF2-40B4-BE49-F238E27FC236}">
                <a16:creationId xmlns:a16="http://schemas.microsoft.com/office/drawing/2014/main" id="{07E5A6C2-8D9B-4251-AC1C-395922B2A289}"/>
              </a:ext>
            </a:extLst>
          </p:cNvPr>
          <p:cNvGraphicFramePr>
            <a:graphicFrameLocks noGrp="1"/>
          </p:cNvGraphicFramePr>
          <p:nvPr>
            <p:extLst>
              <p:ext uri="{D42A27DB-BD31-4B8C-83A1-F6EECF244321}">
                <p14:modId xmlns:p14="http://schemas.microsoft.com/office/powerpoint/2010/main" val="2300871127"/>
              </p:ext>
            </p:extLst>
          </p:nvPr>
        </p:nvGraphicFramePr>
        <p:xfrm>
          <a:off x="135893" y="1224720"/>
          <a:ext cx="11920210" cy="3838893"/>
        </p:xfrm>
        <a:graphic>
          <a:graphicData uri="http://schemas.openxmlformats.org/drawingml/2006/table">
            <a:tbl>
              <a:tblPr>
                <a:tableStyleId>{22838BEF-8BB2-4498-84A7-C5851F593DF1}</a:tableStyleId>
              </a:tblPr>
              <a:tblGrid>
                <a:gridCol w="2216922">
                  <a:extLst>
                    <a:ext uri="{9D8B030D-6E8A-4147-A177-3AD203B41FA5}">
                      <a16:colId xmlns:a16="http://schemas.microsoft.com/office/drawing/2014/main" val="96849139"/>
                    </a:ext>
                  </a:extLst>
                </a:gridCol>
                <a:gridCol w="3316465">
                  <a:extLst>
                    <a:ext uri="{9D8B030D-6E8A-4147-A177-3AD203B41FA5}">
                      <a16:colId xmlns:a16="http://schemas.microsoft.com/office/drawing/2014/main" val="1555523416"/>
                    </a:ext>
                  </a:extLst>
                </a:gridCol>
                <a:gridCol w="2088104">
                  <a:extLst>
                    <a:ext uri="{9D8B030D-6E8A-4147-A177-3AD203B41FA5}">
                      <a16:colId xmlns:a16="http://schemas.microsoft.com/office/drawing/2014/main" val="2859102044"/>
                    </a:ext>
                  </a:extLst>
                </a:gridCol>
                <a:gridCol w="1696881">
                  <a:extLst>
                    <a:ext uri="{9D8B030D-6E8A-4147-A177-3AD203B41FA5}">
                      <a16:colId xmlns:a16="http://schemas.microsoft.com/office/drawing/2014/main" val="2283589795"/>
                    </a:ext>
                  </a:extLst>
                </a:gridCol>
                <a:gridCol w="1326931">
                  <a:extLst>
                    <a:ext uri="{9D8B030D-6E8A-4147-A177-3AD203B41FA5}">
                      <a16:colId xmlns:a16="http://schemas.microsoft.com/office/drawing/2014/main" val="122045940"/>
                    </a:ext>
                  </a:extLst>
                </a:gridCol>
                <a:gridCol w="1274907">
                  <a:extLst>
                    <a:ext uri="{9D8B030D-6E8A-4147-A177-3AD203B41FA5}">
                      <a16:colId xmlns:a16="http://schemas.microsoft.com/office/drawing/2014/main" val="393999129"/>
                    </a:ext>
                  </a:extLst>
                </a:gridCol>
              </a:tblGrid>
              <a:tr h="504440">
                <a:tc>
                  <a:txBody>
                    <a:bodyPr/>
                    <a:lstStyle/>
                    <a:p>
                      <a:pPr algn="ctr" rtl="0" fontAlgn="base"/>
                      <a:r>
                        <a:rPr lang="es-CO" sz="1600" b="1" dirty="0">
                          <a:solidFill>
                            <a:schemeClr val="bg1"/>
                          </a:solidFill>
                          <a:effectLst/>
                          <a:latin typeface="Century Gothic" panose="020B0502020202020204" pitchFamily="34" charset="0"/>
                        </a:rPr>
                        <a:t>Componente </a:t>
                      </a: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4472C4"/>
                    </a:solidFill>
                  </a:tcPr>
                </a:tc>
                <a:tc gridSpan="5">
                  <a:txBody>
                    <a:bodyPr/>
                    <a:lstStyle/>
                    <a:p>
                      <a:pPr lvl="0" algn="ctr">
                        <a:buNone/>
                      </a:pPr>
                      <a:r>
                        <a:rPr lang="es-ES" sz="1600" b="1" i="0" u="none" strike="noStrike" noProof="0" dirty="0">
                          <a:solidFill>
                            <a:schemeClr val="bg1"/>
                          </a:solidFill>
                          <a:effectLst/>
                          <a:latin typeface="Century Gothic" panose="020B0502020202020204" pitchFamily="34" charset="0"/>
                        </a:rPr>
                        <a:t>Gestión del Riesgo de Corrupción - Mapa de Riesgos de Corrupción</a:t>
                      </a:r>
                      <a:endParaRPr lang="en-US" sz="1600" b="1" dirty="0">
                        <a:solidFill>
                          <a:schemeClr val="bg1"/>
                        </a:solidFill>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4472C4"/>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217994329"/>
                  </a:ext>
                </a:extLst>
              </a:tr>
              <a:tr h="191080">
                <a:tc>
                  <a:txBody>
                    <a:bodyPr/>
                    <a:lstStyle/>
                    <a:p>
                      <a:pPr algn="ctr" rtl="0" fontAlgn="base"/>
                      <a:r>
                        <a:rPr lang="es-CO" sz="1600" b="1" dirty="0">
                          <a:effectLst/>
                          <a:latin typeface="Century Gothic" panose="020B0502020202020204" pitchFamily="34" charset="0"/>
                        </a:rPr>
                        <a:t>Subcomponente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Descripción actividades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Meta o Producto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Responsable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Fecha Inicio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Fecha Fin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65132985"/>
                  </a:ext>
                </a:extLst>
              </a:tr>
              <a:tr h="1008878">
                <a:tc>
                  <a:txBody>
                    <a:bodyPr/>
                    <a:lstStyle/>
                    <a:p>
                      <a:pPr algn="l" rtl="0" fontAlgn="base"/>
                      <a:r>
                        <a:rPr lang="es-CO" sz="1600" b="1" i="0" dirty="0">
                          <a:effectLst/>
                          <a:latin typeface="Century Gothic" panose="020B0502020202020204" pitchFamily="34" charset="0"/>
                        </a:rPr>
                        <a:t>S4.</a:t>
                      </a:r>
                      <a:r>
                        <a:rPr lang="es-CO" sz="1600" b="0" i="0" dirty="0">
                          <a:effectLst/>
                          <a:latin typeface="Century Gothic" panose="020B0502020202020204" pitchFamily="34" charset="0"/>
                        </a:rPr>
                        <a:t>Monitoreo y Revisión</a:t>
                      </a: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just" defTabSz="914400" rtl="0" eaLnBrk="1" fontAlgn="base" latinLnBrk="0" hangingPunct="1"/>
                      <a:r>
                        <a:rPr lang="es-CO" sz="1600" b="0" i="0" kern="1200" baseline="0" dirty="0">
                          <a:solidFill>
                            <a:schemeClr val="dk1"/>
                          </a:solidFill>
                          <a:effectLst/>
                          <a:latin typeface="Century Gothic" panose="020B0502020202020204" pitchFamily="34" charset="0"/>
                          <a:ea typeface="+mn-ea"/>
                          <a:cs typeface="+mn-cs"/>
                        </a:rPr>
                        <a:t>Construir el contexto estratégico y perfeccionar la planeación estratégica institucional y sectorial</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rtl="0">
                        <a:buNone/>
                      </a:pPr>
                      <a:r>
                        <a:rPr lang="es-ES" sz="1600" b="0" dirty="0">
                          <a:solidFill>
                            <a:schemeClr val="tx1"/>
                          </a:solidFill>
                          <a:effectLst/>
                          <a:latin typeface="Century Gothic" panose="020B0502020202020204" pitchFamily="34" charset="0"/>
                        </a:rPr>
                        <a:t>Un (1) contexto estratégico de riesgos </a:t>
                      </a:r>
                      <a:endParaRPr lang="es-ES" sz="1600" b="0" i="0" dirty="0">
                        <a:solidFill>
                          <a:schemeClr val="tx1"/>
                        </a:solidFill>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rtl="0" fontAlgn="base"/>
                      <a:r>
                        <a:rPr lang="es-CO" sz="1600" b="0" i="0" u="none" strike="noStrike" noProof="0" dirty="0">
                          <a:effectLst/>
                          <a:latin typeface="Century Gothic" panose="020B0502020202020204" pitchFamily="34" charset="0"/>
                        </a:rPr>
                        <a:t>Oficina Asesora de Planeación </a:t>
                      </a:r>
                      <a:endParaRPr lang="es-CO" sz="1600" b="0" i="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600" b="0" i="0" u="none" strike="noStrike" noProof="0" dirty="0">
                          <a:effectLst/>
                          <a:latin typeface="Century Gothic" panose="020B0502020202020204" pitchFamily="34" charset="0"/>
                        </a:rPr>
                        <a:t>01/04/2023</a:t>
                      </a:r>
                      <a:endParaRPr lang="en-US" sz="16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rtl="0">
                        <a:buNone/>
                      </a:pPr>
                      <a:r>
                        <a:rPr lang="es-CO" sz="1600" b="0" dirty="0">
                          <a:effectLst/>
                          <a:latin typeface="Century Gothic" panose="020B0502020202020204" pitchFamily="34" charset="0"/>
                        </a:rPr>
                        <a:t> 31</a:t>
                      </a:r>
                      <a:r>
                        <a:rPr lang="es-CO" sz="1600" b="0" i="0" u="none" strike="noStrike" noProof="0" dirty="0">
                          <a:effectLst/>
                          <a:latin typeface="Century Gothic" panose="020B0502020202020204" pitchFamily="34" charset="0"/>
                        </a:rPr>
                        <a:t>/12/2023</a:t>
                      </a:r>
                      <a:endParaRPr lang="es-CO" sz="1600" b="0" i="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32038346"/>
                  </a:ext>
                </a:extLst>
              </a:tr>
              <a:tr h="1738133">
                <a:tc>
                  <a:txBody>
                    <a:bodyPr/>
                    <a:lstStyle/>
                    <a:p>
                      <a:pPr algn="l" rtl="0" fontAlgn="base"/>
                      <a:r>
                        <a:rPr lang="es-CO" sz="1600" b="1" i="0" dirty="0">
                          <a:effectLst/>
                          <a:latin typeface="Century Gothic" panose="020B0502020202020204" pitchFamily="34" charset="0"/>
                        </a:rPr>
                        <a:t>S1. </a:t>
                      </a:r>
                      <a:r>
                        <a:rPr lang="es-CO" sz="1600" b="0" i="0" dirty="0">
                          <a:effectLst/>
                          <a:latin typeface="Century Gothic" panose="020B0502020202020204" pitchFamily="34" charset="0"/>
                        </a:rPr>
                        <a:t>Política de administración de riesgos</a:t>
                      </a: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algn="just" defTabSz="914400" rtl="0" eaLnBrk="1" fontAlgn="base" latinLnBrk="0" hangingPunct="1"/>
                      <a:r>
                        <a:rPr lang="es-CO" sz="1600" b="0" i="0" kern="1200" baseline="0" dirty="0">
                          <a:solidFill>
                            <a:schemeClr val="dk1"/>
                          </a:solidFill>
                          <a:effectLst/>
                          <a:latin typeface="Century Gothic" panose="020B0502020202020204" pitchFamily="34" charset="0"/>
                          <a:ea typeface="+mn-ea"/>
                          <a:cs typeface="+mn-cs"/>
                        </a:rPr>
                        <a:t>Administrar conforme a la normatividad vigente la política de administración del riesgos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n-US" sz="1600" dirty="0">
                          <a:latin typeface="Century Gothic" panose="020B0502020202020204" pitchFamily="34" charset="0"/>
                        </a:rPr>
                        <a:t>Administración </a:t>
                      </a:r>
                      <a:r>
                        <a:rPr lang="es-CO" sz="1600" b="0" i="0" kern="1200" baseline="0" dirty="0">
                          <a:solidFill>
                            <a:schemeClr val="dk1"/>
                          </a:solidFill>
                          <a:effectLst/>
                          <a:latin typeface="Century Gothic" panose="020B0502020202020204" pitchFamily="34" charset="0"/>
                          <a:ea typeface="+mn-ea"/>
                          <a:cs typeface="+mn-cs"/>
                        </a:rPr>
                        <a:t>política de administración del riesgos</a:t>
                      </a:r>
                      <a:endParaRPr lang="en-US" sz="16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rtl="0" fontAlgn="base"/>
                      <a:r>
                        <a:rPr lang="es-CO" sz="1600" b="0" i="0" u="none" strike="noStrike" noProof="0" dirty="0">
                          <a:effectLst/>
                          <a:latin typeface="Century Gothic" panose="020B0502020202020204" pitchFamily="34" charset="0"/>
                        </a:rPr>
                        <a:t>Oficina Asesora de Planeación </a:t>
                      </a:r>
                      <a:endParaRPr lang="es-CO" sz="1600" b="0" i="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600" b="0" i="0" u="none" strike="noStrike" noProof="0" dirty="0">
                          <a:effectLst/>
                          <a:latin typeface="Century Gothic" panose="020B0502020202020204" pitchFamily="34" charset="0"/>
                        </a:rPr>
                        <a:t>01/01/2023</a:t>
                      </a:r>
                      <a:endParaRPr lang="en-US" sz="16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rtl="0">
                        <a:buNone/>
                      </a:pPr>
                      <a:r>
                        <a:rPr lang="es-CO" sz="1600" b="0" dirty="0">
                          <a:effectLst/>
                          <a:latin typeface="Century Gothic" panose="020B0502020202020204" pitchFamily="34" charset="0"/>
                        </a:rPr>
                        <a:t> 31</a:t>
                      </a:r>
                      <a:r>
                        <a:rPr lang="es-CO" sz="1600" b="0" i="0" u="none" strike="noStrike" noProof="0" dirty="0">
                          <a:effectLst/>
                          <a:latin typeface="Century Gothic" panose="020B0502020202020204" pitchFamily="34" charset="0"/>
                        </a:rPr>
                        <a:t>/12/2023</a:t>
                      </a:r>
                      <a:endParaRPr lang="es-CO" sz="1600" b="0" i="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24857531"/>
                  </a:ext>
                </a:extLst>
              </a:tr>
            </a:tbl>
          </a:graphicData>
        </a:graphic>
      </p:graphicFrame>
      <p:sp>
        <p:nvSpPr>
          <p:cNvPr id="3" name="Rectángulo 2">
            <a:extLst>
              <a:ext uri="{FF2B5EF4-FFF2-40B4-BE49-F238E27FC236}">
                <a16:creationId xmlns:a16="http://schemas.microsoft.com/office/drawing/2014/main" id="{D4D5199F-7B0D-4EE2-9659-9CFA516981CC}"/>
              </a:ext>
            </a:extLst>
          </p:cNvPr>
          <p:cNvSpPr/>
          <p:nvPr/>
        </p:nvSpPr>
        <p:spPr>
          <a:xfrm>
            <a:off x="135893" y="373626"/>
            <a:ext cx="11920209" cy="673778"/>
          </a:xfrm>
          <a:prstGeom prst="rect">
            <a:avLst/>
          </a:prstGeom>
          <a:solidFill>
            <a:srgbClr val="4C99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CO" sz="3200" b="1" dirty="0">
                <a:solidFill>
                  <a:schemeClr val="lt1"/>
                </a:solidFill>
                <a:effectLst>
                  <a:outerShdw blurRad="38100" dist="38100" dir="2700000" algn="tl">
                    <a:srgbClr val="000000">
                      <a:alpha val="43137"/>
                    </a:srgbClr>
                  </a:outerShdw>
                </a:effectLst>
                <a:latin typeface="Century Gothic" panose="020B0502020202020204" pitchFamily="34" charset="0"/>
              </a:rPr>
              <a:t>Actividades</a:t>
            </a:r>
          </a:p>
        </p:txBody>
      </p:sp>
      <p:sp>
        <p:nvSpPr>
          <p:cNvPr id="5" name="Rectángulo 4">
            <a:hlinkClick r:id="rId3" action="ppaction://hlinksldjump"/>
            <a:extLst>
              <a:ext uri="{FF2B5EF4-FFF2-40B4-BE49-F238E27FC236}">
                <a16:creationId xmlns:a16="http://schemas.microsoft.com/office/drawing/2014/main" id="{40A3F838-26C6-4586-9557-CC936177F078}"/>
              </a:ext>
            </a:extLst>
          </p:cNvPr>
          <p:cNvSpPr/>
          <p:nvPr/>
        </p:nvSpPr>
        <p:spPr>
          <a:xfrm>
            <a:off x="10416906" y="6184649"/>
            <a:ext cx="1428384" cy="462207"/>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Contenido</a:t>
            </a:r>
          </a:p>
        </p:txBody>
      </p:sp>
      <p:pic>
        <p:nvPicPr>
          <p:cNvPr id="6"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1605381" y="6370401"/>
            <a:ext cx="586619" cy="58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737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29">
            <a:extLst>
              <a:ext uri="{FF2B5EF4-FFF2-40B4-BE49-F238E27FC236}">
                <a16:creationId xmlns:a16="http://schemas.microsoft.com/office/drawing/2014/main" id="{39E48540-C9BA-4071-857D-CE4DEF00C782}"/>
              </a:ext>
            </a:extLst>
          </p:cNvPr>
          <p:cNvSpPr/>
          <p:nvPr/>
        </p:nvSpPr>
        <p:spPr>
          <a:xfrm>
            <a:off x="0" y="0"/>
            <a:ext cx="2031009" cy="202134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Rectángulo 28">
            <a:extLst>
              <a:ext uri="{FF2B5EF4-FFF2-40B4-BE49-F238E27FC236}">
                <a16:creationId xmlns:a16="http://schemas.microsoft.com/office/drawing/2014/main" id="{2C90EF00-F291-49CB-BC1F-94E023A5BAFA}"/>
              </a:ext>
            </a:extLst>
          </p:cNvPr>
          <p:cNvSpPr/>
          <p:nvPr/>
        </p:nvSpPr>
        <p:spPr>
          <a:xfrm>
            <a:off x="3755615" y="0"/>
            <a:ext cx="8436385" cy="202134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Forma libre: forma 25">
            <a:extLst>
              <a:ext uri="{FF2B5EF4-FFF2-40B4-BE49-F238E27FC236}">
                <a16:creationId xmlns:a16="http://schemas.microsoft.com/office/drawing/2014/main" id="{36E4F592-3839-46C7-A1D2-80E1710978B4}"/>
              </a:ext>
            </a:extLst>
          </p:cNvPr>
          <p:cNvSpPr/>
          <p:nvPr/>
        </p:nvSpPr>
        <p:spPr>
          <a:xfrm>
            <a:off x="-11153400" y="0"/>
            <a:ext cx="25378612" cy="6858000"/>
          </a:xfrm>
          <a:custGeom>
            <a:avLst/>
            <a:gdLst>
              <a:gd name="connsiteX0" fmla="*/ 13186611 w 25378612"/>
              <a:gd name="connsiteY0" fmla="*/ 0 h 6858000"/>
              <a:gd name="connsiteX1" fmla="*/ 14907030 w 25378612"/>
              <a:gd name="connsiteY1" fmla="*/ 0 h 6858000"/>
              <a:gd name="connsiteX2" fmla="*/ 14907030 w 25378612"/>
              <a:gd name="connsiteY2" fmla="*/ 2021305 h 6858000"/>
              <a:gd name="connsiteX3" fmla="*/ 25378612 w 25378612"/>
              <a:gd name="connsiteY3" fmla="*/ 2021305 h 6858000"/>
              <a:gd name="connsiteX4" fmla="*/ 25378612 w 25378612"/>
              <a:gd name="connsiteY4" fmla="*/ 6858000 h 6858000"/>
              <a:gd name="connsiteX5" fmla="*/ 0 w 25378612"/>
              <a:gd name="connsiteY5" fmla="*/ 6858000 h 6858000"/>
              <a:gd name="connsiteX6" fmla="*/ 0 w 25378612"/>
              <a:gd name="connsiteY6" fmla="*/ 2021305 h 6858000"/>
              <a:gd name="connsiteX7" fmla="*/ 13186611 w 25378612"/>
              <a:gd name="connsiteY7" fmla="*/ 20213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78612" h="6858000">
                <a:moveTo>
                  <a:pt x="13186611" y="0"/>
                </a:moveTo>
                <a:lnTo>
                  <a:pt x="14907030" y="0"/>
                </a:lnTo>
                <a:lnTo>
                  <a:pt x="14907030" y="2021305"/>
                </a:lnTo>
                <a:lnTo>
                  <a:pt x="25378612" y="2021305"/>
                </a:lnTo>
                <a:lnTo>
                  <a:pt x="25378612" y="6858000"/>
                </a:lnTo>
                <a:lnTo>
                  <a:pt x="0" y="6858000"/>
                </a:lnTo>
                <a:lnTo>
                  <a:pt x="0" y="2021305"/>
                </a:lnTo>
                <a:lnTo>
                  <a:pt x="13186611" y="2021305"/>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5" name="CuadroTexto 4">
            <a:extLst>
              <a:ext uri="{FF2B5EF4-FFF2-40B4-BE49-F238E27FC236}">
                <a16:creationId xmlns:a16="http://schemas.microsoft.com/office/drawing/2014/main" id="{E35C8734-1817-44D4-8000-4F918A7CC3A3}"/>
              </a:ext>
            </a:extLst>
          </p:cNvPr>
          <p:cNvSpPr txBox="1"/>
          <p:nvPr/>
        </p:nvSpPr>
        <p:spPr>
          <a:xfrm>
            <a:off x="195424" y="1105955"/>
            <a:ext cx="1476375" cy="646331"/>
          </a:xfrm>
          <a:prstGeom prst="rect">
            <a:avLst/>
          </a:prstGeom>
          <a:noFill/>
        </p:spPr>
        <p:txBody>
          <a:bodyPr wrap="square" rtlCol="0">
            <a:spAutoFit/>
          </a:bodyPr>
          <a:lstStyle/>
          <a:p>
            <a:pPr algn="ctr"/>
            <a:r>
              <a:rPr lang="es-CO">
                <a:ln w="0"/>
                <a:effectLst>
                  <a:outerShdw blurRad="38100" dist="19050" dir="2700000" algn="tl" rotWithShape="0">
                    <a:schemeClr val="dk1">
                      <a:alpha val="40000"/>
                    </a:schemeClr>
                  </a:outerShdw>
                </a:effectLst>
                <a:latin typeface="Calibri" panose="020F0502020204030204" pitchFamily="34" charset="0"/>
              </a:rPr>
              <a:t>Gestión del Riesgo</a:t>
            </a:r>
            <a:endParaRPr lang="es-CO">
              <a:ln w="0"/>
              <a:effectLst>
                <a:outerShdw blurRad="38100" dist="19050" dir="2700000" algn="tl" rotWithShape="0">
                  <a:schemeClr val="dk1">
                    <a:alpha val="40000"/>
                  </a:schemeClr>
                </a:outerShdw>
              </a:effectLst>
            </a:endParaRPr>
          </a:p>
        </p:txBody>
      </p:sp>
      <p:sp>
        <p:nvSpPr>
          <p:cNvPr id="8" name="CuadroTexto 7">
            <a:extLst>
              <a:ext uri="{FF2B5EF4-FFF2-40B4-BE49-F238E27FC236}">
                <a16:creationId xmlns:a16="http://schemas.microsoft.com/office/drawing/2014/main" id="{7AA31F0D-F3C1-4E2B-BA28-0EFBE1CDA20A}"/>
              </a:ext>
            </a:extLst>
          </p:cNvPr>
          <p:cNvSpPr txBox="1"/>
          <p:nvPr/>
        </p:nvSpPr>
        <p:spPr>
          <a:xfrm>
            <a:off x="2038351" y="1087400"/>
            <a:ext cx="1819277" cy="1200329"/>
          </a:xfrm>
          <a:prstGeom prst="rect">
            <a:avLst/>
          </a:prstGeom>
          <a:noFill/>
        </p:spPr>
        <p:txBody>
          <a:bodyPr wrap="square" rtlCol="0">
            <a:spAutoFit/>
          </a:bodyPr>
          <a:lstStyle/>
          <a:p>
            <a:pPr algn="ctr" rtl="0" fontAlgn="base"/>
            <a:r>
              <a:rPr lang="es-CO" b="1">
                <a:solidFill>
                  <a:schemeClr val="bg1"/>
                </a:solidFill>
                <a:latin typeface="Calibri" panose="020F0502020204030204" pitchFamily="34" charset="0"/>
              </a:rPr>
              <a:t>Racionalización de </a:t>
            </a:r>
            <a:r>
              <a:rPr lang="en-US" b="1">
                <a:solidFill>
                  <a:schemeClr val="bg1"/>
                </a:solidFill>
                <a:latin typeface="Calibri" panose="020F0502020204030204" pitchFamily="34" charset="0"/>
              </a:rPr>
              <a:t>​</a:t>
            </a:r>
            <a:endParaRPr lang="en-US" b="1">
              <a:solidFill>
                <a:schemeClr val="bg1"/>
              </a:solidFill>
              <a:latin typeface="Segoe UI" panose="020B0502040204020203" pitchFamily="34" charset="0"/>
            </a:endParaRPr>
          </a:p>
          <a:p>
            <a:pPr algn="ctr" rtl="0" fontAlgn="base"/>
            <a:r>
              <a:rPr lang="es-CO" b="1">
                <a:solidFill>
                  <a:schemeClr val="bg1"/>
                </a:solidFill>
                <a:latin typeface="Calibri" panose="020F0502020204030204" pitchFamily="34" charset="0"/>
              </a:rPr>
              <a:t>Trámites</a:t>
            </a:r>
            <a:endParaRPr lang="en-US" b="1">
              <a:solidFill>
                <a:schemeClr val="bg1"/>
              </a:solidFill>
              <a:latin typeface="Segoe UI" panose="020B0502040204020203" pitchFamily="34" charset="0"/>
            </a:endParaRPr>
          </a:p>
          <a:p>
            <a:pPr algn="ctr"/>
            <a:endParaRPr lang="es-CO" b="1"/>
          </a:p>
        </p:txBody>
      </p:sp>
      <p:sp>
        <p:nvSpPr>
          <p:cNvPr id="9" name="CuadroTexto 8">
            <a:extLst>
              <a:ext uri="{FF2B5EF4-FFF2-40B4-BE49-F238E27FC236}">
                <a16:creationId xmlns:a16="http://schemas.microsoft.com/office/drawing/2014/main" id="{AE6FA0A8-3A84-44D2-A541-7F74140B90D1}"/>
              </a:ext>
            </a:extLst>
          </p:cNvPr>
          <p:cNvSpPr txBox="1"/>
          <p:nvPr/>
        </p:nvSpPr>
        <p:spPr>
          <a:xfrm>
            <a:off x="4360071" y="1138855"/>
            <a:ext cx="1476375" cy="646331"/>
          </a:xfrm>
          <a:prstGeom prst="rect">
            <a:avLst/>
          </a:prstGeom>
          <a:noFill/>
        </p:spPr>
        <p:txBody>
          <a:bodyPr wrap="square" rtlCol="0">
            <a:spAutoFit/>
          </a:bodyPr>
          <a:lstStyle/>
          <a:p>
            <a:pPr algn="ctr"/>
            <a:r>
              <a:rPr lang="es-CO" b="1">
                <a:solidFill>
                  <a:srgbClr val="000000"/>
                </a:solidFill>
                <a:latin typeface="Calibri" panose="020F0502020204030204" pitchFamily="34" charset="0"/>
              </a:rPr>
              <a:t>Rendición de Cuentas</a:t>
            </a:r>
            <a:endParaRPr lang="es-CO" b="1"/>
          </a:p>
        </p:txBody>
      </p:sp>
      <p:sp>
        <p:nvSpPr>
          <p:cNvPr id="10" name="CuadroTexto 9">
            <a:extLst>
              <a:ext uri="{FF2B5EF4-FFF2-40B4-BE49-F238E27FC236}">
                <a16:creationId xmlns:a16="http://schemas.microsoft.com/office/drawing/2014/main" id="{DF045DC2-E2E5-41FB-A972-42BB5D686E09}"/>
              </a:ext>
            </a:extLst>
          </p:cNvPr>
          <p:cNvSpPr txBox="1"/>
          <p:nvPr/>
        </p:nvSpPr>
        <p:spPr>
          <a:xfrm>
            <a:off x="6338889" y="1138855"/>
            <a:ext cx="1476375" cy="646331"/>
          </a:xfrm>
          <a:prstGeom prst="rect">
            <a:avLst/>
          </a:prstGeom>
          <a:noFill/>
        </p:spPr>
        <p:txBody>
          <a:bodyPr wrap="square" rtlCol="0">
            <a:spAutoFit/>
          </a:bodyPr>
          <a:lstStyle/>
          <a:p>
            <a:pPr algn="ctr"/>
            <a:r>
              <a:rPr lang="es-CO" b="1" dirty="0">
                <a:solidFill>
                  <a:srgbClr val="000000"/>
                </a:solidFill>
                <a:latin typeface="Calibri" panose="020F0502020204030204" pitchFamily="34" charset="0"/>
              </a:rPr>
              <a:t>Servicio al Ciudadano</a:t>
            </a:r>
            <a:endParaRPr lang="es-CO" b="1" dirty="0"/>
          </a:p>
        </p:txBody>
      </p:sp>
      <p:sp>
        <p:nvSpPr>
          <p:cNvPr id="11" name="CuadroTexto 10">
            <a:extLst>
              <a:ext uri="{FF2B5EF4-FFF2-40B4-BE49-F238E27FC236}">
                <a16:creationId xmlns:a16="http://schemas.microsoft.com/office/drawing/2014/main" id="{458BA2B6-F019-47B8-9C85-1054FE42BDC5}"/>
              </a:ext>
            </a:extLst>
          </p:cNvPr>
          <p:cNvSpPr txBox="1"/>
          <p:nvPr/>
        </p:nvSpPr>
        <p:spPr>
          <a:xfrm>
            <a:off x="8317707" y="1231909"/>
            <a:ext cx="1585913" cy="369332"/>
          </a:xfrm>
          <a:prstGeom prst="rect">
            <a:avLst/>
          </a:prstGeom>
          <a:noFill/>
        </p:spPr>
        <p:txBody>
          <a:bodyPr wrap="square" rtlCol="0">
            <a:spAutoFit/>
          </a:bodyPr>
          <a:lstStyle/>
          <a:p>
            <a:pPr algn="ctr"/>
            <a:r>
              <a:rPr lang="es-CO" b="1">
                <a:solidFill>
                  <a:srgbClr val="000000"/>
                </a:solidFill>
                <a:latin typeface="Calibri" panose="020F0502020204030204" pitchFamily="34" charset="0"/>
              </a:rPr>
              <a:t>Transparencia</a:t>
            </a:r>
            <a:r>
              <a:rPr lang="es-CO">
                <a:solidFill>
                  <a:srgbClr val="000000"/>
                </a:solidFill>
                <a:latin typeface="Calibri" panose="020F0502020204030204" pitchFamily="34" charset="0"/>
              </a:rPr>
              <a:t> </a:t>
            </a:r>
            <a:endParaRPr lang="es-CO" b="1"/>
          </a:p>
        </p:txBody>
      </p:sp>
      <p:sp>
        <p:nvSpPr>
          <p:cNvPr id="6" name="Rectángulo 5">
            <a:extLst>
              <a:ext uri="{FF2B5EF4-FFF2-40B4-BE49-F238E27FC236}">
                <a16:creationId xmlns:a16="http://schemas.microsoft.com/office/drawing/2014/main" id="{CC90D54E-2695-40CD-80C6-BA24308C2781}"/>
              </a:ext>
            </a:extLst>
          </p:cNvPr>
          <p:cNvSpPr/>
          <p:nvPr/>
        </p:nvSpPr>
        <p:spPr>
          <a:xfrm>
            <a:off x="3755615" y="1988267"/>
            <a:ext cx="3850017" cy="485728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CO"/>
          </a:p>
        </p:txBody>
      </p:sp>
      <p:sp>
        <p:nvSpPr>
          <p:cNvPr id="12" name="CuadroTexto 11">
            <a:extLst>
              <a:ext uri="{FF2B5EF4-FFF2-40B4-BE49-F238E27FC236}">
                <a16:creationId xmlns:a16="http://schemas.microsoft.com/office/drawing/2014/main" id="{E65BA73D-7FB5-40B0-9BEB-9E687B34B889}"/>
              </a:ext>
            </a:extLst>
          </p:cNvPr>
          <p:cNvSpPr txBox="1"/>
          <p:nvPr/>
        </p:nvSpPr>
        <p:spPr>
          <a:xfrm>
            <a:off x="10406064" y="1093412"/>
            <a:ext cx="1476375" cy="646331"/>
          </a:xfrm>
          <a:prstGeom prst="rect">
            <a:avLst/>
          </a:prstGeom>
          <a:noFill/>
        </p:spPr>
        <p:txBody>
          <a:bodyPr wrap="square" rtlCol="0">
            <a:spAutoFit/>
          </a:bodyPr>
          <a:lstStyle/>
          <a:p>
            <a:pPr algn="ctr"/>
            <a:r>
              <a:rPr lang="es-CO" b="1">
                <a:solidFill>
                  <a:srgbClr val="000000"/>
                </a:solidFill>
                <a:latin typeface="Calibri" panose="020F0502020204030204" pitchFamily="34" charset="0"/>
              </a:rPr>
              <a:t>Iniciativas Adicionales</a:t>
            </a:r>
            <a:endParaRPr lang="es-CO" b="1"/>
          </a:p>
        </p:txBody>
      </p:sp>
      <p:sp>
        <p:nvSpPr>
          <p:cNvPr id="19" name="CuadroTexto 18">
            <a:extLst>
              <a:ext uri="{FF2B5EF4-FFF2-40B4-BE49-F238E27FC236}">
                <a16:creationId xmlns:a16="http://schemas.microsoft.com/office/drawing/2014/main" id="{B14C30EC-253E-4382-9014-3B100D9AA422}"/>
              </a:ext>
            </a:extLst>
          </p:cNvPr>
          <p:cNvSpPr txBox="1"/>
          <p:nvPr/>
        </p:nvSpPr>
        <p:spPr>
          <a:xfrm>
            <a:off x="3645109" y="1988267"/>
            <a:ext cx="4279250" cy="1523494"/>
          </a:xfrm>
          <a:prstGeom prst="rect">
            <a:avLst/>
          </a:prstGeom>
          <a:noFill/>
        </p:spPr>
        <p:txBody>
          <a:bodyPr wrap="square" rtlCol="0">
            <a:spAutoFit/>
          </a:bodyPr>
          <a:lstStyle/>
          <a:p>
            <a:pPr algn="ctr" rtl="0" fontAlgn="base"/>
            <a:r>
              <a:rPr lang="es-CO" sz="2500" b="1" dirty="0">
                <a:solidFill>
                  <a:schemeClr val="bg1"/>
                </a:solidFill>
                <a:latin typeface="Century Gothic" panose="020B0502020202020204" pitchFamily="34" charset="0"/>
              </a:rPr>
              <a:t>Componente 2.</a:t>
            </a:r>
          </a:p>
          <a:p>
            <a:pPr algn="ctr" rtl="0" fontAlgn="base"/>
            <a:r>
              <a:rPr lang="es-CO" sz="2500" b="1" dirty="0">
                <a:solidFill>
                  <a:schemeClr val="bg1"/>
                </a:solidFill>
                <a:latin typeface="Century Gothic" panose="020B0502020202020204" pitchFamily="34" charset="0"/>
              </a:rPr>
              <a:t>Racionalización de </a:t>
            </a:r>
            <a:r>
              <a:rPr lang="en-US" sz="2500" b="1" dirty="0">
                <a:solidFill>
                  <a:schemeClr val="bg1"/>
                </a:solidFill>
                <a:latin typeface="Century Gothic" panose="020B0502020202020204" pitchFamily="34" charset="0"/>
              </a:rPr>
              <a:t>​</a:t>
            </a:r>
          </a:p>
          <a:p>
            <a:pPr algn="ctr" rtl="0" fontAlgn="base"/>
            <a:r>
              <a:rPr lang="es-CO" sz="2500" b="1" dirty="0">
                <a:solidFill>
                  <a:schemeClr val="bg1"/>
                </a:solidFill>
                <a:latin typeface="Century Gothic" panose="020B0502020202020204" pitchFamily="34" charset="0"/>
              </a:rPr>
              <a:t>Trámites</a:t>
            </a:r>
            <a:endParaRPr lang="en-US" sz="2500" b="1" dirty="0">
              <a:solidFill>
                <a:schemeClr val="bg1"/>
              </a:solidFill>
              <a:latin typeface="Century Gothic" panose="020B0502020202020204" pitchFamily="34" charset="0"/>
            </a:endParaRPr>
          </a:p>
          <a:p>
            <a:pPr algn="ctr"/>
            <a:endParaRPr lang="es-CO" b="1" dirty="0"/>
          </a:p>
        </p:txBody>
      </p:sp>
      <p:pic>
        <p:nvPicPr>
          <p:cNvPr id="3" name="Imagen 2">
            <a:extLst>
              <a:ext uri="{FF2B5EF4-FFF2-40B4-BE49-F238E27FC236}">
                <a16:creationId xmlns:a16="http://schemas.microsoft.com/office/drawing/2014/main" id="{AF782F97-6CD3-4D7D-803F-C9275B2AF16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440934" y="162990"/>
            <a:ext cx="1026645" cy="1026645"/>
          </a:xfrm>
          <a:prstGeom prst="rect">
            <a:avLst/>
          </a:prstGeom>
        </p:spPr>
      </p:pic>
      <p:pic>
        <p:nvPicPr>
          <p:cNvPr id="21" name="Imagen 20">
            <a:hlinkClick r:id="rId3" action="ppaction://hlinksldjump"/>
            <a:extLst>
              <a:ext uri="{FF2B5EF4-FFF2-40B4-BE49-F238E27FC236}">
                <a16:creationId xmlns:a16="http://schemas.microsoft.com/office/drawing/2014/main" id="{B95469B2-20DC-4AD2-A142-FBAE9AE46AA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495350" y="162990"/>
            <a:ext cx="1071632" cy="1071632"/>
          </a:xfrm>
          <a:prstGeom prst="rect">
            <a:avLst/>
          </a:prstGeom>
        </p:spPr>
      </p:pic>
      <p:pic>
        <p:nvPicPr>
          <p:cNvPr id="22" name="Imagen 21">
            <a:hlinkClick r:id="rId5" action="ppaction://hlinksldjump"/>
            <a:extLst>
              <a:ext uri="{FF2B5EF4-FFF2-40B4-BE49-F238E27FC236}">
                <a16:creationId xmlns:a16="http://schemas.microsoft.com/office/drawing/2014/main" id="{5184A24E-622B-4782-9227-9CF384B436B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17569" y="143646"/>
            <a:ext cx="910887" cy="910887"/>
          </a:xfrm>
          <a:prstGeom prst="rect">
            <a:avLst/>
          </a:prstGeom>
        </p:spPr>
      </p:pic>
      <p:pic>
        <p:nvPicPr>
          <p:cNvPr id="23" name="Imagen 22">
            <a:hlinkClick r:id="rId7" action="ppaction://hlinksldjump"/>
            <a:extLst>
              <a:ext uri="{FF2B5EF4-FFF2-40B4-BE49-F238E27FC236}">
                <a16:creationId xmlns:a16="http://schemas.microsoft.com/office/drawing/2014/main" id="{F0D4ACD5-A97B-46AD-A191-C8A7B6B97DC9}"/>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473162" y="143646"/>
            <a:ext cx="1026645" cy="1026645"/>
          </a:xfrm>
          <a:prstGeom prst="rect">
            <a:avLst/>
          </a:prstGeom>
        </p:spPr>
      </p:pic>
      <p:pic>
        <p:nvPicPr>
          <p:cNvPr id="24" name="Imagen 23">
            <a:hlinkClick r:id="rId9" action="ppaction://hlinksldjump"/>
            <a:extLst>
              <a:ext uri="{FF2B5EF4-FFF2-40B4-BE49-F238E27FC236}">
                <a16:creationId xmlns:a16="http://schemas.microsoft.com/office/drawing/2014/main" id="{0EAEF143-EE7E-4CBE-875A-FD08FD6D840E}"/>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0541476" y="-11572"/>
            <a:ext cx="1181863" cy="1181863"/>
          </a:xfrm>
          <a:prstGeom prst="rect">
            <a:avLst/>
          </a:prstGeom>
        </p:spPr>
      </p:pic>
      <p:pic>
        <p:nvPicPr>
          <p:cNvPr id="17" name="Imagen 16">
            <a:hlinkClick r:id="rId11" action="ppaction://hlinksldjump"/>
            <a:extLst>
              <a:ext uri="{FF2B5EF4-FFF2-40B4-BE49-F238E27FC236}">
                <a16:creationId xmlns:a16="http://schemas.microsoft.com/office/drawing/2014/main" id="{0683B981-D8AA-4326-B2A0-3FEA4C3A841E}"/>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6400326" y="12444"/>
            <a:ext cx="1205306" cy="1205306"/>
          </a:xfrm>
          <a:prstGeom prst="rect">
            <a:avLst/>
          </a:prstGeom>
        </p:spPr>
      </p:pic>
      <p:sp>
        <p:nvSpPr>
          <p:cNvPr id="18" name="CuadroTexto 17">
            <a:extLst>
              <a:ext uri="{FF2B5EF4-FFF2-40B4-BE49-F238E27FC236}">
                <a16:creationId xmlns:a16="http://schemas.microsoft.com/office/drawing/2014/main" id="{BE18FAE1-107C-4325-A4E3-B9B45A44BDFD}"/>
              </a:ext>
            </a:extLst>
          </p:cNvPr>
          <p:cNvSpPr txBox="1"/>
          <p:nvPr/>
        </p:nvSpPr>
        <p:spPr>
          <a:xfrm>
            <a:off x="100017" y="2760686"/>
            <a:ext cx="3595096" cy="2862322"/>
          </a:xfrm>
          <a:prstGeom prst="rect">
            <a:avLst/>
          </a:prstGeom>
          <a:noFill/>
        </p:spPr>
        <p:txBody>
          <a:bodyPr wrap="square" rtlCol="0">
            <a:spAutoFit/>
          </a:bodyPr>
          <a:lstStyle/>
          <a:p>
            <a:r>
              <a:rPr lang="es-CO" i="1" dirty="0">
                <a:solidFill>
                  <a:schemeClr val="bg1"/>
                </a:solidFill>
                <a:latin typeface="Arial" panose="020B0604020202020204" pitchFamily="34" charset="0"/>
                <a:ea typeface="SimSun" panose="02010600030101010101" pitchFamily="2" charset="-122"/>
              </a:rPr>
              <a:t>La estrategia de racionalización de trámites 2023, busca permitir a los grupos de valor el acceso a los servicios ofrecidos de forma más simple a través de trámites y procedimientos administrativos optimizados, automatizados, oportunos y de fácil acceso, generando beneficios para los grupos de valor.</a:t>
            </a:r>
          </a:p>
        </p:txBody>
      </p:sp>
      <p:sp>
        <p:nvSpPr>
          <p:cNvPr id="25" name="CuadroTexto 24">
            <a:extLst>
              <a:ext uri="{FF2B5EF4-FFF2-40B4-BE49-F238E27FC236}">
                <a16:creationId xmlns:a16="http://schemas.microsoft.com/office/drawing/2014/main" id="{74C80D4C-A8CC-49DE-9568-E54549499C75}"/>
              </a:ext>
            </a:extLst>
          </p:cNvPr>
          <p:cNvSpPr txBox="1"/>
          <p:nvPr/>
        </p:nvSpPr>
        <p:spPr>
          <a:xfrm>
            <a:off x="9127534" y="2239210"/>
            <a:ext cx="2827884" cy="3046988"/>
          </a:xfrm>
          <a:prstGeom prst="rect">
            <a:avLst/>
          </a:prstGeom>
          <a:noFill/>
        </p:spPr>
        <p:txBody>
          <a:bodyPr wrap="square" rtlCol="0">
            <a:spAutoFit/>
          </a:bodyPr>
          <a:lstStyle/>
          <a:p>
            <a:pPr algn="just"/>
            <a:r>
              <a:rPr lang="es-ES" sz="1600" dirty="0">
                <a:solidFill>
                  <a:schemeClr val="bg1"/>
                </a:solidFill>
                <a:latin typeface="Century Gothic" panose="020B0502020202020204" pitchFamily="34" charset="0"/>
              </a:rPr>
              <a:t>Se podrá lograr en aplicación de las políticas de gestión y desempeño institucional de Racionalización de trámites haciendo uso eficiente de la tecnología de la Información y Comunicaciones – TIC con que cuenta el Ministerio de Hacienda, como es la “Sede Electrónica”</a:t>
            </a:r>
            <a:endParaRPr lang="es-CO" sz="1600" dirty="0">
              <a:solidFill>
                <a:schemeClr val="bg1"/>
              </a:solidFill>
              <a:latin typeface="Century Gothic" panose="020B0502020202020204" pitchFamily="34" charset="0"/>
            </a:endParaRPr>
          </a:p>
        </p:txBody>
      </p:sp>
      <p:pic>
        <p:nvPicPr>
          <p:cNvPr id="4" name="Imagen 3">
            <a:extLst>
              <a:ext uri="{FF2B5EF4-FFF2-40B4-BE49-F238E27FC236}">
                <a16:creationId xmlns:a16="http://schemas.microsoft.com/office/drawing/2014/main" id="{54EC302D-712A-4F4D-A191-BDD73AEDD5D1}"/>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7790354" y="2786752"/>
            <a:ext cx="1251255" cy="1251255"/>
          </a:xfrm>
          <a:prstGeom prst="rect">
            <a:avLst/>
          </a:prstGeom>
        </p:spPr>
      </p:pic>
      <p:pic>
        <p:nvPicPr>
          <p:cNvPr id="20" name="Imagen 19">
            <a:extLst>
              <a:ext uri="{FF2B5EF4-FFF2-40B4-BE49-F238E27FC236}">
                <a16:creationId xmlns:a16="http://schemas.microsoft.com/office/drawing/2014/main" id="{7C55E31A-AC43-4915-8268-69EEABED7D3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987186" y="3364445"/>
            <a:ext cx="3595096" cy="3595096"/>
          </a:xfrm>
          <a:prstGeom prst="rect">
            <a:avLst/>
          </a:prstGeom>
          <a:ln>
            <a:noFill/>
          </a:ln>
        </p:spPr>
      </p:pic>
      <p:sp>
        <p:nvSpPr>
          <p:cNvPr id="27" name="Rectángulo 26">
            <a:extLst>
              <a:ext uri="{FF2B5EF4-FFF2-40B4-BE49-F238E27FC236}">
                <a16:creationId xmlns:a16="http://schemas.microsoft.com/office/drawing/2014/main" id="{0BA936BF-BE07-443B-96B2-7264FFF6566A}"/>
              </a:ext>
            </a:extLst>
          </p:cNvPr>
          <p:cNvSpPr/>
          <p:nvPr/>
        </p:nvSpPr>
        <p:spPr>
          <a:xfrm>
            <a:off x="8918829" y="5603588"/>
            <a:ext cx="3036589" cy="452419"/>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1600" b="1" dirty="0">
                <a:solidFill>
                  <a:schemeClr val="tx1"/>
                </a:solidFill>
                <a:latin typeface="Century Gothic" panose="020B0502020202020204" pitchFamily="34" charset="0"/>
              </a:rPr>
              <a:t>Estrategia de Racionalización de Trámites</a:t>
            </a:r>
            <a:endParaRPr lang="es-CO" sz="1600" b="1" dirty="0">
              <a:solidFill>
                <a:schemeClr val="tx1"/>
              </a:solidFill>
              <a:latin typeface="Century Gothic" panose="020B0502020202020204" pitchFamily="34" charset="0"/>
            </a:endParaRPr>
          </a:p>
        </p:txBody>
      </p:sp>
      <p:pic>
        <p:nvPicPr>
          <p:cNvPr id="13" name="Imagen 12">
            <a:extLst>
              <a:ext uri="{FF2B5EF4-FFF2-40B4-BE49-F238E27FC236}">
                <a16:creationId xmlns:a16="http://schemas.microsoft.com/office/drawing/2014/main" id="{EC213EFF-A168-4416-BA73-D67F14C7B1DF}"/>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8179691" y="5152677"/>
            <a:ext cx="930972" cy="930972"/>
          </a:xfrm>
          <a:prstGeom prst="rect">
            <a:avLst/>
          </a:prstGeom>
        </p:spPr>
      </p:pic>
      <p:sp>
        <p:nvSpPr>
          <p:cNvPr id="32" name="Rectángulo 31">
            <a:hlinkClick r:id="rId16" action="ppaction://hlinksldjump"/>
            <a:extLst>
              <a:ext uri="{FF2B5EF4-FFF2-40B4-BE49-F238E27FC236}">
                <a16:creationId xmlns:a16="http://schemas.microsoft.com/office/drawing/2014/main" id="{40A3F838-26C6-4586-9557-CC936177F078}"/>
              </a:ext>
            </a:extLst>
          </p:cNvPr>
          <p:cNvSpPr/>
          <p:nvPr/>
        </p:nvSpPr>
        <p:spPr>
          <a:xfrm>
            <a:off x="10530510" y="6230688"/>
            <a:ext cx="1351929" cy="456405"/>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Siguiente</a:t>
            </a:r>
          </a:p>
        </p:txBody>
      </p:sp>
      <p:pic>
        <p:nvPicPr>
          <p:cNvPr id="33"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17" cstate="hqprint">
            <a:extLst>
              <a:ext uri="{28A0092B-C50C-407E-A947-70E740481C1C}">
                <a14:useLocalDpi xmlns:a14="http://schemas.microsoft.com/office/drawing/2010/main" val="0"/>
              </a:ext>
            </a:extLst>
          </a:blip>
          <a:srcRect/>
          <a:stretch>
            <a:fillRect/>
          </a:stretch>
        </p:blipFill>
        <p:spPr bwMode="auto">
          <a:xfrm>
            <a:off x="11656882" y="6267487"/>
            <a:ext cx="586619" cy="586619"/>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n 27" descr="Recorte de pantalla">
            <a:extLst>
              <a:ext uri="{FF2B5EF4-FFF2-40B4-BE49-F238E27FC236}">
                <a16:creationId xmlns:a16="http://schemas.microsoft.com/office/drawing/2014/main" id="{00000000-0008-0000-0200-000009000000}"/>
              </a:ext>
            </a:extLst>
          </p:cNvPr>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58961" y="4191847"/>
            <a:ext cx="959856" cy="76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4672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06731610-765B-455C-8485-C3207C012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4862824C-FFE7-44BF-A118-8325D506F35E}"/>
              </a:ext>
            </a:extLst>
          </p:cNvPr>
          <p:cNvSpPr/>
          <p:nvPr/>
        </p:nvSpPr>
        <p:spPr>
          <a:xfrm>
            <a:off x="244927" y="289174"/>
            <a:ext cx="11702143" cy="62353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CO" sz="3200" b="1" dirty="0">
                <a:solidFill>
                  <a:schemeClr val="lt1"/>
                </a:solidFill>
                <a:effectLst>
                  <a:outerShdw blurRad="38100" dist="38100" dir="2700000" algn="tl">
                    <a:srgbClr val="000000">
                      <a:alpha val="43137"/>
                    </a:srgbClr>
                  </a:outerShdw>
                </a:effectLst>
                <a:latin typeface="Century Gothic" panose="020B0502020202020204" pitchFamily="34" charset="0"/>
              </a:rPr>
              <a:t>Actividades</a:t>
            </a:r>
          </a:p>
        </p:txBody>
      </p:sp>
      <p:graphicFrame>
        <p:nvGraphicFramePr>
          <p:cNvPr id="5" name="Tabla 1">
            <a:extLst>
              <a:ext uri="{FF2B5EF4-FFF2-40B4-BE49-F238E27FC236}">
                <a16:creationId xmlns:a16="http://schemas.microsoft.com/office/drawing/2014/main" id="{1DC7265B-8BDC-40DC-B900-36752E40326B}"/>
              </a:ext>
            </a:extLst>
          </p:cNvPr>
          <p:cNvGraphicFramePr>
            <a:graphicFrameLocks noGrp="1"/>
          </p:cNvGraphicFramePr>
          <p:nvPr>
            <p:extLst>
              <p:ext uri="{D42A27DB-BD31-4B8C-83A1-F6EECF244321}">
                <p14:modId xmlns:p14="http://schemas.microsoft.com/office/powerpoint/2010/main" val="3949045648"/>
              </p:ext>
            </p:extLst>
          </p:nvPr>
        </p:nvGraphicFramePr>
        <p:xfrm>
          <a:off x="244928" y="1060129"/>
          <a:ext cx="11702144" cy="4764322"/>
        </p:xfrm>
        <a:graphic>
          <a:graphicData uri="http://schemas.openxmlformats.org/drawingml/2006/table">
            <a:tbl>
              <a:tblPr>
                <a:tableStyleId>{22838BEF-8BB2-4498-84A7-C5851F593DF1}</a:tableStyleId>
              </a:tblPr>
              <a:tblGrid>
                <a:gridCol w="2176365">
                  <a:extLst>
                    <a:ext uri="{9D8B030D-6E8A-4147-A177-3AD203B41FA5}">
                      <a16:colId xmlns:a16="http://schemas.microsoft.com/office/drawing/2014/main" val="96849139"/>
                    </a:ext>
                  </a:extLst>
                </a:gridCol>
                <a:gridCol w="2735124">
                  <a:extLst>
                    <a:ext uri="{9D8B030D-6E8A-4147-A177-3AD203B41FA5}">
                      <a16:colId xmlns:a16="http://schemas.microsoft.com/office/drawing/2014/main" val="1555523416"/>
                    </a:ext>
                  </a:extLst>
                </a:gridCol>
                <a:gridCol w="2570576">
                  <a:extLst>
                    <a:ext uri="{9D8B030D-6E8A-4147-A177-3AD203B41FA5}">
                      <a16:colId xmlns:a16="http://schemas.microsoft.com/office/drawing/2014/main" val="2859102044"/>
                    </a:ext>
                  </a:extLst>
                </a:gridCol>
                <a:gridCol w="1665838">
                  <a:extLst>
                    <a:ext uri="{9D8B030D-6E8A-4147-A177-3AD203B41FA5}">
                      <a16:colId xmlns:a16="http://schemas.microsoft.com/office/drawing/2014/main" val="2283589795"/>
                    </a:ext>
                  </a:extLst>
                </a:gridCol>
                <a:gridCol w="1302657">
                  <a:extLst>
                    <a:ext uri="{9D8B030D-6E8A-4147-A177-3AD203B41FA5}">
                      <a16:colId xmlns:a16="http://schemas.microsoft.com/office/drawing/2014/main" val="122045940"/>
                    </a:ext>
                  </a:extLst>
                </a:gridCol>
                <a:gridCol w="1251584">
                  <a:extLst>
                    <a:ext uri="{9D8B030D-6E8A-4147-A177-3AD203B41FA5}">
                      <a16:colId xmlns:a16="http://schemas.microsoft.com/office/drawing/2014/main" val="393999129"/>
                    </a:ext>
                  </a:extLst>
                </a:gridCol>
              </a:tblGrid>
              <a:tr h="457200">
                <a:tc>
                  <a:txBody>
                    <a:bodyPr/>
                    <a:lstStyle/>
                    <a:p>
                      <a:pPr algn="ctr" rtl="0" fontAlgn="base"/>
                      <a:r>
                        <a:rPr lang="es-CO" sz="1600" b="1" dirty="0">
                          <a:solidFill>
                            <a:schemeClr val="bg1"/>
                          </a:solidFill>
                          <a:effectLst/>
                          <a:latin typeface="Century Gothic" panose="020B0502020202020204" pitchFamily="34" charset="0"/>
                        </a:rPr>
                        <a:t>Componente </a:t>
                      </a:r>
                      <a:endParaRPr lang="es-CO" sz="1600" b="0" dirty="0">
                        <a:solidFill>
                          <a:schemeClr val="bg1"/>
                        </a:solidFill>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solidFill>
                  </a:tcPr>
                </a:tc>
                <a:tc gridSpan="5">
                  <a:txBody>
                    <a:bodyPr/>
                    <a:lstStyle/>
                    <a:p>
                      <a:pPr lvl="0" algn="ctr">
                        <a:buNone/>
                      </a:pPr>
                      <a:r>
                        <a:rPr lang="es-ES" sz="1600" b="1" dirty="0">
                          <a:solidFill>
                            <a:schemeClr val="bg1"/>
                          </a:solidFill>
                          <a:effectLst/>
                          <a:latin typeface="Century Gothic" panose="020B0502020202020204" pitchFamily="34" charset="0"/>
                        </a:rPr>
                        <a:t>Racionalización de Trámites </a:t>
                      </a:r>
                      <a:endParaRPr lang="en-US" sz="1600" dirty="0">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217994329"/>
                  </a:ext>
                </a:extLst>
              </a:tr>
              <a:tr h="710482">
                <a:tc>
                  <a:txBody>
                    <a:bodyPr/>
                    <a:lstStyle/>
                    <a:p>
                      <a:pPr algn="ctr" rtl="0" fontAlgn="base"/>
                      <a:r>
                        <a:rPr lang="es-CO" sz="1600" b="1" dirty="0">
                          <a:effectLst/>
                          <a:latin typeface="Century Gothic" panose="020B0502020202020204" pitchFamily="34" charset="0"/>
                        </a:rPr>
                        <a:t>Subcomponente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Actividades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Meta o Producto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Responsable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Fecha Inicio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Fecha Fin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65132985"/>
                  </a:ext>
                </a:extLst>
              </a:tr>
              <a:tr h="780241">
                <a:tc rowSpan="2">
                  <a:txBody>
                    <a:bodyPr/>
                    <a:lstStyle/>
                    <a:p>
                      <a:pPr algn="l" rtl="0" fontAlgn="base"/>
                      <a:r>
                        <a:rPr lang="es-CO" sz="1600" b="1" i="0" u="none" strike="noStrike" noProof="0" dirty="0">
                          <a:effectLst/>
                          <a:latin typeface="Century Gothic" panose="020B0502020202020204" pitchFamily="34" charset="0"/>
                        </a:rPr>
                        <a:t>S2.</a:t>
                      </a:r>
                      <a:r>
                        <a:rPr lang="es-CO" sz="1600" b="0" i="0" u="none" strike="noStrike" baseline="0" noProof="0" dirty="0">
                          <a:effectLst/>
                          <a:latin typeface="Century Gothic" panose="020B0502020202020204" pitchFamily="34" charset="0"/>
                        </a:rPr>
                        <a:t> </a:t>
                      </a:r>
                      <a:r>
                        <a:rPr lang="es-CO" sz="1600" b="0" i="0" u="none" strike="noStrike" noProof="0" dirty="0">
                          <a:effectLst/>
                          <a:latin typeface="Century Gothic" panose="020B0502020202020204" pitchFamily="34" charset="0"/>
                        </a:rPr>
                        <a:t>Racionalización de trámites</a:t>
                      </a:r>
                    </a:p>
                    <a:p>
                      <a:pPr lvl="0" algn="l" rtl="0">
                        <a:buNone/>
                      </a:pPr>
                      <a:endParaRPr lang="es-CO" sz="1600" b="0" i="0" dirty="0">
                        <a:effectLst/>
                        <a:latin typeface="Century Gothic" panose="020B0502020202020204" pitchFamily="34" charset="0"/>
                      </a:endParaRPr>
                    </a:p>
                    <a:p>
                      <a:pPr lvl="0" algn="l" rtl="0">
                        <a:buNone/>
                      </a:pPr>
                      <a:endParaRPr lang="es-CO" sz="1600" b="0" i="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lvl="0" algn="l" defTabSz="914400" rtl="0" eaLnBrk="1" latinLnBrk="0" hangingPunct="1">
                        <a:lnSpc>
                          <a:spcPct val="100000"/>
                        </a:lnSpc>
                        <a:spcBef>
                          <a:spcPts val="0"/>
                        </a:spcBef>
                        <a:spcAft>
                          <a:spcPts val="0"/>
                        </a:spcAft>
                        <a:buNone/>
                      </a:pPr>
                      <a:r>
                        <a:rPr lang="es-CO" sz="1600" b="0" i="0" kern="1200" dirty="0">
                          <a:solidFill>
                            <a:schemeClr val="dk1"/>
                          </a:solidFill>
                          <a:effectLst/>
                          <a:latin typeface="Century Gothic" panose="020B0502020202020204" pitchFamily="34" charset="0"/>
                          <a:ea typeface="+mn-ea"/>
                          <a:cs typeface="+mn-cs"/>
                        </a:rPr>
                        <a:t>Gestionar la formulación y seguimiento de la estrategia de racionalización de tramites y otros procedimientos administrativos</a:t>
                      </a:r>
                      <a:endParaRPr lang="es-CO" sz="1600" b="0" i="0" u="none" strike="noStrike" kern="1200" dirty="0">
                        <a:solidFill>
                          <a:schemeClr val="dk1"/>
                        </a:solidFill>
                        <a:effectLst/>
                        <a:latin typeface="Century Gothic" panose="020B0502020202020204" pitchFamily="34" charset="0"/>
                        <a:ea typeface="+mn-ea"/>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600" b="0" i="0" kern="1200" dirty="0">
                          <a:solidFill>
                            <a:schemeClr val="dk1"/>
                          </a:solidFill>
                          <a:effectLst/>
                          <a:latin typeface="Century Gothic" panose="020B0502020202020204" pitchFamily="34" charset="0"/>
                          <a:ea typeface="+mn-ea"/>
                          <a:cs typeface="+mn-cs"/>
                        </a:rPr>
                        <a:t>Formulación y Seguimiento de la estrategia de racionalización de tramites</a:t>
                      </a:r>
                      <a:endParaRPr lang="es-CO" sz="16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rtl="0" fontAlgn="base"/>
                      <a:r>
                        <a:rPr lang="es-CO" sz="1600" b="0" dirty="0">
                          <a:effectLst/>
                          <a:latin typeface="Century Gothic" panose="020B0502020202020204" pitchFamily="34" charset="0"/>
                        </a:rPr>
                        <a:t>Oficina Asesora de Planeación</a:t>
                      </a:r>
                    </a:p>
                    <a:p>
                      <a:pPr algn="l" rtl="0" fontAlgn="base"/>
                      <a:r>
                        <a:rPr lang="es-CO" sz="1600" b="0" dirty="0">
                          <a:effectLst/>
                          <a:latin typeface="Century Gothic" panose="020B0502020202020204" pitchFamily="34" charset="0"/>
                        </a:rPr>
                        <a:t>Grupo de Gestión de Información y Relación con el Ciudadano </a:t>
                      </a:r>
                      <a:endParaRPr lang="es-CO" sz="1600" b="0" i="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600" b="0" i="0" u="none" strike="noStrike" noProof="0" dirty="0">
                          <a:effectLst/>
                          <a:latin typeface="Century Gothic" panose="020B0502020202020204" pitchFamily="34" charset="0"/>
                        </a:rPr>
                        <a:t>01/01/2023</a:t>
                      </a:r>
                      <a:endParaRPr lang="en-US" sz="16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rtl="0" fontAlgn="base"/>
                      <a:r>
                        <a:rPr lang="es-CO" sz="1600" b="0" i="0" u="none" strike="noStrike" noProof="0" dirty="0">
                          <a:effectLst/>
                          <a:latin typeface="Century Gothic" panose="020B0502020202020204" pitchFamily="34" charset="0"/>
                        </a:rPr>
                        <a:t>20/12/2023</a:t>
                      </a:r>
                      <a:endParaRPr lang="es-CO" sz="1600" b="0" i="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32038346"/>
                  </a:ext>
                </a:extLst>
              </a:tr>
              <a:tr h="1158517">
                <a:tc vMerge="1">
                  <a:txBody>
                    <a:bodyPr/>
                    <a:lstStyle/>
                    <a:p>
                      <a:endParaRPr lang="en-US"/>
                    </a:p>
                  </a:txBody>
                  <a:tcPr marL="41840" marR="41840" marT="20920" marB="20920"/>
                </a:tc>
                <a:tc>
                  <a:txBody>
                    <a:bodyPr/>
                    <a:lstStyle/>
                    <a:p>
                      <a:pPr marL="0" lvl="0" algn="l" defTabSz="914400" rtl="0" eaLnBrk="1" latinLnBrk="0" hangingPunct="1">
                        <a:lnSpc>
                          <a:spcPct val="100000"/>
                        </a:lnSpc>
                        <a:spcBef>
                          <a:spcPts val="0"/>
                        </a:spcBef>
                        <a:spcAft>
                          <a:spcPts val="0"/>
                        </a:spcAft>
                        <a:buNone/>
                      </a:pPr>
                      <a:r>
                        <a:rPr lang="es-CO" sz="1600" b="0" i="0" kern="1200" dirty="0">
                          <a:solidFill>
                            <a:schemeClr val="dk1"/>
                          </a:solidFill>
                          <a:effectLst/>
                          <a:latin typeface="Century Gothic" panose="020B0502020202020204" pitchFamily="34" charset="0"/>
                          <a:ea typeface="+mn-ea"/>
                          <a:cs typeface="+mn-cs"/>
                        </a:rPr>
                        <a:t>Estructurar una metodología para la evaluación de la satisfacción de los usuarios de trámites y otros procedimientos administrativos</a:t>
                      </a:r>
                      <a:endParaRPr lang="es-CO" sz="1600" b="0" i="0" u="none" strike="noStrike" kern="1200" dirty="0">
                        <a:solidFill>
                          <a:schemeClr val="dk1"/>
                        </a:solidFill>
                        <a:effectLst/>
                        <a:latin typeface="Century Gothic" panose="020B0502020202020204" pitchFamily="34" charset="0"/>
                        <a:ea typeface="+mn-ea"/>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600" b="0" i="0" kern="1200" dirty="0">
                          <a:solidFill>
                            <a:schemeClr val="dk1"/>
                          </a:solidFill>
                          <a:effectLst/>
                          <a:latin typeface="Century Gothic" panose="020B0502020202020204" pitchFamily="34" charset="0"/>
                          <a:ea typeface="+mn-ea"/>
                          <a:cs typeface="+mn-cs"/>
                        </a:rPr>
                        <a:t>Metodología para la evaluación de la satisfacción de los usuarios de trámites.</a:t>
                      </a:r>
                      <a:endParaRPr lang="es-CO" sz="1600" b="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600" b="0" i="0" u="none" strike="noStrike" noProof="0">
                          <a:effectLst/>
                          <a:latin typeface="Century Gothic" panose="020B0502020202020204" pitchFamily="34" charset="0"/>
                        </a:rPr>
                        <a:t>Oficina Asesora de Planeación</a:t>
                      </a:r>
                      <a:endParaRPr lang="en-US" sz="160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600" b="0" i="0" u="none" strike="noStrike" noProof="0" dirty="0">
                          <a:effectLst/>
                          <a:latin typeface="Century Gothic" panose="020B0502020202020204" pitchFamily="34" charset="0"/>
                        </a:rPr>
                        <a:t>01/01/2023</a:t>
                      </a:r>
                      <a:endParaRPr lang="en-US" sz="16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rtl="0" fontAlgn="base"/>
                      <a:r>
                        <a:rPr lang="es-CO" sz="1600" b="0" i="0" u="none" strike="noStrike" noProof="0" dirty="0">
                          <a:effectLst/>
                          <a:latin typeface="Century Gothic" panose="020B0502020202020204" pitchFamily="34" charset="0"/>
                        </a:rPr>
                        <a:t>20/12/2023</a:t>
                      </a:r>
                      <a:endParaRPr lang="es-CO" sz="1600" b="0" i="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24857531"/>
                  </a:ext>
                </a:extLst>
              </a:tr>
            </a:tbl>
          </a:graphicData>
        </a:graphic>
      </p:graphicFrame>
      <p:sp>
        <p:nvSpPr>
          <p:cNvPr id="6" name="Rectángulo 5">
            <a:hlinkClick r:id="rId3" action="ppaction://hlinksldjump"/>
            <a:extLst>
              <a:ext uri="{FF2B5EF4-FFF2-40B4-BE49-F238E27FC236}">
                <a16:creationId xmlns:a16="http://schemas.microsoft.com/office/drawing/2014/main" id="{40A3F838-26C6-4586-9557-CC936177F078}"/>
              </a:ext>
            </a:extLst>
          </p:cNvPr>
          <p:cNvSpPr/>
          <p:nvPr/>
        </p:nvSpPr>
        <p:spPr>
          <a:xfrm>
            <a:off x="10530510" y="6230688"/>
            <a:ext cx="1351929" cy="456405"/>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Siguiente</a:t>
            </a:r>
          </a:p>
        </p:txBody>
      </p:sp>
      <p:pic>
        <p:nvPicPr>
          <p:cNvPr id="7"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1656882" y="6267487"/>
            <a:ext cx="586619" cy="58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046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27">
            <a:extLst>
              <a:ext uri="{FF2B5EF4-FFF2-40B4-BE49-F238E27FC236}">
                <a16:creationId xmlns:a16="http://schemas.microsoft.com/office/drawing/2014/main" id="{311BA7EA-D405-4A58-A170-10B553D14E94}"/>
              </a:ext>
            </a:extLst>
          </p:cNvPr>
          <p:cNvSpPr/>
          <p:nvPr/>
        </p:nvSpPr>
        <p:spPr>
          <a:xfrm>
            <a:off x="5922956" y="0"/>
            <a:ext cx="6269044" cy="202134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Rectángulo 26">
            <a:extLst>
              <a:ext uri="{FF2B5EF4-FFF2-40B4-BE49-F238E27FC236}">
                <a16:creationId xmlns:a16="http://schemas.microsoft.com/office/drawing/2014/main" id="{FAF466F3-7717-40EF-9362-1BB38C9E5D4F}"/>
              </a:ext>
            </a:extLst>
          </p:cNvPr>
          <p:cNvSpPr/>
          <p:nvPr/>
        </p:nvSpPr>
        <p:spPr>
          <a:xfrm>
            <a:off x="0" y="0"/>
            <a:ext cx="4198541" cy="202134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Forma libre: forma 25">
            <a:extLst>
              <a:ext uri="{FF2B5EF4-FFF2-40B4-BE49-F238E27FC236}">
                <a16:creationId xmlns:a16="http://schemas.microsoft.com/office/drawing/2014/main" id="{36E4F592-3839-46C7-A1D2-80E1710978B4}"/>
              </a:ext>
            </a:extLst>
          </p:cNvPr>
          <p:cNvSpPr/>
          <p:nvPr/>
        </p:nvSpPr>
        <p:spPr>
          <a:xfrm>
            <a:off x="-8993245" y="0"/>
            <a:ext cx="25378612" cy="6858000"/>
          </a:xfrm>
          <a:custGeom>
            <a:avLst/>
            <a:gdLst>
              <a:gd name="connsiteX0" fmla="*/ 13186611 w 25378612"/>
              <a:gd name="connsiteY0" fmla="*/ 0 h 6858000"/>
              <a:gd name="connsiteX1" fmla="*/ 14907030 w 25378612"/>
              <a:gd name="connsiteY1" fmla="*/ 0 h 6858000"/>
              <a:gd name="connsiteX2" fmla="*/ 14907030 w 25378612"/>
              <a:gd name="connsiteY2" fmla="*/ 2021305 h 6858000"/>
              <a:gd name="connsiteX3" fmla="*/ 25378612 w 25378612"/>
              <a:gd name="connsiteY3" fmla="*/ 2021305 h 6858000"/>
              <a:gd name="connsiteX4" fmla="*/ 25378612 w 25378612"/>
              <a:gd name="connsiteY4" fmla="*/ 6858000 h 6858000"/>
              <a:gd name="connsiteX5" fmla="*/ 0 w 25378612"/>
              <a:gd name="connsiteY5" fmla="*/ 6858000 h 6858000"/>
              <a:gd name="connsiteX6" fmla="*/ 0 w 25378612"/>
              <a:gd name="connsiteY6" fmla="*/ 2021305 h 6858000"/>
              <a:gd name="connsiteX7" fmla="*/ 13186611 w 25378612"/>
              <a:gd name="connsiteY7" fmla="*/ 20213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78612" h="6858000">
                <a:moveTo>
                  <a:pt x="13186611" y="0"/>
                </a:moveTo>
                <a:lnTo>
                  <a:pt x="14907030" y="0"/>
                </a:lnTo>
                <a:lnTo>
                  <a:pt x="14907030" y="2021305"/>
                </a:lnTo>
                <a:lnTo>
                  <a:pt x="25378612" y="2021305"/>
                </a:lnTo>
                <a:lnTo>
                  <a:pt x="25378612" y="6858000"/>
                </a:lnTo>
                <a:lnTo>
                  <a:pt x="0" y="6858000"/>
                </a:lnTo>
                <a:lnTo>
                  <a:pt x="0" y="2021305"/>
                </a:lnTo>
                <a:lnTo>
                  <a:pt x="13186611" y="2021305"/>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5" name="CuadroTexto 4">
            <a:extLst>
              <a:ext uri="{FF2B5EF4-FFF2-40B4-BE49-F238E27FC236}">
                <a16:creationId xmlns:a16="http://schemas.microsoft.com/office/drawing/2014/main" id="{E35C8734-1817-44D4-8000-4F918A7CC3A3}"/>
              </a:ext>
            </a:extLst>
          </p:cNvPr>
          <p:cNvSpPr txBox="1"/>
          <p:nvPr/>
        </p:nvSpPr>
        <p:spPr>
          <a:xfrm>
            <a:off x="59533" y="1093413"/>
            <a:ext cx="1476375" cy="646331"/>
          </a:xfrm>
          <a:prstGeom prst="rect">
            <a:avLst/>
          </a:prstGeom>
          <a:noFill/>
        </p:spPr>
        <p:txBody>
          <a:bodyPr wrap="square" rtlCol="0">
            <a:spAutoFit/>
          </a:bodyPr>
          <a:lstStyle/>
          <a:p>
            <a:pPr algn="ctr"/>
            <a:r>
              <a:rPr lang="es-CO" b="1">
                <a:latin typeface="Calibri" panose="020F0502020204030204" pitchFamily="34" charset="0"/>
              </a:rPr>
              <a:t>Gestión del Riesgo</a:t>
            </a:r>
            <a:endParaRPr lang="es-CO" b="1"/>
          </a:p>
        </p:txBody>
      </p:sp>
      <p:sp>
        <p:nvSpPr>
          <p:cNvPr id="8" name="CuadroTexto 7">
            <a:extLst>
              <a:ext uri="{FF2B5EF4-FFF2-40B4-BE49-F238E27FC236}">
                <a16:creationId xmlns:a16="http://schemas.microsoft.com/office/drawing/2014/main" id="{7AA31F0D-F3C1-4E2B-BA28-0EFBE1CDA20A}"/>
              </a:ext>
            </a:extLst>
          </p:cNvPr>
          <p:cNvSpPr txBox="1"/>
          <p:nvPr/>
        </p:nvSpPr>
        <p:spPr>
          <a:xfrm>
            <a:off x="2038351" y="1087400"/>
            <a:ext cx="1819277" cy="1200329"/>
          </a:xfrm>
          <a:prstGeom prst="rect">
            <a:avLst/>
          </a:prstGeom>
          <a:noFill/>
        </p:spPr>
        <p:txBody>
          <a:bodyPr wrap="square" rtlCol="0">
            <a:spAutoFit/>
          </a:bodyPr>
          <a:lstStyle/>
          <a:p>
            <a:pPr algn="ctr" rtl="0" fontAlgn="base"/>
            <a:r>
              <a:rPr lang="es-CO" b="1">
                <a:solidFill>
                  <a:srgbClr val="000000"/>
                </a:solidFill>
                <a:latin typeface="Calibri" panose="020F0502020204030204" pitchFamily="34" charset="0"/>
              </a:rPr>
              <a:t>Racionalización de </a:t>
            </a:r>
            <a:r>
              <a:rPr lang="en-US" b="1">
                <a:solidFill>
                  <a:srgbClr val="000000"/>
                </a:solidFill>
                <a:latin typeface="Calibri" panose="020F0502020204030204" pitchFamily="34" charset="0"/>
              </a:rPr>
              <a:t>​</a:t>
            </a:r>
            <a:endParaRPr lang="en-US" b="1">
              <a:solidFill>
                <a:srgbClr val="000000"/>
              </a:solidFill>
              <a:latin typeface="Segoe UI" panose="020B0502040204020203" pitchFamily="34" charset="0"/>
            </a:endParaRPr>
          </a:p>
          <a:p>
            <a:pPr algn="ctr" rtl="0" fontAlgn="base"/>
            <a:r>
              <a:rPr lang="es-CO" b="1">
                <a:solidFill>
                  <a:srgbClr val="000000"/>
                </a:solidFill>
                <a:latin typeface="Calibri" panose="020F0502020204030204" pitchFamily="34" charset="0"/>
              </a:rPr>
              <a:t>Trámites</a:t>
            </a:r>
            <a:endParaRPr lang="en-US" b="1">
              <a:solidFill>
                <a:srgbClr val="000000"/>
              </a:solidFill>
              <a:latin typeface="Segoe UI" panose="020B0502040204020203" pitchFamily="34" charset="0"/>
            </a:endParaRPr>
          </a:p>
          <a:p>
            <a:pPr algn="ctr"/>
            <a:endParaRPr lang="es-CO" b="1"/>
          </a:p>
        </p:txBody>
      </p:sp>
      <p:sp>
        <p:nvSpPr>
          <p:cNvPr id="9" name="CuadroTexto 8">
            <a:extLst>
              <a:ext uri="{FF2B5EF4-FFF2-40B4-BE49-F238E27FC236}">
                <a16:creationId xmlns:a16="http://schemas.microsoft.com/office/drawing/2014/main" id="{AE6FA0A8-3A84-44D2-A541-7F74140B90D1}"/>
              </a:ext>
            </a:extLst>
          </p:cNvPr>
          <p:cNvSpPr txBox="1"/>
          <p:nvPr/>
        </p:nvSpPr>
        <p:spPr>
          <a:xfrm>
            <a:off x="4360071" y="1138855"/>
            <a:ext cx="1476375" cy="646331"/>
          </a:xfrm>
          <a:prstGeom prst="rect">
            <a:avLst/>
          </a:prstGeom>
          <a:noFill/>
        </p:spPr>
        <p:txBody>
          <a:bodyPr wrap="square" rtlCol="0">
            <a:spAutoFit/>
          </a:bodyPr>
          <a:lstStyle/>
          <a:p>
            <a:pPr algn="ctr"/>
            <a:r>
              <a:rPr lang="es-CO" b="1">
                <a:latin typeface="Calibri" panose="020F0502020204030204" pitchFamily="34" charset="0"/>
              </a:rPr>
              <a:t>Rendición de Cuentas</a:t>
            </a:r>
            <a:endParaRPr lang="es-CO" b="1"/>
          </a:p>
        </p:txBody>
      </p:sp>
      <p:sp>
        <p:nvSpPr>
          <p:cNvPr id="10" name="CuadroTexto 9">
            <a:extLst>
              <a:ext uri="{FF2B5EF4-FFF2-40B4-BE49-F238E27FC236}">
                <a16:creationId xmlns:a16="http://schemas.microsoft.com/office/drawing/2014/main" id="{DF045DC2-E2E5-41FB-A972-42BB5D686E09}"/>
              </a:ext>
            </a:extLst>
          </p:cNvPr>
          <p:cNvSpPr txBox="1"/>
          <p:nvPr/>
        </p:nvSpPr>
        <p:spPr>
          <a:xfrm>
            <a:off x="6338889" y="1138855"/>
            <a:ext cx="1476375" cy="646331"/>
          </a:xfrm>
          <a:prstGeom prst="rect">
            <a:avLst/>
          </a:prstGeom>
          <a:noFill/>
        </p:spPr>
        <p:txBody>
          <a:bodyPr wrap="square" rtlCol="0">
            <a:spAutoFit/>
          </a:bodyPr>
          <a:lstStyle/>
          <a:p>
            <a:pPr algn="ctr"/>
            <a:r>
              <a:rPr lang="es-CO" b="1" dirty="0">
                <a:solidFill>
                  <a:srgbClr val="000000"/>
                </a:solidFill>
                <a:latin typeface="Calibri" panose="020F0502020204030204" pitchFamily="34" charset="0"/>
              </a:rPr>
              <a:t>Servicio al Ciudadano</a:t>
            </a:r>
            <a:endParaRPr lang="es-CO" b="1" dirty="0"/>
          </a:p>
        </p:txBody>
      </p:sp>
      <p:sp>
        <p:nvSpPr>
          <p:cNvPr id="11" name="CuadroTexto 10">
            <a:extLst>
              <a:ext uri="{FF2B5EF4-FFF2-40B4-BE49-F238E27FC236}">
                <a16:creationId xmlns:a16="http://schemas.microsoft.com/office/drawing/2014/main" id="{458BA2B6-F019-47B8-9C85-1054FE42BDC5}"/>
              </a:ext>
            </a:extLst>
          </p:cNvPr>
          <p:cNvSpPr txBox="1"/>
          <p:nvPr/>
        </p:nvSpPr>
        <p:spPr>
          <a:xfrm>
            <a:off x="8317707" y="1231909"/>
            <a:ext cx="1585913" cy="369332"/>
          </a:xfrm>
          <a:prstGeom prst="rect">
            <a:avLst/>
          </a:prstGeom>
          <a:noFill/>
        </p:spPr>
        <p:txBody>
          <a:bodyPr wrap="square" rtlCol="0">
            <a:spAutoFit/>
          </a:bodyPr>
          <a:lstStyle/>
          <a:p>
            <a:pPr algn="ctr"/>
            <a:r>
              <a:rPr lang="es-CO" b="1">
                <a:solidFill>
                  <a:srgbClr val="000000"/>
                </a:solidFill>
                <a:latin typeface="Calibri" panose="020F0502020204030204" pitchFamily="34" charset="0"/>
              </a:rPr>
              <a:t>Transparencia</a:t>
            </a:r>
            <a:r>
              <a:rPr lang="es-CO">
                <a:solidFill>
                  <a:srgbClr val="000000"/>
                </a:solidFill>
                <a:latin typeface="Calibri" panose="020F0502020204030204" pitchFamily="34" charset="0"/>
              </a:rPr>
              <a:t> </a:t>
            </a:r>
            <a:endParaRPr lang="es-CO" b="1"/>
          </a:p>
        </p:txBody>
      </p:sp>
      <p:sp>
        <p:nvSpPr>
          <p:cNvPr id="2" name="Rectángulo 1">
            <a:extLst>
              <a:ext uri="{FF2B5EF4-FFF2-40B4-BE49-F238E27FC236}">
                <a16:creationId xmlns:a16="http://schemas.microsoft.com/office/drawing/2014/main" id="{34CFF86B-3299-43BE-9394-98DB8FA3DCA7}"/>
              </a:ext>
            </a:extLst>
          </p:cNvPr>
          <p:cNvSpPr/>
          <p:nvPr/>
        </p:nvSpPr>
        <p:spPr>
          <a:xfrm>
            <a:off x="3578501" y="2028092"/>
            <a:ext cx="4236764" cy="4803305"/>
          </a:xfrm>
          <a:prstGeom prst="rect">
            <a:avLst/>
          </a:prstGeom>
          <a:solidFill>
            <a:srgbClr val="FFC61A"/>
          </a:solidFill>
          <a:ln>
            <a:solidFill>
              <a:schemeClr val="bg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O"/>
          </a:p>
        </p:txBody>
      </p:sp>
      <p:sp>
        <p:nvSpPr>
          <p:cNvPr id="12" name="CuadroTexto 11">
            <a:extLst>
              <a:ext uri="{FF2B5EF4-FFF2-40B4-BE49-F238E27FC236}">
                <a16:creationId xmlns:a16="http://schemas.microsoft.com/office/drawing/2014/main" id="{E65BA73D-7FB5-40B0-9BEB-9E687B34B889}"/>
              </a:ext>
            </a:extLst>
          </p:cNvPr>
          <p:cNvSpPr txBox="1"/>
          <p:nvPr/>
        </p:nvSpPr>
        <p:spPr>
          <a:xfrm>
            <a:off x="10406064" y="1093412"/>
            <a:ext cx="1476375" cy="646331"/>
          </a:xfrm>
          <a:prstGeom prst="rect">
            <a:avLst/>
          </a:prstGeom>
          <a:noFill/>
        </p:spPr>
        <p:txBody>
          <a:bodyPr wrap="square" rtlCol="0">
            <a:spAutoFit/>
          </a:bodyPr>
          <a:lstStyle/>
          <a:p>
            <a:pPr algn="ctr"/>
            <a:r>
              <a:rPr lang="es-CO" b="1">
                <a:solidFill>
                  <a:srgbClr val="000000"/>
                </a:solidFill>
                <a:latin typeface="Calibri" panose="020F0502020204030204" pitchFamily="34" charset="0"/>
              </a:rPr>
              <a:t>Iniciativas Adicionales</a:t>
            </a:r>
            <a:endParaRPr lang="es-CO" b="1"/>
          </a:p>
        </p:txBody>
      </p:sp>
      <p:sp>
        <p:nvSpPr>
          <p:cNvPr id="20" name="CuadroTexto 19">
            <a:extLst>
              <a:ext uri="{FF2B5EF4-FFF2-40B4-BE49-F238E27FC236}">
                <a16:creationId xmlns:a16="http://schemas.microsoft.com/office/drawing/2014/main" id="{650DF617-6C71-4FB0-8B69-A79339882D80}"/>
              </a:ext>
            </a:extLst>
          </p:cNvPr>
          <p:cNvSpPr txBox="1"/>
          <p:nvPr/>
        </p:nvSpPr>
        <p:spPr>
          <a:xfrm>
            <a:off x="3696061" y="2344161"/>
            <a:ext cx="4230124" cy="477054"/>
          </a:xfrm>
          <a:prstGeom prst="rect">
            <a:avLst/>
          </a:prstGeom>
          <a:noFill/>
        </p:spPr>
        <p:txBody>
          <a:bodyPr wrap="square" rtlCol="0">
            <a:spAutoFit/>
          </a:bodyPr>
          <a:lstStyle/>
          <a:p>
            <a:pPr algn="ctr"/>
            <a:r>
              <a:rPr lang="es-CO" sz="2500" b="1" dirty="0">
                <a:latin typeface="Century Gothic" panose="020B0502020202020204" pitchFamily="34" charset="0"/>
              </a:rPr>
              <a:t>Rendición de Cuentas</a:t>
            </a:r>
          </a:p>
        </p:txBody>
      </p:sp>
      <p:pic>
        <p:nvPicPr>
          <p:cNvPr id="17" name="Imagen 16">
            <a:hlinkClick r:id="rId2" action="ppaction://hlinksldjump"/>
            <a:extLst>
              <a:ext uri="{FF2B5EF4-FFF2-40B4-BE49-F238E27FC236}">
                <a16:creationId xmlns:a16="http://schemas.microsoft.com/office/drawing/2014/main" id="{FBA99CFA-A99D-49F0-8039-97A758FE961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440934" y="107121"/>
            <a:ext cx="1026645" cy="1026645"/>
          </a:xfrm>
          <a:prstGeom prst="rect">
            <a:avLst/>
          </a:prstGeom>
        </p:spPr>
      </p:pic>
      <p:pic>
        <p:nvPicPr>
          <p:cNvPr id="19" name="Imagen 18">
            <a:hlinkClick r:id="rId4" action="ppaction://hlinksldjump"/>
            <a:extLst>
              <a:ext uri="{FF2B5EF4-FFF2-40B4-BE49-F238E27FC236}">
                <a16:creationId xmlns:a16="http://schemas.microsoft.com/office/drawing/2014/main" id="{9689CD05-CC3F-4965-8521-C92ED852683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495350" y="162990"/>
            <a:ext cx="1071632" cy="1071632"/>
          </a:xfrm>
          <a:prstGeom prst="rect">
            <a:avLst/>
          </a:prstGeom>
        </p:spPr>
      </p:pic>
      <p:pic>
        <p:nvPicPr>
          <p:cNvPr id="21" name="Imagen 20">
            <a:hlinkClick r:id="rId6" action="ppaction://hlinksldjump"/>
            <a:extLst>
              <a:ext uri="{FF2B5EF4-FFF2-40B4-BE49-F238E27FC236}">
                <a16:creationId xmlns:a16="http://schemas.microsoft.com/office/drawing/2014/main" id="{F2F3819C-608C-4A1F-B90B-E2B12CB55DC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42275" y="143836"/>
            <a:ext cx="910887" cy="910887"/>
          </a:xfrm>
          <a:prstGeom prst="rect">
            <a:avLst/>
          </a:prstGeom>
        </p:spPr>
      </p:pic>
      <p:pic>
        <p:nvPicPr>
          <p:cNvPr id="22" name="Imagen 21">
            <a:extLst>
              <a:ext uri="{FF2B5EF4-FFF2-40B4-BE49-F238E27FC236}">
                <a16:creationId xmlns:a16="http://schemas.microsoft.com/office/drawing/2014/main" id="{A0C93EB5-F793-4FAB-8D37-2869A4FC77D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473162" y="143646"/>
            <a:ext cx="1026645" cy="1026645"/>
          </a:xfrm>
          <a:prstGeom prst="rect">
            <a:avLst/>
          </a:prstGeom>
        </p:spPr>
      </p:pic>
      <p:pic>
        <p:nvPicPr>
          <p:cNvPr id="23" name="Imagen 22">
            <a:extLst>
              <a:ext uri="{FF2B5EF4-FFF2-40B4-BE49-F238E27FC236}">
                <a16:creationId xmlns:a16="http://schemas.microsoft.com/office/drawing/2014/main" id="{C9610035-5A27-4465-A32C-A0D7CAD6A09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96061" y="3019017"/>
            <a:ext cx="3695337" cy="3695337"/>
          </a:xfrm>
          <a:prstGeom prst="rect">
            <a:avLst/>
          </a:prstGeom>
        </p:spPr>
      </p:pic>
      <p:pic>
        <p:nvPicPr>
          <p:cNvPr id="24" name="Imagen 23">
            <a:hlinkClick r:id="rId10" action="ppaction://hlinksldjump"/>
            <a:extLst>
              <a:ext uri="{FF2B5EF4-FFF2-40B4-BE49-F238E27FC236}">
                <a16:creationId xmlns:a16="http://schemas.microsoft.com/office/drawing/2014/main" id="{3E366FE6-A322-4091-A2F3-9005A905B3B1}"/>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10541476" y="-11572"/>
            <a:ext cx="1181863" cy="1181863"/>
          </a:xfrm>
          <a:prstGeom prst="rect">
            <a:avLst/>
          </a:prstGeom>
        </p:spPr>
      </p:pic>
      <p:pic>
        <p:nvPicPr>
          <p:cNvPr id="18" name="Imagen 17">
            <a:hlinkClick r:id="rId12" action="ppaction://hlinksldjump"/>
            <a:extLst>
              <a:ext uri="{FF2B5EF4-FFF2-40B4-BE49-F238E27FC236}">
                <a16:creationId xmlns:a16="http://schemas.microsoft.com/office/drawing/2014/main" id="{6F131B32-0363-4186-AFAC-22C9B4FEEB18}"/>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6448428" y="26603"/>
            <a:ext cx="1205306" cy="1205306"/>
          </a:xfrm>
          <a:prstGeom prst="rect">
            <a:avLst/>
          </a:prstGeom>
        </p:spPr>
      </p:pic>
      <p:sp>
        <p:nvSpPr>
          <p:cNvPr id="30" name="CuadroTexto 29">
            <a:extLst>
              <a:ext uri="{FF2B5EF4-FFF2-40B4-BE49-F238E27FC236}">
                <a16:creationId xmlns:a16="http://schemas.microsoft.com/office/drawing/2014/main" id="{1812F3BD-B560-48AA-BBE7-79B801F0984E}"/>
              </a:ext>
            </a:extLst>
          </p:cNvPr>
          <p:cNvSpPr txBox="1"/>
          <p:nvPr/>
        </p:nvSpPr>
        <p:spPr>
          <a:xfrm>
            <a:off x="59533" y="2429521"/>
            <a:ext cx="3380902" cy="3416320"/>
          </a:xfrm>
          <a:prstGeom prst="rect">
            <a:avLst/>
          </a:prstGeom>
          <a:noFill/>
        </p:spPr>
        <p:txBody>
          <a:bodyPr wrap="square" rtlCol="0">
            <a:spAutoFit/>
          </a:bodyPr>
          <a:lstStyle/>
          <a:p>
            <a:pPr algn="just"/>
            <a:r>
              <a:rPr lang="es-CO" i="1" dirty="0">
                <a:latin typeface="Arial" panose="020B0604020202020204" pitchFamily="34" charset="0"/>
                <a:ea typeface="SimSun" panose="02010600030101010101" pitchFamily="2" charset="-122"/>
              </a:rPr>
              <a:t>La implementación de los procesos de Rendición de Cuentas en Colombia ha permitido que se generen mayores espacios para una democracia participativa, por cuanto es un proceso dinámico y constante que favorece los ejercicios de planeación y relación directa con los ciudadanos.</a:t>
            </a:r>
          </a:p>
          <a:p>
            <a:endParaRPr lang="es-CO" i="1" dirty="0">
              <a:solidFill>
                <a:schemeClr val="bg1"/>
              </a:solidFill>
              <a:latin typeface="Arial" panose="020B0604020202020204" pitchFamily="34" charset="0"/>
              <a:ea typeface="SimSun" panose="02010600030101010101" pitchFamily="2" charset="-122"/>
            </a:endParaRPr>
          </a:p>
        </p:txBody>
      </p:sp>
      <p:sp>
        <p:nvSpPr>
          <p:cNvPr id="31" name="CuadroTexto 30">
            <a:extLst>
              <a:ext uri="{FF2B5EF4-FFF2-40B4-BE49-F238E27FC236}">
                <a16:creationId xmlns:a16="http://schemas.microsoft.com/office/drawing/2014/main" id="{45EFA099-2370-441F-81D6-0944C139E658}"/>
              </a:ext>
            </a:extLst>
          </p:cNvPr>
          <p:cNvSpPr txBox="1"/>
          <p:nvPr/>
        </p:nvSpPr>
        <p:spPr>
          <a:xfrm>
            <a:off x="9054555" y="2402200"/>
            <a:ext cx="2827884" cy="1569660"/>
          </a:xfrm>
          <a:prstGeom prst="rect">
            <a:avLst/>
          </a:prstGeom>
          <a:noFill/>
        </p:spPr>
        <p:txBody>
          <a:bodyPr wrap="square" rtlCol="0">
            <a:spAutoFit/>
          </a:bodyPr>
          <a:lstStyle/>
          <a:p>
            <a:pPr algn="just"/>
            <a:r>
              <a:rPr lang="es-CO" sz="1600" dirty="0">
                <a:latin typeface="Century Gothic" panose="020B0502020202020204" pitchFamily="34" charset="0"/>
              </a:rPr>
              <a:t>Un buen proceso de Rendición de Cuentas cuenta con elementos fundamentales que son</a:t>
            </a:r>
          </a:p>
          <a:p>
            <a:pPr marL="342900" indent="-342900" algn="just">
              <a:buAutoNum type="arabicPeriod"/>
            </a:pPr>
            <a:endParaRPr lang="es-CO" sz="1600" dirty="0">
              <a:solidFill>
                <a:schemeClr val="bg1"/>
              </a:solidFill>
              <a:latin typeface="Century Gothic" panose="020B0502020202020204" pitchFamily="34" charset="0"/>
            </a:endParaRPr>
          </a:p>
          <a:p>
            <a:pPr algn="just"/>
            <a:endParaRPr lang="es-CO" sz="1600" dirty="0">
              <a:solidFill>
                <a:schemeClr val="bg1"/>
              </a:solidFill>
              <a:latin typeface="Century Gothic" panose="020B0502020202020204" pitchFamily="34" charset="0"/>
            </a:endParaRPr>
          </a:p>
        </p:txBody>
      </p:sp>
      <p:pic>
        <p:nvPicPr>
          <p:cNvPr id="4" name="Imagen 3" descr="Icono&#10;&#10;Descripción generada automáticamente">
            <a:extLst>
              <a:ext uri="{FF2B5EF4-FFF2-40B4-BE49-F238E27FC236}">
                <a16:creationId xmlns:a16="http://schemas.microsoft.com/office/drawing/2014/main" id="{A0F66A3B-F74E-4755-AB73-80CEE20DAEB1}"/>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7879566" y="2344161"/>
            <a:ext cx="1221608" cy="1221608"/>
          </a:xfrm>
          <a:prstGeom prst="rect">
            <a:avLst/>
          </a:prstGeom>
        </p:spPr>
      </p:pic>
      <p:sp>
        <p:nvSpPr>
          <p:cNvPr id="32" name="CuadroTexto 31">
            <a:extLst>
              <a:ext uri="{FF2B5EF4-FFF2-40B4-BE49-F238E27FC236}">
                <a16:creationId xmlns:a16="http://schemas.microsoft.com/office/drawing/2014/main" id="{D49FFB91-5F89-4BE6-AE60-2B71613CA8F8}"/>
              </a:ext>
            </a:extLst>
          </p:cNvPr>
          <p:cNvSpPr txBox="1"/>
          <p:nvPr/>
        </p:nvSpPr>
        <p:spPr>
          <a:xfrm>
            <a:off x="7984312" y="3747016"/>
            <a:ext cx="2934799" cy="830997"/>
          </a:xfrm>
          <a:prstGeom prst="rect">
            <a:avLst/>
          </a:prstGeom>
          <a:noFill/>
        </p:spPr>
        <p:txBody>
          <a:bodyPr wrap="square" rtlCol="0">
            <a:spAutoFit/>
          </a:bodyPr>
          <a:lstStyle/>
          <a:p>
            <a:pPr algn="just"/>
            <a:r>
              <a:rPr lang="es-CO" sz="1600" dirty="0">
                <a:latin typeface="Century Gothic" panose="020B0502020202020204" pitchFamily="34" charset="0"/>
              </a:rPr>
              <a:t>1. Información, de calidad con un lenguaje claro</a:t>
            </a:r>
          </a:p>
          <a:p>
            <a:pPr algn="just"/>
            <a:endParaRPr lang="es-CO" sz="1600" dirty="0">
              <a:solidFill>
                <a:schemeClr val="bg1"/>
              </a:solidFill>
              <a:latin typeface="Century Gothic" panose="020B0502020202020204" pitchFamily="34" charset="0"/>
            </a:endParaRPr>
          </a:p>
        </p:txBody>
      </p:sp>
      <p:pic>
        <p:nvPicPr>
          <p:cNvPr id="7" name="Imagen 6" descr="Icono&#10;&#10;Descripción generada automáticamente">
            <a:extLst>
              <a:ext uri="{FF2B5EF4-FFF2-40B4-BE49-F238E27FC236}">
                <a16:creationId xmlns:a16="http://schemas.microsoft.com/office/drawing/2014/main" id="{D170031C-BCDE-429D-8791-7960F586ABE7}"/>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10878781" y="3558448"/>
            <a:ext cx="794281" cy="794281"/>
          </a:xfrm>
          <a:prstGeom prst="rect">
            <a:avLst/>
          </a:prstGeom>
        </p:spPr>
      </p:pic>
      <p:sp>
        <p:nvSpPr>
          <p:cNvPr id="33" name="CuadroTexto 32">
            <a:extLst>
              <a:ext uri="{FF2B5EF4-FFF2-40B4-BE49-F238E27FC236}">
                <a16:creationId xmlns:a16="http://schemas.microsoft.com/office/drawing/2014/main" id="{ADCE4AAD-F3C7-479D-9569-267EA963C6F1}"/>
              </a:ext>
            </a:extLst>
          </p:cNvPr>
          <p:cNvSpPr txBox="1"/>
          <p:nvPr/>
        </p:nvSpPr>
        <p:spPr>
          <a:xfrm>
            <a:off x="8979456" y="4687042"/>
            <a:ext cx="2934799" cy="830997"/>
          </a:xfrm>
          <a:prstGeom prst="rect">
            <a:avLst/>
          </a:prstGeom>
          <a:noFill/>
        </p:spPr>
        <p:txBody>
          <a:bodyPr wrap="square" rtlCol="0">
            <a:spAutoFit/>
          </a:bodyPr>
          <a:lstStyle/>
          <a:p>
            <a:pPr algn="just"/>
            <a:r>
              <a:rPr lang="es-CO" sz="1600" dirty="0">
                <a:latin typeface="Century Gothic" panose="020B0502020202020204" pitchFamily="34" charset="0"/>
              </a:rPr>
              <a:t>2. El diálogo, para explicar, escuchar y retroalimentar la gestión</a:t>
            </a:r>
          </a:p>
        </p:txBody>
      </p:sp>
      <p:pic>
        <p:nvPicPr>
          <p:cNvPr id="14" name="Imagen 13" descr="Icono&#10;&#10;Descripción generada automáticamente">
            <a:extLst>
              <a:ext uri="{FF2B5EF4-FFF2-40B4-BE49-F238E27FC236}">
                <a16:creationId xmlns:a16="http://schemas.microsoft.com/office/drawing/2014/main" id="{E694A1C4-2974-418A-9A64-FDF82C6726CF}"/>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7926185" y="4528672"/>
            <a:ext cx="989367" cy="989367"/>
          </a:xfrm>
          <a:prstGeom prst="rect">
            <a:avLst/>
          </a:prstGeom>
        </p:spPr>
      </p:pic>
      <p:sp>
        <p:nvSpPr>
          <p:cNvPr id="34" name="CuadroTexto 33">
            <a:extLst>
              <a:ext uri="{FF2B5EF4-FFF2-40B4-BE49-F238E27FC236}">
                <a16:creationId xmlns:a16="http://schemas.microsoft.com/office/drawing/2014/main" id="{7A52F36D-E58F-4BB8-88B3-549BDCFDB1E6}"/>
              </a:ext>
            </a:extLst>
          </p:cNvPr>
          <p:cNvSpPr txBox="1"/>
          <p:nvPr/>
        </p:nvSpPr>
        <p:spPr>
          <a:xfrm>
            <a:off x="7943982" y="5697545"/>
            <a:ext cx="2934799" cy="1323439"/>
          </a:xfrm>
          <a:prstGeom prst="rect">
            <a:avLst/>
          </a:prstGeom>
          <a:noFill/>
        </p:spPr>
        <p:txBody>
          <a:bodyPr wrap="square" rtlCol="0">
            <a:spAutoFit/>
          </a:bodyPr>
          <a:lstStyle/>
          <a:p>
            <a:pPr algn="just"/>
            <a:r>
              <a:rPr lang="es-CO" sz="1600" dirty="0">
                <a:latin typeface="Century Gothic" panose="020B0502020202020204" pitchFamily="34" charset="0"/>
              </a:rPr>
              <a:t>3. Responsabilidad, para responder por los resultados y mejorar la gestión.</a:t>
            </a:r>
          </a:p>
          <a:p>
            <a:pPr algn="just"/>
            <a:endParaRPr lang="es-CO" sz="1600" dirty="0">
              <a:latin typeface="Century Gothic" panose="020B0502020202020204" pitchFamily="34" charset="0"/>
            </a:endParaRPr>
          </a:p>
        </p:txBody>
      </p:sp>
      <p:pic>
        <p:nvPicPr>
          <p:cNvPr id="16" name="Imagen 15" descr="Icono&#10;&#10;Descripción generada automáticamente">
            <a:extLst>
              <a:ext uri="{FF2B5EF4-FFF2-40B4-BE49-F238E27FC236}">
                <a16:creationId xmlns:a16="http://schemas.microsoft.com/office/drawing/2014/main" id="{63B3A428-E2D1-4DC0-9EFB-C0EBA600A965}"/>
              </a:ext>
            </a:extLst>
          </p:cNvPr>
          <p:cNvPicPr>
            <a:picLocks noChangeAspect="1"/>
          </p:cNvPicPr>
          <p:nvPr/>
        </p:nvPicPr>
        <p:blipFill>
          <a:blip r:embed="rId17" cstate="hqprint">
            <a:extLst>
              <a:ext uri="{28A0092B-C50C-407E-A947-70E740481C1C}">
                <a14:useLocalDpi xmlns:a14="http://schemas.microsoft.com/office/drawing/2010/main" val="0"/>
              </a:ext>
            </a:extLst>
          </a:blip>
          <a:stretch>
            <a:fillRect/>
          </a:stretch>
        </p:blipFill>
        <p:spPr>
          <a:xfrm>
            <a:off x="10845859" y="5690740"/>
            <a:ext cx="1036580" cy="1036580"/>
          </a:xfrm>
          <a:prstGeom prst="rect">
            <a:avLst/>
          </a:prstGeom>
        </p:spPr>
      </p:pic>
      <p:sp>
        <p:nvSpPr>
          <p:cNvPr id="35" name="Rectángulo 34">
            <a:hlinkClick r:id="rId18"/>
            <a:extLst>
              <a:ext uri="{FF2B5EF4-FFF2-40B4-BE49-F238E27FC236}">
                <a16:creationId xmlns:a16="http://schemas.microsoft.com/office/drawing/2014/main" id="{F3BFC6A6-F879-4FDB-9906-6A938ACAAE68}"/>
              </a:ext>
            </a:extLst>
          </p:cNvPr>
          <p:cNvSpPr/>
          <p:nvPr/>
        </p:nvSpPr>
        <p:spPr>
          <a:xfrm>
            <a:off x="421754" y="6054551"/>
            <a:ext cx="3036589" cy="452419"/>
          </a:xfrm>
          <a:prstGeom prst="rect">
            <a:avLst/>
          </a:prstGeom>
          <a:ln>
            <a:solidFill>
              <a:schemeClr val="accent4">
                <a:lumMod val="50000"/>
              </a:schemeClr>
            </a:solid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1600" b="1" dirty="0">
                <a:solidFill>
                  <a:schemeClr val="tx1"/>
                </a:solidFill>
                <a:latin typeface="Century Gothic" panose="020B0502020202020204" pitchFamily="34" charset="0"/>
                <a:hlinkClick r:id="rId18"/>
              </a:rPr>
              <a:t>Rendición</a:t>
            </a:r>
            <a:r>
              <a:rPr lang="es-ES" sz="1600" b="1" dirty="0">
                <a:solidFill>
                  <a:schemeClr val="tx1"/>
                </a:solidFill>
                <a:latin typeface="Century Gothic" panose="020B0502020202020204" pitchFamily="34" charset="0"/>
              </a:rPr>
              <a:t> de cuentas</a:t>
            </a:r>
            <a:endParaRPr lang="es-CO" sz="1600" b="1" dirty="0">
              <a:solidFill>
                <a:schemeClr val="tx1"/>
              </a:solidFill>
              <a:latin typeface="Century Gothic" panose="020B0502020202020204" pitchFamily="34" charset="0"/>
            </a:endParaRPr>
          </a:p>
        </p:txBody>
      </p:sp>
      <p:pic>
        <p:nvPicPr>
          <p:cNvPr id="37" name="Imagen 36" descr="Logotipo&#10;&#10;Descripción generada automáticamente">
            <a:extLst>
              <a:ext uri="{FF2B5EF4-FFF2-40B4-BE49-F238E27FC236}">
                <a16:creationId xmlns:a16="http://schemas.microsoft.com/office/drawing/2014/main" id="{D8D54077-1947-4854-A9F8-DBC7AA6DFA13}"/>
              </a:ext>
            </a:extLst>
          </p:cNvPr>
          <p:cNvPicPr>
            <a:picLocks noChangeAspect="1"/>
          </p:cNvPicPr>
          <p:nvPr/>
        </p:nvPicPr>
        <p:blipFill>
          <a:blip r:embed="rId19" cstate="hqprint">
            <a:extLst>
              <a:ext uri="{28A0092B-C50C-407E-A947-70E740481C1C}">
                <a14:useLocalDpi xmlns:a14="http://schemas.microsoft.com/office/drawing/2010/main" val="0"/>
              </a:ext>
            </a:extLst>
          </a:blip>
          <a:stretch>
            <a:fillRect/>
          </a:stretch>
        </p:blipFill>
        <p:spPr>
          <a:xfrm>
            <a:off x="39813" y="5795394"/>
            <a:ext cx="713039" cy="713039"/>
          </a:xfrm>
          <a:prstGeom prst="rect">
            <a:avLst/>
          </a:prstGeom>
        </p:spPr>
      </p:pic>
      <p:pic>
        <p:nvPicPr>
          <p:cNvPr id="38" name="Picture 6" descr="puntero del mouse vector gratis | ¡Descargalo ahora!">
            <a:extLst>
              <a:ext uri="{FF2B5EF4-FFF2-40B4-BE49-F238E27FC236}">
                <a16:creationId xmlns:a16="http://schemas.microsoft.com/office/drawing/2014/main" id="{2D2E998F-3D9F-4473-9AF7-426CB9827FF3}"/>
              </a:ext>
            </a:extLst>
          </p:cNvPr>
          <p:cNvPicPr>
            <a:picLocks noChangeAspect="1" noChangeArrowheads="1"/>
          </p:cNvPicPr>
          <p:nvPr/>
        </p:nvPicPr>
        <p:blipFill>
          <a:blip r:embed="rId20" cstate="hqprint">
            <a:extLst>
              <a:ext uri="{28A0092B-C50C-407E-A947-70E740481C1C}">
                <a14:useLocalDpi xmlns:a14="http://schemas.microsoft.com/office/drawing/2010/main" val="0"/>
              </a:ext>
            </a:extLst>
          </a:blip>
          <a:srcRect/>
          <a:stretch>
            <a:fillRect/>
          </a:stretch>
        </p:blipFill>
        <p:spPr bwMode="auto">
          <a:xfrm>
            <a:off x="3046546" y="6321403"/>
            <a:ext cx="303438" cy="394277"/>
          </a:xfrm>
          <a:prstGeom prst="rect">
            <a:avLst/>
          </a:prstGeom>
          <a:noFill/>
          <a:extLst>
            <a:ext uri="{909E8E84-426E-40DD-AFC4-6F175D3DCCD1}">
              <a14:hiddenFill xmlns:a14="http://schemas.microsoft.com/office/drawing/2010/main">
                <a:solidFill>
                  <a:srgbClr val="FFFFFF"/>
                </a:solidFill>
              </a14:hiddenFill>
            </a:ext>
          </a:extLst>
        </p:spPr>
      </p:pic>
      <p:sp>
        <p:nvSpPr>
          <p:cNvPr id="36" name="Rectángulo 35">
            <a:hlinkClick r:id="rId21" action="ppaction://hlinksldjump"/>
            <a:extLst>
              <a:ext uri="{FF2B5EF4-FFF2-40B4-BE49-F238E27FC236}">
                <a16:creationId xmlns:a16="http://schemas.microsoft.com/office/drawing/2014/main" id="{40A3F838-26C6-4586-9557-CC936177F078}"/>
              </a:ext>
            </a:extLst>
          </p:cNvPr>
          <p:cNvSpPr/>
          <p:nvPr/>
        </p:nvSpPr>
        <p:spPr>
          <a:xfrm>
            <a:off x="6240649" y="6257949"/>
            <a:ext cx="1351929" cy="456405"/>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Siguiente</a:t>
            </a:r>
          </a:p>
        </p:txBody>
      </p:sp>
      <p:pic>
        <p:nvPicPr>
          <p:cNvPr id="39"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22" cstate="hqprint">
            <a:extLst>
              <a:ext uri="{28A0092B-C50C-407E-A947-70E740481C1C}">
                <a14:useLocalDpi xmlns:a14="http://schemas.microsoft.com/office/drawing/2010/main" val="0"/>
              </a:ext>
            </a:extLst>
          </a:blip>
          <a:srcRect/>
          <a:stretch>
            <a:fillRect/>
          </a:stretch>
        </p:blipFill>
        <p:spPr bwMode="auto">
          <a:xfrm>
            <a:off x="7367021" y="6294748"/>
            <a:ext cx="586619" cy="58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736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CA369B73-EFC9-461C-8FDF-C1013EA67C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5AEA9988-435D-4F39-BB86-291D7E363897}"/>
              </a:ext>
            </a:extLst>
          </p:cNvPr>
          <p:cNvSpPr/>
          <p:nvPr/>
        </p:nvSpPr>
        <p:spPr>
          <a:xfrm>
            <a:off x="364670" y="359668"/>
            <a:ext cx="11462655" cy="56588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CO" sz="3200" b="1" dirty="0">
                <a:ln w="0"/>
                <a:solidFill>
                  <a:schemeClr val="tx1"/>
                </a:solidFill>
                <a:effectLst>
                  <a:outerShdw blurRad="38100" dist="38100" dir="2700000" algn="tl">
                    <a:srgbClr val="000000">
                      <a:alpha val="43137"/>
                    </a:srgbClr>
                  </a:outerShdw>
                </a:effectLst>
                <a:latin typeface="Century Gothic" panose="020B0502020202020204" pitchFamily="34" charset="0"/>
              </a:rPr>
              <a:t>Actividades</a:t>
            </a:r>
          </a:p>
        </p:txBody>
      </p:sp>
      <p:graphicFrame>
        <p:nvGraphicFramePr>
          <p:cNvPr id="5" name="Tabla 4">
            <a:extLst>
              <a:ext uri="{FF2B5EF4-FFF2-40B4-BE49-F238E27FC236}">
                <a16:creationId xmlns:a16="http://schemas.microsoft.com/office/drawing/2014/main" id="{F0FC8E83-E8EA-4FC0-AC54-AB9451CA723A}"/>
              </a:ext>
            </a:extLst>
          </p:cNvPr>
          <p:cNvGraphicFramePr>
            <a:graphicFrameLocks noGrp="1"/>
          </p:cNvGraphicFramePr>
          <p:nvPr>
            <p:extLst>
              <p:ext uri="{D42A27DB-BD31-4B8C-83A1-F6EECF244321}">
                <p14:modId xmlns:p14="http://schemas.microsoft.com/office/powerpoint/2010/main" val="3646084109"/>
              </p:ext>
            </p:extLst>
          </p:nvPr>
        </p:nvGraphicFramePr>
        <p:xfrm>
          <a:off x="419783" y="1063939"/>
          <a:ext cx="11462656" cy="565882"/>
        </p:xfrm>
        <a:graphic>
          <a:graphicData uri="http://schemas.openxmlformats.org/drawingml/2006/table">
            <a:tbl>
              <a:tblPr>
                <a:tableStyleId>{22838BEF-8BB2-4498-84A7-C5851F593DF1}</a:tableStyleId>
              </a:tblPr>
              <a:tblGrid>
                <a:gridCol w="1926245">
                  <a:extLst>
                    <a:ext uri="{9D8B030D-6E8A-4147-A177-3AD203B41FA5}">
                      <a16:colId xmlns:a16="http://schemas.microsoft.com/office/drawing/2014/main" val="359854401"/>
                    </a:ext>
                  </a:extLst>
                </a:gridCol>
                <a:gridCol w="9536411">
                  <a:extLst>
                    <a:ext uri="{9D8B030D-6E8A-4147-A177-3AD203B41FA5}">
                      <a16:colId xmlns:a16="http://schemas.microsoft.com/office/drawing/2014/main" val="1745088510"/>
                    </a:ext>
                  </a:extLst>
                </a:gridCol>
              </a:tblGrid>
              <a:tr h="565882">
                <a:tc>
                  <a:txBody>
                    <a:bodyPr/>
                    <a:lstStyle/>
                    <a:p>
                      <a:pPr algn="ctr" rtl="0" fontAlgn="base"/>
                      <a:r>
                        <a:rPr lang="es-CO" sz="1800" b="1" dirty="0">
                          <a:solidFill>
                            <a:schemeClr val="tx1"/>
                          </a:solidFill>
                          <a:effectLst/>
                          <a:latin typeface="Century Gothic" panose="020B0502020202020204" pitchFamily="34" charset="0"/>
                        </a:rPr>
                        <a:t>Componente </a:t>
                      </a: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61A"/>
                    </a:solidFill>
                  </a:tcPr>
                </a:tc>
                <a:tc>
                  <a:txBody>
                    <a:bodyPr/>
                    <a:lstStyle/>
                    <a:p>
                      <a:pPr lvl="0" algn="ctr">
                        <a:buNone/>
                      </a:pPr>
                      <a:r>
                        <a:rPr lang="es-ES" sz="1800" b="1" i="0" u="none" strike="noStrike" noProof="0" dirty="0">
                          <a:solidFill>
                            <a:schemeClr val="tx1"/>
                          </a:solidFill>
                          <a:effectLst/>
                          <a:latin typeface="Century Gothic" panose="020B0502020202020204" pitchFamily="34" charset="0"/>
                        </a:rPr>
                        <a:t>Rendición de Cuentas</a:t>
                      </a:r>
                      <a:endParaRPr lang="en-US" b="1" i="0" u="none" strike="noStrike" noProof="0" dirty="0">
                        <a:solidFill>
                          <a:schemeClr val="tx1"/>
                        </a:solidFill>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61A"/>
                    </a:solidFill>
                  </a:tcPr>
                </a:tc>
                <a:extLst>
                  <a:ext uri="{0D108BD9-81ED-4DB2-BD59-A6C34878D82A}">
                    <a16:rowId xmlns:a16="http://schemas.microsoft.com/office/drawing/2014/main" val="368234932"/>
                  </a:ext>
                </a:extLst>
              </a:tr>
            </a:tbl>
          </a:graphicData>
        </a:graphic>
      </p:graphicFrame>
      <p:graphicFrame>
        <p:nvGraphicFramePr>
          <p:cNvPr id="6" name="Tabla 5">
            <a:extLst>
              <a:ext uri="{FF2B5EF4-FFF2-40B4-BE49-F238E27FC236}">
                <a16:creationId xmlns:a16="http://schemas.microsoft.com/office/drawing/2014/main" id="{C8708A83-0ECC-4760-B6A2-3713CC308D8B}"/>
              </a:ext>
            </a:extLst>
          </p:cNvPr>
          <p:cNvGraphicFramePr>
            <a:graphicFrameLocks noGrp="1"/>
          </p:cNvGraphicFramePr>
          <p:nvPr>
            <p:extLst>
              <p:ext uri="{D42A27DB-BD31-4B8C-83A1-F6EECF244321}">
                <p14:modId xmlns:p14="http://schemas.microsoft.com/office/powerpoint/2010/main" val="1432802144"/>
              </p:ext>
            </p:extLst>
          </p:nvPr>
        </p:nvGraphicFramePr>
        <p:xfrm>
          <a:off x="425850" y="1768210"/>
          <a:ext cx="11462657" cy="3966827"/>
        </p:xfrm>
        <a:graphic>
          <a:graphicData uri="http://schemas.openxmlformats.org/drawingml/2006/table">
            <a:tbl>
              <a:tblPr>
                <a:tableStyleId>{22838BEF-8BB2-4498-84A7-C5851F593DF1}</a:tableStyleId>
              </a:tblPr>
              <a:tblGrid>
                <a:gridCol w="2893422">
                  <a:extLst>
                    <a:ext uri="{9D8B030D-6E8A-4147-A177-3AD203B41FA5}">
                      <a16:colId xmlns:a16="http://schemas.microsoft.com/office/drawing/2014/main" val="481026055"/>
                    </a:ext>
                  </a:extLst>
                </a:gridCol>
                <a:gridCol w="2620193">
                  <a:extLst>
                    <a:ext uri="{9D8B030D-6E8A-4147-A177-3AD203B41FA5}">
                      <a16:colId xmlns:a16="http://schemas.microsoft.com/office/drawing/2014/main" val="2950373794"/>
                    </a:ext>
                  </a:extLst>
                </a:gridCol>
                <a:gridCol w="1556145">
                  <a:extLst>
                    <a:ext uri="{9D8B030D-6E8A-4147-A177-3AD203B41FA5}">
                      <a16:colId xmlns:a16="http://schemas.microsoft.com/office/drawing/2014/main" val="1129830430"/>
                    </a:ext>
                  </a:extLst>
                </a:gridCol>
                <a:gridCol w="1778152">
                  <a:extLst>
                    <a:ext uri="{9D8B030D-6E8A-4147-A177-3AD203B41FA5}">
                      <a16:colId xmlns:a16="http://schemas.microsoft.com/office/drawing/2014/main" val="1595972922"/>
                    </a:ext>
                  </a:extLst>
                </a:gridCol>
                <a:gridCol w="1263987">
                  <a:extLst>
                    <a:ext uri="{9D8B030D-6E8A-4147-A177-3AD203B41FA5}">
                      <a16:colId xmlns:a16="http://schemas.microsoft.com/office/drawing/2014/main" val="3531026915"/>
                    </a:ext>
                  </a:extLst>
                </a:gridCol>
                <a:gridCol w="1350758">
                  <a:extLst>
                    <a:ext uri="{9D8B030D-6E8A-4147-A177-3AD203B41FA5}">
                      <a16:colId xmlns:a16="http://schemas.microsoft.com/office/drawing/2014/main" val="3813046740"/>
                    </a:ext>
                  </a:extLst>
                </a:gridCol>
              </a:tblGrid>
              <a:tr h="591307">
                <a:tc>
                  <a:txBody>
                    <a:bodyPr/>
                    <a:lstStyle/>
                    <a:p>
                      <a:pPr algn="ctr" rtl="0" fontAlgn="base"/>
                      <a:r>
                        <a:rPr lang="es-CO" sz="1600" b="1" dirty="0">
                          <a:effectLst/>
                          <a:latin typeface="Century Gothic" panose="020B0502020202020204" pitchFamily="34" charset="0"/>
                        </a:rPr>
                        <a:t>  Subcomponente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Actividades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Meta o Producto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Responsable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Fecha Inicio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Fecha Fin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75607540"/>
                  </a:ext>
                </a:extLst>
              </a:tr>
              <a:tr h="1548965">
                <a:tc>
                  <a:txBody>
                    <a:bodyPr/>
                    <a:lstStyle/>
                    <a:p>
                      <a:pPr lvl="0" algn="just">
                        <a:buNone/>
                      </a:pPr>
                      <a:r>
                        <a:rPr lang="en-US" sz="1200" b="1" dirty="0">
                          <a:latin typeface="Century Gothic" panose="020B0502020202020204" pitchFamily="34" charset="0"/>
                        </a:rPr>
                        <a:t>S2. </a:t>
                      </a:r>
                      <a:r>
                        <a:rPr lang="en-US" sz="1200" dirty="0">
                          <a:latin typeface="Century Gothic" panose="020B0502020202020204" pitchFamily="34" charset="0"/>
                        </a:rPr>
                        <a:t>Desarrollar escenarios de diálogo de doble vía con la ciudadanía y sus organizaciones.</a:t>
                      </a:r>
                    </a:p>
                    <a:p>
                      <a:pPr lvl="0" algn="just">
                        <a:buNone/>
                      </a:pPr>
                      <a:endParaRPr lang="en-US" sz="1200" dirty="0">
                        <a:latin typeface="Century Gothic" panose="020B0502020202020204" pitchFamily="34" charset="0"/>
                      </a:endParaRPr>
                    </a:p>
                    <a:p>
                      <a:pPr lvl="0" algn="just">
                        <a:buNone/>
                      </a:pPr>
                      <a:r>
                        <a:rPr lang="en-US" sz="1200" b="1" dirty="0">
                          <a:latin typeface="Century Gothic" panose="020B0502020202020204" pitchFamily="34" charset="0"/>
                        </a:rPr>
                        <a:t>S3. </a:t>
                      </a:r>
                      <a:r>
                        <a:rPr lang="en-US" sz="1200" dirty="0">
                          <a:latin typeface="Century Gothic" panose="020B0502020202020204" pitchFamily="34" charset="0"/>
                        </a:rPr>
                        <a:t>Responder a compromisos propuestos, evaluación y retroalimentación en los ejercicios de rendición de cuentas con acciones correctivas para mejora.</a:t>
                      </a:r>
                    </a:p>
                    <a:p>
                      <a:pPr lvl="0" algn="just">
                        <a:buNone/>
                      </a:pPr>
                      <a:endParaRPr lang="en-US" sz="12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just">
                        <a:buNone/>
                      </a:pPr>
                      <a:r>
                        <a:rPr lang="es-CO" sz="1200" b="0" i="0" kern="1200" dirty="0">
                          <a:solidFill>
                            <a:schemeClr val="dk1"/>
                          </a:solidFill>
                          <a:effectLst/>
                          <a:latin typeface="Century Gothic" panose="020B0502020202020204" pitchFamily="34" charset="0"/>
                          <a:ea typeface="+mn-ea"/>
                          <a:cs typeface="+mn-cs"/>
                        </a:rPr>
                        <a:t>Estructurar la estrategia de rendición de cuentas en donde se presenten los resultados de la gestión misional y la gestión institucional.</a:t>
                      </a:r>
                      <a:endParaRPr lang="en-US" sz="12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just">
                        <a:buNone/>
                      </a:pPr>
                      <a:r>
                        <a:rPr lang="es-CO" sz="1200" b="0" i="0" kern="1200" dirty="0">
                          <a:solidFill>
                            <a:schemeClr val="dk1"/>
                          </a:solidFill>
                          <a:effectLst/>
                          <a:latin typeface="Century Gothic" panose="020B0502020202020204" pitchFamily="34" charset="0"/>
                          <a:ea typeface="+mn-ea"/>
                          <a:cs typeface="+mn-cs"/>
                        </a:rPr>
                        <a:t>Estrategia de rendición de cuentas.</a:t>
                      </a:r>
                    </a:p>
                    <a:p>
                      <a:pPr lvl="0" algn="just">
                        <a:buNone/>
                      </a:pPr>
                      <a:endParaRPr lang="es-CO" sz="1200" b="0" i="0" kern="1200" dirty="0">
                        <a:solidFill>
                          <a:schemeClr val="dk1"/>
                        </a:solidFill>
                        <a:effectLst/>
                        <a:latin typeface="Century Gothic" panose="020B0502020202020204" pitchFamily="34" charset="0"/>
                        <a:ea typeface="+mn-ea"/>
                        <a:cs typeface="+mn-cs"/>
                      </a:endParaRPr>
                    </a:p>
                    <a:p>
                      <a:pPr lvl="0" algn="just">
                        <a:buNone/>
                      </a:pPr>
                      <a:r>
                        <a:rPr lang="es-CO" sz="1200" b="0" i="0" kern="1200" dirty="0">
                          <a:solidFill>
                            <a:schemeClr val="dk1"/>
                          </a:solidFill>
                          <a:effectLst/>
                          <a:latin typeface="Century Gothic" panose="020B0502020202020204" pitchFamily="34" charset="0"/>
                          <a:ea typeface="+mn-ea"/>
                          <a:cs typeface="+mn-cs"/>
                        </a:rPr>
                        <a:t>Informe final de la estrategia de rendición de cuentas</a:t>
                      </a:r>
                      <a:endParaRPr lang="en-US" sz="12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just">
                        <a:buNone/>
                      </a:pPr>
                      <a:r>
                        <a:rPr lang="es-CO" sz="1200" dirty="0">
                          <a:latin typeface="Century Gothic" panose="020B0502020202020204" pitchFamily="34" charset="0"/>
                        </a:rPr>
                        <a:t>Oficina Asesora de Planeación</a:t>
                      </a:r>
                    </a:p>
                    <a:p>
                      <a:pPr marL="0" marR="0" lvl="0" indent="0" algn="just" defTabSz="914400" rtl="0" eaLnBrk="1" fontAlgn="auto" latinLnBrk="0" hangingPunct="1">
                        <a:lnSpc>
                          <a:spcPct val="100000"/>
                        </a:lnSpc>
                        <a:spcBef>
                          <a:spcPts val="0"/>
                        </a:spcBef>
                        <a:spcAft>
                          <a:spcPts val="0"/>
                        </a:spcAft>
                        <a:buClrTx/>
                        <a:buSzTx/>
                        <a:buFontTx/>
                        <a:buNone/>
                        <a:tabLst/>
                        <a:defRPr/>
                      </a:pPr>
                      <a:r>
                        <a:rPr lang="es-CO" sz="1200" dirty="0">
                          <a:latin typeface="Century Gothic" panose="020B0502020202020204" pitchFamily="34" charset="0"/>
                        </a:rPr>
                        <a:t>Oficina de Comunicaciones</a:t>
                      </a:r>
                      <a:endParaRPr lang="en-US" sz="1200" dirty="0">
                        <a:latin typeface="Century Gothic" panose="020B0502020202020204" pitchFamily="34" charset="0"/>
                      </a:endParaRPr>
                    </a:p>
                    <a:p>
                      <a:pPr lvl="0" algn="just">
                        <a:buNone/>
                      </a:pPr>
                      <a:endParaRPr lang="en-US" sz="12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a:buNone/>
                      </a:pPr>
                      <a:r>
                        <a:rPr lang="es-CO" sz="1200" b="0" i="0" u="none" strike="noStrike" noProof="0" dirty="0">
                          <a:effectLst/>
                          <a:latin typeface="Century Gothic" panose="020B0502020202020204" pitchFamily="34" charset="0"/>
                        </a:rPr>
                        <a:t>01/01/2023</a:t>
                      </a:r>
                      <a:endParaRPr lang="en-US" sz="12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rtl="0">
                        <a:buNone/>
                      </a:pPr>
                      <a:r>
                        <a:rPr lang="es-CO" sz="1200" b="0" dirty="0">
                          <a:effectLst/>
                          <a:latin typeface="Century Gothic" panose="020B0502020202020204" pitchFamily="34" charset="0"/>
                        </a:rPr>
                        <a:t> 20</a:t>
                      </a:r>
                      <a:r>
                        <a:rPr lang="es-CO" sz="1200" b="0" i="0" u="none" strike="noStrike" noProof="0" dirty="0">
                          <a:effectLst/>
                          <a:latin typeface="Century Gothic" panose="020B0502020202020204" pitchFamily="34" charset="0"/>
                        </a:rPr>
                        <a:t>/12/2023</a:t>
                      </a:r>
                      <a:endParaRPr lang="es-CO" sz="1200" b="0" i="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730986848"/>
                  </a:ext>
                </a:extLst>
              </a:tr>
              <a:tr h="591307">
                <a:tc>
                  <a:txBody>
                    <a:bodyPr/>
                    <a:lstStyle/>
                    <a:p>
                      <a:pPr lvl="0" algn="just">
                        <a:lnSpc>
                          <a:spcPct val="100000"/>
                        </a:lnSpc>
                        <a:spcBef>
                          <a:spcPts val="0"/>
                        </a:spcBef>
                        <a:spcAft>
                          <a:spcPts val="0"/>
                        </a:spcAft>
                        <a:buNone/>
                      </a:pPr>
                      <a:r>
                        <a:rPr lang="es-CO" sz="1200" b="1" i="0" u="none" strike="noStrike" noProof="0" dirty="0">
                          <a:effectLst/>
                          <a:latin typeface="Century Gothic" panose="020B0502020202020204" pitchFamily="34" charset="0"/>
                        </a:rPr>
                        <a:t>S1. </a:t>
                      </a:r>
                      <a:r>
                        <a:rPr lang="es-CO" sz="1200" b="0" i="0" u="none" strike="noStrike" noProof="0" dirty="0">
                          <a:effectLst/>
                          <a:latin typeface="Century Gothic" panose="020B0502020202020204" pitchFamily="34" charset="0"/>
                        </a:rPr>
                        <a:t>Informar avances y resultados de la gestión con calidad y en lenguaje comprensible.</a:t>
                      </a: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just">
                        <a:buNone/>
                      </a:pPr>
                      <a:r>
                        <a:rPr lang="es-CO" sz="1200" b="0" i="0" kern="1200" dirty="0">
                          <a:solidFill>
                            <a:schemeClr val="dk1"/>
                          </a:solidFill>
                          <a:effectLst/>
                          <a:latin typeface="Century Gothic" panose="020B0502020202020204" pitchFamily="34" charset="0"/>
                          <a:ea typeface="+mn-ea"/>
                          <a:cs typeface="+mn-cs"/>
                        </a:rPr>
                        <a:t>Fortalecer los espacios de comunicación interna y externa, que genere información de interés a los servidores públicos, incentive la participación ciudadana y el reconocimiento de la marca del Ministerio de Hacienda.</a:t>
                      </a:r>
                      <a:endParaRPr lang="en-US" sz="12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just">
                        <a:buNone/>
                      </a:pPr>
                      <a:r>
                        <a:rPr lang="es-CO" sz="1200" b="0" i="0" kern="1200" dirty="0">
                          <a:solidFill>
                            <a:schemeClr val="dk1"/>
                          </a:solidFill>
                          <a:effectLst/>
                          <a:latin typeface="Century Gothic" panose="020B0502020202020204" pitchFamily="34" charset="0"/>
                          <a:ea typeface="+mn-ea"/>
                          <a:cs typeface="+mn-cs"/>
                        </a:rPr>
                        <a:t>Espacios de comunicación interna y externa MHCP.</a:t>
                      </a:r>
                      <a:endParaRPr lang="en-US" sz="12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just">
                        <a:buNone/>
                      </a:pPr>
                      <a:r>
                        <a:rPr lang="es-CO" sz="1200" dirty="0">
                          <a:latin typeface="Century Gothic" panose="020B0502020202020204" pitchFamily="34" charset="0"/>
                        </a:rPr>
                        <a:t>Oficina de Comunicaciones</a:t>
                      </a:r>
                      <a:endParaRPr lang="en-US" sz="12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a:buNone/>
                      </a:pPr>
                      <a:r>
                        <a:rPr lang="es-CO" sz="1200" b="0" i="0" u="none" strike="noStrike" noProof="0" dirty="0">
                          <a:effectLst/>
                          <a:latin typeface="Century Gothic" panose="020B0502020202020204" pitchFamily="34" charset="0"/>
                        </a:rPr>
                        <a:t>01/01/2023</a:t>
                      </a:r>
                      <a:endParaRPr lang="en-US" sz="12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rtl="0">
                        <a:buNone/>
                      </a:pPr>
                      <a:r>
                        <a:rPr lang="es-CO" sz="1200" b="0" dirty="0">
                          <a:effectLst/>
                          <a:latin typeface="Century Gothic" panose="020B0502020202020204" pitchFamily="34" charset="0"/>
                        </a:rPr>
                        <a:t> 20</a:t>
                      </a:r>
                      <a:r>
                        <a:rPr lang="es-CO" sz="1200" b="0" i="0" u="none" strike="noStrike" noProof="0" dirty="0">
                          <a:effectLst/>
                          <a:latin typeface="Century Gothic" panose="020B0502020202020204" pitchFamily="34" charset="0"/>
                        </a:rPr>
                        <a:t>/12/2023</a:t>
                      </a:r>
                      <a:endParaRPr lang="es-CO" sz="1200" b="0" i="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88640671"/>
                  </a:ext>
                </a:extLst>
              </a:tr>
            </a:tbl>
          </a:graphicData>
        </a:graphic>
      </p:graphicFrame>
      <p:sp>
        <p:nvSpPr>
          <p:cNvPr id="8" name="Rectángulo 7">
            <a:hlinkClick r:id="rId3" action="ppaction://hlinksldjump"/>
            <a:extLst>
              <a:ext uri="{FF2B5EF4-FFF2-40B4-BE49-F238E27FC236}">
                <a16:creationId xmlns:a16="http://schemas.microsoft.com/office/drawing/2014/main" id="{40A3F838-26C6-4586-9557-CC936177F078}"/>
              </a:ext>
            </a:extLst>
          </p:cNvPr>
          <p:cNvSpPr/>
          <p:nvPr/>
        </p:nvSpPr>
        <p:spPr>
          <a:xfrm>
            <a:off x="10530510" y="6230688"/>
            <a:ext cx="1351929" cy="456405"/>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Siguiente</a:t>
            </a:r>
          </a:p>
        </p:txBody>
      </p:sp>
      <p:pic>
        <p:nvPicPr>
          <p:cNvPr id="9"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1656882" y="6267487"/>
            <a:ext cx="586619" cy="58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358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ángulo 36">
            <a:extLst>
              <a:ext uri="{FF2B5EF4-FFF2-40B4-BE49-F238E27FC236}">
                <a16:creationId xmlns:a16="http://schemas.microsoft.com/office/drawing/2014/main" id="{2C9B9919-957D-4D83-B51A-A3722FC423CB}"/>
              </a:ext>
            </a:extLst>
          </p:cNvPr>
          <p:cNvSpPr/>
          <p:nvPr/>
        </p:nvSpPr>
        <p:spPr>
          <a:xfrm>
            <a:off x="7939055" y="-11572"/>
            <a:ext cx="4252945" cy="208413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Rectángulo 35">
            <a:extLst>
              <a:ext uri="{FF2B5EF4-FFF2-40B4-BE49-F238E27FC236}">
                <a16:creationId xmlns:a16="http://schemas.microsoft.com/office/drawing/2014/main" id="{43A875A6-5ACC-4B1C-B314-D563053EA086}"/>
              </a:ext>
            </a:extLst>
          </p:cNvPr>
          <p:cNvSpPr/>
          <p:nvPr/>
        </p:nvSpPr>
        <p:spPr>
          <a:xfrm>
            <a:off x="0" y="0"/>
            <a:ext cx="6241226" cy="202134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Forma libre: forma 25">
            <a:extLst>
              <a:ext uri="{FF2B5EF4-FFF2-40B4-BE49-F238E27FC236}">
                <a16:creationId xmlns:a16="http://schemas.microsoft.com/office/drawing/2014/main" id="{36E4F592-3839-46C7-A1D2-80E1710978B4}"/>
              </a:ext>
            </a:extLst>
          </p:cNvPr>
          <p:cNvSpPr/>
          <p:nvPr/>
        </p:nvSpPr>
        <p:spPr>
          <a:xfrm>
            <a:off x="-6964420" y="0"/>
            <a:ext cx="25378612" cy="6858000"/>
          </a:xfrm>
          <a:custGeom>
            <a:avLst/>
            <a:gdLst>
              <a:gd name="connsiteX0" fmla="*/ 13186611 w 25378612"/>
              <a:gd name="connsiteY0" fmla="*/ 0 h 6858000"/>
              <a:gd name="connsiteX1" fmla="*/ 14907030 w 25378612"/>
              <a:gd name="connsiteY1" fmla="*/ 0 h 6858000"/>
              <a:gd name="connsiteX2" fmla="*/ 14907030 w 25378612"/>
              <a:gd name="connsiteY2" fmla="*/ 2021305 h 6858000"/>
              <a:gd name="connsiteX3" fmla="*/ 25378612 w 25378612"/>
              <a:gd name="connsiteY3" fmla="*/ 2021305 h 6858000"/>
              <a:gd name="connsiteX4" fmla="*/ 25378612 w 25378612"/>
              <a:gd name="connsiteY4" fmla="*/ 6858000 h 6858000"/>
              <a:gd name="connsiteX5" fmla="*/ 0 w 25378612"/>
              <a:gd name="connsiteY5" fmla="*/ 6858000 h 6858000"/>
              <a:gd name="connsiteX6" fmla="*/ 0 w 25378612"/>
              <a:gd name="connsiteY6" fmla="*/ 2021305 h 6858000"/>
              <a:gd name="connsiteX7" fmla="*/ 13186611 w 25378612"/>
              <a:gd name="connsiteY7" fmla="*/ 20213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78612" h="6858000">
                <a:moveTo>
                  <a:pt x="13186611" y="0"/>
                </a:moveTo>
                <a:lnTo>
                  <a:pt x="14907030" y="0"/>
                </a:lnTo>
                <a:lnTo>
                  <a:pt x="14907030" y="2021305"/>
                </a:lnTo>
                <a:lnTo>
                  <a:pt x="25378612" y="2021305"/>
                </a:lnTo>
                <a:lnTo>
                  <a:pt x="25378612" y="6858000"/>
                </a:lnTo>
                <a:lnTo>
                  <a:pt x="0" y="6858000"/>
                </a:lnTo>
                <a:lnTo>
                  <a:pt x="0" y="2021305"/>
                </a:lnTo>
                <a:lnTo>
                  <a:pt x="13186611" y="2021305"/>
                </a:lnTo>
                <a:close/>
              </a:path>
            </a:pathLst>
          </a:custGeom>
          <a:solidFill>
            <a:srgbClr val="8E6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5" name="CuadroTexto 4">
            <a:extLst>
              <a:ext uri="{FF2B5EF4-FFF2-40B4-BE49-F238E27FC236}">
                <a16:creationId xmlns:a16="http://schemas.microsoft.com/office/drawing/2014/main" id="{E35C8734-1817-44D4-8000-4F918A7CC3A3}"/>
              </a:ext>
            </a:extLst>
          </p:cNvPr>
          <p:cNvSpPr txBox="1"/>
          <p:nvPr/>
        </p:nvSpPr>
        <p:spPr>
          <a:xfrm>
            <a:off x="59533" y="1093413"/>
            <a:ext cx="1476375" cy="646331"/>
          </a:xfrm>
          <a:prstGeom prst="rect">
            <a:avLst/>
          </a:prstGeom>
          <a:noFill/>
        </p:spPr>
        <p:txBody>
          <a:bodyPr wrap="square" rtlCol="0">
            <a:spAutoFit/>
          </a:bodyPr>
          <a:lstStyle/>
          <a:p>
            <a:pPr algn="ctr"/>
            <a:r>
              <a:rPr lang="es-CO" b="1">
                <a:latin typeface="Calibri" panose="020F0502020204030204" pitchFamily="34" charset="0"/>
              </a:rPr>
              <a:t>Gestión del Riesgo</a:t>
            </a:r>
            <a:endParaRPr lang="es-CO" b="1"/>
          </a:p>
        </p:txBody>
      </p:sp>
      <p:sp>
        <p:nvSpPr>
          <p:cNvPr id="8" name="CuadroTexto 7">
            <a:extLst>
              <a:ext uri="{FF2B5EF4-FFF2-40B4-BE49-F238E27FC236}">
                <a16:creationId xmlns:a16="http://schemas.microsoft.com/office/drawing/2014/main" id="{7AA31F0D-F3C1-4E2B-BA28-0EFBE1CDA20A}"/>
              </a:ext>
            </a:extLst>
          </p:cNvPr>
          <p:cNvSpPr txBox="1"/>
          <p:nvPr/>
        </p:nvSpPr>
        <p:spPr>
          <a:xfrm>
            <a:off x="2038351" y="1087400"/>
            <a:ext cx="1819277" cy="1200329"/>
          </a:xfrm>
          <a:prstGeom prst="rect">
            <a:avLst/>
          </a:prstGeom>
          <a:noFill/>
        </p:spPr>
        <p:txBody>
          <a:bodyPr wrap="square" rtlCol="0">
            <a:spAutoFit/>
          </a:bodyPr>
          <a:lstStyle/>
          <a:p>
            <a:pPr algn="ctr" rtl="0" fontAlgn="base"/>
            <a:r>
              <a:rPr lang="es-CO" b="1">
                <a:solidFill>
                  <a:srgbClr val="000000"/>
                </a:solidFill>
                <a:latin typeface="Calibri" panose="020F0502020204030204" pitchFamily="34" charset="0"/>
              </a:rPr>
              <a:t>Racionalización de </a:t>
            </a:r>
            <a:r>
              <a:rPr lang="en-US" b="1">
                <a:solidFill>
                  <a:srgbClr val="000000"/>
                </a:solidFill>
                <a:latin typeface="Calibri" panose="020F0502020204030204" pitchFamily="34" charset="0"/>
              </a:rPr>
              <a:t>​</a:t>
            </a:r>
            <a:endParaRPr lang="en-US" b="1">
              <a:solidFill>
                <a:srgbClr val="000000"/>
              </a:solidFill>
              <a:latin typeface="Segoe UI" panose="020B0502040204020203" pitchFamily="34" charset="0"/>
            </a:endParaRPr>
          </a:p>
          <a:p>
            <a:pPr algn="ctr" rtl="0" fontAlgn="base"/>
            <a:r>
              <a:rPr lang="es-CO" b="1">
                <a:solidFill>
                  <a:srgbClr val="000000"/>
                </a:solidFill>
                <a:latin typeface="Calibri" panose="020F0502020204030204" pitchFamily="34" charset="0"/>
              </a:rPr>
              <a:t>Trámites</a:t>
            </a:r>
            <a:endParaRPr lang="en-US" b="1">
              <a:solidFill>
                <a:srgbClr val="000000"/>
              </a:solidFill>
              <a:latin typeface="Segoe UI" panose="020B0502040204020203" pitchFamily="34" charset="0"/>
            </a:endParaRPr>
          </a:p>
          <a:p>
            <a:pPr algn="ctr"/>
            <a:endParaRPr lang="es-CO" b="1"/>
          </a:p>
        </p:txBody>
      </p:sp>
      <p:sp>
        <p:nvSpPr>
          <p:cNvPr id="42" name="Rectángulo 41">
            <a:extLst>
              <a:ext uri="{FF2B5EF4-FFF2-40B4-BE49-F238E27FC236}">
                <a16:creationId xmlns:a16="http://schemas.microsoft.com/office/drawing/2014/main" id="{69FEC8DD-160E-484C-8EAE-F746008824DA}"/>
              </a:ext>
            </a:extLst>
          </p:cNvPr>
          <p:cNvSpPr/>
          <p:nvPr/>
        </p:nvSpPr>
        <p:spPr>
          <a:xfrm>
            <a:off x="3467579" y="2021347"/>
            <a:ext cx="4347685" cy="4824209"/>
          </a:xfrm>
          <a:prstGeom prst="rect">
            <a:avLst/>
          </a:prstGeom>
          <a:solidFill>
            <a:srgbClr val="D728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AE6FA0A8-3A84-44D2-A541-7F74140B90D1}"/>
              </a:ext>
            </a:extLst>
          </p:cNvPr>
          <p:cNvSpPr txBox="1"/>
          <p:nvPr/>
        </p:nvSpPr>
        <p:spPr>
          <a:xfrm>
            <a:off x="4360071" y="1138855"/>
            <a:ext cx="1476375" cy="646331"/>
          </a:xfrm>
          <a:prstGeom prst="rect">
            <a:avLst/>
          </a:prstGeom>
          <a:noFill/>
        </p:spPr>
        <p:txBody>
          <a:bodyPr wrap="square" rtlCol="0">
            <a:spAutoFit/>
          </a:bodyPr>
          <a:lstStyle/>
          <a:p>
            <a:pPr algn="ctr"/>
            <a:r>
              <a:rPr lang="es-CO" b="1">
                <a:solidFill>
                  <a:srgbClr val="000000"/>
                </a:solidFill>
                <a:latin typeface="Calibri" panose="020F0502020204030204" pitchFamily="34" charset="0"/>
              </a:rPr>
              <a:t>Rendición de Cuentas</a:t>
            </a:r>
            <a:endParaRPr lang="es-CO" b="1"/>
          </a:p>
        </p:txBody>
      </p:sp>
      <p:sp>
        <p:nvSpPr>
          <p:cNvPr id="10" name="CuadroTexto 9">
            <a:extLst>
              <a:ext uri="{FF2B5EF4-FFF2-40B4-BE49-F238E27FC236}">
                <a16:creationId xmlns:a16="http://schemas.microsoft.com/office/drawing/2014/main" id="{DF045DC2-E2E5-41FB-A972-42BB5D686E09}"/>
              </a:ext>
            </a:extLst>
          </p:cNvPr>
          <p:cNvSpPr txBox="1"/>
          <p:nvPr/>
        </p:nvSpPr>
        <p:spPr>
          <a:xfrm>
            <a:off x="6244273" y="1212517"/>
            <a:ext cx="1754293" cy="646331"/>
          </a:xfrm>
          <a:prstGeom prst="rect">
            <a:avLst/>
          </a:prstGeom>
          <a:noFill/>
        </p:spPr>
        <p:txBody>
          <a:bodyPr wrap="square" rtlCol="0">
            <a:spAutoFit/>
          </a:bodyPr>
          <a:lstStyle/>
          <a:p>
            <a:pPr algn="ctr"/>
            <a:r>
              <a:rPr lang="es-CO" b="1" dirty="0">
                <a:solidFill>
                  <a:schemeClr val="bg1"/>
                </a:solidFill>
                <a:latin typeface="Calibri" panose="020F0502020204030204" pitchFamily="34" charset="0"/>
              </a:rPr>
              <a:t>Servicio al Ciudadano</a:t>
            </a:r>
            <a:endParaRPr lang="es-CO" b="1" dirty="0">
              <a:solidFill>
                <a:schemeClr val="bg1"/>
              </a:solidFill>
            </a:endParaRPr>
          </a:p>
        </p:txBody>
      </p:sp>
      <p:sp>
        <p:nvSpPr>
          <p:cNvPr id="11" name="CuadroTexto 10">
            <a:extLst>
              <a:ext uri="{FF2B5EF4-FFF2-40B4-BE49-F238E27FC236}">
                <a16:creationId xmlns:a16="http://schemas.microsoft.com/office/drawing/2014/main" id="{458BA2B6-F019-47B8-9C85-1054FE42BDC5}"/>
              </a:ext>
            </a:extLst>
          </p:cNvPr>
          <p:cNvSpPr txBox="1"/>
          <p:nvPr/>
        </p:nvSpPr>
        <p:spPr>
          <a:xfrm>
            <a:off x="8317707" y="1231909"/>
            <a:ext cx="1585913" cy="369332"/>
          </a:xfrm>
          <a:prstGeom prst="rect">
            <a:avLst/>
          </a:prstGeom>
          <a:noFill/>
        </p:spPr>
        <p:txBody>
          <a:bodyPr wrap="square" rtlCol="0">
            <a:spAutoFit/>
          </a:bodyPr>
          <a:lstStyle/>
          <a:p>
            <a:pPr algn="ctr"/>
            <a:r>
              <a:rPr lang="es-CO" b="1">
                <a:solidFill>
                  <a:srgbClr val="000000"/>
                </a:solidFill>
                <a:latin typeface="Calibri" panose="020F0502020204030204" pitchFamily="34" charset="0"/>
              </a:rPr>
              <a:t>Transparencia</a:t>
            </a:r>
            <a:r>
              <a:rPr lang="es-CO">
                <a:solidFill>
                  <a:srgbClr val="000000"/>
                </a:solidFill>
                <a:latin typeface="Calibri" panose="020F0502020204030204" pitchFamily="34" charset="0"/>
              </a:rPr>
              <a:t> </a:t>
            </a:r>
            <a:endParaRPr lang="es-CO" b="1"/>
          </a:p>
        </p:txBody>
      </p:sp>
      <p:sp>
        <p:nvSpPr>
          <p:cNvPr id="12" name="CuadroTexto 11">
            <a:extLst>
              <a:ext uri="{FF2B5EF4-FFF2-40B4-BE49-F238E27FC236}">
                <a16:creationId xmlns:a16="http://schemas.microsoft.com/office/drawing/2014/main" id="{E65BA73D-7FB5-40B0-9BEB-9E687B34B889}"/>
              </a:ext>
            </a:extLst>
          </p:cNvPr>
          <p:cNvSpPr txBox="1"/>
          <p:nvPr/>
        </p:nvSpPr>
        <p:spPr>
          <a:xfrm>
            <a:off x="10406064" y="1093412"/>
            <a:ext cx="1476375" cy="646331"/>
          </a:xfrm>
          <a:prstGeom prst="rect">
            <a:avLst/>
          </a:prstGeom>
          <a:noFill/>
        </p:spPr>
        <p:txBody>
          <a:bodyPr wrap="square" rtlCol="0">
            <a:spAutoFit/>
          </a:bodyPr>
          <a:lstStyle/>
          <a:p>
            <a:pPr algn="ctr"/>
            <a:r>
              <a:rPr lang="es-CO" b="1">
                <a:solidFill>
                  <a:srgbClr val="000000"/>
                </a:solidFill>
                <a:latin typeface="Calibri" panose="020F0502020204030204" pitchFamily="34" charset="0"/>
              </a:rPr>
              <a:t>Iniciativas Adicionales</a:t>
            </a:r>
            <a:endParaRPr lang="es-CO" b="1"/>
          </a:p>
        </p:txBody>
      </p:sp>
      <p:sp>
        <p:nvSpPr>
          <p:cNvPr id="18" name="CuadroTexto 17">
            <a:extLst>
              <a:ext uri="{FF2B5EF4-FFF2-40B4-BE49-F238E27FC236}">
                <a16:creationId xmlns:a16="http://schemas.microsoft.com/office/drawing/2014/main" id="{8A84C15C-4E1B-47C5-A51F-81A38FC48B1F}"/>
              </a:ext>
            </a:extLst>
          </p:cNvPr>
          <p:cNvSpPr txBox="1"/>
          <p:nvPr/>
        </p:nvSpPr>
        <p:spPr>
          <a:xfrm>
            <a:off x="3234780" y="2020938"/>
            <a:ext cx="4642379" cy="861774"/>
          </a:xfrm>
          <a:prstGeom prst="rect">
            <a:avLst/>
          </a:prstGeom>
          <a:noFill/>
        </p:spPr>
        <p:txBody>
          <a:bodyPr wrap="square" rtlCol="0">
            <a:spAutoFit/>
          </a:bodyPr>
          <a:lstStyle/>
          <a:p>
            <a:pPr algn="ctr"/>
            <a:r>
              <a:rPr lang="es-CO" sz="2500" b="1" dirty="0">
                <a:solidFill>
                  <a:schemeClr val="bg1"/>
                </a:solidFill>
                <a:latin typeface="Century Gothic" panose="020B0502020202020204" pitchFamily="34" charset="0"/>
              </a:rPr>
              <a:t>Componente 4</a:t>
            </a:r>
          </a:p>
          <a:p>
            <a:pPr algn="ctr"/>
            <a:r>
              <a:rPr lang="es-CO" sz="2500" b="1" dirty="0">
                <a:solidFill>
                  <a:schemeClr val="bg1"/>
                </a:solidFill>
                <a:latin typeface="Century Gothic" panose="020B0502020202020204" pitchFamily="34" charset="0"/>
              </a:rPr>
              <a:t>Servicio al ciudadano</a:t>
            </a:r>
          </a:p>
        </p:txBody>
      </p:sp>
      <p:pic>
        <p:nvPicPr>
          <p:cNvPr id="19" name="Imagen 18">
            <a:extLst>
              <a:ext uri="{FF2B5EF4-FFF2-40B4-BE49-F238E27FC236}">
                <a16:creationId xmlns:a16="http://schemas.microsoft.com/office/drawing/2014/main" id="{4C5A076C-781A-4524-A4B4-BF2D38E596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440934" y="107121"/>
            <a:ext cx="1026645" cy="1026645"/>
          </a:xfrm>
          <a:prstGeom prst="rect">
            <a:avLst/>
          </a:prstGeom>
        </p:spPr>
      </p:pic>
      <p:pic>
        <p:nvPicPr>
          <p:cNvPr id="20" name="Imagen 19">
            <a:extLst>
              <a:ext uri="{FF2B5EF4-FFF2-40B4-BE49-F238E27FC236}">
                <a16:creationId xmlns:a16="http://schemas.microsoft.com/office/drawing/2014/main" id="{F0B211A2-C48E-464E-9DC2-FAD45727D59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95350" y="162990"/>
            <a:ext cx="1071632" cy="1071632"/>
          </a:xfrm>
          <a:prstGeom prst="rect">
            <a:avLst/>
          </a:prstGeom>
        </p:spPr>
      </p:pic>
      <p:pic>
        <p:nvPicPr>
          <p:cNvPr id="21" name="Imagen 20">
            <a:extLst>
              <a:ext uri="{FF2B5EF4-FFF2-40B4-BE49-F238E27FC236}">
                <a16:creationId xmlns:a16="http://schemas.microsoft.com/office/drawing/2014/main" id="{EE577D91-1491-43EA-8CB4-9BB2F1D8D86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42275" y="143836"/>
            <a:ext cx="910887" cy="910887"/>
          </a:xfrm>
          <a:prstGeom prst="rect">
            <a:avLst/>
          </a:prstGeom>
        </p:spPr>
      </p:pic>
      <p:pic>
        <p:nvPicPr>
          <p:cNvPr id="22" name="Imagen 21">
            <a:extLst>
              <a:ext uri="{FF2B5EF4-FFF2-40B4-BE49-F238E27FC236}">
                <a16:creationId xmlns:a16="http://schemas.microsoft.com/office/drawing/2014/main" id="{F7FD60F9-1422-4303-846B-7762A5B03F1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501134" y="85956"/>
            <a:ext cx="1026645" cy="1026645"/>
          </a:xfrm>
          <a:prstGeom prst="rect">
            <a:avLst/>
          </a:prstGeom>
        </p:spPr>
      </p:pic>
      <p:pic>
        <p:nvPicPr>
          <p:cNvPr id="23" name="Imagen 22">
            <a:extLst>
              <a:ext uri="{FF2B5EF4-FFF2-40B4-BE49-F238E27FC236}">
                <a16:creationId xmlns:a16="http://schemas.microsoft.com/office/drawing/2014/main" id="{EA04F1DB-EBA7-4D28-ADFE-5267554CF30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541476" y="-11572"/>
            <a:ext cx="1181863" cy="1181863"/>
          </a:xfrm>
          <a:prstGeom prst="rect">
            <a:avLst/>
          </a:prstGeom>
        </p:spPr>
      </p:pic>
      <p:pic>
        <p:nvPicPr>
          <p:cNvPr id="24" name="Imagen 23">
            <a:extLst>
              <a:ext uri="{FF2B5EF4-FFF2-40B4-BE49-F238E27FC236}">
                <a16:creationId xmlns:a16="http://schemas.microsoft.com/office/drawing/2014/main" id="{B3789440-72D4-4CF4-8F5D-EF83442A468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400326" y="12444"/>
            <a:ext cx="1205306" cy="1205306"/>
          </a:xfrm>
          <a:prstGeom prst="rect">
            <a:avLst/>
          </a:prstGeom>
        </p:spPr>
      </p:pic>
      <p:pic>
        <p:nvPicPr>
          <p:cNvPr id="25" name="Imagen 24">
            <a:extLst>
              <a:ext uri="{FF2B5EF4-FFF2-40B4-BE49-F238E27FC236}">
                <a16:creationId xmlns:a16="http://schemas.microsoft.com/office/drawing/2014/main" id="{BDA12C16-772E-49A2-BE6B-AF1BFC3B3C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46641" y="3086742"/>
            <a:ext cx="3502839" cy="3502839"/>
          </a:xfrm>
          <a:prstGeom prst="rect">
            <a:avLst/>
          </a:prstGeom>
        </p:spPr>
      </p:pic>
      <p:sp>
        <p:nvSpPr>
          <p:cNvPr id="17" name="CuadroTexto 16">
            <a:extLst>
              <a:ext uri="{FF2B5EF4-FFF2-40B4-BE49-F238E27FC236}">
                <a16:creationId xmlns:a16="http://schemas.microsoft.com/office/drawing/2014/main" id="{8AA2CAC6-04B5-435C-ABCB-EA7C9BF7B6B0}"/>
              </a:ext>
            </a:extLst>
          </p:cNvPr>
          <p:cNvSpPr txBox="1"/>
          <p:nvPr/>
        </p:nvSpPr>
        <p:spPr>
          <a:xfrm>
            <a:off x="252399" y="2690336"/>
            <a:ext cx="3085201" cy="1477328"/>
          </a:xfrm>
          <a:prstGeom prst="rect">
            <a:avLst/>
          </a:prstGeom>
          <a:noFill/>
        </p:spPr>
        <p:txBody>
          <a:bodyPr wrap="square" rtlCol="0">
            <a:spAutoFit/>
          </a:bodyPr>
          <a:lstStyle/>
          <a:p>
            <a:pPr algn="just"/>
            <a:r>
              <a:rPr lang="es-CO" i="1" dirty="0">
                <a:solidFill>
                  <a:schemeClr val="bg1"/>
                </a:solidFill>
                <a:latin typeface="Arial" panose="020B0604020202020204" pitchFamily="34" charset="0"/>
                <a:ea typeface="SimSun" panose="02010600030101010101" pitchFamily="2" charset="-122"/>
              </a:rPr>
              <a:t>A través de esta estrategia, se busca mejorar la calidad y el acceso a los productos y servicios que presta el Ministerio de Hacienda</a:t>
            </a:r>
          </a:p>
        </p:txBody>
      </p:sp>
      <p:sp>
        <p:nvSpPr>
          <p:cNvPr id="28" name="CuadroTexto 27">
            <a:extLst>
              <a:ext uri="{FF2B5EF4-FFF2-40B4-BE49-F238E27FC236}">
                <a16:creationId xmlns:a16="http://schemas.microsoft.com/office/drawing/2014/main" id="{5CE101BE-1E97-4CA2-8D4D-54DD744D5332}"/>
              </a:ext>
            </a:extLst>
          </p:cNvPr>
          <p:cNvSpPr txBox="1"/>
          <p:nvPr/>
        </p:nvSpPr>
        <p:spPr>
          <a:xfrm>
            <a:off x="8645503" y="2340195"/>
            <a:ext cx="2827884" cy="2800767"/>
          </a:xfrm>
          <a:prstGeom prst="rect">
            <a:avLst/>
          </a:prstGeom>
          <a:noFill/>
        </p:spPr>
        <p:txBody>
          <a:bodyPr wrap="square" rtlCol="0">
            <a:spAutoFit/>
          </a:bodyPr>
          <a:lstStyle/>
          <a:p>
            <a:pPr algn="just"/>
            <a:r>
              <a:rPr lang="es-CO" sz="1600" dirty="0">
                <a:solidFill>
                  <a:schemeClr val="bg1"/>
                </a:solidFill>
                <a:latin typeface="Century Gothic" panose="020B0502020202020204" pitchFamily="34" charset="0"/>
              </a:rPr>
              <a:t>A través de actividades tales como: </a:t>
            </a:r>
          </a:p>
          <a:p>
            <a:pPr algn="just"/>
            <a:endParaRPr lang="es-CO" sz="1600" dirty="0">
              <a:solidFill>
                <a:schemeClr val="bg1"/>
              </a:solidFill>
              <a:latin typeface="Century Gothic" panose="020B0502020202020204" pitchFamily="34" charset="0"/>
            </a:endParaRPr>
          </a:p>
          <a:p>
            <a:pPr marL="342900" indent="-342900" algn="just">
              <a:buAutoNum type="arabicPeriod"/>
            </a:pPr>
            <a:r>
              <a:rPr lang="es-CO" sz="1600" dirty="0">
                <a:solidFill>
                  <a:schemeClr val="bg1"/>
                </a:solidFill>
                <a:latin typeface="Century Gothic" panose="020B0502020202020204" pitchFamily="34" charset="0"/>
              </a:rPr>
              <a:t>Análisis de la satisfacción del servicio prestado desde los canales de atención, con gestión de calidad.</a:t>
            </a:r>
          </a:p>
          <a:p>
            <a:pPr marL="342900" indent="-342900" algn="just">
              <a:buAutoNum type="arabicPeriod"/>
            </a:pPr>
            <a:endParaRPr lang="es-CO" sz="1600" dirty="0">
              <a:solidFill>
                <a:schemeClr val="bg1"/>
              </a:solidFill>
              <a:latin typeface="Century Gothic" panose="020B0502020202020204" pitchFamily="34" charset="0"/>
            </a:endParaRPr>
          </a:p>
          <a:p>
            <a:pPr algn="just"/>
            <a:endParaRPr lang="es-CO" sz="1600" dirty="0">
              <a:solidFill>
                <a:schemeClr val="bg1"/>
              </a:solidFill>
              <a:latin typeface="Century Gothic" panose="020B0502020202020204" pitchFamily="34" charset="0"/>
            </a:endParaRPr>
          </a:p>
        </p:txBody>
      </p:sp>
      <p:pic>
        <p:nvPicPr>
          <p:cNvPr id="3" name="Imagen 2" descr="Icono&#10;&#10;Descripción generada automáticamente">
            <a:extLst>
              <a:ext uri="{FF2B5EF4-FFF2-40B4-BE49-F238E27FC236}">
                <a16:creationId xmlns:a16="http://schemas.microsoft.com/office/drawing/2014/main" id="{8537EF4F-F6DD-453B-8C7F-B955FBE47F9B}"/>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2626" y="3349589"/>
            <a:ext cx="1077218" cy="1077218"/>
          </a:xfrm>
          <a:prstGeom prst="rect">
            <a:avLst/>
          </a:prstGeom>
        </p:spPr>
      </p:pic>
      <p:sp>
        <p:nvSpPr>
          <p:cNvPr id="29" name="CuadroTexto 28">
            <a:extLst>
              <a:ext uri="{FF2B5EF4-FFF2-40B4-BE49-F238E27FC236}">
                <a16:creationId xmlns:a16="http://schemas.microsoft.com/office/drawing/2014/main" id="{1A8BB9A0-CC45-4E9D-AD55-8E213B47EB7B}"/>
              </a:ext>
            </a:extLst>
          </p:cNvPr>
          <p:cNvSpPr txBox="1"/>
          <p:nvPr/>
        </p:nvSpPr>
        <p:spPr>
          <a:xfrm>
            <a:off x="8173344" y="4774481"/>
            <a:ext cx="2602216" cy="1815882"/>
          </a:xfrm>
          <a:prstGeom prst="rect">
            <a:avLst/>
          </a:prstGeom>
          <a:noFill/>
        </p:spPr>
        <p:txBody>
          <a:bodyPr wrap="square" rtlCol="0">
            <a:spAutoFit/>
          </a:bodyPr>
          <a:lstStyle/>
          <a:p>
            <a:pPr algn="just"/>
            <a:r>
              <a:rPr lang="es-CO" sz="1600" i="1">
                <a:solidFill>
                  <a:schemeClr val="bg1"/>
                </a:solidFill>
                <a:latin typeface="Arial" panose="020B0604020202020204" pitchFamily="34" charset="0"/>
                <a:ea typeface="SimSun" panose="02010600030101010101" pitchFamily="2" charset="-122"/>
              </a:rPr>
              <a:t>2</a:t>
            </a:r>
            <a:r>
              <a:rPr lang="es-CO" sz="1600">
                <a:solidFill>
                  <a:schemeClr val="bg1"/>
                </a:solidFill>
                <a:latin typeface="Century Gothic" panose="020B0502020202020204" pitchFamily="34" charset="0"/>
              </a:rPr>
              <a:t>. Trato digno, resolutivo, eficiente que permita generar acciones y oportunidades de mejora.</a:t>
            </a:r>
          </a:p>
          <a:p>
            <a:pPr algn="just"/>
            <a:endParaRPr lang="es-CO" sz="1600">
              <a:solidFill>
                <a:schemeClr val="bg1"/>
              </a:solidFill>
              <a:latin typeface="Century Gothic" panose="020B0502020202020204" pitchFamily="34" charset="0"/>
            </a:endParaRPr>
          </a:p>
        </p:txBody>
      </p:sp>
      <p:sp>
        <p:nvSpPr>
          <p:cNvPr id="31" name="Rectángulo 30">
            <a:hlinkClick r:id="rId9"/>
            <a:extLst>
              <a:ext uri="{FF2B5EF4-FFF2-40B4-BE49-F238E27FC236}">
                <a16:creationId xmlns:a16="http://schemas.microsoft.com/office/drawing/2014/main" id="{DA1DCE48-8BFF-4172-976D-2E9F0B5498D2}"/>
              </a:ext>
            </a:extLst>
          </p:cNvPr>
          <p:cNvSpPr/>
          <p:nvPr/>
        </p:nvSpPr>
        <p:spPr>
          <a:xfrm>
            <a:off x="627308" y="4894740"/>
            <a:ext cx="2521629" cy="473854"/>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s-CO" b="1" dirty="0">
                <a:solidFill>
                  <a:schemeClr val="tx1"/>
                </a:solidFill>
                <a:latin typeface="Century Gothic" panose="020B0502020202020204" pitchFamily="34" charset="0"/>
              </a:rPr>
              <a:t>Carta al trato digno</a:t>
            </a:r>
          </a:p>
        </p:txBody>
      </p:sp>
      <p:sp>
        <p:nvSpPr>
          <p:cNvPr id="33" name="Rectángulo 32">
            <a:hlinkClick r:id="rId10"/>
            <a:extLst>
              <a:ext uri="{FF2B5EF4-FFF2-40B4-BE49-F238E27FC236}">
                <a16:creationId xmlns:a16="http://schemas.microsoft.com/office/drawing/2014/main" id="{DD420164-5B29-472A-BE48-60CD678AAD39}"/>
              </a:ext>
            </a:extLst>
          </p:cNvPr>
          <p:cNvSpPr/>
          <p:nvPr/>
        </p:nvSpPr>
        <p:spPr>
          <a:xfrm>
            <a:off x="627307" y="5501348"/>
            <a:ext cx="2521629" cy="473854"/>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s-CO" b="1" dirty="0">
                <a:solidFill>
                  <a:schemeClr val="tx1"/>
                </a:solidFill>
                <a:latin typeface="Century Gothic" panose="020B0502020202020204" pitchFamily="34" charset="0"/>
              </a:rPr>
              <a:t>Portal de atención al ciudadano</a:t>
            </a:r>
          </a:p>
        </p:txBody>
      </p:sp>
      <p:sp>
        <p:nvSpPr>
          <p:cNvPr id="34" name="Rectángulo 33">
            <a:hlinkClick r:id="rId11"/>
            <a:extLst>
              <a:ext uri="{FF2B5EF4-FFF2-40B4-BE49-F238E27FC236}">
                <a16:creationId xmlns:a16="http://schemas.microsoft.com/office/drawing/2014/main" id="{CBD5010A-6420-406E-9A44-13E039A7E278}"/>
              </a:ext>
            </a:extLst>
          </p:cNvPr>
          <p:cNvSpPr/>
          <p:nvPr/>
        </p:nvSpPr>
        <p:spPr>
          <a:xfrm>
            <a:off x="627307" y="6115727"/>
            <a:ext cx="2521629" cy="473854"/>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s-CO" b="1" dirty="0">
                <a:solidFill>
                  <a:schemeClr val="tx1"/>
                </a:solidFill>
                <a:latin typeface="Century Gothic" panose="020B0502020202020204" pitchFamily="34" charset="0"/>
              </a:rPr>
              <a:t>Estadísticas atención al ciudadano</a:t>
            </a:r>
          </a:p>
        </p:txBody>
      </p:sp>
      <p:pic>
        <p:nvPicPr>
          <p:cNvPr id="6" name="Imagen 5" descr="Icono&#10;&#10;Descripción generada automáticamente">
            <a:extLst>
              <a:ext uri="{FF2B5EF4-FFF2-40B4-BE49-F238E27FC236}">
                <a16:creationId xmlns:a16="http://schemas.microsoft.com/office/drawing/2014/main" id="{FDDFB5DE-C5CC-41C1-BF69-5C7571DBCD71}"/>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10759861" y="4728473"/>
            <a:ext cx="1092614" cy="1092614"/>
          </a:xfrm>
          <a:prstGeom prst="rect">
            <a:avLst/>
          </a:prstGeom>
        </p:spPr>
      </p:pic>
      <p:pic>
        <p:nvPicPr>
          <p:cNvPr id="13" name="Imagen 12" descr="Icono&#10;&#10;Descripción generada automáticamente">
            <a:extLst>
              <a:ext uri="{FF2B5EF4-FFF2-40B4-BE49-F238E27FC236}">
                <a16:creationId xmlns:a16="http://schemas.microsoft.com/office/drawing/2014/main" id="{3195BA37-9E29-4785-B751-7A9BD94FB113}"/>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62528" y="4735795"/>
            <a:ext cx="664766" cy="664766"/>
          </a:xfrm>
          <a:prstGeom prst="rect">
            <a:avLst/>
          </a:prstGeom>
        </p:spPr>
      </p:pic>
      <p:pic>
        <p:nvPicPr>
          <p:cNvPr id="15" name="Imagen 14" descr="Imagen que contiene Forma&#10;&#10;Descripción generada automáticamente">
            <a:extLst>
              <a:ext uri="{FF2B5EF4-FFF2-40B4-BE49-F238E27FC236}">
                <a16:creationId xmlns:a16="http://schemas.microsoft.com/office/drawing/2014/main" id="{C000332C-0973-405D-BB8F-1ED483A0D386}"/>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114612" y="5412133"/>
            <a:ext cx="574641" cy="574641"/>
          </a:xfrm>
          <a:prstGeom prst="rect">
            <a:avLst/>
          </a:prstGeom>
        </p:spPr>
      </p:pic>
      <p:pic>
        <p:nvPicPr>
          <p:cNvPr id="35" name="Imagen 34" descr="Icono&#10;&#10;Descripción generada automáticamente">
            <a:extLst>
              <a:ext uri="{FF2B5EF4-FFF2-40B4-BE49-F238E27FC236}">
                <a16:creationId xmlns:a16="http://schemas.microsoft.com/office/drawing/2014/main" id="{53207E45-7D42-4290-813A-D9EF7AD75788}"/>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59533" y="5981293"/>
            <a:ext cx="654717" cy="654717"/>
          </a:xfrm>
          <a:prstGeom prst="rect">
            <a:avLst/>
          </a:prstGeom>
        </p:spPr>
      </p:pic>
      <p:pic>
        <p:nvPicPr>
          <p:cNvPr id="39" name="Picture 6" descr="puntero del mouse vector gratis | ¡Descargalo ahora!">
            <a:extLst>
              <a:ext uri="{FF2B5EF4-FFF2-40B4-BE49-F238E27FC236}">
                <a16:creationId xmlns:a16="http://schemas.microsoft.com/office/drawing/2014/main" id="{2D4DAA88-5B41-4E32-9E1B-9421496E77B2}"/>
              </a:ext>
            </a:extLst>
          </p:cNvPr>
          <p:cNvPicPr>
            <a:picLocks noChangeAspect="1" noChangeArrowheads="1"/>
          </p:cNvPicPr>
          <p:nvPr/>
        </p:nvPicPr>
        <p:blipFill>
          <a:blip r:embed="rId16" cstate="hqprint">
            <a:extLst>
              <a:ext uri="{28A0092B-C50C-407E-A947-70E740481C1C}">
                <a14:useLocalDpi xmlns:a14="http://schemas.microsoft.com/office/drawing/2010/main" val="0"/>
              </a:ext>
            </a:extLst>
          </a:blip>
          <a:srcRect/>
          <a:stretch>
            <a:fillRect/>
          </a:stretch>
        </p:blipFill>
        <p:spPr bwMode="auto">
          <a:xfrm rot="20064272">
            <a:off x="2965432" y="5140962"/>
            <a:ext cx="303438" cy="39427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puntero del mouse vector gratis | ¡Descargalo ahora!">
            <a:extLst>
              <a:ext uri="{FF2B5EF4-FFF2-40B4-BE49-F238E27FC236}">
                <a16:creationId xmlns:a16="http://schemas.microsoft.com/office/drawing/2014/main" id="{01BBCD94-32D5-4C46-8E6E-D136DB8ACF6C}"/>
              </a:ext>
            </a:extLst>
          </p:cNvPr>
          <p:cNvPicPr>
            <a:picLocks noChangeAspect="1" noChangeArrowheads="1"/>
          </p:cNvPicPr>
          <p:nvPr/>
        </p:nvPicPr>
        <p:blipFill>
          <a:blip r:embed="rId16" cstate="hqprint">
            <a:extLst>
              <a:ext uri="{28A0092B-C50C-407E-A947-70E740481C1C}">
                <a14:useLocalDpi xmlns:a14="http://schemas.microsoft.com/office/drawing/2010/main" val="0"/>
              </a:ext>
            </a:extLst>
          </a:blip>
          <a:srcRect/>
          <a:stretch>
            <a:fillRect/>
          </a:stretch>
        </p:blipFill>
        <p:spPr bwMode="auto">
          <a:xfrm rot="20064272">
            <a:off x="2963884" y="5789636"/>
            <a:ext cx="303438" cy="39427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puntero del mouse vector gratis | ¡Descargalo ahora!">
            <a:extLst>
              <a:ext uri="{FF2B5EF4-FFF2-40B4-BE49-F238E27FC236}">
                <a16:creationId xmlns:a16="http://schemas.microsoft.com/office/drawing/2014/main" id="{99186B34-B426-4100-A505-0A758C818DA3}"/>
              </a:ext>
            </a:extLst>
          </p:cNvPr>
          <p:cNvPicPr>
            <a:picLocks noChangeAspect="1" noChangeArrowheads="1"/>
          </p:cNvPicPr>
          <p:nvPr/>
        </p:nvPicPr>
        <p:blipFill>
          <a:blip r:embed="rId16" cstate="hqprint">
            <a:extLst>
              <a:ext uri="{28A0092B-C50C-407E-A947-70E740481C1C}">
                <a14:useLocalDpi xmlns:a14="http://schemas.microsoft.com/office/drawing/2010/main" val="0"/>
              </a:ext>
            </a:extLst>
          </a:blip>
          <a:srcRect/>
          <a:stretch>
            <a:fillRect/>
          </a:stretch>
        </p:blipFill>
        <p:spPr bwMode="auto">
          <a:xfrm rot="20064272">
            <a:off x="2999634" y="6355950"/>
            <a:ext cx="303438" cy="394277"/>
          </a:xfrm>
          <a:prstGeom prst="rect">
            <a:avLst/>
          </a:prstGeom>
          <a:noFill/>
          <a:extLst>
            <a:ext uri="{909E8E84-426E-40DD-AFC4-6F175D3DCCD1}">
              <a14:hiddenFill xmlns:a14="http://schemas.microsoft.com/office/drawing/2010/main">
                <a:solidFill>
                  <a:srgbClr val="FFFFFF"/>
                </a:solidFill>
              </a14:hiddenFill>
            </a:ext>
          </a:extLst>
        </p:spPr>
      </p:pic>
      <p:sp>
        <p:nvSpPr>
          <p:cNvPr id="43" name="Rectángulo 42">
            <a:hlinkClick r:id="rId17" action="ppaction://hlinksldjump"/>
            <a:extLst>
              <a:ext uri="{FF2B5EF4-FFF2-40B4-BE49-F238E27FC236}">
                <a16:creationId xmlns:a16="http://schemas.microsoft.com/office/drawing/2014/main" id="{40A3F838-26C6-4586-9557-CC936177F078}"/>
              </a:ext>
            </a:extLst>
          </p:cNvPr>
          <p:cNvSpPr/>
          <p:nvPr/>
        </p:nvSpPr>
        <p:spPr>
          <a:xfrm>
            <a:off x="10530510" y="6230688"/>
            <a:ext cx="1351929" cy="456405"/>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Siguiente</a:t>
            </a:r>
          </a:p>
        </p:txBody>
      </p:sp>
      <p:pic>
        <p:nvPicPr>
          <p:cNvPr id="44"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18" cstate="hqprint">
            <a:extLst>
              <a:ext uri="{28A0092B-C50C-407E-A947-70E740481C1C}">
                <a14:useLocalDpi xmlns:a14="http://schemas.microsoft.com/office/drawing/2010/main" val="0"/>
              </a:ext>
            </a:extLst>
          </a:blip>
          <a:srcRect/>
          <a:stretch>
            <a:fillRect/>
          </a:stretch>
        </p:blipFill>
        <p:spPr bwMode="auto">
          <a:xfrm>
            <a:off x="11656882" y="6267487"/>
            <a:ext cx="586619" cy="58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591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1">
            <a:extLst>
              <a:ext uri="{FF2B5EF4-FFF2-40B4-BE49-F238E27FC236}">
                <a16:creationId xmlns:a16="http://schemas.microsoft.com/office/drawing/2014/main" id="{2103EF92-8267-4F45-9B02-39D3A23A7F02}"/>
              </a:ext>
            </a:extLst>
          </p:cNvPr>
          <p:cNvPicPr>
            <a:picLocks noChangeAspect="1"/>
          </p:cNvPicPr>
          <p:nvPr/>
        </p:nvPicPr>
        <p:blipFill>
          <a:blip r:embed="rId2" cstate="screen">
            <a:alphaModFix amt="5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6" name="矩形 9">
            <a:extLst>
              <a:ext uri="{FF2B5EF4-FFF2-40B4-BE49-F238E27FC236}">
                <a16:creationId xmlns:a16="http://schemas.microsoft.com/office/drawing/2014/main" id="{6636114A-A2F2-455A-86C6-DD69A7915D3E}"/>
              </a:ext>
            </a:extLst>
          </p:cNvPr>
          <p:cNvSpPr/>
          <p:nvPr/>
        </p:nvSpPr>
        <p:spPr>
          <a:xfrm>
            <a:off x="0" y="0"/>
            <a:ext cx="7057292" cy="6857999"/>
          </a:xfrm>
          <a:prstGeom prst="rect">
            <a:avLst/>
          </a:prstGeom>
          <a:solidFill>
            <a:srgbClr val="49439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onstantia" panose="02030602050306030303"/>
              <a:ea typeface="华文楷体" panose="02010600040101010101" pitchFamily="2" charset="-122"/>
              <a:cs typeface="+mn-cs"/>
            </a:endParaRPr>
          </a:p>
        </p:txBody>
      </p:sp>
      <p:grpSp>
        <p:nvGrpSpPr>
          <p:cNvPr id="40" name="组合 15">
            <a:extLst>
              <a:ext uri="{FF2B5EF4-FFF2-40B4-BE49-F238E27FC236}">
                <a16:creationId xmlns:a16="http://schemas.microsoft.com/office/drawing/2014/main" id="{103FDAA7-82E4-4AF9-92DA-59C0887B081D}"/>
              </a:ext>
            </a:extLst>
          </p:cNvPr>
          <p:cNvGrpSpPr/>
          <p:nvPr/>
        </p:nvGrpSpPr>
        <p:grpSpPr>
          <a:xfrm>
            <a:off x="625367" y="705251"/>
            <a:ext cx="4585436" cy="573694"/>
            <a:chOff x="6302883" y="1678126"/>
            <a:chExt cx="4585436" cy="573694"/>
          </a:xfrm>
        </p:grpSpPr>
        <p:sp>
          <p:nvSpPr>
            <p:cNvPr id="41" name="矩形 16">
              <a:extLst>
                <a:ext uri="{FF2B5EF4-FFF2-40B4-BE49-F238E27FC236}">
                  <a16:creationId xmlns:a16="http://schemas.microsoft.com/office/drawing/2014/main" id="{04DE1129-20C4-4F67-8804-8F1BE77F6DE5}"/>
                </a:ext>
              </a:extLst>
            </p:cNvPr>
            <p:cNvSpPr/>
            <p:nvPr/>
          </p:nvSpPr>
          <p:spPr>
            <a:xfrm>
              <a:off x="6302883" y="1907751"/>
              <a:ext cx="3765973" cy="344069"/>
            </a:xfrm>
            <a:prstGeom prst="rect">
              <a:avLst/>
            </a:prstGeom>
          </p:spPr>
          <p:txBody>
            <a:bodyPr wrap="square">
              <a:spAutoFit/>
              <a:scene3d>
                <a:camera prst="orthographicFront"/>
                <a:lightRig rig="threePt" dir="t"/>
              </a:scene3d>
              <a:sp3d contourW="12700"/>
            </a:bodyPr>
            <a:lstStyle/>
            <a:p>
              <a:pPr>
                <a:lnSpc>
                  <a:spcPct val="107000"/>
                </a:lnSpc>
                <a:spcAft>
                  <a:spcPts val="800"/>
                </a:spcAft>
              </a:pPr>
              <a:r>
                <a:rPr lang="es-ES" sz="1600" b="1" dirty="0">
                  <a:solidFill>
                    <a:srgbClr val="FFFFFF"/>
                  </a:solidFill>
                  <a:effectLst/>
                  <a:latin typeface="Constantia" panose="02030602050306030303" pitchFamily="18" charset="0"/>
                  <a:ea typeface="Calibri" panose="020F0502020204030204" pitchFamily="34" charset="0"/>
                  <a:cs typeface="Times New Roman" panose="02020603050405020304" pitchFamily="18" charset="0"/>
                </a:rPr>
                <a:t>José Antonio Ocampo</a:t>
              </a:r>
              <a:endParaRPr lang="es-CO" sz="1600" dirty="0">
                <a:effectLst/>
                <a:latin typeface="Constantia" panose="02030602050306030303" pitchFamily="18" charset="0"/>
                <a:ea typeface="Calibri" panose="020F0502020204030204" pitchFamily="34" charset="0"/>
                <a:cs typeface="Times New Roman" panose="02020603050405020304" pitchFamily="18" charset="0"/>
              </a:endParaRPr>
            </a:p>
          </p:txBody>
        </p:sp>
        <p:sp>
          <p:nvSpPr>
            <p:cNvPr id="42" name="矩形 17">
              <a:extLst>
                <a:ext uri="{FF2B5EF4-FFF2-40B4-BE49-F238E27FC236}">
                  <a16:creationId xmlns:a16="http://schemas.microsoft.com/office/drawing/2014/main" id="{024E48F4-1D26-4B04-B902-6169D85A0632}"/>
                </a:ext>
              </a:extLst>
            </p:cNvPr>
            <p:cNvSpPr/>
            <p:nvPr/>
          </p:nvSpPr>
          <p:spPr>
            <a:xfrm>
              <a:off x="6302884" y="1678126"/>
              <a:ext cx="4585435" cy="350865"/>
            </a:xfrm>
            <a:prstGeom prst="rect">
              <a:avLst/>
            </a:prstGeom>
          </p:spPr>
          <p:txBody>
            <a:bodyPr wrap="square">
              <a:spAutoFit/>
              <a:scene3d>
                <a:camera prst="orthographicFront"/>
                <a:lightRig rig="threePt" dir="t"/>
              </a:scene3d>
              <a:sp3d contourW="12700"/>
            </a:bodyPr>
            <a:lstStyle/>
            <a:p>
              <a:pPr>
                <a:lnSpc>
                  <a:spcPct val="120000"/>
                </a:lnSpc>
              </a:pPr>
              <a:r>
                <a:rPr lang="es-CO" altLang="zh-CN" sz="1500" b="1" dirty="0">
                  <a:solidFill>
                    <a:schemeClr val="bg1">
                      <a:lumMod val="75000"/>
                    </a:schemeClr>
                  </a:solidFill>
                  <a:latin typeface="Constantia" panose="02030602050306030303"/>
                  <a:ea typeface="Cambria" panose="02040503050406030204" pitchFamily="18" charset="0"/>
                </a:rPr>
                <a:t>Ministro de Hacienda y Crédito Público</a:t>
              </a:r>
              <a:endParaRPr lang="zh-CN" altLang="en-US" sz="1500" b="1" dirty="0">
                <a:solidFill>
                  <a:schemeClr val="bg1">
                    <a:lumMod val="75000"/>
                  </a:schemeClr>
                </a:solidFill>
                <a:latin typeface="Constantia" panose="02030602050306030303"/>
                <a:ea typeface="华文楷体" panose="02010600040101010101" pitchFamily="2" charset="-122"/>
              </a:endParaRPr>
            </a:p>
          </p:txBody>
        </p:sp>
      </p:grpSp>
      <p:sp>
        <p:nvSpPr>
          <p:cNvPr id="49" name="文本框 18">
            <a:extLst>
              <a:ext uri="{FF2B5EF4-FFF2-40B4-BE49-F238E27FC236}">
                <a16:creationId xmlns:a16="http://schemas.microsoft.com/office/drawing/2014/main" id="{742C8D62-76FC-497D-8F64-6F0ADA583C29}"/>
              </a:ext>
            </a:extLst>
          </p:cNvPr>
          <p:cNvSpPr txBox="1"/>
          <p:nvPr/>
        </p:nvSpPr>
        <p:spPr>
          <a:xfrm>
            <a:off x="7878109" y="1406895"/>
            <a:ext cx="3643686" cy="1754326"/>
          </a:xfrm>
          <a:prstGeom prst="rect">
            <a:avLst/>
          </a:prstGeom>
          <a:noFill/>
        </p:spPr>
        <p:txBody>
          <a:bodyPr wrap="square" rtlCol="0">
            <a:spAutoFit/>
            <a:scene3d>
              <a:camera prst="orthographicFront"/>
              <a:lightRig rig="threePt" dir="t"/>
            </a:scene3d>
            <a:sp3d contourW="12700"/>
          </a:bodyPr>
          <a:lstStyle/>
          <a:p>
            <a:pPr algn="ctr">
              <a:defRPr/>
            </a:pPr>
            <a:r>
              <a:rPr lang="es-CO" altLang="zh-CN" sz="3600" b="1" dirty="0">
                <a:solidFill>
                  <a:prstClr val="black">
                    <a:lumMod val="75000"/>
                    <a:lumOff val="25000"/>
                  </a:prstClr>
                </a:solidFill>
                <a:latin typeface="Century Gothic" panose="020B0502020202020204" pitchFamily="34" charset="0"/>
                <a:ea typeface="Cambria" panose="02040503050406030204" pitchFamily="18" charset="0"/>
              </a:rPr>
              <a:t>Ministerio de Hacienda y Crédito Público</a:t>
            </a:r>
          </a:p>
        </p:txBody>
      </p:sp>
      <p:sp>
        <p:nvSpPr>
          <p:cNvPr id="50" name="文本框 19">
            <a:extLst>
              <a:ext uri="{FF2B5EF4-FFF2-40B4-BE49-F238E27FC236}">
                <a16:creationId xmlns:a16="http://schemas.microsoft.com/office/drawing/2014/main" id="{60D778AC-4BC4-403A-BCCB-7C62490ECC89}"/>
              </a:ext>
            </a:extLst>
          </p:cNvPr>
          <p:cNvSpPr txBox="1"/>
          <p:nvPr/>
        </p:nvSpPr>
        <p:spPr>
          <a:xfrm>
            <a:off x="7709085" y="3604284"/>
            <a:ext cx="3981735" cy="65376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s-CO" altLang="zh-CN" sz="1600" b="1" dirty="0">
                <a:solidFill>
                  <a:prstClr val="black">
                    <a:lumMod val="75000"/>
                    <a:lumOff val="25000"/>
                  </a:prstClr>
                </a:solidFill>
                <a:latin typeface="+mj-lt"/>
                <a:ea typeface="Cambria" panose="02040503050406030204" pitchFamily="18" charset="0"/>
              </a:rPr>
              <a:t>Versión </a:t>
            </a:r>
            <a:r>
              <a:rPr lang="es-CO" altLang="zh-CN" sz="1600" b="1" dirty="0" err="1">
                <a:solidFill>
                  <a:prstClr val="black">
                    <a:lumMod val="75000"/>
                    <a:lumOff val="25000"/>
                  </a:prstClr>
                </a:solidFill>
                <a:latin typeface="+mj-lt"/>
                <a:ea typeface="Cambria" panose="02040503050406030204" pitchFamily="18" charset="0"/>
              </a:rPr>
              <a:t>N°</a:t>
            </a:r>
            <a:r>
              <a:rPr lang="es-CO" altLang="zh-CN" sz="1600" b="1" dirty="0">
                <a:solidFill>
                  <a:prstClr val="black">
                    <a:lumMod val="75000"/>
                    <a:lumOff val="25000"/>
                  </a:prstClr>
                </a:solidFill>
                <a:latin typeface="+mj-lt"/>
                <a:ea typeface="Cambria" panose="02040503050406030204" pitchFamily="18" charset="0"/>
              </a:rPr>
              <a:t> 1</a:t>
            </a:r>
          </a:p>
          <a:p>
            <a:pPr algn="ctr">
              <a:lnSpc>
                <a:spcPct val="114000"/>
              </a:lnSpc>
            </a:pPr>
            <a:r>
              <a:rPr lang="es-CO" altLang="zh-CN" sz="1600" b="1" dirty="0">
                <a:solidFill>
                  <a:prstClr val="black">
                    <a:lumMod val="75000"/>
                    <a:lumOff val="25000"/>
                  </a:prstClr>
                </a:solidFill>
                <a:latin typeface="+mj-lt"/>
                <a:ea typeface="Cambria" panose="02040503050406030204" pitchFamily="18" charset="0"/>
              </a:rPr>
              <a:t>Diciembre 2022</a:t>
            </a:r>
          </a:p>
        </p:txBody>
      </p:sp>
      <p:cxnSp>
        <p:nvCxnSpPr>
          <p:cNvPr id="51" name="直接连接符 20">
            <a:extLst>
              <a:ext uri="{FF2B5EF4-FFF2-40B4-BE49-F238E27FC236}">
                <a16:creationId xmlns:a16="http://schemas.microsoft.com/office/drawing/2014/main" id="{F2043300-B586-4630-9837-70B2DA7535FF}"/>
              </a:ext>
            </a:extLst>
          </p:cNvPr>
          <p:cNvCxnSpPr>
            <a:cxnSpLocks/>
          </p:cNvCxnSpPr>
          <p:nvPr/>
        </p:nvCxnSpPr>
        <p:spPr>
          <a:xfrm>
            <a:off x="7997786" y="4461814"/>
            <a:ext cx="3851647"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5" name="组合 15">
            <a:extLst>
              <a:ext uri="{FF2B5EF4-FFF2-40B4-BE49-F238E27FC236}">
                <a16:creationId xmlns:a16="http://schemas.microsoft.com/office/drawing/2014/main" id="{0239FA16-4717-439A-9D49-E17CA46501DA}"/>
              </a:ext>
            </a:extLst>
          </p:cNvPr>
          <p:cNvGrpSpPr/>
          <p:nvPr/>
        </p:nvGrpSpPr>
        <p:grpSpPr>
          <a:xfrm>
            <a:off x="625363" y="1476207"/>
            <a:ext cx="4585436" cy="573694"/>
            <a:chOff x="6302883" y="1678126"/>
            <a:chExt cx="4585436" cy="573694"/>
          </a:xfrm>
        </p:grpSpPr>
        <p:sp>
          <p:nvSpPr>
            <p:cNvPr id="56" name="矩形 16">
              <a:extLst>
                <a:ext uri="{FF2B5EF4-FFF2-40B4-BE49-F238E27FC236}">
                  <a16:creationId xmlns:a16="http://schemas.microsoft.com/office/drawing/2014/main" id="{ECD82E35-9433-40A2-94E2-4D88BBFD75D3}"/>
                </a:ext>
              </a:extLst>
            </p:cNvPr>
            <p:cNvSpPr/>
            <p:nvPr/>
          </p:nvSpPr>
          <p:spPr>
            <a:xfrm>
              <a:off x="6302883" y="1907751"/>
              <a:ext cx="3765973" cy="344069"/>
            </a:xfrm>
            <a:prstGeom prst="rect">
              <a:avLst/>
            </a:prstGeom>
          </p:spPr>
          <p:txBody>
            <a:bodyPr wrap="square">
              <a:spAutoFit/>
              <a:scene3d>
                <a:camera prst="orthographicFront"/>
                <a:lightRig rig="threePt" dir="t"/>
              </a:scene3d>
              <a:sp3d contourW="12700"/>
            </a:bodyPr>
            <a:lstStyle/>
            <a:p>
              <a:pPr>
                <a:lnSpc>
                  <a:spcPct val="107000"/>
                </a:lnSpc>
                <a:spcAft>
                  <a:spcPts val="800"/>
                </a:spcAft>
              </a:pPr>
              <a:r>
                <a:rPr lang="es-ES" sz="1600" b="1" dirty="0">
                  <a:solidFill>
                    <a:srgbClr val="FFFFFF"/>
                  </a:solidFill>
                  <a:effectLst/>
                  <a:latin typeface="Constantia" panose="02030602050306030303" pitchFamily="18" charset="0"/>
                  <a:ea typeface="Calibri" panose="020F0502020204030204" pitchFamily="34" charset="0"/>
                  <a:cs typeface="Times New Roman" panose="02020603050405020304" pitchFamily="18" charset="0"/>
                </a:rPr>
                <a:t>Diego Alejandro Guevara Castañeda</a:t>
              </a:r>
              <a:endParaRPr lang="es-CO" sz="1600" dirty="0">
                <a:effectLst/>
                <a:latin typeface="Constantia" panose="02030602050306030303" pitchFamily="18" charset="0"/>
                <a:ea typeface="Calibri" panose="020F0502020204030204" pitchFamily="34" charset="0"/>
                <a:cs typeface="Times New Roman" panose="02020603050405020304" pitchFamily="18" charset="0"/>
              </a:endParaRPr>
            </a:p>
          </p:txBody>
        </p:sp>
        <p:sp>
          <p:nvSpPr>
            <p:cNvPr id="57" name="矩形 17">
              <a:extLst>
                <a:ext uri="{FF2B5EF4-FFF2-40B4-BE49-F238E27FC236}">
                  <a16:creationId xmlns:a16="http://schemas.microsoft.com/office/drawing/2014/main" id="{48A4F53F-75B7-4F68-9F5C-CBBD1F38E033}"/>
                </a:ext>
              </a:extLst>
            </p:cNvPr>
            <p:cNvSpPr/>
            <p:nvPr/>
          </p:nvSpPr>
          <p:spPr>
            <a:xfrm>
              <a:off x="6302884" y="1678126"/>
              <a:ext cx="4585435" cy="350865"/>
            </a:xfrm>
            <a:prstGeom prst="rect">
              <a:avLst/>
            </a:prstGeom>
          </p:spPr>
          <p:txBody>
            <a:bodyPr wrap="square">
              <a:spAutoFit/>
              <a:scene3d>
                <a:camera prst="orthographicFront"/>
                <a:lightRig rig="threePt" dir="t"/>
              </a:scene3d>
              <a:sp3d contourW="12700"/>
            </a:bodyPr>
            <a:lstStyle/>
            <a:p>
              <a:pPr>
                <a:lnSpc>
                  <a:spcPct val="120000"/>
                </a:lnSpc>
              </a:pPr>
              <a:r>
                <a:rPr lang="es-CO" altLang="zh-CN" sz="1500" b="1" dirty="0">
                  <a:solidFill>
                    <a:schemeClr val="bg1">
                      <a:lumMod val="75000"/>
                    </a:schemeClr>
                  </a:solidFill>
                  <a:latin typeface="Constantia" panose="02030602050306030303"/>
                  <a:ea typeface="华文楷体" panose="02010600040101010101" pitchFamily="2" charset="-122"/>
                </a:rPr>
                <a:t>Viceministro General</a:t>
              </a:r>
              <a:endParaRPr lang="zh-CN" altLang="en-US" sz="1500" b="1" dirty="0">
                <a:solidFill>
                  <a:schemeClr val="bg1">
                    <a:lumMod val="75000"/>
                  </a:schemeClr>
                </a:solidFill>
                <a:latin typeface="Constantia" panose="02030602050306030303"/>
                <a:ea typeface="华文楷体" panose="02010600040101010101" pitchFamily="2" charset="-122"/>
              </a:endParaRPr>
            </a:p>
          </p:txBody>
        </p:sp>
      </p:grpSp>
      <p:grpSp>
        <p:nvGrpSpPr>
          <p:cNvPr id="62" name="组合 15">
            <a:extLst>
              <a:ext uri="{FF2B5EF4-FFF2-40B4-BE49-F238E27FC236}">
                <a16:creationId xmlns:a16="http://schemas.microsoft.com/office/drawing/2014/main" id="{DFD0FCEE-777C-4A83-98A1-F5ECA1B5E5AA}"/>
              </a:ext>
            </a:extLst>
          </p:cNvPr>
          <p:cNvGrpSpPr/>
          <p:nvPr/>
        </p:nvGrpSpPr>
        <p:grpSpPr>
          <a:xfrm>
            <a:off x="625364" y="2448811"/>
            <a:ext cx="4585435" cy="620422"/>
            <a:chOff x="6302880" y="1655378"/>
            <a:chExt cx="4585435" cy="620422"/>
          </a:xfrm>
        </p:grpSpPr>
        <p:sp>
          <p:nvSpPr>
            <p:cNvPr id="63" name="矩形 16">
              <a:extLst>
                <a:ext uri="{FF2B5EF4-FFF2-40B4-BE49-F238E27FC236}">
                  <a16:creationId xmlns:a16="http://schemas.microsoft.com/office/drawing/2014/main" id="{C2F1ACDA-0656-46DB-A394-4CC22D794C0C}"/>
                </a:ext>
              </a:extLst>
            </p:cNvPr>
            <p:cNvSpPr/>
            <p:nvPr/>
          </p:nvSpPr>
          <p:spPr>
            <a:xfrm>
              <a:off x="6302883" y="1907751"/>
              <a:ext cx="3765973" cy="368049"/>
            </a:xfrm>
            <a:prstGeom prst="rect">
              <a:avLst/>
            </a:prstGeom>
          </p:spPr>
          <p:txBody>
            <a:bodyPr wrap="square">
              <a:spAutoFit/>
              <a:scene3d>
                <a:camera prst="orthographicFront"/>
                <a:lightRig rig="threePt" dir="t"/>
              </a:scene3d>
              <a:sp3d contourW="12700"/>
            </a:bodyPr>
            <a:lstStyle/>
            <a:p>
              <a:pPr>
                <a:lnSpc>
                  <a:spcPct val="120000"/>
                </a:lnSpc>
              </a:pPr>
              <a:r>
                <a:rPr lang="en-US" altLang="zh-CN" sz="1600" dirty="0">
                  <a:solidFill>
                    <a:prstClr val="white"/>
                  </a:solidFill>
                  <a:latin typeface="Constantia" panose="02030602050306030303"/>
                  <a:ea typeface="Cambria" panose="02040503050406030204" pitchFamily="18" charset="0"/>
                </a:rPr>
                <a:t>Maria del Pilar Florido</a:t>
              </a:r>
              <a:endParaRPr lang="zh-CN" altLang="en-US" sz="1600" dirty="0">
                <a:solidFill>
                  <a:prstClr val="white"/>
                </a:solidFill>
                <a:latin typeface="Constantia" panose="02030602050306030303"/>
                <a:ea typeface="华文楷体" panose="02010600040101010101" pitchFamily="2" charset="-122"/>
              </a:endParaRPr>
            </a:p>
          </p:txBody>
        </p:sp>
        <p:sp>
          <p:nvSpPr>
            <p:cNvPr id="64" name="矩形 17">
              <a:extLst>
                <a:ext uri="{FF2B5EF4-FFF2-40B4-BE49-F238E27FC236}">
                  <a16:creationId xmlns:a16="http://schemas.microsoft.com/office/drawing/2014/main" id="{B73E8AF4-0229-4AC9-BE27-45B728F701F3}"/>
                </a:ext>
              </a:extLst>
            </p:cNvPr>
            <p:cNvSpPr/>
            <p:nvPr/>
          </p:nvSpPr>
          <p:spPr>
            <a:xfrm>
              <a:off x="6302880" y="1655378"/>
              <a:ext cx="4585435" cy="350865"/>
            </a:xfrm>
            <a:prstGeom prst="rect">
              <a:avLst/>
            </a:prstGeom>
          </p:spPr>
          <p:txBody>
            <a:bodyPr wrap="square">
              <a:spAutoFit/>
              <a:scene3d>
                <a:camera prst="orthographicFront"/>
                <a:lightRig rig="threePt" dir="t"/>
              </a:scene3d>
              <a:sp3d contourW="12700"/>
            </a:bodyPr>
            <a:lstStyle/>
            <a:p>
              <a:pPr>
                <a:lnSpc>
                  <a:spcPct val="120000"/>
                </a:lnSpc>
              </a:pPr>
              <a:r>
                <a:rPr lang="es-CO" altLang="zh-CN" sz="1500" b="1" dirty="0">
                  <a:solidFill>
                    <a:schemeClr val="bg1">
                      <a:lumMod val="75000"/>
                    </a:schemeClr>
                  </a:solidFill>
                  <a:latin typeface="Constantia" panose="02030602050306030303"/>
                  <a:ea typeface="华文楷体" panose="02010600040101010101" pitchFamily="2" charset="-122"/>
                </a:rPr>
                <a:t>Jefe de la Oficina Asesora de Planeación</a:t>
              </a:r>
              <a:endParaRPr lang="zh-CN" altLang="en-US" sz="1500" b="1" dirty="0">
                <a:solidFill>
                  <a:schemeClr val="bg1">
                    <a:lumMod val="75000"/>
                  </a:schemeClr>
                </a:solidFill>
                <a:latin typeface="Constantia" panose="02030602050306030303"/>
                <a:ea typeface="华文楷体" panose="02010600040101010101" pitchFamily="2" charset="-122"/>
              </a:endParaRPr>
            </a:p>
          </p:txBody>
        </p:sp>
      </p:grpSp>
      <p:grpSp>
        <p:nvGrpSpPr>
          <p:cNvPr id="72" name="组合 15">
            <a:extLst>
              <a:ext uri="{FF2B5EF4-FFF2-40B4-BE49-F238E27FC236}">
                <a16:creationId xmlns:a16="http://schemas.microsoft.com/office/drawing/2014/main" id="{094734CB-BD73-4EC3-B4B4-0B7FF3B1047A}"/>
              </a:ext>
            </a:extLst>
          </p:cNvPr>
          <p:cNvGrpSpPr/>
          <p:nvPr/>
        </p:nvGrpSpPr>
        <p:grpSpPr>
          <a:xfrm>
            <a:off x="625363" y="3256936"/>
            <a:ext cx="4585436" cy="1503820"/>
            <a:chOff x="6302883" y="1678126"/>
            <a:chExt cx="4585436" cy="1503820"/>
          </a:xfrm>
        </p:grpSpPr>
        <p:sp>
          <p:nvSpPr>
            <p:cNvPr id="73" name="矩形 16">
              <a:extLst>
                <a:ext uri="{FF2B5EF4-FFF2-40B4-BE49-F238E27FC236}">
                  <a16:creationId xmlns:a16="http://schemas.microsoft.com/office/drawing/2014/main" id="{EBF565CE-99A4-4CEB-891B-4B14806192DD}"/>
                </a:ext>
              </a:extLst>
            </p:cNvPr>
            <p:cNvSpPr/>
            <p:nvPr/>
          </p:nvSpPr>
          <p:spPr>
            <a:xfrm>
              <a:off x="6302883" y="1907751"/>
              <a:ext cx="3765973" cy="1274195"/>
            </a:xfrm>
            <a:prstGeom prst="rect">
              <a:avLst/>
            </a:prstGeom>
          </p:spPr>
          <p:txBody>
            <a:bodyPr wrap="square">
              <a:spAutoFit/>
              <a:scene3d>
                <a:camera prst="orthographicFront"/>
                <a:lightRig rig="threePt" dir="t"/>
              </a:scene3d>
              <a:sp3d contourW="12700"/>
            </a:bodyPr>
            <a:lstStyle/>
            <a:p>
              <a:pPr>
                <a:lnSpc>
                  <a:spcPct val="120000"/>
                </a:lnSpc>
              </a:pPr>
              <a:r>
                <a:rPr lang="en-US" altLang="zh-CN" sz="1600" dirty="0">
                  <a:solidFill>
                    <a:prstClr val="white"/>
                  </a:solidFill>
                  <a:latin typeface="Constantia" panose="02030602050306030303"/>
                  <a:ea typeface="Cambria" panose="02040503050406030204" pitchFamily="18" charset="0"/>
                </a:rPr>
                <a:t>Catherine Cifuentes Guerrero</a:t>
              </a:r>
            </a:p>
            <a:p>
              <a:pPr>
                <a:lnSpc>
                  <a:spcPct val="120000"/>
                </a:lnSpc>
              </a:pPr>
              <a:r>
                <a:rPr lang="en-US" altLang="zh-CN" sz="1600" dirty="0">
                  <a:solidFill>
                    <a:prstClr val="white"/>
                  </a:solidFill>
                  <a:latin typeface="Constantia" panose="02030602050306030303"/>
                  <a:ea typeface="Cambria" panose="02040503050406030204" pitchFamily="18" charset="0"/>
                </a:rPr>
                <a:t>Sindy Julieth Tovar Torres</a:t>
              </a:r>
            </a:p>
            <a:p>
              <a:pPr>
                <a:lnSpc>
                  <a:spcPct val="120000"/>
                </a:lnSpc>
              </a:pPr>
              <a:endParaRPr lang="en-US" altLang="zh-CN" sz="1600" dirty="0">
                <a:solidFill>
                  <a:prstClr val="white"/>
                </a:solidFill>
                <a:latin typeface="Constantia" panose="02030602050306030303"/>
                <a:ea typeface="Cambria" panose="02040503050406030204" pitchFamily="18" charset="0"/>
              </a:endParaRPr>
            </a:p>
            <a:p>
              <a:pPr>
                <a:lnSpc>
                  <a:spcPct val="120000"/>
                </a:lnSpc>
              </a:pPr>
              <a:endParaRPr lang="zh-CN" altLang="en-US" sz="1600" dirty="0">
                <a:solidFill>
                  <a:prstClr val="white"/>
                </a:solidFill>
                <a:latin typeface="Constantia" panose="02030602050306030303"/>
                <a:ea typeface="华文楷体" panose="02010600040101010101" pitchFamily="2" charset="-122"/>
              </a:endParaRPr>
            </a:p>
          </p:txBody>
        </p:sp>
        <p:sp>
          <p:nvSpPr>
            <p:cNvPr id="74" name="矩形 17">
              <a:extLst>
                <a:ext uri="{FF2B5EF4-FFF2-40B4-BE49-F238E27FC236}">
                  <a16:creationId xmlns:a16="http://schemas.microsoft.com/office/drawing/2014/main" id="{8125DC58-4CC0-47B2-9415-558C1BC10260}"/>
                </a:ext>
              </a:extLst>
            </p:cNvPr>
            <p:cNvSpPr/>
            <p:nvPr/>
          </p:nvSpPr>
          <p:spPr>
            <a:xfrm>
              <a:off x="6302884" y="1678126"/>
              <a:ext cx="4585435" cy="350865"/>
            </a:xfrm>
            <a:prstGeom prst="rect">
              <a:avLst/>
            </a:prstGeom>
          </p:spPr>
          <p:txBody>
            <a:bodyPr wrap="square">
              <a:spAutoFit/>
              <a:scene3d>
                <a:camera prst="orthographicFront"/>
                <a:lightRig rig="threePt" dir="t"/>
              </a:scene3d>
              <a:sp3d contourW="12700"/>
            </a:bodyPr>
            <a:lstStyle/>
            <a:p>
              <a:pPr>
                <a:lnSpc>
                  <a:spcPct val="120000"/>
                </a:lnSpc>
              </a:pPr>
              <a:r>
                <a:rPr lang="es-CO" altLang="zh-CN" sz="1500" b="1" dirty="0">
                  <a:solidFill>
                    <a:schemeClr val="bg1">
                      <a:lumMod val="75000"/>
                    </a:schemeClr>
                  </a:solidFill>
                  <a:latin typeface="Constantia" panose="02030602050306030303"/>
                  <a:ea typeface="华文楷体" panose="02010600040101010101" pitchFamily="2" charset="-122"/>
                </a:rPr>
                <a:t>Edición y redacción</a:t>
              </a:r>
              <a:endParaRPr lang="zh-CN" altLang="en-US" sz="1500" b="1" dirty="0">
                <a:solidFill>
                  <a:schemeClr val="bg1">
                    <a:lumMod val="75000"/>
                  </a:schemeClr>
                </a:solidFill>
                <a:latin typeface="Constantia" panose="02030602050306030303"/>
                <a:ea typeface="华文楷体" panose="02010600040101010101" pitchFamily="2" charset="-122"/>
              </a:endParaRPr>
            </a:p>
          </p:txBody>
        </p:sp>
      </p:grpSp>
      <p:grpSp>
        <p:nvGrpSpPr>
          <p:cNvPr id="77" name="组合 15">
            <a:extLst>
              <a:ext uri="{FF2B5EF4-FFF2-40B4-BE49-F238E27FC236}">
                <a16:creationId xmlns:a16="http://schemas.microsoft.com/office/drawing/2014/main" id="{CC8472F1-A3F0-447D-A85F-19A4B90D4D41}"/>
              </a:ext>
            </a:extLst>
          </p:cNvPr>
          <p:cNvGrpSpPr/>
          <p:nvPr/>
        </p:nvGrpSpPr>
        <p:grpSpPr>
          <a:xfrm>
            <a:off x="625363" y="4481913"/>
            <a:ext cx="4585436" cy="595800"/>
            <a:chOff x="6302883" y="1680000"/>
            <a:chExt cx="4585436" cy="595800"/>
          </a:xfrm>
        </p:grpSpPr>
        <p:sp>
          <p:nvSpPr>
            <p:cNvPr id="78" name="矩形 16">
              <a:extLst>
                <a:ext uri="{FF2B5EF4-FFF2-40B4-BE49-F238E27FC236}">
                  <a16:creationId xmlns:a16="http://schemas.microsoft.com/office/drawing/2014/main" id="{257890AE-6851-4568-A48C-596866CDA40C}"/>
                </a:ext>
              </a:extLst>
            </p:cNvPr>
            <p:cNvSpPr/>
            <p:nvPr/>
          </p:nvSpPr>
          <p:spPr>
            <a:xfrm>
              <a:off x="6302883" y="1907751"/>
              <a:ext cx="3765973" cy="368049"/>
            </a:xfrm>
            <a:prstGeom prst="rect">
              <a:avLst/>
            </a:prstGeom>
          </p:spPr>
          <p:txBody>
            <a:bodyPr wrap="square">
              <a:spAutoFit/>
              <a:scene3d>
                <a:camera prst="orthographicFront"/>
                <a:lightRig rig="threePt" dir="t"/>
              </a:scene3d>
              <a:sp3d contourW="12700"/>
            </a:bodyPr>
            <a:lstStyle/>
            <a:p>
              <a:pPr>
                <a:lnSpc>
                  <a:spcPct val="120000"/>
                </a:lnSpc>
              </a:pPr>
              <a:r>
                <a:rPr lang="en-US" altLang="zh-CN" sz="1600" dirty="0">
                  <a:solidFill>
                    <a:prstClr val="white"/>
                  </a:solidFill>
                  <a:latin typeface="Constantia" panose="02030602050306030303"/>
                  <a:ea typeface="Cambria" panose="02040503050406030204" pitchFamily="18" charset="0"/>
                </a:rPr>
                <a:t>Edgar Laiton López </a:t>
              </a:r>
              <a:endParaRPr lang="zh-CN" altLang="en-US" sz="1600" dirty="0">
                <a:solidFill>
                  <a:prstClr val="white"/>
                </a:solidFill>
                <a:latin typeface="Constantia" panose="02030602050306030303"/>
                <a:ea typeface="华文楷体" panose="02010600040101010101" pitchFamily="2" charset="-122"/>
              </a:endParaRPr>
            </a:p>
          </p:txBody>
        </p:sp>
        <p:sp>
          <p:nvSpPr>
            <p:cNvPr id="79" name="矩形 17">
              <a:extLst>
                <a:ext uri="{FF2B5EF4-FFF2-40B4-BE49-F238E27FC236}">
                  <a16:creationId xmlns:a16="http://schemas.microsoft.com/office/drawing/2014/main" id="{13E4C262-6616-44E3-A524-DE807CDBF13D}"/>
                </a:ext>
              </a:extLst>
            </p:cNvPr>
            <p:cNvSpPr/>
            <p:nvPr/>
          </p:nvSpPr>
          <p:spPr>
            <a:xfrm>
              <a:off x="6302884" y="1680000"/>
              <a:ext cx="4585435" cy="350865"/>
            </a:xfrm>
            <a:prstGeom prst="rect">
              <a:avLst/>
            </a:prstGeom>
          </p:spPr>
          <p:txBody>
            <a:bodyPr wrap="square">
              <a:spAutoFit/>
              <a:scene3d>
                <a:camera prst="orthographicFront"/>
                <a:lightRig rig="threePt" dir="t"/>
              </a:scene3d>
              <a:sp3d contourW="12700"/>
            </a:bodyPr>
            <a:lstStyle/>
            <a:p>
              <a:pPr>
                <a:lnSpc>
                  <a:spcPct val="120000"/>
                </a:lnSpc>
              </a:pPr>
              <a:r>
                <a:rPr lang="es-CO" altLang="zh-CN" sz="1500" b="1" dirty="0">
                  <a:solidFill>
                    <a:schemeClr val="bg1">
                      <a:lumMod val="75000"/>
                    </a:schemeClr>
                  </a:solidFill>
                  <a:latin typeface="Constantia" panose="02030602050306030303"/>
                  <a:ea typeface="华文楷体" panose="02010600040101010101" pitchFamily="2" charset="-122"/>
                </a:rPr>
                <a:t>Jefe de Comunicaciones </a:t>
              </a:r>
              <a:endParaRPr lang="zh-CN" altLang="en-US" sz="1500" b="1" dirty="0">
                <a:solidFill>
                  <a:schemeClr val="bg1">
                    <a:lumMod val="75000"/>
                  </a:schemeClr>
                </a:solidFill>
                <a:latin typeface="Constantia" panose="02030602050306030303"/>
                <a:ea typeface="华文楷体" panose="02010600040101010101" pitchFamily="2" charset="-122"/>
              </a:endParaRPr>
            </a:p>
          </p:txBody>
        </p:sp>
      </p:grpSp>
      <p:grpSp>
        <p:nvGrpSpPr>
          <p:cNvPr id="80" name="组合 15">
            <a:extLst>
              <a:ext uri="{FF2B5EF4-FFF2-40B4-BE49-F238E27FC236}">
                <a16:creationId xmlns:a16="http://schemas.microsoft.com/office/drawing/2014/main" id="{94EB8793-AB15-49BE-99EA-F440EAA0A148}"/>
              </a:ext>
            </a:extLst>
          </p:cNvPr>
          <p:cNvGrpSpPr/>
          <p:nvPr/>
        </p:nvGrpSpPr>
        <p:grpSpPr>
          <a:xfrm>
            <a:off x="589547" y="5352062"/>
            <a:ext cx="4585436" cy="597674"/>
            <a:chOff x="6302883" y="1678126"/>
            <a:chExt cx="4585436" cy="597674"/>
          </a:xfrm>
        </p:grpSpPr>
        <p:sp>
          <p:nvSpPr>
            <p:cNvPr id="81" name="矩形 16">
              <a:extLst>
                <a:ext uri="{FF2B5EF4-FFF2-40B4-BE49-F238E27FC236}">
                  <a16:creationId xmlns:a16="http://schemas.microsoft.com/office/drawing/2014/main" id="{BF2B2FCE-C308-4D4D-80DE-7C9118983A1A}"/>
                </a:ext>
              </a:extLst>
            </p:cNvPr>
            <p:cNvSpPr/>
            <p:nvPr/>
          </p:nvSpPr>
          <p:spPr>
            <a:xfrm>
              <a:off x="6302883" y="1907751"/>
              <a:ext cx="3765973" cy="368049"/>
            </a:xfrm>
            <a:prstGeom prst="rect">
              <a:avLst/>
            </a:prstGeom>
          </p:spPr>
          <p:txBody>
            <a:bodyPr wrap="square">
              <a:spAutoFit/>
              <a:scene3d>
                <a:camera prst="orthographicFront"/>
                <a:lightRig rig="threePt" dir="t"/>
              </a:scene3d>
              <a:sp3d contourW="12700"/>
            </a:bodyPr>
            <a:lstStyle/>
            <a:p>
              <a:pPr>
                <a:lnSpc>
                  <a:spcPct val="120000"/>
                </a:lnSpc>
              </a:pPr>
              <a:r>
                <a:rPr lang="en-US" altLang="zh-CN" sz="1600" dirty="0">
                  <a:solidFill>
                    <a:prstClr val="white"/>
                  </a:solidFill>
                  <a:latin typeface="Constantia" panose="02030602050306030303"/>
                  <a:ea typeface="Cambria" panose="02040503050406030204" pitchFamily="18" charset="0"/>
                </a:rPr>
                <a:t>Olga Ximena Novoa</a:t>
              </a:r>
              <a:endParaRPr lang="zh-CN" altLang="en-US" sz="1600" dirty="0">
                <a:solidFill>
                  <a:prstClr val="white"/>
                </a:solidFill>
                <a:latin typeface="Constantia" panose="02030602050306030303"/>
                <a:ea typeface="华文楷体" panose="02010600040101010101" pitchFamily="2" charset="-122"/>
              </a:endParaRPr>
            </a:p>
          </p:txBody>
        </p:sp>
        <p:sp>
          <p:nvSpPr>
            <p:cNvPr id="82" name="矩形 17">
              <a:extLst>
                <a:ext uri="{FF2B5EF4-FFF2-40B4-BE49-F238E27FC236}">
                  <a16:creationId xmlns:a16="http://schemas.microsoft.com/office/drawing/2014/main" id="{5C0D6FDD-A044-4A60-B08B-7E185F08C66D}"/>
                </a:ext>
              </a:extLst>
            </p:cNvPr>
            <p:cNvSpPr/>
            <p:nvPr/>
          </p:nvSpPr>
          <p:spPr>
            <a:xfrm>
              <a:off x="6302884" y="1678126"/>
              <a:ext cx="4585435" cy="350865"/>
            </a:xfrm>
            <a:prstGeom prst="rect">
              <a:avLst/>
            </a:prstGeom>
          </p:spPr>
          <p:txBody>
            <a:bodyPr wrap="square">
              <a:spAutoFit/>
              <a:scene3d>
                <a:camera prst="orthographicFront"/>
                <a:lightRig rig="threePt" dir="t"/>
              </a:scene3d>
              <a:sp3d contourW="12700"/>
            </a:bodyPr>
            <a:lstStyle/>
            <a:p>
              <a:pPr>
                <a:lnSpc>
                  <a:spcPct val="120000"/>
                </a:lnSpc>
              </a:pPr>
              <a:r>
                <a:rPr lang="es-CO" altLang="zh-CN" sz="1500" b="1" dirty="0">
                  <a:solidFill>
                    <a:schemeClr val="bg1">
                      <a:lumMod val="75000"/>
                    </a:schemeClr>
                  </a:solidFill>
                  <a:latin typeface="Constantia" panose="02030602050306030303"/>
                  <a:ea typeface="华文楷体" panose="02010600040101010101" pitchFamily="2" charset="-122"/>
                </a:rPr>
                <a:t>Asesora de Comunicaciones</a:t>
              </a:r>
              <a:endParaRPr lang="zh-CN" altLang="en-US" sz="1500" b="1" dirty="0">
                <a:solidFill>
                  <a:schemeClr val="bg1">
                    <a:lumMod val="75000"/>
                  </a:schemeClr>
                </a:solidFill>
                <a:latin typeface="Constantia" panose="02030602050306030303"/>
                <a:ea typeface="华文楷体" panose="02010600040101010101" pitchFamily="2" charset="-122"/>
              </a:endParaRPr>
            </a:p>
          </p:txBody>
        </p:sp>
      </p:grpSp>
    </p:spTree>
    <p:extLst>
      <p:ext uri="{BB962C8B-B14F-4D97-AF65-F5344CB8AC3E}">
        <p14:creationId xmlns:p14="http://schemas.microsoft.com/office/powerpoint/2010/main" val="163685514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60000">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14:bounceEnd="60000">
                                          <p:cBhvr additive="base">
                                            <p:cTn id="12" dur="1000" fill="hold"/>
                                            <p:tgtEl>
                                              <p:spTgt spid="40"/>
                                            </p:tgtEl>
                                            <p:attrNameLst>
                                              <p:attrName>ppt_x</p:attrName>
                                            </p:attrNameLst>
                                          </p:cBhvr>
                                          <p:tavLst>
                                            <p:tav tm="0">
                                              <p:val>
                                                <p:strVal val="1+#ppt_w/2"/>
                                              </p:val>
                                            </p:tav>
                                            <p:tav tm="100000">
                                              <p:val>
                                                <p:strVal val="#ppt_x"/>
                                              </p:val>
                                            </p:tav>
                                          </p:tavLst>
                                        </p:anim>
                                        <p:anim calcmode="lin" valueType="num" p14:bounceEnd="60000">
                                          <p:cBhvr additive="base">
                                            <p:cTn id="13" dur="1000" fill="hold"/>
                                            <p:tgtEl>
                                              <p:spTgt spid="40"/>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fill="hold" nodeType="afterEffect" p14:presetBounceEnd="60000">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14:bounceEnd="60000">
                                          <p:cBhvr additive="base">
                                            <p:cTn id="17" dur="1000" fill="hold"/>
                                            <p:tgtEl>
                                              <p:spTgt spid="55"/>
                                            </p:tgtEl>
                                            <p:attrNameLst>
                                              <p:attrName>ppt_x</p:attrName>
                                            </p:attrNameLst>
                                          </p:cBhvr>
                                          <p:tavLst>
                                            <p:tav tm="0">
                                              <p:val>
                                                <p:strVal val="1+#ppt_w/2"/>
                                              </p:val>
                                            </p:tav>
                                            <p:tav tm="100000">
                                              <p:val>
                                                <p:strVal val="#ppt_x"/>
                                              </p:val>
                                            </p:tav>
                                          </p:tavLst>
                                        </p:anim>
                                        <p:anim calcmode="lin" valueType="num" p14:bounceEnd="60000">
                                          <p:cBhvr additive="base">
                                            <p:cTn id="18" dur="1000" fill="hold"/>
                                            <p:tgtEl>
                                              <p:spTgt spid="55"/>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2" fill="hold" nodeType="afterEffect" p14:presetBounceEnd="60000">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14:bounceEnd="60000">
                                          <p:cBhvr additive="base">
                                            <p:cTn id="22" dur="1000" fill="hold"/>
                                            <p:tgtEl>
                                              <p:spTgt spid="62"/>
                                            </p:tgtEl>
                                            <p:attrNameLst>
                                              <p:attrName>ppt_x</p:attrName>
                                            </p:attrNameLst>
                                          </p:cBhvr>
                                          <p:tavLst>
                                            <p:tav tm="0">
                                              <p:val>
                                                <p:strVal val="1+#ppt_w/2"/>
                                              </p:val>
                                            </p:tav>
                                            <p:tav tm="100000">
                                              <p:val>
                                                <p:strVal val="#ppt_x"/>
                                              </p:val>
                                            </p:tav>
                                          </p:tavLst>
                                        </p:anim>
                                        <p:anim calcmode="lin" valueType="num" p14:bounceEnd="60000">
                                          <p:cBhvr additive="base">
                                            <p:cTn id="23" dur="1000" fill="hold"/>
                                            <p:tgtEl>
                                              <p:spTgt spid="62"/>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2" presetClass="entr" presetSubtype="2" fill="hold" nodeType="afterEffect" p14:presetBounceEnd="60000">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14:bounceEnd="60000">
                                          <p:cBhvr additive="base">
                                            <p:cTn id="27" dur="1000" fill="hold"/>
                                            <p:tgtEl>
                                              <p:spTgt spid="72"/>
                                            </p:tgtEl>
                                            <p:attrNameLst>
                                              <p:attrName>ppt_x</p:attrName>
                                            </p:attrNameLst>
                                          </p:cBhvr>
                                          <p:tavLst>
                                            <p:tav tm="0">
                                              <p:val>
                                                <p:strVal val="1+#ppt_w/2"/>
                                              </p:val>
                                            </p:tav>
                                            <p:tav tm="100000">
                                              <p:val>
                                                <p:strVal val="#ppt_x"/>
                                              </p:val>
                                            </p:tav>
                                          </p:tavLst>
                                        </p:anim>
                                        <p:anim calcmode="lin" valueType="num" p14:bounceEnd="60000">
                                          <p:cBhvr additive="base">
                                            <p:cTn id="28" dur="1000" fill="hold"/>
                                            <p:tgtEl>
                                              <p:spTgt spid="72"/>
                                            </p:tgtEl>
                                            <p:attrNameLst>
                                              <p:attrName>ppt_y</p:attrName>
                                            </p:attrNameLst>
                                          </p:cBhvr>
                                          <p:tavLst>
                                            <p:tav tm="0">
                                              <p:val>
                                                <p:strVal val="#ppt_y"/>
                                              </p:val>
                                            </p:tav>
                                            <p:tav tm="100000">
                                              <p:val>
                                                <p:strVal val="#ppt_y"/>
                                              </p:val>
                                            </p:tav>
                                          </p:tavLst>
                                        </p:anim>
                                      </p:childTnLst>
                                    </p:cTn>
                                  </p:par>
                                </p:childTnLst>
                              </p:cTn>
                            </p:par>
                            <p:par>
                              <p:cTn id="29" fill="hold">
                                <p:stCondLst>
                                  <p:cond delay="4500"/>
                                </p:stCondLst>
                                <p:childTnLst>
                                  <p:par>
                                    <p:cTn id="30" presetID="2" presetClass="entr" presetSubtype="2" fill="hold" nodeType="afterEffect" p14:presetBounceEnd="60000">
                                      <p:stCondLst>
                                        <p:cond delay="0"/>
                                      </p:stCondLst>
                                      <p:childTnLst>
                                        <p:set>
                                          <p:cBhvr>
                                            <p:cTn id="31" dur="1" fill="hold">
                                              <p:stCondLst>
                                                <p:cond delay="0"/>
                                              </p:stCondLst>
                                            </p:cTn>
                                            <p:tgtEl>
                                              <p:spTgt spid="77"/>
                                            </p:tgtEl>
                                            <p:attrNameLst>
                                              <p:attrName>style.visibility</p:attrName>
                                            </p:attrNameLst>
                                          </p:cBhvr>
                                          <p:to>
                                            <p:strVal val="visible"/>
                                          </p:to>
                                        </p:set>
                                        <p:anim calcmode="lin" valueType="num" p14:bounceEnd="60000">
                                          <p:cBhvr additive="base">
                                            <p:cTn id="32" dur="1000" fill="hold"/>
                                            <p:tgtEl>
                                              <p:spTgt spid="77"/>
                                            </p:tgtEl>
                                            <p:attrNameLst>
                                              <p:attrName>ppt_x</p:attrName>
                                            </p:attrNameLst>
                                          </p:cBhvr>
                                          <p:tavLst>
                                            <p:tav tm="0">
                                              <p:val>
                                                <p:strVal val="1+#ppt_w/2"/>
                                              </p:val>
                                            </p:tav>
                                            <p:tav tm="100000">
                                              <p:val>
                                                <p:strVal val="#ppt_x"/>
                                              </p:val>
                                            </p:tav>
                                          </p:tavLst>
                                        </p:anim>
                                        <p:anim calcmode="lin" valueType="num" p14:bounceEnd="60000">
                                          <p:cBhvr additive="base">
                                            <p:cTn id="33" dur="1000" fill="hold"/>
                                            <p:tgtEl>
                                              <p:spTgt spid="77"/>
                                            </p:tgtEl>
                                            <p:attrNameLst>
                                              <p:attrName>ppt_y</p:attrName>
                                            </p:attrNameLst>
                                          </p:cBhvr>
                                          <p:tavLst>
                                            <p:tav tm="0">
                                              <p:val>
                                                <p:strVal val="#ppt_y"/>
                                              </p:val>
                                            </p:tav>
                                            <p:tav tm="100000">
                                              <p:val>
                                                <p:strVal val="#ppt_y"/>
                                              </p:val>
                                            </p:tav>
                                          </p:tavLst>
                                        </p:anim>
                                      </p:childTnLst>
                                    </p:cTn>
                                  </p:par>
                                </p:childTnLst>
                              </p:cTn>
                            </p:par>
                            <p:par>
                              <p:cTn id="34" fill="hold">
                                <p:stCondLst>
                                  <p:cond delay="5500"/>
                                </p:stCondLst>
                                <p:childTnLst>
                                  <p:par>
                                    <p:cTn id="35" presetID="2" presetClass="entr" presetSubtype="2" fill="hold" nodeType="afterEffect" p14:presetBounceEnd="60000">
                                      <p:stCondLst>
                                        <p:cond delay="0"/>
                                      </p:stCondLst>
                                      <p:childTnLst>
                                        <p:set>
                                          <p:cBhvr>
                                            <p:cTn id="36" dur="1" fill="hold">
                                              <p:stCondLst>
                                                <p:cond delay="0"/>
                                              </p:stCondLst>
                                            </p:cTn>
                                            <p:tgtEl>
                                              <p:spTgt spid="80"/>
                                            </p:tgtEl>
                                            <p:attrNameLst>
                                              <p:attrName>style.visibility</p:attrName>
                                            </p:attrNameLst>
                                          </p:cBhvr>
                                          <p:to>
                                            <p:strVal val="visible"/>
                                          </p:to>
                                        </p:set>
                                        <p:anim calcmode="lin" valueType="num" p14:bounceEnd="60000">
                                          <p:cBhvr additive="base">
                                            <p:cTn id="37" dur="1000" fill="hold"/>
                                            <p:tgtEl>
                                              <p:spTgt spid="80"/>
                                            </p:tgtEl>
                                            <p:attrNameLst>
                                              <p:attrName>ppt_x</p:attrName>
                                            </p:attrNameLst>
                                          </p:cBhvr>
                                          <p:tavLst>
                                            <p:tav tm="0">
                                              <p:val>
                                                <p:strVal val="1+#ppt_w/2"/>
                                              </p:val>
                                            </p:tav>
                                            <p:tav tm="100000">
                                              <p:val>
                                                <p:strVal val="#ppt_x"/>
                                              </p:val>
                                            </p:tav>
                                          </p:tavLst>
                                        </p:anim>
                                        <p:anim calcmode="lin" valueType="num" p14:bounceEnd="60000">
                                          <p:cBhvr additive="base">
                                            <p:cTn id="38" dur="10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1000" fill="hold"/>
                                            <p:tgtEl>
                                              <p:spTgt spid="40"/>
                                            </p:tgtEl>
                                            <p:attrNameLst>
                                              <p:attrName>ppt_x</p:attrName>
                                            </p:attrNameLst>
                                          </p:cBhvr>
                                          <p:tavLst>
                                            <p:tav tm="0">
                                              <p:val>
                                                <p:strVal val="1+#ppt_w/2"/>
                                              </p:val>
                                            </p:tav>
                                            <p:tav tm="100000">
                                              <p:val>
                                                <p:strVal val="#ppt_x"/>
                                              </p:val>
                                            </p:tav>
                                          </p:tavLst>
                                        </p:anim>
                                        <p:anim calcmode="lin" valueType="num">
                                          <p:cBhvr additive="base">
                                            <p:cTn id="13" dur="1000" fill="hold"/>
                                            <p:tgtEl>
                                              <p:spTgt spid="40"/>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additive="base">
                                            <p:cTn id="17" dur="1000" fill="hold"/>
                                            <p:tgtEl>
                                              <p:spTgt spid="55"/>
                                            </p:tgtEl>
                                            <p:attrNameLst>
                                              <p:attrName>ppt_x</p:attrName>
                                            </p:attrNameLst>
                                          </p:cBhvr>
                                          <p:tavLst>
                                            <p:tav tm="0">
                                              <p:val>
                                                <p:strVal val="1+#ppt_w/2"/>
                                              </p:val>
                                            </p:tav>
                                            <p:tav tm="100000">
                                              <p:val>
                                                <p:strVal val="#ppt_x"/>
                                              </p:val>
                                            </p:tav>
                                          </p:tavLst>
                                        </p:anim>
                                        <p:anim calcmode="lin" valueType="num">
                                          <p:cBhvr additive="base">
                                            <p:cTn id="18" dur="1000" fill="hold"/>
                                            <p:tgtEl>
                                              <p:spTgt spid="55"/>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1000" fill="hold"/>
                                            <p:tgtEl>
                                              <p:spTgt spid="62"/>
                                            </p:tgtEl>
                                            <p:attrNameLst>
                                              <p:attrName>ppt_x</p:attrName>
                                            </p:attrNameLst>
                                          </p:cBhvr>
                                          <p:tavLst>
                                            <p:tav tm="0">
                                              <p:val>
                                                <p:strVal val="1+#ppt_w/2"/>
                                              </p:val>
                                            </p:tav>
                                            <p:tav tm="100000">
                                              <p:val>
                                                <p:strVal val="#ppt_x"/>
                                              </p:val>
                                            </p:tav>
                                          </p:tavLst>
                                        </p:anim>
                                        <p:anim calcmode="lin" valueType="num">
                                          <p:cBhvr additive="base">
                                            <p:cTn id="23" dur="1000" fill="hold"/>
                                            <p:tgtEl>
                                              <p:spTgt spid="62"/>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2" presetClass="entr" presetSubtype="2" fill="hold" nodeType="after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1+#ppt_w/2"/>
                                              </p:val>
                                            </p:tav>
                                            <p:tav tm="100000">
                                              <p:val>
                                                <p:strVal val="#ppt_x"/>
                                              </p:val>
                                            </p:tav>
                                          </p:tavLst>
                                        </p:anim>
                                        <p:anim calcmode="lin" valueType="num">
                                          <p:cBhvr additive="base">
                                            <p:cTn id="28" dur="1000" fill="hold"/>
                                            <p:tgtEl>
                                              <p:spTgt spid="72"/>
                                            </p:tgtEl>
                                            <p:attrNameLst>
                                              <p:attrName>ppt_y</p:attrName>
                                            </p:attrNameLst>
                                          </p:cBhvr>
                                          <p:tavLst>
                                            <p:tav tm="0">
                                              <p:val>
                                                <p:strVal val="#ppt_y"/>
                                              </p:val>
                                            </p:tav>
                                            <p:tav tm="100000">
                                              <p:val>
                                                <p:strVal val="#ppt_y"/>
                                              </p:val>
                                            </p:tav>
                                          </p:tavLst>
                                        </p:anim>
                                      </p:childTnLst>
                                    </p:cTn>
                                  </p:par>
                                </p:childTnLst>
                              </p:cTn>
                            </p:par>
                            <p:par>
                              <p:cTn id="29" fill="hold">
                                <p:stCondLst>
                                  <p:cond delay="4500"/>
                                </p:stCondLst>
                                <p:childTnLst>
                                  <p:par>
                                    <p:cTn id="30" presetID="2" presetClass="entr" presetSubtype="2" fill="hold" nodeType="afterEffect">
                                      <p:stCondLst>
                                        <p:cond delay="0"/>
                                      </p:stCondLst>
                                      <p:childTnLst>
                                        <p:set>
                                          <p:cBhvr>
                                            <p:cTn id="31" dur="1" fill="hold">
                                              <p:stCondLst>
                                                <p:cond delay="0"/>
                                              </p:stCondLst>
                                            </p:cTn>
                                            <p:tgtEl>
                                              <p:spTgt spid="77"/>
                                            </p:tgtEl>
                                            <p:attrNameLst>
                                              <p:attrName>style.visibility</p:attrName>
                                            </p:attrNameLst>
                                          </p:cBhvr>
                                          <p:to>
                                            <p:strVal val="visible"/>
                                          </p:to>
                                        </p:set>
                                        <p:anim calcmode="lin" valueType="num">
                                          <p:cBhvr additive="base">
                                            <p:cTn id="32" dur="1000" fill="hold"/>
                                            <p:tgtEl>
                                              <p:spTgt spid="77"/>
                                            </p:tgtEl>
                                            <p:attrNameLst>
                                              <p:attrName>ppt_x</p:attrName>
                                            </p:attrNameLst>
                                          </p:cBhvr>
                                          <p:tavLst>
                                            <p:tav tm="0">
                                              <p:val>
                                                <p:strVal val="1+#ppt_w/2"/>
                                              </p:val>
                                            </p:tav>
                                            <p:tav tm="100000">
                                              <p:val>
                                                <p:strVal val="#ppt_x"/>
                                              </p:val>
                                            </p:tav>
                                          </p:tavLst>
                                        </p:anim>
                                        <p:anim calcmode="lin" valueType="num">
                                          <p:cBhvr additive="base">
                                            <p:cTn id="33" dur="1000" fill="hold"/>
                                            <p:tgtEl>
                                              <p:spTgt spid="77"/>
                                            </p:tgtEl>
                                            <p:attrNameLst>
                                              <p:attrName>ppt_y</p:attrName>
                                            </p:attrNameLst>
                                          </p:cBhvr>
                                          <p:tavLst>
                                            <p:tav tm="0">
                                              <p:val>
                                                <p:strVal val="#ppt_y"/>
                                              </p:val>
                                            </p:tav>
                                            <p:tav tm="100000">
                                              <p:val>
                                                <p:strVal val="#ppt_y"/>
                                              </p:val>
                                            </p:tav>
                                          </p:tavLst>
                                        </p:anim>
                                      </p:childTnLst>
                                    </p:cTn>
                                  </p:par>
                                </p:childTnLst>
                              </p:cTn>
                            </p:par>
                            <p:par>
                              <p:cTn id="34" fill="hold">
                                <p:stCondLst>
                                  <p:cond delay="5500"/>
                                </p:stCondLst>
                                <p:childTnLst>
                                  <p:par>
                                    <p:cTn id="35" presetID="2" presetClass="entr" presetSubtype="2" fill="hold" nodeType="afterEffect">
                                      <p:stCondLst>
                                        <p:cond delay="0"/>
                                      </p:stCondLst>
                                      <p:childTnLst>
                                        <p:set>
                                          <p:cBhvr>
                                            <p:cTn id="36" dur="1" fill="hold">
                                              <p:stCondLst>
                                                <p:cond delay="0"/>
                                              </p:stCondLst>
                                            </p:cTn>
                                            <p:tgtEl>
                                              <p:spTgt spid="80"/>
                                            </p:tgtEl>
                                            <p:attrNameLst>
                                              <p:attrName>style.visibility</p:attrName>
                                            </p:attrNameLst>
                                          </p:cBhvr>
                                          <p:to>
                                            <p:strVal val="visible"/>
                                          </p:to>
                                        </p:set>
                                        <p:anim calcmode="lin" valueType="num">
                                          <p:cBhvr additive="base">
                                            <p:cTn id="37" dur="1000" fill="hold"/>
                                            <p:tgtEl>
                                              <p:spTgt spid="80"/>
                                            </p:tgtEl>
                                            <p:attrNameLst>
                                              <p:attrName>ppt_x</p:attrName>
                                            </p:attrNameLst>
                                          </p:cBhvr>
                                          <p:tavLst>
                                            <p:tav tm="0">
                                              <p:val>
                                                <p:strVal val="1+#ppt_w/2"/>
                                              </p:val>
                                            </p:tav>
                                            <p:tav tm="100000">
                                              <p:val>
                                                <p:strVal val="#ppt_x"/>
                                              </p:val>
                                            </p:tav>
                                          </p:tavLst>
                                        </p:anim>
                                        <p:anim calcmode="lin" valueType="num">
                                          <p:cBhvr additive="base">
                                            <p:cTn id="38" dur="10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5B96FDBD-168F-4A52-81A8-C93E6F7A53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a 2">
            <a:extLst>
              <a:ext uri="{FF2B5EF4-FFF2-40B4-BE49-F238E27FC236}">
                <a16:creationId xmlns:a16="http://schemas.microsoft.com/office/drawing/2014/main" id="{482FCCD1-3ABA-4C6C-80C5-59F0F7012BBE}"/>
              </a:ext>
            </a:extLst>
          </p:cNvPr>
          <p:cNvGraphicFramePr>
            <a:graphicFrameLocks noGrp="1"/>
          </p:cNvGraphicFramePr>
          <p:nvPr>
            <p:extLst>
              <p:ext uri="{D42A27DB-BD31-4B8C-83A1-F6EECF244321}">
                <p14:modId xmlns:p14="http://schemas.microsoft.com/office/powerpoint/2010/main" val="2400586841"/>
              </p:ext>
            </p:extLst>
          </p:nvPr>
        </p:nvGraphicFramePr>
        <p:xfrm>
          <a:off x="260053" y="975292"/>
          <a:ext cx="11690138" cy="565882"/>
        </p:xfrm>
        <a:graphic>
          <a:graphicData uri="http://schemas.openxmlformats.org/drawingml/2006/table">
            <a:tbl>
              <a:tblPr>
                <a:tableStyleId>{22838BEF-8BB2-4498-84A7-C5851F593DF1}</a:tableStyleId>
              </a:tblPr>
              <a:tblGrid>
                <a:gridCol w="2413612">
                  <a:extLst>
                    <a:ext uri="{9D8B030D-6E8A-4147-A177-3AD203B41FA5}">
                      <a16:colId xmlns:a16="http://schemas.microsoft.com/office/drawing/2014/main" val="2305133907"/>
                    </a:ext>
                  </a:extLst>
                </a:gridCol>
                <a:gridCol w="9276526">
                  <a:extLst>
                    <a:ext uri="{9D8B030D-6E8A-4147-A177-3AD203B41FA5}">
                      <a16:colId xmlns:a16="http://schemas.microsoft.com/office/drawing/2014/main" val="2190270419"/>
                    </a:ext>
                  </a:extLst>
                </a:gridCol>
              </a:tblGrid>
              <a:tr h="565882">
                <a:tc>
                  <a:txBody>
                    <a:bodyPr/>
                    <a:lstStyle/>
                    <a:p>
                      <a:pPr algn="ctr" rtl="0" fontAlgn="base"/>
                      <a:r>
                        <a:rPr lang="es-CO" sz="1800" b="1" dirty="0">
                          <a:solidFill>
                            <a:schemeClr val="bg1"/>
                          </a:solidFill>
                          <a:effectLst/>
                          <a:latin typeface="Century Gothic" panose="020B0502020202020204" pitchFamily="34" charset="0"/>
                        </a:rPr>
                        <a:t>Componente </a:t>
                      </a: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728E0"/>
                    </a:solidFill>
                  </a:tcPr>
                </a:tc>
                <a:tc>
                  <a:txBody>
                    <a:bodyPr/>
                    <a:lstStyle/>
                    <a:p>
                      <a:pPr lvl="0" algn="ctr">
                        <a:buNone/>
                      </a:pPr>
                      <a:r>
                        <a:rPr lang="es-ES" sz="1800" b="1" i="0" u="none" strike="noStrike" noProof="0" dirty="0">
                          <a:solidFill>
                            <a:schemeClr val="bg1"/>
                          </a:solidFill>
                          <a:effectLst/>
                          <a:latin typeface="Century Gothic" panose="020B0502020202020204" pitchFamily="34" charset="0"/>
                        </a:rPr>
                        <a:t>Mecanismos para mejorar el servicio al ciudadano</a:t>
                      </a:r>
                      <a:endParaRPr lang="en-US" b="1" dirty="0">
                        <a:solidFill>
                          <a:schemeClr val="bg1"/>
                        </a:solidFill>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728E0"/>
                    </a:solidFill>
                  </a:tcPr>
                </a:tc>
                <a:extLst>
                  <a:ext uri="{0D108BD9-81ED-4DB2-BD59-A6C34878D82A}">
                    <a16:rowId xmlns:a16="http://schemas.microsoft.com/office/drawing/2014/main" val="3414581639"/>
                  </a:ext>
                </a:extLst>
              </a:tr>
            </a:tbl>
          </a:graphicData>
        </a:graphic>
      </p:graphicFrame>
      <p:graphicFrame>
        <p:nvGraphicFramePr>
          <p:cNvPr id="5" name="Tabla 5">
            <a:extLst>
              <a:ext uri="{FF2B5EF4-FFF2-40B4-BE49-F238E27FC236}">
                <a16:creationId xmlns:a16="http://schemas.microsoft.com/office/drawing/2014/main" id="{59ADD241-7078-468E-BB24-C2EA4ABDBADB}"/>
              </a:ext>
            </a:extLst>
          </p:cNvPr>
          <p:cNvGraphicFramePr>
            <a:graphicFrameLocks noGrp="1"/>
          </p:cNvGraphicFramePr>
          <p:nvPr>
            <p:extLst>
              <p:ext uri="{D42A27DB-BD31-4B8C-83A1-F6EECF244321}">
                <p14:modId xmlns:p14="http://schemas.microsoft.com/office/powerpoint/2010/main" val="2456937173"/>
              </p:ext>
            </p:extLst>
          </p:nvPr>
        </p:nvGraphicFramePr>
        <p:xfrm>
          <a:off x="260052" y="1753246"/>
          <a:ext cx="11690139" cy="3769194"/>
        </p:xfrm>
        <a:graphic>
          <a:graphicData uri="http://schemas.openxmlformats.org/drawingml/2006/table">
            <a:tbl>
              <a:tblPr>
                <a:tableStyleId>{22838BEF-8BB2-4498-84A7-C5851F593DF1}</a:tableStyleId>
              </a:tblPr>
              <a:tblGrid>
                <a:gridCol w="2400327">
                  <a:extLst>
                    <a:ext uri="{9D8B030D-6E8A-4147-A177-3AD203B41FA5}">
                      <a16:colId xmlns:a16="http://schemas.microsoft.com/office/drawing/2014/main" val="481026055"/>
                    </a:ext>
                  </a:extLst>
                </a:gridCol>
                <a:gridCol w="2391665">
                  <a:extLst>
                    <a:ext uri="{9D8B030D-6E8A-4147-A177-3AD203B41FA5}">
                      <a16:colId xmlns:a16="http://schemas.microsoft.com/office/drawing/2014/main" val="2950373794"/>
                    </a:ext>
                  </a:extLst>
                </a:gridCol>
                <a:gridCol w="2716046">
                  <a:extLst>
                    <a:ext uri="{9D8B030D-6E8A-4147-A177-3AD203B41FA5}">
                      <a16:colId xmlns:a16="http://schemas.microsoft.com/office/drawing/2014/main" val="1129830430"/>
                    </a:ext>
                  </a:extLst>
                </a:gridCol>
                <a:gridCol w="1671566">
                  <a:extLst>
                    <a:ext uri="{9D8B030D-6E8A-4147-A177-3AD203B41FA5}">
                      <a16:colId xmlns:a16="http://schemas.microsoft.com/office/drawing/2014/main" val="1595972922"/>
                    </a:ext>
                  </a:extLst>
                </a:gridCol>
                <a:gridCol w="1270215">
                  <a:extLst>
                    <a:ext uri="{9D8B030D-6E8A-4147-A177-3AD203B41FA5}">
                      <a16:colId xmlns:a16="http://schemas.microsoft.com/office/drawing/2014/main" val="3531026915"/>
                    </a:ext>
                  </a:extLst>
                </a:gridCol>
                <a:gridCol w="1240320">
                  <a:extLst>
                    <a:ext uri="{9D8B030D-6E8A-4147-A177-3AD203B41FA5}">
                      <a16:colId xmlns:a16="http://schemas.microsoft.com/office/drawing/2014/main" val="3813046740"/>
                    </a:ext>
                  </a:extLst>
                </a:gridCol>
              </a:tblGrid>
              <a:tr h="590550">
                <a:tc>
                  <a:txBody>
                    <a:bodyPr/>
                    <a:lstStyle/>
                    <a:p>
                      <a:pPr algn="ctr" rtl="0" fontAlgn="base"/>
                      <a:r>
                        <a:rPr lang="es-CO" sz="1600" b="1" dirty="0">
                          <a:effectLst/>
                          <a:latin typeface="Century Gothic" panose="020B0502020202020204" pitchFamily="34" charset="0"/>
                        </a:rPr>
                        <a:t>  Subcomponente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Actividades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Meta o Producto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Responsable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Fecha Inicio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Fecha Fin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75607540"/>
                  </a:ext>
                </a:extLst>
              </a:tr>
              <a:tr h="1254594">
                <a:tc>
                  <a:txBody>
                    <a:bodyPr/>
                    <a:lstStyle/>
                    <a:p>
                      <a:pPr lvl="0" algn="l">
                        <a:buNone/>
                      </a:pPr>
                      <a:r>
                        <a:rPr lang="en-US" sz="1400" b="1" dirty="0">
                          <a:latin typeface="Century Gothic" panose="020B0502020202020204" pitchFamily="34" charset="0"/>
                        </a:rPr>
                        <a:t>S5</a:t>
                      </a:r>
                      <a:r>
                        <a:rPr lang="en-US" sz="1400" dirty="0">
                          <a:latin typeface="Century Gothic" panose="020B0502020202020204" pitchFamily="34" charset="0"/>
                        </a:rPr>
                        <a:t>. Evaluación de gestion y medición de la percepción ciudadana. </a:t>
                      </a: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just">
                        <a:buNone/>
                      </a:pPr>
                      <a:r>
                        <a:rPr lang="es-CO" sz="1400" b="0" i="0" kern="1200" dirty="0">
                          <a:solidFill>
                            <a:schemeClr val="dk1"/>
                          </a:solidFill>
                          <a:effectLst/>
                          <a:latin typeface="Century Gothic" panose="020B0502020202020204" pitchFamily="34" charset="0"/>
                          <a:ea typeface="+mn-ea"/>
                          <a:cs typeface="+mn-cs"/>
                        </a:rPr>
                        <a:t>Realizar instructivo de seguimiento a la satisfacción del servicio prestado y consolidar  base de datos.</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just">
                        <a:buNone/>
                      </a:pPr>
                      <a:r>
                        <a:rPr lang="es-CO" sz="1400" b="0" i="0" kern="1200" dirty="0">
                          <a:solidFill>
                            <a:schemeClr val="dk1"/>
                          </a:solidFill>
                          <a:effectLst/>
                          <a:latin typeface="Century Gothic" panose="020B0502020202020204" pitchFamily="34" charset="0"/>
                          <a:ea typeface="+mn-ea"/>
                          <a:cs typeface="+mn-cs"/>
                        </a:rPr>
                        <a:t>Instructivo de seguimiento a la satisfacción del servicio prestado </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b="0" i="0" u="none" strike="noStrike" noProof="0" dirty="0">
                          <a:effectLst/>
                          <a:latin typeface="Century Gothic" panose="020B0502020202020204" pitchFamily="34" charset="0"/>
                        </a:rPr>
                        <a:t>Grupo de Gestión de Información y de Relación con el Ciudadano</a:t>
                      </a:r>
                      <a:endParaRPr lang="en-US" sz="1400" dirty="0">
                        <a:latin typeface="Century Gothic" panose="020B0502020202020204" pitchFamily="34" charset="0"/>
                      </a:endParaRPr>
                    </a:p>
                    <a:p>
                      <a:pPr lvl="0" algn="l">
                        <a:buNone/>
                      </a:pP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a:buNone/>
                      </a:pPr>
                      <a:r>
                        <a:rPr lang="es-CO" sz="1400" b="0" i="0" u="none" strike="noStrike" noProof="0" dirty="0">
                          <a:effectLst/>
                          <a:latin typeface="Century Gothic" panose="020B0502020202020204" pitchFamily="34" charset="0"/>
                        </a:rPr>
                        <a:t>01/01/2023</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rtl="0">
                        <a:buNone/>
                      </a:pPr>
                      <a:r>
                        <a:rPr lang="es-CO" sz="1400" b="0" i="0" u="none" strike="noStrike" noProof="0" dirty="0">
                          <a:effectLst/>
                          <a:latin typeface="Century Gothic" panose="020B0502020202020204" pitchFamily="34" charset="0"/>
                        </a:rPr>
                        <a:t>20/12/2023</a:t>
                      </a:r>
                    </a:p>
                    <a:p>
                      <a:pPr lvl="0" algn="ctr">
                        <a:buNone/>
                      </a:pPr>
                      <a:endParaRPr lang="es-CO" sz="1400" b="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730986848"/>
                  </a:ext>
                </a:extLst>
              </a:tr>
              <a:tr h="1924050">
                <a:tc>
                  <a:txBody>
                    <a:bodyPr/>
                    <a:lstStyle/>
                    <a:p>
                      <a:pPr lvl="0" algn="l">
                        <a:lnSpc>
                          <a:spcPct val="100000"/>
                        </a:lnSpc>
                        <a:spcBef>
                          <a:spcPts val="0"/>
                        </a:spcBef>
                        <a:spcAft>
                          <a:spcPts val="0"/>
                        </a:spcAft>
                        <a:buNone/>
                      </a:pPr>
                      <a:r>
                        <a:rPr lang="es-CO" sz="1400" b="1" i="0" u="none" strike="noStrike" noProof="0" dirty="0">
                          <a:effectLst/>
                          <a:latin typeface="Century Gothic" panose="020B0502020202020204" pitchFamily="34" charset="0"/>
                        </a:rPr>
                        <a:t>S4</a:t>
                      </a:r>
                      <a:r>
                        <a:rPr lang="es-CO" sz="1400" b="0" i="0" u="none" strike="noStrike" noProof="0" dirty="0">
                          <a:effectLst/>
                          <a:latin typeface="Century Gothic" panose="020B0502020202020204" pitchFamily="34" charset="0"/>
                        </a:rPr>
                        <a:t>. Conocimiento al servicio al ciudadano.</a:t>
                      </a: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b="0" i="0" kern="1200" dirty="0">
                          <a:solidFill>
                            <a:schemeClr val="dk1"/>
                          </a:solidFill>
                          <a:effectLst/>
                          <a:latin typeface="Century Gothic" panose="020B0502020202020204" pitchFamily="34" charset="0"/>
                          <a:ea typeface="+mn-ea"/>
                          <a:cs typeface="+mn-cs"/>
                        </a:rPr>
                        <a:t>Realizar campañas de sensibilización a la ciudadanía donde se promueva la realización de veedurías y participación ciudadana.</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just">
                        <a:buNone/>
                      </a:pPr>
                      <a:r>
                        <a:rPr lang="es-CO" sz="1400" b="0" i="0" kern="1200" dirty="0">
                          <a:solidFill>
                            <a:schemeClr val="dk1"/>
                          </a:solidFill>
                          <a:effectLst/>
                          <a:latin typeface="Century Gothic" panose="020B0502020202020204" pitchFamily="34" charset="0"/>
                          <a:ea typeface="+mn-ea"/>
                          <a:cs typeface="+mn-cs"/>
                        </a:rPr>
                        <a:t>Campañas de sensibilización a la ciudadanía en veedurías y participación ciudadana.</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b="0" i="0" u="none" strike="noStrike" noProof="0" dirty="0">
                          <a:effectLst/>
                          <a:latin typeface="Century Gothic" panose="020B0502020202020204" pitchFamily="34" charset="0"/>
                        </a:rPr>
                        <a:t>Grupo de Gestión de Información y de Relación con el Ciudadano</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a:buNone/>
                      </a:pPr>
                      <a:r>
                        <a:rPr lang="es-CO" sz="1400" b="0" i="0" u="none" strike="noStrike" noProof="0" dirty="0">
                          <a:effectLst/>
                          <a:latin typeface="Century Gothic" panose="020B0502020202020204" pitchFamily="34" charset="0"/>
                        </a:rPr>
                        <a:t>01/01/2023</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rtl="0">
                        <a:buNone/>
                      </a:pPr>
                      <a:r>
                        <a:rPr lang="es-CO" sz="1400" b="0" i="0" u="none" strike="noStrike" noProof="0" dirty="0">
                          <a:effectLst/>
                          <a:latin typeface="Century Gothic" panose="020B0502020202020204" pitchFamily="34" charset="0"/>
                        </a:rPr>
                        <a:t>20/12/2023</a:t>
                      </a: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88640671"/>
                  </a:ext>
                </a:extLst>
              </a:tr>
            </a:tbl>
          </a:graphicData>
        </a:graphic>
      </p:graphicFrame>
      <p:sp>
        <p:nvSpPr>
          <p:cNvPr id="7" name="Rectángulo 6">
            <a:extLst>
              <a:ext uri="{FF2B5EF4-FFF2-40B4-BE49-F238E27FC236}">
                <a16:creationId xmlns:a16="http://schemas.microsoft.com/office/drawing/2014/main" id="{E54D977A-AE3E-4612-8125-692709758FDA}"/>
              </a:ext>
            </a:extLst>
          </p:cNvPr>
          <p:cNvSpPr/>
          <p:nvPr/>
        </p:nvSpPr>
        <p:spPr>
          <a:xfrm>
            <a:off x="191059" y="160495"/>
            <a:ext cx="11809881" cy="645750"/>
          </a:xfrm>
          <a:prstGeom prst="rect">
            <a:avLst/>
          </a:prstGeom>
          <a:solidFill>
            <a:srgbClr val="8E6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CO" sz="3200" b="1"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rPr>
              <a:t>Actividades</a:t>
            </a:r>
          </a:p>
        </p:txBody>
      </p:sp>
      <p:sp>
        <p:nvSpPr>
          <p:cNvPr id="8" name="Rectángulo 7">
            <a:hlinkClick r:id="rId3" action="ppaction://hlinksldjump"/>
            <a:extLst>
              <a:ext uri="{FF2B5EF4-FFF2-40B4-BE49-F238E27FC236}">
                <a16:creationId xmlns:a16="http://schemas.microsoft.com/office/drawing/2014/main" id="{40A3F838-26C6-4586-9557-CC936177F078}"/>
              </a:ext>
            </a:extLst>
          </p:cNvPr>
          <p:cNvSpPr/>
          <p:nvPr/>
        </p:nvSpPr>
        <p:spPr>
          <a:xfrm>
            <a:off x="10412158" y="6376600"/>
            <a:ext cx="1351929" cy="456405"/>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Siguiente</a:t>
            </a:r>
          </a:p>
        </p:txBody>
      </p:sp>
      <p:pic>
        <p:nvPicPr>
          <p:cNvPr id="9"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1656882" y="6267487"/>
            <a:ext cx="586619" cy="58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55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06ED4B1-C14E-4489-945B-03B5CA292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E54D977A-AE3E-4612-8125-692709758FDA}"/>
              </a:ext>
            </a:extLst>
          </p:cNvPr>
          <p:cNvSpPr/>
          <p:nvPr/>
        </p:nvSpPr>
        <p:spPr>
          <a:xfrm>
            <a:off x="191059" y="160495"/>
            <a:ext cx="11809881" cy="645750"/>
          </a:xfrm>
          <a:prstGeom prst="rect">
            <a:avLst/>
          </a:prstGeom>
          <a:solidFill>
            <a:srgbClr val="8E6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CO" sz="3200" b="1"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rPr>
              <a:t>Actividades</a:t>
            </a:r>
          </a:p>
        </p:txBody>
      </p:sp>
      <p:graphicFrame>
        <p:nvGraphicFramePr>
          <p:cNvPr id="3" name="Tabla 2">
            <a:extLst>
              <a:ext uri="{FF2B5EF4-FFF2-40B4-BE49-F238E27FC236}">
                <a16:creationId xmlns:a16="http://schemas.microsoft.com/office/drawing/2014/main" id="{482FCCD1-3ABA-4C6C-80C5-59F0F7012BBE}"/>
              </a:ext>
            </a:extLst>
          </p:cNvPr>
          <p:cNvGraphicFramePr>
            <a:graphicFrameLocks noGrp="1"/>
          </p:cNvGraphicFramePr>
          <p:nvPr>
            <p:extLst>
              <p:ext uri="{D42A27DB-BD31-4B8C-83A1-F6EECF244321}">
                <p14:modId xmlns:p14="http://schemas.microsoft.com/office/powerpoint/2010/main" val="1607178853"/>
              </p:ext>
            </p:extLst>
          </p:nvPr>
        </p:nvGraphicFramePr>
        <p:xfrm>
          <a:off x="191059" y="843044"/>
          <a:ext cx="11809882" cy="565882"/>
        </p:xfrm>
        <a:graphic>
          <a:graphicData uri="http://schemas.openxmlformats.org/drawingml/2006/table">
            <a:tbl>
              <a:tblPr>
                <a:tableStyleId>{22838BEF-8BB2-4498-84A7-C5851F593DF1}</a:tableStyleId>
              </a:tblPr>
              <a:tblGrid>
                <a:gridCol w="2424322">
                  <a:extLst>
                    <a:ext uri="{9D8B030D-6E8A-4147-A177-3AD203B41FA5}">
                      <a16:colId xmlns:a16="http://schemas.microsoft.com/office/drawing/2014/main" val="2305133907"/>
                    </a:ext>
                  </a:extLst>
                </a:gridCol>
                <a:gridCol w="9385560">
                  <a:extLst>
                    <a:ext uri="{9D8B030D-6E8A-4147-A177-3AD203B41FA5}">
                      <a16:colId xmlns:a16="http://schemas.microsoft.com/office/drawing/2014/main" val="2190270419"/>
                    </a:ext>
                  </a:extLst>
                </a:gridCol>
              </a:tblGrid>
              <a:tr h="565882">
                <a:tc>
                  <a:txBody>
                    <a:bodyPr/>
                    <a:lstStyle/>
                    <a:p>
                      <a:pPr algn="ctr" rtl="0" fontAlgn="base"/>
                      <a:r>
                        <a:rPr lang="es-CO" sz="1800" b="1" dirty="0">
                          <a:solidFill>
                            <a:schemeClr val="bg1"/>
                          </a:solidFill>
                          <a:effectLst/>
                          <a:latin typeface="Century Gothic" panose="020B0502020202020204" pitchFamily="34" charset="0"/>
                        </a:rPr>
                        <a:t>Componente </a:t>
                      </a:r>
                    </a:p>
                  </a:txBody>
                  <a:tcPr marL="41840" marR="41840" marT="20920" marB="20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728E0"/>
                    </a:solidFill>
                  </a:tcPr>
                </a:tc>
                <a:tc>
                  <a:txBody>
                    <a:bodyPr/>
                    <a:lstStyle/>
                    <a:p>
                      <a:pPr lvl="0" algn="ctr">
                        <a:buNone/>
                      </a:pPr>
                      <a:r>
                        <a:rPr lang="es-ES" sz="1800" b="1" i="0" u="none" strike="noStrike" noProof="0" dirty="0">
                          <a:solidFill>
                            <a:schemeClr val="bg1"/>
                          </a:solidFill>
                          <a:effectLst/>
                          <a:latin typeface="Century Gothic" panose="020B0502020202020204" pitchFamily="34" charset="0"/>
                        </a:rPr>
                        <a:t>Mecanismos para mejorar la atención al ciudadano</a:t>
                      </a:r>
                      <a:endParaRPr lang="en-US" b="1" dirty="0">
                        <a:solidFill>
                          <a:schemeClr val="bg1"/>
                        </a:solidFill>
                        <a:latin typeface="Century Gothic" panose="020B0502020202020204" pitchFamily="34" charset="0"/>
                      </a:endParaRPr>
                    </a:p>
                  </a:txBody>
                  <a:tcPr marL="41840" marR="41840" marT="20920" marB="20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728E0"/>
                    </a:solidFill>
                  </a:tcPr>
                </a:tc>
                <a:extLst>
                  <a:ext uri="{0D108BD9-81ED-4DB2-BD59-A6C34878D82A}">
                    <a16:rowId xmlns:a16="http://schemas.microsoft.com/office/drawing/2014/main" val="3414581639"/>
                  </a:ext>
                </a:extLst>
              </a:tr>
            </a:tbl>
          </a:graphicData>
        </a:graphic>
      </p:graphicFrame>
      <p:graphicFrame>
        <p:nvGraphicFramePr>
          <p:cNvPr id="5" name="Tabla 5">
            <a:extLst>
              <a:ext uri="{FF2B5EF4-FFF2-40B4-BE49-F238E27FC236}">
                <a16:creationId xmlns:a16="http://schemas.microsoft.com/office/drawing/2014/main" id="{59ADD241-7078-468E-BB24-C2EA4ABDBADB}"/>
              </a:ext>
            </a:extLst>
          </p:cNvPr>
          <p:cNvGraphicFramePr>
            <a:graphicFrameLocks noGrp="1"/>
          </p:cNvGraphicFramePr>
          <p:nvPr>
            <p:extLst>
              <p:ext uri="{D42A27DB-BD31-4B8C-83A1-F6EECF244321}">
                <p14:modId xmlns:p14="http://schemas.microsoft.com/office/powerpoint/2010/main" val="3836730779"/>
              </p:ext>
            </p:extLst>
          </p:nvPr>
        </p:nvGraphicFramePr>
        <p:xfrm>
          <a:off x="191059" y="1618718"/>
          <a:ext cx="11809882" cy="3762698"/>
        </p:xfrm>
        <a:graphic>
          <a:graphicData uri="http://schemas.openxmlformats.org/drawingml/2006/table">
            <a:tbl>
              <a:tblPr>
                <a:tableStyleId>{22838BEF-8BB2-4498-84A7-C5851F593DF1}</a:tableStyleId>
              </a:tblPr>
              <a:tblGrid>
                <a:gridCol w="2424913">
                  <a:extLst>
                    <a:ext uri="{9D8B030D-6E8A-4147-A177-3AD203B41FA5}">
                      <a16:colId xmlns:a16="http://schemas.microsoft.com/office/drawing/2014/main" val="481026055"/>
                    </a:ext>
                  </a:extLst>
                </a:gridCol>
                <a:gridCol w="2416163">
                  <a:extLst>
                    <a:ext uri="{9D8B030D-6E8A-4147-A177-3AD203B41FA5}">
                      <a16:colId xmlns:a16="http://schemas.microsoft.com/office/drawing/2014/main" val="2950373794"/>
                    </a:ext>
                  </a:extLst>
                </a:gridCol>
                <a:gridCol w="2743867">
                  <a:extLst>
                    <a:ext uri="{9D8B030D-6E8A-4147-A177-3AD203B41FA5}">
                      <a16:colId xmlns:a16="http://schemas.microsoft.com/office/drawing/2014/main" val="1129830430"/>
                    </a:ext>
                  </a:extLst>
                </a:gridCol>
                <a:gridCol w="1688688">
                  <a:extLst>
                    <a:ext uri="{9D8B030D-6E8A-4147-A177-3AD203B41FA5}">
                      <a16:colId xmlns:a16="http://schemas.microsoft.com/office/drawing/2014/main" val="1595972922"/>
                    </a:ext>
                  </a:extLst>
                </a:gridCol>
                <a:gridCol w="1283226">
                  <a:extLst>
                    <a:ext uri="{9D8B030D-6E8A-4147-A177-3AD203B41FA5}">
                      <a16:colId xmlns:a16="http://schemas.microsoft.com/office/drawing/2014/main" val="3531026915"/>
                    </a:ext>
                  </a:extLst>
                </a:gridCol>
                <a:gridCol w="1253025">
                  <a:extLst>
                    <a:ext uri="{9D8B030D-6E8A-4147-A177-3AD203B41FA5}">
                      <a16:colId xmlns:a16="http://schemas.microsoft.com/office/drawing/2014/main" val="3813046740"/>
                    </a:ext>
                  </a:extLst>
                </a:gridCol>
              </a:tblGrid>
              <a:tr h="590550">
                <a:tc>
                  <a:txBody>
                    <a:bodyPr/>
                    <a:lstStyle/>
                    <a:p>
                      <a:pPr algn="ctr" rtl="0" fontAlgn="base"/>
                      <a:r>
                        <a:rPr lang="es-CO" sz="1600" b="1" dirty="0">
                          <a:effectLst/>
                          <a:latin typeface="Century Gothic" panose="020B0502020202020204" pitchFamily="34" charset="0"/>
                        </a:rPr>
                        <a:t>  Subcomponente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Actividades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Meta o Producto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Responsable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Fecha Inicio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Fecha Fin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75607540"/>
                  </a:ext>
                </a:extLst>
              </a:tr>
              <a:tr h="12100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Century Gothic" panose="020B0502020202020204" pitchFamily="34" charset="0"/>
                        </a:rPr>
                        <a:t>S5</a:t>
                      </a:r>
                      <a:r>
                        <a:rPr lang="en-US" sz="1400" dirty="0">
                          <a:latin typeface="Century Gothic" panose="020B0502020202020204" pitchFamily="34" charset="0"/>
                        </a:rPr>
                        <a:t>. Evaluación de gestion y medición de la percepción ciudadana. </a:t>
                      </a:r>
                    </a:p>
                    <a:p>
                      <a:pPr lvl="0" algn="l">
                        <a:buNone/>
                      </a:pP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b="0" i="0" kern="1200" dirty="0">
                          <a:solidFill>
                            <a:schemeClr val="dk1"/>
                          </a:solidFill>
                          <a:effectLst/>
                          <a:latin typeface="Century Gothic" panose="020B0502020202020204" pitchFamily="34" charset="0"/>
                          <a:ea typeface="+mn-ea"/>
                          <a:cs typeface="+mn-cs"/>
                        </a:rPr>
                        <a:t>Consolidar base de datos y elaborar el informe cuatrimestral con el análisis y propuestas para mitigar la insatisfacción.</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b="0" i="0" kern="1200" dirty="0">
                          <a:solidFill>
                            <a:schemeClr val="dk1"/>
                          </a:solidFill>
                          <a:effectLst/>
                          <a:latin typeface="Century Gothic" panose="020B0502020202020204" pitchFamily="34" charset="0"/>
                          <a:ea typeface="+mn-ea"/>
                          <a:cs typeface="+mn-cs"/>
                        </a:rPr>
                        <a:t>Base de datos y elaborar el informe cuatrimestral </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b="0" i="0" u="none" strike="noStrike" noProof="0" dirty="0">
                          <a:effectLst/>
                          <a:latin typeface="Century Gothic" panose="020B0502020202020204" pitchFamily="34" charset="0"/>
                        </a:rPr>
                        <a:t>Grupo de Gestión de Información y de Relación con el Ciudadano</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a:buNone/>
                      </a:pPr>
                      <a:r>
                        <a:rPr lang="es-CO" sz="1400" b="0" i="0" u="none" strike="noStrike" noProof="0" dirty="0">
                          <a:effectLst/>
                          <a:latin typeface="Century Gothic" panose="020B0502020202020204" pitchFamily="34" charset="0"/>
                        </a:rPr>
                        <a:t>01/01/2023</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rtl="0">
                        <a:buNone/>
                      </a:pPr>
                      <a:r>
                        <a:rPr lang="es-CO" sz="1400" b="0" i="0" u="none" strike="noStrike" noProof="0" dirty="0">
                          <a:effectLst/>
                          <a:latin typeface="Century Gothic" panose="020B0502020202020204" pitchFamily="34" charset="0"/>
                        </a:rPr>
                        <a:t>20/12/2023</a:t>
                      </a: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730986848"/>
                  </a:ext>
                </a:extLst>
              </a:tr>
              <a:tr h="1924050">
                <a:tc>
                  <a:txBody>
                    <a:bodyPr/>
                    <a:lstStyle/>
                    <a:p>
                      <a:pPr lvl="0" algn="l">
                        <a:lnSpc>
                          <a:spcPct val="100000"/>
                        </a:lnSpc>
                        <a:spcBef>
                          <a:spcPts val="0"/>
                        </a:spcBef>
                        <a:spcAft>
                          <a:spcPts val="0"/>
                        </a:spcAft>
                        <a:buNone/>
                      </a:pPr>
                      <a:r>
                        <a:rPr lang="es-CO" sz="1400" b="1" i="0" u="none" strike="noStrike" noProof="0" dirty="0">
                          <a:effectLst/>
                          <a:latin typeface="Century Gothic" panose="020B0502020202020204" pitchFamily="34" charset="0"/>
                        </a:rPr>
                        <a:t>S3</a:t>
                      </a:r>
                      <a:r>
                        <a:rPr lang="es-CO" sz="1400" b="0" i="0" u="none" strike="noStrike" noProof="0" dirty="0">
                          <a:effectLst/>
                          <a:latin typeface="Century Gothic" panose="020B0502020202020204" pitchFamily="34" charset="0"/>
                        </a:rPr>
                        <a:t>. Gestión de relacionamiento con los ciudadanos.</a:t>
                      </a: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b="0" i="0" kern="1200" dirty="0">
                          <a:solidFill>
                            <a:schemeClr val="dk1"/>
                          </a:solidFill>
                          <a:effectLst/>
                          <a:latin typeface="Century Gothic" panose="020B0502020202020204" pitchFamily="34" charset="0"/>
                          <a:ea typeface="+mn-ea"/>
                          <a:cs typeface="+mn-cs"/>
                        </a:rPr>
                        <a:t>Realizar la identificación de necesidades para el diseño de una aplicación de interacción ciudadana con la biblioteca pública.</a:t>
                      </a:r>
                      <a:endParaRPr lang="es-CO" sz="1400" b="0" i="0" u="none" strike="noStrike" noProof="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b="0" i="0" kern="1200" dirty="0">
                          <a:solidFill>
                            <a:schemeClr val="dk1"/>
                          </a:solidFill>
                          <a:effectLst/>
                          <a:latin typeface="Century Gothic" panose="020B0502020202020204" pitchFamily="34" charset="0"/>
                          <a:ea typeface="+mn-ea"/>
                          <a:cs typeface="+mn-cs"/>
                        </a:rPr>
                        <a:t>Realizar la identificación de las necesidades y requerimientos para el diseño de una aplicación que permita interactuar de manera virtual con la biblioteca pública José María del Castillo y Rada.</a:t>
                      </a:r>
                      <a:endParaRPr lang="en-US" sz="1400" dirty="0">
                        <a:latin typeface="Century Gothic" panose="020B0502020202020204" pitchFamily="34" charset="0"/>
                      </a:endParaRPr>
                    </a:p>
                    <a:p>
                      <a:pPr lvl="0" algn="l">
                        <a:buNone/>
                      </a:pPr>
                      <a:endParaRPr lang="es-CO" sz="1400" b="0" i="0" u="none" strike="noStrike" noProof="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b="0" i="0" u="none" strike="noStrike" noProof="0" dirty="0">
                          <a:effectLst/>
                          <a:latin typeface="Century Gothic" panose="020B0502020202020204" pitchFamily="34" charset="0"/>
                        </a:rPr>
                        <a:t>Grupo de Gestión de Información y de Relación con el Ciudadano</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a:buNone/>
                      </a:pPr>
                      <a:r>
                        <a:rPr lang="es-CO" sz="1400" b="0" i="0" u="none" strike="noStrike" noProof="0" dirty="0">
                          <a:effectLst/>
                          <a:latin typeface="Century Gothic" panose="020B0502020202020204" pitchFamily="34" charset="0"/>
                        </a:rPr>
                        <a:t>01/01/2023</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rtl="0">
                        <a:buNone/>
                      </a:pPr>
                      <a:r>
                        <a:rPr lang="es-CO" sz="1400" b="0" i="0" u="none" strike="noStrike" noProof="0" dirty="0">
                          <a:effectLst/>
                          <a:latin typeface="Century Gothic" panose="020B0502020202020204" pitchFamily="34" charset="0"/>
                        </a:rPr>
                        <a:t>20/12/2023</a:t>
                      </a: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88640671"/>
                  </a:ext>
                </a:extLst>
              </a:tr>
            </a:tbl>
          </a:graphicData>
        </a:graphic>
      </p:graphicFrame>
      <p:sp>
        <p:nvSpPr>
          <p:cNvPr id="7" name="Rectángulo 6">
            <a:hlinkClick r:id="rId3" action="ppaction://hlinksldjump"/>
            <a:extLst>
              <a:ext uri="{FF2B5EF4-FFF2-40B4-BE49-F238E27FC236}">
                <a16:creationId xmlns:a16="http://schemas.microsoft.com/office/drawing/2014/main" id="{40A3F838-26C6-4586-9557-CC936177F078}"/>
              </a:ext>
            </a:extLst>
          </p:cNvPr>
          <p:cNvSpPr/>
          <p:nvPr/>
        </p:nvSpPr>
        <p:spPr>
          <a:xfrm>
            <a:off x="10304953" y="5891505"/>
            <a:ext cx="1351929" cy="456405"/>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Siguiente</a:t>
            </a:r>
          </a:p>
        </p:txBody>
      </p:sp>
      <p:pic>
        <p:nvPicPr>
          <p:cNvPr id="8"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1605381" y="5761291"/>
            <a:ext cx="586619" cy="58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247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06ED4B1-C14E-4489-945B-03B5CA292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E54D977A-AE3E-4612-8125-692709758FDA}"/>
              </a:ext>
            </a:extLst>
          </p:cNvPr>
          <p:cNvSpPr/>
          <p:nvPr/>
        </p:nvSpPr>
        <p:spPr>
          <a:xfrm>
            <a:off x="191059" y="160495"/>
            <a:ext cx="11809881" cy="645750"/>
          </a:xfrm>
          <a:prstGeom prst="rect">
            <a:avLst/>
          </a:prstGeom>
          <a:solidFill>
            <a:srgbClr val="8E62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CO" sz="3200" b="1"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rPr>
              <a:t>Actividades</a:t>
            </a:r>
          </a:p>
        </p:txBody>
      </p:sp>
      <p:graphicFrame>
        <p:nvGraphicFramePr>
          <p:cNvPr id="3" name="Tabla 2">
            <a:extLst>
              <a:ext uri="{FF2B5EF4-FFF2-40B4-BE49-F238E27FC236}">
                <a16:creationId xmlns:a16="http://schemas.microsoft.com/office/drawing/2014/main" id="{482FCCD1-3ABA-4C6C-80C5-59F0F7012BBE}"/>
              </a:ext>
            </a:extLst>
          </p:cNvPr>
          <p:cNvGraphicFramePr>
            <a:graphicFrameLocks noGrp="1"/>
          </p:cNvGraphicFramePr>
          <p:nvPr>
            <p:extLst>
              <p:ext uri="{D42A27DB-BD31-4B8C-83A1-F6EECF244321}">
                <p14:modId xmlns:p14="http://schemas.microsoft.com/office/powerpoint/2010/main" val="3476660317"/>
              </p:ext>
            </p:extLst>
          </p:nvPr>
        </p:nvGraphicFramePr>
        <p:xfrm>
          <a:off x="191059" y="882642"/>
          <a:ext cx="11809882" cy="565882"/>
        </p:xfrm>
        <a:graphic>
          <a:graphicData uri="http://schemas.openxmlformats.org/drawingml/2006/table">
            <a:tbl>
              <a:tblPr>
                <a:tableStyleId>{22838BEF-8BB2-4498-84A7-C5851F593DF1}</a:tableStyleId>
              </a:tblPr>
              <a:tblGrid>
                <a:gridCol w="2424322">
                  <a:extLst>
                    <a:ext uri="{9D8B030D-6E8A-4147-A177-3AD203B41FA5}">
                      <a16:colId xmlns:a16="http://schemas.microsoft.com/office/drawing/2014/main" val="2305133907"/>
                    </a:ext>
                  </a:extLst>
                </a:gridCol>
                <a:gridCol w="9385560">
                  <a:extLst>
                    <a:ext uri="{9D8B030D-6E8A-4147-A177-3AD203B41FA5}">
                      <a16:colId xmlns:a16="http://schemas.microsoft.com/office/drawing/2014/main" val="2190270419"/>
                    </a:ext>
                  </a:extLst>
                </a:gridCol>
              </a:tblGrid>
              <a:tr h="565882">
                <a:tc>
                  <a:txBody>
                    <a:bodyPr/>
                    <a:lstStyle/>
                    <a:p>
                      <a:pPr algn="ctr" rtl="0" fontAlgn="base"/>
                      <a:r>
                        <a:rPr lang="es-CO" sz="1800" b="1" dirty="0">
                          <a:solidFill>
                            <a:schemeClr val="bg1"/>
                          </a:solidFill>
                          <a:effectLst/>
                          <a:latin typeface="Century Gothic" panose="020B0502020202020204" pitchFamily="34" charset="0"/>
                        </a:rPr>
                        <a:t>Componente </a:t>
                      </a:r>
                    </a:p>
                  </a:txBody>
                  <a:tcPr marL="41840" marR="41840" marT="20920" marB="20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728E0"/>
                    </a:solidFill>
                  </a:tcPr>
                </a:tc>
                <a:tc>
                  <a:txBody>
                    <a:bodyPr/>
                    <a:lstStyle/>
                    <a:p>
                      <a:pPr lvl="0" algn="ctr">
                        <a:buNone/>
                      </a:pPr>
                      <a:r>
                        <a:rPr lang="es-ES" sz="1800" b="1" i="0" u="none" strike="noStrike" noProof="0" dirty="0">
                          <a:solidFill>
                            <a:schemeClr val="bg1"/>
                          </a:solidFill>
                          <a:effectLst/>
                          <a:latin typeface="Century Gothic" panose="020B0502020202020204" pitchFamily="34" charset="0"/>
                        </a:rPr>
                        <a:t>Mecanismos para mejorar la atención al ciudadano</a:t>
                      </a:r>
                      <a:endParaRPr lang="en-US" b="1" dirty="0">
                        <a:solidFill>
                          <a:schemeClr val="bg1"/>
                        </a:solidFill>
                        <a:latin typeface="Century Gothic" panose="020B0502020202020204" pitchFamily="34" charset="0"/>
                      </a:endParaRPr>
                    </a:p>
                  </a:txBody>
                  <a:tcPr marL="41840" marR="41840" marT="20920" marB="20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728E0"/>
                    </a:solidFill>
                  </a:tcPr>
                </a:tc>
                <a:extLst>
                  <a:ext uri="{0D108BD9-81ED-4DB2-BD59-A6C34878D82A}">
                    <a16:rowId xmlns:a16="http://schemas.microsoft.com/office/drawing/2014/main" val="3414581639"/>
                  </a:ext>
                </a:extLst>
              </a:tr>
            </a:tbl>
          </a:graphicData>
        </a:graphic>
      </p:graphicFrame>
      <p:graphicFrame>
        <p:nvGraphicFramePr>
          <p:cNvPr id="5" name="Tabla 5">
            <a:extLst>
              <a:ext uri="{FF2B5EF4-FFF2-40B4-BE49-F238E27FC236}">
                <a16:creationId xmlns:a16="http://schemas.microsoft.com/office/drawing/2014/main" id="{59ADD241-7078-468E-BB24-C2EA4ABDBADB}"/>
              </a:ext>
            </a:extLst>
          </p:cNvPr>
          <p:cNvGraphicFramePr>
            <a:graphicFrameLocks noGrp="1"/>
          </p:cNvGraphicFramePr>
          <p:nvPr>
            <p:extLst>
              <p:ext uri="{D42A27DB-BD31-4B8C-83A1-F6EECF244321}">
                <p14:modId xmlns:p14="http://schemas.microsoft.com/office/powerpoint/2010/main" val="3063178454"/>
              </p:ext>
            </p:extLst>
          </p:nvPr>
        </p:nvGraphicFramePr>
        <p:xfrm>
          <a:off x="191059" y="1493917"/>
          <a:ext cx="11809882" cy="4685903"/>
        </p:xfrm>
        <a:graphic>
          <a:graphicData uri="http://schemas.openxmlformats.org/drawingml/2006/table">
            <a:tbl>
              <a:tblPr>
                <a:tableStyleId>{22838BEF-8BB2-4498-84A7-C5851F593DF1}</a:tableStyleId>
              </a:tblPr>
              <a:tblGrid>
                <a:gridCol w="2424913">
                  <a:extLst>
                    <a:ext uri="{9D8B030D-6E8A-4147-A177-3AD203B41FA5}">
                      <a16:colId xmlns:a16="http://schemas.microsoft.com/office/drawing/2014/main" val="481026055"/>
                    </a:ext>
                  </a:extLst>
                </a:gridCol>
                <a:gridCol w="2416163">
                  <a:extLst>
                    <a:ext uri="{9D8B030D-6E8A-4147-A177-3AD203B41FA5}">
                      <a16:colId xmlns:a16="http://schemas.microsoft.com/office/drawing/2014/main" val="2950373794"/>
                    </a:ext>
                  </a:extLst>
                </a:gridCol>
                <a:gridCol w="2743867">
                  <a:extLst>
                    <a:ext uri="{9D8B030D-6E8A-4147-A177-3AD203B41FA5}">
                      <a16:colId xmlns:a16="http://schemas.microsoft.com/office/drawing/2014/main" val="1129830430"/>
                    </a:ext>
                  </a:extLst>
                </a:gridCol>
                <a:gridCol w="1688688">
                  <a:extLst>
                    <a:ext uri="{9D8B030D-6E8A-4147-A177-3AD203B41FA5}">
                      <a16:colId xmlns:a16="http://schemas.microsoft.com/office/drawing/2014/main" val="1595972922"/>
                    </a:ext>
                  </a:extLst>
                </a:gridCol>
                <a:gridCol w="1283226">
                  <a:extLst>
                    <a:ext uri="{9D8B030D-6E8A-4147-A177-3AD203B41FA5}">
                      <a16:colId xmlns:a16="http://schemas.microsoft.com/office/drawing/2014/main" val="3531026915"/>
                    </a:ext>
                  </a:extLst>
                </a:gridCol>
                <a:gridCol w="1253025">
                  <a:extLst>
                    <a:ext uri="{9D8B030D-6E8A-4147-A177-3AD203B41FA5}">
                      <a16:colId xmlns:a16="http://schemas.microsoft.com/office/drawing/2014/main" val="3813046740"/>
                    </a:ext>
                  </a:extLst>
                </a:gridCol>
              </a:tblGrid>
              <a:tr h="590550">
                <a:tc>
                  <a:txBody>
                    <a:bodyPr/>
                    <a:lstStyle/>
                    <a:p>
                      <a:pPr algn="ctr" rtl="0" fontAlgn="base"/>
                      <a:r>
                        <a:rPr lang="es-CO" sz="1600" b="1" dirty="0">
                          <a:effectLst/>
                          <a:latin typeface="Century Gothic" panose="020B0502020202020204" pitchFamily="34" charset="0"/>
                        </a:rPr>
                        <a:t>  Subcomponente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Actividades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Meta o Producto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Responsable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Fecha Inicio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Fecha Fin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75607540"/>
                  </a:ext>
                </a:extLst>
              </a:tr>
              <a:tr h="1847453">
                <a:tc>
                  <a:txBody>
                    <a:bodyPr/>
                    <a:lstStyle/>
                    <a:p>
                      <a:pPr lvl="0" algn="l">
                        <a:lnSpc>
                          <a:spcPct val="100000"/>
                        </a:lnSpc>
                        <a:spcBef>
                          <a:spcPts val="0"/>
                        </a:spcBef>
                        <a:spcAft>
                          <a:spcPts val="0"/>
                        </a:spcAft>
                        <a:buNone/>
                      </a:pPr>
                      <a:r>
                        <a:rPr lang="es-CO" sz="1400" b="1" i="0" u="none" strike="noStrike" noProof="0" dirty="0">
                          <a:effectLst/>
                          <a:latin typeface="Century Gothic" panose="020B0502020202020204" pitchFamily="34" charset="0"/>
                        </a:rPr>
                        <a:t>S3</a:t>
                      </a:r>
                      <a:r>
                        <a:rPr lang="es-CO" sz="1400" b="0" i="0" u="none" strike="noStrike" noProof="0" dirty="0">
                          <a:effectLst/>
                          <a:latin typeface="Century Gothic" panose="020B0502020202020204" pitchFamily="34" charset="0"/>
                        </a:rPr>
                        <a:t>. Gestión de relacionamiento con los ciudadanos.</a:t>
                      </a: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b="0" i="0" kern="1200" dirty="0">
                          <a:solidFill>
                            <a:schemeClr val="dk1"/>
                          </a:solidFill>
                          <a:effectLst/>
                          <a:latin typeface="Century Gothic" panose="020B0502020202020204" pitchFamily="34" charset="0"/>
                          <a:ea typeface="+mn-ea"/>
                          <a:cs typeface="+mn-cs"/>
                        </a:rPr>
                        <a:t>Estructurar la ruta académica que permita a los estudiantes de bachillerato (décimo y once) y de pregrado entender el propósito del MHCP en el desarrollo del país.</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b="0" i="0" kern="1200" dirty="0">
                          <a:solidFill>
                            <a:schemeClr val="dk1"/>
                          </a:solidFill>
                          <a:effectLst/>
                          <a:latin typeface="Century Gothic" panose="020B0502020202020204" pitchFamily="34" charset="0"/>
                          <a:ea typeface="+mn-ea"/>
                          <a:cs typeface="+mn-cs"/>
                        </a:rPr>
                        <a:t>Documento de estructura - Ruta académica </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b="0" i="0" u="none" strike="noStrike" noProof="0" dirty="0">
                          <a:effectLst/>
                          <a:latin typeface="Century Gothic" panose="020B0502020202020204" pitchFamily="34" charset="0"/>
                        </a:rPr>
                        <a:t>Oficina Asesora de Planeación</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400" b="0" i="0" dirty="0">
                          <a:effectLst/>
                          <a:latin typeface="Century Gothic" panose="020B0502020202020204" pitchFamily="34" charset="0"/>
                        </a:rPr>
                        <a:t>Grupo de Gestión de Información y de Relación con el Ciudadano</a:t>
                      </a:r>
                    </a:p>
                    <a:p>
                      <a:pPr lvl="0" algn="l">
                        <a:buNone/>
                      </a:pPr>
                      <a:r>
                        <a:rPr lang="es-CO" sz="1400" b="0" i="0" u="none" strike="noStrike" noProof="0" dirty="0">
                          <a:effectLst/>
                          <a:latin typeface="Century Gothic" panose="020B0502020202020204" pitchFamily="34" charset="0"/>
                        </a:rPr>
                        <a:t> </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a:buNone/>
                      </a:pPr>
                      <a:r>
                        <a:rPr lang="es-CO" sz="1400" b="0" i="0" u="none" strike="noStrike" noProof="0" dirty="0">
                          <a:effectLst/>
                          <a:latin typeface="Century Gothic" panose="020B0502020202020204" pitchFamily="34" charset="0"/>
                        </a:rPr>
                        <a:t>01/01/2023</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rtl="0">
                        <a:buNone/>
                      </a:pPr>
                      <a:r>
                        <a:rPr lang="es-CO" sz="1400" b="0" i="0" u="none" strike="noStrike" noProof="0" dirty="0">
                          <a:effectLst/>
                          <a:latin typeface="Century Gothic" panose="020B0502020202020204" pitchFamily="34" charset="0"/>
                        </a:rPr>
                        <a:t>20/12/2023</a:t>
                      </a: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730986848"/>
                  </a:ext>
                </a:extLst>
              </a:tr>
              <a:tr h="2247900">
                <a:tc>
                  <a:txBody>
                    <a:bodyPr/>
                    <a:lstStyle/>
                    <a:p>
                      <a:pPr lvl="0" algn="l">
                        <a:lnSpc>
                          <a:spcPct val="100000"/>
                        </a:lnSpc>
                        <a:spcBef>
                          <a:spcPts val="0"/>
                        </a:spcBef>
                        <a:spcAft>
                          <a:spcPts val="0"/>
                        </a:spcAft>
                        <a:buNone/>
                      </a:pPr>
                      <a:r>
                        <a:rPr lang="es-CO" sz="1400" b="1" i="0" u="none" strike="noStrike" noProof="0" dirty="0">
                          <a:effectLst/>
                          <a:latin typeface="Century Gothic" panose="020B0502020202020204" pitchFamily="34" charset="0"/>
                        </a:rPr>
                        <a:t>S3</a:t>
                      </a:r>
                      <a:r>
                        <a:rPr lang="es-CO" sz="1400" b="0" i="0" u="none" strike="noStrike" noProof="0" dirty="0">
                          <a:effectLst/>
                          <a:latin typeface="Century Gothic" panose="020B0502020202020204" pitchFamily="34" charset="0"/>
                        </a:rPr>
                        <a:t>. Gestión de relacionamiento con los ciudadanos.</a:t>
                      </a:r>
                    </a:p>
                    <a:p>
                      <a:pPr lvl="0" algn="l">
                        <a:buNone/>
                      </a:pP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b="0" i="0" kern="1200" dirty="0">
                          <a:solidFill>
                            <a:schemeClr val="dk1"/>
                          </a:solidFill>
                          <a:effectLst/>
                          <a:latin typeface="Century Gothic" panose="020B0502020202020204" pitchFamily="34" charset="0"/>
                          <a:ea typeface="+mn-ea"/>
                          <a:cs typeface="+mn-cs"/>
                        </a:rPr>
                        <a:t>Promover la ruta académica que permita que los estudiantes de bachillerato (décimo y once) y de pregrado que permita entender el propósito del MHCP en el desarrollo del país.</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b="0" i="0" kern="1200" dirty="0">
                          <a:solidFill>
                            <a:schemeClr val="dk1"/>
                          </a:solidFill>
                          <a:effectLst/>
                          <a:latin typeface="Century Gothic" panose="020B0502020202020204" pitchFamily="34" charset="0"/>
                          <a:ea typeface="+mn-ea"/>
                          <a:cs typeface="+mn-cs"/>
                        </a:rPr>
                        <a:t>Actividades de socialización - Ruta académica </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b="0" i="0" u="none" strike="noStrike" noProof="0" dirty="0">
                          <a:effectLst/>
                          <a:latin typeface="Century Gothic" panose="020B0502020202020204" pitchFamily="34" charset="0"/>
                        </a:rPr>
                        <a:t>Oficina Asesora de Planeación</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400" b="0" i="0" dirty="0">
                          <a:effectLst/>
                          <a:latin typeface="Century Gothic" panose="020B0502020202020204" pitchFamily="34" charset="0"/>
                        </a:rPr>
                        <a:t>Grupo de Gestión de Información y de Relación con el Ciudadano</a:t>
                      </a:r>
                    </a:p>
                    <a:p>
                      <a:pPr lvl="0" algn="l">
                        <a:buNone/>
                      </a:pP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a:buNone/>
                      </a:pPr>
                      <a:r>
                        <a:rPr lang="es-CO" sz="1400" b="0" i="0" u="none" strike="noStrike" noProof="0" dirty="0">
                          <a:effectLst/>
                          <a:latin typeface="Century Gothic" panose="020B0502020202020204" pitchFamily="34" charset="0"/>
                        </a:rPr>
                        <a:t>01/01/2023</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rtl="0">
                        <a:buNone/>
                      </a:pPr>
                      <a:r>
                        <a:rPr lang="es-CO" sz="1400" b="0" i="0" u="none" strike="noStrike" noProof="0" dirty="0">
                          <a:effectLst/>
                          <a:latin typeface="Century Gothic" panose="020B0502020202020204" pitchFamily="34" charset="0"/>
                        </a:rPr>
                        <a:t>20/12/2023</a:t>
                      </a: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30852916"/>
                  </a:ext>
                </a:extLst>
              </a:tr>
            </a:tbl>
          </a:graphicData>
        </a:graphic>
      </p:graphicFrame>
      <p:sp>
        <p:nvSpPr>
          <p:cNvPr id="9" name="Rectángulo 8">
            <a:hlinkClick r:id="rId3" action="ppaction://hlinksldjump"/>
            <a:extLst>
              <a:ext uri="{FF2B5EF4-FFF2-40B4-BE49-F238E27FC236}">
                <a16:creationId xmlns:a16="http://schemas.microsoft.com/office/drawing/2014/main" id="{40A3F838-26C6-4586-9557-CC936177F078}"/>
              </a:ext>
            </a:extLst>
          </p:cNvPr>
          <p:cNvSpPr/>
          <p:nvPr/>
        </p:nvSpPr>
        <p:spPr>
          <a:xfrm>
            <a:off x="9950562" y="6287806"/>
            <a:ext cx="1428384" cy="462207"/>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Contenido</a:t>
            </a:r>
          </a:p>
        </p:txBody>
      </p:sp>
      <p:pic>
        <p:nvPicPr>
          <p:cNvPr id="10"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1492163" y="6270618"/>
            <a:ext cx="586619" cy="58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867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a:extLst>
              <a:ext uri="{FF2B5EF4-FFF2-40B4-BE49-F238E27FC236}">
                <a16:creationId xmlns:a16="http://schemas.microsoft.com/office/drawing/2014/main" id="{10938F09-9D81-4F15-B14D-8E5E8F7A1AC1}"/>
              </a:ext>
            </a:extLst>
          </p:cNvPr>
          <p:cNvSpPr/>
          <p:nvPr/>
        </p:nvSpPr>
        <p:spPr>
          <a:xfrm>
            <a:off x="9867905" y="-11572"/>
            <a:ext cx="2324095" cy="207359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Rectángulo 27">
            <a:extLst>
              <a:ext uri="{FF2B5EF4-FFF2-40B4-BE49-F238E27FC236}">
                <a16:creationId xmlns:a16="http://schemas.microsoft.com/office/drawing/2014/main" id="{0C847DAC-F6F8-4606-BDF7-F57E25B9A96E}"/>
              </a:ext>
            </a:extLst>
          </p:cNvPr>
          <p:cNvSpPr/>
          <p:nvPr/>
        </p:nvSpPr>
        <p:spPr>
          <a:xfrm>
            <a:off x="0" y="0"/>
            <a:ext cx="8209967" cy="210293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Forma libre: forma 25">
            <a:extLst>
              <a:ext uri="{FF2B5EF4-FFF2-40B4-BE49-F238E27FC236}">
                <a16:creationId xmlns:a16="http://schemas.microsoft.com/office/drawing/2014/main" id="{36E4F592-3839-46C7-A1D2-80E1710978B4}"/>
              </a:ext>
            </a:extLst>
          </p:cNvPr>
          <p:cNvSpPr/>
          <p:nvPr/>
        </p:nvSpPr>
        <p:spPr>
          <a:xfrm>
            <a:off x="-5030845" y="0"/>
            <a:ext cx="25378612" cy="6858000"/>
          </a:xfrm>
          <a:custGeom>
            <a:avLst/>
            <a:gdLst>
              <a:gd name="connsiteX0" fmla="*/ 13186611 w 25378612"/>
              <a:gd name="connsiteY0" fmla="*/ 0 h 6858000"/>
              <a:gd name="connsiteX1" fmla="*/ 14907030 w 25378612"/>
              <a:gd name="connsiteY1" fmla="*/ 0 h 6858000"/>
              <a:gd name="connsiteX2" fmla="*/ 14907030 w 25378612"/>
              <a:gd name="connsiteY2" fmla="*/ 2021305 h 6858000"/>
              <a:gd name="connsiteX3" fmla="*/ 25378612 w 25378612"/>
              <a:gd name="connsiteY3" fmla="*/ 2021305 h 6858000"/>
              <a:gd name="connsiteX4" fmla="*/ 25378612 w 25378612"/>
              <a:gd name="connsiteY4" fmla="*/ 6858000 h 6858000"/>
              <a:gd name="connsiteX5" fmla="*/ 0 w 25378612"/>
              <a:gd name="connsiteY5" fmla="*/ 6858000 h 6858000"/>
              <a:gd name="connsiteX6" fmla="*/ 0 w 25378612"/>
              <a:gd name="connsiteY6" fmla="*/ 2021305 h 6858000"/>
              <a:gd name="connsiteX7" fmla="*/ 13186611 w 25378612"/>
              <a:gd name="connsiteY7" fmla="*/ 20213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78612" h="6858000">
                <a:moveTo>
                  <a:pt x="13186611" y="0"/>
                </a:moveTo>
                <a:lnTo>
                  <a:pt x="14907030" y="0"/>
                </a:lnTo>
                <a:lnTo>
                  <a:pt x="14907030" y="2021305"/>
                </a:lnTo>
                <a:lnTo>
                  <a:pt x="25378612" y="2021305"/>
                </a:lnTo>
                <a:lnTo>
                  <a:pt x="25378612" y="6858000"/>
                </a:lnTo>
                <a:lnTo>
                  <a:pt x="0" y="6858000"/>
                </a:lnTo>
                <a:lnTo>
                  <a:pt x="0" y="2021305"/>
                </a:lnTo>
                <a:lnTo>
                  <a:pt x="13186611" y="202130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5" name="CuadroTexto 4">
            <a:extLst>
              <a:ext uri="{FF2B5EF4-FFF2-40B4-BE49-F238E27FC236}">
                <a16:creationId xmlns:a16="http://schemas.microsoft.com/office/drawing/2014/main" id="{E35C8734-1817-44D4-8000-4F918A7CC3A3}"/>
              </a:ext>
            </a:extLst>
          </p:cNvPr>
          <p:cNvSpPr txBox="1"/>
          <p:nvPr/>
        </p:nvSpPr>
        <p:spPr>
          <a:xfrm>
            <a:off x="59533" y="1093413"/>
            <a:ext cx="1476375" cy="646331"/>
          </a:xfrm>
          <a:prstGeom prst="rect">
            <a:avLst/>
          </a:prstGeom>
          <a:noFill/>
        </p:spPr>
        <p:txBody>
          <a:bodyPr wrap="square" rtlCol="0">
            <a:spAutoFit/>
          </a:bodyPr>
          <a:lstStyle/>
          <a:p>
            <a:pPr algn="ctr"/>
            <a:r>
              <a:rPr lang="es-CO" b="1">
                <a:latin typeface="Calibri" panose="020F0502020204030204" pitchFamily="34" charset="0"/>
              </a:rPr>
              <a:t>Gestión del Riesgo</a:t>
            </a:r>
            <a:endParaRPr lang="es-CO" b="1"/>
          </a:p>
        </p:txBody>
      </p:sp>
      <p:sp>
        <p:nvSpPr>
          <p:cNvPr id="8" name="CuadroTexto 7">
            <a:extLst>
              <a:ext uri="{FF2B5EF4-FFF2-40B4-BE49-F238E27FC236}">
                <a16:creationId xmlns:a16="http://schemas.microsoft.com/office/drawing/2014/main" id="{7AA31F0D-F3C1-4E2B-BA28-0EFBE1CDA20A}"/>
              </a:ext>
            </a:extLst>
          </p:cNvPr>
          <p:cNvSpPr txBox="1"/>
          <p:nvPr/>
        </p:nvSpPr>
        <p:spPr>
          <a:xfrm>
            <a:off x="2038351" y="1087400"/>
            <a:ext cx="1819277" cy="1200329"/>
          </a:xfrm>
          <a:prstGeom prst="rect">
            <a:avLst/>
          </a:prstGeom>
          <a:noFill/>
        </p:spPr>
        <p:txBody>
          <a:bodyPr wrap="square" rtlCol="0">
            <a:spAutoFit/>
          </a:bodyPr>
          <a:lstStyle/>
          <a:p>
            <a:pPr algn="ctr" rtl="0" fontAlgn="base"/>
            <a:r>
              <a:rPr lang="es-CO" b="1">
                <a:solidFill>
                  <a:srgbClr val="000000"/>
                </a:solidFill>
                <a:latin typeface="Calibri" panose="020F0502020204030204" pitchFamily="34" charset="0"/>
              </a:rPr>
              <a:t>Racionalización de </a:t>
            </a:r>
            <a:r>
              <a:rPr lang="en-US" b="1">
                <a:solidFill>
                  <a:srgbClr val="000000"/>
                </a:solidFill>
                <a:latin typeface="Calibri" panose="020F0502020204030204" pitchFamily="34" charset="0"/>
              </a:rPr>
              <a:t>​</a:t>
            </a:r>
            <a:endParaRPr lang="en-US" b="1">
              <a:solidFill>
                <a:srgbClr val="000000"/>
              </a:solidFill>
              <a:latin typeface="Segoe UI" panose="020B0502040204020203" pitchFamily="34" charset="0"/>
            </a:endParaRPr>
          </a:p>
          <a:p>
            <a:pPr algn="ctr" rtl="0" fontAlgn="base"/>
            <a:r>
              <a:rPr lang="es-CO" b="1">
                <a:solidFill>
                  <a:srgbClr val="000000"/>
                </a:solidFill>
                <a:latin typeface="Calibri" panose="020F0502020204030204" pitchFamily="34" charset="0"/>
              </a:rPr>
              <a:t>Trámites</a:t>
            </a:r>
            <a:endParaRPr lang="en-US" b="1">
              <a:solidFill>
                <a:srgbClr val="000000"/>
              </a:solidFill>
              <a:latin typeface="Segoe UI" panose="020B0502040204020203" pitchFamily="34" charset="0"/>
            </a:endParaRPr>
          </a:p>
          <a:p>
            <a:pPr algn="ctr"/>
            <a:endParaRPr lang="es-CO" b="1"/>
          </a:p>
        </p:txBody>
      </p:sp>
      <p:sp>
        <p:nvSpPr>
          <p:cNvPr id="9" name="CuadroTexto 8">
            <a:extLst>
              <a:ext uri="{FF2B5EF4-FFF2-40B4-BE49-F238E27FC236}">
                <a16:creationId xmlns:a16="http://schemas.microsoft.com/office/drawing/2014/main" id="{AE6FA0A8-3A84-44D2-A541-7F74140B90D1}"/>
              </a:ext>
            </a:extLst>
          </p:cNvPr>
          <p:cNvSpPr txBox="1"/>
          <p:nvPr/>
        </p:nvSpPr>
        <p:spPr>
          <a:xfrm>
            <a:off x="4360071" y="1138855"/>
            <a:ext cx="1476375" cy="646331"/>
          </a:xfrm>
          <a:prstGeom prst="rect">
            <a:avLst/>
          </a:prstGeom>
          <a:noFill/>
        </p:spPr>
        <p:txBody>
          <a:bodyPr wrap="square" rtlCol="0">
            <a:spAutoFit/>
          </a:bodyPr>
          <a:lstStyle/>
          <a:p>
            <a:pPr algn="ctr"/>
            <a:r>
              <a:rPr lang="es-CO" b="1">
                <a:solidFill>
                  <a:srgbClr val="000000"/>
                </a:solidFill>
                <a:latin typeface="Calibri" panose="020F0502020204030204" pitchFamily="34" charset="0"/>
              </a:rPr>
              <a:t>Rendición de Cuentas</a:t>
            </a:r>
            <a:endParaRPr lang="es-CO" b="1"/>
          </a:p>
        </p:txBody>
      </p:sp>
      <p:sp>
        <p:nvSpPr>
          <p:cNvPr id="10" name="CuadroTexto 9">
            <a:extLst>
              <a:ext uri="{FF2B5EF4-FFF2-40B4-BE49-F238E27FC236}">
                <a16:creationId xmlns:a16="http://schemas.microsoft.com/office/drawing/2014/main" id="{DF045DC2-E2E5-41FB-A972-42BB5D686E09}"/>
              </a:ext>
            </a:extLst>
          </p:cNvPr>
          <p:cNvSpPr txBox="1"/>
          <p:nvPr/>
        </p:nvSpPr>
        <p:spPr>
          <a:xfrm>
            <a:off x="6338889" y="1138855"/>
            <a:ext cx="1476375" cy="646331"/>
          </a:xfrm>
          <a:prstGeom prst="rect">
            <a:avLst/>
          </a:prstGeom>
          <a:noFill/>
        </p:spPr>
        <p:txBody>
          <a:bodyPr wrap="square" rtlCol="0">
            <a:spAutoFit/>
          </a:bodyPr>
          <a:lstStyle/>
          <a:p>
            <a:pPr algn="ctr"/>
            <a:r>
              <a:rPr lang="es-CO" b="1" dirty="0">
                <a:solidFill>
                  <a:srgbClr val="000000"/>
                </a:solidFill>
                <a:latin typeface="Calibri" panose="020F0502020204030204" pitchFamily="34" charset="0"/>
              </a:rPr>
              <a:t>Servicio al Ciudadano</a:t>
            </a:r>
            <a:endParaRPr lang="es-CO" b="1" dirty="0"/>
          </a:p>
        </p:txBody>
      </p:sp>
      <p:sp>
        <p:nvSpPr>
          <p:cNvPr id="13" name="Rectángulo 12">
            <a:extLst>
              <a:ext uri="{FF2B5EF4-FFF2-40B4-BE49-F238E27FC236}">
                <a16:creationId xmlns:a16="http://schemas.microsoft.com/office/drawing/2014/main" id="{FD349F3E-6D03-4A5E-A952-B82B8FF4015A}"/>
              </a:ext>
            </a:extLst>
          </p:cNvPr>
          <p:cNvSpPr/>
          <p:nvPr/>
        </p:nvSpPr>
        <p:spPr>
          <a:xfrm>
            <a:off x="3815105" y="1959192"/>
            <a:ext cx="4315525" cy="4886364"/>
          </a:xfrm>
          <a:prstGeom prst="rect">
            <a:avLst/>
          </a:prstGeom>
          <a:solidFill>
            <a:srgbClr val="15189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0">
            <a:extLst>
              <a:ext uri="{FF2B5EF4-FFF2-40B4-BE49-F238E27FC236}">
                <a16:creationId xmlns:a16="http://schemas.microsoft.com/office/drawing/2014/main" id="{458BA2B6-F019-47B8-9C85-1054FE42BDC5}"/>
              </a:ext>
            </a:extLst>
          </p:cNvPr>
          <p:cNvSpPr txBox="1"/>
          <p:nvPr/>
        </p:nvSpPr>
        <p:spPr>
          <a:xfrm>
            <a:off x="8266452" y="1234622"/>
            <a:ext cx="1585913" cy="369332"/>
          </a:xfrm>
          <a:prstGeom prst="rect">
            <a:avLst/>
          </a:prstGeom>
          <a:noFill/>
        </p:spPr>
        <p:txBody>
          <a:bodyPr wrap="square" rtlCol="0">
            <a:spAutoFit/>
          </a:bodyPr>
          <a:lstStyle/>
          <a:p>
            <a:pPr algn="ctr"/>
            <a:r>
              <a:rPr lang="es-CO" b="1" dirty="0">
                <a:solidFill>
                  <a:srgbClr val="3F4398"/>
                </a:solidFill>
                <a:latin typeface="Calibri" panose="020F0502020204030204" pitchFamily="34" charset="0"/>
              </a:rPr>
              <a:t>Transparencia</a:t>
            </a:r>
            <a:r>
              <a:rPr lang="es-CO" dirty="0">
                <a:solidFill>
                  <a:schemeClr val="bg1"/>
                </a:solidFill>
                <a:latin typeface="Calibri" panose="020F0502020204030204" pitchFamily="34" charset="0"/>
              </a:rPr>
              <a:t> </a:t>
            </a:r>
            <a:endParaRPr lang="es-CO" b="1" dirty="0">
              <a:solidFill>
                <a:schemeClr val="bg1"/>
              </a:solidFill>
            </a:endParaRPr>
          </a:p>
        </p:txBody>
      </p:sp>
      <p:sp>
        <p:nvSpPr>
          <p:cNvPr id="12" name="CuadroTexto 11">
            <a:extLst>
              <a:ext uri="{FF2B5EF4-FFF2-40B4-BE49-F238E27FC236}">
                <a16:creationId xmlns:a16="http://schemas.microsoft.com/office/drawing/2014/main" id="{E65BA73D-7FB5-40B0-9BEB-9E687B34B889}"/>
              </a:ext>
            </a:extLst>
          </p:cNvPr>
          <p:cNvSpPr txBox="1"/>
          <p:nvPr/>
        </p:nvSpPr>
        <p:spPr>
          <a:xfrm>
            <a:off x="10406064" y="1093412"/>
            <a:ext cx="1476375" cy="646331"/>
          </a:xfrm>
          <a:prstGeom prst="rect">
            <a:avLst/>
          </a:prstGeom>
          <a:noFill/>
        </p:spPr>
        <p:txBody>
          <a:bodyPr wrap="square" rtlCol="0">
            <a:spAutoFit/>
          </a:bodyPr>
          <a:lstStyle/>
          <a:p>
            <a:pPr algn="ctr"/>
            <a:r>
              <a:rPr lang="es-CO" b="1">
                <a:solidFill>
                  <a:srgbClr val="000000"/>
                </a:solidFill>
                <a:latin typeface="Calibri" panose="020F0502020204030204" pitchFamily="34" charset="0"/>
              </a:rPr>
              <a:t>Iniciativas Adicionales</a:t>
            </a:r>
            <a:endParaRPr lang="es-CO" b="1"/>
          </a:p>
        </p:txBody>
      </p:sp>
      <p:sp>
        <p:nvSpPr>
          <p:cNvPr id="18" name="CuadroTexto 17">
            <a:extLst>
              <a:ext uri="{FF2B5EF4-FFF2-40B4-BE49-F238E27FC236}">
                <a16:creationId xmlns:a16="http://schemas.microsoft.com/office/drawing/2014/main" id="{0CF2F42C-D219-4808-94D5-F80779653C26}"/>
              </a:ext>
            </a:extLst>
          </p:cNvPr>
          <p:cNvSpPr txBox="1"/>
          <p:nvPr/>
        </p:nvSpPr>
        <p:spPr>
          <a:xfrm>
            <a:off x="3320469" y="1977026"/>
            <a:ext cx="5304796" cy="830997"/>
          </a:xfrm>
          <a:prstGeom prst="rect">
            <a:avLst/>
          </a:prstGeom>
          <a:noFill/>
        </p:spPr>
        <p:txBody>
          <a:bodyPr wrap="square" rtlCol="0">
            <a:spAutoFit/>
          </a:bodyPr>
          <a:lstStyle/>
          <a:p>
            <a:pPr algn="ctr"/>
            <a:r>
              <a:rPr lang="es-CO" sz="2400" b="1" dirty="0">
                <a:solidFill>
                  <a:schemeClr val="bg1"/>
                </a:solidFill>
                <a:latin typeface="Century Gothic" panose="020B0502020202020204" pitchFamily="34" charset="0"/>
              </a:rPr>
              <a:t>Componente 5</a:t>
            </a:r>
          </a:p>
          <a:p>
            <a:pPr algn="ctr"/>
            <a:r>
              <a:rPr lang="es-CO" sz="2400" b="1" dirty="0">
                <a:solidFill>
                  <a:schemeClr val="bg1"/>
                </a:solidFill>
                <a:latin typeface="Century Gothic" panose="020B0502020202020204" pitchFamily="34" charset="0"/>
              </a:rPr>
              <a:t>Transparencia</a:t>
            </a:r>
          </a:p>
        </p:txBody>
      </p:sp>
      <p:pic>
        <p:nvPicPr>
          <p:cNvPr id="3" name="Imagen 2">
            <a:extLst>
              <a:ext uri="{FF2B5EF4-FFF2-40B4-BE49-F238E27FC236}">
                <a16:creationId xmlns:a16="http://schemas.microsoft.com/office/drawing/2014/main" id="{C015C053-2145-4666-AC74-6E9F6601F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7628" y="3029171"/>
            <a:ext cx="3840401" cy="3840401"/>
          </a:xfrm>
          <a:prstGeom prst="rect">
            <a:avLst/>
          </a:prstGeom>
        </p:spPr>
      </p:pic>
      <p:pic>
        <p:nvPicPr>
          <p:cNvPr id="6" name="Imagen 5">
            <a:extLst>
              <a:ext uri="{FF2B5EF4-FFF2-40B4-BE49-F238E27FC236}">
                <a16:creationId xmlns:a16="http://schemas.microsoft.com/office/drawing/2014/main" id="{459BC558-A761-42BB-82E0-4D01D175B93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95350" y="162990"/>
            <a:ext cx="1071632" cy="1071632"/>
          </a:xfrm>
          <a:prstGeom prst="rect">
            <a:avLst/>
          </a:prstGeom>
        </p:spPr>
      </p:pic>
      <p:pic>
        <p:nvPicPr>
          <p:cNvPr id="21" name="Imagen 20">
            <a:extLst>
              <a:ext uri="{FF2B5EF4-FFF2-40B4-BE49-F238E27FC236}">
                <a16:creationId xmlns:a16="http://schemas.microsoft.com/office/drawing/2014/main" id="{037E0EA7-2E8B-47B0-965D-4E3ABDA5F50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440934" y="107121"/>
            <a:ext cx="1026645" cy="1026645"/>
          </a:xfrm>
          <a:prstGeom prst="rect">
            <a:avLst/>
          </a:prstGeom>
        </p:spPr>
      </p:pic>
      <p:pic>
        <p:nvPicPr>
          <p:cNvPr id="22" name="Imagen 21">
            <a:extLst>
              <a:ext uri="{FF2B5EF4-FFF2-40B4-BE49-F238E27FC236}">
                <a16:creationId xmlns:a16="http://schemas.microsoft.com/office/drawing/2014/main" id="{AEFE2D33-192D-4AEE-B701-AFD1D77744C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42275" y="143836"/>
            <a:ext cx="910887" cy="910887"/>
          </a:xfrm>
          <a:prstGeom prst="rect">
            <a:avLst/>
          </a:prstGeom>
        </p:spPr>
      </p:pic>
      <p:pic>
        <p:nvPicPr>
          <p:cNvPr id="23" name="Imagen 22">
            <a:extLst>
              <a:ext uri="{FF2B5EF4-FFF2-40B4-BE49-F238E27FC236}">
                <a16:creationId xmlns:a16="http://schemas.microsoft.com/office/drawing/2014/main" id="{8C4276A4-9CB5-403A-A4A5-0C67DF11DB8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473162" y="143646"/>
            <a:ext cx="1026645" cy="1026645"/>
          </a:xfrm>
          <a:prstGeom prst="rect">
            <a:avLst/>
          </a:prstGeom>
        </p:spPr>
      </p:pic>
      <p:pic>
        <p:nvPicPr>
          <p:cNvPr id="27" name="Imagen 26">
            <a:extLst>
              <a:ext uri="{FF2B5EF4-FFF2-40B4-BE49-F238E27FC236}">
                <a16:creationId xmlns:a16="http://schemas.microsoft.com/office/drawing/2014/main" id="{652430DE-9FE7-47F8-8229-74F931C8300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541476" y="-11572"/>
            <a:ext cx="1181863" cy="1181863"/>
          </a:xfrm>
          <a:prstGeom prst="rect">
            <a:avLst/>
          </a:prstGeom>
        </p:spPr>
      </p:pic>
      <p:pic>
        <p:nvPicPr>
          <p:cNvPr id="17" name="Imagen 16">
            <a:hlinkClick r:id="rId8" action="ppaction://hlinksldjump"/>
            <a:extLst>
              <a:ext uri="{FF2B5EF4-FFF2-40B4-BE49-F238E27FC236}">
                <a16:creationId xmlns:a16="http://schemas.microsoft.com/office/drawing/2014/main" id="{BECD0A22-3958-4925-A730-FB7B89E1CDE2}"/>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400326" y="12444"/>
            <a:ext cx="1205306" cy="1205306"/>
          </a:xfrm>
          <a:prstGeom prst="rect">
            <a:avLst/>
          </a:prstGeom>
        </p:spPr>
      </p:pic>
      <p:sp>
        <p:nvSpPr>
          <p:cNvPr id="24" name="CuadroTexto 23">
            <a:extLst>
              <a:ext uri="{FF2B5EF4-FFF2-40B4-BE49-F238E27FC236}">
                <a16:creationId xmlns:a16="http://schemas.microsoft.com/office/drawing/2014/main" id="{22930757-3FE4-47EA-9BAC-74D202B86C3E}"/>
              </a:ext>
            </a:extLst>
          </p:cNvPr>
          <p:cNvSpPr txBox="1"/>
          <p:nvPr/>
        </p:nvSpPr>
        <p:spPr>
          <a:xfrm>
            <a:off x="107653" y="2833157"/>
            <a:ext cx="3273161" cy="2585323"/>
          </a:xfrm>
          <a:prstGeom prst="rect">
            <a:avLst/>
          </a:prstGeom>
          <a:noFill/>
        </p:spPr>
        <p:txBody>
          <a:bodyPr wrap="square" rtlCol="0">
            <a:spAutoFit/>
          </a:bodyPr>
          <a:lstStyle/>
          <a:p>
            <a:pPr algn="just"/>
            <a:r>
              <a:rPr lang="es-CO" i="1" dirty="0">
                <a:solidFill>
                  <a:srgbClr val="3F4398"/>
                </a:solidFill>
                <a:latin typeface="Arial" panose="020B0604020202020204" pitchFamily="34" charset="0"/>
                <a:ea typeface="SimSun" panose="02010600030101010101" pitchFamily="2" charset="-122"/>
              </a:rPr>
              <a:t>El Ministerio de Hacienda, consiente de la importancia de revelación de información pública ha trabajado en el fortalecimiento y mejora de los medios de comunicación, buscando facilitar el acceso por parte de los Grupos de valor y ciudadanía.</a:t>
            </a:r>
          </a:p>
        </p:txBody>
      </p:sp>
      <p:sp>
        <p:nvSpPr>
          <p:cNvPr id="25" name="CuadroTexto 24">
            <a:extLst>
              <a:ext uri="{FF2B5EF4-FFF2-40B4-BE49-F238E27FC236}">
                <a16:creationId xmlns:a16="http://schemas.microsoft.com/office/drawing/2014/main" id="{C065A2CC-01CF-4448-982F-D709EB3B13C9}"/>
              </a:ext>
            </a:extLst>
          </p:cNvPr>
          <p:cNvSpPr txBox="1"/>
          <p:nvPr/>
        </p:nvSpPr>
        <p:spPr>
          <a:xfrm>
            <a:off x="9254532" y="2287729"/>
            <a:ext cx="2848165" cy="2062103"/>
          </a:xfrm>
          <a:prstGeom prst="rect">
            <a:avLst/>
          </a:prstGeom>
          <a:noFill/>
        </p:spPr>
        <p:txBody>
          <a:bodyPr wrap="square" rtlCol="0">
            <a:spAutoFit/>
          </a:bodyPr>
          <a:lstStyle/>
          <a:p>
            <a:pPr algn="just"/>
            <a:r>
              <a:rPr lang="es-CO" sz="1600" dirty="0">
                <a:solidFill>
                  <a:srgbClr val="3F4398"/>
                </a:solidFill>
                <a:latin typeface="Century Gothic" panose="020B0502020202020204" pitchFamily="34" charset="0"/>
              </a:rPr>
              <a:t>El Ministerio trabaja en la publicación proactiva de información y actualización de la sección Transparencia y acceso a la información, en la publicación de:</a:t>
            </a:r>
          </a:p>
          <a:p>
            <a:pPr algn="just"/>
            <a:endParaRPr lang="es-CO" sz="1600" dirty="0">
              <a:solidFill>
                <a:schemeClr val="bg1"/>
              </a:solidFill>
              <a:latin typeface="Century Gothic" panose="020B0502020202020204" pitchFamily="34" charset="0"/>
            </a:endParaRPr>
          </a:p>
        </p:txBody>
      </p:sp>
      <p:pic>
        <p:nvPicPr>
          <p:cNvPr id="4" name="Imagen 3" descr="Icono&#10;&#10;Descripción generada automáticamente">
            <a:extLst>
              <a:ext uri="{FF2B5EF4-FFF2-40B4-BE49-F238E27FC236}">
                <a16:creationId xmlns:a16="http://schemas.microsoft.com/office/drawing/2014/main" id="{93ABA4D0-6366-4A25-8619-9E273BAA334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8292248" y="2710044"/>
            <a:ext cx="982135" cy="982135"/>
          </a:xfrm>
          <a:prstGeom prst="rect">
            <a:avLst/>
          </a:prstGeom>
        </p:spPr>
      </p:pic>
      <p:sp>
        <p:nvSpPr>
          <p:cNvPr id="31" name="Rectángulo 30">
            <a:hlinkClick r:id="rId11"/>
            <a:extLst>
              <a:ext uri="{FF2B5EF4-FFF2-40B4-BE49-F238E27FC236}">
                <a16:creationId xmlns:a16="http://schemas.microsoft.com/office/drawing/2014/main" id="{6DAEEF98-1A0A-44B4-BE0A-2C67E1D6A755}"/>
              </a:ext>
            </a:extLst>
          </p:cNvPr>
          <p:cNvSpPr/>
          <p:nvPr/>
        </p:nvSpPr>
        <p:spPr>
          <a:xfrm>
            <a:off x="9343835" y="5868725"/>
            <a:ext cx="2848165" cy="473854"/>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s-CO" b="1" dirty="0">
                <a:solidFill>
                  <a:schemeClr val="tx1"/>
                </a:solidFill>
                <a:latin typeface="Century Gothic" panose="020B0502020202020204" pitchFamily="34" charset="0"/>
              </a:rPr>
              <a:t>Ley de transparencia</a:t>
            </a:r>
          </a:p>
        </p:txBody>
      </p:sp>
      <p:sp>
        <p:nvSpPr>
          <p:cNvPr id="32" name="CuadroTexto 31">
            <a:extLst>
              <a:ext uri="{FF2B5EF4-FFF2-40B4-BE49-F238E27FC236}">
                <a16:creationId xmlns:a16="http://schemas.microsoft.com/office/drawing/2014/main" id="{465EF7FF-5AEF-47B5-B15B-A95B93F48CE2}"/>
              </a:ext>
            </a:extLst>
          </p:cNvPr>
          <p:cNvSpPr txBox="1"/>
          <p:nvPr/>
        </p:nvSpPr>
        <p:spPr>
          <a:xfrm>
            <a:off x="8296086" y="3933591"/>
            <a:ext cx="2848165" cy="1815882"/>
          </a:xfrm>
          <a:prstGeom prst="rect">
            <a:avLst/>
          </a:prstGeom>
          <a:noFill/>
        </p:spPr>
        <p:txBody>
          <a:bodyPr wrap="square" rtlCol="0">
            <a:spAutoFit/>
          </a:bodyPr>
          <a:lstStyle/>
          <a:p>
            <a:pPr algn="just"/>
            <a:endParaRPr lang="es-CO" sz="1600" dirty="0">
              <a:solidFill>
                <a:schemeClr val="bg1"/>
              </a:solidFill>
              <a:latin typeface="Century Gothic" panose="020B0502020202020204" pitchFamily="34" charset="0"/>
            </a:endParaRPr>
          </a:p>
          <a:p>
            <a:pPr algn="just"/>
            <a:r>
              <a:rPr lang="es-CO" sz="1600" dirty="0">
                <a:solidFill>
                  <a:srgbClr val="3F4398"/>
                </a:solidFill>
                <a:latin typeface="Century Gothic" panose="020B0502020202020204" pitchFamily="34" charset="0"/>
                <a:ea typeface="SimSun" panose="02010600030101010101" pitchFamily="2" charset="-122"/>
              </a:rPr>
              <a:t>1. D</a:t>
            </a:r>
            <a:r>
              <a:rPr lang="es-CO" sz="1600" dirty="0">
                <a:solidFill>
                  <a:srgbClr val="3F4398"/>
                </a:solidFill>
                <a:effectLst/>
                <a:latin typeface="Century Gothic" panose="020B0502020202020204" pitchFamily="34" charset="0"/>
                <a:ea typeface="SimSun" panose="02010600030101010101" pitchFamily="2" charset="-122"/>
              </a:rPr>
              <a:t>atos abiertos </a:t>
            </a:r>
          </a:p>
          <a:p>
            <a:pPr algn="just"/>
            <a:r>
              <a:rPr lang="es-CO" sz="1600" dirty="0">
                <a:solidFill>
                  <a:srgbClr val="3F4398"/>
                </a:solidFill>
                <a:latin typeface="Century Gothic" panose="020B0502020202020204" pitchFamily="34" charset="0"/>
                <a:ea typeface="SimSun" panose="02010600030101010101" pitchFamily="2" charset="-122"/>
              </a:rPr>
              <a:t>2. A</a:t>
            </a:r>
            <a:r>
              <a:rPr lang="es-CO" sz="1600" dirty="0">
                <a:solidFill>
                  <a:srgbClr val="3F4398"/>
                </a:solidFill>
                <a:effectLst/>
                <a:latin typeface="Century Gothic" panose="020B0502020202020204" pitchFamily="34" charset="0"/>
                <a:ea typeface="SimSun" panose="02010600030101010101" pitchFamily="2" charset="-122"/>
              </a:rPr>
              <a:t>tención oportuna de las solicitudes recibidas </a:t>
            </a:r>
          </a:p>
          <a:p>
            <a:pPr algn="just"/>
            <a:r>
              <a:rPr lang="es-CO" sz="1600" dirty="0">
                <a:solidFill>
                  <a:srgbClr val="3F4398"/>
                </a:solidFill>
                <a:effectLst/>
                <a:latin typeface="Century Gothic" panose="020B0502020202020204" pitchFamily="34" charset="0"/>
                <a:ea typeface="SimSun" panose="02010600030101010101" pitchFamily="2" charset="-122"/>
              </a:rPr>
              <a:t>3. Disposición diferentes canales de atención</a:t>
            </a:r>
            <a:endParaRPr lang="es-CO" sz="1600" dirty="0">
              <a:solidFill>
                <a:srgbClr val="3F4398"/>
              </a:solidFill>
              <a:latin typeface="Century Gothic" panose="020B0502020202020204" pitchFamily="34" charset="0"/>
            </a:endParaRPr>
          </a:p>
          <a:p>
            <a:pPr algn="just"/>
            <a:endParaRPr lang="es-CO" sz="1600" dirty="0">
              <a:solidFill>
                <a:schemeClr val="bg1"/>
              </a:solidFill>
              <a:latin typeface="Century Gothic" panose="020B0502020202020204" pitchFamily="34" charset="0"/>
            </a:endParaRPr>
          </a:p>
        </p:txBody>
      </p:sp>
      <p:pic>
        <p:nvPicPr>
          <p:cNvPr id="7" name="Imagen 6" descr="Icono&#10;&#10;Descripción generada automáticamente">
            <a:extLst>
              <a:ext uri="{FF2B5EF4-FFF2-40B4-BE49-F238E27FC236}">
                <a16:creationId xmlns:a16="http://schemas.microsoft.com/office/drawing/2014/main" id="{14288572-CFE6-4E8D-B8CA-1BEF6220DBF6}"/>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11119106" y="4349755"/>
            <a:ext cx="950456" cy="950456"/>
          </a:xfrm>
          <a:prstGeom prst="rect">
            <a:avLst/>
          </a:prstGeom>
        </p:spPr>
      </p:pic>
      <p:pic>
        <p:nvPicPr>
          <p:cNvPr id="15" name="Imagen 14" descr="Imagen que contiene Texto&#10;&#10;Descripción generada automáticamente">
            <a:extLst>
              <a:ext uri="{FF2B5EF4-FFF2-40B4-BE49-F238E27FC236}">
                <a16:creationId xmlns:a16="http://schemas.microsoft.com/office/drawing/2014/main" id="{4A677DED-B773-4C8B-A53E-F1771B553644}"/>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8368992" y="5550681"/>
            <a:ext cx="1084483" cy="1084483"/>
          </a:xfrm>
          <a:prstGeom prst="rect">
            <a:avLst/>
          </a:prstGeom>
        </p:spPr>
      </p:pic>
      <p:pic>
        <p:nvPicPr>
          <p:cNvPr id="33" name="Picture 6" descr="puntero del mouse vector gratis | ¡Descargalo ahora!">
            <a:extLst>
              <a:ext uri="{FF2B5EF4-FFF2-40B4-BE49-F238E27FC236}">
                <a16:creationId xmlns:a16="http://schemas.microsoft.com/office/drawing/2014/main" id="{A5DE06EE-1062-4A77-8AD6-B15269829057}"/>
              </a:ext>
            </a:extLst>
          </p:cNvPr>
          <p:cNvPicPr>
            <a:picLocks noChangeAspect="1" noChangeArrowheads="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rot="21448801">
            <a:off x="11570480" y="6264692"/>
            <a:ext cx="303438" cy="394277"/>
          </a:xfrm>
          <a:prstGeom prst="rect">
            <a:avLst/>
          </a:prstGeom>
          <a:noFill/>
          <a:extLst>
            <a:ext uri="{909E8E84-426E-40DD-AFC4-6F175D3DCCD1}">
              <a14:hiddenFill xmlns:a14="http://schemas.microsoft.com/office/drawing/2010/main">
                <a:solidFill>
                  <a:srgbClr val="FFFFFF"/>
                </a:solidFill>
              </a14:hiddenFill>
            </a:ext>
          </a:extLst>
        </p:spPr>
      </p:pic>
      <p:sp>
        <p:nvSpPr>
          <p:cNvPr id="34" name="Rectángulo 33">
            <a:hlinkClick r:id="rId15" action="ppaction://hlinksldjump"/>
            <a:extLst>
              <a:ext uri="{FF2B5EF4-FFF2-40B4-BE49-F238E27FC236}">
                <a16:creationId xmlns:a16="http://schemas.microsoft.com/office/drawing/2014/main" id="{40A3F838-26C6-4586-9557-CC936177F078}"/>
              </a:ext>
            </a:extLst>
          </p:cNvPr>
          <p:cNvSpPr/>
          <p:nvPr/>
        </p:nvSpPr>
        <p:spPr>
          <a:xfrm>
            <a:off x="1744702" y="6148699"/>
            <a:ext cx="1351929" cy="456405"/>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Siguiente</a:t>
            </a:r>
          </a:p>
        </p:txBody>
      </p:sp>
      <p:pic>
        <p:nvPicPr>
          <p:cNvPr id="35"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16" cstate="hqprint">
            <a:extLst>
              <a:ext uri="{28A0092B-C50C-407E-A947-70E740481C1C}">
                <a14:useLocalDpi xmlns:a14="http://schemas.microsoft.com/office/drawing/2010/main" val="0"/>
              </a:ext>
            </a:extLst>
          </a:blip>
          <a:srcRect/>
          <a:stretch>
            <a:fillRect/>
          </a:stretch>
        </p:blipFill>
        <p:spPr bwMode="auto">
          <a:xfrm>
            <a:off x="2871074" y="6185498"/>
            <a:ext cx="586619" cy="58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833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A95D78A-891A-486A-A5EB-C39A9654C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15E2DA8B-61FB-4CA4-86EE-78E432C73CCE}"/>
              </a:ext>
            </a:extLst>
          </p:cNvPr>
          <p:cNvSpPr/>
          <p:nvPr/>
        </p:nvSpPr>
        <p:spPr>
          <a:xfrm>
            <a:off x="140309" y="3894"/>
            <a:ext cx="11809882" cy="48178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CO" sz="32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Actividades</a:t>
            </a:r>
          </a:p>
        </p:txBody>
      </p:sp>
      <p:graphicFrame>
        <p:nvGraphicFramePr>
          <p:cNvPr id="3" name="Tabla 2">
            <a:extLst>
              <a:ext uri="{FF2B5EF4-FFF2-40B4-BE49-F238E27FC236}">
                <a16:creationId xmlns:a16="http://schemas.microsoft.com/office/drawing/2014/main" id="{16438103-592B-49F3-B97E-3839B11EEC41}"/>
              </a:ext>
            </a:extLst>
          </p:cNvPr>
          <p:cNvGraphicFramePr>
            <a:graphicFrameLocks noGrp="1"/>
          </p:cNvGraphicFramePr>
          <p:nvPr>
            <p:extLst>
              <p:ext uri="{D42A27DB-BD31-4B8C-83A1-F6EECF244321}">
                <p14:modId xmlns:p14="http://schemas.microsoft.com/office/powerpoint/2010/main" val="581041354"/>
              </p:ext>
            </p:extLst>
          </p:nvPr>
        </p:nvGraphicFramePr>
        <p:xfrm>
          <a:off x="140309" y="685046"/>
          <a:ext cx="11809882" cy="576170"/>
        </p:xfrm>
        <a:graphic>
          <a:graphicData uri="http://schemas.openxmlformats.org/drawingml/2006/table">
            <a:tbl>
              <a:tblPr>
                <a:tableStyleId>{22838BEF-8BB2-4498-84A7-C5851F593DF1}</a:tableStyleId>
              </a:tblPr>
              <a:tblGrid>
                <a:gridCol w="2425237">
                  <a:extLst>
                    <a:ext uri="{9D8B030D-6E8A-4147-A177-3AD203B41FA5}">
                      <a16:colId xmlns:a16="http://schemas.microsoft.com/office/drawing/2014/main" val="1818255760"/>
                    </a:ext>
                  </a:extLst>
                </a:gridCol>
                <a:gridCol w="9384645">
                  <a:extLst>
                    <a:ext uri="{9D8B030D-6E8A-4147-A177-3AD203B41FA5}">
                      <a16:colId xmlns:a16="http://schemas.microsoft.com/office/drawing/2014/main" val="772970891"/>
                    </a:ext>
                  </a:extLst>
                </a:gridCol>
              </a:tblGrid>
              <a:tr h="576170">
                <a:tc>
                  <a:txBody>
                    <a:bodyPr/>
                    <a:lstStyle/>
                    <a:p>
                      <a:pPr lvl="0" algn="ctr">
                        <a:buNone/>
                      </a:pPr>
                      <a:r>
                        <a:rPr lang="es-CO" sz="1800" b="1" dirty="0">
                          <a:solidFill>
                            <a:schemeClr val="bg1"/>
                          </a:solidFill>
                          <a:effectLst/>
                          <a:latin typeface="Century Gothic"/>
                        </a:rPr>
                        <a:t>Componente </a:t>
                      </a:r>
                      <a:endParaRPr lang="en-US" b="1" dirty="0"/>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151897"/>
                    </a:solidFill>
                  </a:tcPr>
                </a:tc>
                <a:tc>
                  <a:txBody>
                    <a:bodyPr/>
                    <a:lstStyle/>
                    <a:p>
                      <a:pPr lvl="0" algn="ctr">
                        <a:buNone/>
                      </a:pPr>
                      <a:r>
                        <a:rPr lang="es-ES" sz="1800" b="1" kern="1200" noProof="0" dirty="0">
                          <a:solidFill>
                            <a:schemeClr val="bg1"/>
                          </a:solidFill>
                          <a:effectLst/>
                          <a:latin typeface="Century Gothic"/>
                          <a:ea typeface="+mn-ea"/>
                          <a:cs typeface="+mn-cs"/>
                        </a:rPr>
                        <a:t>5. Mecanismos para la Transparencia y el Acceso a la Información</a:t>
                      </a:r>
                      <a:endParaRPr lang="en-US" sz="1800" b="1" kern="1200" dirty="0">
                        <a:solidFill>
                          <a:schemeClr val="bg1"/>
                        </a:solidFill>
                        <a:effectLst/>
                        <a:latin typeface="Century Gothic"/>
                        <a:ea typeface="+mn-ea"/>
                        <a:cs typeface="+mn-cs"/>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151897"/>
                    </a:solidFill>
                  </a:tcPr>
                </a:tc>
                <a:extLst>
                  <a:ext uri="{0D108BD9-81ED-4DB2-BD59-A6C34878D82A}">
                    <a16:rowId xmlns:a16="http://schemas.microsoft.com/office/drawing/2014/main" val="2513559836"/>
                  </a:ext>
                </a:extLst>
              </a:tr>
            </a:tbl>
          </a:graphicData>
        </a:graphic>
      </p:graphicFrame>
      <p:graphicFrame>
        <p:nvGraphicFramePr>
          <p:cNvPr id="5" name="Tabla 5">
            <a:extLst>
              <a:ext uri="{FF2B5EF4-FFF2-40B4-BE49-F238E27FC236}">
                <a16:creationId xmlns:a16="http://schemas.microsoft.com/office/drawing/2014/main" id="{707442F5-4363-4D8F-829B-E5E421FA830E}"/>
              </a:ext>
            </a:extLst>
          </p:cNvPr>
          <p:cNvGraphicFramePr>
            <a:graphicFrameLocks noGrp="1"/>
          </p:cNvGraphicFramePr>
          <p:nvPr>
            <p:extLst>
              <p:ext uri="{D42A27DB-BD31-4B8C-83A1-F6EECF244321}">
                <p14:modId xmlns:p14="http://schemas.microsoft.com/office/powerpoint/2010/main" val="2268373315"/>
              </p:ext>
            </p:extLst>
          </p:nvPr>
        </p:nvGraphicFramePr>
        <p:xfrm>
          <a:off x="191058" y="1544346"/>
          <a:ext cx="11809882" cy="3691237"/>
        </p:xfrm>
        <a:graphic>
          <a:graphicData uri="http://schemas.openxmlformats.org/drawingml/2006/table">
            <a:tbl>
              <a:tblPr>
                <a:tableStyleId>{22838BEF-8BB2-4498-84A7-C5851F593DF1}</a:tableStyleId>
              </a:tblPr>
              <a:tblGrid>
                <a:gridCol w="2424913">
                  <a:extLst>
                    <a:ext uri="{9D8B030D-6E8A-4147-A177-3AD203B41FA5}">
                      <a16:colId xmlns:a16="http://schemas.microsoft.com/office/drawing/2014/main" val="481026055"/>
                    </a:ext>
                  </a:extLst>
                </a:gridCol>
                <a:gridCol w="2664326">
                  <a:extLst>
                    <a:ext uri="{9D8B030D-6E8A-4147-A177-3AD203B41FA5}">
                      <a16:colId xmlns:a16="http://schemas.microsoft.com/office/drawing/2014/main" val="2950373794"/>
                    </a:ext>
                  </a:extLst>
                </a:gridCol>
                <a:gridCol w="2495704">
                  <a:extLst>
                    <a:ext uri="{9D8B030D-6E8A-4147-A177-3AD203B41FA5}">
                      <a16:colId xmlns:a16="http://schemas.microsoft.com/office/drawing/2014/main" val="1129830430"/>
                    </a:ext>
                  </a:extLst>
                </a:gridCol>
                <a:gridCol w="1688688">
                  <a:extLst>
                    <a:ext uri="{9D8B030D-6E8A-4147-A177-3AD203B41FA5}">
                      <a16:colId xmlns:a16="http://schemas.microsoft.com/office/drawing/2014/main" val="1595972922"/>
                    </a:ext>
                  </a:extLst>
                </a:gridCol>
                <a:gridCol w="1283226">
                  <a:extLst>
                    <a:ext uri="{9D8B030D-6E8A-4147-A177-3AD203B41FA5}">
                      <a16:colId xmlns:a16="http://schemas.microsoft.com/office/drawing/2014/main" val="3531026915"/>
                    </a:ext>
                  </a:extLst>
                </a:gridCol>
                <a:gridCol w="1253025">
                  <a:extLst>
                    <a:ext uri="{9D8B030D-6E8A-4147-A177-3AD203B41FA5}">
                      <a16:colId xmlns:a16="http://schemas.microsoft.com/office/drawing/2014/main" val="3813046740"/>
                    </a:ext>
                  </a:extLst>
                </a:gridCol>
              </a:tblGrid>
              <a:tr h="590550">
                <a:tc>
                  <a:txBody>
                    <a:bodyPr/>
                    <a:lstStyle/>
                    <a:p>
                      <a:pPr algn="ctr" rtl="0" fontAlgn="base"/>
                      <a:r>
                        <a:rPr lang="es-CO" sz="1600" b="1" dirty="0">
                          <a:effectLst/>
                          <a:latin typeface="Century Gothic" panose="020B0502020202020204" pitchFamily="34" charset="0"/>
                        </a:rPr>
                        <a:t>  Subcomponente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Actividades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Meta o Producto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Responsable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Fecha Inicio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Fecha Fin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75607540"/>
                  </a:ext>
                </a:extLst>
              </a:tr>
              <a:tr h="1138607">
                <a:tc>
                  <a:txBody>
                    <a:bodyPr/>
                    <a:lstStyle/>
                    <a:p>
                      <a:pPr lvl="0" algn="l">
                        <a:buNone/>
                      </a:pPr>
                      <a:r>
                        <a:rPr lang="es-CO" sz="1400" b="0" i="0" u="none" strike="noStrike" noProof="0" dirty="0">
                          <a:effectLst/>
                          <a:latin typeface="Century Gothic" panose="020B0502020202020204" pitchFamily="34" charset="0"/>
                        </a:rPr>
                        <a:t>Transparencia activa</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atinLnBrk="0"/>
                      <a:r>
                        <a:rPr lang="es-CO" sz="1400" dirty="0">
                          <a:effectLst/>
                          <a:latin typeface="Century Gothic" panose="020B0502020202020204" pitchFamily="34" charset="0"/>
                        </a:rPr>
                        <a:t>Realizar el seguimiento al cumplimiento de los requisitos de la Resolución 1519 de 2020</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dirty="0">
                          <a:effectLst/>
                          <a:latin typeface="Century Gothic" panose="020B0502020202020204" pitchFamily="34" charset="0"/>
                        </a:rPr>
                        <a:t>Seguimiento al cumplimiento – Matriz ITA</a:t>
                      </a:r>
                      <a:endParaRPr lang="es-CO" sz="1400" b="0" i="0" u="none" strike="noStrike" noProof="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n-US" sz="1400" dirty="0">
                          <a:latin typeface="Century Gothic" panose="020B0502020202020204" pitchFamily="34" charset="0"/>
                        </a:rPr>
                        <a:t>Oficina Asesora de Planeación</a:t>
                      </a: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a:buNone/>
                      </a:pPr>
                      <a:r>
                        <a:rPr lang="es-CO" sz="1400" b="0" i="0" u="none" strike="noStrike" noProof="0" dirty="0">
                          <a:effectLst/>
                          <a:latin typeface="Century Gothic" panose="020B0502020202020204" pitchFamily="34" charset="0"/>
                        </a:rPr>
                        <a:t>01/01/2023</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rtl="0">
                        <a:buNone/>
                      </a:pPr>
                      <a:r>
                        <a:rPr lang="es-CO" sz="1400" b="0" dirty="0">
                          <a:effectLst/>
                          <a:latin typeface="Century Gothic" panose="020B0502020202020204" pitchFamily="34" charset="0"/>
                        </a:rPr>
                        <a:t> </a:t>
                      </a:r>
                      <a:r>
                        <a:rPr lang="es-CO" sz="1400" b="0" i="0" u="none" strike="noStrike" noProof="0" dirty="0">
                          <a:effectLst/>
                          <a:latin typeface="Century Gothic" panose="020B0502020202020204" pitchFamily="34" charset="0"/>
                        </a:rPr>
                        <a:t>20/12/2023</a:t>
                      </a:r>
                    </a:p>
                    <a:p>
                      <a:pPr lvl="0" algn="ctr">
                        <a:buNone/>
                      </a:pPr>
                      <a:endParaRPr lang="es-CO" sz="1400" b="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730986848"/>
                  </a:ext>
                </a:extLst>
              </a:tr>
              <a:tr h="1924050">
                <a:tc>
                  <a:txBody>
                    <a:bodyPr/>
                    <a:lstStyle/>
                    <a:p>
                      <a:pPr lvl="0" algn="l">
                        <a:buNone/>
                      </a:pPr>
                      <a:r>
                        <a:rPr lang="es-CO" sz="1400" b="0" i="0" u="none" strike="noStrike" noProof="0" dirty="0">
                          <a:effectLst/>
                          <a:latin typeface="Century Gothic" panose="020B0502020202020204" pitchFamily="34" charset="0"/>
                        </a:rPr>
                        <a:t>Transparencia activa</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b="0" i="0" kern="1200" dirty="0">
                          <a:solidFill>
                            <a:schemeClr val="dk1"/>
                          </a:solidFill>
                          <a:effectLst/>
                          <a:latin typeface="Century Gothic" panose="020B0502020202020204" pitchFamily="34" charset="0"/>
                          <a:ea typeface="+mn-ea"/>
                          <a:cs typeface="+mn-cs"/>
                        </a:rPr>
                        <a:t>Implementar mecanismos de control para la divulgación de información contractual e interacción de los entes de control, veedurías y demás interesados en la participación de los procesos de contratación gestionados por el MHCP.</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lnSpc>
                          <a:spcPct val="100000"/>
                        </a:lnSpc>
                        <a:spcBef>
                          <a:spcPts val="0"/>
                        </a:spcBef>
                        <a:spcAft>
                          <a:spcPts val="0"/>
                        </a:spcAft>
                        <a:buNone/>
                      </a:pPr>
                      <a:r>
                        <a:rPr lang="es-CO" sz="1400" b="0" i="0" kern="1200" dirty="0">
                          <a:solidFill>
                            <a:schemeClr val="dk1"/>
                          </a:solidFill>
                          <a:effectLst/>
                          <a:latin typeface="Century Gothic" panose="020B0502020202020204" pitchFamily="34" charset="0"/>
                          <a:ea typeface="+mn-ea"/>
                          <a:cs typeface="+mn-cs"/>
                        </a:rPr>
                        <a:t>Mecanismos de control para la divulgación de información contractual </a:t>
                      </a:r>
                      <a:endParaRPr lang="es-CO" sz="1400" b="0" i="0" u="none" strike="noStrike" noProof="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b="0" i="0" u="none" strike="noStrike" noProof="0" dirty="0">
                          <a:effectLst/>
                          <a:latin typeface="Century Gothic" panose="020B0502020202020204" pitchFamily="34" charset="0"/>
                        </a:rPr>
                        <a:t>Grupos de Contratos</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a:buNone/>
                      </a:pPr>
                      <a:r>
                        <a:rPr lang="es-CO" sz="1400" b="0" i="0" u="none" strike="noStrike" noProof="0" dirty="0">
                          <a:effectLst/>
                          <a:latin typeface="Century Gothic" panose="020B0502020202020204" pitchFamily="34" charset="0"/>
                        </a:rPr>
                        <a:t>01/01/2023</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rtl="0">
                        <a:buNone/>
                      </a:pPr>
                      <a:r>
                        <a:rPr lang="es-CO" sz="1400" b="0" dirty="0">
                          <a:effectLst/>
                          <a:latin typeface="Century Gothic" panose="020B0502020202020204" pitchFamily="34" charset="0"/>
                        </a:rPr>
                        <a:t> </a:t>
                      </a:r>
                      <a:r>
                        <a:rPr lang="es-CO" sz="1400" b="0" i="0" u="none" strike="noStrike" noProof="0" dirty="0">
                          <a:effectLst/>
                          <a:latin typeface="Century Gothic" panose="020B0502020202020204" pitchFamily="34" charset="0"/>
                        </a:rPr>
                        <a:t>20/12/2023</a:t>
                      </a: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88640671"/>
                  </a:ext>
                </a:extLst>
              </a:tr>
            </a:tbl>
          </a:graphicData>
        </a:graphic>
      </p:graphicFrame>
      <p:sp>
        <p:nvSpPr>
          <p:cNvPr id="7" name="Rectángulo 6">
            <a:hlinkClick r:id="" action="ppaction://noaction"/>
            <a:extLst>
              <a:ext uri="{FF2B5EF4-FFF2-40B4-BE49-F238E27FC236}">
                <a16:creationId xmlns:a16="http://schemas.microsoft.com/office/drawing/2014/main" id="{40A3F838-26C6-4586-9557-CC936177F078}"/>
              </a:ext>
            </a:extLst>
          </p:cNvPr>
          <p:cNvSpPr/>
          <p:nvPr/>
        </p:nvSpPr>
        <p:spPr>
          <a:xfrm>
            <a:off x="9872142" y="6113488"/>
            <a:ext cx="1351929" cy="456405"/>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Siguiente</a:t>
            </a:r>
          </a:p>
        </p:txBody>
      </p:sp>
      <p:pic>
        <p:nvPicPr>
          <p:cNvPr id="8"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1363572" y="6036936"/>
            <a:ext cx="586619" cy="58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719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A95D78A-891A-486A-A5EB-C39A9654C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15E2DA8B-61FB-4CA4-86EE-78E432C73CCE}"/>
              </a:ext>
            </a:extLst>
          </p:cNvPr>
          <p:cNvSpPr/>
          <p:nvPr/>
        </p:nvSpPr>
        <p:spPr>
          <a:xfrm>
            <a:off x="140309" y="3894"/>
            <a:ext cx="11809882" cy="48178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CO" sz="32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Actividades</a:t>
            </a:r>
          </a:p>
        </p:txBody>
      </p:sp>
      <p:graphicFrame>
        <p:nvGraphicFramePr>
          <p:cNvPr id="3" name="Tabla 2">
            <a:extLst>
              <a:ext uri="{FF2B5EF4-FFF2-40B4-BE49-F238E27FC236}">
                <a16:creationId xmlns:a16="http://schemas.microsoft.com/office/drawing/2014/main" id="{16438103-592B-49F3-B97E-3839B11EEC41}"/>
              </a:ext>
            </a:extLst>
          </p:cNvPr>
          <p:cNvGraphicFramePr>
            <a:graphicFrameLocks noGrp="1"/>
          </p:cNvGraphicFramePr>
          <p:nvPr/>
        </p:nvGraphicFramePr>
        <p:xfrm>
          <a:off x="140309" y="685046"/>
          <a:ext cx="11809882" cy="576170"/>
        </p:xfrm>
        <a:graphic>
          <a:graphicData uri="http://schemas.openxmlformats.org/drawingml/2006/table">
            <a:tbl>
              <a:tblPr>
                <a:tableStyleId>{22838BEF-8BB2-4498-84A7-C5851F593DF1}</a:tableStyleId>
              </a:tblPr>
              <a:tblGrid>
                <a:gridCol w="2425237">
                  <a:extLst>
                    <a:ext uri="{9D8B030D-6E8A-4147-A177-3AD203B41FA5}">
                      <a16:colId xmlns:a16="http://schemas.microsoft.com/office/drawing/2014/main" val="1818255760"/>
                    </a:ext>
                  </a:extLst>
                </a:gridCol>
                <a:gridCol w="9384645">
                  <a:extLst>
                    <a:ext uri="{9D8B030D-6E8A-4147-A177-3AD203B41FA5}">
                      <a16:colId xmlns:a16="http://schemas.microsoft.com/office/drawing/2014/main" val="772970891"/>
                    </a:ext>
                  </a:extLst>
                </a:gridCol>
              </a:tblGrid>
              <a:tr h="576170">
                <a:tc>
                  <a:txBody>
                    <a:bodyPr/>
                    <a:lstStyle/>
                    <a:p>
                      <a:pPr lvl="0" algn="ctr">
                        <a:buNone/>
                      </a:pPr>
                      <a:r>
                        <a:rPr lang="es-CO" sz="1800" b="1" dirty="0">
                          <a:solidFill>
                            <a:schemeClr val="bg1"/>
                          </a:solidFill>
                          <a:effectLst/>
                          <a:latin typeface="Century Gothic"/>
                        </a:rPr>
                        <a:t>Componente </a:t>
                      </a:r>
                      <a:endParaRPr lang="en-US" b="1" dirty="0"/>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151897"/>
                    </a:solidFill>
                  </a:tcPr>
                </a:tc>
                <a:tc>
                  <a:txBody>
                    <a:bodyPr/>
                    <a:lstStyle/>
                    <a:p>
                      <a:pPr lvl="0" algn="ctr">
                        <a:buNone/>
                      </a:pPr>
                      <a:r>
                        <a:rPr lang="es-ES" sz="1800" b="1" kern="1200" noProof="0" dirty="0">
                          <a:solidFill>
                            <a:schemeClr val="bg1"/>
                          </a:solidFill>
                          <a:effectLst/>
                          <a:latin typeface="Century Gothic"/>
                          <a:ea typeface="+mn-ea"/>
                          <a:cs typeface="+mn-cs"/>
                        </a:rPr>
                        <a:t>5. Mecanismos para la Transparencia y el Acceso a la Información</a:t>
                      </a:r>
                      <a:endParaRPr lang="en-US" sz="1800" b="1" kern="1200" dirty="0">
                        <a:solidFill>
                          <a:schemeClr val="bg1"/>
                        </a:solidFill>
                        <a:effectLst/>
                        <a:latin typeface="Century Gothic"/>
                        <a:ea typeface="+mn-ea"/>
                        <a:cs typeface="+mn-cs"/>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151897"/>
                    </a:solidFill>
                  </a:tcPr>
                </a:tc>
                <a:extLst>
                  <a:ext uri="{0D108BD9-81ED-4DB2-BD59-A6C34878D82A}">
                    <a16:rowId xmlns:a16="http://schemas.microsoft.com/office/drawing/2014/main" val="2513559836"/>
                  </a:ext>
                </a:extLst>
              </a:tr>
            </a:tbl>
          </a:graphicData>
        </a:graphic>
      </p:graphicFrame>
      <p:graphicFrame>
        <p:nvGraphicFramePr>
          <p:cNvPr id="5" name="Tabla 5">
            <a:extLst>
              <a:ext uri="{FF2B5EF4-FFF2-40B4-BE49-F238E27FC236}">
                <a16:creationId xmlns:a16="http://schemas.microsoft.com/office/drawing/2014/main" id="{707442F5-4363-4D8F-829B-E5E421FA830E}"/>
              </a:ext>
            </a:extLst>
          </p:cNvPr>
          <p:cNvGraphicFramePr>
            <a:graphicFrameLocks noGrp="1"/>
          </p:cNvGraphicFramePr>
          <p:nvPr>
            <p:extLst>
              <p:ext uri="{D42A27DB-BD31-4B8C-83A1-F6EECF244321}">
                <p14:modId xmlns:p14="http://schemas.microsoft.com/office/powerpoint/2010/main" val="1862639715"/>
              </p:ext>
            </p:extLst>
          </p:nvPr>
        </p:nvGraphicFramePr>
        <p:xfrm>
          <a:off x="191058" y="1544346"/>
          <a:ext cx="11809882" cy="4739640"/>
        </p:xfrm>
        <a:graphic>
          <a:graphicData uri="http://schemas.openxmlformats.org/drawingml/2006/table">
            <a:tbl>
              <a:tblPr>
                <a:tableStyleId>{22838BEF-8BB2-4498-84A7-C5851F593DF1}</a:tableStyleId>
              </a:tblPr>
              <a:tblGrid>
                <a:gridCol w="2424913">
                  <a:extLst>
                    <a:ext uri="{9D8B030D-6E8A-4147-A177-3AD203B41FA5}">
                      <a16:colId xmlns:a16="http://schemas.microsoft.com/office/drawing/2014/main" val="481026055"/>
                    </a:ext>
                  </a:extLst>
                </a:gridCol>
                <a:gridCol w="2664326">
                  <a:extLst>
                    <a:ext uri="{9D8B030D-6E8A-4147-A177-3AD203B41FA5}">
                      <a16:colId xmlns:a16="http://schemas.microsoft.com/office/drawing/2014/main" val="2950373794"/>
                    </a:ext>
                  </a:extLst>
                </a:gridCol>
                <a:gridCol w="2495704">
                  <a:extLst>
                    <a:ext uri="{9D8B030D-6E8A-4147-A177-3AD203B41FA5}">
                      <a16:colId xmlns:a16="http://schemas.microsoft.com/office/drawing/2014/main" val="1129830430"/>
                    </a:ext>
                  </a:extLst>
                </a:gridCol>
                <a:gridCol w="1688688">
                  <a:extLst>
                    <a:ext uri="{9D8B030D-6E8A-4147-A177-3AD203B41FA5}">
                      <a16:colId xmlns:a16="http://schemas.microsoft.com/office/drawing/2014/main" val="1595972922"/>
                    </a:ext>
                  </a:extLst>
                </a:gridCol>
                <a:gridCol w="1283226">
                  <a:extLst>
                    <a:ext uri="{9D8B030D-6E8A-4147-A177-3AD203B41FA5}">
                      <a16:colId xmlns:a16="http://schemas.microsoft.com/office/drawing/2014/main" val="3531026915"/>
                    </a:ext>
                  </a:extLst>
                </a:gridCol>
                <a:gridCol w="1253025">
                  <a:extLst>
                    <a:ext uri="{9D8B030D-6E8A-4147-A177-3AD203B41FA5}">
                      <a16:colId xmlns:a16="http://schemas.microsoft.com/office/drawing/2014/main" val="3813046740"/>
                    </a:ext>
                  </a:extLst>
                </a:gridCol>
              </a:tblGrid>
              <a:tr h="590550">
                <a:tc>
                  <a:txBody>
                    <a:bodyPr/>
                    <a:lstStyle/>
                    <a:p>
                      <a:pPr algn="ctr" rtl="0" fontAlgn="base"/>
                      <a:r>
                        <a:rPr lang="es-CO" sz="1600" b="1" dirty="0">
                          <a:effectLst/>
                          <a:latin typeface="Century Gothic" panose="020B0502020202020204" pitchFamily="34" charset="0"/>
                        </a:rPr>
                        <a:t>  Subcomponente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Actividades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Meta o Producto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Responsable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Fecha Inicio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Fecha Fin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75607540"/>
                  </a:ext>
                </a:extLst>
              </a:tr>
              <a:tr h="1138607">
                <a:tc>
                  <a:txBody>
                    <a:bodyPr/>
                    <a:lstStyle/>
                    <a:p>
                      <a:pPr lvl="0" algn="l">
                        <a:buNone/>
                      </a:pPr>
                      <a:r>
                        <a:rPr lang="es-CO" sz="1400" b="0" i="0" u="none" strike="noStrike" noProof="0" dirty="0">
                          <a:effectLst/>
                          <a:latin typeface="Century Gothic" panose="020B0502020202020204" pitchFamily="34" charset="0"/>
                        </a:rPr>
                        <a:t>Gestión documental</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just" latinLnBrk="0"/>
                      <a:r>
                        <a:rPr lang="es-CO" sz="1400" dirty="0">
                          <a:effectLst/>
                          <a:latin typeface="Century Gothic" panose="020B0502020202020204" pitchFamily="34" charset="0"/>
                        </a:rPr>
                        <a:t>Revisar la Tabla de Retención Documental para identificar una serie documental hibrida, identificación de tipos documentales y formatos, revisión de la organización Física y elaboración instructivo expedientes híbridos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dirty="0">
                          <a:effectLst/>
                          <a:latin typeface="Century Gothic" panose="020B0502020202020204" pitchFamily="34" charset="0"/>
                        </a:rPr>
                        <a:t>Una serie documental hibrida</a:t>
                      </a:r>
                      <a:endParaRPr lang="es-CO" sz="1400" b="0" i="0" u="none" strike="noStrike" noProof="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b="0" i="0" u="none" strike="noStrike" noProof="0" dirty="0">
                          <a:effectLst/>
                          <a:latin typeface="Century Gothic" panose="020B0502020202020204" pitchFamily="34" charset="0"/>
                        </a:rPr>
                        <a:t>Grupo de Gestión de Información y de Relación con el Ciudadano</a:t>
                      </a:r>
                      <a:endParaRPr lang="en-US" sz="1400" dirty="0">
                        <a:latin typeface="Century Gothic" panose="020B0502020202020204" pitchFamily="34" charset="0"/>
                      </a:endParaRPr>
                    </a:p>
                    <a:p>
                      <a:pPr lvl="0" algn="l">
                        <a:buNone/>
                      </a:pP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b="0" i="0" u="none" strike="noStrike" noProof="0" dirty="0">
                          <a:effectLst/>
                          <a:latin typeface="Century Gothic" panose="020B0502020202020204" pitchFamily="34" charset="0"/>
                        </a:rPr>
                        <a:t>01/01/2023</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rtl="0">
                        <a:buNone/>
                      </a:pPr>
                      <a:r>
                        <a:rPr lang="es-CO" sz="1400" b="0" dirty="0">
                          <a:effectLst/>
                          <a:latin typeface="Century Gothic" panose="020B0502020202020204" pitchFamily="34" charset="0"/>
                        </a:rPr>
                        <a:t> </a:t>
                      </a:r>
                      <a:r>
                        <a:rPr lang="es-CO" sz="1400" b="0" i="0" u="none" strike="noStrike" noProof="0" dirty="0">
                          <a:effectLst/>
                          <a:latin typeface="Century Gothic" panose="020B0502020202020204" pitchFamily="34" charset="0"/>
                        </a:rPr>
                        <a:t>20/12/2023</a:t>
                      </a:r>
                    </a:p>
                    <a:p>
                      <a:pPr lvl="0" algn="l">
                        <a:buNone/>
                      </a:pPr>
                      <a:endParaRPr lang="es-CO" sz="1400" b="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730986848"/>
                  </a:ext>
                </a:extLst>
              </a:tr>
              <a:tr h="1924050">
                <a:tc>
                  <a:txBody>
                    <a:bodyPr/>
                    <a:lstStyle/>
                    <a:p>
                      <a:pPr lvl="0" algn="l">
                        <a:buNone/>
                      </a:pPr>
                      <a:r>
                        <a:rPr lang="es-CO" sz="1400" b="0" i="0" u="none" strike="noStrike" noProof="0" dirty="0">
                          <a:effectLst/>
                          <a:latin typeface="Century Gothic" panose="020B0502020202020204" pitchFamily="34" charset="0"/>
                        </a:rPr>
                        <a:t>Gestión documental</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dirty="0">
                          <a:latin typeface="Century Gothic" panose="020B0502020202020204" pitchFamily="34" charset="0"/>
                        </a:rPr>
                        <a:t>Aplicar el instructivo a la serie documental definida e informe impacto en la gestión serie hibrida</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lnSpc>
                          <a:spcPct val="100000"/>
                        </a:lnSpc>
                        <a:spcBef>
                          <a:spcPts val="0"/>
                        </a:spcBef>
                        <a:spcAft>
                          <a:spcPts val="0"/>
                        </a:spcAft>
                        <a:buNone/>
                      </a:pPr>
                      <a:r>
                        <a:rPr lang="es-CO" sz="1400" dirty="0">
                          <a:effectLst/>
                          <a:latin typeface="Century Gothic" panose="020B0502020202020204" pitchFamily="34" charset="0"/>
                        </a:rPr>
                        <a:t>Instructivo serie documental hibrida</a:t>
                      </a:r>
                      <a:endParaRPr lang="es-CO" sz="1400" b="0" i="0" u="none" strike="noStrike" noProof="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b="0" i="0" u="none" strike="noStrike" noProof="0" dirty="0">
                          <a:effectLst/>
                          <a:latin typeface="Century Gothic" panose="020B0502020202020204" pitchFamily="34" charset="0"/>
                        </a:rPr>
                        <a:t>Grupo de Gestión de Información y de Relación con el Ciudadano</a:t>
                      </a:r>
                      <a:endParaRPr lang="en-US" sz="1400" dirty="0">
                        <a:latin typeface="Century Gothic" panose="020B0502020202020204" pitchFamily="34" charset="0"/>
                      </a:endParaRPr>
                    </a:p>
                    <a:p>
                      <a:pPr lvl="0" algn="l">
                        <a:buNone/>
                      </a:pP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b="0" i="0" u="none" strike="noStrike" noProof="0" dirty="0">
                          <a:effectLst/>
                          <a:latin typeface="Century Gothic" panose="020B0502020202020204" pitchFamily="34" charset="0"/>
                        </a:rPr>
                        <a:t>01/01/2023</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rtl="0">
                        <a:buNone/>
                      </a:pPr>
                      <a:r>
                        <a:rPr lang="es-CO" sz="1400" b="0" dirty="0">
                          <a:effectLst/>
                          <a:latin typeface="Century Gothic" panose="020B0502020202020204" pitchFamily="34" charset="0"/>
                        </a:rPr>
                        <a:t> </a:t>
                      </a:r>
                      <a:r>
                        <a:rPr lang="es-CO" sz="1400" b="0" i="0" u="none" strike="noStrike" noProof="0" dirty="0">
                          <a:effectLst/>
                          <a:latin typeface="Century Gothic" panose="020B0502020202020204" pitchFamily="34" charset="0"/>
                        </a:rPr>
                        <a:t>20/12/2023</a:t>
                      </a: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88640671"/>
                  </a:ext>
                </a:extLst>
              </a:tr>
            </a:tbl>
          </a:graphicData>
        </a:graphic>
      </p:graphicFrame>
      <p:sp>
        <p:nvSpPr>
          <p:cNvPr id="7" name="Rectángulo 6">
            <a:hlinkClick r:id="" action="ppaction://noaction"/>
            <a:extLst>
              <a:ext uri="{FF2B5EF4-FFF2-40B4-BE49-F238E27FC236}">
                <a16:creationId xmlns:a16="http://schemas.microsoft.com/office/drawing/2014/main" id="{40A3F838-26C6-4586-9557-CC936177F078}"/>
              </a:ext>
            </a:extLst>
          </p:cNvPr>
          <p:cNvSpPr/>
          <p:nvPr/>
        </p:nvSpPr>
        <p:spPr>
          <a:xfrm>
            <a:off x="9872142" y="6113488"/>
            <a:ext cx="1351929" cy="456405"/>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Siguiente</a:t>
            </a:r>
          </a:p>
        </p:txBody>
      </p:sp>
      <p:pic>
        <p:nvPicPr>
          <p:cNvPr id="8"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1363572" y="6036936"/>
            <a:ext cx="586619" cy="58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553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A95D78A-891A-486A-A5EB-C39A9654C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15E2DA8B-61FB-4CA4-86EE-78E432C73CCE}"/>
              </a:ext>
            </a:extLst>
          </p:cNvPr>
          <p:cNvSpPr/>
          <p:nvPr/>
        </p:nvSpPr>
        <p:spPr>
          <a:xfrm>
            <a:off x="140309" y="3894"/>
            <a:ext cx="11809882" cy="48178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CO" sz="32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Actividades</a:t>
            </a:r>
          </a:p>
        </p:txBody>
      </p:sp>
      <p:graphicFrame>
        <p:nvGraphicFramePr>
          <p:cNvPr id="3" name="Tabla 2">
            <a:extLst>
              <a:ext uri="{FF2B5EF4-FFF2-40B4-BE49-F238E27FC236}">
                <a16:creationId xmlns:a16="http://schemas.microsoft.com/office/drawing/2014/main" id="{16438103-592B-49F3-B97E-3839B11EEC41}"/>
              </a:ext>
            </a:extLst>
          </p:cNvPr>
          <p:cNvGraphicFramePr>
            <a:graphicFrameLocks noGrp="1"/>
          </p:cNvGraphicFramePr>
          <p:nvPr/>
        </p:nvGraphicFramePr>
        <p:xfrm>
          <a:off x="140309" y="685046"/>
          <a:ext cx="11809882" cy="576170"/>
        </p:xfrm>
        <a:graphic>
          <a:graphicData uri="http://schemas.openxmlformats.org/drawingml/2006/table">
            <a:tbl>
              <a:tblPr>
                <a:tableStyleId>{22838BEF-8BB2-4498-84A7-C5851F593DF1}</a:tableStyleId>
              </a:tblPr>
              <a:tblGrid>
                <a:gridCol w="2425237">
                  <a:extLst>
                    <a:ext uri="{9D8B030D-6E8A-4147-A177-3AD203B41FA5}">
                      <a16:colId xmlns:a16="http://schemas.microsoft.com/office/drawing/2014/main" val="1818255760"/>
                    </a:ext>
                  </a:extLst>
                </a:gridCol>
                <a:gridCol w="9384645">
                  <a:extLst>
                    <a:ext uri="{9D8B030D-6E8A-4147-A177-3AD203B41FA5}">
                      <a16:colId xmlns:a16="http://schemas.microsoft.com/office/drawing/2014/main" val="772970891"/>
                    </a:ext>
                  </a:extLst>
                </a:gridCol>
              </a:tblGrid>
              <a:tr h="576170">
                <a:tc>
                  <a:txBody>
                    <a:bodyPr/>
                    <a:lstStyle/>
                    <a:p>
                      <a:pPr lvl="0" algn="ctr">
                        <a:buNone/>
                      </a:pPr>
                      <a:r>
                        <a:rPr lang="es-CO" sz="1800" b="1" dirty="0">
                          <a:solidFill>
                            <a:schemeClr val="bg1"/>
                          </a:solidFill>
                          <a:effectLst/>
                          <a:latin typeface="Century Gothic"/>
                        </a:rPr>
                        <a:t>Componente </a:t>
                      </a:r>
                      <a:endParaRPr lang="en-US" b="1" dirty="0"/>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151897"/>
                    </a:solidFill>
                  </a:tcPr>
                </a:tc>
                <a:tc>
                  <a:txBody>
                    <a:bodyPr/>
                    <a:lstStyle/>
                    <a:p>
                      <a:pPr lvl="0" algn="ctr">
                        <a:buNone/>
                      </a:pPr>
                      <a:r>
                        <a:rPr lang="es-ES" sz="1800" b="1" kern="1200" noProof="0" dirty="0">
                          <a:solidFill>
                            <a:schemeClr val="bg1"/>
                          </a:solidFill>
                          <a:effectLst/>
                          <a:latin typeface="Century Gothic"/>
                          <a:ea typeface="+mn-ea"/>
                          <a:cs typeface="+mn-cs"/>
                        </a:rPr>
                        <a:t>5. Mecanismos para la Transparencia y el Acceso a la Información</a:t>
                      </a:r>
                      <a:endParaRPr lang="en-US" sz="1800" b="1" kern="1200" dirty="0">
                        <a:solidFill>
                          <a:schemeClr val="bg1"/>
                        </a:solidFill>
                        <a:effectLst/>
                        <a:latin typeface="Century Gothic"/>
                        <a:ea typeface="+mn-ea"/>
                        <a:cs typeface="+mn-cs"/>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151897"/>
                    </a:solidFill>
                  </a:tcPr>
                </a:tc>
                <a:extLst>
                  <a:ext uri="{0D108BD9-81ED-4DB2-BD59-A6C34878D82A}">
                    <a16:rowId xmlns:a16="http://schemas.microsoft.com/office/drawing/2014/main" val="2513559836"/>
                  </a:ext>
                </a:extLst>
              </a:tr>
            </a:tbl>
          </a:graphicData>
        </a:graphic>
      </p:graphicFrame>
      <p:graphicFrame>
        <p:nvGraphicFramePr>
          <p:cNvPr id="5" name="Tabla 5">
            <a:extLst>
              <a:ext uri="{FF2B5EF4-FFF2-40B4-BE49-F238E27FC236}">
                <a16:creationId xmlns:a16="http://schemas.microsoft.com/office/drawing/2014/main" id="{707442F5-4363-4D8F-829B-E5E421FA830E}"/>
              </a:ext>
            </a:extLst>
          </p:cNvPr>
          <p:cNvGraphicFramePr>
            <a:graphicFrameLocks noGrp="1"/>
          </p:cNvGraphicFramePr>
          <p:nvPr>
            <p:extLst>
              <p:ext uri="{D42A27DB-BD31-4B8C-83A1-F6EECF244321}">
                <p14:modId xmlns:p14="http://schemas.microsoft.com/office/powerpoint/2010/main" val="939526773"/>
              </p:ext>
            </p:extLst>
          </p:nvPr>
        </p:nvGraphicFramePr>
        <p:xfrm>
          <a:off x="140309" y="1460588"/>
          <a:ext cx="11809882" cy="4758480"/>
        </p:xfrm>
        <a:graphic>
          <a:graphicData uri="http://schemas.openxmlformats.org/drawingml/2006/table">
            <a:tbl>
              <a:tblPr>
                <a:tableStyleId>{22838BEF-8BB2-4498-84A7-C5851F593DF1}</a:tableStyleId>
              </a:tblPr>
              <a:tblGrid>
                <a:gridCol w="2424913">
                  <a:extLst>
                    <a:ext uri="{9D8B030D-6E8A-4147-A177-3AD203B41FA5}">
                      <a16:colId xmlns:a16="http://schemas.microsoft.com/office/drawing/2014/main" val="481026055"/>
                    </a:ext>
                  </a:extLst>
                </a:gridCol>
                <a:gridCol w="2664326">
                  <a:extLst>
                    <a:ext uri="{9D8B030D-6E8A-4147-A177-3AD203B41FA5}">
                      <a16:colId xmlns:a16="http://schemas.microsoft.com/office/drawing/2014/main" val="2950373794"/>
                    </a:ext>
                  </a:extLst>
                </a:gridCol>
                <a:gridCol w="2495704">
                  <a:extLst>
                    <a:ext uri="{9D8B030D-6E8A-4147-A177-3AD203B41FA5}">
                      <a16:colId xmlns:a16="http://schemas.microsoft.com/office/drawing/2014/main" val="1129830430"/>
                    </a:ext>
                  </a:extLst>
                </a:gridCol>
                <a:gridCol w="1688688">
                  <a:extLst>
                    <a:ext uri="{9D8B030D-6E8A-4147-A177-3AD203B41FA5}">
                      <a16:colId xmlns:a16="http://schemas.microsoft.com/office/drawing/2014/main" val="1595972922"/>
                    </a:ext>
                  </a:extLst>
                </a:gridCol>
                <a:gridCol w="1283226">
                  <a:extLst>
                    <a:ext uri="{9D8B030D-6E8A-4147-A177-3AD203B41FA5}">
                      <a16:colId xmlns:a16="http://schemas.microsoft.com/office/drawing/2014/main" val="3531026915"/>
                    </a:ext>
                  </a:extLst>
                </a:gridCol>
                <a:gridCol w="1253025">
                  <a:extLst>
                    <a:ext uri="{9D8B030D-6E8A-4147-A177-3AD203B41FA5}">
                      <a16:colId xmlns:a16="http://schemas.microsoft.com/office/drawing/2014/main" val="3813046740"/>
                    </a:ext>
                  </a:extLst>
                </a:gridCol>
              </a:tblGrid>
              <a:tr h="258699">
                <a:tc>
                  <a:txBody>
                    <a:bodyPr/>
                    <a:lstStyle/>
                    <a:p>
                      <a:pPr algn="ctr" rtl="0" fontAlgn="base"/>
                      <a:r>
                        <a:rPr lang="es-CO" sz="1600" b="1" dirty="0">
                          <a:effectLst/>
                          <a:latin typeface="Century Gothic" panose="020B0502020202020204" pitchFamily="34" charset="0"/>
                        </a:rPr>
                        <a:t>  Subcomponente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Actividades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Meta o Producto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Responsable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Fecha Inicio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Fecha Fin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75607540"/>
                  </a:ext>
                </a:extLst>
              </a:tr>
              <a:tr h="512898">
                <a:tc>
                  <a:txBody>
                    <a:bodyPr/>
                    <a:lstStyle/>
                    <a:p>
                      <a:pPr lvl="0" algn="l">
                        <a:buNone/>
                      </a:pPr>
                      <a:r>
                        <a:rPr lang="es-CO" sz="1400" b="0" i="0" u="none" strike="noStrike" noProof="0" dirty="0">
                          <a:effectLst/>
                          <a:latin typeface="Century Gothic" panose="020B0502020202020204" pitchFamily="34" charset="0"/>
                        </a:rPr>
                        <a:t>Transparencia colaborativa</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atinLnBrk="0"/>
                      <a:r>
                        <a:rPr lang="es-CO" sz="1400" dirty="0">
                          <a:effectLst/>
                          <a:latin typeface="Century Gothic" panose="020B0502020202020204" pitchFamily="34" charset="0"/>
                        </a:rPr>
                        <a:t>Definir el modelo de gobierno de datos para el MHCP</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dirty="0">
                          <a:effectLst/>
                          <a:latin typeface="Century Gothic" panose="020B0502020202020204" pitchFamily="34" charset="0"/>
                        </a:rPr>
                        <a:t>Definir modelo de gobierno de datos</a:t>
                      </a:r>
                      <a:endParaRPr lang="es-CO" sz="1400" b="0" i="0" u="none" strike="noStrike" noProof="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n-US" sz="1400" dirty="0">
                          <a:latin typeface="Century Gothic" panose="020B0502020202020204" pitchFamily="34" charset="0"/>
                        </a:rPr>
                        <a:t>Dirección de Tecnologia </a:t>
                      </a: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a:buNone/>
                      </a:pPr>
                      <a:r>
                        <a:rPr lang="es-CO" sz="1400" b="0" i="0" u="none" strike="noStrike" noProof="0" dirty="0">
                          <a:effectLst/>
                          <a:latin typeface="Century Gothic" panose="020B0502020202020204" pitchFamily="34" charset="0"/>
                        </a:rPr>
                        <a:t>01/01/2023</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rtl="0">
                        <a:buNone/>
                      </a:pPr>
                      <a:r>
                        <a:rPr lang="es-CO" sz="1400" b="0" dirty="0">
                          <a:effectLst/>
                          <a:latin typeface="Century Gothic" panose="020B0502020202020204" pitchFamily="34" charset="0"/>
                        </a:rPr>
                        <a:t> </a:t>
                      </a:r>
                      <a:r>
                        <a:rPr lang="es-CO" sz="1400" b="0" i="0" u="none" strike="noStrike" noProof="0" dirty="0">
                          <a:effectLst/>
                          <a:latin typeface="Century Gothic" panose="020B0502020202020204" pitchFamily="34" charset="0"/>
                        </a:rPr>
                        <a:t>20/12/2023</a:t>
                      </a:r>
                    </a:p>
                    <a:p>
                      <a:pPr lvl="0" algn="ctr">
                        <a:buNone/>
                      </a:pPr>
                      <a:endParaRPr lang="es-CO" sz="1400" b="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730986848"/>
                  </a:ext>
                </a:extLst>
              </a:tr>
              <a:tr h="833803">
                <a:tc>
                  <a:txBody>
                    <a:bodyPr/>
                    <a:lstStyle/>
                    <a:p>
                      <a:pPr lvl="0" algn="l">
                        <a:buNone/>
                      </a:pPr>
                      <a:r>
                        <a:rPr lang="es-CO" sz="1400" b="0" i="0" u="none" strike="noStrike" noProof="0" dirty="0">
                          <a:effectLst/>
                          <a:latin typeface="Century Gothic" panose="020B0502020202020204" pitchFamily="34" charset="0"/>
                        </a:rPr>
                        <a:t>Transparencia colaborativa</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dirty="0">
                          <a:latin typeface="Century Gothic" panose="020B0502020202020204" pitchFamily="34" charset="0"/>
                        </a:rPr>
                        <a:t>Implementar el modelo de gobierno de datos para los dominios priorizados por la Dirección de Tecnología </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dirty="0">
                          <a:effectLst/>
                          <a:latin typeface="Century Gothic" panose="020B0502020202020204" pitchFamily="34" charset="0"/>
                        </a:rPr>
                        <a:t>Implementar modelo de gobierno de datos</a:t>
                      </a:r>
                      <a:endParaRPr lang="es-CO" sz="1400" b="0" i="0" u="none" strike="noStrike" noProof="0" dirty="0">
                        <a:effectLst/>
                        <a:latin typeface="Century Gothic" panose="020B0502020202020204" pitchFamily="34" charset="0"/>
                      </a:endParaRPr>
                    </a:p>
                    <a:p>
                      <a:pPr lvl="0" algn="l">
                        <a:lnSpc>
                          <a:spcPct val="100000"/>
                        </a:lnSpc>
                        <a:spcBef>
                          <a:spcPts val="0"/>
                        </a:spcBef>
                        <a:spcAft>
                          <a:spcPts val="0"/>
                        </a:spcAft>
                        <a:buNone/>
                      </a:pPr>
                      <a:endParaRPr lang="es-CO" sz="1400" b="0" i="0" u="none" strike="noStrike" noProof="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Century Gothic" panose="020B0502020202020204" pitchFamily="34" charset="0"/>
                        </a:rPr>
                        <a:t>Dirección de Tecnologia </a:t>
                      </a:r>
                    </a:p>
                    <a:p>
                      <a:pPr lvl="0" algn="l">
                        <a:buNone/>
                      </a:pP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a:buNone/>
                      </a:pPr>
                      <a:r>
                        <a:rPr lang="es-CO" sz="1400" b="0" i="0" u="none" strike="noStrike" noProof="0" dirty="0">
                          <a:effectLst/>
                          <a:latin typeface="Century Gothic" panose="020B0502020202020204" pitchFamily="34" charset="0"/>
                        </a:rPr>
                        <a:t>01/01/2023</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ctr" rtl="0">
                        <a:buNone/>
                      </a:pPr>
                      <a:r>
                        <a:rPr lang="es-CO" sz="1400" b="0" dirty="0">
                          <a:effectLst/>
                          <a:latin typeface="Century Gothic" panose="020B0502020202020204" pitchFamily="34" charset="0"/>
                        </a:rPr>
                        <a:t> </a:t>
                      </a:r>
                      <a:r>
                        <a:rPr lang="es-CO" sz="1400" b="0" i="0" u="none" strike="noStrike" noProof="0" dirty="0">
                          <a:effectLst/>
                          <a:latin typeface="Century Gothic" panose="020B0502020202020204" pitchFamily="34" charset="0"/>
                        </a:rPr>
                        <a:t>20/12/2023</a:t>
                      </a: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88640671"/>
                  </a:ext>
                </a:extLst>
              </a:tr>
              <a:tr h="895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b="0" i="0" u="none" strike="noStrike" noProof="0" dirty="0">
                          <a:effectLst/>
                          <a:latin typeface="Century Gothic" panose="020B0502020202020204" pitchFamily="34" charset="0"/>
                        </a:rPr>
                        <a:t>Transparencia colaborativa</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dirty="0">
                          <a:latin typeface="Century Gothic" panose="020B0502020202020204" pitchFamily="34" charset="0"/>
                        </a:rPr>
                        <a:t>Gestionar  las acciones anuales de socialización de las políticas de seguridad de la información para usuarios finales</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lnSpc>
                          <a:spcPct val="100000"/>
                        </a:lnSpc>
                        <a:spcBef>
                          <a:spcPts val="0"/>
                        </a:spcBef>
                        <a:spcAft>
                          <a:spcPts val="0"/>
                        </a:spcAft>
                        <a:buNone/>
                      </a:pPr>
                      <a:r>
                        <a:rPr lang="es-CO" sz="1400" dirty="0">
                          <a:latin typeface="Century Gothic" panose="020B0502020202020204" pitchFamily="34" charset="0"/>
                        </a:rPr>
                        <a:t>Socialización de las políticas de seguridad de la información </a:t>
                      </a:r>
                      <a:endParaRPr lang="es-CO" sz="1400" b="0" i="0" u="none" strike="noStrike" noProof="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Century Gothic" panose="020B0502020202020204" pitchFamily="34" charset="0"/>
                        </a:rPr>
                        <a:t>Dirección de Tecnologia </a:t>
                      </a: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b="0" i="0" u="none" strike="noStrike" noProof="0" dirty="0">
                          <a:effectLst/>
                          <a:latin typeface="Century Gothic" panose="020B0502020202020204" pitchFamily="34" charset="0"/>
                        </a:rPr>
                        <a:t>01/01/2023</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rtl="0">
                        <a:buNone/>
                      </a:pPr>
                      <a:r>
                        <a:rPr lang="es-CO" sz="1400" b="0" dirty="0">
                          <a:effectLst/>
                          <a:latin typeface="Century Gothic" panose="020B0502020202020204" pitchFamily="34" charset="0"/>
                        </a:rPr>
                        <a:t> </a:t>
                      </a:r>
                      <a:r>
                        <a:rPr lang="es-CO" sz="1400" b="0" i="0" u="none" strike="noStrike" noProof="0" dirty="0">
                          <a:effectLst/>
                          <a:latin typeface="Century Gothic" panose="020B0502020202020204" pitchFamily="34" charset="0"/>
                        </a:rPr>
                        <a:t>20/12/2023</a:t>
                      </a: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9984906"/>
                  </a:ext>
                </a:extLst>
              </a:tr>
              <a:tr h="859987">
                <a:tc>
                  <a:txBody>
                    <a:bodyPr/>
                    <a:lstStyle/>
                    <a:p>
                      <a:pPr lvl="0" algn="l">
                        <a:buNone/>
                      </a:pPr>
                      <a:r>
                        <a:rPr lang="en-US" sz="1400" dirty="0">
                          <a:latin typeface="Century Gothic" panose="020B0502020202020204" pitchFamily="34" charset="0"/>
                        </a:rPr>
                        <a:t>Criterio diferencial de accesibilidad</a:t>
                      </a: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lvl="0" algn="l" defTabSz="914400" rtl="0" eaLnBrk="1" fontAlgn="t" latinLnBrk="0" hangingPunct="1">
                        <a:buNone/>
                      </a:pPr>
                      <a:r>
                        <a:rPr lang="es-ES" sz="1400" kern="1200" dirty="0">
                          <a:solidFill>
                            <a:schemeClr val="dk1"/>
                          </a:solidFill>
                          <a:latin typeface="Century Gothic" panose="020B0502020202020204" pitchFamily="34" charset="0"/>
                          <a:ea typeface="+mn-ea"/>
                          <a:cs typeface="+mn-cs"/>
                        </a:rPr>
                        <a:t>Identificar brechas de la página web oficial de la entidad respecto al  cumplimiento del  criterio de accesibilidad: Objetos programados. (regla CC30)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lvl="0" algn="l" defTabSz="914400" rtl="0" eaLnBrk="1" fontAlgn="t" latinLnBrk="0" hangingPunct="1">
                        <a:buNone/>
                      </a:pPr>
                      <a:r>
                        <a:rPr lang="es-ES" sz="1400" kern="1200" dirty="0">
                          <a:solidFill>
                            <a:schemeClr val="dk1"/>
                          </a:solidFill>
                          <a:latin typeface="Century Gothic" panose="020B0502020202020204" pitchFamily="34" charset="0"/>
                          <a:ea typeface="+mn-ea"/>
                          <a:cs typeface="+mn-cs"/>
                        </a:rPr>
                        <a:t>Revisar el componente de agenda para verificar las opciones técnicas y posteriormente hacer entrega de las brechas respecto al criterio CC30 identificadas. </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Century Gothic" panose="020B0502020202020204" pitchFamily="34" charset="0"/>
                        </a:rPr>
                        <a:t>Dirección de Tecnología </a:t>
                      </a:r>
                    </a:p>
                    <a:p>
                      <a:pPr lvl="0" algn="l">
                        <a:buNone/>
                      </a:pP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b="0" i="0" u="none" strike="noStrike" noProof="0" dirty="0">
                          <a:effectLst/>
                          <a:latin typeface="Century Gothic" panose="020B0502020202020204" pitchFamily="34" charset="0"/>
                        </a:rPr>
                        <a:t>01/01/2023</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rtl="0">
                        <a:buNone/>
                      </a:pPr>
                      <a:r>
                        <a:rPr lang="es-CO" sz="1400" b="0" dirty="0">
                          <a:effectLst/>
                          <a:latin typeface="Century Gothic" panose="020B0502020202020204" pitchFamily="34" charset="0"/>
                        </a:rPr>
                        <a:t> </a:t>
                      </a:r>
                      <a:r>
                        <a:rPr lang="es-CO" sz="1400" b="0" i="0" u="none" strike="noStrike" noProof="0" dirty="0">
                          <a:effectLst/>
                          <a:latin typeface="Century Gothic" panose="020B0502020202020204" pitchFamily="34" charset="0"/>
                        </a:rPr>
                        <a:t>31/03/2023</a:t>
                      </a: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69110580"/>
                  </a:ext>
                </a:extLst>
              </a:tr>
            </a:tbl>
          </a:graphicData>
        </a:graphic>
      </p:graphicFrame>
      <p:sp>
        <p:nvSpPr>
          <p:cNvPr id="7" name="Rectángulo 6">
            <a:hlinkClick r:id="" action="ppaction://noaction"/>
            <a:extLst>
              <a:ext uri="{FF2B5EF4-FFF2-40B4-BE49-F238E27FC236}">
                <a16:creationId xmlns:a16="http://schemas.microsoft.com/office/drawing/2014/main" id="{40A3F838-26C6-4586-9557-CC936177F078}"/>
              </a:ext>
            </a:extLst>
          </p:cNvPr>
          <p:cNvSpPr/>
          <p:nvPr/>
        </p:nvSpPr>
        <p:spPr>
          <a:xfrm>
            <a:off x="9941488" y="6196800"/>
            <a:ext cx="1351929" cy="456405"/>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Siguiente</a:t>
            </a:r>
          </a:p>
        </p:txBody>
      </p:sp>
      <p:pic>
        <p:nvPicPr>
          <p:cNvPr id="8"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1293417" y="6113653"/>
            <a:ext cx="586619" cy="58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970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a:extLst>
              <a:ext uri="{FF2B5EF4-FFF2-40B4-BE49-F238E27FC236}">
                <a16:creationId xmlns:a16="http://schemas.microsoft.com/office/drawing/2014/main" id="{A8999AA0-C03A-4C70-95C7-24285B541BAF}"/>
              </a:ext>
            </a:extLst>
          </p:cNvPr>
          <p:cNvSpPr/>
          <p:nvPr/>
        </p:nvSpPr>
        <p:spPr>
          <a:xfrm>
            <a:off x="0" y="0"/>
            <a:ext cx="10541476" cy="207359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Forma libre: forma 25">
            <a:extLst>
              <a:ext uri="{FF2B5EF4-FFF2-40B4-BE49-F238E27FC236}">
                <a16:creationId xmlns:a16="http://schemas.microsoft.com/office/drawing/2014/main" id="{36E4F592-3839-46C7-A1D2-80E1710978B4}"/>
              </a:ext>
            </a:extLst>
          </p:cNvPr>
          <p:cNvSpPr/>
          <p:nvPr/>
        </p:nvSpPr>
        <p:spPr>
          <a:xfrm>
            <a:off x="-2709222" y="0"/>
            <a:ext cx="25378612" cy="6858000"/>
          </a:xfrm>
          <a:custGeom>
            <a:avLst/>
            <a:gdLst>
              <a:gd name="connsiteX0" fmla="*/ 13186611 w 25378612"/>
              <a:gd name="connsiteY0" fmla="*/ 0 h 6858000"/>
              <a:gd name="connsiteX1" fmla="*/ 14907030 w 25378612"/>
              <a:gd name="connsiteY1" fmla="*/ 0 h 6858000"/>
              <a:gd name="connsiteX2" fmla="*/ 14907030 w 25378612"/>
              <a:gd name="connsiteY2" fmla="*/ 2021305 h 6858000"/>
              <a:gd name="connsiteX3" fmla="*/ 25378612 w 25378612"/>
              <a:gd name="connsiteY3" fmla="*/ 2021305 h 6858000"/>
              <a:gd name="connsiteX4" fmla="*/ 25378612 w 25378612"/>
              <a:gd name="connsiteY4" fmla="*/ 6858000 h 6858000"/>
              <a:gd name="connsiteX5" fmla="*/ 0 w 25378612"/>
              <a:gd name="connsiteY5" fmla="*/ 6858000 h 6858000"/>
              <a:gd name="connsiteX6" fmla="*/ 0 w 25378612"/>
              <a:gd name="connsiteY6" fmla="*/ 2021305 h 6858000"/>
              <a:gd name="connsiteX7" fmla="*/ 13186611 w 25378612"/>
              <a:gd name="connsiteY7" fmla="*/ 20213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78612" h="6858000">
                <a:moveTo>
                  <a:pt x="13186611" y="0"/>
                </a:moveTo>
                <a:lnTo>
                  <a:pt x="14907030" y="0"/>
                </a:lnTo>
                <a:lnTo>
                  <a:pt x="14907030" y="2021305"/>
                </a:lnTo>
                <a:lnTo>
                  <a:pt x="25378612" y="2021305"/>
                </a:lnTo>
                <a:lnTo>
                  <a:pt x="25378612" y="6858000"/>
                </a:lnTo>
                <a:lnTo>
                  <a:pt x="0" y="6858000"/>
                </a:lnTo>
                <a:lnTo>
                  <a:pt x="0" y="2021305"/>
                </a:lnTo>
                <a:lnTo>
                  <a:pt x="13186611" y="2021305"/>
                </a:lnTo>
                <a:close/>
              </a:path>
            </a:pathLst>
          </a:cu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5" name="CuadroTexto 4">
            <a:extLst>
              <a:ext uri="{FF2B5EF4-FFF2-40B4-BE49-F238E27FC236}">
                <a16:creationId xmlns:a16="http://schemas.microsoft.com/office/drawing/2014/main" id="{E35C8734-1817-44D4-8000-4F918A7CC3A3}"/>
              </a:ext>
            </a:extLst>
          </p:cNvPr>
          <p:cNvSpPr txBox="1"/>
          <p:nvPr/>
        </p:nvSpPr>
        <p:spPr>
          <a:xfrm>
            <a:off x="59533" y="1093413"/>
            <a:ext cx="1476375" cy="646331"/>
          </a:xfrm>
          <a:prstGeom prst="rect">
            <a:avLst/>
          </a:prstGeom>
          <a:noFill/>
        </p:spPr>
        <p:txBody>
          <a:bodyPr wrap="square" rtlCol="0">
            <a:spAutoFit/>
          </a:bodyPr>
          <a:lstStyle/>
          <a:p>
            <a:pPr algn="ctr"/>
            <a:r>
              <a:rPr lang="es-CO" b="1">
                <a:latin typeface="Calibri" panose="020F0502020204030204" pitchFamily="34" charset="0"/>
              </a:rPr>
              <a:t>Gestión del Riesgo</a:t>
            </a:r>
            <a:endParaRPr lang="es-CO" b="1"/>
          </a:p>
        </p:txBody>
      </p:sp>
      <p:sp>
        <p:nvSpPr>
          <p:cNvPr id="8" name="CuadroTexto 7">
            <a:extLst>
              <a:ext uri="{FF2B5EF4-FFF2-40B4-BE49-F238E27FC236}">
                <a16:creationId xmlns:a16="http://schemas.microsoft.com/office/drawing/2014/main" id="{7AA31F0D-F3C1-4E2B-BA28-0EFBE1CDA20A}"/>
              </a:ext>
            </a:extLst>
          </p:cNvPr>
          <p:cNvSpPr txBox="1"/>
          <p:nvPr/>
        </p:nvSpPr>
        <p:spPr>
          <a:xfrm>
            <a:off x="2038351" y="1087400"/>
            <a:ext cx="1819277" cy="1200329"/>
          </a:xfrm>
          <a:prstGeom prst="rect">
            <a:avLst/>
          </a:prstGeom>
          <a:noFill/>
        </p:spPr>
        <p:txBody>
          <a:bodyPr wrap="square" rtlCol="0">
            <a:spAutoFit/>
          </a:bodyPr>
          <a:lstStyle/>
          <a:p>
            <a:pPr algn="ctr" rtl="0" fontAlgn="base"/>
            <a:r>
              <a:rPr lang="es-CO" b="1">
                <a:solidFill>
                  <a:srgbClr val="000000"/>
                </a:solidFill>
                <a:latin typeface="Calibri" panose="020F0502020204030204" pitchFamily="34" charset="0"/>
              </a:rPr>
              <a:t>Racionalización de </a:t>
            </a:r>
            <a:r>
              <a:rPr lang="en-US" b="1">
                <a:solidFill>
                  <a:srgbClr val="000000"/>
                </a:solidFill>
                <a:latin typeface="Calibri" panose="020F0502020204030204" pitchFamily="34" charset="0"/>
              </a:rPr>
              <a:t>​</a:t>
            </a:r>
            <a:endParaRPr lang="en-US" b="1">
              <a:solidFill>
                <a:srgbClr val="000000"/>
              </a:solidFill>
              <a:latin typeface="Segoe UI" panose="020B0502040204020203" pitchFamily="34" charset="0"/>
            </a:endParaRPr>
          </a:p>
          <a:p>
            <a:pPr algn="ctr" rtl="0" fontAlgn="base"/>
            <a:r>
              <a:rPr lang="es-CO" b="1">
                <a:solidFill>
                  <a:srgbClr val="000000"/>
                </a:solidFill>
                <a:latin typeface="Calibri" panose="020F0502020204030204" pitchFamily="34" charset="0"/>
              </a:rPr>
              <a:t>Trámites</a:t>
            </a:r>
            <a:endParaRPr lang="en-US" b="1">
              <a:solidFill>
                <a:srgbClr val="000000"/>
              </a:solidFill>
              <a:latin typeface="Segoe UI" panose="020B0502040204020203" pitchFamily="34" charset="0"/>
            </a:endParaRPr>
          </a:p>
          <a:p>
            <a:pPr algn="ctr"/>
            <a:endParaRPr lang="es-CO" b="1"/>
          </a:p>
        </p:txBody>
      </p:sp>
      <p:sp>
        <p:nvSpPr>
          <p:cNvPr id="9" name="CuadroTexto 8">
            <a:extLst>
              <a:ext uri="{FF2B5EF4-FFF2-40B4-BE49-F238E27FC236}">
                <a16:creationId xmlns:a16="http://schemas.microsoft.com/office/drawing/2014/main" id="{AE6FA0A8-3A84-44D2-A541-7F74140B90D1}"/>
              </a:ext>
            </a:extLst>
          </p:cNvPr>
          <p:cNvSpPr txBox="1"/>
          <p:nvPr/>
        </p:nvSpPr>
        <p:spPr>
          <a:xfrm>
            <a:off x="4360071" y="1138855"/>
            <a:ext cx="1476375" cy="646331"/>
          </a:xfrm>
          <a:prstGeom prst="rect">
            <a:avLst/>
          </a:prstGeom>
          <a:noFill/>
        </p:spPr>
        <p:txBody>
          <a:bodyPr wrap="square" rtlCol="0">
            <a:spAutoFit/>
          </a:bodyPr>
          <a:lstStyle/>
          <a:p>
            <a:pPr algn="ctr"/>
            <a:r>
              <a:rPr lang="es-CO" b="1">
                <a:solidFill>
                  <a:srgbClr val="000000"/>
                </a:solidFill>
                <a:latin typeface="Calibri" panose="020F0502020204030204" pitchFamily="34" charset="0"/>
              </a:rPr>
              <a:t>Rendición de Cuentas</a:t>
            </a:r>
            <a:endParaRPr lang="es-CO" b="1"/>
          </a:p>
        </p:txBody>
      </p:sp>
      <p:sp>
        <p:nvSpPr>
          <p:cNvPr id="10" name="CuadroTexto 9">
            <a:extLst>
              <a:ext uri="{FF2B5EF4-FFF2-40B4-BE49-F238E27FC236}">
                <a16:creationId xmlns:a16="http://schemas.microsoft.com/office/drawing/2014/main" id="{DF045DC2-E2E5-41FB-A972-42BB5D686E09}"/>
              </a:ext>
            </a:extLst>
          </p:cNvPr>
          <p:cNvSpPr txBox="1"/>
          <p:nvPr/>
        </p:nvSpPr>
        <p:spPr>
          <a:xfrm>
            <a:off x="6338889" y="1138855"/>
            <a:ext cx="1476375" cy="646331"/>
          </a:xfrm>
          <a:prstGeom prst="rect">
            <a:avLst/>
          </a:prstGeom>
          <a:noFill/>
        </p:spPr>
        <p:txBody>
          <a:bodyPr wrap="square" rtlCol="0">
            <a:spAutoFit/>
          </a:bodyPr>
          <a:lstStyle/>
          <a:p>
            <a:pPr algn="ctr"/>
            <a:r>
              <a:rPr lang="es-CO" b="1" dirty="0">
                <a:solidFill>
                  <a:srgbClr val="000000"/>
                </a:solidFill>
                <a:latin typeface="Calibri" panose="020F0502020204030204" pitchFamily="34" charset="0"/>
              </a:rPr>
              <a:t>Servicio al Ciudadano</a:t>
            </a:r>
            <a:endParaRPr lang="es-CO" b="1" dirty="0"/>
          </a:p>
        </p:txBody>
      </p:sp>
      <p:sp>
        <p:nvSpPr>
          <p:cNvPr id="11" name="CuadroTexto 10">
            <a:extLst>
              <a:ext uri="{FF2B5EF4-FFF2-40B4-BE49-F238E27FC236}">
                <a16:creationId xmlns:a16="http://schemas.microsoft.com/office/drawing/2014/main" id="{458BA2B6-F019-47B8-9C85-1054FE42BDC5}"/>
              </a:ext>
            </a:extLst>
          </p:cNvPr>
          <p:cNvSpPr txBox="1"/>
          <p:nvPr/>
        </p:nvSpPr>
        <p:spPr>
          <a:xfrm>
            <a:off x="8395122" y="1231912"/>
            <a:ext cx="1585913" cy="369332"/>
          </a:xfrm>
          <a:prstGeom prst="rect">
            <a:avLst/>
          </a:prstGeom>
          <a:noFill/>
        </p:spPr>
        <p:txBody>
          <a:bodyPr wrap="square" rtlCol="0">
            <a:spAutoFit/>
          </a:bodyPr>
          <a:lstStyle/>
          <a:p>
            <a:pPr algn="ctr"/>
            <a:r>
              <a:rPr lang="es-CO" b="1">
                <a:solidFill>
                  <a:srgbClr val="000000"/>
                </a:solidFill>
                <a:latin typeface="Calibri" panose="020F0502020204030204" pitchFamily="34" charset="0"/>
              </a:rPr>
              <a:t>Transparencia</a:t>
            </a:r>
            <a:r>
              <a:rPr lang="es-CO">
                <a:solidFill>
                  <a:srgbClr val="000000"/>
                </a:solidFill>
                <a:latin typeface="Calibri" panose="020F0502020204030204" pitchFamily="34" charset="0"/>
              </a:rPr>
              <a:t> </a:t>
            </a:r>
            <a:endParaRPr lang="es-CO" b="1"/>
          </a:p>
        </p:txBody>
      </p:sp>
      <p:sp>
        <p:nvSpPr>
          <p:cNvPr id="2" name="Rectángulo 1">
            <a:extLst>
              <a:ext uri="{FF2B5EF4-FFF2-40B4-BE49-F238E27FC236}">
                <a16:creationId xmlns:a16="http://schemas.microsoft.com/office/drawing/2014/main" id="{F1679B92-DC96-4568-AE64-C3619F5FC307}"/>
              </a:ext>
            </a:extLst>
          </p:cNvPr>
          <p:cNvSpPr/>
          <p:nvPr/>
        </p:nvSpPr>
        <p:spPr>
          <a:xfrm>
            <a:off x="3934836" y="2037334"/>
            <a:ext cx="4371176" cy="4808222"/>
          </a:xfrm>
          <a:prstGeom prst="rect">
            <a:avLst/>
          </a:prstGeom>
          <a:solidFill>
            <a:srgbClr val="FFC61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CuadroTexto 11">
            <a:extLst>
              <a:ext uri="{FF2B5EF4-FFF2-40B4-BE49-F238E27FC236}">
                <a16:creationId xmlns:a16="http://schemas.microsoft.com/office/drawing/2014/main" id="{E65BA73D-7FB5-40B0-9BEB-9E687B34B889}"/>
              </a:ext>
            </a:extLst>
          </p:cNvPr>
          <p:cNvSpPr txBox="1"/>
          <p:nvPr/>
        </p:nvSpPr>
        <p:spPr>
          <a:xfrm>
            <a:off x="10510554" y="1114175"/>
            <a:ext cx="1476375" cy="646331"/>
          </a:xfrm>
          <a:prstGeom prst="rect">
            <a:avLst/>
          </a:prstGeom>
          <a:noFill/>
        </p:spPr>
        <p:txBody>
          <a:bodyPr wrap="square" rtlCol="0">
            <a:spAutoFit/>
          </a:bodyPr>
          <a:lstStyle/>
          <a:p>
            <a:pPr algn="ctr"/>
            <a:r>
              <a:rPr lang="es-CO" b="1">
                <a:latin typeface="Calibri" panose="020F0502020204030204" pitchFamily="34" charset="0"/>
              </a:rPr>
              <a:t>Iniciativas Adicionales</a:t>
            </a:r>
            <a:endParaRPr lang="es-CO" b="1"/>
          </a:p>
        </p:txBody>
      </p:sp>
      <p:sp>
        <p:nvSpPr>
          <p:cNvPr id="19" name="CuadroTexto 18">
            <a:extLst>
              <a:ext uri="{FF2B5EF4-FFF2-40B4-BE49-F238E27FC236}">
                <a16:creationId xmlns:a16="http://schemas.microsoft.com/office/drawing/2014/main" id="{A1D33973-F9FF-46C2-87D1-C0764AD6EE22}"/>
              </a:ext>
            </a:extLst>
          </p:cNvPr>
          <p:cNvSpPr txBox="1"/>
          <p:nvPr/>
        </p:nvSpPr>
        <p:spPr>
          <a:xfrm>
            <a:off x="4090193" y="2103386"/>
            <a:ext cx="4138612" cy="861774"/>
          </a:xfrm>
          <a:prstGeom prst="rect">
            <a:avLst/>
          </a:prstGeom>
          <a:noFill/>
        </p:spPr>
        <p:txBody>
          <a:bodyPr wrap="square" rtlCol="0">
            <a:spAutoFit/>
          </a:bodyPr>
          <a:lstStyle/>
          <a:p>
            <a:pPr algn="ctr"/>
            <a:r>
              <a:rPr lang="es-CO" sz="2500" b="1" dirty="0">
                <a:solidFill>
                  <a:schemeClr val="bg1"/>
                </a:solidFill>
                <a:latin typeface="Century Gothic" panose="020B0502020202020204" pitchFamily="34" charset="0"/>
              </a:rPr>
              <a:t>Componente 6</a:t>
            </a:r>
          </a:p>
          <a:p>
            <a:pPr algn="ctr"/>
            <a:r>
              <a:rPr lang="es-CO" sz="2500" b="1" dirty="0">
                <a:solidFill>
                  <a:schemeClr val="bg1"/>
                </a:solidFill>
                <a:latin typeface="Century Gothic" panose="020B0502020202020204" pitchFamily="34" charset="0"/>
              </a:rPr>
              <a:t>Iniciativas Adicionales</a:t>
            </a:r>
          </a:p>
        </p:txBody>
      </p:sp>
      <p:pic>
        <p:nvPicPr>
          <p:cNvPr id="18" name="Imagen 17">
            <a:hlinkClick r:id="rId2" action="ppaction://hlinksldjump"/>
            <a:extLst>
              <a:ext uri="{FF2B5EF4-FFF2-40B4-BE49-F238E27FC236}">
                <a16:creationId xmlns:a16="http://schemas.microsoft.com/office/drawing/2014/main" id="{C4A8D9BC-829A-4F5F-B46C-5775231AC53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95350" y="162990"/>
            <a:ext cx="1071632" cy="1071632"/>
          </a:xfrm>
          <a:prstGeom prst="rect">
            <a:avLst/>
          </a:prstGeom>
        </p:spPr>
      </p:pic>
      <p:pic>
        <p:nvPicPr>
          <p:cNvPr id="20" name="Imagen 19">
            <a:hlinkClick r:id="rId4" action="ppaction://hlinksldjump"/>
            <a:extLst>
              <a:ext uri="{FF2B5EF4-FFF2-40B4-BE49-F238E27FC236}">
                <a16:creationId xmlns:a16="http://schemas.microsoft.com/office/drawing/2014/main" id="{0C605281-4093-422B-8438-495A323A6ED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440934" y="107121"/>
            <a:ext cx="1026645" cy="1026645"/>
          </a:xfrm>
          <a:prstGeom prst="rect">
            <a:avLst/>
          </a:prstGeom>
        </p:spPr>
      </p:pic>
      <p:pic>
        <p:nvPicPr>
          <p:cNvPr id="21" name="Imagen 20">
            <a:hlinkClick r:id="rId6" action="ppaction://hlinksldjump"/>
            <a:extLst>
              <a:ext uri="{FF2B5EF4-FFF2-40B4-BE49-F238E27FC236}">
                <a16:creationId xmlns:a16="http://schemas.microsoft.com/office/drawing/2014/main" id="{D64C1552-E065-496D-8231-7C0AACA8AAD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42275" y="143836"/>
            <a:ext cx="910887" cy="910887"/>
          </a:xfrm>
          <a:prstGeom prst="rect">
            <a:avLst/>
          </a:prstGeom>
        </p:spPr>
      </p:pic>
      <p:pic>
        <p:nvPicPr>
          <p:cNvPr id="22" name="Imagen 21">
            <a:hlinkClick r:id="rId8" action="ppaction://hlinksldjump"/>
            <a:extLst>
              <a:ext uri="{FF2B5EF4-FFF2-40B4-BE49-F238E27FC236}">
                <a16:creationId xmlns:a16="http://schemas.microsoft.com/office/drawing/2014/main" id="{835C1F8E-A66E-431E-B41F-D2004FA927D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473162" y="143646"/>
            <a:ext cx="1026645" cy="1026645"/>
          </a:xfrm>
          <a:prstGeom prst="rect">
            <a:avLst/>
          </a:prstGeom>
        </p:spPr>
      </p:pic>
      <p:pic>
        <p:nvPicPr>
          <p:cNvPr id="3" name="Imagen 2">
            <a:extLst>
              <a:ext uri="{FF2B5EF4-FFF2-40B4-BE49-F238E27FC236}">
                <a16:creationId xmlns:a16="http://schemas.microsoft.com/office/drawing/2014/main" id="{57518B34-12AA-482A-B5D5-D01E11F0E7F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62327" y="2889793"/>
            <a:ext cx="3867345" cy="3867345"/>
          </a:xfrm>
          <a:prstGeom prst="rect">
            <a:avLst/>
          </a:prstGeom>
        </p:spPr>
      </p:pic>
      <p:pic>
        <p:nvPicPr>
          <p:cNvPr id="6" name="Imagen 5">
            <a:extLst>
              <a:ext uri="{FF2B5EF4-FFF2-40B4-BE49-F238E27FC236}">
                <a16:creationId xmlns:a16="http://schemas.microsoft.com/office/drawing/2014/main" id="{D807D830-52C0-4895-AD20-D2D378F735DF}"/>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0541476" y="-11572"/>
            <a:ext cx="1181863" cy="1181863"/>
          </a:xfrm>
          <a:prstGeom prst="rect">
            <a:avLst/>
          </a:prstGeom>
        </p:spPr>
      </p:pic>
      <p:pic>
        <p:nvPicPr>
          <p:cNvPr id="17" name="Imagen 16">
            <a:hlinkClick r:id="rId2" action="ppaction://hlinksldjump"/>
            <a:extLst>
              <a:ext uri="{FF2B5EF4-FFF2-40B4-BE49-F238E27FC236}">
                <a16:creationId xmlns:a16="http://schemas.microsoft.com/office/drawing/2014/main" id="{87F3BE62-F6EA-41B8-81B1-890137BB95DE}"/>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6400326" y="12444"/>
            <a:ext cx="1205306" cy="1205306"/>
          </a:xfrm>
          <a:prstGeom prst="rect">
            <a:avLst/>
          </a:prstGeom>
        </p:spPr>
      </p:pic>
      <p:sp>
        <p:nvSpPr>
          <p:cNvPr id="27" name="CuadroTexto 26">
            <a:extLst>
              <a:ext uri="{FF2B5EF4-FFF2-40B4-BE49-F238E27FC236}">
                <a16:creationId xmlns:a16="http://schemas.microsoft.com/office/drawing/2014/main" id="{71F9D6C8-55CD-4243-A17D-F8F1EE0408C4}"/>
              </a:ext>
            </a:extLst>
          </p:cNvPr>
          <p:cNvSpPr txBox="1"/>
          <p:nvPr/>
        </p:nvSpPr>
        <p:spPr>
          <a:xfrm>
            <a:off x="59533" y="2820439"/>
            <a:ext cx="3676170" cy="3693319"/>
          </a:xfrm>
          <a:prstGeom prst="rect">
            <a:avLst/>
          </a:prstGeom>
          <a:noFill/>
        </p:spPr>
        <p:txBody>
          <a:bodyPr wrap="square" rtlCol="0">
            <a:spAutoFit/>
          </a:bodyPr>
          <a:lstStyle/>
          <a:p>
            <a:pPr algn="just"/>
            <a:r>
              <a:rPr lang="es-CO" i="1" dirty="0">
                <a:solidFill>
                  <a:srgbClr val="3F4398"/>
                </a:solidFill>
                <a:latin typeface="Arial" panose="020B0604020202020204" pitchFamily="34" charset="0"/>
                <a:ea typeface="SimSun" panose="02010600030101010101" pitchFamily="2" charset="-122"/>
              </a:rPr>
              <a:t>En esta sección se presentan las iniciativas adicionales que se tiene contemplado para la promoción de la cultura de la integridad a través del plan de Cultura de Integridad con el fin de garantizar la sensibilización y apropiación del Código por parte de los funcionarios del Ministerio, de conformidad con los lineamientos del Modelo Integrado de Planeación y Gestión MIPG.</a:t>
            </a:r>
          </a:p>
          <a:p>
            <a:pPr algn="just"/>
            <a:endParaRPr lang="es-CO" i="1" dirty="0">
              <a:solidFill>
                <a:srgbClr val="3F4398"/>
              </a:solidFill>
              <a:latin typeface="Arial" panose="020B0604020202020204" pitchFamily="34" charset="0"/>
              <a:ea typeface="SimSun" panose="02010600030101010101" pitchFamily="2" charset="-122"/>
            </a:endParaRPr>
          </a:p>
        </p:txBody>
      </p:sp>
      <p:sp>
        <p:nvSpPr>
          <p:cNvPr id="28" name="Rectángulo 27">
            <a:extLst>
              <a:ext uri="{FF2B5EF4-FFF2-40B4-BE49-F238E27FC236}">
                <a16:creationId xmlns:a16="http://schemas.microsoft.com/office/drawing/2014/main" id="{C69CE97E-B344-4FEF-94A0-A88A8EBD1932}"/>
              </a:ext>
            </a:extLst>
          </p:cNvPr>
          <p:cNvSpPr/>
          <p:nvPr/>
        </p:nvSpPr>
        <p:spPr>
          <a:xfrm>
            <a:off x="9284302" y="3245184"/>
            <a:ext cx="2848165" cy="473854"/>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s-CO" b="1" dirty="0">
                <a:solidFill>
                  <a:schemeClr val="tx1"/>
                </a:solidFill>
                <a:latin typeface="Century Gothic" panose="020B0502020202020204" pitchFamily="34" charset="0"/>
              </a:rPr>
              <a:t>  Código de Integridad</a:t>
            </a:r>
          </a:p>
        </p:txBody>
      </p:sp>
      <p:pic>
        <p:nvPicPr>
          <p:cNvPr id="7" name="Imagen 6" descr="Imagen que contiene electrónica, computadora&#10;&#10;Descripción generada automáticamente">
            <a:extLst>
              <a:ext uri="{FF2B5EF4-FFF2-40B4-BE49-F238E27FC236}">
                <a16:creationId xmlns:a16="http://schemas.microsoft.com/office/drawing/2014/main" id="{01B02BCF-453B-4D12-AF1D-97260284839C}"/>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8737737" y="2890887"/>
            <a:ext cx="829245" cy="829245"/>
          </a:xfrm>
          <a:prstGeom prst="rect">
            <a:avLst/>
          </a:prstGeom>
        </p:spPr>
      </p:pic>
      <p:sp>
        <p:nvSpPr>
          <p:cNvPr id="29" name="Rectángulo 28">
            <a:hlinkClick r:id="rId13"/>
            <a:extLst>
              <a:ext uri="{FF2B5EF4-FFF2-40B4-BE49-F238E27FC236}">
                <a16:creationId xmlns:a16="http://schemas.microsoft.com/office/drawing/2014/main" id="{DA8AC30C-6CEC-4000-8406-93D8C84886AB}"/>
              </a:ext>
            </a:extLst>
          </p:cNvPr>
          <p:cNvSpPr/>
          <p:nvPr/>
        </p:nvSpPr>
        <p:spPr>
          <a:xfrm>
            <a:off x="9343836" y="4441445"/>
            <a:ext cx="2788632" cy="1416744"/>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s-CO" b="1" dirty="0">
                <a:solidFill>
                  <a:schemeClr val="tx1"/>
                </a:solidFill>
                <a:latin typeface="Century Gothic" panose="020B0502020202020204" pitchFamily="34" charset="0"/>
              </a:rPr>
              <a:t>Denuncias por presuntos actos de corrupción por funcionarios </a:t>
            </a:r>
          </a:p>
          <a:p>
            <a:pPr algn="ctr"/>
            <a:r>
              <a:rPr lang="es-CO" b="1" dirty="0">
                <a:solidFill>
                  <a:schemeClr val="tx1"/>
                </a:solidFill>
                <a:latin typeface="Century Gothic" panose="020B0502020202020204" pitchFamily="34" charset="0"/>
              </a:rPr>
              <a:t>del MHCP </a:t>
            </a:r>
          </a:p>
        </p:txBody>
      </p:sp>
      <p:pic>
        <p:nvPicPr>
          <p:cNvPr id="14" name="Imagen 13" descr="Icono&#10;&#10;Descripción generada automáticamente">
            <a:extLst>
              <a:ext uri="{FF2B5EF4-FFF2-40B4-BE49-F238E27FC236}">
                <a16:creationId xmlns:a16="http://schemas.microsoft.com/office/drawing/2014/main" id="{D4C84B4C-412A-47DF-8A06-292D52D694B8}"/>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8434103" y="4591403"/>
            <a:ext cx="1266786" cy="1266786"/>
          </a:xfrm>
          <a:prstGeom prst="rect">
            <a:avLst/>
          </a:prstGeom>
        </p:spPr>
      </p:pic>
      <p:pic>
        <p:nvPicPr>
          <p:cNvPr id="30" name="Picture 6" descr="puntero del mouse vector gratis | ¡Descargalo ahora!">
            <a:extLst>
              <a:ext uri="{FF2B5EF4-FFF2-40B4-BE49-F238E27FC236}">
                <a16:creationId xmlns:a16="http://schemas.microsoft.com/office/drawing/2014/main" id="{DE1AE9A8-17D1-44D8-B440-AC167517D8E6}"/>
              </a:ext>
            </a:extLst>
          </p:cNvPr>
          <p:cNvPicPr>
            <a:picLocks noChangeAspect="1" noChangeArrowheads="1"/>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11835210" y="3627459"/>
            <a:ext cx="303438" cy="3942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puntero del mouse vector gratis | ¡Descargalo ahora!">
            <a:extLst>
              <a:ext uri="{FF2B5EF4-FFF2-40B4-BE49-F238E27FC236}">
                <a16:creationId xmlns:a16="http://schemas.microsoft.com/office/drawing/2014/main" id="{8C9B714F-E30B-4239-A514-B8174EB3C678}"/>
              </a:ext>
            </a:extLst>
          </p:cNvPr>
          <p:cNvPicPr>
            <a:picLocks noChangeAspect="1" noChangeArrowheads="1"/>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11829029" y="5738835"/>
            <a:ext cx="303438" cy="394277"/>
          </a:xfrm>
          <a:prstGeom prst="rect">
            <a:avLst/>
          </a:prstGeom>
          <a:noFill/>
          <a:extLst>
            <a:ext uri="{909E8E84-426E-40DD-AFC4-6F175D3DCCD1}">
              <a14:hiddenFill xmlns:a14="http://schemas.microsoft.com/office/drawing/2010/main">
                <a:solidFill>
                  <a:srgbClr val="FFFFFF"/>
                </a:solidFill>
              </a14:hiddenFill>
            </a:ext>
          </a:extLst>
        </p:spPr>
      </p:pic>
      <p:sp>
        <p:nvSpPr>
          <p:cNvPr id="32" name="Rectángulo 31">
            <a:hlinkClick r:id="rId16" action="ppaction://hlinksldjump"/>
            <a:extLst>
              <a:ext uri="{FF2B5EF4-FFF2-40B4-BE49-F238E27FC236}">
                <a16:creationId xmlns:a16="http://schemas.microsoft.com/office/drawing/2014/main" id="{40A3F838-26C6-4586-9557-CC936177F078}"/>
              </a:ext>
            </a:extLst>
          </p:cNvPr>
          <p:cNvSpPr/>
          <p:nvPr/>
        </p:nvSpPr>
        <p:spPr>
          <a:xfrm>
            <a:off x="10530510" y="6230688"/>
            <a:ext cx="1351929" cy="456405"/>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Siguiente</a:t>
            </a:r>
          </a:p>
        </p:txBody>
      </p:sp>
      <p:pic>
        <p:nvPicPr>
          <p:cNvPr id="33"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17" cstate="hqprint">
            <a:extLst>
              <a:ext uri="{28A0092B-C50C-407E-A947-70E740481C1C}">
                <a14:useLocalDpi xmlns:a14="http://schemas.microsoft.com/office/drawing/2010/main" val="0"/>
              </a:ext>
            </a:extLst>
          </a:blip>
          <a:srcRect/>
          <a:stretch>
            <a:fillRect/>
          </a:stretch>
        </p:blipFill>
        <p:spPr bwMode="auto">
          <a:xfrm>
            <a:off x="11656882" y="6267487"/>
            <a:ext cx="586619" cy="58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388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89CB4DD-BE9B-460C-8F13-B2C01D72B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05BDF139-4519-4C58-B7C0-1153533630AD}"/>
              </a:ext>
            </a:extLst>
          </p:cNvPr>
          <p:cNvSpPr/>
          <p:nvPr/>
        </p:nvSpPr>
        <p:spPr>
          <a:xfrm>
            <a:off x="261815" y="93627"/>
            <a:ext cx="11668367" cy="565882"/>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CO" sz="3200" b="1"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Actividades</a:t>
            </a:r>
          </a:p>
        </p:txBody>
      </p:sp>
      <p:graphicFrame>
        <p:nvGraphicFramePr>
          <p:cNvPr id="3" name="Tabla 2">
            <a:extLst>
              <a:ext uri="{FF2B5EF4-FFF2-40B4-BE49-F238E27FC236}">
                <a16:creationId xmlns:a16="http://schemas.microsoft.com/office/drawing/2014/main" id="{BC13A7B1-FE3E-4522-AAF6-515B4E6622EF}"/>
              </a:ext>
            </a:extLst>
          </p:cNvPr>
          <p:cNvGraphicFramePr>
            <a:graphicFrameLocks noGrp="1"/>
          </p:cNvGraphicFramePr>
          <p:nvPr>
            <p:extLst>
              <p:ext uri="{D42A27DB-BD31-4B8C-83A1-F6EECF244321}">
                <p14:modId xmlns:p14="http://schemas.microsoft.com/office/powerpoint/2010/main" val="3169141615"/>
              </p:ext>
            </p:extLst>
          </p:nvPr>
        </p:nvGraphicFramePr>
        <p:xfrm>
          <a:off x="261815" y="845261"/>
          <a:ext cx="11668371" cy="565882"/>
        </p:xfrm>
        <a:graphic>
          <a:graphicData uri="http://schemas.openxmlformats.org/drawingml/2006/table">
            <a:tbl>
              <a:tblPr>
                <a:tableStyleId>{22838BEF-8BB2-4498-84A7-C5851F593DF1}</a:tableStyleId>
              </a:tblPr>
              <a:tblGrid>
                <a:gridCol w="2361085">
                  <a:extLst>
                    <a:ext uri="{9D8B030D-6E8A-4147-A177-3AD203B41FA5}">
                      <a16:colId xmlns:a16="http://schemas.microsoft.com/office/drawing/2014/main" val="1338274360"/>
                    </a:ext>
                  </a:extLst>
                </a:gridCol>
                <a:gridCol w="9307286">
                  <a:extLst>
                    <a:ext uri="{9D8B030D-6E8A-4147-A177-3AD203B41FA5}">
                      <a16:colId xmlns:a16="http://schemas.microsoft.com/office/drawing/2014/main" val="763934538"/>
                    </a:ext>
                  </a:extLst>
                </a:gridCol>
              </a:tblGrid>
              <a:tr h="565882">
                <a:tc>
                  <a:txBody>
                    <a:bodyPr/>
                    <a:lstStyle/>
                    <a:p>
                      <a:pPr algn="ctr" rtl="0" fontAlgn="base"/>
                      <a:r>
                        <a:rPr lang="es-CO" sz="1800" b="1" dirty="0">
                          <a:solidFill>
                            <a:schemeClr val="bg1"/>
                          </a:solidFill>
                          <a:effectLst/>
                          <a:latin typeface="Century Gothic" panose="020B0502020202020204" pitchFamily="34" charset="0"/>
                        </a:rPr>
                        <a:t>Componente </a:t>
                      </a: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61A"/>
                    </a:solidFill>
                  </a:tcPr>
                </a:tc>
                <a:tc>
                  <a:txBody>
                    <a:bodyPr/>
                    <a:lstStyle/>
                    <a:p>
                      <a:pPr lvl="0" algn="ctr">
                        <a:buNone/>
                      </a:pPr>
                      <a:r>
                        <a:rPr lang="es-ES" sz="1800" b="1" i="0" u="none" strike="noStrike" noProof="0" dirty="0">
                          <a:solidFill>
                            <a:schemeClr val="bg1"/>
                          </a:solidFill>
                          <a:effectLst/>
                          <a:latin typeface="Century Gothic" panose="020B0502020202020204" pitchFamily="34" charset="0"/>
                        </a:rPr>
                        <a:t>Iniciativas adicionales</a:t>
                      </a:r>
                      <a:endParaRPr lang="en-US" b="1" dirty="0">
                        <a:solidFill>
                          <a:schemeClr val="bg1"/>
                        </a:solidFill>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61A"/>
                    </a:solidFill>
                  </a:tcPr>
                </a:tc>
                <a:extLst>
                  <a:ext uri="{0D108BD9-81ED-4DB2-BD59-A6C34878D82A}">
                    <a16:rowId xmlns:a16="http://schemas.microsoft.com/office/drawing/2014/main" val="1814342673"/>
                  </a:ext>
                </a:extLst>
              </a:tr>
            </a:tbl>
          </a:graphicData>
        </a:graphic>
      </p:graphicFrame>
      <p:graphicFrame>
        <p:nvGraphicFramePr>
          <p:cNvPr id="6" name="Tabla 5">
            <a:extLst>
              <a:ext uri="{FF2B5EF4-FFF2-40B4-BE49-F238E27FC236}">
                <a16:creationId xmlns:a16="http://schemas.microsoft.com/office/drawing/2014/main" id="{8B2CAE2C-FF18-4E9A-90B1-00F862AB1F2D}"/>
              </a:ext>
            </a:extLst>
          </p:cNvPr>
          <p:cNvGraphicFramePr>
            <a:graphicFrameLocks noGrp="1"/>
          </p:cNvGraphicFramePr>
          <p:nvPr>
            <p:extLst>
              <p:ext uri="{D42A27DB-BD31-4B8C-83A1-F6EECF244321}">
                <p14:modId xmlns:p14="http://schemas.microsoft.com/office/powerpoint/2010/main" val="4028069851"/>
              </p:ext>
            </p:extLst>
          </p:nvPr>
        </p:nvGraphicFramePr>
        <p:xfrm>
          <a:off x="230323" y="1630462"/>
          <a:ext cx="11668367" cy="2590730"/>
        </p:xfrm>
        <a:graphic>
          <a:graphicData uri="http://schemas.openxmlformats.org/drawingml/2006/table">
            <a:tbl>
              <a:tblPr>
                <a:tableStyleId>{22838BEF-8BB2-4498-84A7-C5851F593DF1}</a:tableStyleId>
              </a:tblPr>
              <a:tblGrid>
                <a:gridCol w="2348410">
                  <a:extLst>
                    <a:ext uri="{9D8B030D-6E8A-4147-A177-3AD203B41FA5}">
                      <a16:colId xmlns:a16="http://schemas.microsoft.com/office/drawing/2014/main" val="481026055"/>
                    </a:ext>
                  </a:extLst>
                </a:gridCol>
                <a:gridCol w="2399426">
                  <a:extLst>
                    <a:ext uri="{9D8B030D-6E8A-4147-A177-3AD203B41FA5}">
                      <a16:colId xmlns:a16="http://schemas.microsoft.com/office/drawing/2014/main" val="2950373794"/>
                    </a:ext>
                  </a:extLst>
                </a:gridCol>
                <a:gridCol w="2724860">
                  <a:extLst>
                    <a:ext uri="{9D8B030D-6E8A-4147-A177-3AD203B41FA5}">
                      <a16:colId xmlns:a16="http://schemas.microsoft.com/office/drawing/2014/main" val="1129830430"/>
                    </a:ext>
                  </a:extLst>
                </a:gridCol>
                <a:gridCol w="1676990">
                  <a:extLst>
                    <a:ext uri="{9D8B030D-6E8A-4147-A177-3AD203B41FA5}">
                      <a16:colId xmlns:a16="http://schemas.microsoft.com/office/drawing/2014/main" val="1595972922"/>
                    </a:ext>
                  </a:extLst>
                </a:gridCol>
                <a:gridCol w="1274336">
                  <a:extLst>
                    <a:ext uri="{9D8B030D-6E8A-4147-A177-3AD203B41FA5}">
                      <a16:colId xmlns:a16="http://schemas.microsoft.com/office/drawing/2014/main" val="3531026915"/>
                    </a:ext>
                  </a:extLst>
                </a:gridCol>
                <a:gridCol w="1244345">
                  <a:extLst>
                    <a:ext uri="{9D8B030D-6E8A-4147-A177-3AD203B41FA5}">
                      <a16:colId xmlns:a16="http://schemas.microsoft.com/office/drawing/2014/main" val="3813046740"/>
                    </a:ext>
                  </a:extLst>
                </a:gridCol>
              </a:tblGrid>
              <a:tr h="628650">
                <a:tc>
                  <a:txBody>
                    <a:bodyPr/>
                    <a:lstStyle/>
                    <a:p>
                      <a:pPr algn="ctr" rtl="0" fontAlgn="base"/>
                      <a:r>
                        <a:rPr lang="es-CO" sz="1600" b="1" dirty="0">
                          <a:effectLst/>
                          <a:latin typeface="Century Gothic" panose="020B0502020202020204" pitchFamily="34" charset="0"/>
                        </a:rPr>
                        <a:t>  Subcomponente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Actividades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Meta o Producto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Responsable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Fecha Inicio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ase"/>
                      <a:r>
                        <a:rPr lang="es-CO" sz="1600" b="1" dirty="0">
                          <a:effectLst/>
                          <a:latin typeface="Century Gothic" panose="020B0502020202020204" pitchFamily="34" charset="0"/>
                        </a:rPr>
                        <a:t>Fecha Fin </a:t>
                      </a:r>
                      <a:endParaRPr lang="es-CO" sz="1600" b="1" i="0" dirty="0">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75607540"/>
                  </a:ext>
                </a:extLst>
              </a:tr>
              <a:tr h="1310305">
                <a:tc>
                  <a:txBody>
                    <a:bodyPr/>
                    <a:lstStyle/>
                    <a:p>
                      <a:pPr lvl="0" algn="l">
                        <a:lnSpc>
                          <a:spcPct val="100000"/>
                        </a:lnSpc>
                        <a:spcBef>
                          <a:spcPts val="0"/>
                        </a:spcBef>
                        <a:spcAft>
                          <a:spcPts val="0"/>
                        </a:spcAft>
                        <a:buNone/>
                      </a:pPr>
                      <a:r>
                        <a:rPr lang="es-ES" sz="1400" b="0" i="0" u="none" strike="noStrike" noProof="0" dirty="0">
                          <a:solidFill>
                            <a:schemeClr val="tx1"/>
                          </a:solidFill>
                          <a:effectLst/>
                          <a:latin typeface="Century Gothic" panose="020B0502020202020204" pitchFamily="34" charset="0"/>
                        </a:rPr>
                        <a:t>6. Iniciativas adicionales</a:t>
                      </a:r>
                      <a:endParaRPr lang="es-CO" sz="1400" b="0" i="0" u="none" strike="noStrike" noProof="0" dirty="0">
                        <a:effectLst/>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dirty="0">
                          <a:latin typeface="Century Gothic" panose="020B0502020202020204" pitchFamily="34" charset="0"/>
                        </a:rPr>
                        <a:t>Ejecutar actividades que promuevan la cultura de integridad, de conformidad con las líneas de trabajo estipuladas en el Plan Estratégico de Talento Humano de cada vigencia</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dirty="0">
                          <a:latin typeface="Century Gothic" panose="020B0502020202020204" pitchFamily="34" charset="0"/>
                        </a:rPr>
                        <a:t>Actividades que promuevan la cultura de integridad.</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b="0" i="0" u="none" strike="noStrike" noProof="0" dirty="0">
                          <a:effectLst/>
                          <a:latin typeface="Century Gothic" panose="020B0502020202020204" pitchFamily="34" charset="0"/>
                        </a:rPr>
                        <a:t>Subdirección de Gestión del Talento Humano</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a:buNone/>
                      </a:pPr>
                      <a:r>
                        <a:rPr lang="es-CO" sz="1400" b="0" i="0" u="none" strike="noStrike" noProof="0" dirty="0">
                          <a:effectLst/>
                          <a:latin typeface="Century Gothic" panose="020B0502020202020204" pitchFamily="34" charset="0"/>
                        </a:rPr>
                        <a:t>01/01/2023</a:t>
                      </a:r>
                      <a:endParaRPr lang="en-US" sz="1400" dirty="0">
                        <a:latin typeface="Century Gothic" panose="020B0502020202020204" pitchFamily="34" charset="0"/>
                      </a:endParaRP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lvl="0" algn="l" rtl="0">
                        <a:buNone/>
                      </a:pPr>
                      <a:r>
                        <a:rPr lang="es-CO" sz="1400" b="0" dirty="0">
                          <a:effectLst/>
                          <a:latin typeface="Century Gothic" panose="020B0502020202020204" pitchFamily="34" charset="0"/>
                        </a:rPr>
                        <a:t> </a:t>
                      </a:r>
                      <a:r>
                        <a:rPr lang="es-CO" sz="1400" b="0" i="0" u="none" strike="noStrike" noProof="0" dirty="0">
                          <a:effectLst/>
                          <a:latin typeface="Century Gothic" panose="020B0502020202020204" pitchFamily="34" charset="0"/>
                        </a:rPr>
                        <a:t>20/12/2023</a:t>
                      </a:r>
                    </a:p>
                  </a:txBody>
                  <a:tcPr marL="41840" marR="41840" marT="20920" marB="2092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730986848"/>
                  </a:ext>
                </a:extLst>
              </a:tr>
            </a:tbl>
          </a:graphicData>
        </a:graphic>
      </p:graphicFrame>
      <p:sp>
        <p:nvSpPr>
          <p:cNvPr id="9" name="Rectángulo 8">
            <a:hlinkClick r:id="rId3" action="ppaction://hlinksldjump"/>
            <a:extLst>
              <a:ext uri="{FF2B5EF4-FFF2-40B4-BE49-F238E27FC236}">
                <a16:creationId xmlns:a16="http://schemas.microsoft.com/office/drawing/2014/main" id="{40A3F838-26C6-4586-9557-CC936177F078}"/>
              </a:ext>
            </a:extLst>
          </p:cNvPr>
          <p:cNvSpPr/>
          <p:nvPr/>
        </p:nvSpPr>
        <p:spPr>
          <a:xfrm>
            <a:off x="9904842" y="6318945"/>
            <a:ext cx="1428384" cy="462207"/>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Contenido</a:t>
            </a:r>
          </a:p>
        </p:txBody>
      </p:sp>
      <p:pic>
        <p:nvPicPr>
          <p:cNvPr id="10"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1343563" y="6271381"/>
            <a:ext cx="586619" cy="58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895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5423DF2-896B-43AE-8166-9906141B84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06"/>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E387997D-D51B-4F99-BDE4-70AD0294EA63}"/>
              </a:ext>
            </a:extLst>
          </p:cNvPr>
          <p:cNvSpPr/>
          <p:nvPr/>
        </p:nvSpPr>
        <p:spPr>
          <a:xfrm>
            <a:off x="0" y="166107"/>
            <a:ext cx="12192000" cy="947858"/>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4" name="Title 1">
            <a:extLst>
              <a:ext uri="{FF2B5EF4-FFF2-40B4-BE49-F238E27FC236}">
                <a16:creationId xmlns:a16="http://schemas.microsoft.com/office/drawing/2014/main" id="{BD61B342-FE05-4510-BE1F-EB7BB6D37E3A}"/>
              </a:ext>
            </a:extLst>
          </p:cNvPr>
          <p:cNvSpPr txBox="1">
            <a:spLocks/>
          </p:cNvSpPr>
          <p:nvPr/>
        </p:nvSpPr>
        <p:spPr>
          <a:xfrm>
            <a:off x="692274" y="347428"/>
            <a:ext cx="11148517" cy="58521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altLang="zh-CN" sz="3200" b="1" dirty="0">
                <a:solidFill>
                  <a:schemeClr val="bg1"/>
                </a:solidFill>
                <a:latin typeface="Century Gothic" panose="020B0502020202020204" pitchFamily="34" charset="0"/>
              </a:rPr>
              <a:t>Control de cambios</a:t>
            </a:r>
            <a:endParaRPr lang="es-CO" sz="3200" b="1" dirty="0">
              <a:solidFill>
                <a:schemeClr val="bg1"/>
              </a:solidFill>
              <a:latin typeface="Century Gothic" panose="020B0502020202020204" pitchFamily="34" charset="0"/>
            </a:endParaRPr>
          </a:p>
        </p:txBody>
      </p:sp>
      <p:pic>
        <p:nvPicPr>
          <p:cNvPr id="5" name="Imagen 4"/>
          <p:cNvPicPr/>
          <p:nvPr/>
        </p:nvPicPr>
        <p:blipFill rotWithShape="1">
          <a:blip r:embed="rId3"/>
          <a:srcRect l="16740" t="36108" r="16785" b="46445"/>
          <a:stretch/>
        </p:blipFill>
        <p:spPr>
          <a:xfrm>
            <a:off x="3941064" y="1426464"/>
            <a:ext cx="4489704" cy="1389888"/>
          </a:xfrm>
          <a:prstGeom prst="rect">
            <a:avLst/>
          </a:prstGeom>
        </p:spPr>
      </p:pic>
      <p:sp>
        <p:nvSpPr>
          <p:cNvPr id="6" name="Rectángulo 5"/>
          <p:cNvSpPr/>
          <p:nvPr/>
        </p:nvSpPr>
        <p:spPr>
          <a:xfrm>
            <a:off x="7598664" y="2432304"/>
            <a:ext cx="740664" cy="2377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rgbClr val="151897"/>
                </a:solidFill>
                <a:effectLst>
                  <a:outerShdw blurRad="38100" dist="38100" dir="2700000" algn="tl">
                    <a:srgbClr val="000000">
                      <a:alpha val="43137"/>
                    </a:srgbClr>
                  </a:outerShdw>
                </a:effectLst>
                <a:latin typeface="Century Gothic" panose="020B0502020202020204" pitchFamily="34" charset="0"/>
              </a:rPr>
              <a:t>2023</a:t>
            </a:r>
          </a:p>
        </p:txBody>
      </p:sp>
      <p:graphicFrame>
        <p:nvGraphicFramePr>
          <p:cNvPr id="8" name="Tabla 5">
            <a:extLst>
              <a:ext uri="{FF2B5EF4-FFF2-40B4-BE49-F238E27FC236}">
                <a16:creationId xmlns:a16="http://schemas.microsoft.com/office/drawing/2014/main" id="{707442F5-4363-4D8F-829B-E5E421FA830E}"/>
              </a:ext>
            </a:extLst>
          </p:cNvPr>
          <p:cNvGraphicFramePr>
            <a:graphicFrameLocks noGrp="1"/>
          </p:cNvGraphicFramePr>
          <p:nvPr>
            <p:extLst>
              <p:ext uri="{D42A27DB-BD31-4B8C-83A1-F6EECF244321}">
                <p14:modId xmlns:p14="http://schemas.microsoft.com/office/powerpoint/2010/main" val="351644919"/>
              </p:ext>
            </p:extLst>
          </p:nvPr>
        </p:nvGraphicFramePr>
        <p:xfrm>
          <a:off x="911319" y="2962153"/>
          <a:ext cx="10694062" cy="1548364"/>
        </p:xfrm>
        <a:graphic>
          <a:graphicData uri="http://schemas.openxmlformats.org/drawingml/2006/table">
            <a:tbl>
              <a:tblPr>
                <a:tableStyleId>{22838BEF-8BB2-4498-84A7-C5851F593DF1}</a:tableStyleId>
              </a:tblPr>
              <a:tblGrid>
                <a:gridCol w="2402562">
                  <a:extLst>
                    <a:ext uri="{9D8B030D-6E8A-4147-A177-3AD203B41FA5}">
                      <a16:colId xmlns:a16="http://schemas.microsoft.com/office/drawing/2014/main" val="481026055"/>
                    </a:ext>
                  </a:extLst>
                </a:gridCol>
                <a:gridCol w="1779327">
                  <a:extLst>
                    <a:ext uri="{9D8B030D-6E8A-4147-A177-3AD203B41FA5}">
                      <a16:colId xmlns:a16="http://schemas.microsoft.com/office/drawing/2014/main" val="2950373794"/>
                    </a:ext>
                  </a:extLst>
                </a:gridCol>
                <a:gridCol w="4134733">
                  <a:extLst>
                    <a:ext uri="{9D8B030D-6E8A-4147-A177-3AD203B41FA5}">
                      <a16:colId xmlns:a16="http://schemas.microsoft.com/office/drawing/2014/main" val="1129830430"/>
                    </a:ext>
                  </a:extLst>
                </a:gridCol>
                <a:gridCol w="2377440">
                  <a:extLst>
                    <a:ext uri="{9D8B030D-6E8A-4147-A177-3AD203B41FA5}">
                      <a16:colId xmlns:a16="http://schemas.microsoft.com/office/drawing/2014/main" val="1595972922"/>
                    </a:ext>
                  </a:extLst>
                </a:gridCol>
              </a:tblGrid>
              <a:tr h="849864">
                <a:tc>
                  <a:txBody>
                    <a:bodyPr/>
                    <a:lstStyle/>
                    <a:p>
                      <a:pPr algn="ctr" rtl="0" fontAlgn="base"/>
                      <a:r>
                        <a:rPr lang="es-CO" sz="1800" b="1" dirty="0">
                          <a:solidFill>
                            <a:schemeClr val="bg1"/>
                          </a:solidFill>
                          <a:effectLst/>
                          <a:latin typeface="Century Gothic" panose="020B0502020202020204" pitchFamily="34" charset="0"/>
                        </a:rPr>
                        <a:t>  Fecha aprobación</a:t>
                      </a:r>
                      <a:endParaRPr lang="es-CO" sz="1800" b="1" i="0" dirty="0">
                        <a:solidFill>
                          <a:schemeClr val="bg1"/>
                        </a:solidFill>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494398"/>
                    </a:solidFill>
                  </a:tcPr>
                </a:tc>
                <a:tc>
                  <a:txBody>
                    <a:bodyPr/>
                    <a:lstStyle/>
                    <a:p>
                      <a:pPr algn="ctr" rtl="0" fontAlgn="base"/>
                      <a:r>
                        <a:rPr lang="es-CO" sz="1800" b="1" dirty="0">
                          <a:solidFill>
                            <a:schemeClr val="bg1"/>
                          </a:solidFill>
                          <a:effectLst/>
                          <a:latin typeface="Century Gothic" panose="020B0502020202020204" pitchFamily="34" charset="0"/>
                        </a:rPr>
                        <a:t>Versión</a:t>
                      </a:r>
                      <a:endParaRPr lang="es-CO" sz="1800" b="1" i="0" dirty="0">
                        <a:solidFill>
                          <a:schemeClr val="bg1"/>
                        </a:solidFill>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494398"/>
                    </a:solidFill>
                  </a:tcPr>
                </a:tc>
                <a:tc>
                  <a:txBody>
                    <a:bodyPr/>
                    <a:lstStyle/>
                    <a:p>
                      <a:pPr algn="ctr" rtl="0" fontAlgn="base"/>
                      <a:r>
                        <a:rPr lang="es-CO" sz="1800" b="1" dirty="0">
                          <a:solidFill>
                            <a:schemeClr val="bg1"/>
                          </a:solidFill>
                          <a:effectLst/>
                          <a:latin typeface="Century Gothic" panose="020B0502020202020204" pitchFamily="34" charset="0"/>
                        </a:rPr>
                        <a:t>Descripción</a:t>
                      </a:r>
                      <a:r>
                        <a:rPr lang="es-CO" sz="1800" b="1" baseline="0" dirty="0">
                          <a:solidFill>
                            <a:schemeClr val="bg1"/>
                          </a:solidFill>
                          <a:effectLst/>
                          <a:latin typeface="Century Gothic" panose="020B0502020202020204" pitchFamily="34" charset="0"/>
                        </a:rPr>
                        <a:t> del cambio</a:t>
                      </a:r>
                      <a:endParaRPr lang="es-CO" sz="1800" b="1" i="0" dirty="0">
                        <a:solidFill>
                          <a:schemeClr val="bg1"/>
                        </a:solidFill>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494398"/>
                    </a:solidFill>
                  </a:tcPr>
                </a:tc>
                <a:tc>
                  <a:txBody>
                    <a:bodyPr/>
                    <a:lstStyle/>
                    <a:p>
                      <a:pPr algn="ctr" rtl="0" fontAlgn="base"/>
                      <a:r>
                        <a:rPr lang="es-CO" sz="1800" b="1" dirty="0">
                          <a:solidFill>
                            <a:schemeClr val="bg1"/>
                          </a:solidFill>
                          <a:effectLst/>
                          <a:latin typeface="Century Gothic" panose="020B0502020202020204" pitchFamily="34" charset="0"/>
                        </a:rPr>
                        <a:t>Responsable  </a:t>
                      </a:r>
                      <a:endParaRPr lang="es-CO" sz="1800" b="1" i="0" dirty="0">
                        <a:solidFill>
                          <a:schemeClr val="bg1"/>
                        </a:solidFill>
                        <a:effectLst/>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494398"/>
                    </a:solidFill>
                  </a:tcPr>
                </a:tc>
                <a:extLst>
                  <a:ext uri="{0D108BD9-81ED-4DB2-BD59-A6C34878D82A}">
                    <a16:rowId xmlns:a16="http://schemas.microsoft.com/office/drawing/2014/main" val="2075607540"/>
                  </a:ext>
                </a:extLst>
              </a:tr>
              <a:tr h="698500">
                <a:tc>
                  <a:txBody>
                    <a:bodyPr/>
                    <a:lstStyle/>
                    <a:p>
                      <a:pPr lvl="0" algn="ctr">
                        <a:lnSpc>
                          <a:spcPct val="100000"/>
                        </a:lnSpc>
                        <a:spcBef>
                          <a:spcPts val="0"/>
                        </a:spcBef>
                        <a:spcAft>
                          <a:spcPts val="0"/>
                        </a:spcAft>
                        <a:buNone/>
                      </a:pPr>
                      <a:r>
                        <a:rPr lang="en-US" sz="1400">
                          <a:latin typeface="Century Gothic" panose="020B0502020202020204" pitchFamily="34" charset="0"/>
                        </a:rPr>
                        <a:t>2</a:t>
                      </a:r>
                      <a:r>
                        <a:rPr lang="en-US" sz="1400" kern="1200">
                          <a:solidFill>
                            <a:schemeClr val="dk1"/>
                          </a:solidFill>
                          <a:latin typeface="Century Gothic" panose="020B0502020202020204" pitchFamily="34" charset="0"/>
                          <a:ea typeface="+mn-ea"/>
                          <a:cs typeface="+mn-cs"/>
                        </a:rPr>
                        <a:t>3 – 27 diciembre </a:t>
                      </a:r>
                      <a:r>
                        <a:rPr lang="en-US" sz="1400" kern="1200" dirty="0">
                          <a:solidFill>
                            <a:schemeClr val="dk1"/>
                          </a:solidFill>
                          <a:latin typeface="Century Gothic" panose="020B0502020202020204" pitchFamily="34" charset="0"/>
                          <a:ea typeface="+mn-ea"/>
                          <a:cs typeface="+mn-cs"/>
                        </a:rPr>
                        <a:t>2022</a:t>
                      </a: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lvl="0" algn="ctr">
                        <a:buNone/>
                      </a:pPr>
                      <a:r>
                        <a:rPr lang="en-US" sz="1400" dirty="0">
                          <a:latin typeface="Century Gothic" panose="020B0502020202020204" pitchFamily="34" charset="0"/>
                        </a:rPr>
                        <a:t>1</a:t>
                      </a: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lvl="0" algn="ctr">
                        <a:buNone/>
                      </a:pPr>
                      <a:r>
                        <a:rPr lang="es-CO" sz="1400" kern="1200" dirty="0">
                          <a:solidFill>
                            <a:schemeClr val="dk1"/>
                          </a:solidFill>
                          <a:effectLst/>
                          <a:latin typeface="Century Gothic" panose="020B0502020202020204" pitchFamily="34" charset="0"/>
                          <a:ea typeface="+mn-ea"/>
                          <a:cs typeface="+mn-cs"/>
                        </a:rPr>
                        <a:t>Creación del Plan Anticorrupción y Atención al Ciudadano – Para comentarios</a:t>
                      </a:r>
                      <a:endParaRPr lang="en-US" sz="1400" dirty="0">
                        <a:latin typeface="Century Gothic" panose="020B0502020202020204" pitchFamily="34" charset="0"/>
                      </a:endParaRP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lvl="0" algn="ctr">
                        <a:buNone/>
                      </a:pPr>
                      <a:r>
                        <a:rPr lang="en-US" sz="1400" dirty="0">
                          <a:latin typeface="Century Gothic" panose="020B0502020202020204" pitchFamily="34" charset="0"/>
                        </a:rPr>
                        <a:t>Oficina Asesora de Planeación</a:t>
                      </a:r>
                    </a:p>
                  </a:txBody>
                  <a:tcPr marL="41840" marR="41840" marT="20920" marB="20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88640671"/>
                  </a:ext>
                </a:extLst>
              </a:tr>
            </a:tbl>
          </a:graphicData>
        </a:graphic>
      </p:graphicFrame>
      <p:sp>
        <p:nvSpPr>
          <p:cNvPr id="9" name="Rectángulo 8">
            <a:hlinkClick r:id="rId4" action="ppaction://hlinksldjump"/>
            <a:extLst>
              <a:ext uri="{FF2B5EF4-FFF2-40B4-BE49-F238E27FC236}">
                <a16:creationId xmlns:a16="http://schemas.microsoft.com/office/drawing/2014/main" id="{40A3F838-26C6-4586-9557-CC936177F078}"/>
              </a:ext>
            </a:extLst>
          </p:cNvPr>
          <p:cNvSpPr/>
          <p:nvPr/>
        </p:nvSpPr>
        <p:spPr>
          <a:xfrm>
            <a:off x="10416906" y="6184649"/>
            <a:ext cx="1428384" cy="462207"/>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Contenido</a:t>
            </a:r>
          </a:p>
        </p:txBody>
      </p:sp>
      <p:pic>
        <p:nvPicPr>
          <p:cNvPr id="10"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1605381" y="6370401"/>
            <a:ext cx="586619" cy="58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59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图片 1">
            <a:extLst>
              <a:ext uri="{FF2B5EF4-FFF2-40B4-BE49-F238E27FC236}">
                <a16:creationId xmlns:a16="http://schemas.microsoft.com/office/drawing/2014/main" id="{C6C6E1A2-AF37-4A81-8C9D-47ED9D8131A5}"/>
              </a:ext>
            </a:extLst>
          </p:cNvPr>
          <p:cNvPicPr>
            <a:picLocks noChangeAspect="1"/>
          </p:cNvPicPr>
          <p:nvPr/>
        </p:nvPicPr>
        <p:blipFill>
          <a:blip r:embed="rId3" cstate="screen">
            <a:alphaModFix amt="20000"/>
            <a:extLst>
              <a:ext uri="{28A0092B-C50C-407E-A947-70E740481C1C}">
                <a14:useLocalDpi xmlns:a14="http://schemas.microsoft.com/office/drawing/2010/main"/>
              </a:ext>
            </a:extLst>
          </a:blip>
          <a:stretch>
            <a:fillRect/>
          </a:stretch>
        </p:blipFill>
        <p:spPr>
          <a:xfrm>
            <a:off x="-1406013" y="-43956"/>
            <a:ext cx="13598013" cy="6901956"/>
          </a:xfrm>
          <a:prstGeom prst="rect">
            <a:avLst/>
          </a:prstGeom>
        </p:spPr>
      </p:pic>
      <p:grpSp>
        <p:nvGrpSpPr>
          <p:cNvPr id="39" name="组合 106">
            <a:extLst>
              <a:ext uri="{FF2B5EF4-FFF2-40B4-BE49-F238E27FC236}">
                <a16:creationId xmlns:a16="http://schemas.microsoft.com/office/drawing/2014/main" id="{F39EB000-18B0-4BFA-8956-F22C6225F7EA}"/>
              </a:ext>
            </a:extLst>
          </p:cNvPr>
          <p:cNvGrpSpPr/>
          <p:nvPr/>
        </p:nvGrpSpPr>
        <p:grpSpPr>
          <a:xfrm>
            <a:off x="996943" y="5239332"/>
            <a:ext cx="4978095" cy="683518"/>
            <a:chOff x="1609518" y="2310973"/>
            <a:chExt cx="2745447" cy="408422"/>
          </a:xfrm>
        </p:grpSpPr>
        <p:sp>
          <p:nvSpPr>
            <p:cNvPr id="40" name="íślíḋè-Freeform: Shape 35">
              <a:hlinkClick r:id="rId4" action="ppaction://hlinksldjump"/>
              <a:extLst>
                <a:ext uri="{FF2B5EF4-FFF2-40B4-BE49-F238E27FC236}">
                  <a16:creationId xmlns:a16="http://schemas.microsoft.com/office/drawing/2014/main" id="{1AE0666A-3045-45E2-AF56-7996EC1363E8}"/>
                </a:ext>
              </a:extLst>
            </p:cNvPr>
            <p:cNvSpPr>
              <a:spLocks/>
            </p:cNvSpPr>
            <p:nvPr/>
          </p:nvSpPr>
          <p:spPr bwMode="auto">
            <a:xfrm>
              <a:off x="1609518" y="2310973"/>
              <a:ext cx="2745447" cy="408422"/>
            </a:xfrm>
            <a:prstGeom prst="homePlate">
              <a:avLst/>
            </a:prstGeom>
            <a:solidFill>
              <a:srgbClr val="494398"/>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entury Gothic" panose="020B0502020202020204" pitchFamily="34" charset="0"/>
                <a:ea typeface="Cambria" panose="02040503050406030204" pitchFamily="18" charset="0"/>
              </a:endParaRPr>
            </a:p>
          </p:txBody>
        </p:sp>
        <p:sp>
          <p:nvSpPr>
            <p:cNvPr id="41" name="íślíḋè-Freeform: Shape 36">
              <a:extLst>
                <a:ext uri="{FF2B5EF4-FFF2-40B4-BE49-F238E27FC236}">
                  <a16:creationId xmlns:a16="http://schemas.microsoft.com/office/drawing/2014/main" id="{1F28E38E-9353-479A-A2DA-70F5DF771D9A}"/>
                </a:ext>
              </a:extLst>
            </p:cNvPr>
            <p:cNvSpPr>
              <a:spLocks/>
            </p:cNvSpPr>
            <p:nvPr/>
          </p:nvSpPr>
          <p:spPr bwMode="auto">
            <a:xfrm>
              <a:off x="1609518" y="2310973"/>
              <a:ext cx="675278" cy="408422"/>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ysClr val="window" lastClr="FFFFFF">
                <a:lumMod val="95000"/>
              </a:sysClr>
            </a:solidFill>
            <a:ln w="9525">
              <a:solidFill>
                <a:sysClr val="window" lastClr="FFFFFF">
                  <a:lumMod val="85000"/>
                </a:sysClr>
              </a:solidFill>
              <a:roun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entury Gothic" panose="020B0502020202020204" pitchFamily="34" charset="0"/>
                <a:ea typeface="Cambria" panose="02040503050406030204" pitchFamily="18" charset="0"/>
              </a:endParaRPr>
            </a:p>
          </p:txBody>
        </p:sp>
        <p:sp>
          <p:nvSpPr>
            <p:cNvPr id="47" name="矩形 99">
              <a:extLst>
                <a:ext uri="{FF2B5EF4-FFF2-40B4-BE49-F238E27FC236}">
                  <a16:creationId xmlns:a16="http://schemas.microsoft.com/office/drawing/2014/main" id="{F816658E-45A1-4C1B-BB5C-69D19BB25810}"/>
                </a:ext>
              </a:extLst>
            </p:cNvPr>
            <p:cNvSpPr/>
            <p:nvPr/>
          </p:nvSpPr>
          <p:spPr>
            <a:xfrm>
              <a:off x="2494329" y="2372993"/>
              <a:ext cx="1277162" cy="234212"/>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tabLst/>
                <a:defRPr/>
              </a:pPr>
              <a:r>
                <a:rPr lang="es-CO" altLang="zh-CN" b="1" kern="0" dirty="0">
                  <a:solidFill>
                    <a:prstClr val="white"/>
                  </a:solidFill>
                  <a:latin typeface="Century Gothic" panose="020B0502020202020204" pitchFamily="34" charset="0"/>
                  <a:ea typeface="Cambria" panose="02040503050406030204" pitchFamily="18" charset="0"/>
                </a:rPr>
                <a:t>Componentes</a:t>
              </a:r>
              <a:endParaRPr kumimoji="0" lang="zh-CN" altLang="en-US" sz="1800" b="1" i="0" u="none" strike="noStrike" kern="0" cap="none" spc="0" normalizeH="0" baseline="0" noProof="0" dirty="0">
                <a:ln>
                  <a:noFill/>
                </a:ln>
                <a:solidFill>
                  <a:prstClr val="white"/>
                </a:solidFill>
                <a:effectLst/>
                <a:uLnTx/>
                <a:uFillTx/>
                <a:latin typeface="Century Gothic" panose="020B0502020202020204" pitchFamily="34" charset="0"/>
                <a:ea typeface="华文楷体" panose="02010600040101010101" pitchFamily="2" charset="-122"/>
              </a:endParaRPr>
            </a:p>
          </p:txBody>
        </p:sp>
      </p:grpSp>
      <p:grpSp>
        <p:nvGrpSpPr>
          <p:cNvPr id="44" name="组合 106">
            <a:extLst>
              <a:ext uri="{FF2B5EF4-FFF2-40B4-BE49-F238E27FC236}">
                <a16:creationId xmlns:a16="http://schemas.microsoft.com/office/drawing/2014/main" id="{65823322-6FCB-4CFB-9621-39921557FE39}"/>
              </a:ext>
            </a:extLst>
          </p:cNvPr>
          <p:cNvGrpSpPr/>
          <p:nvPr/>
        </p:nvGrpSpPr>
        <p:grpSpPr>
          <a:xfrm>
            <a:off x="926127" y="1078939"/>
            <a:ext cx="4978095" cy="558812"/>
            <a:chOff x="1609518" y="2310973"/>
            <a:chExt cx="2745447" cy="408422"/>
          </a:xfrm>
        </p:grpSpPr>
        <p:sp>
          <p:nvSpPr>
            <p:cNvPr id="45" name="íślíḋè-Freeform: Shape 35">
              <a:hlinkClick r:id="rId5" action="ppaction://hlinksldjump"/>
              <a:extLst>
                <a:ext uri="{FF2B5EF4-FFF2-40B4-BE49-F238E27FC236}">
                  <a16:creationId xmlns:a16="http://schemas.microsoft.com/office/drawing/2014/main" id="{AA4FBFEE-9803-481A-A79B-BBD3A842F7C6}"/>
                </a:ext>
              </a:extLst>
            </p:cNvPr>
            <p:cNvSpPr>
              <a:spLocks/>
            </p:cNvSpPr>
            <p:nvPr/>
          </p:nvSpPr>
          <p:spPr bwMode="auto">
            <a:xfrm>
              <a:off x="1609518" y="2310973"/>
              <a:ext cx="2745447" cy="408422"/>
            </a:xfrm>
            <a:prstGeom prst="homePlate">
              <a:avLst/>
            </a:prstGeom>
            <a:solidFill>
              <a:srgbClr val="494398"/>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entury Gothic" panose="020B0502020202020204" pitchFamily="34" charset="0"/>
                <a:ea typeface="Cambria" panose="02040503050406030204" pitchFamily="18" charset="0"/>
              </a:endParaRPr>
            </a:p>
          </p:txBody>
        </p:sp>
        <p:sp>
          <p:nvSpPr>
            <p:cNvPr id="46" name="íślíḋè-Freeform: Shape 36">
              <a:extLst>
                <a:ext uri="{FF2B5EF4-FFF2-40B4-BE49-F238E27FC236}">
                  <a16:creationId xmlns:a16="http://schemas.microsoft.com/office/drawing/2014/main" id="{38904E97-8591-49D5-820D-63D50E80965A}"/>
                </a:ext>
              </a:extLst>
            </p:cNvPr>
            <p:cNvSpPr>
              <a:spLocks/>
            </p:cNvSpPr>
            <p:nvPr/>
          </p:nvSpPr>
          <p:spPr bwMode="auto">
            <a:xfrm>
              <a:off x="1609518" y="2310973"/>
              <a:ext cx="675278" cy="408422"/>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ysClr val="window" lastClr="FFFFFF">
                <a:lumMod val="95000"/>
              </a:sysClr>
            </a:solidFill>
            <a:ln w="9525">
              <a:solidFill>
                <a:sysClr val="window" lastClr="FFFFFF">
                  <a:lumMod val="85000"/>
                </a:sysClr>
              </a:solidFill>
              <a:roun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entury Gothic" panose="020B0502020202020204" pitchFamily="34" charset="0"/>
                <a:ea typeface="Cambria" panose="02040503050406030204" pitchFamily="18" charset="0"/>
              </a:endParaRPr>
            </a:p>
          </p:txBody>
        </p:sp>
        <p:sp>
          <p:nvSpPr>
            <p:cNvPr id="50" name="矩形 99">
              <a:extLst>
                <a:ext uri="{FF2B5EF4-FFF2-40B4-BE49-F238E27FC236}">
                  <a16:creationId xmlns:a16="http://schemas.microsoft.com/office/drawing/2014/main" id="{D8D3EAFB-371B-48E0-99B3-D77D6E0BE486}"/>
                </a:ext>
              </a:extLst>
            </p:cNvPr>
            <p:cNvSpPr/>
            <p:nvPr/>
          </p:nvSpPr>
          <p:spPr>
            <a:xfrm>
              <a:off x="2472604" y="2371442"/>
              <a:ext cx="1277162" cy="310426"/>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es-CO" altLang="zh-CN" sz="1800" b="1" i="0" u="none" strike="noStrike" kern="0" cap="none" spc="0" normalizeH="0" baseline="0" noProof="0" dirty="0">
                  <a:ln>
                    <a:noFill/>
                  </a:ln>
                  <a:solidFill>
                    <a:prstClr val="white"/>
                  </a:solidFill>
                  <a:effectLst/>
                  <a:uLnTx/>
                  <a:uFillTx/>
                  <a:latin typeface="Century Gothic" panose="020B0502020202020204" pitchFamily="34" charset="0"/>
                  <a:ea typeface="Cambria" panose="02040503050406030204" pitchFamily="18" charset="0"/>
                </a:rPr>
                <a:t>Generalidades</a:t>
              </a:r>
              <a:endParaRPr kumimoji="0" lang="zh-CN" altLang="en-US" sz="1800" b="1" i="0" u="none" strike="noStrike" kern="0" cap="none" spc="0" normalizeH="0" baseline="0" noProof="0" dirty="0">
                <a:ln>
                  <a:noFill/>
                </a:ln>
                <a:solidFill>
                  <a:prstClr val="white"/>
                </a:solidFill>
                <a:effectLst/>
                <a:uLnTx/>
                <a:uFillTx/>
                <a:latin typeface="Century Gothic" panose="020B0502020202020204" pitchFamily="34" charset="0"/>
                <a:ea typeface="华文楷体" panose="02010600040101010101" pitchFamily="2" charset="-122"/>
              </a:endParaRPr>
            </a:p>
          </p:txBody>
        </p:sp>
      </p:grpSp>
      <p:sp>
        <p:nvSpPr>
          <p:cNvPr id="35" name="íślíḋè-Freeform: Shape 35">
            <a:hlinkClick r:id="rId6" action="ppaction://hlinksldjump"/>
            <a:extLst>
              <a:ext uri="{FF2B5EF4-FFF2-40B4-BE49-F238E27FC236}">
                <a16:creationId xmlns:a16="http://schemas.microsoft.com/office/drawing/2014/main" id="{9763BBCD-E50A-43E6-875E-97575B68A611}"/>
              </a:ext>
            </a:extLst>
          </p:cNvPr>
          <p:cNvSpPr>
            <a:spLocks/>
          </p:cNvSpPr>
          <p:nvPr/>
        </p:nvSpPr>
        <p:spPr bwMode="auto">
          <a:xfrm>
            <a:off x="979167" y="1841276"/>
            <a:ext cx="4978095" cy="558812"/>
          </a:xfrm>
          <a:prstGeom prst="homePlate">
            <a:avLst/>
          </a:prstGeom>
          <a:solidFill>
            <a:srgbClr val="494398"/>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entury Gothic" panose="020B0502020202020204" pitchFamily="34" charset="0"/>
              <a:ea typeface="Cambria" panose="02040503050406030204" pitchFamily="18" charset="0"/>
            </a:endParaRPr>
          </a:p>
        </p:txBody>
      </p:sp>
      <p:sp>
        <p:nvSpPr>
          <p:cNvPr id="36" name="íślíḋè-Freeform: Shape 36">
            <a:extLst>
              <a:ext uri="{FF2B5EF4-FFF2-40B4-BE49-F238E27FC236}">
                <a16:creationId xmlns:a16="http://schemas.microsoft.com/office/drawing/2014/main" id="{9C166AAB-5D67-4599-A9D3-C253B6EC2BAA}"/>
              </a:ext>
            </a:extLst>
          </p:cNvPr>
          <p:cNvSpPr>
            <a:spLocks/>
          </p:cNvSpPr>
          <p:nvPr/>
        </p:nvSpPr>
        <p:spPr bwMode="auto">
          <a:xfrm>
            <a:off x="979167" y="1841276"/>
            <a:ext cx="1224426" cy="558812"/>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ysClr val="window" lastClr="FFFFFF">
              <a:lumMod val="95000"/>
            </a:sysClr>
          </a:solidFill>
          <a:ln w="9525">
            <a:solidFill>
              <a:sysClr val="window" lastClr="FFFFFF">
                <a:lumMod val="85000"/>
              </a:sysClr>
            </a:solidFill>
            <a:roun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entury Gothic" panose="020B0502020202020204" pitchFamily="34" charset="0"/>
              <a:ea typeface="Cambria" panose="02040503050406030204" pitchFamily="18" charset="0"/>
            </a:endParaRPr>
          </a:p>
        </p:txBody>
      </p:sp>
      <p:sp>
        <p:nvSpPr>
          <p:cNvPr id="38" name="矩形 99">
            <a:extLst>
              <a:ext uri="{FF2B5EF4-FFF2-40B4-BE49-F238E27FC236}">
                <a16:creationId xmlns:a16="http://schemas.microsoft.com/office/drawing/2014/main" id="{5A9E8E53-B08A-4899-998C-788E642172B4}"/>
              </a:ext>
            </a:extLst>
          </p:cNvPr>
          <p:cNvSpPr/>
          <p:nvPr/>
        </p:nvSpPr>
        <p:spPr>
          <a:xfrm>
            <a:off x="2588028" y="1932513"/>
            <a:ext cx="2315774" cy="391967"/>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prstClr val="white"/>
              </a:solidFill>
              <a:effectLst/>
              <a:uLnTx/>
              <a:uFillTx/>
              <a:latin typeface="Century Gothic" panose="020B0502020202020204" pitchFamily="34" charset="0"/>
              <a:ea typeface="华文楷体" panose="02010600040101010101" pitchFamily="2" charset="-122"/>
            </a:endParaRPr>
          </a:p>
        </p:txBody>
      </p:sp>
      <p:grpSp>
        <p:nvGrpSpPr>
          <p:cNvPr id="42" name="组合 106">
            <a:extLst>
              <a:ext uri="{FF2B5EF4-FFF2-40B4-BE49-F238E27FC236}">
                <a16:creationId xmlns:a16="http://schemas.microsoft.com/office/drawing/2014/main" id="{44CD33AD-CAED-4D8E-90F7-610D17F1C5CE}"/>
              </a:ext>
            </a:extLst>
          </p:cNvPr>
          <p:cNvGrpSpPr/>
          <p:nvPr/>
        </p:nvGrpSpPr>
        <p:grpSpPr>
          <a:xfrm>
            <a:off x="1008067" y="3507358"/>
            <a:ext cx="4978095" cy="758350"/>
            <a:chOff x="1609518" y="2293958"/>
            <a:chExt cx="2745447" cy="453136"/>
          </a:xfrm>
        </p:grpSpPr>
        <p:sp>
          <p:nvSpPr>
            <p:cNvPr id="43" name="íślíḋè-Freeform: Shape 35">
              <a:hlinkClick r:id="rId7" action="ppaction://hlinksldjump"/>
              <a:extLst>
                <a:ext uri="{FF2B5EF4-FFF2-40B4-BE49-F238E27FC236}">
                  <a16:creationId xmlns:a16="http://schemas.microsoft.com/office/drawing/2014/main" id="{824022C5-6B4C-43FB-A960-9CE8B96382F5}"/>
                </a:ext>
              </a:extLst>
            </p:cNvPr>
            <p:cNvSpPr>
              <a:spLocks/>
            </p:cNvSpPr>
            <p:nvPr/>
          </p:nvSpPr>
          <p:spPr bwMode="auto">
            <a:xfrm>
              <a:off x="1609518" y="2310973"/>
              <a:ext cx="2745447" cy="408422"/>
            </a:xfrm>
            <a:prstGeom prst="homePlate">
              <a:avLst/>
            </a:prstGeom>
            <a:solidFill>
              <a:srgbClr val="494398"/>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entury Gothic" panose="020B0502020202020204" pitchFamily="34" charset="0"/>
                <a:ea typeface="Cambria" panose="02040503050406030204" pitchFamily="18" charset="0"/>
              </a:endParaRPr>
            </a:p>
          </p:txBody>
        </p:sp>
        <p:sp>
          <p:nvSpPr>
            <p:cNvPr id="48" name="íślíḋè-Freeform: Shape 36">
              <a:extLst>
                <a:ext uri="{FF2B5EF4-FFF2-40B4-BE49-F238E27FC236}">
                  <a16:creationId xmlns:a16="http://schemas.microsoft.com/office/drawing/2014/main" id="{92662E17-C5E9-4424-96C5-A5570579E04F}"/>
                </a:ext>
              </a:extLst>
            </p:cNvPr>
            <p:cNvSpPr>
              <a:spLocks/>
            </p:cNvSpPr>
            <p:nvPr/>
          </p:nvSpPr>
          <p:spPr bwMode="auto">
            <a:xfrm>
              <a:off x="1609518" y="2310973"/>
              <a:ext cx="675278" cy="408422"/>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ysClr val="window" lastClr="FFFFFF">
                <a:lumMod val="95000"/>
              </a:sysClr>
            </a:solidFill>
            <a:ln w="9525">
              <a:solidFill>
                <a:sysClr val="window" lastClr="FFFFFF">
                  <a:lumMod val="85000"/>
                </a:sysClr>
              </a:solidFill>
              <a:roun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entury Gothic" panose="020B0502020202020204" pitchFamily="34" charset="0"/>
                <a:ea typeface="Cambria" panose="02040503050406030204" pitchFamily="18" charset="0"/>
              </a:endParaRPr>
            </a:p>
          </p:txBody>
        </p:sp>
        <p:sp>
          <p:nvSpPr>
            <p:cNvPr id="58" name="矩形 99">
              <a:extLst>
                <a:ext uri="{FF2B5EF4-FFF2-40B4-BE49-F238E27FC236}">
                  <a16:creationId xmlns:a16="http://schemas.microsoft.com/office/drawing/2014/main" id="{CCAE3FB9-B665-40F3-B5EF-6925B9A8432F}"/>
                </a:ext>
              </a:extLst>
            </p:cNvPr>
            <p:cNvSpPr/>
            <p:nvPr/>
          </p:nvSpPr>
          <p:spPr>
            <a:xfrm>
              <a:off x="2472604" y="2293958"/>
              <a:ext cx="1662939" cy="453136"/>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tabLst/>
                <a:defRPr/>
              </a:pPr>
              <a:r>
                <a:rPr lang="es-CO" altLang="zh-CN" b="1" kern="0" dirty="0">
                  <a:solidFill>
                    <a:prstClr val="white"/>
                  </a:solidFill>
                  <a:latin typeface="Century Gothic" panose="020B0502020202020204" pitchFamily="34" charset="0"/>
                  <a:ea typeface="Cambria" panose="02040503050406030204" pitchFamily="18" charset="0"/>
                </a:rPr>
                <a:t>Acciones para la construcción del PAAC</a:t>
              </a:r>
              <a:endParaRPr kumimoji="0" lang="zh-CN" altLang="en-US" sz="1800" b="1" i="0" u="none" strike="noStrike" kern="0" cap="none" spc="0" normalizeH="0" baseline="0" noProof="0" dirty="0">
                <a:ln>
                  <a:noFill/>
                </a:ln>
                <a:solidFill>
                  <a:prstClr val="white"/>
                </a:solidFill>
                <a:effectLst/>
                <a:uLnTx/>
                <a:uFillTx/>
                <a:latin typeface="Century Gothic" panose="020B0502020202020204" pitchFamily="34" charset="0"/>
                <a:ea typeface="华文楷体" panose="02010600040101010101" pitchFamily="2" charset="-122"/>
              </a:endParaRPr>
            </a:p>
          </p:txBody>
        </p:sp>
      </p:grpSp>
      <p:grpSp>
        <p:nvGrpSpPr>
          <p:cNvPr id="78" name="组合 106">
            <a:extLst>
              <a:ext uri="{FF2B5EF4-FFF2-40B4-BE49-F238E27FC236}">
                <a16:creationId xmlns:a16="http://schemas.microsoft.com/office/drawing/2014/main" id="{F39EB000-18B0-4BFA-8956-F22C6225F7EA}"/>
              </a:ext>
            </a:extLst>
          </p:cNvPr>
          <p:cNvGrpSpPr/>
          <p:nvPr/>
        </p:nvGrpSpPr>
        <p:grpSpPr>
          <a:xfrm>
            <a:off x="996943" y="4410761"/>
            <a:ext cx="4978095" cy="683518"/>
            <a:chOff x="1609518" y="2310973"/>
            <a:chExt cx="2745447" cy="408422"/>
          </a:xfrm>
        </p:grpSpPr>
        <p:sp>
          <p:nvSpPr>
            <p:cNvPr id="80" name="íślíḋè-Freeform: Shape 35">
              <a:hlinkClick r:id="rId8" action="ppaction://hlinksldjump"/>
              <a:extLst>
                <a:ext uri="{FF2B5EF4-FFF2-40B4-BE49-F238E27FC236}">
                  <a16:creationId xmlns:a16="http://schemas.microsoft.com/office/drawing/2014/main" id="{1AE0666A-3045-45E2-AF56-7996EC1363E8}"/>
                </a:ext>
              </a:extLst>
            </p:cNvPr>
            <p:cNvSpPr>
              <a:spLocks/>
            </p:cNvSpPr>
            <p:nvPr/>
          </p:nvSpPr>
          <p:spPr bwMode="auto">
            <a:xfrm>
              <a:off x="1609518" y="2310973"/>
              <a:ext cx="2745447" cy="408422"/>
            </a:xfrm>
            <a:prstGeom prst="homePlate">
              <a:avLst/>
            </a:prstGeom>
            <a:solidFill>
              <a:srgbClr val="494398"/>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entury Gothic" panose="020B0502020202020204" pitchFamily="34" charset="0"/>
                <a:ea typeface="Cambria" panose="02040503050406030204" pitchFamily="18" charset="0"/>
              </a:endParaRPr>
            </a:p>
          </p:txBody>
        </p:sp>
        <p:sp>
          <p:nvSpPr>
            <p:cNvPr id="84" name="íślíḋè-Freeform: Shape 36">
              <a:extLst>
                <a:ext uri="{FF2B5EF4-FFF2-40B4-BE49-F238E27FC236}">
                  <a16:creationId xmlns:a16="http://schemas.microsoft.com/office/drawing/2014/main" id="{1F28E38E-9353-479A-A2DA-70F5DF771D9A}"/>
                </a:ext>
              </a:extLst>
            </p:cNvPr>
            <p:cNvSpPr>
              <a:spLocks/>
            </p:cNvSpPr>
            <p:nvPr/>
          </p:nvSpPr>
          <p:spPr bwMode="auto">
            <a:xfrm>
              <a:off x="1609518" y="2310973"/>
              <a:ext cx="675278" cy="408422"/>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ysClr val="window" lastClr="FFFFFF">
                <a:lumMod val="95000"/>
              </a:sysClr>
            </a:solidFill>
            <a:ln w="9525">
              <a:solidFill>
                <a:sysClr val="window" lastClr="FFFFFF">
                  <a:lumMod val="85000"/>
                </a:sysClr>
              </a:solidFill>
              <a:roun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entury Gothic" panose="020B0502020202020204" pitchFamily="34" charset="0"/>
                <a:ea typeface="Cambria" panose="02040503050406030204" pitchFamily="18" charset="0"/>
              </a:endParaRPr>
            </a:p>
          </p:txBody>
        </p:sp>
        <p:sp>
          <p:nvSpPr>
            <p:cNvPr id="86" name="矩形 99">
              <a:extLst>
                <a:ext uri="{FF2B5EF4-FFF2-40B4-BE49-F238E27FC236}">
                  <a16:creationId xmlns:a16="http://schemas.microsoft.com/office/drawing/2014/main" id="{F816658E-45A1-4C1B-BB5C-69D19BB25810}"/>
                </a:ext>
              </a:extLst>
            </p:cNvPr>
            <p:cNvSpPr/>
            <p:nvPr/>
          </p:nvSpPr>
          <p:spPr>
            <a:xfrm>
              <a:off x="2494329" y="2372993"/>
              <a:ext cx="1277162" cy="253790"/>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tabLst/>
                <a:defRPr/>
              </a:pPr>
              <a:r>
                <a:rPr lang="es-CO" altLang="zh-CN" b="1" kern="0" dirty="0">
                  <a:solidFill>
                    <a:prstClr val="white"/>
                  </a:solidFill>
                  <a:latin typeface="Century Gothic" panose="020B0502020202020204" pitchFamily="34" charset="0"/>
                  <a:ea typeface="Cambria" panose="02040503050406030204" pitchFamily="18" charset="0"/>
                </a:rPr>
                <a:t>Objetivos</a:t>
              </a:r>
              <a:endParaRPr kumimoji="0" lang="zh-CN" altLang="en-US" sz="1800" b="1" i="0" u="none" strike="noStrike" kern="0" cap="none" spc="0" normalizeH="0" baseline="0" noProof="0" dirty="0">
                <a:ln>
                  <a:noFill/>
                </a:ln>
                <a:solidFill>
                  <a:prstClr val="white"/>
                </a:solidFill>
                <a:effectLst/>
                <a:uLnTx/>
                <a:uFillTx/>
                <a:latin typeface="Century Gothic" panose="020B0502020202020204" pitchFamily="34" charset="0"/>
                <a:ea typeface="华文楷体" panose="02010600040101010101" pitchFamily="2" charset="-122"/>
              </a:endParaRPr>
            </a:p>
          </p:txBody>
        </p:sp>
      </p:grpSp>
      <p:sp>
        <p:nvSpPr>
          <p:cNvPr id="100" name="文本框 18">
            <a:extLst>
              <a:ext uri="{FF2B5EF4-FFF2-40B4-BE49-F238E27FC236}">
                <a16:creationId xmlns:a16="http://schemas.microsoft.com/office/drawing/2014/main" id="{43FFA873-C2D9-439D-885A-33B304A47EA0}"/>
              </a:ext>
            </a:extLst>
          </p:cNvPr>
          <p:cNvSpPr txBox="1"/>
          <p:nvPr/>
        </p:nvSpPr>
        <p:spPr>
          <a:xfrm>
            <a:off x="951199" y="128967"/>
            <a:ext cx="7016553" cy="646331"/>
          </a:xfrm>
          <a:prstGeom prst="rect">
            <a:avLst/>
          </a:prstGeom>
          <a:noFill/>
        </p:spPr>
        <p:txBody>
          <a:bodyPr wrap="square" rtlCol="0">
            <a:spAutoFit/>
            <a:scene3d>
              <a:camera prst="orthographicFront"/>
              <a:lightRig rig="threePt" dir="t"/>
            </a:scene3d>
            <a:sp3d contourW="12700"/>
          </a:bodyPr>
          <a:lstStyle/>
          <a:p>
            <a:pPr>
              <a:defRPr/>
            </a:pPr>
            <a:r>
              <a:rPr lang="es-CO" altLang="zh-CN" sz="3600" b="1" dirty="0">
                <a:solidFill>
                  <a:prstClr val="black">
                    <a:lumMod val="75000"/>
                    <a:lumOff val="25000"/>
                  </a:prstClr>
                </a:solidFill>
                <a:effectLst>
                  <a:outerShdw blurRad="38100" dist="38100" dir="2700000" algn="tl">
                    <a:srgbClr val="000000">
                      <a:alpha val="43137"/>
                    </a:srgbClr>
                  </a:outerShdw>
                </a:effectLst>
                <a:latin typeface="Century Gothic" panose="020B0502020202020204" pitchFamily="34" charset="0"/>
                <a:ea typeface="Cambria" panose="02040503050406030204" pitchFamily="18" charset="0"/>
              </a:rPr>
              <a:t>CONTENIDO</a:t>
            </a:r>
          </a:p>
        </p:txBody>
      </p:sp>
      <p:cxnSp>
        <p:nvCxnSpPr>
          <p:cNvPr id="101" name="直接连接符 20">
            <a:extLst>
              <a:ext uri="{FF2B5EF4-FFF2-40B4-BE49-F238E27FC236}">
                <a16:creationId xmlns:a16="http://schemas.microsoft.com/office/drawing/2014/main" id="{C4238789-894D-482A-B8F9-41C6F6EAF847}"/>
              </a:ext>
            </a:extLst>
          </p:cNvPr>
          <p:cNvCxnSpPr>
            <a:cxnSpLocks/>
          </p:cNvCxnSpPr>
          <p:nvPr/>
        </p:nvCxnSpPr>
        <p:spPr>
          <a:xfrm>
            <a:off x="1040893" y="775298"/>
            <a:ext cx="3851647"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Imagen 2" descr="Icono&#10;&#10;Descripción generada automáticamente con confianza media">
            <a:extLst>
              <a:ext uri="{FF2B5EF4-FFF2-40B4-BE49-F238E27FC236}">
                <a16:creationId xmlns:a16="http://schemas.microsoft.com/office/drawing/2014/main" id="{6229778A-C4CE-42DD-81E9-F356E96B67E7}"/>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938662" y="1716131"/>
            <a:ext cx="790267" cy="790267"/>
          </a:xfrm>
          <a:prstGeom prst="rect">
            <a:avLst/>
          </a:prstGeom>
        </p:spPr>
      </p:pic>
      <p:pic>
        <p:nvPicPr>
          <p:cNvPr id="5" name="Imagen 4" descr="Icono&#10;&#10;Descripción generada automáticamente">
            <a:extLst>
              <a:ext uri="{FF2B5EF4-FFF2-40B4-BE49-F238E27FC236}">
                <a16:creationId xmlns:a16="http://schemas.microsoft.com/office/drawing/2014/main" id="{D98B8E43-007A-43D3-BA08-92747453233C}"/>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958928" y="3523174"/>
            <a:ext cx="772926" cy="772926"/>
          </a:xfrm>
          <a:prstGeom prst="rect">
            <a:avLst/>
          </a:prstGeom>
        </p:spPr>
      </p:pic>
      <p:pic>
        <p:nvPicPr>
          <p:cNvPr id="7" name="Imagen 6" descr="Imagen que contiene Icono&#10;&#10;Descripción generada automáticamente">
            <a:extLst>
              <a:ext uri="{FF2B5EF4-FFF2-40B4-BE49-F238E27FC236}">
                <a16:creationId xmlns:a16="http://schemas.microsoft.com/office/drawing/2014/main" id="{6BEE3BE0-CE25-4D9A-A14D-EE8A053C8D00}"/>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984000" y="4305677"/>
            <a:ext cx="1004609" cy="1004609"/>
          </a:xfrm>
          <a:prstGeom prst="rect">
            <a:avLst/>
          </a:prstGeom>
        </p:spPr>
      </p:pic>
      <p:pic>
        <p:nvPicPr>
          <p:cNvPr id="9" name="Imagen 8" descr="Icono&#10;&#10;Descripción generada automáticamente con confianza media">
            <a:extLst>
              <a:ext uri="{FF2B5EF4-FFF2-40B4-BE49-F238E27FC236}">
                <a16:creationId xmlns:a16="http://schemas.microsoft.com/office/drawing/2014/main" id="{E4104860-E94A-4AAC-B220-66F9C81487C0}"/>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926127" y="883089"/>
            <a:ext cx="815339" cy="815339"/>
          </a:xfrm>
          <a:prstGeom prst="rect">
            <a:avLst/>
          </a:prstGeom>
        </p:spPr>
      </p:pic>
      <p:pic>
        <p:nvPicPr>
          <p:cNvPr id="1026"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4905483" y="890536"/>
            <a:ext cx="795028" cy="795028"/>
          </a:xfrm>
          <a:prstGeom prst="rect">
            <a:avLst/>
          </a:prstGeom>
          <a:noFill/>
          <a:extLst>
            <a:ext uri="{909E8E84-426E-40DD-AFC4-6F175D3DCCD1}">
              <a14:hiddenFill xmlns:a14="http://schemas.microsoft.com/office/drawing/2010/main">
                <a:solidFill>
                  <a:srgbClr val="FFFFFF"/>
                </a:solidFill>
              </a14:hiddenFill>
            </a:ext>
          </a:extLst>
        </p:spPr>
      </p:pic>
      <p:sp>
        <p:nvSpPr>
          <p:cNvPr id="117" name="íślíḋè-Freeform: Shape 35">
            <a:hlinkClick r:id="rId14" action="ppaction://hlinksldjump"/>
            <a:extLst>
              <a:ext uri="{FF2B5EF4-FFF2-40B4-BE49-F238E27FC236}">
                <a16:creationId xmlns:a16="http://schemas.microsoft.com/office/drawing/2014/main" id="{95B205D9-D451-4F31-B2B8-35D9E9CA494F}"/>
              </a:ext>
            </a:extLst>
          </p:cNvPr>
          <p:cNvSpPr>
            <a:spLocks/>
          </p:cNvSpPr>
          <p:nvPr/>
        </p:nvSpPr>
        <p:spPr bwMode="auto">
          <a:xfrm>
            <a:off x="1012466" y="2692858"/>
            <a:ext cx="4978095" cy="558813"/>
          </a:xfrm>
          <a:prstGeom prst="homePlate">
            <a:avLst/>
          </a:prstGeom>
          <a:solidFill>
            <a:srgbClr val="494398"/>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Century Gothic" panose="020B0502020202020204" pitchFamily="34" charset="0"/>
              <a:ea typeface="Cambria" panose="02040503050406030204" pitchFamily="18" charset="0"/>
            </a:endParaRPr>
          </a:p>
        </p:txBody>
      </p:sp>
      <p:sp>
        <p:nvSpPr>
          <p:cNvPr id="118" name="íślíḋè-Freeform: Shape 36">
            <a:extLst>
              <a:ext uri="{FF2B5EF4-FFF2-40B4-BE49-F238E27FC236}">
                <a16:creationId xmlns:a16="http://schemas.microsoft.com/office/drawing/2014/main" id="{0B8E7EC7-719D-4A8F-AB22-0E824130563E}"/>
              </a:ext>
            </a:extLst>
          </p:cNvPr>
          <p:cNvSpPr>
            <a:spLocks/>
          </p:cNvSpPr>
          <p:nvPr/>
        </p:nvSpPr>
        <p:spPr bwMode="auto">
          <a:xfrm>
            <a:off x="1012466" y="2692859"/>
            <a:ext cx="1224426" cy="558813"/>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ysClr val="window" lastClr="FFFFFF">
              <a:lumMod val="95000"/>
            </a:sysClr>
          </a:solidFill>
          <a:ln w="9525">
            <a:solidFill>
              <a:sysClr val="window" lastClr="FFFFFF">
                <a:lumMod val="85000"/>
              </a:sysClr>
            </a:solidFill>
            <a:roun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entury Gothic" panose="020B0502020202020204" pitchFamily="34" charset="0"/>
              <a:ea typeface="Cambria" panose="02040503050406030204" pitchFamily="18" charset="0"/>
            </a:endParaRPr>
          </a:p>
        </p:txBody>
      </p:sp>
      <p:sp>
        <p:nvSpPr>
          <p:cNvPr id="119" name="矩形 99">
            <a:extLst>
              <a:ext uri="{FF2B5EF4-FFF2-40B4-BE49-F238E27FC236}">
                <a16:creationId xmlns:a16="http://schemas.microsoft.com/office/drawing/2014/main" id="{EBFF5FE8-4E15-4A02-B6FC-C122F2B18AC7}"/>
              </a:ext>
            </a:extLst>
          </p:cNvPr>
          <p:cNvSpPr/>
          <p:nvPr/>
        </p:nvSpPr>
        <p:spPr>
          <a:xfrm>
            <a:off x="2450132" y="1901542"/>
            <a:ext cx="2798380" cy="391967"/>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tabLst/>
              <a:defRPr/>
            </a:pPr>
            <a:r>
              <a:rPr lang="es-CO" altLang="zh-CN" b="1" kern="0" dirty="0">
                <a:solidFill>
                  <a:prstClr val="white"/>
                </a:solidFill>
                <a:latin typeface="Century Gothic" panose="020B0502020202020204" pitchFamily="34" charset="0"/>
                <a:ea typeface="Cambria" panose="02040503050406030204" pitchFamily="18" charset="0"/>
              </a:rPr>
              <a:t>Normatividad vigente</a:t>
            </a:r>
            <a:endParaRPr kumimoji="0" lang="zh-CN" altLang="en-US" sz="1800" b="1" i="0" u="none" strike="noStrike" kern="0" cap="none" spc="0" normalizeH="0" baseline="0" noProof="0" dirty="0">
              <a:ln>
                <a:noFill/>
              </a:ln>
              <a:solidFill>
                <a:prstClr val="white"/>
              </a:solidFill>
              <a:effectLst/>
              <a:uLnTx/>
              <a:uFillTx/>
              <a:latin typeface="Century Gothic" panose="020B0502020202020204" pitchFamily="34" charset="0"/>
              <a:ea typeface="华文楷体" panose="02010600040101010101" pitchFamily="2" charset="-122"/>
            </a:endParaRPr>
          </a:p>
        </p:txBody>
      </p:sp>
      <p:pic>
        <p:nvPicPr>
          <p:cNvPr id="11" name="Imagen 10" descr="Logotipo, Icono&#10;&#10;Descripción generada automáticamente">
            <a:extLst>
              <a:ext uri="{FF2B5EF4-FFF2-40B4-BE49-F238E27FC236}">
                <a16:creationId xmlns:a16="http://schemas.microsoft.com/office/drawing/2014/main" id="{C564CF7B-61B0-4468-8598-DA25C5EEAE2F}"/>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886416" y="2460354"/>
            <a:ext cx="874908" cy="874908"/>
          </a:xfrm>
          <a:prstGeom prst="rect">
            <a:avLst/>
          </a:prstGeom>
        </p:spPr>
      </p:pic>
      <p:pic>
        <p:nvPicPr>
          <p:cNvPr id="49"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5248512" y="1840164"/>
            <a:ext cx="795028" cy="79502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5350776" y="2964561"/>
            <a:ext cx="795028" cy="79502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5361403" y="3653586"/>
            <a:ext cx="795028" cy="79502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5382726" y="4498601"/>
            <a:ext cx="795028" cy="79502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5390977" y="5306631"/>
            <a:ext cx="795028" cy="795028"/>
          </a:xfrm>
          <a:prstGeom prst="rect">
            <a:avLst/>
          </a:prstGeom>
          <a:noFill/>
          <a:extLst>
            <a:ext uri="{909E8E84-426E-40DD-AFC4-6F175D3DCCD1}">
              <a14:hiddenFill xmlns:a14="http://schemas.microsoft.com/office/drawing/2010/main">
                <a:solidFill>
                  <a:srgbClr val="FFFFFF"/>
                </a:solidFill>
              </a14:hiddenFill>
            </a:ext>
          </a:extLst>
        </p:spPr>
      </p:pic>
      <p:pic>
        <p:nvPicPr>
          <p:cNvPr id="55" name="Imagen 54">
            <a:hlinkClick r:id="rId16" action="ppaction://hlinksldjump"/>
            <a:extLst>
              <a:ext uri="{FF2B5EF4-FFF2-40B4-BE49-F238E27FC236}">
                <a16:creationId xmlns:a16="http://schemas.microsoft.com/office/drawing/2014/main" id="{32AE4DF0-86A0-4DED-87F7-865EA9B0C367}"/>
              </a:ext>
            </a:extLst>
          </p:cNvPr>
          <p:cNvPicPr>
            <a:picLocks noChangeAspect="1"/>
          </p:cNvPicPr>
          <p:nvPr/>
        </p:nvPicPr>
        <p:blipFill>
          <a:blip r:embed="rId17" cstate="hqprint">
            <a:extLst>
              <a:ext uri="{28A0092B-C50C-407E-A947-70E740481C1C}">
                <a14:useLocalDpi xmlns:a14="http://schemas.microsoft.com/office/drawing/2010/main" val="0"/>
              </a:ext>
            </a:extLst>
          </a:blip>
          <a:stretch>
            <a:fillRect/>
          </a:stretch>
        </p:blipFill>
        <p:spPr>
          <a:xfrm>
            <a:off x="971871" y="5108775"/>
            <a:ext cx="805791" cy="805791"/>
          </a:xfrm>
          <a:prstGeom prst="rect">
            <a:avLst/>
          </a:prstGeom>
        </p:spPr>
      </p:pic>
      <p:sp>
        <p:nvSpPr>
          <p:cNvPr id="57" name="文本框 3">
            <a:extLst>
              <a:ext uri="{FF2B5EF4-FFF2-40B4-BE49-F238E27FC236}">
                <a16:creationId xmlns:a16="http://schemas.microsoft.com/office/drawing/2014/main" id="{3EB7FBF8-D868-4706-BF6F-AB4A85CAC53B}"/>
              </a:ext>
            </a:extLst>
          </p:cNvPr>
          <p:cNvSpPr txBox="1"/>
          <p:nvPr/>
        </p:nvSpPr>
        <p:spPr>
          <a:xfrm>
            <a:off x="10096916" y="6424641"/>
            <a:ext cx="1880643" cy="307777"/>
          </a:xfrm>
          <a:prstGeom prst="rect">
            <a:avLst/>
          </a:prstGeom>
          <a:noFill/>
        </p:spPr>
        <p:txBody>
          <a:bodyPr wrap="none" rtlCol="0">
            <a:spAutoFit/>
            <a:scene3d>
              <a:camera prst="orthographicFront"/>
              <a:lightRig rig="threePt" dir="t"/>
            </a:scene3d>
            <a:sp3d contourW="12700"/>
          </a:bodyPr>
          <a:lstStyle/>
          <a:p>
            <a:pPr lvl="0">
              <a:defRPr/>
            </a:pPr>
            <a:r>
              <a:rPr kumimoji="0" lang="es-CO" altLang="zh-CN" sz="1400" b="1" i="1"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微软雅黑" panose="020B0503020204020204" pitchFamily="34" charset="-122"/>
              </a:rPr>
              <a:t>Clic</a:t>
            </a:r>
            <a:r>
              <a:rPr kumimoji="0" lang="es-CO" altLang="zh-CN" sz="1400" b="1" i="1" u="none" strike="noStrike" kern="1200" cap="none" spc="0" normalizeH="0" noProof="0" dirty="0">
                <a:ln>
                  <a:noFill/>
                </a:ln>
                <a:solidFill>
                  <a:prstClr val="black">
                    <a:lumMod val="75000"/>
                    <a:lumOff val="25000"/>
                  </a:prstClr>
                </a:solidFill>
                <a:effectLst/>
                <a:uLnTx/>
                <a:uFillTx/>
                <a:latin typeface="Century Gothic" panose="020B0502020202020204" pitchFamily="34" charset="0"/>
                <a:ea typeface="微软雅黑" panose="020B0503020204020204" pitchFamily="34" charset="-122"/>
              </a:rPr>
              <a:t> en cada botón</a:t>
            </a:r>
            <a:endParaRPr kumimoji="0" lang="zh-CN" altLang="en-US" sz="1400" b="1" i="1"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微软雅黑" panose="020B0503020204020204" pitchFamily="34" charset="-122"/>
            </a:endParaRPr>
          </a:p>
        </p:txBody>
      </p:sp>
      <p:sp>
        <p:nvSpPr>
          <p:cNvPr id="2" name="Rectángulo 1"/>
          <p:cNvSpPr/>
          <p:nvPr/>
        </p:nvSpPr>
        <p:spPr>
          <a:xfrm>
            <a:off x="2451429" y="2740803"/>
            <a:ext cx="1967205" cy="391967"/>
          </a:xfrm>
          <a:prstGeom prst="rect">
            <a:avLst/>
          </a:prstGeom>
        </p:spPr>
        <p:txBody>
          <a:bodyPr wrap="none">
            <a:spAutoFit/>
          </a:bodyPr>
          <a:lstStyle/>
          <a:p>
            <a:pPr lvl="0">
              <a:lnSpc>
                <a:spcPct val="120000"/>
              </a:lnSpc>
              <a:defRPr/>
            </a:pPr>
            <a:r>
              <a:rPr lang="es-CO" altLang="zh-CN" b="1" kern="0" dirty="0">
                <a:solidFill>
                  <a:prstClr val="white"/>
                </a:solidFill>
                <a:latin typeface="Century Gothic" panose="020B0502020202020204" pitchFamily="34" charset="0"/>
                <a:ea typeface="Cambria" panose="02040503050406030204" pitchFamily="18" charset="0"/>
              </a:rPr>
              <a:t>Resultados 2022</a:t>
            </a:r>
            <a:endParaRPr lang="zh-CN" altLang="en-US" b="1" kern="0" dirty="0">
              <a:solidFill>
                <a:prstClr val="white"/>
              </a:solidFill>
              <a:latin typeface="Century Gothic" panose="020B0502020202020204" pitchFamily="34" charset="0"/>
              <a:ea typeface="华文楷体" panose="02010600040101010101" pitchFamily="2" charset="-122"/>
            </a:endParaRPr>
          </a:p>
        </p:txBody>
      </p:sp>
      <p:grpSp>
        <p:nvGrpSpPr>
          <p:cNvPr id="61" name="组合 106">
            <a:extLst>
              <a:ext uri="{FF2B5EF4-FFF2-40B4-BE49-F238E27FC236}">
                <a16:creationId xmlns:a16="http://schemas.microsoft.com/office/drawing/2014/main" id="{F39EB000-18B0-4BFA-8956-F22C6225F7EA}"/>
              </a:ext>
            </a:extLst>
          </p:cNvPr>
          <p:cNvGrpSpPr/>
          <p:nvPr/>
        </p:nvGrpSpPr>
        <p:grpSpPr>
          <a:xfrm>
            <a:off x="978135" y="6010575"/>
            <a:ext cx="4978095" cy="683518"/>
            <a:chOff x="1609518" y="2310973"/>
            <a:chExt cx="2745447" cy="408422"/>
          </a:xfrm>
        </p:grpSpPr>
        <p:sp>
          <p:nvSpPr>
            <p:cNvPr id="62" name="íślíḋè-Freeform: Shape 35">
              <a:hlinkClick r:id="rId18" action="ppaction://hlinksldjump"/>
              <a:extLst>
                <a:ext uri="{FF2B5EF4-FFF2-40B4-BE49-F238E27FC236}">
                  <a16:creationId xmlns:a16="http://schemas.microsoft.com/office/drawing/2014/main" id="{1AE0666A-3045-45E2-AF56-7996EC1363E8}"/>
                </a:ext>
              </a:extLst>
            </p:cNvPr>
            <p:cNvSpPr>
              <a:spLocks/>
            </p:cNvSpPr>
            <p:nvPr/>
          </p:nvSpPr>
          <p:spPr bwMode="auto">
            <a:xfrm>
              <a:off x="1609518" y="2310973"/>
              <a:ext cx="2745447" cy="408422"/>
            </a:xfrm>
            <a:prstGeom prst="homePlate">
              <a:avLst/>
            </a:prstGeom>
            <a:solidFill>
              <a:srgbClr val="494398"/>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entury Gothic" panose="020B0502020202020204" pitchFamily="34" charset="0"/>
                <a:ea typeface="Cambria" panose="02040503050406030204" pitchFamily="18" charset="0"/>
              </a:endParaRPr>
            </a:p>
          </p:txBody>
        </p:sp>
        <p:sp>
          <p:nvSpPr>
            <p:cNvPr id="63" name="íślíḋè-Freeform: Shape 36">
              <a:extLst>
                <a:ext uri="{FF2B5EF4-FFF2-40B4-BE49-F238E27FC236}">
                  <a16:creationId xmlns:a16="http://schemas.microsoft.com/office/drawing/2014/main" id="{1F28E38E-9353-479A-A2DA-70F5DF771D9A}"/>
                </a:ext>
              </a:extLst>
            </p:cNvPr>
            <p:cNvSpPr>
              <a:spLocks/>
            </p:cNvSpPr>
            <p:nvPr/>
          </p:nvSpPr>
          <p:spPr bwMode="auto">
            <a:xfrm>
              <a:off x="1609518" y="2310973"/>
              <a:ext cx="675278" cy="408422"/>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ysClr val="window" lastClr="FFFFFF">
                <a:lumMod val="95000"/>
              </a:sysClr>
            </a:solidFill>
            <a:ln w="9525">
              <a:solidFill>
                <a:sysClr val="window" lastClr="FFFFFF">
                  <a:lumMod val="85000"/>
                </a:sysClr>
              </a:solidFill>
              <a:roun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entury Gothic" panose="020B0502020202020204" pitchFamily="34" charset="0"/>
                <a:ea typeface="Cambria" panose="02040503050406030204" pitchFamily="18" charset="0"/>
              </a:endParaRPr>
            </a:p>
          </p:txBody>
        </p:sp>
        <p:sp>
          <p:nvSpPr>
            <p:cNvPr id="64" name="矩形 99">
              <a:extLst>
                <a:ext uri="{FF2B5EF4-FFF2-40B4-BE49-F238E27FC236}">
                  <a16:creationId xmlns:a16="http://schemas.microsoft.com/office/drawing/2014/main" id="{F816658E-45A1-4C1B-BB5C-69D19BB25810}"/>
                </a:ext>
              </a:extLst>
            </p:cNvPr>
            <p:cNvSpPr/>
            <p:nvPr/>
          </p:nvSpPr>
          <p:spPr>
            <a:xfrm>
              <a:off x="2494329" y="2372993"/>
              <a:ext cx="1477464" cy="253790"/>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tabLst/>
                <a:defRPr/>
              </a:pPr>
              <a:r>
                <a:rPr lang="es-CO" altLang="zh-CN" b="1" kern="0" dirty="0">
                  <a:solidFill>
                    <a:prstClr val="white"/>
                  </a:solidFill>
                  <a:latin typeface="Century Gothic" panose="020B0502020202020204" pitchFamily="34" charset="0"/>
                  <a:ea typeface="Cambria" panose="02040503050406030204" pitchFamily="18" charset="0"/>
                </a:rPr>
                <a:t>Control de cambios</a:t>
              </a:r>
              <a:endParaRPr kumimoji="0" lang="zh-CN" altLang="en-US" sz="1800" b="1" i="0" u="none" strike="noStrike" kern="0" cap="none" spc="0" normalizeH="0" baseline="0" noProof="0" dirty="0">
                <a:ln>
                  <a:noFill/>
                </a:ln>
                <a:solidFill>
                  <a:prstClr val="white"/>
                </a:solidFill>
                <a:effectLst/>
                <a:uLnTx/>
                <a:uFillTx/>
                <a:latin typeface="Century Gothic" panose="020B0502020202020204" pitchFamily="34" charset="0"/>
                <a:ea typeface="华文楷体" panose="02010600040101010101" pitchFamily="2" charset="-122"/>
              </a:endParaRPr>
            </a:p>
          </p:txBody>
        </p:sp>
      </p:grpSp>
      <p:pic>
        <p:nvPicPr>
          <p:cNvPr id="66" name="Imagen 65" descr="Icono&#10;&#10;Descripción generada automáticamente">
            <a:extLst>
              <a:ext uri="{FF2B5EF4-FFF2-40B4-BE49-F238E27FC236}">
                <a16:creationId xmlns:a16="http://schemas.microsoft.com/office/drawing/2014/main" id="{9B745474-DEA3-4D44-BEE3-70C52CEBF03E}"/>
              </a:ext>
            </a:extLst>
          </p:cNvPr>
          <p:cNvPicPr>
            <a:picLocks noChangeAspect="1"/>
          </p:cNvPicPr>
          <p:nvPr/>
        </p:nvPicPr>
        <p:blipFill>
          <a:blip r:embed="rId19" cstate="hqprint">
            <a:extLst>
              <a:ext uri="{28A0092B-C50C-407E-A947-70E740481C1C}">
                <a14:useLocalDpi xmlns:a14="http://schemas.microsoft.com/office/drawing/2010/main" val="0"/>
              </a:ext>
            </a:extLst>
          </a:blip>
          <a:stretch>
            <a:fillRect/>
          </a:stretch>
        </p:blipFill>
        <p:spPr>
          <a:xfrm>
            <a:off x="1054207" y="6008361"/>
            <a:ext cx="687259" cy="687259"/>
          </a:xfrm>
          <a:prstGeom prst="rect">
            <a:avLst/>
          </a:prstGeom>
        </p:spPr>
      </p:pic>
      <p:pic>
        <p:nvPicPr>
          <p:cNvPr id="67"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5390977" y="5961675"/>
            <a:ext cx="795028" cy="795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278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Periodista - Iconos gratis de profesiones y trabajos">
            <a:extLst>
              <a:ext uri="{FF2B5EF4-FFF2-40B4-BE49-F238E27FC236}">
                <a16:creationId xmlns:a16="http://schemas.microsoft.com/office/drawing/2014/main" id="{F1CCA20D-0A28-426B-BD9D-6207889060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07" r="4704"/>
          <a:stretch/>
        </p:blipFill>
        <p:spPr bwMode="auto">
          <a:xfrm>
            <a:off x="-240388" y="10"/>
            <a:ext cx="6095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1">
            <a:extLst>
              <a:ext uri="{FF2B5EF4-FFF2-40B4-BE49-F238E27FC236}">
                <a16:creationId xmlns:a16="http://schemas.microsoft.com/office/drawing/2014/main" id="{30AFC4BF-7254-4EAB-8B11-445BD5F906B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383" r="39395"/>
          <a:stretch/>
        </p:blipFill>
        <p:spPr>
          <a:xfrm>
            <a:off x="6096000" y="10"/>
            <a:ext cx="6096000" cy="6857990"/>
          </a:xfrm>
          <a:prstGeom prst="rect">
            <a:avLst/>
          </a:prstGeom>
        </p:spPr>
      </p:pic>
      <p:sp>
        <p:nvSpPr>
          <p:cNvPr id="73" name="Rectangle 72">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文本框 18">
            <a:extLst>
              <a:ext uri="{FF2B5EF4-FFF2-40B4-BE49-F238E27FC236}">
                <a16:creationId xmlns:a16="http://schemas.microsoft.com/office/drawing/2014/main" id="{A203A505-57AB-464B-BB74-E6BDF0CC7E7B}"/>
              </a:ext>
            </a:extLst>
          </p:cNvPr>
          <p:cNvSpPr txBox="1"/>
          <p:nvPr/>
        </p:nvSpPr>
        <p:spPr>
          <a:xfrm>
            <a:off x="4286858" y="2761554"/>
            <a:ext cx="3618284" cy="1345720"/>
          </a:xfrm>
          <a:prstGeom prst="rect">
            <a:avLst/>
          </a:prstGeom>
          <a:noFill/>
        </p:spPr>
        <p:txBody>
          <a:bodyPr vert="horz" lIns="91440" tIns="45720" rIns="91440" bIns="45720" rtlCol="0" anchor="ctr">
            <a:normAutofit/>
            <a:scene3d>
              <a:camera prst="orthographicFront"/>
              <a:lightRig rig="threePt" dir="t"/>
            </a:scene3d>
            <a:sp3d contourW="12700"/>
          </a:bodyPr>
          <a:lstStyle/>
          <a:p>
            <a:pPr algn="ctr">
              <a:lnSpc>
                <a:spcPct val="90000"/>
              </a:lnSpc>
              <a:spcBef>
                <a:spcPct val="0"/>
              </a:spcBef>
              <a:spcAft>
                <a:spcPts val="600"/>
              </a:spcAft>
              <a:defRPr/>
            </a:pPr>
            <a:r>
              <a:rPr lang="es-CO" altLang="zh-CN" sz="3200" b="1" kern="1200" dirty="0">
                <a:solidFill>
                  <a:srgbClr val="080808"/>
                </a:solidFill>
                <a:latin typeface="Century Gothic" panose="020B0502020202020204" pitchFamily="34" charset="0"/>
                <a:ea typeface="+mj-ea"/>
                <a:cs typeface="+mj-cs"/>
              </a:rPr>
              <a:t>Generalidades</a:t>
            </a:r>
          </a:p>
        </p:txBody>
      </p:sp>
      <p:sp>
        <p:nvSpPr>
          <p:cNvPr id="75" name="Frame 74">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adroTexto 6">
            <a:extLst>
              <a:ext uri="{FF2B5EF4-FFF2-40B4-BE49-F238E27FC236}">
                <a16:creationId xmlns:a16="http://schemas.microsoft.com/office/drawing/2014/main" id="{B661F844-D756-4E6C-8A21-A0E165E0EB42}"/>
              </a:ext>
            </a:extLst>
          </p:cNvPr>
          <p:cNvSpPr txBox="1"/>
          <p:nvPr/>
        </p:nvSpPr>
        <p:spPr>
          <a:xfrm>
            <a:off x="8177453" y="223020"/>
            <a:ext cx="3706761" cy="6721840"/>
          </a:xfrm>
          <a:prstGeom prst="rect">
            <a:avLst/>
          </a:prstGeom>
          <a:noFill/>
        </p:spPr>
        <p:txBody>
          <a:bodyPr wrap="square" rtlCol="0">
            <a:spAutoFit/>
          </a:bodyPr>
          <a:lstStyle/>
          <a:p>
            <a:r>
              <a:rPr lang="es-CO" b="1" dirty="0">
                <a:latin typeface="Century Gothic" panose="020B0502020202020204" pitchFamily="34" charset="0"/>
              </a:rPr>
              <a:t>El Ministerio de Hacienda y Crédito Público aporta al</a:t>
            </a:r>
            <a:r>
              <a:rPr lang="es-CO" dirty="0"/>
              <a:t>:</a:t>
            </a:r>
          </a:p>
          <a:p>
            <a:endParaRPr lang="es-CO" dirty="0"/>
          </a:p>
          <a:p>
            <a:pPr algn="just">
              <a:lnSpc>
                <a:spcPct val="115000"/>
              </a:lnSpc>
            </a:pPr>
            <a:r>
              <a:rPr lang="es-CO" sz="1200" b="1" dirty="0">
                <a:solidFill>
                  <a:srgbClr val="151897"/>
                </a:solidFill>
                <a:effectLst/>
                <a:latin typeface="Century Gothic" panose="020B0502020202020204" pitchFamily="34" charset="0"/>
                <a:ea typeface="SimSun" panose="02010600030101010101" pitchFamily="2" charset="-122"/>
                <a:cs typeface="Times New Roman" panose="02020603050405020304" pitchFamily="18" charset="0"/>
              </a:rPr>
              <a:t>Cumplimiento de lo dispuesto en la Ley 1474 de 2011 en su artículo 73 para ello continúa elaborando el Plan Anticorrupción y Atención al Ciudadano para la vigencia 2023 como instrumento de medición estratégica orientado a prevenir hechos o actos de corrupción, alineado a la tercera dimensión “Gestión con Valores para el Resultado” del Modelo Integrado de Planeación y Gestión MIPG, que permite generar estrategias y actividades en cada uno de los componentes bajo la descripción de cada componente así:  </a:t>
            </a:r>
            <a:endParaRPr lang="es-CO" sz="1200" dirty="0">
              <a:solidFill>
                <a:srgbClr val="151897"/>
              </a:solidFill>
              <a:effectLst/>
              <a:latin typeface="Century Gothic" panose="020B0502020202020204" pitchFamily="34" charset="0"/>
              <a:ea typeface="SimSun" panose="02010600030101010101" pitchFamily="2" charset="-122"/>
              <a:cs typeface="Times New Roman" panose="02020603050405020304" pitchFamily="18" charset="0"/>
            </a:endParaRPr>
          </a:p>
          <a:p>
            <a:pPr>
              <a:lnSpc>
                <a:spcPct val="115000"/>
              </a:lnSpc>
            </a:pPr>
            <a:r>
              <a:rPr lang="es-CO" sz="1200" b="1" dirty="0">
                <a:solidFill>
                  <a:srgbClr val="151897"/>
                </a:solidFill>
                <a:effectLst/>
                <a:latin typeface="Century Gothic" panose="020B0502020202020204" pitchFamily="34" charset="0"/>
                <a:ea typeface="SimSun" panose="02010600030101010101" pitchFamily="2" charset="-122"/>
                <a:cs typeface="Times New Roman" panose="02020603050405020304" pitchFamily="18" charset="0"/>
              </a:rPr>
              <a:t> </a:t>
            </a:r>
            <a:endParaRPr lang="es-CO" sz="1200" dirty="0">
              <a:solidFill>
                <a:srgbClr val="151897"/>
              </a:solidFill>
              <a:effectLst/>
              <a:latin typeface="Century Gothic" panose="020B0502020202020204" pitchFamily="34" charset="0"/>
              <a:ea typeface="SimSun" panose="02010600030101010101" pitchFamily="2" charset="-122"/>
              <a:cs typeface="Times New Roman" panose="02020603050405020304" pitchFamily="18" charset="0"/>
            </a:endParaRPr>
          </a:p>
          <a:p>
            <a:pPr marL="342900" lvl="0" indent="-342900">
              <a:lnSpc>
                <a:spcPct val="115000"/>
              </a:lnSpc>
              <a:buFont typeface="Courier New" panose="02070309020205020404" pitchFamily="49" charset="0"/>
              <a:buChar char="♦"/>
            </a:pPr>
            <a:r>
              <a:rPr lang="es-CO" sz="1200" b="1" dirty="0">
                <a:solidFill>
                  <a:srgbClr val="151897"/>
                </a:solidFill>
                <a:effectLst/>
                <a:latin typeface="Century Gothic" panose="020B0502020202020204" pitchFamily="34" charset="0"/>
                <a:ea typeface="SimSun" panose="02010600030101010101" pitchFamily="2" charset="-122"/>
                <a:cs typeface="Times New Roman" panose="02020603050405020304" pitchFamily="18" charset="0"/>
              </a:rPr>
              <a:t>Gestión del Riesgo de Corrupción.</a:t>
            </a:r>
            <a:endParaRPr lang="es-CO" sz="1200" dirty="0">
              <a:solidFill>
                <a:srgbClr val="151897"/>
              </a:solidFill>
              <a:effectLst/>
              <a:latin typeface="Century Gothic" panose="020B0502020202020204" pitchFamily="34" charset="0"/>
              <a:ea typeface="SimSun" panose="02010600030101010101" pitchFamily="2" charset="-122"/>
              <a:cs typeface="Times New Roman" panose="02020603050405020304" pitchFamily="18" charset="0"/>
            </a:endParaRPr>
          </a:p>
          <a:p>
            <a:pPr marL="342900" lvl="0" indent="-342900">
              <a:lnSpc>
                <a:spcPct val="115000"/>
              </a:lnSpc>
              <a:buFont typeface="Courier New" panose="02070309020205020404" pitchFamily="49" charset="0"/>
              <a:buChar char="♦"/>
            </a:pPr>
            <a:r>
              <a:rPr lang="es-CO" sz="1200" b="1" dirty="0">
                <a:solidFill>
                  <a:srgbClr val="151897"/>
                </a:solidFill>
                <a:effectLst/>
                <a:latin typeface="Century Gothic" panose="020B0502020202020204" pitchFamily="34" charset="0"/>
                <a:ea typeface="SimSun" panose="02010600030101010101" pitchFamily="2" charset="-122"/>
                <a:cs typeface="Times New Roman" panose="02020603050405020304" pitchFamily="18" charset="0"/>
              </a:rPr>
              <a:t>Racionalización de trámites. </a:t>
            </a:r>
            <a:endParaRPr lang="es-CO" sz="1200" dirty="0">
              <a:solidFill>
                <a:srgbClr val="151897"/>
              </a:solidFill>
              <a:effectLst/>
              <a:latin typeface="Century Gothic" panose="020B0502020202020204" pitchFamily="34" charset="0"/>
              <a:ea typeface="SimSun" panose="02010600030101010101" pitchFamily="2" charset="-122"/>
              <a:cs typeface="Times New Roman" panose="02020603050405020304" pitchFamily="18" charset="0"/>
            </a:endParaRPr>
          </a:p>
          <a:p>
            <a:pPr marL="342900" lvl="0" indent="-342900">
              <a:lnSpc>
                <a:spcPct val="115000"/>
              </a:lnSpc>
              <a:buFont typeface="Courier New" panose="02070309020205020404" pitchFamily="49" charset="0"/>
              <a:buChar char="♦"/>
            </a:pPr>
            <a:r>
              <a:rPr lang="es-CO" sz="1200" b="1" dirty="0">
                <a:solidFill>
                  <a:srgbClr val="151897"/>
                </a:solidFill>
                <a:effectLst/>
                <a:latin typeface="Century Gothic" panose="020B0502020202020204" pitchFamily="34" charset="0"/>
                <a:ea typeface="SimSun" panose="02010600030101010101" pitchFamily="2" charset="-122"/>
                <a:cs typeface="Times New Roman" panose="02020603050405020304" pitchFamily="18" charset="0"/>
              </a:rPr>
              <a:t>Rendición de cuentas. </a:t>
            </a:r>
            <a:endParaRPr lang="es-CO" sz="1200" dirty="0">
              <a:solidFill>
                <a:srgbClr val="151897"/>
              </a:solidFill>
              <a:effectLst/>
              <a:latin typeface="Century Gothic" panose="020B0502020202020204" pitchFamily="34" charset="0"/>
              <a:ea typeface="SimSun" panose="02010600030101010101" pitchFamily="2" charset="-122"/>
              <a:cs typeface="Times New Roman" panose="02020603050405020304" pitchFamily="18" charset="0"/>
            </a:endParaRPr>
          </a:p>
          <a:p>
            <a:pPr marL="342900" lvl="0" indent="-342900">
              <a:lnSpc>
                <a:spcPct val="115000"/>
              </a:lnSpc>
              <a:buFont typeface="Courier New" panose="02070309020205020404" pitchFamily="49" charset="0"/>
              <a:buChar char="♦"/>
            </a:pPr>
            <a:r>
              <a:rPr lang="es-CO" sz="1200" b="1" dirty="0">
                <a:solidFill>
                  <a:srgbClr val="151897"/>
                </a:solidFill>
                <a:effectLst/>
                <a:latin typeface="Century Gothic" panose="020B0502020202020204" pitchFamily="34" charset="0"/>
                <a:ea typeface="SimSun" panose="02010600030101010101" pitchFamily="2" charset="-122"/>
                <a:cs typeface="Times New Roman" panose="02020603050405020304" pitchFamily="18" charset="0"/>
              </a:rPr>
              <a:t>Mejora del servicio al Ciudadano.</a:t>
            </a:r>
          </a:p>
          <a:p>
            <a:pPr marL="342900" lvl="0" indent="-342900">
              <a:lnSpc>
                <a:spcPct val="115000"/>
              </a:lnSpc>
              <a:buFont typeface="Courier New" panose="02070309020205020404" pitchFamily="49" charset="0"/>
              <a:buChar char="♦"/>
            </a:pPr>
            <a:r>
              <a:rPr lang="es-CO" sz="1200" b="1" dirty="0">
                <a:solidFill>
                  <a:srgbClr val="151897"/>
                </a:solidFill>
                <a:effectLst/>
                <a:latin typeface="Century Gothic" panose="020B0502020202020204" pitchFamily="34" charset="0"/>
                <a:ea typeface="SimSun" panose="02010600030101010101" pitchFamily="2" charset="-122"/>
                <a:cs typeface="Times New Roman" panose="02020603050405020304" pitchFamily="18" charset="0"/>
              </a:rPr>
              <a:t>Mecanismos para la transparencia y el acceso a la información.</a:t>
            </a:r>
          </a:p>
          <a:p>
            <a:pPr marL="342900" lvl="0" indent="-342900">
              <a:lnSpc>
                <a:spcPct val="115000"/>
              </a:lnSpc>
              <a:buFont typeface="Courier New" panose="02070309020205020404" pitchFamily="49" charset="0"/>
              <a:buChar char="♦"/>
            </a:pPr>
            <a:r>
              <a:rPr lang="es-CO" sz="1200" b="1" dirty="0">
                <a:solidFill>
                  <a:srgbClr val="151897"/>
                </a:solidFill>
                <a:latin typeface="Century Gothic" panose="020B0502020202020204" pitchFamily="34" charset="0"/>
                <a:ea typeface="SimSun" panose="02010600030101010101" pitchFamily="2" charset="-122"/>
                <a:cs typeface="Times New Roman" panose="02020603050405020304" pitchFamily="18" charset="0"/>
              </a:rPr>
              <a:t>Iniciativas adicionales.</a:t>
            </a:r>
          </a:p>
          <a:p>
            <a:pPr lvl="0">
              <a:lnSpc>
                <a:spcPct val="115000"/>
              </a:lnSpc>
            </a:pPr>
            <a:endParaRPr lang="es-CO" sz="1200" b="1" dirty="0">
              <a:solidFill>
                <a:srgbClr val="151897"/>
              </a:solidFill>
              <a:latin typeface="Century Gothic" panose="020B0502020202020204" pitchFamily="34" charset="0"/>
              <a:ea typeface="SimSun" panose="02010600030101010101" pitchFamily="2" charset="-122"/>
              <a:cs typeface="Times New Roman" panose="02020603050405020304" pitchFamily="18" charset="0"/>
            </a:endParaRPr>
          </a:p>
          <a:p>
            <a:pPr lvl="0">
              <a:lnSpc>
                <a:spcPct val="115000"/>
              </a:lnSpc>
            </a:pPr>
            <a:r>
              <a:rPr lang="es-CO" sz="1200" b="1" dirty="0">
                <a:solidFill>
                  <a:srgbClr val="151897"/>
                </a:solidFill>
                <a:latin typeface="Century Gothic" panose="020B0502020202020204" pitchFamily="34" charset="0"/>
                <a:ea typeface="SimSun" panose="02010600030101010101" pitchFamily="2" charset="-122"/>
                <a:cs typeface="Times New Roman" panose="02020603050405020304" pitchFamily="18" charset="0"/>
              </a:rPr>
              <a:t>De otra parte, el MHCP dará cumplimiento a la Ley 2195 de 2022 en su articulo 31 programa de transparencia y ética en el sector público.</a:t>
            </a:r>
            <a:endParaRPr lang="es-CO" sz="1200" dirty="0">
              <a:solidFill>
                <a:srgbClr val="151897"/>
              </a:solidFill>
              <a:latin typeface="Century Gothic" panose="020B0502020202020204" pitchFamily="34" charset="0"/>
            </a:endParaRPr>
          </a:p>
          <a:p>
            <a:pPr marL="342900" lvl="0" indent="-342900">
              <a:lnSpc>
                <a:spcPct val="115000"/>
              </a:lnSpc>
              <a:buFont typeface="Courier New" panose="02070309020205020404" pitchFamily="49" charset="0"/>
              <a:buChar char="♦"/>
            </a:pPr>
            <a:endParaRPr lang="es-CO" sz="1200" dirty="0">
              <a:solidFill>
                <a:srgbClr val="151897"/>
              </a:solidFill>
              <a:latin typeface="Century Gothic" panose="020B0502020202020204" pitchFamily="34" charset="0"/>
            </a:endParaRPr>
          </a:p>
          <a:p>
            <a:endParaRPr lang="es-CO" dirty="0"/>
          </a:p>
        </p:txBody>
      </p:sp>
      <p:sp>
        <p:nvSpPr>
          <p:cNvPr id="10" name="Rectángulo 9">
            <a:hlinkClick r:id="rId4" action="ppaction://hlinksldjump"/>
            <a:extLst>
              <a:ext uri="{FF2B5EF4-FFF2-40B4-BE49-F238E27FC236}">
                <a16:creationId xmlns:a16="http://schemas.microsoft.com/office/drawing/2014/main" id="{40A3F838-26C6-4586-9557-CC936177F078}"/>
              </a:ext>
            </a:extLst>
          </p:cNvPr>
          <p:cNvSpPr/>
          <p:nvPr/>
        </p:nvSpPr>
        <p:spPr>
          <a:xfrm>
            <a:off x="5534738" y="5971604"/>
            <a:ext cx="1428384" cy="462207"/>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Contenido</a:t>
            </a:r>
          </a:p>
        </p:txBody>
      </p:sp>
      <p:pic>
        <p:nvPicPr>
          <p:cNvPr id="9"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723213" y="6157356"/>
            <a:ext cx="586619" cy="58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916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3">
            <a:extLst>
              <a:ext uri="{FF2B5EF4-FFF2-40B4-BE49-F238E27FC236}">
                <a16:creationId xmlns:a16="http://schemas.microsoft.com/office/drawing/2014/main" id="{64767147-547C-4816-B83A-8FF5A040D8B7}"/>
              </a:ext>
            </a:extLst>
          </p:cNvPr>
          <p:cNvGrpSpPr/>
          <p:nvPr/>
        </p:nvGrpSpPr>
        <p:grpSpPr>
          <a:xfrm>
            <a:off x="3884893" y="1431860"/>
            <a:ext cx="3919312" cy="3710576"/>
            <a:chOff x="3886509" y="1743543"/>
            <a:chExt cx="4439074" cy="4365553"/>
          </a:xfrm>
        </p:grpSpPr>
        <p:sp>
          <p:nvSpPr>
            <p:cNvPr id="3" name="Figure">
              <a:extLst>
                <a:ext uri="{FF2B5EF4-FFF2-40B4-BE49-F238E27FC236}">
                  <a16:creationId xmlns:a16="http://schemas.microsoft.com/office/drawing/2014/main" id="{B345CD4D-BC6C-49AA-8A6E-3009BFA99970}"/>
                </a:ext>
              </a:extLst>
            </p:cNvPr>
            <p:cNvSpPr/>
            <p:nvPr/>
          </p:nvSpPr>
          <p:spPr>
            <a:xfrm>
              <a:off x="6147148" y="1743543"/>
              <a:ext cx="1378804" cy="21431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5087"/>
                  </a:lnTo>
                  <a:cubicBezTo>
                    <a:pt x="19507" y="5689"/>
                    <a:pt x="17224" y="5999"/>
                    <a:pt x="14898" y="5999"/>
                  </a:cubicBezTo>
                  <a:cubicBezTo>
                    <a:pt x="8415" y="5999"/>
                    <a:pt x="2707" y="3620"/>
                    <a:pt x="0" y="0"/>
                  </a:cubicBezTo>
                  <a:close/>
                </a:path>
              </a:pathLst>
            </a:custGeom>
            <a:solidFill>
              <a:schemeClr val="tx1"/>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4" name="Figure">
              <a:extLst>
                <a:ext uri="{FF2B5EF4-FFF2-40B4-BE49-F238E27FC236}">
                  <a16:creationId xmlns:a16="http://schemas.microsoft.com/office/drawing/2014/main" id="{6FE828F0-38CD-4A86-AE03-8704C62553B9}"/>
                </a:ext>
              </a:extLst>
            </p:cNvPr>
            <p:cNvSpPr/>
            <p:nvPr/>
          </p:nvSpPr>
          <p:spPr>
            <a:xfrm>
              <a:off x="4689876" y="1743543"/>
              <a:ext cx="1381606" cy="2140324"/>
            </a:xfrm>
            <a:custGeom>
              <a:avLst/>
              <a:gdLst/>
              <a:ahLst/>
              <a:cxnLst>
                <a:cxn ang="0">
                  <a:pos x="wd2" y="hd2"/>
                </a:cxn>
                <a:cxn ang="5400000">
                  <a:pos x="wd2" y="hd2"/>
                </a:cxn>
                <a:cxn ang="10800000">
                  <a:pos x="wd2" y="hd2"/>
                </a:cxn>
                <a:cxn ang="16200000">
                  <a:pos x="wd2" y="hd2"/>
                </a:cxn>
              </a:cxnLst>
              <a:rect l="0" t="0" r="r" b="b"/>
              <a:pathLst>
                <a:path w="21600" h="21600" extrusionOk="0">
                  <a:moveTo>
                    <a:pt x="17394" y="3474"/>
                  </a:moveTo>
                  <a:cubicBezTo>
                    <a:pt x="14429" y="5075"/>
                    <a:pt x="10676" y="5960"/>
                    <a:pt x="6806" y="5960"/>
                  </a:cubicBezTo>
                  <a:cubicBezTo>
                    <a:pt x="4469" y="5960"/>
                    <a:pt x="2132" y="5631"/>
                    <a:pt x="0" y="5019"/>
                  </a:cubicBezTo>
                  <a:lnTo>
                    <a:pt x="21571" y="21600"/>
                  </a:lnTo>
                  <a:lnTo>
                    <a:pt x="21600" y="0"/>
                  </a:lnTo>
                  <a:cubicBezTo>
                    <a:pt x="20607" y="1328"/>
                    <a:pt x="19190" y="2505"/>
                    <a:pt x="17394" y="3474"/>
                  </a:cubicBezTo>
                  <a:close/>
                </a:path>
              </a:pathLst>
            </a:custGeom>
            <a:solidFill>
              <a:schemeClr val="accent1">
                <a:lumMod val="75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5" name="Figure">
              <a:extLst>
                <a:ext uri="{FF2B5EF4-FFF2-40B4-BE49-F238E27FC236}">
                  <a16:creationId xmlns:a16="http://schemas.microsoft.com/office/drawing/2014/main" id="{E4E9896B-00D8-4C9F-9F88-57C11B999AC3}"/>
                </a:ext>
              </a:extLst>
            </p:cNvPr>
            <p:cNvSpPr/>
            <p:nvPr/>
          </p:nvSpPr>
          <p:spPr>
            <a:xfrm>
              <a:off x="3895850" y="2294019"/>
              <a:ext cx="2112110" cy="164023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7538" y="0"/>
                  </a:lnTo>
                  <a:cubicBezTo>
                    <a:pt x="7901" y="1868"/>
                    <a:pt x="7958" y="3821"/>
                    <a:pt x="7690" y="5750"/>
                  </a:cubicBezTo>
                  <a:cubicBezTo>
                    <a:pt x="6955" y="11095"/>
                    <a:pt x="3926" y="15285"/>
                    <a:pt x="0" y="16698"/>
                  </a:cubicBezTo>
                  <a:lnTo>
                    <a:pt x="21600" y="21600"/>
                  </a:lnTo>
                  <a:close/>
                </a:path>
              </a:pathLst>
            </a:custGeom>
            <a:solidFill>
              <a:schemeClr val="accent3"/>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6" name="Figure">
              <a:extLst>
                <a:ext uri="{FF2B5EF4-FFF2-40B4-BE49-F238E27FC236}">
                  <a16:creationId xmlns:a16="http://schemas.microsoft.com/office/drawing/2014/main" id="{37B2278A-E9DF-4151-B040-7ECCD6486F23}"/>
                </a:ext>
              </a:extLst>
            </p:cNvPr>
            <p:cNvSpPr/>
            <p:nvPr/>
          </p:nvSpPr>
          <p:spPr>
            <a:xfrm>
              <a:off x="3886509" y="3637553"/>
              <a:ext cx="2109308" cy="1444300"/>
            </a:xfrm>
            <a:custGeom>
              <a:avLst/>
              <a:gdLst/>
              <a:ahLst/>
              <a:cxnLst>
                <a:cxn ang="0">
                  <a:pos x="wd2" y="hd2"/>
                </a:cxn>
                <a:cxn ang="5400000">
                  <a:pos x="wd2" y="hd2"/>
                </a:cxn>
                <a:cxn ang="10800000">
                  <a:pos x="wd2" y="hd2"/>
                </a:cxn>
                <a:cxn ang="16200000">
                  <a:pos x="wd2" y="hd2"/>
                </a:cxn>
              </a:cxnLst>
              <a:rect l="0" t="0" r="r" b="b"/>
              <a:pathLst>
                <a:path w="21600" h="21600" extrusionOk="0">
                  <a:moveTo>
                    <a:pt x="2994" y="4856"/>
                  </a:moveTo>
                  <a:cubicBezTo>
                    <a:pt x="5108" y="10200"/>
                    <a:pt x="4879" y="16688"/>
                    <a:pt x="2573" y="21600"/>
                  </a:cubicBezTo>
                  <a:lnTo>
                    <a:pt x="21600" y="5581"/>
                  </a:lnTo>
                  <a:lnTo>
                    <a:pt x="0" y="0"/>
                  </a:lnTo>
                  <a:cubicBezTo>
                    <a:pt x="1205" y="1284"/>
                    <a:pt x="2229" y="2930"/>
                    <a:pt x="2994" y="4856"/>
                  </a:cubicBezTo>
                  <a:close/>
                </a:path>
              </a:pathLst>
            </a:custGeom>
            <a:solidFill>
              <a:schemeClr val="accent6"/>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7" name="Figure">
              <a:extLst>
                <a:ext uri="{FF2B5EF4-FFF2-40B4-BE49-F238E27FC236}">
                  <a16:creationId xmlns:a16="http://schemas.microsoft.com/office/drawing/2014/main" id="{96BCC6CA-6117-41B6-9A2F-DAFB17130D81}"/>
                </a:ext>
              </a:extLst>
            </p:cNvPr>
            <p:cNvSpPr/>
            <p:nvPr/>
          </p:nvSpPr>
          <p:spPr>
            <a:xfrm>
              <a:off x="4176094" y="4076067"/>
              <a:ext cx="1857088" cy="2014369"/>
            </a:xfrm>
            <a:custGeom>
              <a:avLst/>
              <a:gdLst/>
              <a:ahLst/>
              <a:cxnLst>
                <a:cxn ang="0">
                  <a:pos x="wd2" y="hd2"/>
                </a:cxn>
                <a:cxn ang="5400000">
                  <a:pos x="wd2" y="hd2"/>
                </a:cxn>
                <a:cxn ang="10800000">
                  <a:pos x="wd2" y="hd2"/>
                </a:cxn>
                <a:cxn ang="16200000">
                  <a:pos x="wd2" y="hd2"/>
                </a:cxn>
              </a:cxnLst>
              <a:rect l="0" t="0" r="r" b="b"/>
              <a:pathLst>
                <a:path w="21600" h="21600" extrusionOk="0">
                  <a:moveTo>
                    <a:pt x="5041" y="12116"/>
                  </a:moveTo>
                  <a:cubicBezTo>
                    <a:pt x="9550" y="13626"/>
                    <a:pt x="12604" y="17348"/>
                    <a:pt x="13060" y="21600"/>
                  </a:cubicBezTo>
                  <a:lnTo>
                    <a:pt x="21600" y="0"/>
                  </a:lnTo>
                  <a:lnTo>
                    <a:pt x="0" y="11455"/>
                  </a:lnTo>
                  <a:cubicBezTo>
                    <a:pt x="282" y="11435"/>
                    <a:pt x="576" y="11425"/>
                    <a:pt x="858" y="11425"/>
                  </a:cubicBezTo>
                  <a:cubicBezTo>
                    <a:pt x="2282" y="11425"/>
                    <a:pt x="3694" y="11655"/>
                    <a:pt x="5041" y="12116"/>
                  </a:cubicBezTo>
                  <a:close/>
                </a:path>
              </a:pathLst>
            </a:custGeom>
            <a:solidFill>
              <a:schemeClr val="accent5"/>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8" name="Figure">
              <a:extLst>
                <a:ext uri="{FF2B5EF4-FFF2-40B4-BE49-F238E27FC236}">
                  <a16:creationId xmlns:a16="http://schemas.microsoft.com/office/drawing/2014/main" id="{8F6E71E2-CC53-45D7-A9F9-ED478C80ECD7}"/>
                </a:ext>
              </a:extLst>
            </p:cNvPr>
            <p:cNvSpPr/>
            <p:nvPr/>
          </p:nvSpPr>
          <p:spPr>
            <a:xfrm>
              <a:off x="5371805" y="4094727"/>
              <a:ext cx="1467547" cy="2014369"/>
            </a:xfrm>
            <a:custGeom>
              <a:avLst/>
              <a:gdLst/>
              <a:ahLst/>
              <a:cxnLst>
                <a:cxn ang="0">
                  <a:pos x="wd2" y="hd2"/>
                </a:cxn>
                <a:cxn ang="5400000">
                  <a:pos x="wd2" y="hd2"/>
                </a:cxn>
                <a:cxn ang="10800000">
                  <a:pos x="wd2" y="hd2"/>
                </a:cxn>
                <a:cxn ang="16200000">
                  <a:pos x="wd2" y="hd2"/>
                </a:cxn>
              </a:cxnLst>
              <a:rect l="0" t="0" r="r" b="b"/>
              <a:pathLst>
                <a:path w="21600" h="21600" extrusionOk="0">
                  <a:moveTo>
                    <a:pt x="10766" y="18399"/>
                  </a:moveTo>
                  <a:cubicBezTo>
                    <a:pt x="14863" y="18399"/>
                    <a:pt x="18740" y="19569"/>
                    <a:pt x="21600" y="21600"/>
                  </a:cubicBezTo>
                  <a:lnTo>
                    <a:pt x="10793" y="0"/>
                  </a:lnTo>
                  <a:lnTo>
                    <a:pt x="0" y="21560"/>
                  </a:lnTo>
                  <a:cubicBezTo>
                    <a:pt x="1554" y="20469"/>
                    <a:pt x="3396" y="19629"/>
                    <a:pt x="5472" y="19079"/>
                  </a:cubicBezTo>
                  <a:cubicBezTo>
                    <a:pt x="7177" y="18629"/>
                    <a:pt x="8964" y="18399"/>
                    <a:pt x="10766" y="18399"/>
                  </a:cubicBezTo>
                  <a:close/>
                </a:path>
              </a:pathLst>
            </a:custGeom>
            <a:solidFill>
              <a:schemeClr val="accent4"/>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9" name="Figure">
              <a:extLst>
                <a:ext uri="{FF2B5EF4-FFF2-40B4-BE49-F238E27FC236}">
                  <a16:creationId xmlns:a16="http://schemas.microsoft.com/office/drawing/2014/main" id="{040A1838-A35F-46D3-AD57-87684124C51D}"/>
                </a:ext>
              </a:extLst>
            </p:cNvPr>
            <p:cNvSpPr/>
            <p:nvPr/>
          </p:nvSpPr>
          <p:spPr>
            <a:xfrm>
              <a:off x="6175172" y="4076067"/>
              <a:ext cx="1858956" cy="2011569"/>
            </a:xfrm>
            <a:custGeom>
              <a:avLst/>
              <a:gdLst/>
              <a:ahLst/>
              <a:cxnLst>
                <a:cxn ang="0">
                  <a:pos x="wd2" y="hd2"/>
                </a:cxn>
                <a:cxn ang="5400000">
                  <a:pos x="wd2" y="hd2"/>
                </a:cxn>
                <a:cxn ang="10800000">
                  <a:pos x="wd2" y="hd2"/>
                </a:cxn>
                <a:cxn ang="16200000">
                  <a:pos x="wd2" y="hd2"/>
                </a:cxn>
              </a:cxnLst>
              <a:rect l="0" t="0" r="r" b="b"/>
              <a:pathLst>
                <a:path w="21600" h="21600" extrusionOk="0">
                  <a:moveTo>
                    <a:pt x="20699" y="11481"/>
                  </a:moveTo>
                  <a:cubicBezTo>
                    <a:pt x="21003" y="11481"/>
                    <a:pt x="21307" y="11491"/>
                    <a:pt x="21600" y="11511"/>
                  </a:cubicBezTo>
                  <a:lnTo>
                    <a:pt x="0" y="0"/>
                  </a:lnTo>
                  <a:lnTo>
                    <a:pt x="8488" y="21600"/>
                  </a:lnTo>
                  <a:cubicBezTo>
                    <a:pt x="8662" y="20037"/>
                    <a:pt x="9194" y="18524"/>
                    <a:pt x="10062" y="17132"/>
                  </a:cubicBezTo>
                  <a:cubicBezTo>
                    <a:pt x="12265" y="13645"/>
                    <a:pt x="16336" y="11481"/>
                    <a:pt x="20699" y="11481"/>
                  </a:cubicBezTo>
                  <a:close/>
                </a:path>
              </a:pathLst>
            </a:custGeom>
            <a:solidFill>
              <a:schemeClr val="accent2"/>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0" name="Figure">
              <a:extLst>
                <a:ext uri="{FF2B5EF4-FFF2-40B4-BE49-F238E27FC236}">
                  <a16:creationId xmlns:a16="http://schemas.microsoft.com/office/drawing/2014/main" id="{23035E6A-32E4-4CE0-ABC7-5DAFC2E89940}"/>
                </a:ext>
              </a:extLst>
            </p:cNvPr>
            <p:cNvSpPr/>
            <p:nvPr/>
          </p:nvSpPr>
          <p:spPr>
            <a:xfrm>
              <a:off x="6212538" y="3637553"/>
              <a:ext cx="2113045" cy="1444300"/>
            </a:xfrm>
            <a:custGeom>
              <a:avLst/>
              <a:gdLst/>
              <a:ahLst/>
              <a:cxnLst>
                <a:cxn ang="0">
                  <a:pos x="wd2" y="hd2"/>
                </a:cxn>
                <a:cxn ang="5400000">
                  <a:pos x="wd2" y="hd2"/>
                </a:cxn>
                <a:cxn ang="10800000">
                  <a:pos x="wd2" y="hd2"/>
                </a:cxn>
                <a:cxn ang="16200000">
                  <a:pos x="wd2" y="hd2"/>
                </a:cxn>
              </a:cxnLst>
              <a:rect l="0" t="0" r="r" b="b"/>
              <a:pathLst>
                <a:path w="21600" h="21600" extrusionOk="0">
                  <a:moveTo>
                    <a:pt x="18955" y="21600"/>
                  </a:moveTo>
                  <a:cubicBezTo>
                    <a:pt x="18115" y="19786"/>
                    <a:pt x="17551" y="17735"/>
                    <a:pt x="17284" y="15530"/>
                  </a:cubicBezTo>
                  <a:cubicBezTo>
                    <a:pt x="16549" y="9460"/>
                    <a:pt x="18286" y="3474"/>
                    <a:pt x="21600" y="0"/>
                  </a:cubicBezTo>
                  <a:lnTo>
                    <a:pt x="0" y="5567"/>
                  </a:lnTo>
                  <a:lnTo>
                    <a:pt x="18955" y="21600"/>
                  </a:lnTo>
                  <a:close/>
                </a:path>
              </a:pathLst>
            </a:custGeom>
            <a:solidFill>
              <a:schemeClr val="accent1"/>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1" name="Figure">
              <a:extLst>
                <a:ext uri="{FF2B5EF4-FFF2-40B4-BE49-F238E27FC236}">
                  <a16:creationId xmlns:a16="http://schemas.microsoft.com/office/drawing/2014/main" id="{C7FB32D5-CC79-4C6A-BBBA-3DB8AAF18BDE}"/>
                </a:ext>
              </a:extLst>
            </p:cNvPr>
            <p:cNvSpPr/>
            <p:nvPr/>
          </p:nvSpPr>
          <p:spPr>
            <a:xfrm>
              <a:off x="6203197" y="2294018"/>
              <a:ext cx="2110242" cy="1641165"/>
            </a:xfrm>
            <a:custGeom>
              <a:avLst/>
              <a:gdLst/>
              <a:ahLst/>
              <a:cxnLst>
                <a:cxn ang="0">
                  <a:pos x="wd2" y="hd2"/>
                </a:cxn>
                <a:cxn ang="5400000">
                  <a:pos x="wd2" y="hd2"/>
                </a:cxn>
                <a:cxn ang="10800000">
                  <a:pos x="wd2" y="hd2"/>
                </a:cxn>
                <a:cxn ang="16200000">
                  <a:pos x="wd2" y="hd2"/>
                </a:cxn>
              </a:cxnLst>
              <a:rect l="0" t="0" r="r" b="b"/>
              <a:pathLst>
                <a:path w="21600" h="21600" extrusionOk="0">
                  <a:moveTo>
                    <a:pt x="17651" y="14036"/>
                  </a:moveTo>
                  <a:cubicBezTo>
                    <a:pt x="14419" y="10548"/>
                    <a:pt x="13109" y="5084"/>
                    <a:pt x="14123" y="0"/>
                  </a:cubicBezTo>
                  <a:lnTo>
                    <a:pt x="0" y="21600"/>
                  </a:lnTo>
                  <a:lnTo>
                    <a:pt x="21600" y="16737"/>
                  </a:lnTo>
                  <a:cubicBezTo>
                    <a:pt x="20166" y="16209"/>
                    <a:pt x="18818" y="15288"/>
                    <a:pt x="17651" y="14036"/>
                  </a:cubicBezTo>
                  <a:close/>
                </a:path>
              </a:pathLst>
            </a:custGeom>
            <a:solidFill>
              <a:schemeClr val="tx2"/>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21" name="Cercle">
              <a:extLst>
                <a:ext uri="{FF2B5EF4-FFF2-40B4-BE49-F238E27FC236}">
                  <a16:creationId xmlns:a16="http://schemas.microsoft.com/office/drawing/2014/main" id="{FE0E246D-944E-4C57-A961-2DF2DE5011D8}"/>
                </a:ext>
              </a:extLst>
            </p:cNvPr>
            <p:cNvSpPr/>
            <p:nvPr/>
          </p:nvSpPr>
          <p:spPr>
            <a:xfrm>
              <a:off x="4998146" y="2881815"/>
              <a:ext cx="2198986" cy="2196306"/>
            </a:xfrm>
            <a:prstGeom prst="ellipse">
              <a:avLst/>
            </a:prstGeom>
            <a:solidFill>
              <a:schemeClr val="bg1"/>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grpSp>
      <p:sp>
        <p:nvSpPr>
          <p:cNvPr id="26" name="TextBox 160">
            <a:extLst>
              <a:ext uri="{FF2B5EF4-FFF2-40B4-BE49-F238E27FC236}">
                <a16:creationId xmlns:a16="http://schemas.microsoft.com/office/drawing/2014/main" id="{C3D7BFBD-0058-4281-A256-BAFEBD4B53AD}"/>
              </a:ext>
            </a:extLst>
          </p:cNvPr>
          <p:cNvSpPr txBox="1"/>
          <p:nvPr/>
        </p:nvSpPr>
        <p:spPr>
          <a:xfrm>
            <a:off x="5972428" y="1975926"/>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cs typeface="Calibri"/>
              </a:rPr>
              <a:t>9</a:t>
            </a:r>
          </a:p>
        </p:txBody>
      </p:sp>
      <p:sp>
        <p:nvSpPr>
          <p:cNvPr id="27" name="TextBox 161">
            <a:extLst>
              <a:ext uri="{FF2B5EF4-FFF2-40B4-BE49-F238E27FC236}">
                <a16:creationId xmlns:a16="http://schemas.microsoft.com/office/drawing/2014/main" id="{ADA4E5F1-6F6A-4ECF-9784-B994038889E2}"/>
              </a:ext>
            </a:extLst>
          </p:cNvPr>
          <p:cNvSpPr txBox="1"/>
          <p:nvPr/>
        </p:nvSpPr>
        <p:spPr>
          <a:xfrm>
            <a:off x="6720605" y="2459952"/>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cs typeface="Calibri"/>
              </a:rPr>
              <a:t>8</a:t>
            </a:r>
          </a:p>
        </p:txBody>
      </p:sp>
      <p:sp>
        <p:nvSpPr>
          <p:cNvPr id="28" name="TextBox 162">
            <a:extLst>
              <a:ext uri="{FF2B5EF4-FFF2-40B4-BE49-F238E27FC236}">
                <a16:creationId xmlns:a16="http://schemas.microsoft.com/office/drawing/2014/main" id="{26F8D0D8-355A-4C19-AB59-61472C9EB61F}"/>
              </a:ext>
            </a:extLst>
          </p:cNvPr>
          <p:cNvSpPr txBox="1"/>
          <p:nvPr/>
        </p:nvSpPr>
        <p:spPr>
          <a:xfrm>
            <a:off x="6837575" y="3325828"/>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cs typeface="Calibri"/>
              </a:rPr>
              <a:t>7</a:t>
            </a:r>
          </a:p>
        </p:txBody>
      </p:sp>
      <p:sp>
        <p:nvSpPr>
          <p:cNvPr id="29" name="TextBox 163">
            <a:extLst>
              <a:ext uri="{FF2B5EF4-FFF2-40B4-BE49-F238E27FC236}">
                <a16:creationId xmlns:a16="http://schemas.microsoft.com/office/drawing/2014/main" id="{B937F415-8F63-4DB4-B4F4-56A5767FFF89}"/>
              </a:ext>
            </a:extLst>
          </p:cNvPr>
          <p:cNvSpPr txBox="1"/>
          <p:nvPr/>
        </p:nvSpPr>
        <p:spPr>
          <a:xfrm>
            <a:off x="6369115" y="3984459"/>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cs typeface="Calibri"/>
              </a:rPr>
              <a:t>6</a:t>
            </a:r>
          </a:p>
        </p:txBody>
      </p:sp>
      <p:sp>
        <p:nvSpPr>
          <p:cNvPr id="30" name="TextBox 164">
            <a:extLst>
              <a:ext uri="{FF2B5EF4-FFF2-40B4-BE49-F238E27FC236}">
                <a16:creationId xmlns:a16="http://schemas.microsoft.com/office/drawing/2014/main" id="{2A909CCC-65E6-4987-95CB-192659BE9254}"/>
              </a:ext>
            </a:extLst>
          </p:cNvPr>
          <p:cNvSpPr txBox="1"/>
          <p:nvPr/>
        </p:nvSpPr>
        <p:spPr>
          <a:xfrm>
            <a:off x="5542057" y="4259411"/>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rPr>
              <a:t>5</a:t>
            </a:r>
            <a:endParaRPr lang="en-US" sz="3000" b="1" dirty="0">
              <a:solidFill>
                <a:schemeClr val="bg1"/>
              </a:solidFill>
              <a:effectLst>
                <a:outerShdw blurRad="38100" dist="38100" dir="2700000" algn="tl">
                  <a:srgbClr val="000000">
                    <a:alpha val="43137"/>
                  </a:srgbClr>
                </a:outerShdw>
              </a:effectLst>
              <a:cs typeface="Calibri"/>
            </a:endParaRPr>
          </a:p>
        </p:txBody>
      </p:sp>
      <p:sp>
        <p:nvSpPr>
          <p:cNvPr id="31" name="TextBox 165">
            <a:extLst>
              <a:ext uri="{FF2B5EF4-FFF2-40B4-BE49-F238E27FC236}">
                <a16:creationId xmlns:a16="http://schemas.microsoft.com/office/drawing/2014/main" id="{DFBD2224-F27E-4DCE-981E-951B1DF90B66}"/>
              </a:ext>
            </a:extLst>
          </p:cNvPr>
          <p:cNvSpPr txBox="1"/>
          <p:nvPr/>
        </p:nvSpPr>
        <p:spPr>
          <a:xfrm>
            <a:off x="4675678" y="3975765"/>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cs typeface="Calibri"/>
              </a:rPr>
              <a:t>4</a:t>
            </a:r>
          </a:p>
        </p:txBody>
      </p:sp>
      <p:sp>
        <p:nvSpPr>
          <p:cNvPr id="32" name="TextBox 166">
            <a:extLst>
              <a:ext uri="{FF2B5EF4-FFF2-40B4-BE49-F238E27FC236}">
                <a16:creationId xmlns:a16="http://schemas.microsoft.com/office/drawing/2014/main" id="{4631B8F5-CDFE-4115-A5B2-C12AE6F2E939}"/>
              </a:ext>
            </a:extLst>
          </p:cNvPr>
          <p:cNvSpPr txBox="1"/>
          <p:nvPr/>
        </p:nvSpPr>
        <p:spPr>
          <a:xfrm>
            <a:off x="4254368" y="3194016"/>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rPr>
              <a:t>3</a:t>
            </a:r>
            <a:endParaRPr lang="en-US" sz="3000" b="1" dirty="0">
              <a:solidFill>
                <a:schemeClr val="bg1"/>
              </a:solidFill>
              <a:effectLst>
                <a:outerShdw blurRad="38100" dist="38100" dir="2700000" algn="tl">
                  <a:srgbClr val="000000">
                    <a:alpha val="43137"/>
                  </a:srgbClr>
                </a:outerShdw>
              </a:effectLst>
              <a:cs typeface="Calibri"/>
            </a:endParaRPr>
          </a:p>
        </p:txBody>
      </p:sp>
      <p:sp>
        <p:nvSpPr>
          <p:cNvPr id="33" name="TextBox 167">
            <a:extLst>
              <a:ext uri="{FF2B5EF4-FFF2-40B4-BE49-F238E27FC236}">
                <a16:creationId xmlns:a16="http://schemas.microsoft.com/office/drawing/2014/main" id="{16A11DBC-A103-46E1-933A-115BF4B80219}"/>
              </a:ext>
            </a:extLst>
          </p:cNvPr>
          <p:cNvSpPr txBox="1"/>
          <p:nvPr/>
        </p:nvSpPr>
        <p:spPr>
          <a:xfrm>
            <a:off x="4368395" y="2527935"/>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cs typeface="Calibri"/>
              </a:rPr>
              <a:t>2</a:t>
            </a:r>
          </a:p>
        </p:txBody>
      </p:sp>
      <p:sp>
        <p:nvSpPr>
          <p:cNvPr id="34" name="TextBox 168">
            <a:extLst>
              <a:ext uri="{FF2B5EF4-FFF2-40B4-BE49-F238E27FC236}">
                <a16:creationId xmlns:a16="http://schemas.microsoft.com/office/drawing/2014/main" id="{1CAEA9E2-F323-4E3F-AC1F-25BAFEF689F7}"/>
              </a:ext>
            </a:extLst>
          </p:cNvPr>
          <p:cNvSpPr txBox="1"/>
          <p:nvPr/>
        </p:nvSpPr>
        <p:spPr>
          <a:xfrm>
            <a:off x="5094871" y="1890896"/>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cs typeface="Calibri"/>
              </a:rPr>
              <a:t>1</a:t>
            </a:r>
          </a:p>
        </p:txBody>
      </p:sp>
      <p:grpSp>
        <p:nvGrpSpPr>
          <p:cNvPr id="36" name="Group 70">
            <a:extLst>
              <a:ext uri="{FF2B5EF4-FFF2-40B4-BE49-F238E27FC236}">
                <a16:creationId xmlns:a16="http://schemas.microsoft.com/office/drawing/2014/main" id="{FA1641E2-E85E-4296-B8AA-44CC06EFCD48}"/>
              </a:ext>
            </a:extLst>
          </p:cNvPr>
          <p:cNvGrpSpPr/>
          <p:nvPr/>
        </p:nvGrpSpPr>
        <p:grpSpPr>
          <a:xfrm>
            <a:off x="606556" y="2553972"/>
            <a:ext cx="2171390" cy="1231260"/>
            <a:chOff x="407366" y="1672835"/>
            <a:chExt cx="3128839" cy="1641680"/>
          </a:xfrm>
        </p:grpSpPr>
        <p:sp>
          <p:nvSpPr>
            <p:cNvPr id="37" name="Rectangle 71">
              <a:extLst>
                <a:ext uri="{FF2B5EF4-FFF2-40B4-BE49-F238E27FC236}">
                  <a16:creationId xmlns:a16="http://schemas.microsoft.com/office/drawing/2014/main" id="{40DD243A-8278-4DA2-95AE-C2006E124527}"/>
                </a:ext>
              </a:extLst>
            </p:cNvPr>
            <p:cNvSpPr/>
            <p:nvPr/>
          </p:nvSpPr>
          <p:spPr>
            <a:xfrm>
              <a:off x="423398" y="1672835"/>
              <a:ext cx="2950622" cy="492443"/>
            </a:xfrm>
            <a:prstGeom prst="rect">
              <a:avLst/>
            </a:prstGeom>
          </p:spPr>
          <p:txBody>
            <a:bodyPr wrap="square" lIns="91440" tIns="45720" rIns="91440" bIns="45720" anchor="b">
              <a:spAutoFit/>
            </a:bodyPr>
            <a:lstStyle/>
            <a:p>
              <a:r>
                <a:rPr lang="es-CO" b="1" dirty="0">
                  <a:solidFill>
                    <a:schemeClr val="accent3">
                      <a:lumMod val="75000"/>
                    </a:schemeClr>
                  </a:solidFill>
                  <a:latin typeface="arial"/>
                  <a:cs typeface="arial"/>
                </a:rPr>
                <a:t>Ley 1474 de 2011</a:t>
              </a:r>
              <a:endParaRPr lang="en-US" b="1" dirty="0">
                <a:solidFill>
                  <a:schemeClr val="accent3">
                    <a:lumMod val="75000"/>
                  </a:schemeClr>
                </a:solidFill>
                <a:latin typeface="arial"/>
                <a:cs typeface="arial"/>
              </a:endParaRPr>
            </a:p>
          </p:txBody>
        </p:sp>
        <p:sp>
          <p:nvSpPr>
            <p:cNvPr id="38" name="Rectangle 72">
              <a:extLst>
                <a:ext uri="{FF2B5EF4-FFF2-40B4-BE49-F238E27FC236}">
                  <a16:creationId xmlns:a16="http://schemas.microsoft.com/office/drawing/2014/main" id="{8270959F-E7D7-4729-BF4C-656994B76578}"/>
                </a:ext>
              </a:extLst>
            </p:cNvPr>
            <p:cNvSpPr/>
            <p:nvPr/>
          </p:nvSpPr>
          <p:spPr>
            <a:xfrm>
              <a:off x="407366" y="2206519"/>
              <a:ext cx="3128839" cy="1107996"/>
            </a:xfrm>
            <a:prstGeom prst="rect">
              <a:avLst/>
            </a:prstGeom>
          </p:spPr>
          <p:txBody>
            <a:bodyPr wrap="square">
              <a:spAutoFit/>
            </a:bodyPr>
            <a:lstStyle/>
            <a:p>
              <a:pPr marL="171450" indent="-171450">
                <a:buFont typeface="Wingdings" panose="05000000000000000000" pitchFamily="2" charset="2"/>
                <a:buChar char="v"/>
              </a:pPr>
              <a:r>
                <a:rPr lang="es-ES" sz="1200" dirty="0">
                  <a:latin typeface="Century Gothic" panose="020B0502020202020204" pitchFamily="34" charset="0"/>
                </a:rPr>
                <a:t>Plan Acción Institucional </a:t>
              </a:r>
            </a:p>
            <a:p>
              <a:pPr marL="171450" indent="-171450">
                <a:buFont typeface="Wingdings" panose="05000000000000000000" pitchFamily="2" charset="2"/>
                <a:buChar char="v"/>
              </a:pPr>
              <a:r>
                <a:rPr lang="es-ES" sz="1200" dirty="0">
                  <a:latin typeface="Century Gothic" panose="020B0502020202020204" pitchFamily="34" charset="0"/>
                </a:rPr>
                <a:t>Plan Anticorrupción y de Atención al Ciudadano.</a:t>
              </a:r>
              <a:endParaRPr lang="en-US" sz="1200" dirty="0">
                <a:latin typeface="Century Gothic" panose="020B0502020202020204" pitchFamily="34" charset="0"/>
              </a:endParaRPr>
            </a:p>
          </p:txBody>
        </p:sp>
      </p:grpSp>
      <p:grpSp>
        <p:nvGrpSpPr>
          <p:cNvPr id="54" name="Group 88">
            <a:extLst>
              <a:ext uri="{FF2B5EF4-FFF2-40B4-BE49-F238E27FC236}">
                <a16:creationId xmlns:a16="http://schemas.microsoft.com/office/drawing/2014/main" id="{84E0C7D4-9788-4EC8-A08F-62A7BCDB7550}"/>
              </a:ext>
            </a:extLst>
          </p:cNvPr>
          <p:cNvGrpSpPr/>
          <p:nvPr/>
        </p:nvGrpSpPr>
        <p:grpSpPr>
          <a:xfrm>
            <a:off x="9170723" y="5033668"/>
            <a:ext cx="2602896" cy="821866"/>
            <a:chOff x="283067" y="1853848"/>
            <a:chExt cx="3139585" cy="1095821"/>
          </a:xfrm>
        </p:grpSpPr>
        <p:sp>
          <p:nvSpPr>
            <p:cNvPr id="55" name="Rectangle 89">
              <a:extLst>
                <a:ext uri="{FF2B5EF4-FFF2-40B4-BE49-F238E27FC236}">
                  <a16:creationId xmlns:a16="http://schemas.microsoft.com/office/drawing/2014/main" id="{21984421-0F80-45A4-8804-8AC5AF7BE064}"/>
                </a:ext>
              </a:extLst>
            </p:cNvPr>
            <p:cNvSpPr/>
            <p:nvPr/>
          </p:nvSpPr>
          <p:spPr>
            <a:xfrm>
              <a:off x="283067" y="1853848"/>
              <a:ext cx="3139585" cy="492442"/>
            </a:xfrm>
            <a:prstGeom prst="rect">
              <a:avLst/>
            </a:prstGeom>
          </p:spPr>
          <p:txBody>
            <a:bodyPr wrap="square" lIns="91440" tIns="45720" rIns="91440" bIns="45720" anchor="b">
              <a:spAutoFit/>
            </a:bodyPr>
            <a:lstStyle/>
            <a:p>
              <a:pPr algn="r"/>
              <a:r>
                <a:rPr lang="es-CO" b="1" dirty="0">
                  <a:solidFill>
                    <a:schemeClr val="accent2"/>
                  </a:solidFill>
                  <a:latin typeface="arial"/>
                  <a:cs typeface="arial"/>
                </a:rPr>
                <a:t>Ley 1757 de 2015</a:t>
              </a:r>
              <a:endParaRPr lang="en-US" b="1" dirty="0">
                <a:solidFill>
                  <a:schemeClr val="accent2"/>
                </a:solidFill>
                <a:latin typeface="arial"/>
                <a:cs typeface="arial"/>
              </a:endParaRPr>
            </a:p>
          </p:txBody>
        </p:sp>
        <p:sp>
          <p:nvSpPr>
            <p:cNvPr id="56" name="Rectangle 90">
              <a:extLst>
                <a:ext uri="{FF2B5EF4-FFF2-40B4-BE49-F238E27FC236}">
                  <a16:creationId xmlns:a16="http://schemas.microsoft.com/office/drawing/2014/main" id="{B0722BB9-060C-4273-AAE3-5596C5B0DAF7}"/>
                </a:ext>
              </a:extLst>
            </p:cNvPr>
            <p:cNvSpPr/>
            <p:nvPr/>
          </p:nvSpPr>
          <p:spPr>
            <a:xfrm>
              <a:off x="384787" y="2334116"/>
              <a:ext cx="2879313" cy="615553"/>
            </a:xfrm>
            <a:prstGeom prst="rect">
              <a:avLst/>
            </a:prstGeom>
          </p:spPr>
          <p:txBody>
            <a:bodyPr wrap="square">
              <a:spAutoFit/>
            </a:bodyPr>
            <a:lstStyle/>
            <a:p>
              <a:pPr marL="171450" indent="-171450" algn="r">
                <a:buFont typeface="Wingdings" panose="05000000000000000000" pitchFamily="2" charset="2"/>
                <a:buChar char="v"/>
              </a:pPr>
              <a:r>
                <a:rPr lang="es-ES" sz="1200" dirty="0">
                  <a:latin typeface="Century Gothic" panose="020B0502020202020204" pitchFamily="34" charset="0"/>
                </a:rPr>
                <a:t>Participación y Rendición de Cuentas.</a:t>
              </a:r>
              <a:endParaRPr lang="en-US" sz="1200" dirty="0">
                <a:latin typeface="Century Gothic" panose="020B0502020202020204" pitchFamily="34" charset="0"/>
              </a:endParaRPr>
            </a:p>
          </p:txBody>
        </p:sp>
      </p:grpSp>
      <p:sp>
        <p:nvSpPr>
          <p:cNvPr id="68" name="CuadroTexto 67">
            <a:extLst>
              <a:ext uri="{FF2B5EF4-FFF2-40B4-BE49-F238E27FC236}">
                <a16:creationId xmlns:a16="http://schemas.microsoft.com/office/drawing/2014/main" id="{4B689E73-DCBD-49A1-B3D3-12327E6B741E}"/>
              </a:ext>
            </a:extLst>
          </p:cNvPr>
          <p:cNvSpPr txBox="1"/>
          <p:nvPr/>
        </p:nvSpPr>
        <p:spPr>
          <a:xfrm>
            <a:off x="4866201" y="2946693"/>
            <a:ext cx="1925356" cy="707886"/>
          </a:xfrm>
          <a:prstGeom prst="rect">
            <a:avLst/>
          </a:prstGeom>
          <a:noFill/>
        </p:spPr>
        <p:txBody>
          <a:bodyPr wrap="square" rtlCol="0">
            <a:spAutoFit/>
          </a:bodyPr>
          <a:lstStyle/>
          <a:p>
            <a:pPr algn="ctr"/>
            <a:r>
              <a:rPr lang="es-ES" sz="2000" b="1">
                <a:latin typeface="Century Gothic" panose="020B0502020202020204" pitchFamily="34" charset="0"/>
              </a:rPr>
              <a:t>Normatividad vigente</a:t>
            </a:r>
            <a:endParaRPr lang="es-CO" sz="2000" b="1">
              <a:latin typeface="Century Gothic" panose="020B0502020202020204" pitchFamily="34" charset="0"/>
            </a:endParaRPr>
          </a:p>
        </p:txBody>
      </p:sp>
      <p:sp>
        <p:nvSpPr>
          <p:cNvPr id="70" name="Rectángulo 69">
            <a:extLst>
              <a:ext uri="{FF2B5EF4-FFF2-40B4-BE49-F238E27FC236}">
                <a16:creationId xmlns:a16="http://schemas.microsoft.com/office/drawing/2014/main" id="{40A3F838-26C6-4586-9557-CC936177F078}"/>
              </a:ext>
            </a:extLst>
          </p:cNvPr>
          <p:cNvSpPr/>
          <p:nvPr/>
        </p:nvSpPr>
        <p:spPr>
          <a:xfrm>
            <a:off x="0" y="166107"/>
            <a:ext cx="12192000" cy="947858"/>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69" name="Title 1">
            <a:extLst>
              <a:ext uri="{FF2B5EF4-FFF2-40B4-BE49-F238E27FC236}">
                <a16:creationId xmlns:a16="http://schemas.microsoft.com/office/drawing/2014/main" id="{CE4B2577-CE38-4C42-9AA2-791B9953192E}"/>
              </a:ext>
            </a:extLst>
          </p:cNvPr>
          <p:cNvSpPr>
            <a:spLocks noGrp="1"/>
          </p:cNvSpPr>
          <p:nvPr>
            <p:ph type="title"/>
          </p:nvPr>
        </p:nvSpPr>
        <p:spPr>
          <a:xfrm>
            <a:off x="768180" y="390227"/>
            <a:ext cx="7200430" cy="585216"/>
          </a:xfrm>
        </p:spPr>
        <p:txBody>
          <a:bodyPr>
            <a:normAutofit/>
          </a:bodyPr>
          <a:lstStyle/>
          <a:p>
            <a:r>
              <a:rPr lang="es-CO" sz="3200" b="1" dirty="0">
                <a:solidFill>
                  <a:schemeClr val="bg1"/>
                </a:solidFill>
                <a:latin typeface="Century Gothic" panose="020B0502020202020204" pitchFamily="34" charset="0"/>
              </a:rPr>
              <a:t>Normatividad vigente</a:t>
            </a:r>
          </a:p>
        </p:txBody>
      </p:sp>
      <p:sp>
        <p:nvSpPr>
          <p:cNvPr id="61" name="Rectángulo 60">
            <a:hlinkClick r:id="rId2" action="ppaction://hlinksldjump"/>
            <a:extLst>
              <a:ext uri="{FF2B5EF4-FFF2-40B4-BE49-F238E27FC236}">
                <a16:creationId xmlns:a16="http://schemas.microsoft.com/office/drawing/2014/main" id="{40A3F838-26C6-4586-9557-CC936177F078}"/>
              </a:ext>
            </a:extLst>
          </p:cNvPr>
          <p:cNvSpPr/>
          <p:nvPr/>
        </p:nvSpPr>
        <p:spPr>
          <a:xfrm>
            <a:off x="10291835" y="6183701"/>
            <a:ext cx="1428384" cy="462207"/>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Siguiente</a:t>
            </a:r>
          </a:p>
        </p:txBody>
      </p:sp>
      <p:pic>
        <p:nvPicPr>
          <p:cNvPr id="62"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480310" y="6369453"/>
            <a:ext cx="586619" cy="586619"/>
          </a:xfrm>
          <a:prstGeom prst="rect">
            <a:avLst/>
          </a:prstGeom>
          <a:noFill/>
          <a:extLst>
            <a:ext uri="{909E8E84-426E-40DD-AFC4-6F175D3DCCD1}">
              <a14:hiddenFill xmlns:a14="http://schemas.microsoft.com/office/drawing/2010/main">
                <a:solidFill>
                  <a:srgbClr val="FFFFFF"/>
                </a:solidFill>
              </a14:hiddenFill>
            </a:ext>
          </a:extLst>
        </p:spPr>
      </p:pic>
      <p:grpSp>
        <p:nvGrpSpPr>
          <p:cNvPr id="63" name="Group 70">
            <a:extLst>
              <a:ext uri="{FF2B5EF4-FFF2-40B4-BE49-F238E27FC236}">
                <a16:creationId xmlns:a16="http://schemas.microsoft.com/office/drawing/2014/main" id="{F9038FE2-22AE-4FAA-A749-649250C68E1D}"/>
              </a:ext>
            </a:extLst>
          </p:cNvPr>
          <p:cNvGrpSpPr/>
          <p:nvPr/>
        </p:nvGrpSpPr>
        <p:grpSpPr>
          <a:xfrm>
            <a:off x="582650" y="1243501"/>
            <a:ext cx="2952197" cy="1221098"/>
            <a:chOff x="-64526" y="1639053"/>
            <a:chExt cx="4253933" cy="1628129"/>
          </a:xfrm>
        </p:grpSpPr>
        <p:sp>
          <p:nvSpPr>
            <p:cNvPr id="64" name="Rectangle 71">
              <a:extLst>
                <a:ext uri="{FF2B5EF4-FFF2-40B4-BE49-F238E27FC236}">
                  <a16:creationId xmlns:a16="http://schemas.microsoft.com/office/drawing/2014/main" id="{5840B76C-91A8-4DED-90A9-C9C6858B31EE}"/>
                </a:ext>
              </a:extLst>
            </p:cNvPr>
            <p:cNvSpPr/>
            <p:nvPr/>
          </p:nvSpPr>
          <p:spPr>
            <a:xfrm>
              <a:off x="-44537" y="1639053"/>
              <a:ext cx="2950623" cy="492442"/>
            </a:xfrm>
            <a:prstGeom prst="rect">
              <a:avLst/>
            </a:prstGeom>
          </p:spPr>
          <p:txBody>
            <a:bodyPr wrap="square" anchor="b">
              <a:spAutoFit/>
            </a:bodyPr>
            <a:lstStyle/>
            <a:p>
              <a:r>
                <a:rPr lang="es-CO" sz="1800" i="1" dirty="0">
                  <a:solidFill>
                    <a:srgbClr val="7F7F7F"/>
                  </a:solidFill>
                  <a:effectLst/>
                  <a:latin typeface="Arial" panose="020B0604020202020204" pitchFamily="34" charset="0"/>
                  <a:ea typeface="SimSun" panose="02010600030101010101" pitchFamily="2" charset="-122"/>
                </a:rPr>
                <a:t> </a:t>
              </a:r>
              <a:r>
                <a:rPr lang="es-CO" b="1" dirty="0">
                  <a:solidFill>
                    <a:srgbClr val="1F608B"/>
                  </a:solidFill>
                  <a:latin typeface="arial" panose="020B0604020202020204" pitchFamily="34" charset="0"/>
                </a:rPr>
                <a:t>Ley 962 de 2005 </a:t>
              </a:r>
              <a:endParaRPr lang="en-US" b="1" dirty="0">
                <a:solidFill>
                  <a:srgbClr val="1F608B"/>
                </a:solidFill>
                <a:latin typeface="arial" panose="020B0604020202020204" pitchFamily="34" charset="0"/>
              </a:endParaRPr>
            </a:p>
          </p:txBody>
        </p:sp>
        <p:sp>
          <p:nvSpPr>
            <p:cNvPr id="65" name="Rectangle 72">
              <a:extLst>
                <a:ext uri="{FF2B5EF4-FFF2-40B4-BE49-F238E27FC236}">
                  <a16:creationId xmlns:a16="http://schemas.microsoft.com/office/drawing/2014/main" id="{6533C2B7-49EB-4B44-9332-FCF4F7B1AA74}"/>
                </a:ext>
              </a:extLst>
            </p:cNvPr>
            <p:cNvSpPr/>
            <p:nvPr/>
          </p:nvSpPr>
          <p:spPr>
            <a:xfrm>
              <a:off x="-64526" y="2159186"/>
              <a:ext cx="4253932" cy="1107995"/>
            </a:xfrm>
            <a:prstGeom prst="rect">
              <a:avLst/>
            </a:prstGeom>
          </p:spPr>
          <p:txBody>
            <a:bodyPr wrap="square">
              <a:spAutoFit/>
            </a:bodyPr>
            <a:lstStyle/>
            <a:p>
              <a:pPr marL="171450" indent="-171450">
                <a:buFont typeface="Wingdings" panose="05000000000000000000" pitchFamily="2" charset="2"/>
                <a:buChar char="v"/>
              </a:pPr>
              <a:r>
                <a:rPr lang="es-CO" sz="1200" dirty="0">
                  <a:latin typeface="Century Gothic" panose="020B0502020202020204" pitchFamily="34" charset="0"/>
                </a:rPr>
                <a:t>Disposiciones sobre racionalización de trámites y procedimientos administrativos de los organismos y entidades del Estado.</a:t>
              </a:r>
              <a:endParaRPr lang="en-US" sz="1200" dirty="0">
                <a:latin typeface="Century Gothic" panose="020B0502020202020204" pitchFamily="34" charset="0"/>
              </a:endParaRPr>
            </a:p>
          </p:txBody>
        </p:sp>
      </p:grpSp>
      <p:grpSp>
        <p:nvGrpSpPr>
          <p:cNvPr id="66" name="Group 91">
            <a:extLst>
              <a:ext uri="{FF2B5EF4-FFF2-40B4-BE49-F238E27FC236}">
                <a16:creationId xmlns:a16="http://schemas.microsoft.com/office/drawing/2014/main" id="{E4E68004-C492-46BC-9224-618147A153C9}"/>
              </a:ext>
            </a:extLst>
          </p:cNvPr>
          <p:cNvGrpSpPr/>
          <p:nvPr/>
        </p:nvGrpSpPr>
        <p:grpSpPr>
          <a:xfrm>
            <a:off x="639006" y="3857097"/>
            <a:ext cx="2106490" cy="975697"/>
            <a:chOff x="407368" y="1834679"/>
            <a:chExt cx="3035323" cy="1300927"/>
          </a:xfrm>
        </p:grpSpPr>
        <p:sp>
          <p:nvSpPr>
            <p:cNvPr id="67" name="Rectangle 92">
              <a:extLst>
                <a:ext uri="{FF2B5EF4-FFF2-40B4-BE49-F238E27FC236}">
                  <a16:creationId xmlns:a16="http://schemas.microsoft.com/office/drawing/2014/main" id="{0001AF8D-B278-45BC-8768-FC4CA184EE30}"/>
                </a:ext>
              </a:extLst>
            </p:cNvPr>
            <p:cNvSpPr/>
            <p:nvPr/>
          </p:nvSpPr>
          <p:spPr>
            <a:xfrm>
              <a:off x="407368" y="1834679"/>
              <a:ext cx="3035323" cy="492442"/>
            </a:xfrm>
            <a:prstGeom prst="rect">
              <a:avLst/>
            </a:prstGeom>
          </p:spPr>
          <p:txBody>
            <a:bodyPr wrap="square" anchor="b">
              <a:spAutoFit/>
            </a:bodyPr>
            <a:lstStyle/>
            <a:p>
              <a:r>
                <a:rPr lang="es-CO" b="1" dirty="0">
                  <a:solidFill>
                    <a:schemeClr val="accent6">
                      <a:lumMod val="75000"/>
                    </a:schemeClr>
                  </a:solidFill>
                  <a:latin typeface="arial" panose="020B0604020202020204" pitchFamily="34" charset="0"/>
                </a:rPr>
                <a:t>Ley 1712 de 2014</a:t>
              </a:r>
              <a:endParaRPr lang="en-US" b="1" dirty="0">
                <a:solidFill>
                  <a:schemeClr val="accent6">
                    <a:lumMod val="75000"/>
                  </a:schemeClr>
                </a:solidFill>
                <a:latin typeface="arial" panose="020B0604020202020204" pitchFamily="34" charset="0"/>
              </a:endParaRPr>
            </a:p>
          </p:txBody>
        </p:sp>
        <p:sp>
          <p:nvSpPr>
            <p:cNvPr id="71" name="Rectangle 93">
              <a:extLst>
                <a:ext uri="{FF2B5EF4-FFF2-40B4-BE49-F238E27FC236}">
                  <a16:creationId xmlns:a16="http://schemas.microsoft.com/office/drawing/2014/main" id="{28C8FE96-392B-499B-87E7-5FD8F6CFE1A1}"/>
                </a:ext>
              </a:extLst>
            </p:cNvPr>
            <p:cNvSpPr/>
            <p:nvPr/>
          </p:nvSpPr>
          <p:spPr>
            <a:xfrm>
              <a:off x="407369" y="2273831"/>
              <a:ext cx="2879314" cy="861775"/>
            </a:xfrm>
            <a:prstGeom prst="rect">
              <a:avLst/>
            </a:prstGeom>
          </p:spPr>
          <p:txBody>
            <a:bodyPr wrap="square">
              <a:spAutoFit/>
            </a:bodyPr>
            <a:lstStyle/>
            <a:p>
              <a:pPr marL="171450" indent="-171450">
                <a:buFont typeface="Wingdings" panose="05000000000000000000" pitchFamily="2" charset="2"/>
                <a:buChar char="v"/>
              </a:pPr>
              <a:r>
                <a:rPr lang="es-ES" sz="1200" dirty="0">
                  <a:latin typeface="Century Gothic" panose="020B0502020202020204" pitchFamily="34" charset="0"/>
                </a:rPr>
                <a:t>Transparencia y Acceso a la Información.</a:t>
              </a:r>
              <a:endParaRPr lang="en-US" sz="1200" dirty="0">
                <a:latin typeface="Century Gothic" panose="020B0502020202020204" pitchFamily="34" charset="0"/>
              </a:endParaRPr>
            </a:p>
          </p:txBody>
        </p:sp>
      </p:grpSp>
      <p:grpSp>
        <p:nvGrpSpPr>
          <p:cNvPr id="72" name="Group 85">
            <a:extLst>
              <a:ext uri="{FF2B5EF4-FFF2-40B4-BE49-F238E27FC236}">
                <a16:creationId xmlns:a16="http://schemas.microsoft.com/office/drawing/2014/main" id="{9C8C5883-E889-4DF3-B1A9-E17EC4E906BD}"/>
              </a:ext>
            </a:extLst>
          </p:cNvPr>
          <p:cNvGrpSpPr/>
          <p:nvPr/>
        </p:nvGrpSpPr>
        <p:grpSpPr>
          <a:xfrm>
            <a:off x="4368396" y="5384494"/>
            <a:ext cx="2975646" cy="1302037"/>
            <a:chOff x="-554750" y="1973618"/>
            <a:chExt cx="2468770" cy="1429504"/>
          </a:xfrm>
        </p:grpSpPr>
        <p:sp>
          <p:nvSpPr>
            <p:cNvPr id="73" name="Rectangle 86">
              <a:extLst>
                <a:ext uri="{FF2B5EF4-FFF2-40B4-BE49-F238E27FC236}">
                  <a16:creationId xmlns:a16="http://schemas.microsoft.com/office/drawing/2014/main" id="{996FD5BF-CD36-499F-B0D1-5C7B24C84F65}"/>
                </a:ext>
              </a:extLst>
            </p:cNvPr>
            <p:cNvSpPr/>
            <p:nvPr/>
          </p:nvSpPr>
          <p:spPr>
            <a:xfrm>
              <a:off x="-554750" y="1973618"/>
              <a:ext cx="2468770" cy="405489"/>
            </a:xfrm>
            <a:prstGeom prst="rect">
              <a:avLst/>
            </a:prstGeom>
          </p:spPr>
          <p:txBody>
            <a:bodyPr wrap="square" anchor="b">
              <a:spAutoFit/>
            </a:bodyPr>
            <a:lstStyle/>
            <a:p>
              <a:pPr algn="ctr"/>
              <a:r>
                <a:rPr lang="es-CO" b="1" dirty="0">
                  <a:solidFill>
                    <a:schemeClr val="accent4"/>
                  </a:solidFill>
                  <a:latin typeface="arial" panose="020B0604020202020204" pitchFamily="34" charset="0"/>
                </a:rPr>
                <a:t>Ley 1755 de 2015</a:t>
              </a:r>
              <a:endParaRPr lang="en-US" b="1" dirty="0">
                <a:solidFill>
                  <a:schemeClr val="accent4"/>
                </a:solidFill>
                <a:latin typeface="arial" panose="020B0604020202020204" pitchFamily="34" charset="0"/>
              </a:endParaRPr>
            </a:p>
          </p:txBody>
        </p:sp>
        <p:sp>
          <p:nvSpPr>
            <p:cNvPr id="74" name="Rectangle 87">
              <a:extLst>
                <a:ext uri="{FF2B5EF4-FFF2-40B4-BE49-F238E27FC236}">
                  <a16:creationId xmlns:a16="http://schemas.microsoft.com/office/drawing/2014/main" id="{9D3153E0-38B8-415B-B65D-ABB2DB786266}"/>
                </a:ext>
              </a:extLst>
            </p:cNvPr>
            <p:cNvSpPr/>
            <p:nvPr/>
          </p:nvSpPr>
          <p:spPr>
            <a:xfrm>
              <a:off x="-535763" y="2490772"/>
              <a:ext cx="2375278" cy="912350"/>
            </a:xfrm>
            <a:prstGeom prst="rect">
              <a:avLst/>
            </a:prstGeom>
          </p:spPr>
          <p:txBody>
            <a:bodyPr wrap="square">
              <a:spAutoFit/>
            </a:bodyPr>
            <a:lstStyle/>
            <a:p>
              <a:pPr marL="171450" indent="-171450" algn="just">
                <a:buFont typeface="Wingdings" panose="05000000000000000000" pitchFamily="2" charset="2"/>
                <a:buChar char="v"/>
              </a:pPr>
              <a:r>
                <a:rPr lang="es-CO" sz="1200" dirty="0">
                  <a:latin typeface="Century Gothic" panose="020B0502020202020204" pitchFamily="34" charset="0"/>
                </a:rPr>
                <a:t>Se sustituye un título del Código de Procedimiento Administrativo y de lo Contencioso Administrativo.</a:t>
              </a:r>
              <a:endParaRPr lang="en-US" sz="1200" dirty="0">
                <a:latin typeface="Century Gothic" panose="020B0502020202020204" pitchFamily="34" charset="0"/>
              </a:endParaRPr>
            </a:p>
          </p:txBody>
        </p:sp>
      </p:grpSp>
      <p:grpSp>
        <p:nvGrpSpPr>
          <p:cNvPr id="75" name="Group 82">
            <a:extLst>
              <a:ext uri="{FF2B5EF4-FFF2-40B4-BE49-F238E27FC236}">
                <a16:creationId xmlns:a16="http://schemas.microsoft.com/office/drawing/2014/main" id="{21E60D46-33CA-44DA-86E9-34505A20CF89}"/>
              </a:ext>
            </a:extLst>
          </p:cNvPr>
          <p:cNvGrpSpPr/>
          <p:nvPr/>
        </p:nvGrpSpPr>
        <p:grpSpPr>
          <a:xfrm>
            <a:off x="617682" y="4956139"/>
            <a:ext cx="2917164" cy="1213185"/>
            <a:chOff x="166839" y="1627892"/>
            <a:chExt cx="3436374" cy="1154287"/>
          </a:xfrm>
        </p:grpSpPr>
        <p:sp>
          <p:nvSpPr>
            <p:cNvPr id="76" name="Rectangle 83">
              <a:extLst>
                <a:ext uri="{FF2B5EF4-FFF2-40B4-BE49-F238E27FC236}">
                  <a16:creationId xmlns:a16="http://schemas.microsoft.com/office/drawing/2014/main" id="{454D0033-9499-4028-B651-1226C50BBED7}"/>
                </a:ext>
              </a:extLst>
            </p:cNvPr>
            <p:cNvSpPr/>
            <p:nvPr/>
          </p:nvSpPr>
          <p:spPr>
            <a:xfrm>
              <a:off x="219469" y="1627892"/>
              <a:ext cx="3383744" cy="614952"/>
            </a:xfrm>
            <a:prstGeom prst="rect">
              <a:avLst/>
            </a:prstGeom>
          </p:spPr>
          <p:txBody>
            <a:bodyPr wrap="square" anchor="b">
              <a:spAutoFit/>
            </a:bodyPr>
            <a:lstStyle/>
            <a:p>
              <a:r>
                <a:rPr lang="es-CO" b="1" dirty="0">
                  <a:solidFill>
                    <a:schemeClr val="accent1"/>
                  </a:solidFill>
                  <a:latin typeface="arial" panose="020B0604020202020204" pitchFamily="34" charset="0"/>
                </a:rPr>
                <a:t>Ley 1753 de 2015</a:t>
              </a:r>
              <a:br>
                <a:rPr lang="es-CO" b="1" dirty="0">
                  <a:solidFill>
                    <a:schemeClr val="accent1"/>
                  </a:solidFill>
                  <a:latin typeface="arial" panose="020B0604020202020204" pitchFamily="34" charset="0"/>
                </a:rPr>
              </a:br>
              <a:endParaRPr lang="en-US" b="1" dirty="0">
                <a:solidFill>
                  <a:schemeClr val="accent1"/>
                </a:solidFill>
                <a:latin typeface="arial" panose="020B0604020202020204" pitchFamily="34" charset="0"/>
              </a:endParaRPr>
            </a:p>
          </p:txBody>
        </p:sp>
        <p:sp>
          <p:nvSpPr>
            <p:cNvPr id="77" name="Rectangle 84">
              <a:extLst>
                <a:ext uri="{FF2B5EF4-FFF2-40B4-BE49-F238E27FC236}">
                  <a16:creationId xmlns:a16="http://schemas.microsoft.com/office/drawing/2014/main" id="{75D240DC-6D52-42C4-93DB-1E4067828D7B}"/>
                </a:ext>
              </a:extLst>
            </p:cNvPr>
            <p:cNvSpPr/>
            <p:nvPr/>
          </p:nvSpPr>
          <p:spPr>
            <a:xfrm>
              <a:off x="166839" y="1991526"/>
              <a:ext cx="3313875" cy="790653"/>
            </a:xfrm>
            <a:prstGeom prst="rect">
              <a:avLst/>
            </a:prstGeom>
          </p:spPr>
          <p:txBody>
            <a:bodyPr wrap="square">
              <a:spAutoFit/>
            </a:bodyPr>
            <a:lstStyle/>
            <a:p>
              <a:pPr marL="171450" indent="-171450">
                <a:buFont typeface="Wingdings" panose="05000000000000000000" pitchFamily="2" charset="2"/>
                <a:buChar char="v"/>
              </a:pPr>
              <a:r>
                <a:rPr lang="es-CO" sz="1200" dirty="0">
                  <a:latin typeface="Century Gothic" panose="020B0502020202020204" pitchFamily="34" charset="0"/>
                </a:rPr>
                <a:t>Por el cual se integró en un solo Sistema de Gestión los Sistemas de Desarrollo Administrativo y de Gestión de la Calidad.</a:t>
              </a:r>
              <a:endParaRPr lang="en-US" sz="1200" dirty="0">
                <a:latin typeface="Century Gothic" panose="020B0502020202020204" pitchFamily="34" charset="0"/>
              </a:endParaRPr>
            </a:p>
          </p:txBody>
        </p:sp>
      </p:grpSp>
      <p:grpSp>
        <p:nvGrpSpPr>
          <p:cNvPr id="78" name="Group 99">
            <a:extLst>
              <a:ext uri="{FF2B5EF4-FFF2-40B4-BE49-F238E27FC236}">
                <a16:creationId xmlns:a16="http://schemas.microsoft.com/office/drawing/2014/main" id="{D1BF0571-1EB3-4AF6-9595-0D168334051B}"/>
              </a:ext>
            </a:extLst>
          </p:cNvPr>
          <p:cNvGrpSpPr/>
          <p:nvPr/>
        </p:nvGrpSpPr>
        <p:grpSpPr>
          <a:xfrm>
            <a:off x="9255055" y="3880826"/>
            <a:ext cx="3070250" cy="867180"/>
            <a:chOff x="-196604" y="1733142"/>
            <a:chExt cx="4424041" cy="1156241"/>
          </a:xfrm>
        </p:grpSpPr>
        <p:sp>
          <p:nvSpPr>
            <p:cNvPr id="79" name="Rectangle 100">
              <a:extLst>
                <a:ext uri="{FF2B5EF4-FFF2-40B4-BE49-F238E27FC236}">
                  <a16:creationId xmlns:a16="http://schemas.microsoft.com/office/drawing/2014/main" id="{0B60CE9D-8C5F-47A4-8E20-00D5F1E231B5}"/>
                </a:ext>
              </a:extLst>
            </p:cNvPr>
            <p:cNvSpPr/>
            <p:nvPr/>
          </p:nvSpPr>
          <p:spPr>
            <a:xfrm>
              <a:off x="-196604" y="1733142"/>
              <a:ext cx="4424041" cy="492443"/>
            </a:xfrm>
            <a:prstGeom prst="rect">
              <a:avLst/>
            </a:prstGeom>
          </p:spPr>
          <p:txBody>
            <a:bodyPr wrap="square" anchor="b">
              <a:spAutoFit/>
            </a:bodyPr>
            <a:lstStyle/>
            <a:p>
              <a:pPr algn="ctr"/>
              <a:r>
                <a:rPr lang="es-CO" b="1" dirty="0">
                  <a:solidFill>
                    <a:schemeClr val="accent1">
                      <a:lumMod val="75000"/>
                    </a:schemeClr>
                  </a:solidFill>
                  <a:latin typeface="arial" panose="020B0604020202020204" pitchFamily="34" charset="0"/>
                </a:rPr>
                <a:t>Ley 1955 de 2019</a:t>
              </a:r>
              <a:endParaRPr lang="en-US" b="1" dirty="0">
                <a:solidFill>
                  <a:schemeClr val="accent1">
                    <a:lumMod val="75000"/>
                  </a:schemeClr>
                </a:solidFill>
                <a:latin typeface="arial" panose="020B0604020202020204" pitchFamily="34" charset="0"/>
              </a:endParaRPr>
            </a:p>
          </p:txBody>
        </p:sp>
        <p:sp>
          <p:nvSpPr>
            <p:cNvPr id="80" name="Rectangle 101">
              <a:extLst>
                <a:ext uri="{FF2B5EF4-FFF2-40B4-BE49-F238E27FC236}">
                  <a16:creationId xmlns:a16="http://schemas.microsoft.com/office/drawing/2014/main" id="{7750E7DA-B763-422C-99EB-91FA8208B9E8}"/>
                </a:ext>
              </a:extLst>
            </p:cNvPr>
            <p:cNvSpPr/>
            <p:nvPr/>
          </p:nvSpPr>
          <p:spPr>
            <a:xfrm>
              <a:off x="407370" y="2273829"/>
              <a:ext cx="3565981" cy="615554"/>
            </a:xfrm>
            <a:prstGeom prst="rect">
              <a:avLst/>
            </a:prstGeom>
          </p:spPr>
          <p:txBody>
            <a:bodyPr wrap="square">
              <a:spAutoFit/>
            </a:bodyPr>
            <a:lstStyle/>
            <a:p>
              <a:pPr marL="171450" indent="-171450">
                <a:buFont typeface="Wingdings" panose="05000000000000000000" pitchFamily="2" charset="2"/>
                <a:buChar char="v"/>
              </a:pPr>
              <a:r>
                <a:rPr lang="es-CO" sz="1200" dirty="0">
                  <a:latin typeface="Century Gothic" panose="020B0502020202020204" pitchFamily="34" charset="0"/>
                </a:rPr>
                <a:t>Transformación Digital y supresión de trámites.</a:t>
              </a:r>
              <a:endParaRPr lang="en-US" sz="1200" dirty="0">
                <a:latin typeface="Century Gothic" panose="020B0502020202020204" pitchFamily="34" charset="0"/>
              </a:endParaRPr>
            </a:p>
          </p:txBody>
        </p:sp>
      </p:grpSp>
      <p:grpSp>
        <p:nvGrpSpPr>
          <p:cNvPr id="81" name="Group 76">
            <a:extLst>
              <a:ext uri="{FF2B5EF4-FFF2-40B4-BE49-F238E27FC236}">
                <a16:creationId xmlns:a16="http://schemas.microsoft.com/office/drawing/2014/main" id="{9E10C6CD-A56D-4E02-B4AC-140733DF34BD}"/>
              </a:ext>
            </a:extLst>
          </p:cNvPr>
          <p:cNvGrpSpPr/>
          <p:nvPr/>
        </p:nvGrpSpPr>
        <p:grpSpPr>
          <a:xfrm>
            <a:off x="8594485" y="2419296"/>
            <a:ext cx="3189856" cy="1105958"/>
            <a:chOff x="407368" y="1946085"/>
            <a:chExt cx="2879314" cy="1177466"/>
          </a:xfrm>
        </p:grpSpPr>
        <p:sp>
          <p:nvSpPr>
            <p:cNvPr id="82" name="Rectangle 77">
              <a:extLst>
                <a:ext uri="{FF2B5EF4-FFF2-40B4-BE49-F238E27FC236}">
                  <a16:creationId xmlns:a16="http://schemas.microsoft.com/office/drawing/2014/main" id="{8A26D01B-4AE7-4891-9629-CCC4D034F7B4}"/>
                </a:ext>
              </a:extLst>
            </p:cNvPr>
            <p:cNvSpPr/>
            <p:nvPr/>
          </p:nvSpPr>
          <p:spPr>
            <a:xfrm>
              <a:off x="407368" y="1946085"/>
              <a:ext cx="2879314" cy="393212"/>
            </a:xfrm>
            <a:prstGeom prst="rect">
              <a:avLst/>
            </a:prstGeom>
          </p:spPr>
          <p:txBody>
            <a:bodyPr wrap="square" lIns="91440" tIns="45720" rIns="91440" bIns="45720" anchor="b">
              <a:spAutoFit/>
            </a:bodyPr>
            <a:lstStyle/>
            <a:p>
              <a:pPr algn="r"/>
              <a:r>
                <a:rPr lang="es-CO" b="1" dirty="0">
                  <a:solidFill>
                    <a:schemeClr val="bg2">
                      <a:lumMod val="50000"/>
                    </a:schemeClr>
                  </a:solidFill>
                  <a:latin typeface="arial"/>
                  <a:cs typeface="arial"/>
                </a:rPr>
                <a:t>Ley 2013 de 2019</a:t>
              </a:r>
              <a:endParaRPr lang="en-US" b="1" dirty="0">
                <a:solidFill>
                  <a:schemeClr val="bg2">
                    <a:lumMod val="50000"/>
                  </a:schemeClr>
                </a:solidFill>
                <a:latin typeface="arial"/>
                <a:cs typeface="arial"/>
              </a:endParaRPr>
            </a:p>
          </p:txBody>
        </p:sp>
        <p:sp>
          <p:nvSpPr>
            <p:cNvPr id="83" name="Rectangle 78">
              <a:extLst>
                <a:ext uri="{FF2B5EF4-FFF2-40B4-BE49-F238E27FC236}">
                  <a16:creationId xmlns:a16="http://schemas.microsoft.com/office/drawing/2014/main" id="{012B939E-7688-4AB2-80DD-FE8A516E84BD}"/>
                </a:ext>
              </a:extLst>
            </p:cNvPr>
            <p:cNvSpPr/>
            <p:nvPr/>
          </p:nvSpPr>
          <p:spPr>
            <a:xfrm>
              <a:off x="407368" y="2435430"/>
              <a:ext cx="2879314" cy="688121"/>
            </a:xfrm>
            <a:prstGeom prst="rect">
              <a:avLst/>
            </a:prstGeom>
          </p:spPr>
          <p:txBody>
            <a:bodyPr wrap="square">
              <a:spAutoFit/>
            </a:bodyPr>
            <a:lstStyle/>
            <a:p>
              <a:pPr marL="171450" indent="-171450" algn="r">
                <a:buFont typeface="Wingdings" panose="05000000000000000000" pitchFamily="2" charset="2"/>
                <a:buChar char="v"/>
              </a:pPr>
              <a:r>
                <a:rPr lang="es-ES" sz="1200" dirty="0">
                  <a:latin typeface="Century Gothic" panose="020B0502020202020204" pitchFamily="34" charset="0"/>
                </a:rPr>
                <a:t>Declaración Pública de Bienes y Rentas, Registro de Conflictos de Interés y Declaración de Renta. </a:t>
              </a:r>
              <a:endParaRPr lang="en-US" sz="1200" dirty="0">
                <a:latin typeface="Century Gothic" panose="020B0502020202020204" pitchFamily="34" charset="0"/>
              </a:endParaRPr>
            </a:p>
          </p:txBody>
        </p:sp>
      </p:grpSp>
      <p:grpSp>
        <p:nvGrpSpPr>
          <p:cNvPr id="87" name="Group 85">
            <a:extLst>
              <a:ext uri="{FF2B5EF4-FFF2-40B4-BE49-F238E27FC236}">
                <a16:creationId xmlns:a16="http://schemas.microsoft.com/office/drawing/2014/main" id="{1E342B84-223E-4798-812C-933CA979B87F}"/>
              </a:ext>
            </a:extLst>
          </p:cNvPr>
          <p:cNvGrpSpPr/>
          <p:nvPr/>
        </p:nvGrpSpPr>
        <p:grpSpPr>
          <a:xfrm>
            <a:off x="8760214" y="1300685"/>
            <a:ext cx="3532893" cy="1025982"/>
            <a:chOff x="-596631" y="2109072"/>
            <a:chExt cx="3773975" cy="1178318"/>
          </a:xfrm>
        </p:grpSpPr>
        <p:sp>
          <p:nvSpPr>
            <p:cNvPr id="88" name="Rectangle 86">
              <a:extLst>
                <a:ext uri="{FF2B5EF4-FFF2-40B4-BE49-F238E27FC236}">
                  <a16:creationId xmlns:a16="http://schemas.microsoft.com/office/drawing/2014/main" id="{C7349332-98A4-48AC-A1C9-BA8EC9697DDA}"/>
                </a:ext>
              </a:extLst>
            </p:cNvPr>
            <p:cNvSpPr/>
            <p:nvPr/>
          </p:nvSpPr>
          <p:spPr>
            <a:xfrm>
              <a:off x="-596631" y="2109072"/>
              <a:ext cx="3773975" cy="424170"/>
            </a:xfrm>
            <a:prstGeom prst="rect">
              <a:avLst/>
            </a:prstGeom>
          </p:spPr>
          <p:txBody>
            <a:bodyPr wrap="square" lIns="91440" tIns="45720" rIns="91440" bIns="45720" anchor="b">
              <a:spAutoFit/>
            </a:bodyPr>
            <a:lstStyle/>
            <a:p>
              <a:pPr algn="ctr"/>
              <a:endParaRPr lang="en-US" b="1" dirty="0">
                <a:solidFill>
                  <a:schemeClr val="accent4"/>
                </a:solidFill>
                <a:latin typeface="arial"/>
                <a:cs typeface="arial"/>
              </a:endParaRPr>
            </a:p>
          </p:txBody>
        </p:sp>
        <p:sp>
          <p:nvSpPr>
            <p:cNvPr id="89" name="Rectangle 87">
              <a:extLst>
                <a:ext uri="{FF2B5EF4-FFF2-40B4-BE49-F238E27FC236}">
                  <a16:creationId xmlns:a16="http://schemas.microsoft.com/office/drawing/2014/main" id="{DE5A064F-ED47-439F-BA7F-899BEA437B79}"/>
                </a:ext>
              </a:extLst>
            </p:cNvPr>
            <p:cNvSpPr/>
            <p:nvPr/>
          </p:nvSpPr>
          <p:spPr>
            <a:xfrm>
              <a:off x="-372577" y="2545093"/>
              <a:ext cx="2822074" cy="742297"/>
            </a:xfrm>
            <a:prstGeom prst="rect">
              <a:avLst/>
            </a:prstGeom>
          </p:spPr>
          <p:txBody>
            <a:bodyPr wrap="square" lIns="91440" tIns="45720" rIns="91440" bIns="45720" anchor="t">
              <a:spAutoFit/>
            </a:bodyPr>
            <a:lstStyle/>
            <a:p>
              <a:pPr marL="171450" indent="-171450" algn="r">
                <a:buFont typeface="Wingdings" panose="05000000000000000000" pitchFamily="2" charset="2"/>
                <a:buChar char="v"/>
              </a:pPr>
              <a:r>
                <a:rPr lang="es-CO" sz="1200" dirty="0">
                  <a:latin typeface="Century Gothic" panose="020B0502020202020204" pitchFamily="34" charset="0"/>
                </a:rPr>
                <a:t>Ley de Código </a:t>
              </a:r>
            </a:p>
            <a:p>
              <a:pPr algn="r"/>
              <a:r>
                <a:rPr lang="es-CO" sz="1200" dirty="0">
                  <a:latin typeface="Century Gothic" panose="020B0502020202020204" pitchFamily="34" charset="0"/>
                </a:rPr>
                <a:t>de Integridad.</a:t>
              </a:r>
            </a:p>
            <a:p>
              <a:endParaRPr lang="en-US" sz="1200" dirty="0">
                <a:latin typeface="Century Gothic" panose="020B0502020202020204" pitchFamily="34" charset="0"/>
              </a:endParaRPr>
            </a:p>
          </p:txBody>
        </p:sp>
      </p:grpSp>
      <p:sp>
        <p:nvSpPr>
          <p:cNvPr id="91" name="CuadroTexto 90">
            <a:extLst>
              <a:ext uri="{FF2B5EF4-FFF2-40B4-BE49-F238E27FC236}">
                <a16:creationId xmlns:a16="http://schemas.microsoft.com/office/drawing/2014/main" id="{86DF3D97-EEBE-4CB9-A677-D102FBB74FD4}"/>
              </a:ext>
            </a:extLst>
          </p:cNvPr>
          <p:cNvSpPr txBox="1"/>
          <p:nvPr/>
        </p:nvSpPr>
        <p:spPr>
          <a:xfrm>
            <a:off x="9333103" y="1278744"/>
            <a:ext cx="2387116" cy="369332"/>
          </a:xfrm>
          <a:prstGeom prst="rect">
            <a:avLst/>
          </a:prstGeom>
          <a:noFill/>
        </p:spPr>
        <p:txBody>
          <a:bodyPr wrap="square">
            <a:spAutoFit/>
          </a:bodyPr>
          <a:lstStyle/>
          <a:p>
            <a:pPr algn="r"/>
            <a:r>
              <a:rPr lang="es-CO" sz="1800" b="1" dirty="0">
                <a:latin typeface="Arial" panose="020B0604020202020204" pitchFamily="34" charset="0"/>
                <a:cs typeface="Arial" panose="020B0604020202020204" pitchFamily="34" charset="0"/>
              </a:rPr>
              <a:t>Ley 2016 de 2020 </a:t>
            </a:r>
            <a:endParaRPr lang="es-CO"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3267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3">
            <a:extLst>
              <a:ext uri="{FF2B5EF4-FFF2-40B4-BE49-F238E27FC236}">
                <a16:creationId xmlns:a16="http://schemas.microsoft.com/office/drawing/2014/main" id="{64767147-547C-4816-B83A-8FF5A040D8B7}"/>
              </a:ext>
            </a:extLst>
          </p:cNvPr>
          <p:cNvGrpSpPr/>
          <p:nvPr/>
        </p:nvGrpSpPr>
        <p:grpSpPr>
          <a:xfrm>
            <a:off x="3884893" y="1431860"/>
            <a:ext cx="3919312" cy="3710575"/>
            <a:chOff x="3886509" y="1743543"/>
            <a:chExt cx="4439074" cy="4365553"/>
          </a:xfrm>
        </p:grpSpPr>
        <p:sp>
          <p:nvSpPr>
            <p:cNvPr id="3" name="Figure">
              <a:extLst>
                <a:ext uri="{FF2B5EF4-FFF2-40B4-BE49-F238E27FC236}">
                  <a16:creationId xmlns:a16="http://schemas.microsoft.com/office/drawing/2014/main" id="{B345CD4D-BC6C-49AA-8A6E-3009BFA99970}"/>
                </a:ext>
              </a:extLst>
            </p:cNvPr>
            <p:cNvSpPr/>
            <p:nvPr/>
          </p:nvSpPr>
          <p:spPr>
            <a:xfrm>
              <a:off x="6147148" y="1743543"/>
              <a:ext cx="1378804" cy="21431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5087"/>
                  </a:lnTo>
                  <a:cubicBezTo>
                    <a:pt x="19507" y="5689"/>
                    <a:pt x="17224" y="5999"/>
                    <a:pt x="14898" y="5999"/>
                  </a:cubicBezTo>
                  <a:cubicBezTo>
                    <a:pt x="8415" y="5999"/>
                    <a:pt x="2707" y="3620"/>
                    <a:pt x="0" y="0"/>
                  </a:cubicBezTo>
                  <a:close/>
                </a:path>
              </a:pathLst>
            </a:custGeom>
            <a:solidFill>
              <a:schemeClr val="tx1"/>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4" name="Figure">
              <a:extLst>
                <a:ext uri="{FF2B5EF4-FFF2-40B4-BE49-F238E27FC236}">
                  <a16:creationId xmlns:a16="http://schemas.microsoft.com/office/drawing/2014/main" id="{6FE828F0-38CD-4A86-AE03-8704C62553B9}"/>
                </a:ext>
              </a:extLst>
            </p:cNvPr>
            <p:cNvSpPr/>
            <p:nvPr/>
          </p:nvSpPr>
          <p:spPr>
            <a:xfrm>
              <a:off x="4689876" y="1743543"/>
              <a:ext cx="1381606" cy="2140324"/>
            </a:xfrm>
            <a:custGeom>
              <a:avLst/>
              <a:gdLst/>
              <a:ahLst/>
              <a:cxnLst>
                <a:cxn ang="0">
                  <a:pos x="wd2" y="hd2"/>
                </a:cxn>
                <a:cxn ang="5400000">
                  <a:pos x="wd2" y="hd2"/>
                </a:cxn>
                <a:cxn ang="10800000">
                  <a:pos x="wd2" y="hd2"/>
                </a:cxn>
                <a:cxn ang="16200000">
                  <a:pos x="wd2" y="hd2"/>
                </a:cxn>
              </a:cxnLst>
              <a:rect l="0" t="0" r="r" b="b"/>
              <a:pathLst>
                <a:path w="21600" h="21600" extrusionOk="0">
                  <a:moveTo>
                    <a:pt x="17394" y="3474"/>
                  </a:moveTo>
                  <a:cubicBezTo>
                    <a:pt x="14429" y="5075"/>
                    <a:pt x="10676" y="5960"/>
                    <a:pt x="6806" y="5960"/>
                  </a:cubicBezTo>
                  <a:cubicBezTo>
                    <a:pt x="4469" y="5960"/>
                    <a:pt x="2132" y="5631"/>
                    <a:pt x="0" y="5019"/>
                  </a:cubicBezTo>
                  <a:lnTo>
                    <a:pt x="21571" y="21600"/>
                  </a:lnTo>
                  <a:lnTo>
                    <a:pt x="21600" y="0"/>
                  </a:lnTo>
                  <a:cubicBezTo>
                    <a:pt x="20607" y="1328"/>
                    <a:pt x="19190" y="2505"/>
                    <a:pt x="17394" y="3474"/>
                  </a:cubicBezTo>
                  <a:close/>
                </a:path>
              </a:pathLst>
            </a:custGeom>
            <a:solidFill>
              <a:schemeClr val="accent1">
                <a:lumMod val="75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5" name="Figure">
              <a:extLst>
                <a:ext uri="{FF2B5EF4-FFF2-40B4-BE49-F238E27FC236}">
                  <a16:creationId xmlns:a16="http://schemas.microsoft.com/office/drawing/2014/main" id="{E4E9896B-00D8-4C9F-9F88-57C11B999AC3}"/>
                </a:ext>
              </a:extLst>
            </p:cNvPr>
            <p:cNvSpPr/>
            <p:nvPr/>
          </p:nvSpPr>
          <p:spPr>
            <a:xfrm>
              <a:off x="3895850" y="2294019"/>
              <a:ext cx="2112110" cy="164023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7538" y="0"/>
                  </a:lnTo>
                  <a:cubicBezTo>
                    <a:pt x="7901" y="1868"/>
                    <a:pt x="7958" y="3821"/>
                    <a:pt x="7690" y="5750"/>
                  </a:cubicBezTo>
                  <a:cubicBezTo>
                    <a:pt x="6955" y="11095"/>
                    <a:pt x="3926" y="15285"/>
                    <a:pt x="0" y="16698"/>
                  </a:cubicBezTo>
                  <a:lnTo>
                    <a:pt x="21600" y="21600"/>
                  </a:lnTo>
                  <a:close/>
                </a:path>
              </a:pathLst>
            </a:custGeom>
            <a:solidFill>
              <a:schemeClr val="accent3"/>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6" name="Figure">
              <a:extLst>
                <a:ext uri="{FF2B5EF4-FFF2-40B4-BE49-F238E27FC236}">
                  <a16:creationId xmlns:a16="http://schemas.microsoft.com/office/drawing/2014/main" id="{37B2278A-E9DF-4151-B040-7ECCD6486F23}"/>
                </a:ext>
              </a:extLst>
            </p:cNvPr>
            <p:cNvSpPr/>
            <p:nvPr/>
          </p:nvSpPr>
          <p:spPr>
            <a:xfrm>
              <a:off x="3886509" y="3637553"/>
              <a:ext cx="2109308" cy="1444300"/>
            </a:xfrm>
            <a:custGeom>
              <a:avLst/>
              <a:gdLst/>
              <a:ahLst/>
              <a:cxnLst>
                <a:cxn ang="0">
                  <a:pos x="wd2" y="hd2"/>
                </a:cxn>
                <a:cxn ang="5400000">
                  <a:pos x="wd2" y="hd2"/>
                </a:cxn>
                <a:cxn ang="10800000">
                  <a:pos x="wd2" y="hd2"/>
                </a:cxn>
                <a:cxn ang="16200000">
                  <a:pos x="wd2" y="hd2"/>
                </a:cxn>
              </a:cxnLst>
              <a:rect l="0" t="0" r="r" b="b"/>
              <a:pathLst>
                <a:path w="21600" h="21600" extrusionOk="0">
                  <a:moveTo>
                    <a:pt x="2994" y="4856"/>
                  </a:moveTo>
                  <a:cubicBezTo>
                    <a:pt x="5108" y="10200"/>
                    <a:pt x="4879" y="16688"/>
                    <a:pt x="2573" y="21600"/>
                  </a:cubicBezTo>
                  <a:lnTo>
                    <a:pt x="21600" y="5581"/>
                  </a:lnTo>
                  <a:lnTo>
                    <a:pt x="0" y="0"/>
                  </a:lnTo>
                  <a:cubicBezTo>
                    <a:pt x="1205" y="1284"/>
                    <a:pt x="2229" y="2930"/>
                    <a:pt x="2994" y="4856"/>
                  </a:cubicBezTo>
                  <a:close/>
                </a:path>
              </a:pathLst>
            </a:custGeom>
            <a:solidFill>
              <a:schemeClr val="accent6"/>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7" name="Figure">
              <a:extLst>
                <a:ext uri="{FF2B5EF4-FFF2-40B4-BE49-F238E27FC236}">
                  <a16:creationId xmlns:a16="http://schemas.microsoft.com/office/drawing/2014/main" id="{96BCC6CA-6117-41B6-9A2F-DAFB17130D81}"/>
                </a:ext>
              </a:extLst>
            </p:cNvPr>
            <p:cNvSpPr/>
            <p:nvPr/>
          </p:nvSpPr>
          <p:spPr>
            <a:xfrm>
              <a:off x="4176094" y="4076067"/>
              <a:ext cx="1857088" cy="2014369"/>
            </a:xfrm>
            <a:custGeom>
              <a:avLst/>
              <a:gdLst/>
              <a:ahLst/>
              <a:cxnLst>
                <a:cxn ang="0">
                  <a:pos x="wd2" y="hd2"/>
                </a:cxn>
                <a:cxn ang="5400000">
                  <a:pos x="wd2" y="hd2"/>
                </a:cxn>
                <a:cxn ang="10800000">
                  <a:pos x="wd2" y="hd2"/>
                </a:cxn>
                <a:cxn ang="16200000">
                  <a:pos x="wd2" y="hd2"/>
                </a:cxn>
              </a:cxnLst>
              <a:rect l="0" t="0" r="r" b="b"/>
              <a:pathLst>
                <a:path w="21600" h="21600" extrusionOk="0">
                  <a:moveTo>
                    <a:pt x="5041" y="12116"/>
                  </a:moveTo>
                  <a:cubicBezTo>
                    <a:pt x="9550" y="13626"/>
                    <a:pt x="12604" y="17348"/>
                    <a:pt x="13060" y="21600"/>
                  </a:cubicBezTo>
                  <a:lnTo>
                    <a:pt x="21600" y="0"/>
                  </a:lnTo>
                  <a:lnTo>
                    <a:pt x="0" y="11455"/>
                  </a:lnTo>
                  <a:cubicBezTo>
                    <a:pt x="282" y="11435"/>
                    <a:pt x="576" y="11425"/>
                    <a:pt x="858" y="11425"/>
                  </a:cubicBezTo>
                  <a:cubicBezTo>
                    <a:pt x="2282" y="11425"/>
                    <a:pt x="3694" y="11655"/>
                    <a:pt x="5041" y="12116"/>
                  </a:cubicBezTo>
                  <a:close/>
                </a:path>
              </a:pathLst>
            </a:custGeom>
            <a:solidFill>
              <a:schemeClr val="accent5"/>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8" name="Figure">
              <a:extLst>
                <a:ext uri="{FF2B5EF4-FFF2-40B4-BE49-F238E27FC236}">
                  <a16:creationId xmlns:a16="http://schemas.microsoft.com/office/drawing/2014/main" id="{8F6E71E2-CC53-45D7-A9F9-ED478C80ECD7}"/>
                </a:ext>
              </a:extLst>
            </p:cNvPr>
            <p:cNvSpPr/>
            <p:nvPr/>
          </p:nvSpPr>
          <p:spPr>
            <a:xfrm>
              <a:off x="5371805" y="4094727"/>
              <a:ext cx="1467547" cy="2014369"/>
            </a:xfrm>
            <a:custGeom>
              <a:avLst/>
              <a:gdLst/>
              <a:ahLst/>
              <a:cxnLst>
                <a:cxn ang="0">
                  <a:pos x="wd2" y="hd2"/>
                </a:cxn>
                <a:cxn ang="5400000">
                  <a:pos x="wd2" y="hd2"/>
                </a:cxn>
                <a:cxn ang="10800000">
                  <a:pos x="wd2" y="hd2"/>
                </a:cxn>
                <a:cxn ang="16200000">
                  <a:pos x="wd2" y="hd2"/>
                </a:cxn>
              </a:cxnLst>
              <a:rect l="0" t="0" r="r" b="b"/>
              <a:pathLst>
                <a:path w="21600" h="21600" extrusionOk="0">
                  <a:moveTo>
                    <a:pt x="10766" y="18399"/>
                  </a:moveTo>
                  <a:cubicBezTo>
                    <a:pt x="14863" y="18399"/>
                    <a:pt x="18740" y="19569"/>
                    <a:pt x="21600" y="21600"/>
                  </a:cubicBezTo>
                  <a:lnTo>
                    <a:pt x="10793" y="0"/>
                  </a:lnTo>
                  <a:lnTo>
                    <a:pt x="0" y="21560"/>
                  </a:lnTo>
                  <a:cubicBezTo>
                    <a:pt x="1554" y="20469"/>
                    <a:pt x="3396" y="19629"/>
                    <a:pt x="5472" y="19079"/>
                  </a:cubicBezTo>
                  <a:cubicBezTo>
                    <a:pt x="7177" y="18629"/>
                    <a:pt x="8964" y="18399"/>
                    <a:pt x="10766" y="18399"/>
                  </a:cubicBezTo>
                  <a:close/>
                </a:path>
              </a:pathLst>
            </a:custGeom>
            <a:solidFill>
              <a:schemeClr val="accent4"/>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9" name="Figure">
              <a:extLst>
                <a:ext uri="{FF2B5EF4-FFF2-40B4-BE49-F238E27FC236}">
                  <a16:creationId xmlns:a16="http://schemas.microsoft.com/office/drawing/2014/main" id="{040A1838-A35F-46D3-AD57-87684124C51D}"/>
                </a:ext>
              </a:extLst>
            </p:cNvPr>
            <p:cNvSpPr/>
            <p:nvPr/>
          </p:nvSpPr>
          <p:spPr>
            <a:xfrm>
              <a:off x="6175172" y="4076067"/>
              <a:ext cx="1858956" cy="2011569"/>
            </a:xfrm>
            <a:custGeom>
              <a:avLst/>
              <a:gdLst/>
              <a:ahLst/>
              <a:cxnLst>
                <a:cxn ang="0">
                  <a:pos x="wd2" y="hd2"/>
                </a:cxn>
                <a:cxn ang="5400000">
                  <a:pos x="wd2" y="hd2"/>
                </a:cxn>
                <a:cxn ang="10800000">
                  <a:pos x="wd2" y="hd2"/>
                </a:cxn>
                <a:cxn ang="16200000">
                  <a:pos x="wd2" y="hd2"/>
                </a:cxn>
              </a:cxnLst>
              <a:rect l="0" t="0" r="r" b="b"/>
              <a:pathLst>
                <a:path w="21600" h="21600" extrusionOk="0">
                  <a:moveTo>
                    <a:pt x="20699" y="11481"/>
                  </a:moveTo>
                  <a:cubicBezTo>
                    <a:pt x="21003" y="11481"/>
                    <a:pt x="21307" y="11491"/>
                    <a:pt x="21600" y="11511"/>
                  </a:cubicBezTo>
                  <a:lnTo>
                    <a:pt x="0" y="0"/>
                  </a:lnTo>
                  <a:lnTo>
                    <a:pt x="8488" y="21600"/>
                  </a:lnTo>
                  <a:cubicBezTo>
                    <a:pt x="8662" y="20037"/>
                    <a:pt x="9194" y="18524"/>
                    <a:pt x="10062" y="17132"/>
                  </a:cubicBezTo>
                  <a:cubicBezTo>
                    <a:pt x="12265" y="13645"/>
                    <a:pt x="16336" y="11481"/>
                    <a:pt x="20699" y="11481"/>
                  </a:cubicBezTo>
                  <a:close/>
                </a:path>
              </a:pathLst>
            </a:custGeom>
            <a:solidFill>
              <a:schemeClr val="accent2"/>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0" name="Figure">
              <a:extLst>
                <a:ext uri="{FF2B5EF4-FFF2-40B4-BE49-F238E27FC236}">
                  <a16:creationId xmlns:a16="http://schemas.microsoft.com/office/drawing/2014/main" id="{23035E6A-32E4-4CE0-ABC7-5DAFC2E89940}"/>
                </a:ext>
              </a:extLst>
            </p:cNvPr>
            <p:cNvSpPr/>
            <p:nvPr/>
          </p:nvSpPr>
          <p:spPr>
            <a:xfrm>
              <a:off x="6212538" y="3637553"/>
              <a:ext cx="2113045" cy="1444300"/>
            </a:xfrm>
            <a:custGeom>
              <a:avLst/>
              <a:gdLst/>
              <a:ahLst/>
              <a:cxnLst>
                <a:cxn ang="0">
                  <a:pos x="wd2" y="hd2"/>
                </a:cxn>
                <a:cxn ang="5400000">
                  <a:pos x="wd2" y="hd2"/>
                </a:cxn>
                <a:cxn ang="10800000">
                  <a:pos x="wd2" y="hd2"/>
                </a:cxn>
                <a:cxn ang="16200000">
                  <a:pos x="wd2" y="hd2"/>
                </a:cxn>
              </a:cxnLst>
              <a:rect l="0" t="0" r="r" b="b"/>
              <a:pathLst>
                <a:path w="21600" h="21600" extrusionOk="0">
                  <a:moveTo>
                    <a:pt x="18955" y="21600"/>
                  </a:moveTo>
                  <a:cubicBezTo>
                    <a:pt x="18115" y="19786"/>
                    <a:pt x="17551" y="17735"/>
                    <a:pt x="17284" y="15530"/>
                  </a:cubicBezTo>
                  <a:cubicBezTo>
                    <a:pt x="16549" y="9460"/>
                    <a:pt x="18286" y="3474"/>
                    <a:pt x="21600" y="0"/>
                  </a:cubicBezTo>
                  <a:lnTo>
                    <a:pt x="0" y="5567"/>
                  </a:lnTo>
                  <a:lnTo>
                    <a:pt x="18955" y="21600"/>
                  </a:lnTo>
                  <a:close/>
                </a:path>
              </a:pathLst>
            </a:custGeom>
            <a:solidFill>
              <a:schemeClr val="accent1"/>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1" name="Figure">
              <a:extLst>
                <a:ext uri="{FF2B5EF4-FFF2-40B4-BE49-F238E27FC236}">
                  <a16:creationId xmlns:a16="http://schemas.microsoft.com/office/drawing/2014/main" id="{C7FB32D5-CC79-4C6A-BBBA-3DB8AAF18BDE}"/>
                </a:ext>
              </a:extLst>
            </p:cNvPr>
            <p:cNvSpPr/>
            <p:nvPr/>
          </p:nvSpPr>
          <p:spPr>
            <a:xfrm>
              <a:off x="6203197" y="2294018"/>
              <a:ext cx="2110242" cy="1641165"/>
            </a:xfrm>
            <a:custGeom>
              <a:avLst/>
              <a:gdLst/>
              <a:ahLst/>
              <a:cxnLst>
                <a:cxn ang="0">
                  <a:pos x="wd2" y="hd2"/>
                </a:cxn>
                <a:cxn ang="5400000">
                  <a:pos x="wd2" y="hd2"/>
                </a:cxn>
                <a:cxn ang="10800000">
                  <a:pos x="wd2" y="hd2"/>
                </a:cxn>
                <a:cxn ang="16200000">
                  <a:pos x="wd2" y="hd2"/>
                </a:cxn>
              </a:cxnLst>
              <a:rect l="0" t="0" r="r" b="b"/>
              <a:pathLst>
                <a:path w="21600" h="21600" extrusionOk="0">
                  <a:moveTo>
                    <a:pt x="17651" y="14036"/>
                  </a:moveTo>
                  <a:cubicBezTo>
                    <a:pt x="14419" y="10548"/>
                    <a:pt x="13109" y="5084"/>
                    <a:pt x="14123" y="0"/>
                  </a:cubicBezTo>
                  <a:lnTo>
                    <a:pt x="0" y="21600"/>
                  </a:lnTo>
                  <a:lnTo>
                    <a:pt x="21600" y="16737"/>
                  </a:lnTo>
                  <a:cubicBezTo>
                    <a:pt x="20166" y="16209"/>
                    <a:pt x="18818" y="15288"/>
                    <a:pt x="17651" y="14036"/>
                  </a:cubicBezTo>
                  <a:close/>
                </a:path>
              </a:pathLst>
            </a:custGeom>
            <a:solidFill>
              <a:schemeClr val="tx2"/>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21" name="Cercle">
              <a:extLst>
                <a:ext uri="{FF2B5EF4-FFF2-40B4-BE49-F238E27FC236}">
                  <a16:creationId xmlns:a16="http://schemas.microsoft.com/office/drawing/2014/main" id="{FE0E246D-944E-4C57-A961-2DF2DE5011D8}"/>
                </a:ext>
              </a:extLst>
            </p:cNvPr>
            <p:cNvSpPr/>
            <p:nvPr/>
          </p:nvSpPr>
          <p:spPr>
            <a:xfrm>
              <a:off x="4998146" y="2881815"/>
              <a:ext cx="2198986" cy="2196306"/>
            </a:xfrm>
            <a:prstGeom prst="ellipse">
              <a:avLst/>
            </a:prstGeom>
            <a:solidFill>
              <a:schemeClr val="bg1"/>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grpSp>
      <p:sp>
        <p:nvSpPr>
          <p:cNvPr id="26" name="TextBox 160">
            <a:extLst>
              <a:ext uri="{FF2B5EF4-FFF2-40B4-BE49-F238E27FC236}">
                <a16:creationId xmlns:a16="http://schemas.microsoft.com/office/drawing/2014/main" id="{C3D7BFBD-0058-4281-A256-BAFEBD4B53AD}"/>
              </a:ext>
            </a:extLst>
          </p:cNvPr>
          <p:cNvSpPr txBox="1"/>
          <p:nvPr/>
        </p:nvSpPr>
        <p:spPr>
          <a:xfrm>
            <a:off x="5972428" y="1975926"/>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rPr>
              <a:t>19</a:t>
            </a:r>
          </a:p>
        </p:txBody>
      </p:sp>
      <p:sp>
        <p:nvSpPr>
          <p:cNvPr id="27" name="TextBox 161">
            <a:extLst>
              <a:ext uri="{FF2B5EF4-FFF2-40B4-BE49-F238E27FC236}">
                <a16:creationId xmlns:a16="http://schemas.microsoft.com/office/drawing/2014/main" id="{ADA4E5F1-6F6A-4ECF-9784-B994038889E2}"/>
              </a:ext>
            </a:extLst>
          </p:cNvPr>
          <p:cNvSpPr txBox="1"/>
          <p:nvPr/>
        </p:nvSpPr>
        <p:spPr>
          <a:xfrm>
            <a:off x="6720605" y="2459952"/>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cs typeface="Calibri"/>
              </a:rPr>
              <a:t>18</a:t>
            </a:r>
          </a:p>
        </p:txBody>
      </p:sp>
      <p:sp>
        <p:nvSpPr>
          <p:cNvPr id="28" name="TextBox 162">
            <a:extLst>
              <a:ext uri="{FF2B5EF4-FFF2-40B4-BE49-F238E27FC236}">
                <a16:creationId xmlns:a16="http://schemas.microsoft.com/office/drawing/2014/main" id="{26F8D0D8-355A-4C19-AB59-61472C9EB61F}"/>
              </a:ext>
            </a:extLst>
          </p:cNvPr>
          <p:cNvSpPr txBox="1"/>
          <p:nvPr/>
        </p:nvSpPr>
        <p:spPr>
          <a:xfrm>
            <a:off x="6837575" y="3325828"/>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rPr>
              <a:t>17</a:t>
            </a:r>
            <a:endParaRPr lang="en-US" sz="3000" b="1" dirty="0">
              <a:solidFill>
                <a:schemeClr val="bg1"/>
              </a:solidFill>
              <a:effectLst>
                <a:outerShdw blurRad="38100" dist="38100" dir="2700000" algn="tl">
                  <a:srgbClr val="000000">
                    <a:alpha val="43137"/>
                  </a:srgbClr>
                </a:outerShdw>
              </a:effectLst>
              <a:cs typeface="Calibri"/>
            </a:endParaRPr>
          </a:p>
        </p:txBody>
      </p:sp>
      <p:sp>
        <p:nvSpPr>
          <p:cNvPr id="29" name="TextBox 163">
            <a:extLst>
              <a:ext uri="{FF2B5EF4-FFF2-40B4-BE49-F238E27FC236}">
                <a16:creationId xmlns:a16="http://schemas.microsoft.com/office/drawing/2014/main" id="{B937F415-8F63-4DB4-B4F4-56A5767FFF89}"/>
              </a:ext>
            </a:extLst>
          </p:cNvPr>
          <p:cNvSpPr txBox="1"/>
          <p:nvPr/>
        </p:nvSpPr>
        <p:spPr>
          <a:xfrm>
            <a:off x="6369115" y="3984459"/>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rPr>
              <a:t>16</a:t>
            </a:r>
            <a:endParaRPr lang="en-US" sz="3000" b="1" dirty="0">
              <a:solidFill>
                <a:schemeClr val="bg1"/>
              </a:solidFill>
              <a:effectLst>
                <a:outerShdw blurRad="38100" dist="38100" dir="2700000" algn="tl">
                  <a:srgbClr val="000000">
                    <a:alpha val="43137"/>
                  </a:srgbClr>
                </a:outerShdw>
              </a:effectLst>
              <a:cs typeface="Calibri"/>
            </a:endParaRPr>
          </a:p>
        </p:txBody>
      </p:sp>
      <p:sp>
        <p:nvSpPr>
          <p:cNvPr id="30" name="TextBox 164">
            <a:extLst>
              <a:ext uri="{FF2B5EF4-FFF2-40B4-BE49-F238E27FC236}">
                <a16:creationId xmlns:a16="http://schemas.microsoft.com/office/drawing/2014/main" id="{2A909CCC-65E6-4987-95CB-192659BE9254}"/>
              </a:ext>
            </a:extLst>
          </p:cNvPr>
          <p:cNvSpPr txBox="1"/>
          <p:nvPr/>
        </p:nvSpPr>
        <p:spPr>
          <a:xfrm>
            <a:off x="5542057" y="4259411"/>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cs typeface="Calibri"/>
              </a:rPr>
              <a:t>15</a:t>
            </a:r>
          </a:p>
        </p:txBody>
      </p:sp>
      <p:sp>
        <p:nvSpPr>
          <p:cNvPr id="31" name="TextBox 165">
            <a:extLst>
              <a:ext uri="{FF2B5EF4-FFF2-40B4-BE49-F238E27FC236}">
                <a16:creationId xmlns:a16="http://schemas.microsoft.com/office/drawing/2014/main" id="{DFBD2224-F27E-4DCE-981E-951B1DF90B66}"/>
              </a:ext>
            </a:extLst>
          </p:cNvPr>
          <p:cNvSpPr txBox="1"/>
          <p:nvPr/>
        </p:nvSpPr>
        <p:spPr>
          <a:xfrm>
            <a:off x="4675678" y="3975765"/>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cs typeface="Calibri"/>
              </a:rPr>
              <a:t>14</a:t>
            </a:r>
          </a:p>
        </p:txBody>
      </p:sp>
      <p:sp>
        <p:nvSpPr>
          <p:cNvPr id="32" name="TextBox 166">
            <a:extLst>
              <a:ext uri="{FF2B5EF4-FFF2-40B4-BE49-F238E27FC236}">
                <a16:creationId xmlns:a16="http://schemas.microsoft.com/office/drawing/2014/main" id="{4631B8F5-CDFE-4115-A5B2-C12AE6F2E939}"/>
              </a:ext>
            </a:extLst>
          </p:cNvPr>
          <p:cNvSpPr txBox="1"/>
          <p:nvPr/>
        </p:nvSpPr>
        <p:spPr>
          <a:xfrm>
            <a:off x="4254368" y="3194016"/>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cs typeface="Calibri"/>
              </a:rPr>
              <a:t>13</a:t>
            </a:r>
          </a:p>
        </p:txBody>
      </p:sp>
      <p:sp>
        <p:nvSpPr>
          <p:cNvPr id="33" name="TextBox 167">
            <a:extLst>
              <a:ext uri="{FF2B5EF4-FFF2-40B4-BE49-F238E27FC236}">
                <a16:creationId xmlns:a16="http://schemas.microsoft.com/office/drawing/2014/main" id="{16A11DBC-A103-46E1-933A-115BF4B80219}"/>
              </a:ext>
            </a:extLst>
          </p:cNvPr>
          <p:cNvSpPr txBox="1"/>
          <p:nvPr/>
        </p:nvSpPr>
        <p:spPr>
          <a:xfrm>
            <a:off x="4368395" y="2527935"/>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rPr>
              <a:t>12</a:t>
            </a:r>
            <a:endParaRPr lang="en-US" sz="3000" b="1" dirty="0">
              <a:solidFill>
                <a:schemeClr val="bg1"/>
              </a:solidFill>
              <a:effectLst>
                <a:outerShdw blurRad="38100" dist="38100" dir="2700000" algn="tl">
                  <a:srgbClr val="000000">
                    <a:alpha val="43137"/>
                  </a:srgbClr>
                </a:outerShdw>
              </a:effectLst>
              <a:cs typeface="Calibri"/>
            </a:endParaRPr>
          </a:p>
        </p:txBody>
      </p:sp>
      <p:sp>
        <p:nvSpPr>
          <p:cNvPr id="34" name="TextBox 168">
            <a:extLst>
              <a:ext uri="{FF2B5EF4-FFF2-40B4-BE49-F238E27FC236}">
                <a16:creationId xmlns:a16="http://schemas.microsoft.com/office/drawing/2014/main" id="{1CAEA9E2-F323-4E3F-AC1F-25BAFEF689F7}"/>
              </a:ext>
            </a:extLst>
          </p:cNvPr>
          <p:cNvSpPr txBox="1"/>
          <p:nvPr/>
        </p:nvSpPr>
        <p:spPr>
          <a:xfrm>
            <a:off x="5094871" y="1890896"/>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rPr>
              <a:t>11</a:t>
            </a:r>
            <a:endParaRPr lang="en-US" sz="3000" b="1" dirty="0">
              <a:solidFill>
                <a:schemeClr val="bg1"/>
              </a:solidFill>
              <a:effectLst>
                <a:outerShdw blurRad="38100" dist="38100" dir="2700000" algn="tl">
                  <a:srgbClr val="000000">
                    <a:alpha val="43137"/>
                  </a:srgbClr>
                </a:outerShdw>
              </a:effectLst>
              <a:cs typeface="Calibri"/>
            </a:endParaRPr>
          </a:p>
        </p:txBody>
      </p:sp>
      <p:grpSp>
        <p:nvGrpSpPr>
          <p:cNvPr id="42" name="Group 76">
            <a:extLst>
              <a:ext uri="{FF2B5EF4-FFF2-40B4-BE49-F238E27FC236}">
                <a16:creationId xmlns:a16="http://schemas.microsoft.com/office/drawing/2014/main" id="{E01C78DC-0EA0-4E41-9278-7F906AAFC5E7}"/>
              </a:ext>
            </a:extLst>
          </p:cNvPr>
          <p:cNvGrpSpPr/>
          <p:nvPr/>
        </p:nvGrpSpPr>
        <p:grpSpPr>
          <a:xfrm>
            <a:off x="8284292" y="2341462"/>
            <a:ext cx="3464929" cy="1285800"/>
            <a:chOff x="135167" y="1790454"/>
            <a:chExt cx="3200236" cy="1368935"/>
          </a:xfrm>
        </p:grpSpPr>
        <p:sp>
          <p:nvSpPr>
            <p:cNvPr id="43" name="Rectangle 77">
              <a:extLst>
                <a:ext uri="{FF2B5EF4-FFF2-40B4-BE49-F238E27FC236}">
                  <a16:creationId xmlns:a16="http://schemas.microsoft.com/office/drawing/2014/main" id="{F81FA1AC-20E5-495D-8CB0-18D406C2093D}"/>
                </a:ext>
              </a:extLst>
            </p:cNvPr>
            <p:cNvSpPr/>
            <p:nvPr/>
          </p:nvSpPr>
          <p:spPr>
            <a:xfrm>
              <a:off x="419278" y="1790454"/>
              <a:ext cx="2879314" cy="688120"/>
            </a:xfrm>
            <a:prstGeom prst="rect">
              <a:avLst/>
            </a:prstGeom>
          </p:spPr>
          <p:txBody>
            <a:bodyPr wrap="square" anchor="b">
              <a:spAutoFit/>
            </a:bodyPr>
            <a:lstStyle/>
            <a:p>
              <a:pPr algn="r"/>
              <a:r>
                <a:rPr lang="es-CO" b="1" dirty="0">
                  <a:solidFill>
                    <a:schemeClr val="bg2">
                      <a:lumMod val="50000"/>
                    </a:schemeClr>
                  </a:solidFill>
                  <a:latin typeface="arial" panose="020B0604020202020204" pitchFamily="34" charset="0"/>
                </a:rPr>
                <a:t> Decreto 1649 de 2014</a:t>
              </a:r>
              <a:br>
                <a:rPr lang="es-CO" b="1" dirty="0">
                  <a:latin typeface="arial" panose="020B0604020202020204" pitchFamily="34" charset="0"/>
                </a:rPr>
              </a:br>
              <a:endParaRPr lang="en-US" b="1" dirty="0">
                <a:latin typeface="arial" panose="020B0604020202020204" pitchFamily="34" charset="0"/>
              </a:endParaRPr>
            </a:p>
          </p:txBody>
        </p:sp>
        <p:sp>
          <p:nvSpPr>
            <p:cNvPr id="44" name="Rectangle 78">
              <a:extLst>
                <a:ext uri="{FF2B5EF4-FFF2-40B4-BE49-F238E27FC236}">
                  <a16:creationId xmlns:a16="http://schemas.microsoft.com/office/drawing/2014/main" id="{F2A6CFE0-4305-4235-A032-FED7CC67FA2C}"/>
                </a:ext>
              </a:extLst>
            </p:cNvPr>
            <p:cNvSpPr/>
            <p:nvPr/>
          </p:nvSpPr>
          <p:spPr>
            <a:xfrm>
              <a:off x="135167" y="2274663"/>
              <a:ext cx="3200236" cy="884726"/>
            </a:xfrm>
            <a:prstGeom prst="rect">
              <a:avLst/>
            </a:prstGeom>
          </p:spPr>
          <p:txBody>
            <a:bodyPr wrap="square">
              <a:spAutoFit/>
            </a:bodyPr>
            <a:lstStyle/>
            <a:p>
              <a:pPr marL="171450" indent="-171450" algn="r">
                <a:buFont typeface="Wingdings" panose="05000000000000000000" pitchFamily="2" charset="2"/>
                <a:buChar char="v"/>
              </a:pPr>
              <a:r>
                <a:rPr lang="es-CO" sz="1200" dirty="0">
                  <a:latin typeface="Century Gothic" panose="020B0502020202020204" pitchFamily="34" charset="0"/>
                </a:rPr>
                <a:t>Estrategias de lucha contra la corrupción y de atención al ciudadano que deberán elaborar anualmente las entidades del orden nacional y territorial</a:t>
              </a:r>
              <a:endParaRPr lang="en-US" sz="1200" dirty="0">
                <a:latin typeface="Century Gothic" panose="020B0502020202020204" pitchFamily="34" charset="0"/>
              </a:endParaRPr>
            </a:p>
          </p:txBody>
        </p:sp>
      </p:grpSp>
      <p:sp>
        <p:nvSpPr>
          <p:cNvPr id="68" name="CuadroTexto 67">
            <a:extLst>
              <a:ext uri="{FF2B5EF4-FFF2-40B4-BE49-F238E27FC236}">
                <a16:creationId xmlns:a16="http://schemas.microsoft.com/office/drawing/2014/main" id="{4B689E73-DCBD-49A1-B3D3-12327E6B741E}"/>
              </a:ext>
            </a:extLst>
          </p:cNvPr>
          <p:cNvSpPr txBox="1"/>
          <p:nvPr/>
        </p:nvSpPr>
        <p:spPr>
          <a:xfrm>
            <a:off x="4867025" y="2960376"/>
            <a:ext cx="1925356" cy="707886"/>
          </a:xfrm>
          <a:prstGeom prst="rect">
            <a:avLst/>
          </a:prstGeom>
          <a:noFill/>
        </p:spPr>
        <p:txBody>
          <a:bodyPr wrap="square" rtlCol="0">
            <a:spAutoFit/>
          </a:bodyPr>
          <a:lstStyle/>
          <a:p>
            <a:pPr algn="ctr"/>
            <a:r>
              <a:rPr lang="es-CO" sz="2000" b="1" dirty="0">
                <a:latin typeface="Century Gothic" panose="020B0502020202020204" pitchFamily="34" charset="0"/>
              </a:rPr>
              <a:t>Normatividad</a:t>
            </a:r>
          </a:p>
          <a:p>
            <a:pPr algn="ctr"/>
            <a:r>
              <a:rPr lang="es-CO" sz="2000" b="1" dirty="0">
                <a:latin typeface="Century Gothic" panose="020B0502020202020204" pitchFamily="34" charset="0"/>
              </a:rPr>
              <a:t>vigente</a:t>
            </a:r>
          </a:p>
        </p:txBody>
      </p:sp>
      <p:sp>
        <p:nvSpPr>
          <p:cNvPr id="70" name="Rectángulo 69">
            <a:extLst>
              <a:ext uri="{FF2B5EF4-FFF2-40B4-BE49-F238E27FC236}">
                <a16:creationId xmlns:a16="http://schemas.microsoft.com/office/drawing/2014/main" id="{40A3F838-26C6-4586-9557-CC936177F078}"/>
              </a:ext>
            </a:extLst>
          </p:cNvPr>
          <p:cNvSpPr/>
          <p:nvPr/>
        </p:nvSpPr>
        <p:spPr>
          <a:xfrm>
            <a:off x="0" y="166107"/>
            <a:ext cx="12192000" cy="947858"/>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62" name="Title 1">
            <a:extLst>
              <a:ext uri="{FF2B5EF4-FFF2-40B4-BE49-F238E27FC236}">
                <a16:creationId xmlns:a16="http://schemas.microsoft.com/office/drawing/2014/main" id="{CE4B2577-CE38-4C42-9AA2-791B9953192E}"/>
              </a:ext>
            </a:extLst>
          </p:cNvPr>
          <p:cNvSpPr txBox="1">
            <a:spLocks/>
          </p:cNvSpPr>
          <p:nvPr/>
        </p:nvSpPr>
        <p:spPr>
          <a:xfrm>
            <a:off x="768180" y="390227"/>
            <a:ext cx="7200430" cy="5852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200" b="1">
                <a:solidFill>
                  <a:schemeClr val="bg1"/>
                </a:solidFill>
                <a:latin typeface="Century Gothic" panose="020B0502020202020204" pitchFamily="34" charset="0"/>
              </a:rPr>
              <a:t>Normatividad vigente</a:t>
            </a:r>
            <a:endParaRPr lang="es-CO" sz="3200" b="1" dirty="0">
              <a:solidFill>
                <a:schemeClr val="bg1"/>
              </a:solidFill>
              <a:latin typeface="Century Gothic" panose="020B0502020202020204" pitchFamily="34" charset="0"/>
            </a:endParaRPr>
          </a:p>
        </p:txBody>
      </p:sp>
      <p:sp>
        <p:nvSpPr>
          <p:cNvPr id="63" name="Rectángulo 62">
            <a:hlinkClick r:id="rId2" action="ppaction://hlinksldjump"/>
            <a:extLst>
              <a:ext uri="{FF2B5EF4-FFF2-40B4-BE49-F238E27FC236}">
                <a16:creationId xmlns:a16="http://schemas.microsoft.com/office/drawing/2014/main" id="{40A3F838-26C6-4586-9557-CC936177F078}"/>
              </a:ext>
            </a:extLst>
          </p:cNvPr>
          <p:cNvSpPr/>
          <p:nvPr/>
        </p:nvSpPr>
        <p:spPr>
          <a:xfrm>
            <a:off x="10369200" y="6262444"/>
            <a:ext cx="1351929" cy="456405"/>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Siguiente</a:t>
            </a:r>
          </a:p>
        </p:txBody>
      </p:sp>
      <p:pic>
        <p:nvPicPr>
          <p:cNvPr id="64"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495572" y="6299243"/>
            <a:ext cx="586619" cy="586619"/>
          </a:xfrm>
          <a:prstGeom prst="rect">
            <a:avLst/>
          </a:prstGeom>
          <a:noFill/>
          <a:extLst>
            <a:ext uri="{909E8E84-426E-40DD-AFC4-6F175D3DCCD1}">
              <a14:hiddenFill xmlns:a14="http://schemas.microsoft.com/office/drawing/2010/main">
                <a:solidFill>
                  <a:srgbClr val="FFFFFF"/>
                </a:solidFill>
              </a14:hiddenFill>
            </a:ext>
          </a:extLst>
        </p:spPr>
      </p:pic>
      <p:grpSp>
        <p:nvGrpSpPr>
          <p:cNvPr id="65" name="Group 82">
            <a:extLst>
              <a:ext uri="{FF2B5EF4-FFF2-40B4-BE49-F238E27FC236}">
                <a16:creationId xmlns:a16="http://schemas.microsoft.com/office/drawing/2014/main" id="{070D6D68-58E9-49AA-9DC2-541DF4F8C89E}"/>
              </a:ext>
            </a:extLst>
          </p:cNvPr>
          <p:cNvGrpSpPr/>
          <p:nvPr/>
        </p:nvGrpSpPr>
        <p:grpSpPr>
          <a:xfrm>
            <a:off x="492393" y="1426326"/>
            <a:ext cx="3051917" cy="819732"/>
            <a:chOff x="-8828" y="2043055"/>
            <a:chExt cx="2896716" cy="779937"/>
          </a:xfrm>
        </p:grpSpPr>
        <p:sp>
          <p:nvSpPr>
            <p:cNvPr id="66" name="Rectangle 83">
              <a:extLst>
                <a:ext uri="{FF2B5EF4-FFF2-40B4-BE49-F238E27FC236}">
                  <a16:creationId xmlns:a16="http://schemas.microsoft.com/office/drawing/2014/main" id="{5AD396D3-5D95-423A-A1E8-D60AF04B130B}"/>
                </a:ext>
              </a:extLst>
            </p:cNvPr>
            <p:cNvSpPr/>
            <p:nvPr/>
          </p:nvSpPr>
          <p:spPr>
            <a:xfrm>
              <a:off x="-8828" y="2043055"/>
              <a:ext cx="2879314" cy="351401"/>
            </a:xfrm>
            <a:prstGeom prst="rect">
              <a:avLst/>
            </a:prstGeom>
          </p:spPr>
          <p:txBody>
            <a:bodyPr wrap="square" lIns="91440" tIns="45720" rIns="91440" bIns="45720" anchor="b">
              <a:spAutoFit/>
            </a:bodyPr>
            <a:lstStyle/>
            <a:p>
              <a:r>
                <a:rPr lang="es-CO" b="1" dirty="0">
                  <a:solidFill>
                    <a:schemeClr val="accent1">
                      <a:lumMod val="75000"/>
                    </a:schemeClr>
                  </a:solidFill>
                  <a:latin typeface="arial"/>
                  <a:cs typeface="arial"/>
                </a:rPr>
                <a:t>Ley 2052 de 2020 </a:t>
              </a:r>
              <a:endParaRPr lang="en-US" b="1" dirty="0">
                <a:solidFill>
                  <a:schemeClr val="accent1">
                    <a:lumMod val="75000"/>
                  </a:schemeClr>
                </a:solidFill>
                <a:latin typeface="arial" panose="020B0604020202020204" pitchFamily="34" charset="0"/>
              </a:endParaRPr>
            </a:p>
          </p:txBody>
        </p:sp>
        <p:sp>
          <p:nvSpPr>
            <p:cNvPr id="67" name="Rectangle 84">
              <a:extLst>
                <a:ext uri="{FF2B5EF4-FFF2-40B4-BE49-F238E27FC236}">
                  <a16:creationId xmlns:a16="http://schemas.microsoft.com/office/drawing/2014/main" id="{9250622E-2CD3-4F2B-962E-9F6CCDAA31A7}"/>
                </a:ext>
              </a:extLst>
            </p:cNvPr>
            <p:cNvSpPr/>
            <p:nvPr/>
          </p:nvSpPr>
          <p:spPr>
            <a:xfrm>
              <a:off x="8574" y="2383740"/>
              <a:ext cx="2879314" cy="439252"/>
            </a:xfrm>
            <a:prstGeom prst="rect">
              <a:avLst/>
            </a:prstGeom>
          </p:spPr>
          <p:txBody>
            <a:bodyPr wrap="square">
              <a:spAutoFit/>
            </a:bodyPr>
            <a:lstStyle/>
            <a:p>
              <a:pPr marL="171450" indent="-171450">
                <a:buFont typeface="Wingdings" panose="05000000000000000000" pitchFamily="2" charset="2"/>
                <a:buChar char="v"/>
              </a:pPr>
              <a:r>
                <a:rPr lang="es-CO" sz="1200" dirty="0">
                  <a:latin typeface="Century Gothic" panose="020B0502020202020204" pitchFamily="34" charset="0"/>
                </a:rPr>
                <a:t>Disposiciones transversales –racionalización.</a:t>
              </a:r>
              <a:endParaRPr lang="en-US" sz="1200" dirty="0">
                <a:latin typeface="Century Gothic" panose="020B0502020202020204" pitchFamily="34" charset="0"/>
              </a:endParaRPr>
            </a:p>
          </p:txBody>
        </p:sp>
      </p:grpSp>
      <p:grpSp>
        <p:nvGrpSpPr>
          <p:cNvPr id="69" name="Group 76">
            <a:extLst>
              <a:ext uri="{FF2B5EF4-FFF2-40B4-BE49-F238E27FC236}">
                <a16:creationId xmlns:a16="http://schemas.microsoft.com/office/drawing/2014/main" id="{8307E6E7-F844-4EA2-812D-794DB52CF450}"/>
              </a:ext>
            </a:extLst>
          </p:cNvPr>
          <p:cNvGrpSpPr/>
          <p:nvPr/>
        </p:nvGrpSpPr>
        <p:grpSpPr>
          <a:xfrm>
            <a:off x="318662" y="2545868"/>
            <a:ext cx="3430809" cy="1097215"/>
            <a:chOff x="208020" y="1788736"/>
            <a:chExt cx="3168723" cy="1168158"/>
          </a:xfrm>
        </p:grpSpPr>
        <p:sp>
          <p:nvSpPr>
            <p:cNvPr id="71" name="Rectangle 77">
              <a:extLst>
                <a:ext uri="{FF2B5EF4-FFF2-40B4-BE49-F238E27FC236}">
                  <a16:creationId xmlns:a16="http://schemas.microsoft.com/office/drawing/2014/main" id="{E4C4F232-6477-48A2-90A3-4998784AD631}"/>
                </a:ext>
              </a:extLst>
            </p:cNvPr>
            <p:cNvSpPr/>
            <p:nvPr/>
          </p:nvSpPr>
          <p:spPr>
            <a:xfrm>
              <a:off x="208020" y="1788736"/>
              <a:ext cx="2879314" cy="688121"/>
            </a:xfrm>
            <a:prstGeom prst="rect">
              <a:avLst/>
            </a:prstGeom>
          </p:spPr>
          <p:txBody>
            <a:bodyPr wrap="square" anchor="b">
              <a:spAutoFit/>
            </a:bodyPr>
            <a:lstStyle/>
            <a:p>
              <a:pPr algn="r"/>
              <a:r>
                <a:rPr lang="es-CO" b="1" dirty="0">
                  <a:solidFill>
                    <a:schemeClr val="bg2">
                      <a:lumMod val="75000"/>
                    </a:schemeClr>
                  </a:solidFill>
                  <a:latin typeface="arial" panose="020B0604020202020204" pitchFamily="34" charset="0"/>
                </a:rPr>
                <a:t>Decreto Ley 2150 de 1995</a:t>
              </a:r>
              <a:br>
                <a:rPr lang="es-CO" b="1" dirty="0">
                  <a:latin typeface="arial" panose="020B0604020202020204" pitchFamily="34" charset="0"/>
                </a:rPr>
              </a:br>
              <a:endParaRPr lang="en-US" b="1" dirty="0">
                <a:latin typeface="arial" panose="020B0604020202020204" pitchFamily="34" charset="0"/>
              </a:endParaRPr>
            </a:p>
          </p:txBody>
        </p:sp>
        <p:sp>
          <p:nvSpPr>
            <p:cNvPr id="72" name="Rectangle 78">
              <a:extLst>
                <a:ext uri="{FF2B5EF4-FFF2-40B4-BE49-F238E27FC236}">
                  <a16:creationId xmlns:a16="http://schemas.microsoft.com/office/drawing/2014/main" id="{AB1BA755-110E-4212-89BE-520D32BEE263}"/>
                </a:ext>
              </a:extLst>
            </p:cNvPr>
            <p:cNvSpPr/>
            <p:nvPr/>
          </p:nvSpPr>
          <p:spPr>
            <a:xfrm>
              <a:off x="376478" y="2268773"/>
              <a:ext cx="3000265" cy="688121"/>
            </a:xfrm>
            <a:prstGeom prst="rect">
              <a:avLst/>
            </a:prstGeom>
          </p:spPr>
          <p:txBody>
            <a:bodyPr wrap="square">
              <a:spAutoFit/>
            </a:bodyPr>
            <a:lstStyle/>
            <a:p>
              <a:pPr marL="171450" indent="-171450">
                <a:buFont typeface="Wingdings" panose="05000000000000000000" pitchFamily="2" charset="2"/>
                <a:buChar char="v"/>
              </a:pPr>
              <a:r>
                <a:rPr lang="es-CO" sz="1200" dirty="0">
                  <a:latin typeface="Century Gothic" panose="020B0502020202020204" pitchFamily="34" charset="0"/>
                </a:rPr>
                <a:t>Se suprimen y reforman regulaciones, procedimientos o trámites innecesarios en la administración pública.</a:t>
              </a:r>
              <a:endParaRPr lang="en-US" sz="1200" dirty="0">
                <a:latin typeface="Century Gothic" panose="020B0502020202020204" pitchFamily="34" charset="0"/>
              </a:endParaRPr>
            </a:p>
          </p:txBody>
        </p:sp>
      </p:grpSp>
      <p:grpSp>
        <p:nvGrpSpPr>
          <p:cNvPr id="73" name="Group 91">
            <a:extLst>
              <a:ext uri="{FF2B5EF4-FFF2-40B4-BE49-F238E27FC236}">
                <a16:creationId xmlns:a16="http://schemas.microsoft.com/office/drawing/2014/main" id="{680EB041-A21C-4427-AF5D-BB7D97294575}"/>
              </a:ext>
            </a:extLst>
          </p:cNvPr>
          <p:cNvGrpSpPr/>
          <p:nvPr/>
        </p:nvGrpSpPr>
        <p:grpSpPr>
          <a:xfrm>
            <a:off x="510372" y="3836961"/>
            <a:ext cx="3356223" cy="1169852"/>
            <a:chOff x="104964" y="1725357"/>
            <a:chExt cx="4836112" cy="1559805"/>
          </a:xfrm>
        </p:grpSpPr>
        <p:sp>
          <p:nvSpPr>
            <p:cNvPr id="74" name="Rectangle 92">
              <a:extLst>
                <a:ext uri="{FF2B5EF4-FFF2-40B4-BE49-F238E27FC236}">
                  <a16:creationId xmlns:a16="http://schemas.microsoft.com/office/drawing/2014/main" id="{71E7F7B6-8DE2-4026-B18C-58DFB3AD4521}"/>
                </a:ext>
              </a:extLst>
            </p:cNvPr>
            <p:cNvSpPr/>
            <p:nvPr/>
          </p:nvSpPr>
          <p:spPr>
            <a:xfrm>
              <a:off x="104964" y="1725357"/>
              <a:ext cx="4437888" cy="492442"/>
            </a:xfrm>
            <a:prstGeom prst="rect">
              <a:avLst/>
            </a:prstGeom>
          </p:spPr>
          <p:txBody>
            <a:bodyPr wrap="square" anchor="b">
              <a:spAutoFit/>
            </a:bodyPr>
            <a:lstStyle/>
            <a:p>
              <a:r>
                <a:rPr lang="es-CO" b="1" dirty="0">
                  <a:solidFill>
                    <a:srgbClr val="92D050"/>
                  </a:solidFill>
                  <a:latin typeface="arial" panose="020B0604020202020204" pitchFamily="34" charset="0"/>
                </a:rPr>
                <a:t>Decreto Ley 019 de 2012</a:t>
              </a:r>
              <a:endParaRPr lang="en-US" b="1" dirty="0">
                <a:solidFill>
                  <a:srgbClr val="92D050"/>
                </a:solidFill>
                <a:latin typeface="arial" panose="020B0604020202020204" pitchFamily="34" charset="0"/>
              </a:endParaRPr>
            </a:p>
          </p:txBody>
        </p:sp>
        <p:sp>
          <p:nvSpPr>
            <p:cNvPr id="75" name="Rectangle 93">
              <a:extLst>
                <a:ext uri="{FF2B5EF4-FFF2-40B4-BE49-F238E27FC236}">
                  <a16:creationId xmlns:a16="http://schemas.microsoft.com/office/drawing/2014/main" id="{3B36FD36-9BB7-49CF-8284-B151CA7B894A}"/>
                </a:ext>
              </a:extLst>
            </p:cNvPr>
            <p:cNvSpPr/>
            <p:nvPr/>
          </p:nvSpPr>
          <p:spPr>
            <a:xfrm>
              <a:off x="156240" y="2177164"/>
              <a:ext cx="4784836" cy="1107998"/>
            </a:xfrm>
            <a:prstGeom prst="rect">
              <a:avLst/>
            </a:prstGeom>
          </p:spPr>
          <p:txBody>
            <a:bodyPr wrap="square">
              <a:spAutoFit/>
            </a:bodyPr>
            <a:lstStyle/>
            <a:p>
              <a:pPr marL="171450" indent="-171450">
                <a:buFont typeface="Wingdings" panose="05000000000000000000" pitchFamily="2" charset="2"/>
                <a:buChar char="v"/>
              </a:pPr>
              <a:r>
                <a:rPr lang="es-CO" sz="1200" dirty="0">
                  <a:latin typeface="Century Gothic" panose="020B0502020202020204" pitchFamily="34" charset="0"/>
                </a:rPr>
                <a:t>Se dictan normas para suprimir o reformar regulaciones, procedimientos y trámites innecesarios existentes en la Administración Pública.</a:t>
              </a:r>
              <a:endParaRPr lang="en-US" sz="1200" dirty="0">
                <a:latin typeface="Century Gothic" panose="020B0502020202020204" pitchFamily="34" charset="0"/>
              </a:endParaRPr>
            </a:p>
          </p:txBody>
        </p:sp>
      </p:grpSp>
      <p:grpSp>
        <p:nvGrpSpPr>
          <p:cNvPr id="76" name="Group 99">
            <a:extLst>
              <a:ext uri="{FF2B5EF4-FFF2-40B4-BE49-F238E27FC236}">
                <a16:creationId xmlns:a16="http://schemas.microsoft.com/office/drawing/2014/main" id="{8A76A459-36F7-464C-A95D-D57DA98E4318}"/>
              </a:ext>
            </a:extLst>
          </p:cNvPr>
          <p:cNvGrpSpPr/>
          <p:nvPr/>
        </p:nvGrpSpPr>
        <p:grpSpPr>
          <a:xfrm>
            <a:off x="474059" y="5261847"/>
            <a:ext cx="3070250" cy="719041"/>
            <a:chOff x="-290779" y="1777611"/>
            <a:chExt cx="4424041" cy="958722"/>
          </a:xfrm>
        </p:grpSpPr>
        <p:sp>
          <p:nvSpPr>
            <p:cNvPr id="77" name="Rectangle 100">
              <a:extLst>
                <a:ext uri="{FF2B5EF4-FFF2-40B4-BE49-F238E27FC236}">
                  <a16:creationId xmlns:a16="http://schemas.microsoft.com/office/drawing/2014/main" id="{E4014D08-03C7-4659-82DD-905C33DD5D5C}"/>
                </a:ext>
              </a:extLst>
            </p:cNvPr>
            <p:cNvSpPr/>
            <p:nvPr/>
          </p:nvSpPr>
          <p:spPr>
            <a:xfrm>
              <a:off x="-290779" y="1777611"/>
              <a:ext cx="4424041" cy="492443"/>
            </a:xfrm>
            <a:prstGeom prst="rect">
              <a:avLst/>
            </a:prstGeom>
          </p:spPr>
          <p:txBody>
            <a:bodyPr wrap="square" lIns="91440" tIns="45720" rIns="91440" bIns="45720" anchor="b">
              <a:spAutoFit/>
            </a:bodyPr>
            <a:lstStyle/>
            <a:p>
              <a:pPr algn="ctr"/>
              <a:r>
                <a:rPr lang="es-ES" b="1" dirty="0">
                  <a:solidFill>
                    <a:srgbClr val="6699FF"/>
                  </a:solidFill>
                  <a:latin typeface="arial"/>
                  <a:cs typeface="arial"/>
                </a:rPr>
                <a:t>Decreto Ley 2106 de 2019</a:t>
              </a:r>
              <a:endParaRPr lang="en-US" b="1" dirty="0">
                <a:solidFill>
                  <a:srgbClr val="6699FF"/>
                </a:solidFill>
                <a:latin typeface="arial"/>
                <a:cs typeface="arial"/>
              </a:endParaRPr>
            </a:p>
          </p:txBody>
        </p:sp>
        <p:sp>
          <p:nvSpPr>
            <p:cNvPr id="78" name="Rectangle 101">
              <a:extLst>
                <a:ext uri="{FF2B5EF4-FFF2-40B4-BE49-F238E27FC236}">
                  <a16:creationId xmlns:a16="http://schemas.microsoft.com/office/drawing/2014/main" id="{9AA21846-3823-42DC-B95F-7DD7ED299853}"/>
                </a:ext>
              </a:extLst>
            </p:cNvPr>
            <p:cNvSpPr/>
            <p:nvPr/>
          </p:nvSpPr>
          <p:spPr>
            <a:xfrm>
              <a:off x="-153146" y="2367001"/>
              <a:ext cx="3565981" cy="369332"/>
            </a:xfrm>
            <a:prstGeom prst="rect">
              <a:avLst/>
            </a:prstGeom>
          </p:spPr>
          <p:txBody>
            <a:bodyPr wrap="square">
              <a:spAutoFit/>
            </a:bodyPr>
            <a:lstStyle/>
            <a:p>
              <a:pPr marL="171450" indent="-171450">
                <a:buFont typeface="Wingdings" panose="05000000000000000000" pitchFamily="2" charset="2"/>
                <a:buChar char="v"/>
              </a:pPr>
              <a:r>
                <a:rPr lang="es-CO" sz="1200" dirty="0">
                  <a:latin typeface="Century Gothic" panose="020B0502020202020204" pitchFamily="34" charset="0"/>
                </a:rPr>
                <a:t>Decreto Ley </a:t>
              </a:r>
              <a:r>
                <a:rPr lang="es-CO" sz="1200" dirty="0" err="1">
                  <a:latin typeface="Century Gothic" panose="020B0502020202020204" pitchFamily="34" charset="0"/>
                </a:rPr>
                <a:t>Anti-tramites</a:t>
              </a:r>
              <a:r>
                <a:rPr lang="es-CO" sz="1200" dirty="0">
                  <a:latin typeface="Century Gothic" panose="020B0502020202020204" pitchFamily="34" charset="0"/>
                </a:rPr>
                <a:t>. </a:t>
              </a:r>
              <a:endParaRPr lang="en-US" sz="1200" dirty="0">
                <a:latin typeface="Century Gothic" panose="020B0502020202020204" pitchFamily="34" charset="0"/>
              </a:endParaRPr>
            </a:p>
          </p:txBody>
        </p:sp>
      </p:grpSp>
      <p:grpSp>
        <p:nvGrpSpPr>
          <p:cNvPr id="79" name="Group 79">
            <a:extLst>
              <a:ext uri="{FF2B5EF4-FFF2-40B4-BE49-F238E27FC236}">
                <a16:creationId xmlns:a16="http://schemas.microsoft.com/office/drawing/2014/main" id="{785151C8-C616-4217-80B5-333612C41637}"/>
              </a:ext>
            </a:extLst>
          </p:cNvPr>
          <p:cNvGrpSpPr/>
          <p:nvPr/>
        </p:nvGrpSpPr>
        <p:grpSpPr>
          <a:xfrm>
            <a:off x="4210181" y="5478247"/>
            <a:ext cx="3074090" cy="927467"/>
            <a:chOff x="93775" y="2111008"/>
            <a:chExt cx="3192906" cy="882441"/>
          </a:xfrm>
        </p:grpSpPr>
        <p:sp>
          <p:nvSpPr>
            <p:cNvPr id="80" name="Rectangle 80">
              <a:extLst>
                <a:ext uri="{FF2B5EF4-FFF2-40B4-BE49-F238E27FC236}">
                  <a16:creationId xmlns:a16="http://schemas.microsoft.com/office/drawing/2014/main" id="{4F989719-F725-4098-8D25-E3AE4910DB07}"/>
                </a:ext>
              </a:extLst>
            </p:cNvPr>
            <p:cNvSpPr/>
            <p:nvPr/>
          </p:nvSpPr>
          <p:spPr>
            <a:xfrm>
              <a:off x="93775" y="2111008"/>
              <a:ext cx="2879314" cy="351402"/>
            </a:xfrm>
            <a:prstGeom prst="rect">
              <a:avLst/>
            </a:prstGeom>
          </p:spPr>
          <p:txBody>
            <a:bodyPr wrap="square" lIns="91440" tIns="45720" rIns="91440" bIns="45720" anchor="b">
              <a:spAutoFit/>
            </a:bodyPr>
            <a:lstStyle/>
            <a:p>
              <a:pPr algn="r"/>
              <a:r>
                <a:rPr lang="es-CO" b="1" dirty="0">
                  <a:latin typeface="arial"/>
                  <a:cs typeface="arial"/>
                </a:rPr>
                <a:t>Decreto 230 de 2021</a:t>
              </a:r>
              <a:endParaRPr lang="en-US" b="1" dirty="0">
                <a:latin typeface="arial" panose="020B0604020202020204" pitchFamily="34" charset="0"/>
                <a:cs typeface="arial"/>
              </a:endParaRPr>
            </a:p>
          </p:txBody>
        </p:sp>
        <p:sp>
          <p:nvSpPr>
            <p:cNvPr id="81" name="Rectangle 81">
              <a:extLst>
                <a:ext uri="{FF2B5EF4-FFF2-40B4-BE49-F238E27FC236}">
                  <a16:creationId xmlns:a16="http://schemas.microsoft.com/office/drawing/2014/main" id="{230D6946-F5D8-482A-A54A-4829B289DDEC}"/>
                </a:ext>
              </a:extLst>
            </p:cNvPr>
            <p:cNvSpPr/>
            <p:nvPr/>
          </p:nvSpPr>
          <p:spPr>
            <a:xfrm>
              <a:off x="407367" y="2378496"/>
              <a:ext cx="2879314" cy="614953"/>
            </a:xfrm>
            <a:prstGeom prst="rect">
              <a:avLst/>
            </a:prstGeom>
          </p:spPr>
          <p:txBody>
            <a:bodyPr wrap="square">
              <a:spAutoFit/>
            </a:bodyPr>
            <a:lstStyle/>
            <a:p>
              <a:pPr marL="171450" indent="-171450">
                <a:buFont typeface="Wingdings" panose="05000000000000000000" pitchFamily="2" charset="2"/>
                <a:buChar char="v"/>
              </a:pPr>
              <a:r>
                <a:rPr lang="es-ES" sz="1200" dirty="0">
                  <a:latin typeface="Century Gothic" panose="020B0502020202020204" pitchFamily="34" charset="0"/>
                </a:rPr>
                <a:t>Crea y organiza el Sistema Nacional de Rendición de Cuentas</a:t>
              </a:r>
              <a:endParaRPr lang="en-US" sz="1200" dirty="0">
                <a:latin typeface="Century Gothic" panose="020B0502020202020204" pitchFamily="34" charset="0"/>
              </a:endParaRPr>
            </a:p>
          </p:txBody>
        </p:sp>
      </p:grpSp>
      <p:grpSp>
        <p:nvGrpSpPr>
          <p:cNvPr id="82" name="Group 73">
            <a:extLst>
              <a:ext uri="{FF2B5EF4-FFF2-40B4-BE49-F238E27FC236}">
                <a16:creationId xmlns:a16="http://schemas.microsoft.com/office/drawing/2014/main" id="{FC351505-C1EE-4EBF-A7F3-925149DACB5D}"/>
              </a:ext>
            </a:extLst>
          </p:cNvPr>
          <p:cNvGrpSpPr/>
          <p:nvPr/>
        </p:nvGrpSpPr>
        <p:grpSpPr>
          <a:xfrm>
            <a:off x="8256200" y="4944155"/>
            <a:ext cx="3493021" cy="1259711"/>
            <a:chOff x="-83487" y="1879810"/>
            <a:chExt cx="4136818" cy="1679616"/>
          </a:xfrm>
        </p:grpSpPr>
        <p:sp>
          <p:nvSpPr>
            <p:cNvPr id="83" name="Rectangle 74">
              <a:extLst>
                <a:ext uri="{FF2B5EF4-FFF2-40B4-BE49-F238E27FC236}">
                  <a16:creationId xmlns:a16="http://schemas.microsoft.com/office/drawing/2014/main" id="{BDD99FBA-B90C-4198-A95D-26B9CFF6D782}"/>
                </a:ext>
              </a:extLst>
            </p:cNvPr>
            <p:cNvSpPr/>
            <p:nvPr/>
          </p:nvSpPr>
          <p:spPr>
            <a:xfrm>
              <a:off x="7887" y="1879810"/>
              <a:ext cx="4045444" cy="492443"/>
            </a:xfrm>
            <a:prstGeom prst="rect">
              <a:avLst/>
            </a:prstGeom>
          </p:spPr>
          <p:txBody>
            <a:bodyPr wrap="square" anchor="b">
              <a:spAutoFit/>
            </a:bodyPr>
            <a:lstStyle/>
            <a:p>
              <a:pPr algn="r"/>
              <a:r>
                <a:rPr lang="es-CO" b="1" dirty="0">
                  <a:solidFill>
                    <a:schemeClr val="accent2"/>
                  </a:solidFill>
                  <a:latin typeface="arial" panose="020B0604020202020204" pitchFamily="34" charset="0"/>
                </a:rPr>
                <a:t> Decreto 4637 de 2011 ART 2</a:t>
              </a:r>
              <a:endParaRPr lang="en-US" b="1" dirty="0">
                <a:solidFill>
                  <a:schemeClr val="accent2"/>
                </a:solidFill>
                <a:latin typeface="arial" panose="020B0604020202020204" pitchFamily="34" charset="0"/>
              </a:endParaRPr>
            </a:p>
          </p:txBody>
        </p:sp>
        <p:sp>
          <p:nvSpPr>
            <p:cNvPr id="84" name="Rectangle 75">
              <a:extLst>
                <a:ext uri="{FF2B5EF4-FFF2-40B4-BE49-F238E27FC236}">
                  <a16:creationId xmlns:a16="http://schemas.microsoft.com/office/drawing/2014/main" id="{6A5F8916-53D2-44A7-BF73-5144766C2E6F}"/>
                </a:ext>
              </a:extLst>
            </p:cNvPr>
            <p:cNvSpPr/>
            <p:nvPr/>
          </p:nvSpPr>
          <p:spPr>
            <a:xfrm>
              <a:off x="-83487" y="2451429"/>
              <a:ext cx="4054566" cy="1107997"/>
            </a:xfrm>
            <a:prstGeom prst="rect">
              <a:avLst/>
            </a:prstGeom>
          </p:spPr>
          <p:txBody>
            <a:bodyPr wrap="square">
              <a:spAutoFit/>
            </a:bodyPr>
            <a:lstStyle/>
            <a:p>
              <a:pPr marL="171450" indent="-171450" algn="r">
                <a:buFont typeface="Wingdings" panose="05000000000000000000" pitchFamily="2" charset="2"/>
                <a:buChar char="v"/>
              </a:pPr>
              <a:r>
                <a:rPr lang="es-CO" sz="1200" dirty="0">
                  <a:latin typeface="Century Gothic" panose="020B0502020202020204" pitchFamily="34" charset="0"/>
                </a:rPr>
                <a:t>Suprime el  Programa Presidencial de Modernización, Eficiencia y Transparencia y Lucha contra la Corrupción</a:t>
              </a:r>
              <a:endParaRPr lang="en-US" sz="1200" dirty="0">
                <a:latin typeface="Century Gothic" panose="020B0502020202020204" pitchFamily="34" charset="0"/>
              </a:endParaRPr>
            </a:p>
          </p:txBody>
        </p:sp>
      </p:grpSp>
      <p:grpSp>
        <p:nvGrpSpPr>
          <p:cNvPr id="85" name="Group 88">
            <a:extLst>
              <a:ext uri="{FF2B5EF4-FFF2-40B4-BE49-F238E27FC236}">
                <a16:creationId xmlns:a16="http://schemas.microsoft.com/office/drawing/2014/main" id="{4D919EDC-28DC-4F5F-A078-7E6853F0E505}"/>
              </a:ext>
            </a:extLst>
          </p:cNvPr>
          <p:cNvGrpSpPr/>
          <p:nvPr/>
        </p:nvGrpSpPr>
        <p:grpSpPr>
          <a:xfrm>
            <a:off x="8428638" y="3730075"/>
            <a:ext cx="3292491" cy="1082930"/>
            <a:chOff x="-56245" y="1824889"/>
            <a:chExt cx="4744278" cy="1443905"/>
          </a:xfrm>
        </p:grpSpPr>
        <p:sp>
          <p:nvSpPr>
            <p:cNvPr id="86" name="Rectangle 89">
              <a:extLst>
                <a:ext uri="{FF2B5EF4-FFF2-40B4-BE49-F238E27FC236}">
                  <a16:creationId xmlns:a16="http://schemas.microsoft.com/office/drawing/2014/main" id="{057B9D2D-2083-4086-B018-2690BE69F383}"/>
                </a:ext>
              </a:extLst>
            </p:cNvPr>
            <p:cNvSpPr/>
            <p:nvPr/>
          </p:nvSpPr>
          <p:spPr>
            <a:xfrm>
              <a:off x="-56245" y="1824889"/>
              <a:ext cx="4744277" cy="492442"/>
            </a:xfrm>
            <a:prstGeom prst="rect">
              <a:avLst/>
            </a:prstGeom>
          </p:spPr>
          <p:txBody>
            <a:bodyPr wrap="square" anchor="b">
              <a:spAutoFit/>
            </a:bodyPr>
            <a:lstStyle/>
            <a:p>
              <a:pPr algn="r"/>
              <a:r>
                <a:rPr lang="es-CO" b="1" dirty="0">
                  <a:solidFill>
                    <a:schemeClr val="accent1"/>
                  </a:solidFill>
                  <a:latin typeface="arial" panose="020B0604020202020204" pitchFamily="34" charset="0"/>
                </a:rPr>
                <a:t>Decreto 4637 de 2011 ART 4</a:t>
              </a:r>
              <a:endParaRPr lang="en-US" b="1" dirty="0">
                <a:solidFill>
                  <a:schemeClr val="accent1"/>
                </a:solidFill>
                <a:latin typeface="arial" panose="020B0604020202020204" pitchFamily="34" charset="0"/>
              </a:endParaRPr>
            </a:p>
          </p:txBody>
        </p:sp>
        <p:sp>
          <p:nvSpPr>
            <p:cNvPr id="87" name="Rectangle 90">
              <a:extLst>
                <a:ext uri="{FF2B5EF4-FFF2-40B4-BE49-F238E27FC236}">
                  <a16:creationId xmlns:a16="http://schemas.microsoft.com/office/drawing/2014/main" id="{F789D8BB-0B31-4395-BF51-9D254C2571FF}"/>
                </a:ext>
              </a:extLst>
            </p:cNvPr>
            <p:cNvSpPr/>
            <p:nvPr/>
          </p:nvSpPr>
          <p:spPr>
            <a:xfrm>
              <a:off x="-56244" y="2407020"/>
              <a:ext cx="4744277" cy="861774"/>
            </a:xfrm>
            <a:prstGeom prst="rect">
              <a:avLst/>
            </a:prstGeom>
          </p:spPr>
          <p:txBody>
            <a:bodyPr wrap="square">
              <a:spAutoFit/>
            </a:bodyPr>
            <a:lstStyle/>
            <a:p>
              <a:pPr marL="171450" indent="-171450" algn="r">
                <a:buFont typeface="Wingdings" panose="05000000000000000000" pitchFamily="2" charset="2"/>
                <a:buChar char="v"/>
              </a:pPr>
              <a:r>
                <a:rPr lang="es-CO" sz="1200" dirty="0">
                  <a:latin typeface="Century Gothic" panose="020B0502020202020204" pitchFamily="34" charset="0"/>
                </a:rPr>
                <a:t>Crea la Secretaría de Transparencia en el Departamento Administrativo de la Presidencia de la República</a:t>
              </a:r>
              <a:endParaRPr lang="en-US" sz="1200" dirty="0">
                <a:latin typeface="Century Gothic" panose="020B0502020202020204" pitchFamily="34" charset="0"/>
              </a:endParaRPr>
            </a:p>
          </p:txBody>
        </p:sp>
      </p:grpSp>
      <p:grpSp>
        <p:nvGrpSpPr>
          <p:cNvPr id="94" name="Group 99">
            <a:extLst>
              <a:ext uri="{FF2B5EF4-FFF2-40B4-BE49-F238E27FC236}">
                <a16:creationId xmlns:a16="http://schemas.microsoft.com/office/drawing/2014/main" id="{9B9D689D-CE06-44BB-8902-EBDD81F0C271}"/>
              </a:ext>
            </a:extLst>
          </p:cNvPr>
          <p:cNvGrpSpPr/>
          <p:nvPr/>
        </p:nvGrpSpPr>
        <p:grpSpPr>
          <a:xfrm>
            <a:off x="8041910" y="1466425"/>
            <a:ext cx="3883040" cy="726982"/>
            <a:chOff x="-525472" y="1733142"/>
            <a:chExt cx="5595222" cy="969310"/>
          </a:xfrm>
        </p:grpSpPr>
        <p:sp>
          <p:nvSpPr>
            <p:cNvPr id="95" name="Rectangle 100">
              <a:extLst>
                <a:ext uri="{FF2B5EF4-FFF2-40B4-BE49-F238E27FC236}">
                  <a16:creationId xmlns:a16="http://schemas.microsoft.com/office/drawing/2014/main" id="{6F37CE2C-E1EA-433A-AB50-A2005E46386F}"/>
                </a:ext>
              </a:extLst>
            </p:cNvPr>
            <p:cNvSpPr/>
            <p:nvPr/>
          </p:nvSpPr>
          <p:spPr>
            <a:xfrm>
              <a:off x="-196604" y="1733142"/>
              <a:ext cx="4831354" cy="492443"/>
            </a:xfrm>
            <a:prstGeom prst="rect">
              <a:avLst/>
            </a:prstGeom>
          </p:spPr>
          <p:txBody>
            <a:bodyPr wrap="square" anchor="b">
              <a:spAutoFit/>
            </a:bodyPr>
            <a:lstStyle/>
            <a:p>
              <a:pPr algn="ctr"/>
              <a:r>
                <a:rPr lang="es-CO" b="1" dirty="0">
                  <a:latin typeface="arial" panose="020B0604020202020204" pitchFamily="34" charset="0"/>
                </a:rPr>
                <a:t>Decreto 1649 de 2014 ART 15</a:t>
              </a:r>
              <a:endParaRPr lang="en-US" b="1" dirty="0">
                <a:latin typeface="arial" panose="020B0604020202020204" pitchFamily="34" charset="0"/>
              </a:endParaRPr>
            </a:p>
          </p:txBody>
        </p:sp>
        <p:sp>
          <p:nvSpPr>
            <p:cNvPr id="96" name="Rectangle 101">
              <a:extLst>
                <a:ext uri="{FF2B5EF4-FFF2-40B4-BE49-F238E27FC236}">
                  <a16:creationId xmlns:a16="http://schemas.microsoft.com/office/drawing/2014/main" id="{A5502C2B-7CA3-48CA-95F2-6B7F147634A8}"/>
                </a:ext>
              </a:extLst>
            </p:cNvPr>
            <p:cNvSpPr/>
            <p:nvPr/>
          </p:nvSpPr>
          <p:spPr>
            <a:xfrm>
              <a:off x="-525472" y="2333120"/>
              <a:ext cx="5595222" cy="369332"/>
            </a:xfrm>
            <a:prstGeom prst="rect">
              <a:avLst/>
            </a:prstGeom>
          </p:spPr>
          <p:txBody>
            <a:bodyPr wrap="square">
              <a:spAutoFit/>
            </a:bodyPr>
            <a:lstStyle/>
            <a:p>
              <a:pPr marL="171450" indent="-171450">
                <a:buFont typeface="Wingdings" panose="05000000000000000000" pitchFamily="2" charset="2"/>
                <a:buChar char="v"/>
              </a:pPr>
              <a:r>
                <a:rPr lang="es-CO" sz="1200" dirty="0">
                  <a:latin typeface="Century Gothic" panose="020B0502020202020204" pitchFamily="34" charset="0"/>
                </a:rPr>
                <a:t>Funciones de la Secretaría de Transparencia.</a:t>
              </a:r>
              <a:endParaRPr lang="en-US" sz="1200" dirty="0">
                <a:latin typeface="Century Gothic" panose="020B0502020202020204" pitchFamily="34" charset="0"/>
              </a:endParaRPr>
            </a:p>
          </p:txBody>
        </p:sp>
      </p:grpSp>
    </p:spTree>
    <p:extLst>
      <p:ext uri="{BB962C8B-B14F-4D97-AF65-F5344CB8AC3E}">
        <p14:creationId xmlns:p14="http://schemas.microsoft.com/office/powerpoint/2010/main" val="228838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igure">
            <a:extLst>
              <a:ext uri="{FF2B5EF4-FFF2-40B4-BE49-F238E27FC236}">
                <a16:creationId xmlns:a16="http://schemas.microsoft.com/office/drawing/2014/main" id="{28344E00-2530-4AB9-8650-F9E1FB97E549}"/>
              </a:ext>
            </a:extLst>
          </p:cNvPr>
          <p:cNvSpPr/>
          <p:nvPr/>
        </p:nvSpPr>
        <p:spPr>
          <a:xfrm rot="10800000">
            <a:off x="5382631" y="1457765"/>
            <a:ext cx="973290" cy="1712147"/>
          </a:xfrm>
          <a:custGeom>
            <a:avLst/>
            <a:gdLst/>
            <a:ahLst/>
            <a:cxnLst>
              <a:cxn ang="0">
                <a:pos x="wd2" y="hd2"/>
              </a:cxn>
              <a:cxn ang="5400000">
                <a:pos x="wd2" y="hd2"/>
              </a:cxn>
              <a:cxn ang="10800000">
                <a:pos x="wd2" y="hd2"/>
              </a:cxn>
              <a:cxn ang="16200000">
                <a:pos x="wd2" y="hd2"/>
              </a:cxn>
            </a:cxnLst>
            <a:rect l="0" t="0" r="r" b="b"/>
            <a:pathLst>
              <a:path w="21600" h="21600" extrusionOk="0">
                <a:moveTo>
                  <a:pt x="10766" y="18399"/>
                </a:moveTo>
                <a:cubicBezTo>
                  <a:pt x="14863" y="18399"/>
                  <a:pt x="18740" y="19569"/>
                  <a:pt x="21600" y="21600"/>
                </a:cubicBezTo>
                <a:lnTo>
                  <a:pt x="10793" y="0"/>
                </a:lnTo>
                <a:lnTo>
                  <a:pt x="0" y="21560"/>
                </a:lnTo>
                <a:cubicBezTo>
                  <a:pt x="1554" y="20469"/>
                  <a:pt x="3396" y="19629"/>
                  <a:pt x="5472" y="19079"/>
                </a:cubicBezTo>
                <a:cubicBezTo>
                  <a:pt x="7177" y="18629"/>
                  <a:pt x="8964" y="18399"/>
                  <a:pt x="10766" y="18399"/>
                </a:cubicBezTo>
                <a:close/>
              </a:path>
            </a:pathLst>
          </a:custGeom>
          <a:solidFill>
            <a:srgbClr val="7030A0"/>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grpSp>
        <p:nvGrpSpPr>
          <p:cNvPr id="2" name="Group 43">
            <a:extLst>
              <a:ext uri="{FF2B5EF4-FFF2-40B4-BE49-F238E27FC236}">
                <a16:creationId xmlns:a16="http://schemas.microsoft.com/office/drawing/2014/main" id="{64767147-547C-4816-B83A-8FF5A040D8B7}"/>
              </a:ext>
            </a:extLst>
          </p:cNvPr>
          <p:cNvGrpSpPr/>
          <p:nvPr/>
        </p:nvGrpSpPr>
        <p:grpSpPr>
          <a:xfrm>
            <a:off x="3884893" y="1509342"/>
            <a:ext cx="3976886" cy="3633093"/>
            <a:chOff x="3886509" y="1834702"/>
            <a:chExt cx="4504283" cy="4274394"/>
          </a:xfrm>
        </p:grpSpPr>
        <p:sp>
          <p:nvSpPr>
            <p:cNvPr id="3" name="Figure">
              <a:extLst>
                <a:ext uri="{FF2B5EF4-FFF2-40B4-BE49-F238E27FC236}">
                  <a16:creationId xmlns:a16="http://schemas.microsoft.com/office/drawing/2014/main" id="{B345CD4D-BC6C-49AA-8A6E-3009BFA99970}"/>
                </a:ext>
              </a:extLst>
            </p:cNvPr>
            <p:cNvSpPr/>
            <p:nvPr/>
          </p:nvSpPr>
          <p:spPr>
            <a:xfrm rot="726682">
              <a:off x="6519300" y="1859059"/>
              <a:ext cx="1006002" cy="21431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5087"/>
                  </a:lnTo>
                  <a:cubicBezTo>
                    <a:pt x="19507" y="5689"/>
                    <a:pt x="17224" y="5999"/>
                    <a:pt x="14898" y="5999"/>
                  </a:cubicBezTo>
                  <a:cubicBezTo>
                    <a:pt x="8415" y="5999"/>
                    <a:pt x="2707" y="3620"/>
                    <a:pt x="0" y="0"/>
                  </a:cubicBezTo>
                  <a:close/>
                </a:path>
              </a:pathLst>
            </a:custGeom>
            <a:solidFill>
              <a:schemeClr val="tx1"/>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4" name="Figure">
              <a:extLst>
                <a:ext uri="{FF2B5EF4-FFF2-40B4-BE49-F238E27FC236}">
                  <a16:creationId xmlns:a16="http://schemas.microsoft.com/office/drawing/2014/main" id="{6FE828F0-38CD-4A86-AE03-8704C62553B9}"/>
                </a:ext>
              </a:extLst>
            </p:cNvPr>
            <p:cNvSpPr/>
            <p:nvPr/>
          </p:nvSpPr>
          <p:spPr>
            <a:xfrm rot="20874356">
              <a:off x="4688243" y="1834702"/>
              <a:ext cx="1073563" cy="2140324"/>
            </a:xfrm>
            <a:custGeom>
              <a:avLst/>
              <a:gdLst/>
              <a:ahLst/>
              <a:cxnLst>
                <a:cxn ang="0">
                  <a:pos x="wd2" y="hd2"/>
                </a:cxn>
                <a:cxn ang="5400000">
                  <a:pos x="wd2" y="hd2"/>
                </a:cxn>
                <a:cxn ang="10800000">
                  <a:pos x="wd2" y="hd2"/>
                </a:cxn>
                <a:cxn ang="16200000">
                  <a:pos x="wd2" y="hd2"/>
                </a:cxn>
              </a:cxnLst>
              <a:rect l="0" t="0" r="r" b="b"/>
              <a:pathLst>
                <a:path w="21600" h="21600" extrusionOk="0">
                  <a:moveTo>
                    <a:pt x="17394" y="3474"/>
                  </a:moveTo>
                  <a:cubicBezTo>
                    <a:pt x="14429" y="5075"/>
                    <a:pt x="10676" y="5960"/>
                    <a:pt x="6806" y="5960"/>
                  </a:cubicBezTo>
                  <a:cubicBezTo>
                    <a:pt x="4469" y="5960"/>
                    <a:pt x="2132" y="5631"/>
                    <a:pt x="0" y="5019"/>
                  </a:cubicBezTo>
                  <a:lnTo>
                    <a:pt x="21571" y="21600"/>
                  </a:lnTo>
                  <a:lnTo>
                    <a:pt x="21600" y="0"/>
                  </a:lnTo>
                  <a:cubicBezTo>
                    <a:pt x="20607" y="1328"/>
                    <a:pt x="19190" y="2505"/>
                    <a:pt x="17394" y="3474"/>
                  </a:cubicBezTo>
                  <a:close/>
                </a:path>
              </a:pathLst>
            </a:custGeom>
            <a:solidFill>
              <a:schemeClr val="accent1">
                <a:lumMod val="75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dirty="0"/>
            </a:p>
          </p:txBody>
        </p:sp>
        <p:sp>
          <p:nvSpPr>
            <p:cNvPr id="5" name="Figure">
              <a:extLst>
                <a:ext uri="{FF2B5EF4-FFF2-40B4-BE49-F238E27FC236}">
                  <a16:creationId xmlns:a16="http://schemas.microsoft.com/office/drawing/2014/main" id="{E4E9896B-00D8-4C9F-9F88-57C11B999AC3}"/>
                </a:ext>
              </a:extLst>
            </p:cNvPr>
            <p:cNvSpPr/>
            <p:nvPr/>
          </p:nvSpPr>
          <p:spPr>
            <a:xfrm>
              <a:off x="3895850" y="2575391"/>
              <a:ext cx="2112110" cy="135886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7538" y="0"/>
                  </a:lnTo>
                  <a:cubicBezTo>
                    <a:pt x="7901" y="1868"/>
                    <a:pt x="7958" y="3821"/>
                    <a:pt x="7690" y="5750"/>
                  </a:cubicBezTo>
                  <a:cubicBezTo>
                    <a:pt x="6955" y="11095"/>
                    <a:pt x="3926" y="15285"/>
                    <a:pt x="0" y="16698"/>
                  </a:cubicBezTo>
                  <a:lnTo>
                    <a:pt x="21600" y="21600"/>
                  </a:lnTo>
                  <a:close/>
                </a:path>
              </a:pathLst>
            </a:custGeom>
            <a:solidFill>
              <a:schemeClr val="accent3"/>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dirty="0"/>
            </a:p>
          </p:txBody>
        </p:sp>
        <p:sp>
          <p:nvSpPr>
            <p:cNvPr id="6" name="Figure">
              <a:extLst>
                <a:ext uri="{FF2B5EF4-FFF2-40B4-BE49-F238E27FC236}">
                  <a16:creationId xmlns:a16="http://schemas.microsoft.com/office/drawing/2014/main" id="{37B2278A-E9DF-4151-B040-7ECCD6486F23}"/>
                </a:ext>
              </a:extLst>
            </p:cNvPr>
            <p:cNvSpPr/>
            <p:nvPr/>
          </p:nvSpPr>
          <p:spPr>
            <a:xfrm>
              <a:off x="3886509" y="3637553"/>
              <a:ext cx="2109308" cy="1444300"/>
            </a:xfrm>
            <a:custGeom>
              <a:avLst/>
              <a:gdLst/>
              <a:ahLst/>
              <a:cxnLst>
                <a:cxn ang="0">
                  <a:pos x="wd2" y="hd2"/>
                </a:cxn>
                <a:cxn ang="5400000">
                  <a:pos x="wd2" y="hd2"/>
                </a:cxn>
                <a:cxn ang="10800000">
                  <a:pos x="wd2" y="hd2"/>
                </a:cxn>
                <a:cxn ang="16200000">
                  <a:pos x="wd2" y="hd2"/>
                </a:cxn>
              </a:cxnLst>
              <a:rect l="0" t="0" r="r" b="b"/>
              <a:pathLst>
                <a:path w="21600" h="21600" extrusionOk="0">
                  <a:moveTo>
                    <a:pt x="2994" y="4856"/>
                  </a:moveTo>
                  <a:cubicBezTo>
                    <a:pt x="5108" y="10200"/>
                    <a:pt x="4879" y="16688"/>
                    <a:pt x="2573" y="21600"/>
                  </a:cubicBezTo>
                  <a:lnTo>
                    <a:pt x="21600" y="5581"/>
                  </a:lnTo>
                  <a:lnTo>
                    <a:pt x="0" y="0"/>
                  </a:lnTo>
                  <a:cubicBezTo>
                    <a:pt x="1205" y="1284"/>
                    <a:pt x="2229" y="2930"/>
                    <a:pt x="2994" y="4856"/>
                  </a:cubicBezTo>
                  <a:close/>
                </a:path>
              </a:pathLst>
            </a:custGeom>
            <a:solidFill>
              <a:schemeClr val="accent6"/>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7" name="Figure">
              <a:extLst>
                <a:ext uri="{FF2B5EF4-FFF2-40B4-BE49-F238E27FC236}">
                  <a16:creationId xmlns:a16="http://schemas.microsoft.com/office/drawing/2014/main" id="{96BCC6CA-6117-41B6-9A2F-DAFB17130D81}"/>
                </a:ext>
              </a:extLst>
            </p:cNvPr>
            <p:cNvSpPr/>
            <p:nvPr/>
          </p:nvSpPr>
          <p:spPr>
            <a:xfrm>
              <a:off x="4176094" y="4076067"/>
              <a:ext cx="1857088" cy="2014369"/>
            </a:xfrm>
            <a:custGeom>
              <a:avLst/>
              <a:gdLst/>
              <a:ahLst/>
              <a:cxnLst>
                <a:cxn ang="0">
                  <a:pos x="wd2" y="hd2"/>
                </a:cxn>
                <a:cxn ang="5400000">
                  <a:pos x="wd2" y="hd2"/>
                </a:cxn>
                <a:cxn ang="10800000">
                  <a:pos x="wd2" y="hd2"/>
                </a:cxn>
                <a:cxn ang="16200000">
                  <a:pos x="wd2" y="hd2"/>
                </a:cxn>
              </a:cxnLst>
              <a:rect l="0" t="0" r="r" b="b"/>
              <a:pathLst>
                <a:path w="21600" h="21600" extrusionOk="0">
                  <a:moveTo>
                    <a:pt x="5041" y="12116"/>
                  </a:moveTo>
                  <a:cubicBezTo>
                    <a:pt x="9550" y="13626"/>
                    <a:pt x="12604" y="17348"/>
                    <a:pt x="13060" y="21600"/>
                  </a:cubicBezTo>
                  <a:lnTo>
                    <a:pt x="21600" y="0"/>
                  </a:lnTo>
                  <a:lnTo>
                    <a:pt x="0" y="11455"/>
                  </a:lnTo>
                  <a:cubicBezTo>
                    <a:pt x="282" y="11435"/>
                    <a:pt x="576" y="11425"/>
                    <a:pt x="858" y="11425"/>
                  </a:cubicBezTo>
                  <a:cubicBezTo>
                    <a:pt x="2282" y="11425"/>
                    <a:pt x="3694" y="11655"/>
                    <a:pt x="5041" y="12116"/>
                  </a:cubicBezTo>
                  <a:close/>
                </a:path>
              </a:pathLst>
            </a:custGeom>
            <a:solidFill>
              <a:schemeClr val="accent5"/>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8" name="Figure">
              <a:extLst>
                <a:ext uri="{FF2B5EF4-FFF2-40B4-BE49-F238E27FC236}">
                  <a16:creationId xmlns:a16="http://schemas.microsoft.com/office/drawing/2014/main" id="{8F6E71E2-CC53-45D7-A9F9-ED478C80ECD7}"/>
                </a:ext>
              </a:extLst>
            </p:cNvPr>
            <p:cNvSpPr/>
            <p:nvPr/>
          </p:nvSpPr>
          <p:spPr>
            <a:xfrm>
              <a:off x="5371805" y="4094727"/>
              <a:ext cx="1467547" cy="2014369"/>
            </a:xfrm>
            <a:custGeom>
              <a:avLst/>
              <a:gdLst/>
              <a:ahLst/>
              <a:cxnLst>
                <a:cxn ang="0">
                  <a:pos x="wd2" y="hd2"/>
                </a:cxn>
                <a:cxn ang="5400000">
                  <a:pos x="wd2" y="hd2"/>
                </a:cxn>
                <a:cxn ang="10800000">
                  <a:pos x="wd2" y="hd2"/>
                </a:cxn>
                <a:cxn ang="16200000">
                  <a:pos x="wd2" y="hd2"/>
                </a:cxn>
              </a:cxnLst>
              <a:rect l="0" t="0" r="r" b="b"/>
              <a:pathLst>
                <a:path w="21600" h="21600" extrusionOk="0">
                  <a:moveTo>
                    <a:pt x="10766" y="18399"/>
                  </a:moveTo>
                  <a:cubicBezTo>
                    <a:pt x="14863" y="18399"/>
                    <a:pt x="18740" y="19569"/>
                    <a:pt x="21600" y="21600"/>
                  </a:cubicBezTo>
                  <a:lnTo>
                    <a:pt x="10793" y="0"/>
                  </a:lnTo>
                  <a:lnTo>
                    <a:pt x="0" y="21560"/>
                  </a:lnTo>
                  <a:cubicBezTo>
                    <a:pt x="1554" y="20469"/>
                    <a:pt x="3396" y="19629"/>
                    <a:pt x="5472" y="19079"/>
                  </a:cubicBezTo>
                  <a:cubicBezTo>
                    <a:pt x="7177" y="18629"/>
                    <a:pt x="8964" y="18399"/>
                    <a:pt x="10766" y="18399"/>
                  </a:cubicBezTo>
                  <a:close/>
                </a:path>
              </a:pathLst>
            </a:custGeom>
            <a:solidFill>
              <a:schemeClr val="accent4"/>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9" name="Figure">
              <a:extLst>
                <a:ext uri="{FF2B5EF4-FFF2-40B4-BE49-F238E27FC236}">
                  <a16:creationId xmlns:a16="http://schemas.microsoft.com/office/drawing/2014/main" id="{040A1838-A35F-46D3-AD57-87684124C51D}"/>
                </a:ext>
              </a:extLst>
            </p:cNvPr>
            <p:cNvSpPr/>
            <p:nvPr/>
          </p:nvSpPr>
          <p:spPr>
            <a:xfrm>
              <a:off x="6175172" y="4076067"/>
              <a:ext cx="1858956" cy="2011569"/>
            </a:xfrm>
            <a:custGeom>
              <a:avLst/>
              <a:gdLst/>
              <a:ahLst/>
              <a:cxnLst>
                <a:cxn ang="0">
                  <a:pos x="wd2" y="hd2"/>
                </a:cxn>
                <a:cxn ang="5400000">
                  <a:pos x="wd2" y="hd2"/>
                </a:cxn>
                <a:cxn ang="10800000">
                  <a:pos x="wd2" y="hd2"/>
                </a:cxn>
                <a:cxn ang="16200000">
                  <a:pos x="wd2" y="hd2"/>
                </a:cxn>
              </a:cxnLst>
              <a:rect l="0" t="0" r="r" b="b"/>
              <a:pathLst>
                <a:path w="21600" h="21600" extrusionOk="0">
                  <a:moveTo>
                    <a:pt x="20699" y="11481"/>
                  </a:moveTo>
                  <a:cubicBezTo>
                    <a:pt x="21003" y="11481"/>
                    <a:pt x="21307" y="11491"/>
                    <a:pt x="21600" y="11511"/>
                  </a:cubicBezTo>
                  <a:lnTo>
                    <a:pt x="0" y="0"/>
                  </a:lnTo>
                  <a:lnTo>
                    <a:pt x="8488" y="21600"/>
                  </a:lnTo>
                  <a:cubicBezTo>
                    <a:pt x="8662" y="20037"/>
                    <a:pt x="9194" y="18524"/>
                    <a:pt x="10062" y="17132"/>
                  </a:cubicBezTo>
                  <a:cubicBezTo>
                    <a:pt x="12265" y="13645"/>
                    <a:pt x="16336" y="11481"/>
                    <a:pt x="20699" y="11481"/>
                  </a:cubicBezTo>
                  <a:close/>
                </a:path>
              </a:pathLst>
            </a:custGeom>
            <a:solidFill>
              <a:schemeClr val="accent2"/>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dirty="0"/>
            </a:p>
          </p:txBody>
        </p:sp>
        <p:sp>
          <p:nvSpPr>
            <p:cNvPr id="10" name="Figure">
              <a:extLst>
                <a:ext uri="{FF2B5EF4-FFF2-40B4-BE49-F238E27FC236}">
                  <a16:creationId xmlns:a16="http://schemas.microsoft.com/office/drawing/2014/main" id="{23035E6A-32E4-4CE0-ABC7-5DAFC2E89940}"/>
                </a:ext>
              </a:extLst>
            </p:cNvPr>
            <p:cNvSpPr/>
            <p:nvPr/>
          </p:nvSpPr>
          <p:spPr>
            <a:xfrm>
              <a:off x="6212538" y="3637553"/>
              <a:ext cx="2113045" cy="1444300"/>
            </a:xfrm>
            <a:custGeom>
              <a:avLst/>
              <a:gdLst/>
              <a:ahLst/>
              <a:cxnLst>
                <a:cxn ang="0">
                  <a:pos x="wd2" y="hd2"/>
                </a:cxn>
                <a:cxn ang="5400000">
                  <a:pos x="wd2" y="hd2"/>
                </a:cxn>
                <a:cxn ang="10800000">
                  <a:pos x="wd2" y="hd2"/>
                </a:cxn>
                <a:cxn ang="16200000">
                  <a:pos x="wd2" y="hd2"/>
                </a:cxn>
              </a:cxnLst>
              <a:rect l="0" t="0" r="r" b="b"/>
              <a:pathLst>
                <a:path w="21600" h="21600" extrusionOk="0">
                  <a:moveTo>
                    <a:pt x="18955" y="21600"/>
                  </a:moveTo>
                  <a:cubicBezTo>
                    <a:pt x="18115" y="19786"/>
                    <a:pt x="17551" y="17735"/>
                    <a:pt x="17284" y="15530"/>
                  </a:cubicBezTo>
                  <a:cubicBezTo>
                    <a:pt x="16549" y="9460"/>
                    <a:pt x="18286" y="3474"/>
                    <a:pt x="21600" y="0"/>
                  </a:cubicBezTo>
                  <a:lnTo>
                    <a:pt x="0" y="5567"/>
                  </a:lnTo>
                  <a:lnTo>
                    <a:pt x="18955" y="21600"/>
                  </a:lnTo>
                  <a:close/>
                </a:path>
              </a:pathLst>
            </a:custGeom>
            <a:solidFill>
              <a:schemeClr val="accent1"/>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1" name="Figure">
              <a:extLst>
                <a:ext uri="{FF2B5EF4-FFF2-40B4-BE49-F238E27FC236}">
                  <a16:creationId xmlns:a16="http://schemas.microsoft.com/office/drawing/2014/main" id="{C7FB32D5-CC79-4C6A-BBBA-3DB8AAF18BDE}"/>
                </a:ext>
              </a:extLst>
            </p:cNvPr>
            <p:cNvSpPr/>
            <p:nvPr/>
          </p:nvSpPr>
          <p:spPr>
            <a:xfrm>
              <a:off x="6203196" y="2565162"/>
              <a:ext cx="2187596" cy="1370019"/>
            </a:xfrm>
            <a:custGeom>
              <a:avLst/>
              <a:gdLst/>
              <a:ahLst/>
              <a:cxnLst>
                <a:cxn ang="0">
                  <a:pos x="wd2" y="hd2"/>
                </a:cxn>
                <a:cxn ang="5400000">
                  <a:pos x="wd2" y="hd2"/>
                </a:cxn>
                <a:cxn ang="10800000">
                  <a:pos x="wd2" y="hd2"/>
                </a:cxn>
                <a:cxn ang="16200000">
                  <a:pos x="wd2" y="hd2"/>
                </a:cxn>
              </a:cxnLst>
              <a:rect l="0" t="0" r="r" b="b"/>
              <a:pathLst>
                <a:path w="21600" h="21600" extrusionOk="0">
                  <a:moveTo>
                    <a:pt x="17651" y="14036"/>
                  </a:moveTo>
                  <a:cubicBezTo>
                    <a:pt x="14419" y="10548"/>
                    <a:pt x="13109" y="5084"/>
                    <a:pt x="14123" y="0"/>
                  </a:cubicBezTo>
                  <a:lnTo>
                    <a:pt x="0" y="21600"/>
                  </a:lnTo>
                  <a:lnTo>
                    <a:pt x="21600" y="16737"/>
                  </a:lnTo>
                  <a:cubicBezTo>
                    <a:pt x="20166" y="16209"/>
                    <a:pt x="18818" y="15288"/>
                    <a:pt x="17651" y="14036"/>
                  </a:cubicBezTo>
                  <a:close/>
                </a:path>
              </a:pathLst>
            </a:custGeom>
            <a:solidFill>
              <a:schemeClr val="tx2"/>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21" name="Cercle">
              <a:extLst>
                <a:ext uri="{FF2B5EF4-FFF2-40B4-BE49-F238E27FC236}">
                  <a16:creationId xmlns:a16="http://schemas.microsoft.com/office/drawing/2014/main" id="{FE0E246D-944E-4C57-A961-2DF2DE5011D8}"/>
                </a:ext>
              </a:extLst>
            </p:cNvPr>
            <p:cNvSpPr/>
            <p:nvPr/>
          </p:nvSpPr>
          <p:spPr>
            <a:xfrm>
              <a:off x="4998146" y="2881815"/>
              <a:ext cx="2198986" cy="2196306"/>
            </a:xfrm>
            <a:prstGeom prst="ellipse">
              <a:avLst/>
            </a:prstGeom>
            <a:solidFill>
              <a:schemeClr val="bg1"/>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grpSp>
      <p:sp>
        <p:nvSpPr>
          <p:cNvPr id="26" name="TextBox 160">
            <a:extLst>
              <a:ext uri="{FF2B5EF4-FFF2-40B4-BE49-F238E27FC236}">
                <a16:creationId xmlns:a16="http://schemas.microsoft.com/office/drawing/2014/main" id="{C3D7BFBD-0058-4281-A256-BAFEBD4B53AD}"/>
              </a:ext>
            </a:extLst>
          </p:cNvPr>
          <p:cNvSpPr txBox="1"/>
          <p:nvPr/>
        </p:nvSpPr>
        <p:spPr>
          <a:xfrm>
            <a:off x="6268287" y="1996921"/>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cs typeface="Calibri"/>
              </a:rPr>
              <a:t>28</a:t>
            </a:r>
          </a:p>
        </p:txBody>
      </p:sp>
      <p:sp>
        <p:nvSpPr>
          <p:cNvPr id="27" name="TextBox 161">
            <a:extLst>
              <a:ext uri="{FF2B5EF4-FFF2-40B4-BE49-F238E27FC236}">
                <a16:creationId xmlns:a16="http://schemas.microsoft.com/office/drawing/2014/main" id="{ADA4E5F1-6F6A-4ECF-9784-B994038889E2}"/>
              </a:ext>
            </a:extLst>
          </p:cNvPr>
          <p:cNvSpPr txBox="1"/>
          <p:nvPr/>
        </p:nvSpPr>
        <p:spPr>
          <a:xfrm>
            <a:off x="6692360" y="2575415"/>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cs typeface="Calibri"/>
              </a:rPr>
              <a:t>27</a:t>
            </a:r>
          </a:p>
        </p:txBody>
      </p:sp>
      <p:sp>
        <p:nvSpPr>
          <p:cNvPr id="28" name="TextBox 162">
            <a:extLst>
              <a:ext uri="{FF2B5EF4-FFF2-40B4-BE49-F238E27FC236}">
                <a16:creationId xmlns:a16="http://schemas.microsoft.com/office/drawing/2014/main" id="{26F8D0D8-355A-4C19-AB59-61472C9EB61F}"/>
              </a:ext>
            </a:extLst>
          </p:cNvPr>
          <p:cNvSpPr txBox="1"/>
          <p:nvPr/>
        </p:nvSpPr>
        <p:spPr>
          <a:xfrm>
            <a:off x="6837575" y="3325828"/>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cs typeface="Calibri"/>
              </a:rPr>
              <a:t>26</a:t>
            </a:r>
          </a:p>
        </p:txBody>
      </p:sp>
      <p:sp>
        <p:nvSpPr>
          <p:cNvPr id="29" name="TextBox 163">
            <a:extLst>
              <a:ext uri="{FF2B5EF4-FFF2-40B4-BE49-F238E27FC236}">
                <a16:creationId xmlns:a16="http://schemas.microsoft.com/office/drawing/2014/main" id="{B937F415-8F63-4DB4-B4F4-56A5767FFF89}"/>
              </a:ext>
            </a:extLst>
          </p:cNvPr>
          <p:cNvSpPr txBox="1"/>
          <p:nvPr/>
        </p:nvSpPr>
        <p:spPr>
          <a:xfrm>
            <a:off x="6369115" y="3984459"/>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cs typeface="Calibri"/>
              </a:rPr>
              <a:t>25</a:t>
            </a:r>
          </a:p>
        </p:txBody>
      </p:sp>
      <p:sp>
        <p:nvSpPr>
          <p:cNvPr id="30" name="TextBox 164">
            <a:extLst>
              <a:ext uri="{FF2B5EF4-FFF2-40B4-BE49-F238E27FC236}">
                <a16:creationId xmlns:a16="http://schemas.microsoft.com/office/drawing/2014/main" id="{2A909CCC-65E6-4987-95CB-192659BE9254}"/>
              </a:ext>
            </a:extLst>
          </p:cNvPr>
          <p:cNvSpPr txBox="1"/>
          <p:nvPr/>
        </p:nvSpPr>
        <p:spPr>
          <a:xfrm>
            <a:off x="5542057" y="4259411"/>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rPr>
              <a:t>24</a:t>
            </a:r>
            <a:endParaRPr lang="en-US" sz="3000" b="1" dirty="0">
              <a:solidFill>
                <a:schemeClr val="bg1"/>
              </a:solidFill>
              <a:effectLst>
                <a:outerShdw blurRad="38100" dist="38100" dir="2700000" algn="tl">
                  <a:srgbClr val="000000">
                    <a:alpha val="43137"/>
                  </a:srgbClr>
                </a:outerShdw>
              </a:effectLst>
              <a:cs typeface="Calibri"/>
            </a:endParaRPr>
          </a:p>
        </p:txBody>
      </p:sp>
      <p:sp>
        <p:nvSpPr>
          <p:cNvPr id="31" name="TextBox 165">
            <a:extLst>
              <a:ext uri="{FF2B5EF4-FFF2-40B4-BE49-F238E27FC236}">
                <a16:creationId xmlns:a16="http://schemas.microsoft.com/office/drawing/2014/main" id="{DFBD2224-F27E-4DCE-981E-951B1DF90B66}"/>
              </a:ext>
            </a:extLst>
          </p:cNvPr>
          <p:cNvSpPr txBox="1"/>
          <p:nvPr/>
        </p:nvSpPr>
        <p:spPr>
          <a:xfrm>
            <a:off x="4675678" y="3975765"/>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cs typeface="Calibri"/>
              </a:rPr>
              <a:t>23</a:t>
            </a:r>
          </a:p>
        </p:txBody>
      </p:sp>
      <p:sp>
        <p:nvSpPr>
          <p:cNvPr id="32" name="TextBox 166">
            <a:extLst>
              <a:ext uri="{FF2B5EF4-FFF2-40B4-BE49-F238E27FC236}">
                <a16:creationId xmlns:a16="http://schemas.microsoft.com/office/drawing/2014/main" id="{4631B8F5-CDFE-4115-A5B2-C12AE6F2E939}"/>
              </a:ext>
            </a:extLst>
          </p:cNvPr>
          <p:cNvSpPr txBox="1"/>
          <p:nvPr/>
        </p:nvSpPr>
        <p:spPr>
          <a:xfrm>
            <a:off x="4254368" y="3194016"/>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cs typeface="Calibri"/>
              </a:rPr>
              <a:t>22</a:t>
            </a:r>
          </a:p>
        </p:txBody>
      </p:sp>
      <p:sp>
        <p:nvSpPr>
          <p:cNvPr id="33" name="TextBox 167">
            <a:extLst>
              <a:ext uri="{FF2B5EF4-FFF2-40B4-BE49-F238E27FC236}">
                <a16:creationId xmlns:a16="http://schemas.microsoft.com/office/drawing/2014/main" id="{16A11DBC-A103-46E1-933A-115BF4B80219}"/>
              </a:ext>
            </a:extLst>
          </p:cNvPr>
          <p:cNvSpPr txBox="1"/>
          <p:nvPr/>
        </p:nvSpPr>
        <p:spPr>
          <a:xfrm>
            <a:off x="4368395" y="2527935"/>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cs typeface="Calibri"/>
              </a:rPr>
              <a:t>21</a:t>
            </a:r>
          </a:p>
        </p:txBody>
      </p:sp>
      <p:sp>
        <p:nvSpPr>
          <p:cNvPr id="34" name="TextBox 168">
            <a:extLst>
              <a:ext uri="{FF2B5EF4-FFF2-40B4-BE49-F238E27FC236}">
                <a16:creationId xmlns:a16="http://schemas.microsoft.com/office/drawing/2014/main" id="{1CAEA9E2-F323-4E3F-AC1F-25BAFEF689F7}"/>
              </a:ext>
            </a:extLst>
          </p:cNvPr>
          <p:cNvSpPr txBox="1"/>
          <p:nvPr/>
        </p:nvSpPr>
        <p:spPr>
          <a:xfrm>
            <a:off x="4877494" y="1943612"/>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cs typeface="Calibri"/>
              </a:rPr>
              <a:t>20</a:t>
            </a:r>
          </a:p>
        </p:txBody>
      </p:sp>
      <p:sp>
        <p:nvSpPr>
          <p:cNvPr id="68" name="CuadroTexto 67">
            <a:extLst>
              <a:ext uri="{FF2B5EF4-FFF2-40B4-BE49-F238E27FC236}">
                <a16:creationId xmlns:a16="http://schemas.microsoft.com/office/drawing/2014/main" id="{4B689E73-DCBD-49A1-B3D3-12327E6B741E}"/>
              </a:ext>
            </a:extLst>
          </p:cNvPr>
          <p:cNvSpPr txBox="1"/>
          <p:nvPr/>
        </p:nvSpPr>
        <p:spPr>
          <a:xfrm>
            <a:off x="4866201" y="2946693"/>
            <a:ext cx="1925356" cy="707886"/>
          </a:xfrm>
          <a:prstGeom prst="rect">
            <a:avLst/>
          </a:prstGeom>
          <a:noFill/>
        </p:spPr>
        <p:txBody>
          <a:bodyPr wrap="square" rtlCol="0">
            <a:spAutoFit/>
          </a:bodyPr>
          <a:lstStyle/>
          <a:p>
            <a:pPr algn="ctr"/>
            <a:r>
              <a:rPr lang="es-CO" sz="2000" b="1" dirty="0">
                <a:latin typeface="Century Gothic" panose="020B0502020202020204" pitchFamily="34" charset="0"/>
              </a:rPr>
              <a:t>Normatividad</a:t>
            </a:r>
          </a:p>
          <a:p>
            <a:pPr algn="ctr"/>
            <a:r>
              <a:rPr lang="es-CO" sz="2000" b="1" dirty="0">
                <a:latin typeface="Century Gothic" panose="020B0502020202020204" pitchFamily="34" charset="0"/>
              </a:rPr>
              <a:t>vigente</a:t>
            </a:r>
          </a:p>
        </p:txBody>
      </p:sp>
      <p:sp>
        <p:nvSpPr>
          <p:cNvPr id="70" name="Rectángulo 69">
            <a:extLst>
              <a:ext uri="{FF2B5EF4-FFF2-40B4-BE49-F238E27FC236}">
                <a16:creationId xmlns:a16="http://schemas.microsoft.com/office/drawing/2014/main" id="{40A3F838-26C6-4586-9557-CC936177F078}"/>
              </a:ext>
            </a:extLst>
          </p:cNvPr>
          <p:cNvSpPr/>
          <p:nvPr/>
        </p:nvSpPr>
        <p:spPr>
          <a:xfrm>
            <a:off x="0" y="166107"/>
            <a:ext cx="12192000" cy="947858"/>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62" name="Title 1">
            <a:extLst>
              <a:ext uri="{FF2B5EF4-FFF2-40B4-BE49-F238E27FC236}">
                <a16:creationId xmlns:a16="http://schemas.microsoft.com/office/drawing/2014/main" id="{CE4B2577-CE38-4C42-9AA2-791B9953192E}"/>
              </a:ext>
            </a:extLst>
          </p:cNvPr>
          <p:cNvSpPr>
            <a:spLocks noGrp="1"/>
          </p:cNvSpPr>
          <p:nvPr>
            <p:ph type="title"/>
          </p:nvPr>
        </p:nvSpPr>
        <p:spPr>
          <a:xfrm>
            <a:off x="768180" y="390227"/>
            <a:ext cx="7200430" cy="585216"/>
          </a:xfrm>
        </p:spPr>
        <p:txBody>
          <a:bodyPr>
            <a:normAutofit/>
          </a:bodyPr>
          <a:lstStyle/>
          <a:p>
            <a:r>
              <a:rPr lang="es-CO" sz="3200" b="1" dirty="0">
                <a:solidFill>
                  <a:schemeClr val="bg1"/>
                </a:solidFill>
                <a:latin typeface="Century Gothic" panose="020B0502020202020204" pitchFamily="34" charset="0"/>
              </a:rPr>
              <a:t>Normatividad vigente</a:t>
            </a:r>
          </a:p>
        </p:txBody>
      </p:sp>
      <p:sp>
        <p:nvSpPr>
          <p:cNvPr id="63" name="Rectángulo 62">
            <a:hlinkClick r:id="rId2" action="ppaction://hlinksldjump"/>
            <a:extLst>
              <a:ext uri="{FF2B5EF4-FFF2-40B4-BE49-F238E27FC236}">
                <a16:creationId xmlns:a16="http://schemas.microsoft.com/office/drawing/2014/main" id="{40A3F838-26C6-4586-9557-CC936177F078}"/>
              </a:ext>
            </a:extLst>
          </p:cNvPr>
          <p:cNvSpPr/>
          <p:nvPr/>
        </p:nvSpPr>
        <p:spPr>
          <a:xfrm>
            <a:off x="10488130" y="6241815"/>
            <a:ext cx="1428384" cy="462207"/>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Contenido</a:t>
            </a:r>
          </a:p>
        </p:txBody>
      </p:sp>
      <p:pic>
        <p:nvPicPr>
          <p:cNvPr id="64"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1676605" y="6427567"/>
            <a:ext cx="586619" cy="586619"/>
          </a:xfrm>
          <a:prstGeom prst="rect">
            <a:avLst/>
          </a:prstGeom>
          <a:noFill/>
          <a:extLst>
            <a:ext uri="{909E8E84-426E-40DD-AFC4-6F175D3DCCD1}">
              <a14:hiddenFill xmlns:a14="http://schemas.microsoft.com/office/drawing/2010/main">
                <a:solidFill>
                  <a:srgbClr val="FFFFFF"/>
                </a:solidFill>
              </a14:hiddenFill>
            </a:ext>
          </a:extLst>
        </p:spPr>
      </p:pic>
      <p:grpSp>
        <p:nvGrpSpPr>
          <p:cNvPr id="65" name="Group 70">
            <a:extLst>
              <a:ext uri="{FF2B5EF4-FFF2-40B4-BE49-F238E27FC236}">
                <a16:creationId xmlns:a16="http://schemas.microsoft.com/office/drawing/2014/main" id="{229ADDF2-43D8-452C-92FA-A1C68716D9AA}"/>
              </a:ext>
            </a:extLst>
          </p:cNvPr>
          <p:cNvGrpSpPr/>
          <p:nvPr/>
        </p:nvGrpSpPr>
        <p:grpSpPr>
          <a:xfrm>
            <a:off x="496089" y="1344944"/>
            <a:ext cx="3691230" cy="675229"/>
            <a:chOff x="3367007" y="7486041"/>
            <a:chExt cx="4402191" cy="900305"/>
          </a:xfrm>
        </p:grpSpPr>
        <p:sp>
          <p:nvSpPr>
            <p:cNvPr id="66" name="Rectangle 71">
              <a:extLst>
                <a:ext uri="{FF2B5EF4-FFF2-40B4-BE49-F238E27FC236}">
                  <a16:creationId xmlns:a16="http://schemas.microsoft.com/office/drawing/2014/main" id="{310A3471-1C23-41CA-92A8-A0251BE01C87}"/>
                </a:ext>
              </a:extLst>
            </p:cNvPr>
            <p:cNvSpPr/>
            <p:nvPr/>
          </p:nvSpPr>
          <p:spPr>
            <a:xfrm>
              <a:off x="3367007" y="7486041"/>
              <a:ext cx="4402191" cy="492442"/>
            </a:xfrm>
            <a:prstGeom prst="rect">
              <a:avLst/>
            </a:prstGeom>
          </p:spPr>
          <p:txBody>
            <a:bodyPr wrap="square" anchor="b">
              <a:spAutoFit/>
            </a:bodyPr>
            <a:lstStyle/>
            <a:p>
              <a:r>
                <a:rPr lang="es-CO" sz="1800" i="1">
                  <a:solidFill>
                    <a:srgbClr val="7F7F7F"/>
                  </a:solidFill>
                  <a:effectLst/>
                  <a:latin typeface="Arial" panose="020B0604020202020204" pitchFamily="34" charset="0"/>
                  <a:ea typeface="SimSun" panose="02010600030101010101" pitchFamily="2" charset="-122"/>
                </a:rPr>
                <a:t> </a:t>
              </a:r>
              <a:r>
                <a:rPr lang="es-CO" b="1">
                  <a:solidFill>
                    <a:srgbClr val="1F608B"/>
                  </a:solidFill>
                  <a:latin typeface="arial" panose="020B0604020202020204" pitchFamily="34" charset="0"/>
                </a:rPr>
                <a:t>Decreto 1649 de 2014 ART 55</a:t>
              </a:r>
              <a:endParaRPr lang="en-US" b="1">
                <a:solidFill>
                  <a:srgbClr val="1F608B"/>
                </a:solidFill>
                <a:latin typeface="arial" panose="020B0604020202020204" pitchFamily="34" charset="0"/>
              </a:endParaRPr>
            </a:p>
          </p:txBody>
        </p:sp>
        <p:sp>
          <p:nvSpPr>
            <p:cNvPr id="67" name="Rectangle 72">
              <a:extLst>
                <a:ext uri="{FF2B5EF4-FFF2-40B4-BE49-F238E27FC236}">
                  <a16:creationId xmlns:a16="http://schemas.microsoft.com/office/drawing/2014/main" id="{4708AB9C-04C4-467D-887B-F3E2C790049E}"/>
                </a:ext>
              </a:extLst>
            </p:cNvPr>
            <p:cNvSpPr/>
            <p:nvPr/>
          </p:nvSpPr>
          <p:spPr>
            <a:xfrm>
              <a:off x="3499561" y="8017014"/>
              <a:ext cx="4253932" cy="369332"/>
            </a:xfrm>
            <a:prstGeom prst="rect">
              <a:avLst/>
            </a:prstGeom>
          </p:spPr>
          <p:txBody>
            <a:bodyPr wrap="square">
              <a:spAutoFit/>
            </a:bodyPr>
            <a:lstStyle/>
            <a:p>
              <a:pPr marL="171450" indent="-171450">
                <a:buFont typeface="Wingdings" panose="05000000000000000000" pitchFamily="2" charset="2"/>
                <a:buChar char="v"/>
              </a:pPr>
              <a:r>
                <a:rPr lang="es-CO" sz="1200">
                  <a:latin typeface="Century Gothic" panose="020B0502020202020204" pitchFamily="34" charset="0"/>
                </a:rPr>
                <a:t>Deroga el Decreto 4637 de 2011</a:t>
              </a:r>
              <a:endParaRPr lang="en-US" sz="1200">
                <a:latin typeface="Century Gothic" panose="020B0502020202020204" pitchFamily="34" charset="0"/>
              </a:endParaRPr>
            </a:p>
          </p:txBody>
        </p:sp>
      </p:grpSp>
      <p:grpSp>
        <p:nvGrpSpPr>
          <p:cNvPr id="69" name="Group 79">
            <a:extLst>
              <a:ext uri="{FF2B5EF4-FFF2-40B4-BE49-F238E27FC236}">
                <a16:creationId xmlns:a16="http://schemas.microsoft.com/office/drawing/2014/main" id="{CB6F7C9A-6F77-4BDF-A59E-E6B4F1E7D516}"/>
              </a:ext>
            </a:extLst>
          </p:cNvPr>
          <p:cNvGrpSpPr/>
          <p:nvPr/>
        </p:nvGrpSpPr>
        <p:grpSpPr>
          <a:xfrm>
            <a:off x="557250" y="2101393"/>
            <a:ext cx="3893582" cy="985397"/>
            <a:chOff x="800218" y="1932809"/>
            <a:chExt cx="2879314" cy="937559"/>
          </a:xfrm>
        </p:grpSpPr>
        <p:sp>
          <p:nvSpPr>
            <p:cNvPr id="71" name="Rectangle 80">
              <a:extLst>
                <a:ext uri="{FF2B5EF4-FFF2-40B4-BE49-F238E27FC236}">
                  <a16:creationId xmlns:a16="http://schemas.microsoft.com/office/drawing/2014/main" id="{62ACE94F-0E9F-4A33-8C4C-6DE1F1FC7AC4}"/>
                </a:ext>
              </a:extLst>
            </p:cNvPr>
            <p:cNvSpPr/>
            <p:nvPr/>
          </p:nvSpPr>
          <p:spPr>
            <a:xfrm>
              <a:off x="800218" y="1932809"/>
              <a:ext cx="2879314" cy="351402"/>
            </a:xfrm>
            <a:prstGeom prst="rect">
              <a:avLst/>
            </a:prstGeom>
          </p:spPr>
          <p:txBody>
            <a:bodyPr wrap="square" anchor="b">
              <a:spAutoFit/>
            </a:bodyPr>
            <a:lstStyle/>
            <a:p>
              <a:r>
                <a:rPr lang="es-CO" b="1" dirty="0">
                  <a:solidFill>
                    <a:schemeClr val="bg2">
                      <a:lumMod val="75000"/>
                    </a:schemeClr>
                  </a:solidFill>
                  <a:latin typeface="arial" panose="020B0604020202020204" pitchFamily="34" charset="0"/>
                </a:rPr>
                <a:t>Decreto 1081 de 2015</a:t>
              </a:r>
              <a:endParaRPr lang="en-US" b="1" dirty="0">
                <a:solidFill>
                  <a:schemeClr val="bg2">
                    <a:lumMod val="75000"/>
                  </a:schemeClr>
                </a:solidFill>
                <a:latin typeface="arial" panose="020B0604020202020204" pitchFamily="34" charset="0"/>
              </a:endParaRPr>
            </a:p>
          </p:txBody>
        </p:sp>
        <p:sp>
          <p:nvSpPr>
            <p:cNvPr id="72" name="Rectangle 81">
              <a:extLst>
                <a:ext uri="{FF2B5EF4-FFF2-40B4-BE49-F238E27FC236}">
                  <a16:creationId xmlns:a16="http://schemas.microsoft.com/office/drawing/2014/main" id="{A6DA6458-8349-4D4C-B316-F86D100CFCB1}"/>
                </a:ext>
              </a:extLst>
            </p:cNvPr>
            <p:cNvSpPr/>
            <p:nvPr/>
          </p:nvSpPr>
          <p:spPr>
            <a:xfrm>
              <a:off x="847103" y="2255415"/>
              <a:ext cx="2531739" cy="614953"/>
            </a:xfrm>
            <a:prstGeom prst="rect">
              <a:avLst/>
            </a:prstGeom>
          </p:spPr>
          <p:txBody>
            <a:bodyPr wrap="square">
              <a:spAutoFit/>
            </a:bodyPr>
            <a:lstStyle/>
            <a:p>
              <a:pPr marL="171450" indent="-171450">
                <a:buFont typeface="Wingdings" panose="05000000000000000000" pitchFamily="2" charset="2"/>
                <a:buChar char="v"/>
              </a:pPr>
              <a:r>
                <a:rPr lang="es-CO" sz="1200" dirty="0">
                  <a:latin typeface="Century Gothic" panose="020B0502020202020204" pitchFamily="34" charset="0"/>
                </a:rPr>
                <a:t>Estrategias para la Construcción del Plan Anticorrupción y de Atención al Ciudadano.</a:t>
              </a:r>
              <a:endParaRPr lang="en-US" sz="1200" dirty="0">
                <a:latin typeface="Century Gothic" panose="020B0502020202020204" pitchFamily="34" charset="0"/>
              </a:endParaRPr>
            </a:p>
          </p:txBody>
        </p:sp>
      </p:grpSp>
      <p:grpSp>
        <p:nvGrpSpPr>
          <p:cNvPr id="73" name="Group 88">
            <a:extLst>
              <a:ext uri="{FF2B5EF4-FFF2-40B4-BE49-F238E27FC236}">
                <a16:creationId xmlns:a16="http://schemas.microsoft.com/office/drawing/2014/main" id="{908E65D5-71BA-4E52-A607-4460496CCC3A}"/>
              </a:ext>
            </a:extLst>
          </p:cNvPr>
          <p:cNvGrpSpPr/>
          <p:nvPr/>
        </p:nvGrpSpPr>
        <p:grpSpPr>
          <a:xfrm>
            <a:off x="506055" y="3209332"/>
            <a:ext cx="2996254" cy="1247781"/>
            <a:chOff x="11962" y="1853850"/>
            <a:chExt cx="4317418" cy="1663706"/>
          </a:xfrm>
        </p:grpSpPr>
        <p:sp>
          <p:nvSpPr>
            <p:cNvPr id="74" name="Rectangle 89">
              <a:extLst>
                <a:ext uri="{FF2B5EF4-FFF2-40B4-BE49-F238E27FC236}">
                  <a16:creationId xmlns:a16="http://schemas.microsoft.com/office/drawing/2014/main" id="{68A7837A-B05C-494F-B915-E849155B6B05}"/>
                </a:ext>
              </a:extLst>
            </p:cNvPr>
            <p:cNvSpPr/>
            <p:nvPr/>
          </p:nvSpPr>
          <p:spPr>
            <a:xfrm>
              <a:off x="62140" y="1853850"/>
              <a:ext cx="3841110" cy="492442"/>
            </a:xfrm>
            <a:prstGeom prst="rect">
              <a:avLst/>
            </a:prstGeom>
          </p:spPr>
          <p:txBody>
            <a:bodyPr wrap="square" anchor="b">
              <a:spAutoFit/>
            </a:bodyPr>
            <a:lstStyle/>
            <a:p>
              <a:r>
                <a:rPr lang="es-CO" b="1" dirty="0">
                  <a:solidFill>
                    <a:schemeClr val="accent6"/>
                  </a:solidFill>
                  <a:latin typeface="arial" panose="020B0604020202020204" pitchFamily="34" charset="0"/>
                </a:rPr>
                <a:t>Decreto 1083 de 2015.</a:t>
              </a:r>
              <a:endParaRPr lang="en-US" b="1" dirty="0">
                <a:solidFill>
                  <a:schemeClr val="accent6"/>
                </a:solidFill>
                <a:latin typeface="arial" panose="020B0604020202020204" pitchFamily="34" charset="0"/>
              </a:endParaRPr>
            </a:p>
          </p:txBody>
        </p:sp>
        <p:sp>
          <p:nvSpPr>
            <p:cNvPr id="75" name="Rectangle 90">
              <a:extLst>
                <a:ext uri="{FF2B5EF4-FFF2-40B4-BE49-F238E27FC236}">
                  <a16:creationId xmlns:a16="http://schemas.microsoft.com/office/drawing/2014/main" id="{71CF2557-2F21-4E42-B645-E6C0A79D1520}"/>
                </a:ext>
              </a:extLst>
            </p:cNvPr>
            <p:cNvSpPr/>
            <p:nvPr/>
          </p:nvSpPr>
          <p:spPr>
            <a:xfrm>
              <a:off x="11962" y="2409561"/>
              <a:ext cx="4317418" cy="1107995"/>
            </a:xfrm>
            <a:prstGeom prst="rect">
              <a:avLst/>
            </a:prstGeom>
          </p:spPr>
          <p:txBody>
            <a:bodyPr wrap="square">
              <a:spAutoFit/>
            </a:bodyPr>
            <a:lstStyle/>
            <a:p>
              <a:pPr marL="171450" indent="-171450">
                <a:buFont typeface="Wingdings" panose="05000000000000000000" pitchFamily="2" charset="2"/>
                <a:buChar char="v"/>
              </a:pPr>
              <a:r>
                <a:rPr lang="es-CO" sz="1200" dirty="0">
                  <a:latin typeface="Century Gothic" panose="020B0502020202020204" pitchFamily="34" charset="0"/>
                </a:rPr>
                <a:t>Regula el procedimiento que debe seguirse para establecer y modificar los trámites autorizados por la ley</a:t>
              </a:r>
              <a:endParaRPr lang="en-US" sz="1200" dirty="0">
                <a:latin typeface="Century Gothic" panose="020B0502020202020204" pitchFamily="34" charset="0"/>
              </a:endParaRPr>
            </a:p>
          </p:txBody>
        </p:sp>
      </p:grpSp>
      <p:grpSp>
        <p:nvGrpSpPr>
          <p:cNvPr id="76" name="Group 85">
            <a:extLst>
              <a:ext uri="{FF2B5EF4-FFF2-40B4-BE49-F238E27FC236}">
                <a16:creationId xmlns:a16="http://schemas.microsoft.com/office/drawing/2014/main" id="{50041057-B5A7-4532-904F-341D3DDA7A4B}"/>
              </a:ext>
            </a:extLst>
          </p:cNvPr>
          <p:cNvGrpSpPr/>
          <p:nvPr/>
        </p:nvGrpSpPr>
        <p:grpSpPr>
          <a:xfrm>
            <a:off x="-52052" y="4555996"/>
            <a:ext cx="3829307" cy="1131324"/>
            <a:chOff x="-706216" y="1837085"/>
            <a:chExt cx="4353147" cy="1242080"/>
          </a:xfrm>
        </p:grpSpPr>
        <p:sp>
          <p:nvSpPr>
            <p:cNvPr id="77" name="Rectangle 86">
              <a:extLst>
                <a:ext uri="{FF2B5EF4-FFF2-40B4-BE49-F238E27FC236}">
                  <a16:creationId xmlns:a16="http://schemas.microsoft.com/office/drawing/2014/main" id="{E8DEB5A0-4DD8-45DE-AEB7-1C6989E3555A}"/>
                </a:ext>
              </a:extLst>
            </p:cNvPr>
            <p:cNvSpPr/>
            <p:nvPr/>
          </p:nvSpPr>
          <p:spPr>
            <a:xfrm>
              <a:off x="-127044" y="1837085"/>
              <a:ext cx="3773975" cy="405489"/>
            </a:xfrm>
            <a:prstGeom prst="rect">
              <a:avLst/>
            </a:prstGeom>
          </p:spPr>
          <p:txBody>
            <a:bodyPr wrap="square" anchor="b">
              <a:spAutoFit/>
            </a:bodyPr>
            <a:lstStyle/>
            <a:p>
              <a:r>
                <a:rPr lang="es-CO" b="1" dirty="0">
                  <a:solidFill>
                    <a:srgbClr val="00B0F0"/>
                  </a:solidFill>
                  <a:latin typeface="arial" panose="020B0604020202020204" pitchFamily="34" charset="0"/>
                </a:rPr>
                <a:t>Decreto 1499 de 2017</a:t>
              </a:r>
              <a:endParaRPr lang="en-US" b="1" dirty="0">
                <a:solidFill>
                  <a:srgbClr val="00B0F0"/>
                </a:solidFill>
                <a:latin typeface="arial" panose="020B0604020202020204" pitchFamily="34" charset="0"/>
              </a:endParaRPr>
            </a:p>
          </p:txBody>
        </p:sp>
        <p:sp>
          <p:nvSpPr>
            <p:cNvPr id="78" name="Rectangle 87">
              <a:extLst>
                <a:ext uri="{FF2B5EF4-FFF2-40B4-BE49-F238E27FC236}">
                  <a16:creationId xmlns:a16="http://schemas.microsoft.com/office/drawing/2014/main" id="{D5D5D14E-664E-41BD-B77B-60F7F5C09F9C}"/>
                </a:ext>
              </a:extLst>
            </p:cNvPr>
            <p:cNvSpPr/>
            <p:nvPr/>
          </p:nvSpPr>
          <p:spPr>
            <a:xfrm>
              <a:off x="-706216" y="2326968"/>
              <a:ext cx="3940129" cy="752197"/>
            </a:xfrm>
            <a:prstGeom prst="rect">
              <a:avLst/>
            </a:prstGeom>
          </p:spPr>
          <p:txBody>
            <a:bodyPr wrap="square">
              <a:spAutoFit/>
            </a:bodyPr>
            <a:lstStyle/>
            <a:p>
              <a:pPr marL="628650" indent="-171450">
                <a:lnSpc>
                  <a:spcPct val="110000"/>
                </a:lnSpc>
                <a:buFont typeface="Wingdings" panose="05000000000000000000" pitchFamily="2" charset="2"/>
                <a:buChar char="v"/>
              </a:pPr>
              <a:r>
                <a:rPr lang="es-CO" sz="1200" dirty="0">
                  <a:latin typeface="Century Gothic" panose="020B0502020202020204" pitchFamily="34" charset="0"/>
                </a:rPr>
                <a:t>Se actualiza el MIPG para el orden nacional que articula el nuevo Sistema de Gestión</a:t>
              </a:r>
              <a:endParaRPr lang="en-US" sz="1200" dirty="0">
                <a:latin typeface="Century Gothic" panose="020B0502020202020204" pitchFamily="34" charset="0"/>
              </a:endParaRPr>
            </a:p>
          </p:txBody>
        </p:sp>
      </p:grpSp>
      <p:grpSp>
        <p:nvGrpSpPr>
          <p:cNvPr id="79" name="Group 73">
            <a:extLst>
              <a:ext uri="{FF2B5EF4-FFF2-40B4-BE49-F238E27FC236}">
                <a16:creationId xmlns:a16="http://schemas.microsoft.com/office/drawing/2014/main" id="{DCACAFF3-63EE-4016-BFB7-94463BD3DD7C}"/>
              </a:ext>
            </a:extLst>
          </p:cNvPr>
          <p:cNvGrpSpPr/>
          <p:nvPr/>
        </p:nvGrpSpPr>
        <p:grpSpPr>
          <a:xfrm>
            <a:off x="6524242" y="5492558"/>
            <a:ext cx="2598730" cy="804837"/>
            <a:chOff x="3021798" y="1753333"/>
            <a:chExt cx="3521964" cy="1073116"/>
          </a:xfrm>
        </p:grpSpPr>
        <p:sp>
          <p:nvSpPr>
            <p:cNvPr id="80" name="Rectangle 74">
              <a:extLst>
                <a:ext uri="{FF2B5EF4-FFF2-40B4-BE49-F238E27FC236}">
                  <a16:creationId xmlns:a16="http://schemas.microsoft.com/office/drawing/2014/main" id="{3592108F-79E2-4831-A813-D3075009994F}"/>
                </a:ext>
              </a:extLst>
            </p:cNvPr>
            <p:cNvSpPr/>
            <p:nvPr/>
          </p:nvSpPr>
          <p:spPr>
            <a:xfrm>
              <a:off x="3021798" y="1753333"/>
              <a:ext cx="3521964" cy="492443"/>
            </a:xfrm>
            <a:prstGeom prst="rect">
              <a:avLst/>
            </a:prstGeom>
          </p:spPr>
          <p:txBody>
            <a:bodyPr wrap="square" lIns="91440" tIns="45720" rIns="91440" bIns="45720" anchor="b">
              <a:spAutoFit/>
            </a:bodyPr>
            <a:lstStyle/>
            <a:p>
              <a:r>
                <a:rPr lang="es-CO" b="1" dirty="0">
                  <a:solidFill>
                    <a:srgbClr val="FFC000"/>
                  </a:solidFill>
                  <a:latin typeface="arial"/>
                  <a:cs typeface="arial"/>
                </a:rPr>
                <a:t>Decreto 612 de 2018</a:t>
              </a:r>
              <a:endParaRPr lang="en-US" b="1" dirty="0">
                <a:solidFill>
                  <a:srgbClr val="FFC000"/>
                </a:solidFill>
                <a:latin typeface="arial"/>
                <a:cs typeface="arial"/>
              </a:endParaRPr>
            </a:p>
          </p:txBody>
        </p:sp>
        <p:sp>
          <p:nvSpPr>
            <p:cNvPr id="81" name="Rectangle 75">
              <a:extLst>
                <a:ext uri="{FF2B5EF4-FFF2-40B4-BE49-F238E27FC236}">
                  <a16:creationId xmlns:a16="http://schemas.microsoft.com/office/drawing/2014/main" id="{9916B5A7-894D-467E-BB2A-EB3059797B36}"/>
                </a:ext>
              </a:extLst>
            </p:cNvPr>
            <p:cNvSpPr/>
            <p:nvPr/>
          </p:nvSpPr>
          <p:spPr>
            <a:xfrm>
              <a:off x="3197007" y="2210897"/>
              <a:ext cx="2879314" cy="615552"/>
            </a:xfrm>
            <a:prstGeom prst="rect">
              <a:avLst/>
            </a:prstGeom>
          </p:spPr>
          <p:txBody>
            <a:bodyPr wrap="square">
              <a:spAutoFit/>
            </a:bodyPr>
            <a:lstStyle/>
            <a:p>
              <a:pPr marL="171450" indent="-171450">
                <a:buFont typeface="Wingdings" panose="05000000000000000000" pitchFamily="2" charset="2"/>
                <a:buChar char="v"/>
              </a:pPr>
              <a:r>
                <a:rPr lang="es-ES" sz="1200" dirty="0">
                  <a:latin typeface="Century Gothic" panose="020B0502020202020204" pitchFamily="34" charset="0"/>
                </a:rPr>
                <a:t>Integración de planes en MIPG</a:t>
              </a:r>
              <a:endParaRPr lang="en-US" sz="1200" dirty="0">
                <a:latin typeface="Century Gothic" panose="020B0502020202020204" pitchFamily="34" charset="0"/>
              </a:endParaRPr>
            </a:p>
          </p:txBody>
        </p:sp>
      </p:grpSp>
      <p:grpSp>
        <p:nvGrpSpPr>
          <p:cNvPr id="82" name="Group 79">
            <a:extLst>
              <a:ext uri="{FF2B5EF4-FFF2-40B4-BE49-F238E27FC236}">
                <a16:creationId xmlns:a16="http://schemas.microsoft.com/office/drawing/2014/main" id="{6C2D2A89-CFB6-4452-98B0-89DD6D312283}"/>
              </a:ext>
            </a:extLst>
          </p:cNvPr>
          <p:cNvGrpSpPr/>
          <p:nvPr/>
        </p:nvGrpSpPr>
        <p:grpSpPr>
          <a:xfrm>
            <a:off x="8778064" y="5126994"/>
            <a:ext cx="3031470" cy="858797"/>
            <a:chOff x="33934" y="2099207"/>
            <a:chExt cx="3148637" cy="817105"/>
          </a:xfrm>
        </p:grpSpPr>
        <p:sp>
          <p:nvSpPr>
            <p:cNvPr id="83" name="Rectangle 80">
              <a:extLst>
                <a:ext uri="{FF2B5EF4-FFF2-40B4-BE49-F238E27FC236}">
                  <a16:creationId xmlns:a16="http://schemas.microsoft.com/office/drawing/2014/main" id="{150DEA2C-23D8-4050-A35E-C8D3F1EF834F}"/>
                </a:ext>
              </a:extLst>
            </p:cNvPr>
            <p:cNvSpPr/>
            <p:nvPr/>
          </p:nvSpPr>
          <p:spPr>
            <a:xfrm>
              <a:off x="303257" y="2099207"/>
              <a:ext cx="2879314" cy="351402"/>
            </a:xfrm>
            <a:prstGeom prst="rect">
              <a:avLst/>
            </a:prstGeom>
          </p:spPr>
          <p:txBody>
            <a:bodyPr wrap="square" lIns="91440" tIns="45720" rIns="91440" bIns="45720" anchor="b">
              <a:spAutoFit/>
            </a:bodyPr>
            <a:lstStyle/>
            <a:p>
              <a:pPr algn="r"/>
              <a:r>
                <a:rPr lang="es-CO" b="1" dirty="0">
                  <a:solidFill>
                    <a:schemeClr val="accent2"/>
                  </a:solidFill>
                  <a:latin typeface="arial"/>
                  <a:cs typeface="arial"/>
                </a:rPr>
                <a:t>Decreto 230 de 2021</a:t>
              </a:r>
              <a:endParaRPr lang="en-US" b="1" dirty="0">
                <a:solidFill>
                  <a:schemeClr val="accent2"/>
                </a:solidFill>
                <a:latin typeface="arial" panose="020B0604020202020204" pitchFamily="34" charset="0"/>
                <a:cs typeface="arial"/>
              </a:endParaRPr>
            </a:p>
          </p:txBody>
        </p:sp>
        <p:sp>
          <p:nvSpPr>
            <p:cNvPr id="84" name="Rectangle 81">
              <a:extLst>
                <a:ext uri="{FF2B5EF4-FFF2-40B4-BE49-F238E27FC236}">
                  <a16:creationId xmlns:a16="http://schemas.microsoft.com/office/drawing/2014/main" id="{F092EC73-A2CA-49CB-8733-471F2D76AD8E}"/>
                </a:ext>
              </a:extLst>
            </p:cNvPr>
            <p:cNvSpPr/>
            <p:nvPr/>
          </p:nvSpPr>
          <p:spPr>
            <a:xfrm>
              <a:off x="33934" y="2477059"/>
              <a:ext cx="3133499" cy="439253"/>
            </a:xfrm>
            <a:prstGeom prst="rect">
              <a:avLst/>
            </a:prstGeom>
          </p:spPr>
          <p:txBody>
            <a:bodyPr wrap="square">
              <a:spAutoFit/>
            </a:bodyPr>
            <a:lstStyle/>
            <a:p>
              <a:pPr marL="171450" indent="-171450" algn="r">
                <a:buFont typeface="Wingdings" panose="05000000000000000000" pitchFamily="2" charset="2"/>
                <a:buChar char="v"/>
              </a:pPr>
              <a:r>
                <a:rPr lang="es-ES" sz="1200" dirty="0">
                  <a:latin typeface="Century Gothic" panose="020B0502020202020204" pitchFamily="34" charset="0"/>
                </a:rPr>
                <a:t>Crea y organiza el Sistema Nacional de Rendición de Cuentas</a:t>
              </a:r>
              <a:endParaRPr lang="en-US" sz="1200" dirty="0">
                <a:latin typeface="Century Gothic" panose="020B0502020202020204" pitchFamily="34" charset="0"/>
              </a:endParaRPr>
            </a:p>
          </p:txBody>
        </p:sp>
      </p:grpSp>
      <p:grpSp>
        <p:nvGrpSpPr>
          <p:cNvPr id="85" name="Group 73">
            <a:extLst>
              <a:ext uri="{FF2B5EF4-FFF2-40B4-BE49-F238E27FC236}">
                <a16:creationId xmlns:a16="http://schemas.microsoft.com/office/drawing/2014/main" id="{67E686B0-DBC9-4240-BA6C-3B3EF2AA82BB}"/>
              </a:ext>
            </a:extLst>
          </p:cNvPr>
          <p:cNvGrpSpPr/>
          <p:nvPr/>
        </p:nvGrpSpPr>
        <p:grpSpPr>
          <a:xfrm>
            <a:off x="8400539" y="3833659"/>
            <a:ext cx="3481409" cy="1206818"/>
            <a:chOff x="-128724" y="1982401"/>
            <a:chExt cx="4123065" cy="1609090"/>
          </a:xfrm>
        </p:grpSpPr>
        <p:sp>
          <p:nvSpPr>
            <p:cNvPr id="86" name="Rectangle 74">
              <a:extLst>
                <a:ext uri="{FF2B5EF4-FFF2-40B4-BE49-F238E27FC236}">
                  <a16:creationId xmlns:a16="http://schemas.microsoft.com/office/drawing/2014/main" id="{0B39311B-48BD-4D22-89A8-457BD9436689}"/>
                </a:ext>
              </a:extLst>
            </p:cNvPr>
            <p:cNvSpPr/>
            <p:nvPr/>
          </p:nvSpPr>
          <p:spPr>
            <a:xfrm>
              <a:off x="472376" y="1982401"/>
              <a:ext cx="3521965" cy="492442"/>
            </a:xfrm>
            <a:prstGeom prst="rect">
              <a:avLst/>
            </a:prstGeom>
          </p:spPr>
          <p:txBody>
            <a:bodyPr wrap="square" anchor="b">
              <a:spAutoFit/>
            </a:bodyPr>
            <a:lstStyle/>
            <a:p>
              <a:r>
                <a:rPr lang="es-CO" b="1" dirty="0">
                  <a:solidFill>
                    <a:srgbClr val="4472C4"/>
                  </a:solidFill>
                  <a:latin typeface="arial" panose="020B0604020202020204" pitchFamily="34" charset="0"/>
                </a:rPr>
                <a:t>Resolución 1099 de 2017</a:t>
              </a:r>
              <a:endParaRPr lang="en-US" b="1" dirty="0">
                <a:solidFill>
                  <a:srgbClr val="4472C4"/>
                </a:solidFill>
                <a:latin typeface="arial" panose="020B0604020202020204" pitchFamily="34" charset="0"/>
              </a:endParaRPr>
            </a:p>
          </p:txBody>
        </p:sp>
        <p:sp>
          <p:nvSpPr>
            <p:cNvPr id="87" name="Rectangle 75">
              <a:extLst>
                <a:ext uri="{FF2B5EF4-FFF2-40B4-BE49-F238E27FC236}">
                  <a16:creationId xmlns:a16="http://schemas.microsoft.com/office/drawing/2014/main" id="{4052D7C8-B380-4475-BE9D-172F49624141}"/>
                </a:ext>
              </a:extLst>
            </p:cNvPr>
            <p:cNvSpPr/>
            <p:nvPr/>
          </p:nvSpPr>
          <p:spPr>
            <a:xfrm>
              <a:off x="-128724" y="2483495"/>
              <a:ext cx="4054566" cy="1107996"/>
            </a:xfrm>
            <a:prstGeom prst="rect">
              <a:avLst/>
            </a:prstGeom>
          </p:spPr>
          <p:txBody>
            <a:bodyPr wrap="square">
              <a:spAutoFit/>
            </a:bodyPr>
            <a:lstStyle/>
            <a:p>
              <a:pPr marL="171450" indent="-171450" algn="r">
                <a:buFont typeface="Wingdings" panose="05000000000000000000" pitchFamily="2" charset="2"/>
                <a:buChar char="v"/>
              </a:pPr>
              <a:r>
                <a:rPr lang="es-CO" sz="1200" dirty="0">
                  <a:latin typeface="Century Gothic" panose="020B0502020202020204" pitchFamily="34" charset="0"/>
                </a:rPr>
                <a:t>Se establecen los procedimientos para autorización de trámites y el seguimiento a la política de racionalización de trámites.</a:t>
              </a:r>
              <a:endParaRPr lang="en-US" sz="1200" dirty="0">
                <a:latin typeface="Century Gothic" panose="020B0502020202020204" pitchFamily="34" charset="0"/>
              </a:endParaRPr>
            </a:p>
          </p:txBody>
        </p:sp>
      </p:grpSp>
      <p:grpSp>
        <p:nvGrpSpPr>
          <p:cNvPr id="88" name="Group 82">
            <a:extLst>
              <a:ext uri="{FF2B5EF4-FFF2-40B4-BE49-F238E27FC236}">
                <a16:creationId xmlns:a16="http://schemas.microsoft.com/office/drawing/2014/main" id="{FBF92352-574D-4B96-B448-D556759E9814}"/>
              </a:ext>
            </a:extLst>
          </p:cNvPr>
          <p:cNvGrpSpPr/>
          <p:nvPr/>
        </p:nvGrpSpPr>
        <p:grpSpPr>
          <a:xfrm>
            <a:off x="8068169" y="2772863"/>
            <a:ext cx="3755940" cy="952788"/>
            <a:chOff x="479551" y="2052237"/>
            <a:chExt cx="3326785" cy="906533"/>
          </a:xfrm>
        </p:grpSpPr>
        <p:sp>
          <p:nvSpPr>
            <p:cNvPr id="89" name="Rectangle 83">
              <a:extLst>
                <a:ext uri="{FF2B5EF4-FFF2-40B4-BE49-F238E27FC236}">
                  <a16:creationId xmlns:a16="http://schemas.microsoft.com/office/drawing/2014/main" id="{F559BC01-9015-4331-BAC9-B0AA5E6CEAFE}"/>
                </a:ext>
              </a:extLst>
            </p:cNvPr>
            <p:cNvSpPr/>
            <p:nvPr/>
          </p:nvSpPr>
          <p:spPr>
            <a:xfrm>
              <a:off x="568380" y="2052237"/>
              <a:ext cx="3237956" cy="351402"/>
            </a:xfrm>
            <a:prstGeom prst="rect">
              <a:avLst/>
            </a:prstGeom>
          </p:spPr>
          <p:txBody>
            <a:bodyPr wrap="square" anchor="b">
              <a:spAutoFit/>
            </a:bodyPr>
            <a:lstStyle/>
            <a:p>
              <a:pPr algn="r"/>
              <a:r>
                <a:rPr lang="es-CO" b="1" dirty="0">
                  <a:solidFill>
                    <a:schemeClr val="tx2">
                      <a:lumMod val="60000"/>
                      <a:lumOff val="40000"/>
                    </a:schemeClr>
                  </a:solidFill>
                  <a:latin typeface="arial" panose="020B0604020202020204" pitchFamily="34" charset="0"/>
                </a:rPr>
                <a:t>Resolución 1519 de 2020</a:t>
              </a:r>
              <a:endParaRPr lang="en-US" b="1" dirty="0">
                <a:solidFill>
                  <a:schemeClr val="tx2">
                    <a:lumMod val="60000"/>
                    <a:lumOff val="40000"/>
                  </a:schemeClr>
                </a:solidFill>
                <a:latin typeface="arial" panose="020B0604020202020204" pitchFamily="34" charset="0"/>
              </a:endParaRPr>
            </a:p>
          </p:txBody>
        </p:sp>
        <p:sp>
          <p:nvSpPr>
            <p:cNvPr id="90" name="Rectangle 84">
              <a:extLst>
                <a:ext uri="{FF2B5EF4-FFF2-40B4-BE49-F238E27FC236}">
                  <a16:creationId xmlns:a16="http://schemas.microsoft.com/office/drawing/2014/main" id="{70199AA1-9C3A-447B-AEF5-A5E43918DD58}"/>
                </a:ext>
              </a:extLst>
            </p:cNvPr>
            <p:cNvSpPr/>
            <p:nvPr/>
          </p:nvSpPr>
          <p:spPr>
            <a:xfrm>
              <a:off x="479551" y="2343817"/>
              <a:ext cx="3313875" cy="614953"/>
            </a:xfrm>
            <a:prstGeom prst="rect">
              <a:avLst/>
            </a:prstGeom>
          </p:spPr>
          <p:txBody>
            <a:bodyPr wrap="square">
              <a:spAutoFit/>
            </a:bodyPr>
            <a:lstStyle/>
            <a:p>
              <a:pPr marL="171450" indent="-171450" algn="r">
                <a:buFont typeface="Wingdings" panose="05000000000000000000" pitchFamily="2" charset="2"/>
                <a:buChar char="v"/>
              </a:pPr>
              <a:r>
                <a:rPr lang="es-CO" sz="1200" dirty="0">
                  <a:latin typeface="Century Gothic" panose="020B0502020202020204" pitchFamily="34" charset="0"/>
                </a:rPr>
                <a:t>Organización de las unidades o dependencias de quejas, sugerencias y reclamos</a:t>
              </a:r>
              <a:endParaRPr lang="en-US" sz="1200" dirty="0">
                <a:latin typeface="Century Gothic" panose="020B0502020202020204" pitchFamily="34" charset="0"/>
              </a:endParaRPr>
            </a:p>
          </p:txBody>
        </p:sp>
      </p:grpSp>
      <p:grpSp>
        <p:nvGrpSpPr>
          <p:cNvPr id="91" name="Group 79">
            <a:extLst>
              <a:ext uri="{FF2B5EF4-FFF2-40B4-BE49-F238E27FC236}">
                <a16:creationId xmlns:a16="http://schemas.microsoft.com/office/drawing/2014/main" id="{F94A408B-DCA1-42D0-9D19-E647A14F47BF}"/>
              </a:ext>
            </a:extLst>
          </p:cNvPr>
          <p:cNvGrpSpPr/>
          <p:nvPr/>
        </p:nvGrpSpPr>
        <p:grpSpPr>
          <a:xfrm>
            <a:off x="7459808" y="1376269"/>
            <a:ext cx="4378560" cy="1367903"/>
            <a:chOff x="361219" y="1920275"/>
            <a:chExt cx="3237956" cy="1301495"/>
          </a:xfrm>
        </p:grpSpPr>
        <p:sp>
          <p:nvSpPr>
            <p:cNvPr id="92" name="Rectangle 80">
              <a:extLst>
                <a:ext uri="{FF2B5EF4-FFF2-40B4-BE49-F238E27FC236}">
                  <a16:creationId xmlns:a16="http://schemas.microsoft.com/office/drawing/2014/main" id="{FB8A5081-64A1-4722-B31A-53B3F4617809}"/>
                </a:ext>
              </a:extLst>
            </p:cNvPr>
            <p:cNvSpPr/>
            <p:nvPr/>
          </p:nvSpPr>
          <p:spPr>
            <a:xfrm>
              <a:off x="687760" y="1920275"/>
              <a:ext cx="2879314" cy="351402"/>
            </a:xfrm>
            <a:prstGeom prst="rect">
              <a:avLst/>
            </a:prstGeom>
          </p:spPr>
          <p:txBody>
            <a:bodyPr wrap="square" anchor="b">
              <a:spAutoFit/>
            </a:bodyPr>
            <a:lstStyle/>
            <a:p>
              <a:pPr algn="r"/>
              <a:r>
                <a:rPr lang="es-CO" b="1" dirty="0">
                  <a:latin typeface="arial" panose="020B0604020202020204" pitchFamily="34" charset="0"/>
                </a:rPr>
                <a:t>Resolución 455 de 2021</a:t>
              </a:r>
              <a:endParaRPr lang="en-US" b="1" dirty="0">
                <a:latin typeface="arial" panose="020B0604020202020204" pitchFamily="34" charset="0"/>
              </a:endParaRPr>
            </a:p>
          </p:txBody>
        </p:sp>
        <p:sp>
          <p:nvSpPr>
            <p:cNvPr id="93" name="Rectangle 81">
              <a:extLst>
                <a:ext uri="{FF2B5EF4-FFF2-40B4-BE49-F238E27FC236}">
                  <a16:creationId xmlns:a16="http://schemas.microsoft.com/office/drawing/2014/main" id="{C6B0075C-4AE1-4CE5-B851-768512A81CEF}"/>
                </a:ext>
              </a:extLst>
            </p:cNvPr>
            <p:cNvSpPr/>
            <p:nvPr/>
          </p:nvSpPr>
          <p:spPr>
            <a:xfrm>
              <a:off x="361219" y="2255415"/>
              <a:ext cx="3237956" cy="966355"/>
            </a:xfrm>
            <a:prstGeom prst="rect">
              <a:avLst/>
            </a:prstGeom>
          </p:spPr>
          <p:txBody>
            <a:bodyPr wrap="square">
              <a:spAutoFit/>
            </a:bodyPr>
            <a:lstStyle/>
            <a:p>
              <a:pPr marL="171450" indent="-171450" algn="r">
                <a:buFont typeface="Wingdings" panose="05000000000000000000" pitchFamily="2" charset="2"/>
                <a:buChar char="v"/>
              </a:pPr>
              <a:r>
                <a:rPr lang="es-CO" sz="1200" dirty="0">
                  <a:latin typeface="Century Gothic" panose="020B0502020202020204" pitchFamily="34" charset="0"/>
                </a:rPr>
                <a:t>Lineamientos generales para la autorización de trámites creados por la ley, la modificaciones de los trámites existentes, el seguimiento a la política de simplificación, racionalización y estandarización de trámites</a:t>
              </a:r>
              <a:endParaRPr lang="en-US" sz="1200" dirty="0">
                <a:latin typeface="Century Gothic" panose="020B0502020202020204" pitchFamily="34" charset="0"/>
              </a:endParaRPr>
            </a:p>
          </p:txBody>
        </p:sp>
      </p:grpSp>
      <p:sp>
        <p:nvSpPr>
          <p:cNvPr id="13" name="Rectangle 87">
            <a:extLst>
              <a:ext uri="{FF2B5EF4-FFF2-40B4-BE49-F238E27FC236}">
                <a16:creationId xmlns:a16="http://schemas.microsoft.com/office/drawing/2014/main" id="{E5272AA5-E251-73DB-91D0-00370B8457E3}"/>
              </a:ext>
            </a:extLst>
          </p:cNvPr>
          <p:cNvSpPr/>
          <p:nvPr/>
        </p:nvSpPr>
        <p:spPr>
          <a:xfrm>
            <a:off x="2251605" y="5462204"/>
            <a:ext cx="4034733" cy="1362232"/>
          </a:xfrm>
          <a:prstGeom prst="rect">
            <a:avLst/>
          </a:prstGeom>
        </p:spPr>
        <p:txBody>
          <a:bodyPr wrap="square">
            <a:spAutoFit/>
          </a:bodyPr>
          <a:lstStyle/>
          <a:p>
            <a:pPr marL="457200">
              <a:lnSpc>
                <a:spcPct val="110000"/>
              </a:lnSpc>
            </a:pPr>
            <a:r>
              <a:rPr lang="en-US" sz="1400" b="1" dirty="0">
                <a:solidFill>
                  <a:srgbClr val="8E62A6"/>
                </a:solidFill>
                <a:latin typeface="Arial" panose="020B0604020202020204" pitchFamily="34" charset="0"/>
                <a:cs typeface="Arial" panose="020B0604020202020204" pitchFamily="34" charset="0"/>
              </a:rPr>
              <a:t>Ley 2195 de 2022 programa de transparencia y ética pública</a:t>
            </a:r>
          </a:p>
          <a:p>
            <a:pPr marL="628650" indent="-171450">
              <a:lnSpc>
                <a:spcPct val="110000"/>
              </a:lnSpc>
              <a:buFont typeface="Wingdings" panose="05000000000000000000" pitchFamily="2" charset="2"/>
              <a:buChar char="v"/>
            </a:pPr>
            <a:r>
              <a:rPr lang="es-ES" sz="1200" dirty="0">
                <a:latin typeface="Century Gothic" panose="020B0502020202020204" pitchFamily="34" charset="0"/>
              </a:rPr>
              <a:t>Por medio de la cual se adoptan medidas en materia de transparencia, prevención y lucha contra la corrupción y se dictan otras disposiciones.</a:t>
            </a:r>
            <a:endParaRPr lang="en-US" sz="1200" dirty="0">
              <a:latin typeface="Century Gothic" panose="020B0502020202020204" pitchFamily="34" charset="0"/>
            </a:endParaRPr>
          </a:p>
        </p:txBody>
      </p:sp>
      <p:sp>
        <p:nvSpPr>
          <p:cNvPr id="56" name="TextBox 160">
            <a:extLst>
              <a:ext uri="{FF2B5EF4-FFF2-40B4-BE49-F238E27FC236}">
                <a16:creationId xmlns:a16="http://schemas.microsoft.com/office/drawing/2014/main" id="{64893977-9D30-5F24-FEB7-B86FC207D317}"/>
              </a:ext>
            </a:extLst>
          </p:cNvPr>
          <p:cNvSpPr txBox="1"/>
          <p:nvPr/>
        </p:nvSpPr>
        <p:spPr>
          <a:xfrm>
            <a:off x="5614271" y="1754960"/>
            <a:ext cx="575799" cy="553998"/>
          </a:xfrm>
          <a:prstGeom prst="rect">
            <a:avLst/>
          </a:prstGeom>
          <a:noFill/>
        </p:spPr>
        <p:txBody>
          <a:bodyPr wrap="square" lIns="91440" tIns="45720" rIns="91440" bIns="45720" rtlCol="0" anchor="ctr">
            <a:spAutoFit/>
          </a:bodyPr>
          <a:lstStyle/>
          <a:p>
            <a:pPr algn="ctr"/>
            <a:r>
              <a:rPr lang="en-US" sz="3000" b="1" dirty="0">
                <a:solidFill>
                  <a:schemeClr val="bg1"/>
                </a:solidFill>
                <a:effectLst>
                  <a:outerShdw blurRad="38100" dist="38100" dir="2700000" algn="tl">
                    <a:srgbClr val="000000">
                      <a:alpha val="43137"/>
                    </a:srgbClr>
                  </a:outerShdw>
                </a:effectLst>
                <a:cs typeface="Calibri"/>
              </a:rPr>
              <a:t>29</a:t>
            </a:r>
          </a:p>
        </p:txBody>
      </p:sp>
    </p:spTree>
    <p:extLst>
      <p:ext uri="{BB962C8B-B14F-4D97-AF65-F5344CB8AC3E}">
        <p14:creationId xmlns:p14="http://schemas.microsoft.com/office/powerpoint/2010/main" val="2100095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9809F5AA-7411-4C7C-A2A6-F1661CFC4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79824"/>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18">
            <a:extLst>
              <a:ext uri="{FF2B5EF4-FFF2-40B4-BE49-F238E27FC236}">
                <a16:creationId xmlns:a16="http://schemas.microsoft.com/office/drawing/2014/main" id="{DFFCBA31-C483-41C7-B0BA-25D3A5509F1A}"/>
              </a:ext>
            </a:extLst>
          </p:cNvPr>
          <p:cNvSpPr txBox="1"/>
          <p:nvPr/>
        </p:nvSpPr>
        <p:spPr>
          <a:xfrm>
            <a:off x="1592557" y="1403990"/>
            <a:ext cx="7016553" cy="646331"/>
          </a:xfrm>
          <a:prstGeom prst="rect">
            <a:avLst/>
          </a:prstGeom>
          <a:noFill/>
        </p:spPr>
        <p:txBody>
          <a:bodyPr wrap="square" rtlCol="0">
            <a:spAutoFit/>
            <a:scene3d>
              <a:camera prst="orthographicFront"/>
              <a:lightRig rig="threePt" dir="t"/>
            </a:scene3d>
            <a:sp3d contourW="12700"/>
          </a:bodyPr>
          <a:lstStyle/>
          <a:p>
            <a:pPr>
              <a:defRPr/>
            </a:pPr>
            <a:r>
              <a:rPr lang="es-CO" altLang="zh-CN" sz="3600" b="1" dirty="0">
                <a:solidFill>
                  <a:prstClr val="black">
                    <a:lumMod val="75000"/>
                    <a:lumOff val="25000"/>
                  </a:prstClr>
                </a:solidFill>
                <a:latin typeface="+mj-lt"/>
                <a:ea typeface="Cambria" panose="02040503050406030204" pitchFamily="18" charset="0"/>
              </a:rPr>
              <a:t>Recursos</a:t>
            </a:r>
          </a:p>
        </p:txBody>
      </p:sp>
      <p:sp>
        <p:nvSpPr>
          <p:cNvPr id="5" name="文本框 18">
            <a:extLst>
              <a:ext uri="{FF2B5EF4-FFF2-40B4-BE49-F238E27FC236}">
                <a16:creationId xmlns:a16="http://schemas.microsoft.com/office/drawing/2014/main" id="{C3151983-6B2E-4EED-B118-B983D6E4D075}"/>
              </a:ext>
            </a:extLst>
          </p:cNvPr>
          <p:cNvSpPr txBox="1"/>
          <p:nvPr/>
        </p:nvSpPr>
        <p:spPr>
          <a:xfrm>
            <a:off x="6995382" y="1403990"/>
            <a:ext cx="7016553" cy="646331"/>
          </a:xfrm>
          <a:prstGeom prst="rect">
            <a:avLst/>
          </a:prstGeom>
          <a:noFill/>
        </p:spPr>
        <p:txBody>
          <a:bodyPr wrap="square" rtlCol="0">
            <a:spAutoFit/>
            <a:scene3d>
              <a:camera prst="orthographicFront"/>
              <a:lightRig rig="threePt" dir="t"/>
            </a:scene3d>
            <a:sp3d contourW="12700"/>
          </a:bodyPr>
          <a:lstStyle/>
          <a:p>
            <a:pPr>
              <a:defRPr/>
            </a:pPr>
            <a:r>
              <a:rPr lang="es-CO" altLang="zh-CN" sz="3600" b="1" dirty="0">
                <a:solidFill>
                  <a:prstClr val="black">
                    <a:lumMod val="75000"/>
                    <a:lumOff val="25000"/>
                  </a:prstClr>
                </a:solidFill>
                <a:latin typeface="+mj-lt"/>
                <a:ea typeface="Cambria" panose="02040503050406030204" pitchFamily="18" charset="0"/>
              </a:rPr>
              <a:t>Mesas e indicadores</a:t>
            </a:r>
          </a:p>
        </p:txBody>
      </p:sp>
      <p:sp>
        <p:nvSpPr>
          <p:cNvPr id="6" name="Rectángulo 5">
            <a:extLst>
              <a:ext uri="{FF2B5EF4-FFF2-40B4-BE49-F238E27FC236}">
                <a16:creationId xmlns:a16="http://schemas.microsoft.com/office/drawing/2014/main" id="{E387997D-D51B-4F99-BDE4-70AD0294EA63}"/>
              </a:ext>
            </a:extLst>
          </p:cNvPr>
          <p:cNvSpPr/>
          <p:nvPr/>
        </p:nvSpPr>
        <p:spPr>
          <a:xfrm>
            <a:off x="0" y="166107"/>
            <a:ext cx="12192000" cy="947858"/>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7" name="Title 1">
            <a:extLst>
              <a:ext uri="{FF2B5EF4-FFF2-40B4-BE49-F238E27FC236}">
                <a16:creationId xmlns:a16="http://schemas.microsoft.com/office/drawing/2014/main" id="{BD61B342-FE05-4510-BE1F-EB7BB6D37E3A}"/>
              </a:ext>
            </a:extLst>
          </p:cNvPr>
          <p:cNvSpPr>
            <a:spLocks noGrp="1"/>
          </p:cNvSpPr>
          <p:nvPr>
            <p:ph type="title"/>
          </p:nvPr>
        </p:nvSpPr>
        <p:spPr>
          <a:xfrm>
            <a:off x="728850" y="640036"/>
            <a:ext cx="11148517" cy="585216"/>
          </a:xfrm>
        </p:spPr>
        <p:txBody>
          <a:bodyPr>
            <a:noAutofit/>
          </a:bodyPr>
          <a:lstStyle/>
          <a:p>
            <a:r>
              <a:rPr lang="es-CO" altLang="zh-CN" sz="3600" b="1" dirty="0">
                <a:solidFill>
                  <a:schemeClr val="bg1"/>
                </a:solidFill>
                <a:latin typeface="Century Gothic" panose="020B0502020202020204" pitchFamily="34" charset="0"/>
              </a:rPr>
              <a:t>Acciones para la construcción del PAAC</a:t>
            </a:r>
            <a:br>
              <a:rPr kumimoji="0" lang="zh-CN" altLang="en-US" sz="3200" b="1" i="0" u="none" strike="noStrike" kern="0" cap="none" spc="0" normalizeH="0" baseline="0" noProof="0" dirty="0">
                <a:ln>
                  <a:noFill/>
                </a:ln>
                <a:solidFill>
                  <a:prstClr val="white"/>
                </a:solidFill>
                <a:effectLst/>
                <a:uLnTx/>
                <a:uFillTx/>
                <a:latin typeface="Century Gothic" panose="020B0502020202020204" pitchFamily="34" charset="0"/>
                <a:ea typeface="华文楷体" panose="02010600040101010101" pitchFamily="2" charset="-122"/>
              </a:rPr>
            </a:br>
            <a:endParaRPr lang="es-CO" sz="3200" b="1" dirty="0">
              <a:solidFill>
                <a:schemeClr val="bg1"/>
              </a:solidFill>
              <a:latin typeface="Century Gothic" panose="020B0502020202020204" pitchFamily="34" charset="0"/>
            </a:endParaRPr>
          </a:p>
        </p:txBody>
      </p:sp>
      <p:pic>
        <p:nvPicPr>
          <p:cNvPr id="9" name="Imagen 8" descr="Icono&#10;&#10;Descripción generada automáticamente">
            <a:extLst>
              <a:ext uri="{FF2B5EF4-FFF2-40B4-BE49-F238E27FC236}">
                <a16:creationId xmlns:a16="http://schemas.microsoft.com/office/drawing/2014/main" id="{E2AAF0A3-1386-4A90-9F1B-85CE1461E0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7370" y="2686990"/>
            <a:ext cx="2669474" cy="2669474"/>
          </a:xfrm>
          <a:prstGeom prst="rect">
            <a:avLst/>
          </a:prstGeom>
        </p:spPr>
      </p:pic>
      <p:pic>
        <p:nvPicPr>
          <p:cNvPr id="11" name="Imagen 10" descr="Icono&#10;&#10;Descripción generada automáticamente">
            <a:extLst>
              <a:ext uri="{FF2B5EF4-FFF2-40B4-BE49-F238E27FC236}">
                <a16:creationId xmlns:a16="http://schemas.microsoft.com/office/drawing/2014/main" id="{9B745474-DEA3-4D44-BEE3-70C52CEBF0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828" y="2717801"/>
            <a:ext cx="2669474" cy="2669474"/>
          </a:xfrm>
          <a:prstGeom prst="rect">
            <a:avLst/>
          </a:prstGeom>
        </p:spPr>
      </p:pic>
      <p:sp>
        <p:nvSpPr>
          <p:cNvPr id="12" name="Rectangle 72">
            <a:extLst>
              <a:ext uri="{FF2B5EF4-FFF2-40B4-BE49-F238E27FC236}">
                <a16:creationId xmlns:a16="http://schemas.microsoft.com/office/drawing/2014/main" id="{C7E7D970-91C8-4113-A77A-29F2935954C2}"/>
              </a:ext>
            </a:extLst>
          </p:cNvPr>
          <p:cNvSpPr/>
          <p:nvPr/>
        </p:nvSpPr>
        <p:spPr>
          <a:xfrm>
            <a:off x="2974034" y="2863474"/>
            <a:ext cx="2952197" cy="2492990"/>
          </a:xfrm>
          <a:prstGeom prst="rect">
            <a:avLst/>
          </a:prstGeom>
        </p:spPr>
        <p:txBody>
          <a:bodyPr wrap="square">
            <a:spAutoFit/>
          </a:bodyPr>
          <a:lstStyle/>
          <a:p>
            <a:endParaRPr lang="es-CO" sz="1200" dirty="0">
              <a:latin typeface="Century Gothic" panose="020B0502020202020204" pitchFamily="34" charset="0"/>
            </a:endParaRPr>
          </a:p>
          <a:p>
            <a:pPr algn="just"/>
            <a:r>
              <a:rPr lang="es-CO" sz="1200" dirty="0">
                <a:latin typeface="Century Gothic" panose="020B0502020202020204" pitchFamily="34" charset="0"/>
              </a:rPr>
              <a:t>Para adelantar el Plan Anticorrupción y Atención al Ciudadano, los recursos están asociados a gastos de funcionamiento, los cuales garantizan el normal desarrollo de la gestión operativa y administrativa, así como recursos tecnológicos y humanos previstos se encuentran dentro del presupuesto aprobado y definido para esta vigencia. </a:t>
            </a:r>
          </a:p>
          <a:p>
            <a:pPr marL="171450" indent="-171450">
              <a:buFont typeface="Wingdings" panose="05000000000000000000" pitchFamily="2" charset="2"/>
              <a:buChar char="v"/>
            </a:pPr>
            <a:endParaRPr lang="en-US" sz="1200" dirty="0">
              <a:latin typeface="Century Gothic" panose="020B0502020202020204" pitchFamily="34" charset="0"/>
            </a:endParaRPr>
          </a:p>
        </p:txBody>
      </p:sp>
      <p:sp>
        <p:nvSpPr>
          <p:cNvPr id="13" name="Rectangle 72">
            <a:extLst>
              <a:ext uri="{FF2B5EF4-FFF2-40B4-BE49-F238E27FC236}">
                <a16:creationId xmlns:a16="http://schemas.microsoft.com/office/drawing/2014/main" id="{82E12C24-F9DB-4229-AF45-27CBBE14FEB6}"/>
              </a:ext>
            </a:extLst>
          </p:cNvPr>
          <p:cNvSpPr/>
          <p:nvPr/>
        </p:nvSpPr>
        <p:spPr>
          <a:xfrm>
            <a:off x="8925170" y="2775232"/>
            <a:ext cx="2952197" cy="3231654"/>
          </a:xfrm>
          <a:prstGeom prst="rect">
            <a:avLst/>
          </a:prstGeom>
        </p:spPr>
        <p:txBody>
          <a:bodyPr wrap="square">
            <a:spAutoFit/>
          </a:bodyPr>
          <a:lstStyle/>
          <a:p>
            <a:pPr algn="just"/>
            <a:r>
              <a:rPr lang="es-CO" sz="1200" dirty="0">
                <a:latin typeface="Century Gothic" panose="020B0502020202020204" pitchFamily="34" charset="0"/>
              </a:rPr>
              <a:t>El Ministerio realiza un seguimiento mensual detallado del cumplimiento de las acciones ejecutadas dentro del Plan de Acción Anual, según las fechas definidas, con el fin de medir así el nivel de implementación de dichas estrategias. </a:t>
            </a:r>
          </a:p>
          <a:p>
            <a:pPr algn="just"/>
            <a:r>
              <a:rPr lang="es-CO" sz="1200" dirty="0">
                <a:latin typeface="Century Gothic" panose="020B0502020202020204" pitchFamily="34" charset="0"/>
              </a:rPr>
              <a:t> </a:t>
            </a:r>
          </a:p>
          <a:p>
            <a:pPr algn="just"/>
            <a:r>
              <a:rPr lang="es-CO" sz="1200" dirty="0">
                <a:latin typeface="Century Gothic" panose="020B0502020202020204" pitchFamily="34" charset="0"/>
              </a:rPr>
              <a:t>La Oficina de Control Interno, realiza seguimientos cuatrimestrales del porcentaje de avance del cumplimiento de las acciones del Plan Anticorrupción y Atención el cual se publica en la página web en la sección de Transparencia y Acceso a la Información.</a:t>
            </a:r>
          </a:p>
          <a:p>
            <a:endParaRPr lang="en-US" sz="1200" dirty="0">
              <a:latin typeface="Century Gothic" panose="020B0502020202020204" pitchFamily="34" charset="0"/>
            </a:endParaRPr>
          </a:p>
        </p:txBody>
      </p:sp>
      <p:sp>
        <p:nvSpPr>
          <p:cNvPr id="16" name="Rectángulo 15">
            <a:hlinkClick r:id="rId5" action="ppaction://hlinksldjump"/>
            <a:extLst>
              <a:ext uri="{FF2B5EF4-FFF2-40B4-BE49-F238E27FC236}">
                <a16:creationId xmlns:a16="http://schemas.microsoft.com/office/drawing/2014/main" id="{40A3F838-26C6-4586-9557-CC936177F078}"/>
              </a:ext>
            </a:extLst>
          </p:cNvPr>
          <p:cNvSpPr/>
          <p:nvPr/>
        </p:nvSpPr>
        <p:spPr>
          <a:xfrm>
            <a:off x="5534738" y="5971604"/>
            <a:ext cx="1428384" cy="462207"/>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Contenido</a:t>
            </a:r>
          </a:p>
        </p:txBody>
      </p:sp>
      <p:pic>
        <p:nvPicPr>
          <p:cNvPr id="17"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6723213" y="6157356"/>
            <a:ext cx="586619" cy="58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04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EB9633A-99C7-418D-B2A4-20F351B4715F}"/>
              </a:ext>
            </a:extLst>
          </p:cNvPr>
          <p:cNvSpPr/>
          <p:nvPr/>
        </p:nvSpPr>
        <p:spPr>
          <a:xfrm>
            <a:off x="0" y="228600"/>
            <a:ext cx="12192000" cy="1060301"/>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2" name="Title 1">
            <a:extLst>
              <a:ext uri="{FF2B5EF4-FFF2-40B4-BE49-F238E27FC236}">
                <a16:creationId xmlns:a16="http://schemas.microsoft.com/office/drawing/2014/main" id="{FC4C710A-EBE7-499E-8877-B1D324D4C1E3}"/>
              </a:ext>
            </a:extLst>
          </p:cNvPr>
          <p:cNvSpPr>
            <a:spLocks noGrp="1"/>
          </p:cNvSpPr>
          <p:nvPr>
            <p:ph type="title"/>
          </p:nvPr>
        </p:nvSpPr>
        <p:spPr>
          <a:xfrm>
            <a:off x="830884" y="444683"/>
            <a:ext cx="9551366" cy="585216"/>
          </a:xfrm>
        </p:spPr>
        <p:txBody>
          <a:bodyPr>
            <a:normAutofit/>
          </a:bodyPr>
          <a:lstStyle/>
          <a:p>
            <a:r>
              <a:rPr lang="es-CO" sz="3200" b="1" dirty="0">
                <a:solidFill>
                  <a:schemeClr val="bg1"/>
                </a:solidFill>
                <a:latin typeface="Century Gothic" panose="020B0502020202020204" pitchFamily="34" charset="0"/>
              </a:rPr>
              <a:t>El Ministerio dio cumplimiento en 2022 así:</a:t>
            </a:r>
          </a:p>
        </p:txBody>
      </p:sp>
      <p:grpSp>
        <p:nvGrpSpPr>
          <p:cNvPr id="40" name="Group 12">
            <a:extLst>
              <a:ext uri="{FF2B5EF4-FFF2-40B4-BE49-F238E27FC236}">
                <a16:creationId xmlns:a16="http://schemas.microsoft.com/office/drawing/2014/main" id="{0CB2BD57-EE3E-43D2-A6DA-4673CDF1A242}"/>
              </a:ext>
            </a:extLst>
          </p:cNvPr>
          <p:cNvGrpSpPr/>
          <p:nvPr/>
        </p:nvGrpSpPr>
        <p:grpSpPr>
          <a:xfrm>
            <a:off x="3858667" y="1388999"/>
            <a:ext cx="3290168" cy="3063833"/>
            <a:chOff x="5207490" y="2759174"/>
            <a:chExt cx="2155453" cy="1927766"/>
          </a:xfrm>
        </p:grpSpPr>
        <p:sp>
          <p:nvSpPr>
            <p:cNvPr id="42" name="Freeform 314">
              <a:extLst>
                <a:ext uri="{FF2B5EF4-FFF2-40B4-BE49-F238E27FC236}">
                  <a16:creationId xmlns:a16="http://schemas.microsoft.com/office/drawing/2014/main" id="{12E36697-A30C-482E-BF9E-21DFB9102B91}"/>
                </a:ext>
              </a:extLst>
            </p:cNvPr>
            <p:cNvSpPr>
              <a:spLocks/>
            </p:cNvSpPr>
            <p:nvPr/>
          </p:nvSpPr>
          <p:spPr bwMode="auto">
            <a:xfrm>
              <a:off x="5419501" y="2759174"/>
              <a:ext cx="733425" cy="854075"/>
            </a:xfrm>
            <a:custGeom>
              <a:avLst/>
              <a:gdLst>
                <a:gd name="T0" fmla="*/ 0 w 1385"/>
                <a:gd name="T1" fmla="*/ 400 h 1616"/>
                <a:gd name="T2" fmla="*/ 693 w 1385"/>
                <a:gd name="T3" fmla="*/ 0 h 1616"/>
                <a:gd name="T4" fmla="*/ 1385 w 1385"/>
                <a:gd name="T5" fmla="*/ 400 h 1616"/>
                <a:gd name="T6" fmla="*/ 1385 w 1385"/>
                <a:gd name="T7" fmla="*/ 1218 h 1616"/>
                <a:gd name="T8" fmla="*/ 693 w 1385"/>
                <a:gd name="T9" fmla="*/ 1616 h 1616"/>
                <a:gd name="T10" fmla="*/ 0 w 1385"/>
                <a:gd name="T11" fmla="*/ 1216 h 1616"/>
                <a:gd name="T12" fmla="*/ 0 w 1385"/>
                <a:gd name="T13" fmla="*/ 400 h 1616"/>
              </a:gdLst>
              <a:ahLst/>
              <a:cxnLst>
                <a:cxn ang="0">
                  <a:pos x="T0" y="T1"/>
                </a:cxn>
                <a:cxn ang="0">
                  <a:pos x="T2" y="T3"/>
                </a:cxn>
                <a:cxn ang="0">
                  <a:pos x="T4" y="T5"/>
                </a:cxn>
                <a:cxn ang="0">
                  <a:pos x="T6" y="T7"/>
                </a:cxn>
                <a:cxn ang="0">
                  <a:pos x="T8" y="T9"/>
                </a:cxn>
                <a:cxn ang="0">
                  <a:pos x="T10" y="T11"/>
                </a:cxn>
                <a:cxn ang="0">
                  <a:pos x="T12" y="T13"/>
                </a:cxn>
              </a:cxnLst>
              <a:rect l="0" t="0" r="r" b="b"/>
              <a:pathLst>
                <a:path w="1385" h="1616">
                  <a:moveTo>
                    <a:pt x="0" y="400"/>
                  </a:moveTo>
                  <a:lnTo>
                    <a:pt x="693" y="0"/>
                  </a:lnTo>
                  <a:lnTo>
                    <a:pt x="1385" y="400"/>
                  </a:lnTo>
                  <a:lnTo>
                    <a:pt x="1385" y="1218"/>
                  </a:lnTo>
                  <a:lnTo>
                    <a:pt x="693" y="1616"/>
                  </a:lnTo>
                  <a:lnTo>
                    <a:pt x="0" y="1216"/>
                  </a:lnTo>
                  <a:lnTo>
                    <a:pt x="0" y="40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4" name="Freeform 316">
              <a:extLst>
                <a:ext uri="{FF2B5EF4-FFF2-40B4-BE49-F238E27FC236}">
                  <a16:creationId xmlns:a16="http://schemas.microsoft.com/office/drawing/2014/main" id="{DB9D6428-E9DA-417F-BB1A-2D63E12210E0}"/>
                </a:ext>
              </a:extLst>
            </p:cNvPr>
            <p:cNvSpPr>
              <a:spLocks/>
            </p:cNvSpPr>
            <p:nvPr/>
          </p:nvSpPr>
          <p:spPr bwMode="auto">
            <a:xfrm>
              <a:off x="5207490" y="3832865"/>
              <a:ext cx="733425" cy="854075"/>
            </a:xfrm>
            <a:custGeom>
              <a:avLst/>
              <a:gdLst>
                <a:gd name="T0" fmla="*/ 0 w 1385"/>
                <a:gd name="T1" fmla="*/ 399 h 1616"/>
                <a:gd name="T2" fmla="*/ 693 w 1385"/>
                <a:gd name="T3" fmla="*/ 0 h 1616"/>
                <a:gd name="T4" fmla="*/ 1385 w 1385"/>
                <a:gd name="T5" fmla="*/ 399 h 1616"/>
                <a:gd name="T6" fmla="*/ 1385 w 1385"/>
                <a:gd name="T7" fmla="*/ 1216 h 1616"/>
                <a:gd name="T8" fmla="*/ 693 w 1385"/>
                <a:gd name="T9" fmla="*/ 1616 h 1616"/>
                <a:gd name="T10" fmla="*/ 0 w 1385"/>
                <a:gd name="T11" fmla="*/ 1216 h 1616"/>
                <a:gd name="T12" fmla="*/ 0 w 1385"/>
                <a:gd name="T13" fmla="*/ 399 h 1616"/>
              </a:gdLst>
              <a:ahLst/>
              <a:cxnLst>
                <a:cxn ang="0">
                  <a:pos x="T0" y="T1"/>
                </a:cxn>
                <a:cxn ang="0">
                  <a:pos x="T2" y="T3"/>
                </a:cxn>
                <a:cxn ang="0">
                  <a:pos x="T4" y="T5"/>
                </a:cxn>
                <a:cxn ang="0">
                  <a:pos x="T6" y="T7"/>
                </a:cxn>
                <a:cxn ang="0">
                  <a:pos x="T8" y="T9"/>
                </a:cxn>
                <a:cxn ang="0">
                  <a:pos x="T10" y="T11"/>
                </a:cxn>
                <a:cxn ang="0">
                  <a:pos x="T12" y="T13"/>
                </a:cxn>
              </a:cxnLst>
              <a:rect l="0" t="0" r="r" b="b"/>
              <a:pathLst>
                <a:path w="1385" h="1616">
                  <a:moveTo>
                    <a:pt x="0" y="399"/>
                  </a:moveTo>
                  <a:lnTo>
                    <a:pt x="693" y="0"/>
                  </a:lnTo>
                  <a:lnTo>
                    <a:pt x="1385" y="399"/>
                  </a:lnTo>
                  <a:lnTo>
                    <a:pt x="1385" y="1216"/>
                  </a:lnTo>
                  <a:lnTo>
                    <a:pt x="693" y="1616"/>
                  </a:lnTo>
                  <a:lnTo>
                    <a:pt x="0" y="1216"/>
                  </a:lnTo>
                  <a:lnTo>
                    <a:pt x="0" y="39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5" name="Freeform 317">
              <a:extLst>
                <a:ext uri="{FF2B5EF4-FFF2-40B4-BE49-F238E27FC236}">
                  <a16:creationId xmlns:a16="http://schemas.microsoft.com/office/drawing/2014/main" id="{9D17E17D-E58E-4C5C-A6D0-27F558654192}"/>
                </a:ext>
              </a:extLst>
            </p:cNvPr>
            <p:cNvSpPr>
              <a:spLocks/>
            </p:cNvSpPr>
            <p:nvPr/>
          </p:nvSpPr>
          <p:spPr bwMode="auto">
            <a:xfrm>
              <a:off x="6629518" y="3286153"/>
              <a:ext cx="733425" cy="855663"/>
            </a:xfrm>
            <a:custGeom>
              <a:avLst/>
              <a:gdLst>
                <a:gd name="T0" fmla="*/ 0 w 1386"/>
                <a:gd name="T1" fmla="*/ 400 h 1615"/>
                <a:gd name="T2" fmla="*/ 694 w 1386"/>
                <a:gd name="T3" fmla="*/ 0 h 1615"/>
                <a:gd name="T4" fmla="*/ 1386 w 1386"/>
                <a:gd name="T5" fmla="*/ 400 h 1615"/>
                <a:gd name="T6" fmla="*/ 1386 w 1386"/>
                <a:gd name="T7" fmla="*/ 1215 h 1615"/>
                <a:gd name="T8" fmla="*/ 694 w 1386"/>
                <a:gd name="T9" fmla="*/ 1615 h 1615"/>
                <a:gd name="T10" fmla="*/ 0 w 1386"/>
                <a:gd name="T11" fmla="*/ 1215 h 1615"/>
                <a:gd name="T12" fmla="*/ 0 w 1386"/>
                <a:gd name="T13" fmla="*/ 400 h 1615"/>
              </a:gdLst>
              <a:ahLst/>
              <a:cxnLst>
                <a:cxn ang="0">
                  <a:pos x="T0" y="T1"/>
                </a:cxn>
                <a:cxn ang="0">
                  <a:pos x="T2" y="T3"/>
                </a:cxn>
                <a:cxn ang="0">
                  <a:pos x="T4" y="T5"/>
                </a:cxn>
                <a:cxn ang="0">
                  <a:pos x="T6" y="T7"/>
                </a:cxn>
                <a:cxn ang="0">
                  <a:pos x="T8" y="T9"/>
                </a:cxn>
                <a:cxn ang="0">
                  <a:pos x="T10" y="T11"/>
                </a:cxn>
                <a:cxn ang="0">
                  <a:pos x="T12" y="T13"/>
                </a:cxn>
              </a:cxnLst>
              <a:rect l="0" t="0" r="r" b="b"/>
              <a:pathLst>
                <a:path w="1386" h="1615">
                  <a:moveTo>
                    <a:pt x="0" y="400"/>
                  </a:moveTo>
                  <a:lnTo>
                    <a:pt x="694" y="0"/>
                  </a:lnTo>
                  <a:lnTo>
                    <a:pt x="1386" y="400"/>
                  </a:lnTo>
                  <a:lnTo>
                    <a:pt x="1386" y="1215"/>
                  </a:lnTo>
                  <a:lnTo>
                    <a:pt x="694" y="1615"/>
                  </a:lnTo>
                  <a:lnTo>
                    <a:pt x="0" y="1215"/>
                  </a:lnTo>
                  <a:lnTo>
                    <a:pt x="0" y="4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7" name="Freeform 319">
              <a:extLst>
                <a:ext uri="{FF2B5EF4-FFF2-40B4-BE49-F238E27FC236}">
                  <a16:creationId xmlns:a16="http://schemas.microsoft.com/office/drawing/2014/main" id="{D551B572-D9BC-4979-860C-8218918D0AF6}"/>
                </a:ext>
              </a:extLst>
            </p:cNvPr>
            <p:cNvSpPr>
              <a:spLocks/>
            </p:cNvSpPr>
            <p:nvPr/>
          </p:nvSpPr>
          <p:spPr bwMode="auto">
            <a:xfrm>
              <a:off x="5750049" y="3299551"/>
              <a:ext cx="1009650" cy="1009650"/>
            </a:xfrm>
            <a:custGeom>
              <a:avLst/>
              <a:gdLst>
                <a:gd name="T0" fmla="*/ 1908 w 1910"/>
                <a:gd name="T1" fmla="*/ 1003 h 1908"/>
                <a:gd name="T2" fmla="*/ 1880 w 1910"/>
                <a:gd name="T3" fmla="*/ 1193 h 1908"/>
                <a:gd name="T4" fmla="*/ 1815 w 1910"/>
                <a:gd name="T5" fmla="*/ 1367 h 1908"/>
                <a:gd name="T6" fmla="*/ 1720 w 1910"/>
                <a:gd name="T7" fmla="*/ 1525 h 1908"/>
                <a:gd name="T8" fmla="*/ 1596 w 1910"/>
                <a:gd name="T9" fmla="*/ 1660 h 1908"/>
                <a:gd name="T10" fmla="*/ 1449 w 1910"/>
                <a:gd name="T11" fmla="*/ 1770 h 1908"/>
                <a:gd name="T12" fmla="*/ 1284 w 1910"/>
                <a:gd name="T13" fmla="*/ 1850 h 1908"/>
                <a:gd name="T14" fmla="*/ 1099 w 1910"/>
                <a:gd name="T15" fmla="*/ 1898 h 1908"/>
                <a:gd name="T16" fmla="*/ 954 w 1910"/>
                <a:gd name="T17" fmla="*/ 1908 h 1908"/>
                <a:gd name="T18" fmla="*/ 809 w 1910"/>
                <a:gd name="T19" fmla="*/ 1898 h 1908"/>
                <a:gd name="T20" fmla="*/ 626 w 1910"/>
                <a:gd name="T21" fmla="*/ 1850 h 1908"/>
                <a:gd name="T22" fmla="*/ 459 w 1910"/>
                <a:gd name="T23" fmla="*/ 1770 h 1908"/>
                <a:gd name="T24" fmla="*/ 312 w 1910"/>
                <a:gd name="T25" fmla="*/ 1660 h 1908"/>
                <a:gd name="T26" fmla="*/ 190 w 1910"/>
                <a:gd name="T27" fmla="*/ 1525 h 1908"/>
                <a:gd name="T28" fmla="*/ 93 w 1910"/>
                <a:gd name="T29" fmla="*/ 1367 h 1908"/>
                <a:gd name="T30" fmla="*/ 30 w 1910"/>
                <a:gd name="T31" fmla="*/ 1193 h 1908"/>
                <a:gd name="T32" fmla="*/ 1 w 1910"/>
                <a:gd name="T33" fmla="*/ 1003 h 1908"/>
                <a:gd name="T34" fmla="*/ 1 w 1910"/>
                <a:gd name="T35" fmla="*/ 905 h 1908"/>
                <a:gd name="T36" fmla="*/ 30 w 1910"/>
                <a:gd name="T37" fmla="*/ 715 h 1908"/>
                <a:gd name="T38" fmla="*/ 93 w 1910"/>
                <a:gd name="T39" fmla="*/ 539 h 1908"/>
                <a:gd name="T40" fmla="*/ 190 w 1910"/>
                <a:gd name="T41" fmla="*/ 383 h 1908"/>
                <a:gd name="T42" fmla="*/ 312 w 1910"/>
                <a:gd name="T43" fmla="*/ 247 h 1908"/>
                <a:gd name="T44" fmla="*/ 459 w 1910"/>
                <a:gd name="T45" fmla="*/ 137 h 1908"/>
                <a:gd name="T46" fmla="*/ 626 w 1910"/>
                <a:gd name="T47" fmla="*/ 57 h 1908"/>
                <a:gd name="T48" fmla="*/ 809 w 1910"/>
                <a:gd name="T49" fmla="*/ 10 h 1908"/>
                <a:gd name="T50" fmla="*/ 954 w 1910"/>
                <a:gd name="T51" fmla="*/ 0 h 1908"/>
                <a:gd name="T52" fmla="*/ 1099 w 1910"/>
                <a:gd name="T53" fmla="*/ 10 h 1908"/>
                <a:gd name="T54" fmla="*/ 1284 w 1910"/>
                <a:gd name="T55" fmla="*/ 57 h 1908"/>
                <a:gd name="T56" fmla="*/ 1449 w 1910"/>
                <a:gd name="T57" fmla="*/ 137 h 1908"/>
                <a:gd name="T58" fmla="*/ 1596 w 1910"/>
                <a:gd name="T59" fmla="*/ 247 h 1908"/>
                <a:gd name="T60" fmla="*/ 1720 w 1910"/>
                <a:gd name="T61" fmla="*/ 383 h 1908"/>
                <a:gd name="T62" fmla="*/ 1815 w 1910"/>
                <a:gd name="T63" fmla="*/ 539 h 1908"/>
                <a:gd name="T64" fmla="*/ 1880 w 1910"/>
                <a:gd name="T65" fmla="*/ 715 h 1908"/>
                <a:gd name="T66" fmla="*/ 1908 w 1910"/>
                <a:gd name="T67" fmla="*/ 905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10" h="1908">
                  <a:moveTo>
                    <a:pt x="1910" y="954"/>
                  </a:moveTo>
                  <a:lnTo>
                    <a:pt x="1908" y="1003"/>
                  </a:lnTo>
                  <a:lnTo>
                    <a:pt x="1898" y="1099"/>
                  </a:lnTo>
                  <a:lnTo>
                    <a:pt x="1880" y="1193"/>
                  </a:lnTo>
                  <a:lnTo>
                    <a:pt x="1852" y="1282"/>
                  </a:lnTo>
                  <a:lnTo>
                    <a:pt x="1815" y="1367"/>
                  </a:lnTo>
                  <a:lnTo>
                    <a:pt x="1772" y="1449"/>
                  </a:lnTo>
                  <a:lnTo>
                    <a:pt x="1720" y="1525"/>
                  </a:lnTo>
                  <a:lnTo>
                    <a:pt x="1661" y="1595"/>
                  </a:lnTo>
                  <a:lnTo>
                    <a:pt x="1596" y="1660"/>
                  </a:lnTo>
                  <a:lnTo>
                    <a:pt x="1526" y="1718"/>
                  </a:lnTo>
                  <a:lnTo>
                    <a:pt x="1449" y="1770"/>
                  </a:lnTo>
                  <a:lnTo>
                    <a:pt x="1369" y="1814"/>
                  </a:lnTo>
                  <a:lnTo>
                    <a:pt x="1284" y="1850"/>
                  </a:lnTo>
                  <a:lnTo>
                    <a:pt x="1193" y="1877"/>
                  </a:lnTo>
                  <a:lnTo>
                    <a:pt x="1099" y="1898"/>
                  </a:lnTo>
                  <a:lnTo>
                    <a:pt x="1004" y="1906"/>
                  </a:lnTo>
                  <a:lnTo>
                    <a:pt x="954" y="1908"/>
                  </a:lnTo>
                  <a:lnTo>
                    <a:pt x="905" y="1906"/>
                  </a:lnTo>
                  <a:lnTo>
                    <a:pt x="809" y="1898"/>
                  </a:lnTo>
                  <a:lnTo>
                    <a:pt x="717" y="1877"/>
                  </a:lnTo>
                  <a:lnTo>
                    <a:pt x="626" y="1850"/>
                  </a:lnTo>
                  <a:lnTo>
                    <a:pt x="541" y="1814"/>
                  </a:lnTo>
                  <a:lnTo>
                    <a:pt x="459" y="1770"/>
                  </a:lnTo>
                  <a:lnTo>
                    <a:pt x="383" y="1718"/>
                  </a:lnTo>
                  <a:lnTo>
                    <a:pt x="312" y="1660"/>
                  </a:lnTo>
                  <a:lnTo>
                    <a:pt x="247" y="1595"/>
                  </a:lnTo>
                  <a:lnTo>
                    <a:pt x="190" y="1525"/>
                  </a:lnTo>
                  <a:lnTo>
                    <a:pt x="138" y="1449"/>
                  </a:lnTo>
                  <a:lnTo>
                    <a:pt x="93" y="1367"/>
                  </a:lnTo>
                  <a:lnTo>
                    <a:pt x="57" y="1282"/>
                  </a:lnTo>
                  <a:lnTo>
                    <a:pt x="30" y="1193"/>
                  </a:lnTo>
                  <a:lnTo>
                    <a:pt x="11" y="1099"/>
                  </a:lnTo>
                  <a:lnTo>
                    <a:pt x="1" y="1003"/>
                  </a:lnTo>
                  <a:lnTo>
                    <a:pt x="0" y="954"/>
                  </a:lnTo>
                  <a:lnTo>
                    <a:pt x="1" y="905"/>
                  </a:lnTo>
                  <a:lnTo>
                    <a:pt x="11" y="808"/>
                  </a:lnTo>
                  <a:lnTo>
                    <a:pt x="30" y="715"/>
                  </a:lnTo>
                  <a:lnTo>
                    <a:pt x="57" y="626"/>
                  </a:lnTo>
                  <a:lnTo>
                    <a:pt x="93" y="539"/>
                  </a:lnTo>
                  <a:lnTo>
                    <a:pt x="138" y="459"/>
                  </a:lnTo>
                  <a:lnTo>
                    <a:pt x="190" y="383"/>
                  </a:lnTo>
                  <a:lnTo>
                    <a:pt x="247" y="312"/>
                  </a:lnTo>
                  <a:lnTo>
                    <a:pt x="312" y="247"/>
                  </a:lnTo>
                  <a:lnTo>
                    <a:pt x="383" y="188"/>
                  </a:lnTo>
                  <a:lnTo>
                    <a:pt x="459" y="137"/>
                  </a:lnTo>
                  <a:lnTo>
                    <a:pt x="541" y="93"/>
                  </a:lnTo>
                  <a:lnTo>
                    <a:pt x="626" y="57"/>
                  </a:lnTo>
                  <a:lnTo>
                    <a:pt x="717" y="29"/>
                  </a:lnTo>
                  <a:lnTo>
                    <a:pt x="809" y="10"/>
                  </a:lnTo>
                  <a:lnTo>
                    <a:pt x="905" y="0"/>
                  </a:lnTo>
                  <a:lnTo>
                    <a:pt x="954" y="0"/>
                  </a:lnTo>
                  <a:lnTo>
                    <a:pt x="1004" y="0"/>
                  </a:lnTo>
                  <a:lnTo>
                    <a:pt x="1099" y="10"/>
                  </a:lnTo>
                  <a:lnTo>
                    <a:pt x="1193" y="29"/>
                  </a:lnTo>
                  <a:lnTo>
                    <a:pt x="1284" y="57"/>
                  </a:lnTo>
                  <a:lnTo>
                    <a:pt x="1369" y="93"/>
                  </a:lnTo>
                  <a:lnTo>
                    <a:pt x="1449" y="137"/>
                  </a:lnTo>
                  <a:lnTo>
                    <a:pt x="1526" y="188"/>
                  </a:lnTo>
                  <a:lnTo>
                    <a:pt x="1596" y="247"/>
                  </a:lnTo>
                  <a:lnTo>
                    <a:pt x="1661" y="312"/>
                  </a:lnTo>
                  <a:lnTo>
                    <a:pt x="1720" y="383"/>
                  </a:lnTo>
                  <a:lnTo>
                    <a:pt x="1772" y="459"/>
                  </a:lnTo>
                  <a:lnTo>
                    <a:pt x="1815" y="539"/>
                  </a:lnTo>
                  <a:lnTo>
                    <a:pt x="1852" y="626"/>
                  </a:lnTo>
                  <a:lnTo>
                    <a:pt x="1880" y="715"/>
                  </a:lnTo>
                  <a:lnTo>
                    <a:pt x="1898" y="808"/>
                  </a:lnTo>
                  <a:lnTo>
                    <a:pt x="1908" y="905"/>
                  </a:lnTo>
                  <a:lnTo>
                    <a:pt x="1910" y="954"/>
                  </a:lnTo>
                  <a:close/>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8" name="Freeform 320">
              <a:extLst>
                <a:ext uri="{FF2B5EF4-FFF2-40B4-BE49-F238E27FC236}">
                  <a16:creationId xmlns:a16="http://schemas.microsoft.com/office/drawing/2014/main" id="{B2528674-4119-471B-B88D-898CD9587C4C}"/>
                </a:ext>
              </a:extLst>
            </p:cNvPr>
            <p:cNvSpPr>
              <a:spLocks/>
            </p:cNvSpPr>
            <p:nvPr/>
          </p:nvSpPr>
          <p:spPr bwMode="auto">
            <a:xfrm>
              <a:off x="5888162" y="3437664"/>
              <a:ext cx="733425" cy="733425"/>
            </a:xfrm>
            <a:custGeom>
              <a:avLst/>
              <a:gdLst>
                <a:gd name="T0" fmla="*/ 1386 w 1386"/>
                <a:gd name="T1" fmla="*/ 694 h 1386"/>
                <a:gd name="T2" fmla="*/ 1383 w 1386"/>
                <a:gd name="T3" fmla="*/ 764 h 1386"/>
                <a:gd name="T4" fmla="*/ 1356 w 1386"/>
                <a:gd name="T5" fmla="*/ 900 h 1386"/>
                <a:gd name="T6" fmla="*/ 1304 w 1386"/>
                <a:gd name="T7" fmla="*/ 1025 h 1386"/>
                <a:gd name="T8" fmla="*/ 1229 w 1386"/>
                <a:gd name="T9" fmla="*/ 1136 h 1386"/>
                <a:gd name="T10" fmla="*/ 1134 w 1386"/>
                <a:gd name="T11" fmla="*/ 1229 h 1386"/>
                <a:gd name="T12" fmla="*/ 1023 w 1386"/>
                <a:gd name="T13" fmla="*/ 1304 h 1386"/>
                <a:gd name="T14" fmla="*/ 899 w 1386"/>
                <a:gd name="T15" fmla="*/ 1356 h 1386"/>
                <a:gd name="T16" fmla="*/ 764 w 1386"/>
                <a:gd name="T17" fmla="*/ 1384 h 1386"/>
                <a:gd name="T18" fmla="*/ 692 w 1386"/>
                <a:gd name="T19" fmla="*/ 1386 h 1386"/>
                <a:gd name="T20" fmla="*/ 621 w 1386"/>
                <a:gd name="T21" fmla="*/ 1384 h 1386"/>
                <a:gd name="T22" fmla="*/ 486 w 1386"/>
                <a:gd name="T23" fmla="*/ 1356 h 1386"/>
                <a:gd name="T24" fmla="*/ 361 w 1386"/>
                <a:gd name="T25" fmla="*/ 1304 h 1386"/>
                <a:gd name="T26" fmla="*/ 252 w 1386"/>
                <a:gd name="T27" fmla="*/ 1229 h 1386"/>
                <a:gd name="T28" fmla="*/ 157 w 1386"/>
                <a:gd name="T29" fmla="*/ 1136 h 1386"/>
                <a:gd name="T30" fmla="*/ 82 w 1386"/>
                <a:gd name="T31" fmla="*/ 1025 h 1386"/>
                <a:gd name="T32" fmla="*/ 30 w 1386"/>
                <a:gd name="T33" fmla="*/ 900 h 1386"/>
                <a:gd name="T34" fmla="*/ 1 w 1386"/>
                <a:gd name="T35" fmla="*/ 764 h 1386"/>
                <a:gd name="T36" fmla="*/ 0 w 1386"/>
                <a:gd name="T37" fmla="*/ 694 h 1386"/>
                <a:gd name="T38" fmla="*/ 1 w 1386"/>
                <a:gd name="T39" fmla="*/ 622 h 1386"/>
                <a:gd name="T40" fmla="*/ 30 w 1386"/>
                <a:gd name="T41" fmla="*/ 487 h 1386"/>
                <a:gd name="T42" fmla="*/ 82 w 1386"/>
                <a:gd name="T43" fmla="*/ 363 h 1386"/>
                <a:gd name="T44" fmla="*/ 157 w 1386"/>
                <a:gd name="T45" fmla="*/ 252 h 1386"/>
                <a:gd name="T46" fmla="*/ 252 w 1386"/>
                <a:gd name="T47" fmla="*/ 159 h 1386"/>
                <a:gd name="T48" fmla="*/ 361 w 1386"/>
                <a:gd name="T49" fmla="*/ 84 h 1386"/>
                <a:gd name="T50" fmla="*/ 486 w 1386"/>
                <a:gd name="T51" fmla="*/ 31 h 1386"/>
                <a:gd name="T52" fmla="*/ 621 w 1386"/>
                <a:gd name="T53" fmla="*/ 3 h 1386"/>
                <a:gd name="T54" fmla="*/ 692 w 1386"/>
                <a:gd name="T55" fmla="*/ 0 h 1386"/>
                <a:gd name="T56" fmla="*/ 764 w 1386"/>
                <a:gd name="T57" fmla="*/ 3 h 1386"/>
                <a:gd name="T58" fmla="*/ 899 w 1386"/>
                <a:gd name="T59" fmla="*/ 31 h 1386"/>
                <a:gd name="T60" fmla="*/ 1023 w 1386"/>
                <a:gd name="T61" fmla="*/ 84 h 1386"/>
                <a:gd name="T62" fmla="*/ 1134 w 1386"/>
                <a:gd name="T63" fmla="*/ 159 h 1386"/>
                <a:gd name="T64" fmla="*/ 1229 w 1386"/>
                <a:gd name="T65" fmla="*/ 252 h 1386"/>
                <a:gd name="T66" fmla="*/ 1304 w 1386"/>
                <a:gd name="T67" fmla="*/ 363 h 1386"/>
                <a:gd name="T68" fmla="*/ 1356 w 1386"/>
                <a:gd name="T69" fmla="*/ 487 h 1386"/>
                <a:gd name="T70" fmla="*/ 1383 w 1386"/>
                <a:gd name="T71" fmla="*/ 622 h 1386"/>
                <a:gd name="T72" fmla="*/ 1386 w 1386"/>
                <a:gd name="T73" fmla="*/ 694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6" h="1386">
                  <a:moveTo>
                    <a:pt x="1386" y="694"/>
                  </a:moveTo>
                  <a:lnTo>
                    <a:pt x="1383" y="764"/>
                  </a:lnTo>
                  <a:lnTo>
                    <a:pt x="1356" y="900"/>
                  </a:lnTo>
                  <a:lnTo>
                    <a:pt x="1304" y="1025"/>
                  </a:lnTo>
                  <a:lnTo>
                    <a:pt x="1229" y="1136"/>
                  </a:lnTo>
                  <a:lnTo>
                    <a:pt x="1134" y="1229"/>
                  </a:lnTo>
                  <a:lnTo>
                    <a:pt x="1023" y="1304"/>
                  </a:lnTo>
                  <a:lnTo>
                    <a:pt x="899" y="1356"/>
                  </a:lnTo>
                  <a:lnTo>
                    <a:pt x="764" y="1384"/>
                  </a:lnTo>
                  <a:lnTo>
                    <a:pt x="692" y="1386"/>
                  </a:lnTo>
                  <a:lnTo>
                    <a:pt x="621" y="1384"/>
                  </a:lnTo>
                  <a:lnTo>
                    <a:pt x="486" y="1356"/>
                  </a:lnTo>
                  <a:lnTo>
                    <a:pt x="361" y="1304"/>
                  </a:lnTo>
                  <a:lnTo>
                    <a:pt x="252" y="1229"/>
                  </a:lnTo>
                  <a:lnTo>
                    <a:pt x="157" y="1136"/>
                  </a:lnTo>
                  <a:lnTo>
                    <a:pt x="82" y="1025"/>
                  </a:lnTo>
                  <a:lnTo>
                    <a:pt x="30" y="900"/>
                  </a:lnTo>
                  <a:lnTo>
                    <a:pt x="1" y="764"/>
                  </a:lnTo>
                  <a:lnTo>
                    <a:pt x="0" y="694"/>
                  </a:lnTo>
                  <a:lnTo>
                    <a:pt x="1" y="622"/>
                  </a:lnTo>
                  <a:lnTo>
                    <a:pt x="30" y="487"/>
                  </a:lnTo>
                  <a:lnTo>
                    <a:pt x="82" y="363"/>
                  </a:lnTo>
                  <a:lnTo>
                    <a:pt x="157" y="252"/>
                  </a:lnTo>
                  <a:lnTo>
                    <a:pt x="252" y="159"/>
                  </a:lnTo>
                  <a:lnTo>
                    <a:pt x="361" y="84"/>
                  </a:lnTo>
                  <a:lnTo>
                    <a:pt x="486" y="31"/>
                  </a:lnTo>
                  <a:lnTo>
                    <a:pt x="621" y="3"/>
                  </a:lnTo>
                  <a:lnTo>
                    <a:pt x="692" y="0"/>
                  </a:lnTo>
                  <a:lnTo>
                    <a:pt x="764" y="3"/>
                  </a:lnTo>
                  <a:lnTo>
                    <a:pt x="899" y="31"/>
                  </a:lnTo>
                  <a:lnTo>
                    <a:pt x="1023" y="84"/>
                  </a:lnTo>
                  <a:lnTo>
                    <a:pt x="1134" y="159"/>
                  </a:lnTo>
                  <a:lnTo>
                    <a:pt x="1229" y="252"/>
                  </a:lnTo>
                  <a:lnTo>
                    <a:pt x="1304" y="363"/>
                  </a:lnTo>
                  <a:lnTo>
                    <a:pt x="1356" y="487"/>
                  </a:lnTo>
                  <a:lnTo>
                    <a:pt x="1383" y="622"/>
                  </a:lnTo>
                  <a:lnTo>
                    <a:pt x="1386" y="69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ctr"/>
              <a:r>
                <a:rPr lang="es-CO" sz="1600" b="1" dirty="0"/>
                <a:t>Resultados</a:t>
              </a:r>
            </a:p>
            <a:p>
              <a:pPr algn="ctr"/>
              <a:r>
                <a:rPr lang="en-US" sz="2100" b="1" dirty="0"/>
                <a:t>2022</a:t>
              </a:r>
            </a:p>
          </p:txBody>
        </p:sp>
      </p:grpSp>
      <p:sp>
        <p:nvSpPr>
          <p:cNvPr id="73" name="TextBox 38">
            <a:extLst>
              <a:ext uri="{FF2B5EF4-FFF2-40B4-BE49-F238E27FC236}">
                <a16:creationId xmlns:a16="http://schemas.microsoft.com/office/drawing/2014/main" id="{6DC026AB-6190-49EF-9751-28EAF2105520}"/>
              </a:ext>
            </a:extLst>
          </p:cNvPr>
          <p:cNvSpPr txBox="1"/>
          <p:nvPr/>
        </p:nvSpPr>
        <p:spPr>
          <a:xfrm>
            <a:off x="4360478" y="1371621"/>
            <a:ext cx="652744" cy="646331"/>
          </a:xfrm>
          <a:prstGeom prst="rect">
            <a:avLst/>
          </a:prstGeom>
          <a:noFill/>
        </p:spPr>
        <p:txBody>
          <a:bodyPr wrap="square" rtlCol="0" anchor="ctr">
            <a:spAutoFit/>
          </a:bodyPr>
          <a:lstStyle/>
          <a:p>
            <a:pPr algn="ctr"/>
            <a:r>
              <a:rPr lang="en-US" sz="3600" b="1" dirty="0">
                <a:solidFill>
                  <a:schemeClr val="bg1"/>
                </a:solidFill>
                <a:effectLst>
                  <a:outerShdw blurRad="38100" dist="38100" dir="2700000" algn="tl">
                    <a:srgbClr val="000000">
                      <a:alpha val="43137"/>
                    </a:srgbClr>
                  </a:outerShdw>
                </a:effectLst>
              </a:rPr>
              <a:t>01</a:t>
            </a:r>
          </a:p>
        </p:txBody>
      </p:sp>
      <p:sp>
        <p:nvSpPr>
          <p:cNvPr id="74" name="TextBox 39">
            <a:extLst>
              <a:ext uri="{FF2B5EF4-FFF2-40B4-BE49-F238E27FC236}">
                <a16:creationId xmlns:a16="http://schemas.microsoft.com/office/drawing/2014/main" id="{ABE10B33-DFF7-4594-B3A5-217F65F949C4}"/>
              </a:ext>
            </a:extLst>
          </p:cNvPr>
          <p:cNvSpPr txBox="1"/>
          <p:nvPr/>
        </p:nvSpPr>
        <p:spPr>
          <a:xfrm>
            <a:off x="6300857" y="2283079"/>
            <a:ext cx="652744" cy="646331"/>
          </a:xfrm>
          <a:prstGeom prst="rect">
            <a:avLst/>
          </a:prstGeom>
          <a:noFill/>
        </p:spPr>
        <p:txBody>
          <a:bodyPr wrap="none" rtlCol="0" anchor="ctr">
            <a:spAutoFit/>
          </a:bodyPr>
          <a:lstStyle/>
          <a:p>
            <a:pPr algn="ctr"/>
            <a:r>
              <a:rPr lang="en-US" sz="3600" b="1" dirty="0">
                <a:solidFill>
                  <a:schemeClr val="bg1"/>
                </a:solidFill>
                <a:effectLst>
                  <a:outerShdw blurRad="38100" dist="38100" dir="2700000" algn="tl">
                    <a:srgbClr val="000000">
                      <a:alpha val="43137"/>
                    </a:srgbClr>
                  </a:outerShdw>
                </a:effectLst>
              </a:rPr>
              <a:t>02</a:t>
            </a:r>
          </a:p>
        </p:txBody>
      </p:sp>
      <p:sp>
        <p:nvSpPr>
          <p:cNvPr id="75" name="TextBox 40">
            <a:extLst>
              <a:ext uri="{FF2B5EF4-FFF2-40B4-BE49-F238E27FC236}">
                <a16:creationId xmlns:a16="http://schemas.microsoft.com/office/drawing/2014/main" id="{ADF6F4A8-C6D8-45F5-966D-E394375C7629}"/>
              </a:ext>
            </a:extLst>
          </p:cNvPr>
          <p:cNvSpPr txBox="1"/>
          <p:nvPr/>
        </p:nvSpPr>
        <p:spPr>
          <a:xfrm>
            <a:off x="4015628" y="3095435"/>
            <a:ext cx="652744" cy="646331"/>
          </a:xfrm>
          <a:prstGeom prst="rect">
            <a:avLst/>
          </a:prstGeom>
          <a:noFill/>
        </p:spPr>
        <p:txBody>
          <a:bodyPr wrap="none" rtlCol="0" anchor="ctr">
            <a:spAutoFit/>
          </a:bodyPr>
          <a:lstStyle/>
          <a:p>
            <a:pPr algn="ctr"/>
            <a:r>
              <a:rPr lang="en-US" sz="3600" b="1" dirty="0">
                <a:solidFill>
                  <a:schemeClr val="bg1"/>
                </a:solidFill>
                <a:effectLst>
                  <a:outerShdw blurRad="38100" dist="38100" dir="2700000" algn="tl">
                    <a:srgbClr val="000000">
                      <a:alpha val="43137"/>
                    </a:srgbClr>
                  </a:outerShdw>
                </a:effectLst>
              </a:rPr>
              <a:t>03</a:t>
            </a:r>
          </a:p>
        </p:txBody>
      </p:sp>
      <p:pic>
        <p:nvPicPr>
          <p:cNvPr id="87" name="Imagen 86">
            <a:extLst>
              <a:ext uri="{FF2B5EF4-FFF2-40B4-BE49-F238E27FC236}">
                <a16:creationId xmlns:a16="http://schemas.microsoft.com/office/drawing/2014/main" id="{F52ADBAA-F299-46A2-A574-F78B791B1A4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98654" y="1793144"/>
            <a:ext cx="578476" cy="578476"/>
          </a:xfrm>
          <a:prstGeom prst="rect">
            <a:avLst/>
          </a:prstGeom>
        </p:spPr>
      </p:pic>
      <p:pic>
        <p:nvPicPr>
          <p:cNvPr id="89" name="Imagen 88">
            <a:extLst>
              <a:ext uri="{FF2B5EF4-FFF2-40B4-BE49-F238E27FC236}">
                <a16:creationId xmlns:a16="http://schemas.microsoft.com/office/drawing/2014/main" id="{155FCB99-3629-4A7B-ABFE-120766C0348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396499" y="2759355"/>
            <a:ext cx="672162" cy="672162"/>
          </a:xfrm>
          <a:prstGeom prst="rect">
            <a:avLst/>
          </a:prstGeom>
        </p:spPr>
      </p:pic>
      <p:pic>
        <p:nvPicPr>
          <p:cNvPr id="91" name="Imagen 90">
            <a:extLst>
              <a:ext uri="{FF2B5EF4-FFF2-40B4-BE49-F238E27FC236}">
                <a16:creationId xmlns:a16="http://schemas.microsoft.com/office/drawing/2014/main" id="{661EE345-2A69-4A38-920B-0C60C9EE906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133065" y="3588879"/>
            <a:ext cx="691768" cy="691768"/>
          </a:xfrm>
          <a:prstGeom prst="rect">
            <a:avLst/>
          </a:prstGeom>
        </p:spPr>
      </p:pic>
      <p:sp>
        <p:nvSpPr>
          <p:cNvPr id="67" name="Rectángulo 66">
            <a:hlinkClick r:id="rId6" action="ppaction://hlinksldjump"/>
            <a:extLst>
              <a:ext uri="{FF2B5EF4-FFF2-40B4-BE49-F238E27FC236}">
                <a16:creationId xmlns:a16="http://schemas.microsoft.com/office/drawing/2014/main" id="{40A3F838-26C6-4586-9557-CC936177F078}"/>
              </a:ext>
            </a:extLst>
          </p:cNvPr>
          <p:cNvSpPr/>
          <p:nvPr/>
        </p:nvSpPr>
        <p:spPr>
          <a:xfrm>
            <a:off x="10508053" y="6281768"/>
            <a:ext cx="1428384" cy="462207"/>
          </a:xfrm>
          <a:prstGeom prst="rect">
            <a:avLst/>
          </a:prstGeom>
          <a:solidFill>
            <a:srgbClr val="49439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dirty="0"/>
              <a:t>Contenido</a:t>
            </a:r>
          </a:p>
        </p:txBody>
      </p:sp>
      <p:pic>
        <p:nvPicPr>
          <p:cNvPr id="68" name="Picture 2" descr="Flecha Negra Clic PNG transparente - StickPNG">
            <a:extLst>
              <a:ext uri="{FF2B5EF4-FFF2-40B4-BE49-F238E27FC236}">
                <a16:creationId xmlns:a16="http://schemas.microsoft.com/office/drawing/2014/main" id="{8251604B-C4DC-4C27-A413-1C9D1693C28A}"/>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1222245" y="5808564"/>
            <a:ext cx="586619" cy="58661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23">
            <a:extLst>
              <a:ext uri="{FF2B5EF4-FFF2-40B4-BE49-F238E27FC236}">
                <a16:creationId xmlns:a16="http://schemas.microsoft.com/office/drawing/2014/main" id="{C82D9AF3-7987-6296-1A2C-521563FDA5C0}"/>
              </a:ext>
            </a:extLst>
          </p:cNvPr>
          <p:cNvGrpSpPr/>
          <p:nvPr/>
        </p:nvGrpSpPr>
        <p:grpSpPr>
          <a:xfrm>
            <a:off x="243962" y="1500064"/>
            <a:ext cx="3470385" cy="1876233"/>
            <a:chOff x="21625" y="1382835"/>
            <a:chExt cx="4081041" cy="2501639"/>
          </a:xfrm>
        </p:grpSpPr>
        <p:sp>
          <p:nvSpPr>
            <p:cNvPr id="5" name="Rectangle 24">
              <a:extLst>
                <a:ext uri="{FF2B5EF4-FFF2-40B4-BE49-F238E27FC236}">
                  <a16:creationId xmlns:a16="http://schemas.microsoft.com/office/drawing/2014/main" id="{647780E5-7D2C-8231-FDEF-CFF1974777C5}"/>
                </a:ext>
              </a:extLst>
            </p:cNvPr>
            <p:cNvSpPr/>
            <p:nvPr/>
          </p:nvSpPr>
          <p:spPr>
            <a:xfrm>
              <a:off x="21625" y="1382835"/>
              <a:ext cx="3489786" cy="492443"/>
            </a:xfrm>
            <a:prstGeom prst="rect">
              <a:avLst/>
            </a:prstGeom>
          </p:spPr>
          <p:txBody>
            <a:bodyPr wrap="square" anchor="b">
              <a:spAutoFit/>
            </a:bodyPr>
            <a:lstStyle/>
            <a:p>
              <a:pPr algn="ctr"/>
              <a:r>
                <a:rPr lang="da-DK" b="1" dirty="0">
                  <a:solidFill>
                    <a:schemeClr val="tx2"/>
                  </a:solidFill>
                  <a:latin typeface="arial" panose="020B0604020202020204" pitchFamily="34" charset="0"/>
                </a:rPr>
                <a:t>Gesti</a:t>
              </a:r>
              <a:r>
                <a:rPr lang="es-CO" b="1" dirty="0">
                  <a:solidFill>
                    <a:schemeClr val="tx2"/>
                  </a:solidFill>
                  <a:latin typeface="arial" panose="020B0604020202020204" pitchFamily="34" charset="0"/>
                </a:rPr>
                <a:t>ón del riesgo</a:t>
              </a:r>
              <a:endParaRPr lang="en-US" b="1" dirty="0">
                <a:solidFill>
                  <a:schemeClr val="tx2"/>
                </a:solidFill>
              </a:endParaRPr>
            </a:p>
          </p:txBody>
        </p:sp>
        <p:sp>
          <p:nvSpPr>
            <p:cNvPr id="6" name="Rectangle 25">
              <a:extLst>
                <a:ext uri="{FF2B5EF4-FFF2-40B4-BE49-F238E27FC236}">
                  <a16:creationId xmlns:a16="http://schemas.microsoft.com/office/drawing/2014/main" id="{D283741B-A434-EE26-ADE4-F40CE588FCD5}"/>
                </a:ext>
              </a:extLst>
            </p:cNvPr>
            <p:cNvSpPr/>
            <p:nvPr/>
          </p:nvSpPr>
          <p:spPr>
            <a:xfrm>
              <a:off x="21625" y="2181447"/>
              <a:ext cx="4081041" cy="1703027"/>
            </a:xfrm>
            <a:prstGeom prst="rect">
              <a:avLst/>
            </a:prstGeom>
          </p:spPr>
          <p:txBody>
            <a:bodyPr wrap="square">
              <a:spAutoFit/>
            </a:bodyPr>
            <a:lstStyle/>
            <a:p>
              <a:pPr marL="171450" indent="-171450" algn="just">
                <a:buFont typeface="Wingdings" panose="05000000000000000000" pitchFamily="2" charset="2"/>
                <a:buChar char="v"/>
              </a:pPr>
              <a:r>
                <a:rPr lang="es-CO" sz="1100" b="0" i="0" dirty="0">
                  <a:solidFill>
                    <a:srgbClr val="000000"/>
                  </a:solidFill>
                  <a:effectLst/>
                  <a:latin typeface="Century Gothic" panose="020B0502020202020204" pitchFamily="34" charset="0"/>
                </a:rPr>
                <a:t>Construir y publicar el mapa de riesgos de corrupción</a:t>
              </a:r>
            </a:p>
            <a:p>
              <a:pPr marL="171450" indent="-171450" algn="just">
                <a:buFont typeface="Wingdings" panose="05000000000000000000" pitchFamily="2" charset="2"/>
                <a:buChar char="v"/>
              </a:pPr>
              <a:r>
                <a:rPr lang="es-CO" sz="1100" b="0" i="0" dirty="0">
                  <a:solidFill>
                    <a:srgbClr val="000000"/>
                  </a:solidFill>
                  <a:effectLst/>
                  <a:latin typeface="Century Gothic" panose="020B0502020202020204" pitchFamily="34" charset="0"/>
                </a:rPr>
                <a:t>Realizar la creación, ajuste y/o eliminación en el SMGI de los riesgos de acuerdo con los lineamientos dados por la política de administración del riesgo para la vigencia 2022.</a:t>
              </a:r>
              <a:endParaRPr lang="en-US" sz="1100" dirty="0"/>
            </a:p>
          </p:txBody>
        </p:sp>
      </p:grpSp>
      <p:pic>
        <p:nvPicPr>
          <p:cNvPr id="7" name="Imagen 6">
            <a:extLst>
              <a:ext uri="{FF2B5EF4-FFF2-40B4-BE49-F238E27FC236}">
                <a16:creationId xmlns:a16="http://schemas.microsoft.com/office/drawing/2014/main" id="{B6797793-18E7-9465-9671-5854A40B685B}"/>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739038" y="1313144"/>
            <a:ext cx="721553" cy="721553"/>
          </a:xfrm>
          <a:prstGeom prst="rect">
            <a:avLst/>
          </a:prstGeom>
        </p:spPr>
      </p:pic>
      <p:grpSp>
        <p:nvGrpSpPr>
          <p:cNvPr id="8" name="Group 26">
            <a:extLst>
              <a:ext uri="{FF2B5EF4-FFF2-40B4-BE49-F238E27FC236}">
                <a16:creationId xmlns:a16="http://schemas.microsoft.com/office/drawing/2014/main" id="{5C729AE1-5269-AAD0-5679-0C37B164B834}"/>
              </a:ext>
            </a:extLst>
          </p:cNvPr>
          <p:cNvGrpSpPr/>
          <p:nvPr/>
        </p:nvGrpSpPr>
        <p:grpSpPr>
          <a:xfrm>
            <a:off x="6505893" y="1539764"/>
            <a:ext cx="5750287" cy="2636752"/>
            <a:chOff x="-384699" y="1956858"/>
            <a:chExt cx="5105824" cy="3515675"/>
          </a:xfrm>
        </p:grpSpPr>
        <p:sp>
          <p:nvSpPr>
            <p:cNvPr id="9" name="Rectangle 27">
              <a:extLst>
                <a:ext uri="{FF2B5EF4-FFF2-40B4-BE49-F238E27FC236}">
                  <a16:creationId xmlns:a16="http://schemas.microsoft.com/office/drawing/2014/main" id="{35D80961-5D68-00BA-EB85-D68232156CEB}"/>
                </a:ext>
              </a:extLst>
            </p:cNvPr>
            <p:cNvSpPr/>
            <p:nvPr/>
          </p:nvSpPr>
          <p:spPr>
            <a:xfrm>
              <a:off x="-384699" y="1956858"/>
              <a:ext cx="3774818" cy="492444"/>
            </a:xfrm>
            <a:prstGeom prst="rect">
              <a:avLst/>
            </a:prstGeom>
          </p:spPr>
          <p:txBody>
            <a:bodyPr wrap="square" anchor="b">
              <a:spAutoFit/>
            </a:bodyPr>
            <a:lstStyle/>
            <a:p>
              <a:pPr algn="ctr"/>
              <a:r>
                <a:rPr lang="da-DK" b="1" dirty="0">
                  <a:solidFill>
                    <a:schemeClr val="accent5"/>
                  </a:solidFill>
                  <a:latin typeface="arial" panose="020B0604020202020204" pitchFamily="34" charset="0"/>
                </a:rPr>
                <a:t>Racionalización de trámites</a:t>
              </a:r>
              <a:endParaRPr lang="en-US" b="1" dirty="0">
                <a:solidFill>
                  <a:schemeClr val="accent5"/>
                </a:solidFill>
              </a:endParaRPr>
            </a:p>
          </p:txBody>
        </p:sp>
        <p:sp>
          <p:nvSpPr>
            <p:cNvPr id="10" name="Rectangle 28">
              <a:extLst>
                <a:ext uri="{FF2B5EF4-FFF2-40B4-BE49-F238E27FC236}">
                  <a16:creationId xmlns:a16="http://schemas.microsoft.com/office/drawing/2014/main" id="{878036AD-2DCA-C7F0-C125-E451F31D5EB1}"/>
                </a:ext>
              </a:extLst>
            </p:cNvPr>
            <p:cNvSpPr/>
            <p:nvPr/>
          </p:nvSpPr>
          <p:spPr>
            <a:xfrm>
              <a:off x="271108" y="2640983"/>
              <a:ext cx="4450017" cy="2831550"/>
            </a:xfrm>
            <a:prstGeom prst="rect">
              <a:avLst/>
            </a:prstGeom>
          </p:spPr>
          <p:txBody>
            <a:bodyPr wrap="square">
              <a:spAutoFit/>
            </a:bodyPr>
            <a:lstStyle/>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Continuar con la campaña de divulgación de los trámites racionalizados.</a:t>
              </a:r>
            </a:p>
            <a:p>
              <a:pPr algn="just"/>
              <a:endParaRPr lang="es-CO" sz="1100" b="0" i="0" u="none" strike="noStrike" dirty="0">
                <a:solidFill>
                  <a:srgbClr val="000000"/>
                </a:solidFill>
                <a:effectLst/>
                <a:latin typeface="Century Gothic" panose="020B0502020202020204" pitchFamily="34" charset="0"/>
              </a:endParaRPr>
            </a:p>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Realizar seguimiento a los avances de los trámites registrados en SUIT</a:t>
              </a:r>
            </a:p>
            <a:p>
              <a:pPr algn="just"/>
              <a:endParaRPr lang="es-CO" sz="1100" dirty="0">
                <a:solidFill>
                  <a:srgbClr val="000000"/>
                </a:solidFill>
                <a:latin typeface="Century Gothic" panose="020B0502020202020204" pitchFamily="34" charset="0"/>
              </a:endParaRPr>
            </a:p>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Verificar que las dependencias del Ministerio de Hacienda apliquen el instrumento de medición de beneficios de los trámites que se han racionalizado durante la vigencia.</a:t>
              </a:r>
            </a:p>
            <a:p>
              <a:pPr algn="just"/>
              <a:endParaRPr lang="es-CO" sz="1100" b="0" i="0" u="none" strike="noStrike" dirty="0">
                <a:solidFill>
                  <a:srgbClr val="000000"/>
                </a:solidFill>
                <a:effectLst/>
                <a:latin typeface="Century Gothic" panose="020B0502020202020204" pitchFamily="34" charset="0"/>
              </a:endParaRPr>
            </a:p>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Evaluar la viabilidad para medir el nivel de satisfacción de los usuarios frente a la mejora de trámites en línea de la entidad teniendo en cuenta las necesidades de los usuarios. </a:t>
              </a:r>
              <a:endParaRPr lang="es-CO" sz="1100" dirty="0">
                <a:latin typeface="Century Gothic" panose="020B0502020202020204" pitchFamily="34" charset="0"/>
              </a:endParaRPr>
            </a:p>
          </p:txBody>
        </p:sp>
      </p:grpSp>
      <p:grpSp>
        <p:nvGrpSpPr>
          <p:cNvPr id="11" name="Group 29">
            <a:extLst>
              <a:ext uri="{FF2B5EF4-FFF2-40B4-BE49-F238E27FC236}">
                <a16:creationId xmlns:a16="http://schemas.microsoft.com/office/drawing/2014/main" id="{8BD922E8-B59F-C219-E238-48A182F823C2}"/>
              </a:ext>
            </a:extLst>
          </p:cNvPr>
          <p:cNvGrpSpPr/>
          <p:nvPr/>
        </p:nvGrpSpPr>
        <p:grpSpPr>
          <a:xfrm>
            <a:off x="6542" y="3863456"/>
            <a:ext cx="10590551" cy="2414575"/>
            <a:chOff x="-3467903" y="-2207079"/>
            <a:chExt cx="10205723" cy="3219440"/>
          </a:xfrm>
        </p:grpSpPr>
        <p:sp>
          <p:nvSpPr>
            <p:cNvPr id="12" name="Rectangle 30">
              <a:extLst>
                <a:ext uri="{FF2B5EF4-FFF2-40B4-BE49-F238E27FC236}">
                  <a16:creationId xmlns:a16="http://schemas.microsoft.com/office/drawing/2014/main" id="{273A78D8-EFD9-C68F-F34F-3567B28F8906}"/>
                </a:ext>
              </a:extLst>
            </p:cNvPr>
            <p:cNvSpPr/>
            <p:nvPr/>
          </p:nvSpPr>
          <p:spPr>
            <a:xfrm>
              <a:off x="-2367401" y="-2207079"/>
              <a:ext cx="2879314" cy="492444"/>
            </a:xfrm>
            <a:prstGeom prst="rect">
              <a:avLst/>
            </a:prstGeom>
          </p:spPr>
          <p:txBody>
            <a:bodyPr wrap="square" anchor="b">
              <a:spAutoFit/>
            </a:bodyPr>
            <a:lstStyle/>
            <a:p>
              <a:pPr algn="ctr"/>
              <a:r>
                <a:rPr lang="da-DK" b="1" dirty="0">
                  <a:solidFill>
                    <a:schemeClr val="accent1"/>
                  </a:solidFill>
                  <a:latin typeface="arial" panose="020B0604020202020204" pitchFamily="34" charset="0"/>
                </a:rPr>
                <a:t>Rendición de cuentas</a:t>
              </a:r>
              <a:endParaRPr lang="en-US" b="1" dirty="0">
                <a:solidFill>
                  <a:schemeClr val="accent1"/>
                </a:solidFill>
              </a:endParaRPr>
            </a:p>
          </p:txBody>
        </p:sp>
        <p:sp>
          <p:nvSpPr>
            <p:cNvPr id="13" name="Rectangle 31">
              <a:extLst>
                <a:ext uri="{FF2B5EF4-FFF2-40B4-BE49-F238E27FC236}">
                  <a16:creationId xmlns:a16="http://schemas.microsoft.com/office/drawing/2014/main" id="{2E5F3E1A-5C6B-CF17-5B5C-5CF2561BAAFD}"/>
                </a:ext>
              </a:extLst>
            </p:cNvPr>
            <p:cNvSpPr/>
            <p:nvPr/>
          </p:nvSpPr>
          <p:spPr>
            <a:xfrm>
              <a:off x="-3467903" y="-1367783"/>
              <a:ext cx="10205723" cy="2380144"/>
            </a:xfrm>
            <a:prstGeom prst="rect">
              <a:avLst/>
            </a:prstGeom>
          </p:spPr>
          <p:txBody>
            <a:bodyPr wrap="square">
              <a:spAutoFit/>
            </a:bodyPr>
            <a:lstStyle/>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Cualificar la participación ciudadana para mejorar la relación con los grupos de valor</a:t>
              </a:r>
            </a:p>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Evaluar el impacto de los documentos traducidos a lenguaje claro.</a:t>
              </a:r>
              <a:endParaRPr lang="es-CO" sz="1100" dirty="0">
                <a:solidFill>
                  <a:srgbClr val="000000"/>
                </a:solidFill>
                <a:latin typeface="Century Gothic" panose="020B0502020202020204" pitchFamily="34" charset="0"/>
              </a:endParaRPr>
            </a:p>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Fortalecer los espacios de comunicación interna, a través de la pizarra digital para generar información de interés para los servidores públicos</a:t>
              </a:r>
            </a:p>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Adelantar ejercicios de rendición de cuentas, en donde se presenten los resultados de la gestión misional y la gestión institucional.</a:t>
              </a:r>
            </a:p>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Diseñar campañas de interacción y reconocimiento ciudadano, por redes sociales que incentive la participación ciudadana y reconocimiento de la marca del Ministerio de Hacienda.</a:t>
              </a:r>
              <a:r>
                <a:rPr lang="es-CO" sz="1100" b="0" i="0" dirty="0">
                  <a:solidFill>
                    <a:srgbClr val="000000"/>
                  </a:solidFill>
                  <a:effectLst/>
                  <a:latin typeface="Century Gothic" panose="020B0502020202020204" pitchFamily="34" charset="0"/>
                </a:rPr>
                <a:t>​</a:t>
              </a:r>
              <a:endParaRPr lang="es-CO" sz="1100" dirty="0">
                <a:solidFill>
                  <a:srgbClr val="000000"/>
                </a:solidFill>
                <a:latin typeface="Century Gothic" panose="020B0502020202020204" pitchFamily="34" charset="0"/>
              </a:endParaRPr>
            </a:p>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Identificar ejercicios de participación ciudadana desarrollados por las dependencias en cada uno de los ciclos de la gestión pública. (4 ciclos). Planeación, dirección, ejecución y seguimiento. </a:t>
              </a:r>
              <a:r>
                <a:rPr lang="es-CO" sz="1100" b="0" i="0" dirty="0">
                  <a:solidFill>
                    <a:srgbClr val="000000"/>
                  </a:solidFill>
                  <a:effectLst/>
                  <a:latin typeface="Century Gothic" panose="020B0502020202020204" pitchFamily="34" charset="0"/>
                </a:rPr>
                <a:t>​</a:t>
              </a:r>
            </a:p>
            <a:p>
              <a:pPr marL="171450" indent="-171450" algn="just">
                <a:buFont typeface="Wingdings" panose="05000000000000000000" pitchFamily="2" charset="2"/>
                <a:buChar char="v"/>
              </a:pPr>
              <a:r>
                <a:rPr lang="es-CO" sz="1100" b="0" i="0" u="none" strike="noStrike" dirty="0">
                  <a:solidFill>
                    <a:srgbClr val="000000"/>
                  </a:solidFill>
                  <a:effectLst/>
                  <a:latin typeface="Century Gothic" panose="020B0502020202020204" pitchFamily="34" charset="0"/>
                </a:rPr>
                <a:t>Impulsar el botón participa de la página web del MHCP (Publicación estrategias de participación ciudadana). </a:t>
              </a:r>
              <a:endParaRPr lang="es-CO" sz="1100" u="none" strike="noStrike" dirty="0">
                <a:solidFill>
                  <a:srgbClr val="000000"/>
                </a:solidFill>
                <a:latin typeface="Century Gothic" panose="020B0502020202020204" pitchFamily="34" charset="0"/>
              </a:endParaRPr>
            </a:p>
            <a:p>
              <a:pPr marL="171450" indent="-171450" algn="just">
                <a:buFont typeface="Wingdings" panose="05000000000000000000" pitchFamily="2" charset="2"/>
                <a:buChar char="v"/>
              </a:pPr>
              <a:r>
                <a:rPr lang="es-CO" sz="1100" b="0" i="0" dirty="0">
                  <a:solidFill>
                    <a:srgbClr val="000000"/>
                  </a:solidFill>
                  <a:effectLst/>
                  <a:latin typeface="Century Gothic" panose="020B0502020202020204" pitchFamily="34" charset="0"/>
                </a:rPr>
                <a:t>Actualizar la caracterización de los grupos de valor del Ministerio de Hacienda y Crédito Público.</a:t>
              </a:r>
              <a:endParaRPr lang="es-CO" sz="1100" dirty="0">
                <a:latin typeface="Century Gothic" panose="020B0502020202020204" pitchFamily="34" charset="0"/>
              </a:endParaRPr>
            </a:p>
          </p:txBody>
        </p:sp>
      </p:grpSp>
      <p:pic>
        <p:nvPicPr>
          <p:cNvPr id="14" name="Imagen 13">
            <a:extLst>
              <a:ext uri="{FF2B5EF4-FFF2-40B4-BE49-F238E27FC236}">
                <a16:creationId xmlns:a16="http://schemas.microsoft.com/office/drawing/2014/main" id="{224A9AE4-015B-F239-5AFA-46584547885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52710" y="1388349"/>
            <a:ext cx="672162" cy="672162"/>
          </a:xfrm>
          <a:prstGeom prst="rect">
            <a:avLst/>
          </a:prstGeom>
        </p:spPr>
      </p:pic>
    </p:spTree>
    <p:extLst>
      <p:ext uri="{BB962C8B-B14F-4D97-AF65-F5344CB8AC3E}">
        <p14:creationId xmlns:p14="http://schemas.microsoft.com/office/powerpoint/2010/main" val="76108398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E342534225C7074CA1DA83EC01C170EB" ma:contentTypeVersion="12" ma:contentTypeDescription="Crear nuevo documento." ma:contentTypeScope="" ma:versionID="7d60177394ae82ae481b08c7fb6ea730">
  <xsd:schema xmlns:xsd="http://www.w3.org/2001/XMLSchema" xmlns:xs="http://www.w3.org/2001/XMLSchema" xmlns:p="http://schemas.microsoft.com/office/2006/metadata/properties" xmlns:ns2="0dce4902-86c3-416f-ba2e-4d0fa4d52052" xmlns:ns3="2f4274c6-e6e8-4067-8ac1-0aeb4e4a79b8" targetNamespace="http://schemas.microsoft.com/office/2006/metadata/properties" ma:root="true" ma:fieldsID="efd2970334269f889111c67bfb05552d" ns2:_="" ns3:_="">
    <xsd:import namespace="0dce4902-86c3-416f-ba2e-4d0fa4d52052"/>
    <xsd:import namespace="2f4274c6-e6e8-4067-8ac1-0aeb4e4a79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ce4902-86c3-416f-ba2e-4d0fa4d520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4274c6-e6e8-4067-8ac1-0aeb4e4a79b8"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DF2C39-3A71-42FA-8D4E-EB8686BD658F}">
  <ds:schemaRefs>
    <ds:schemaRef ds:uri="http://schemas.microsoft.com/sharepoint/v3/contenttype/forms"/>
  </ds:schemaRefs>
</ds:datastoreItem>
</file>

<file path=customXml/itemProps2.xml><?xml version="1.0" encoding="utf-8"?>
<ds:datastoreItem xmlns:ds="http://schemas.openxmlformats.org/officeDocument/2006/customXml" ds:itemID="{EB2EC476-6D79-41FE-958B-3C1CDE3E1C6F}">
  <ds:schemaRefs>
    <ds:schemaRef ds:uri="http://schemas.openxmlformats.org/package/2006/metadata/core-properties"/>
    <ds:schemaRef ds:uri="http://schemas.microsoft.com/office/2006/documentManagement/types"/>
    <ds:schemaRef ds:uri="http://schemas.microsoft.com/office/2006/metadata/properties"/>
    <ds:schemaRef ds:uri="0dce4902-86c3-416f-ba2e-4d0fa4d52052"/>
    <ds:schemaRef ds:uri="http://purl.org/dc/elements/1.1/"/>
    <ds:schemaRef ds:uri="http://purl.org/dc/dcmitype/"/>
    <ds:schemaRef ds:uri="2f4274c6-e6e8-4067-8ac1-0aeb4e4a79b8"/>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7C8F8A00-76F4-4AC0-B65D-479F72D907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ce4902-86c3-416f-ba2e-4d0fa4d52052"/>
    <ds:schemaRef ds:uri="2f4274c6-e6e8-4067-8ac1-0aeb4e4a79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2726</TotalTime>
  <Words>3588</Words>
  <Application>Microsoft Office PowerPoint</Application>
  <PresentationFormat>Panorámica</PresentationFormat>
  <Paragraphs>568</Paragraphs>
  <Slides>29</Slides>
  <Notes>5</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29</vt:i4>
      </vt:variant>
    </vt:vector>
  </HeadingPairs>
  <TitlesOfParts>
    <vt:vector size="39" baseType="lpstr">
      <vt:lpstr>Arial</vt:lpstr>
      <vt:lpstr>Arial</vt:lpstr>
      <vt:lpstr>Calibri</vt:lpstr>
      <vt:lpstr>Calibri Light</vt:lpstr>
      <vt:lpstr>Century Gothic</vt:lpstr>
      <vt:lpstr>Constantia</vt:lpstr>
      <vt:lpstr>Courier New</vt:lpstr>
      <vt:lpstr>Segoe UI</vt:lpstr>
      <vt:lpstr>Wingdings</vt:lpstr>
      <vt:lpstr>Tema de Office</vt:lpstr>
      <vt:lpstr>Presentación de PowerPoint</vt:lpstr>
      <vt:lpstr>Presentación de PowerPoint</vt:lpstr>
      <vt:lpstr>Presentación de PowerPoint</vt:lpstr>
      <vt:lpstr>Presentación de PowerPoint</vt:lpstr>
      <vt:lpstr>Normatividad vigente</vt:lpstr>
      <vt:lpstr>Presentación de PowerPoint</vt:lpstr>
      <vt:lpstr>Normatividad vigente</vt:lpstr>
      <vt:lpstr>Acciones para la construcción del PAAC </vt:lpstr>
      <vt:lpstr>El Ministerio dio cumplimiento en 2022 así:</vt:lpstr>
      <vt:lpstr>El Ministerio dio cumplimiento en 2022 así:</vt:lpstr>
      <vt:lpstr>Objetivos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Ángela Paola Sierra Cárdenas</dc:creator>
  <cp:lastModifiedBy>Derly Catherine Cifuentes Guerrero</cp:lastModifiedBy>
  <cp:revision>276</cp:revision>
  <dcterms:created xsi:type="dcterms:W3CDTF">2021-12-16T12:36:20Z</dcterms:created>
  <dcterms:modified xsi:type="dcterms:W3CDTF">2022-12-30T17:10:22Z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0x010100E342534225C7074CA1DA83EC01C170EB</vt:lpwstr>
  </property>
</Properties>
</file>