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4" r:id="rId12"/>
    <p:sldId id="267" r:id="rId13"/>
    <p:sldId id="266" r:id="rId14"/>
    <p:sldId id="265" r:id="rId15"/>
    <p:sldId id="268" r:id="rId16"/>
    <p:sldId id="269" r:id="rId17"/>
    <p:sldId id="270" r:id="rId18"/>
    <p:sldId id="263" r:id="rId19"/>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2">
          <p15:clr>
            <a:srgbClr val="A4A3A4"/>
          </p15:clr>
        </p15:guide>
        <p15:guide id="2" pos="5484">
          <p15:clr>
            <a:srgbClr val="A4A3A4"/>
          </p15:clr>
        </p15:guide>
        <p15:guide id="3" pos="276">
          <p15:clr>
            <a:srgbClr val="A4A3A4"/>
          </p15:clr>
        </p15:guide>
        <p15:guide id="4" pos="2565">
          <p15:clr>
            <a:srgbClr val="A4A3A4"/>
          </p15:clr>
        </p15:guide>
        <p15:guide id="5" pos="2880">
          <p15:clr>
            <a:srgbClr val="A4A3A4"/>
          </p15:clr>
        </p15:guide>
        <p15:guide id="6" pos="31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8A"/>
    <a:srgbClr val="EFB223"/>
    <a:srgbClr val="138156"/>
    <a:srgbClr val="DBE6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3" autoAdjust="0"/>
    <p:restoredTop sz="94664" autoAdjust="0"/>
  </p:normalViewPr>
  <p:slideViewPr>
    <p:cSldViewPr snapToGrid="0" snapToObjects="1" showGuides="1">
      <p:cViewPr varScale="1">
        <p:scale>
          <a:sx n="108" d="100"/>
          <a:sy n="108" d="100"/>
        </p:scale>
        <p:origin x="1584" y="102"/>
      </p:cViewPr>
      <p:guideLst>
        <p:guide orient="horz" pos="2402"/>
        <p:guide pos="5484"/>
        <p:guide pos="276"/>
        <p:guide pos="2565"/>
        <p:guide pos="2880"/>
        <p:guide pos="319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16A65F-39C8-4D3E-A80F-490C44E9B268}" type="doc">
      <dgm:prSet loTypeId="urn:microsoft.com/office/officeart/2009/3/layout/HorizontalOrganizationChart" loCatId="hierarchy" qsTypeId="urn:microsoft.com/office/officeart/2005/8/quickstyle/simple2" qsCatId="simple" csTypeId="urn:microsoft.com/office/officeart/2005/8/colors/colorful5" csCatId="colorful" phldr="1"/>
      <dgm:spPr/>
      <dgm:t>
        <a:bodyPr/>
        <a:lstStyle/>
        <a:p>
          <a:endParaRPr lang="es-CO"/>
        </a:p>
      </dgm:t>
    </dgm:pt>
    <dgm:pt modelId="{E4E674A3-7D92-4589-912D-3B3D286B52AB}">
      <dgm:prSet phldrT="[Texto]" custT="1"/>
      <dgm:spPr>
        <a:solidFill>
          <a:srgbClr val="266E81"/>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r>
            <a:rPr lang="es-CO" sz="1600" b="1" dirty="0"/>
            <a:t>1. Sector Hacienda - SH</a:t>
          </a:r>
        </a:p>
      </dgm:t>
    </dgm:pt>
    <dgm:pt modelId="{83197660-D51C-4EA0-B451-E9610F4E32F0}" type="parTrans" cxnId="{F559AD62-EA59-4D01-BE89-E503A5516AA5}">
      <dgm:prSet/>
      <dgm:spPr>
        <a:ln>
          <a:solidFill>
            <a:schemeClr val="tx2"/>
          </a:solidFill>
        </a:ln>
      </dgm:spPr>
      <dgm:t>
        <a:bodyPr anchor="ctr"/>
        <a:lstStyle/>
        <a:p>
          <a:endParaRPr lang="es-CO" sz="1600" b="1">
            <a:solidFill>
              <a:schemeClr val="tx1"/>
            </a:solidFill>
          </a:endParaRPr>
        </a:p>
      </dgm:t>
    </dgm:pt>
    <dgm:pt modelId="{3BFF8B13-2414-4F32-9F11-C3B5C7512FA4}" type="sibTrans" cxnId="{F559AD62-EA59-4D01-BE89-E503A5516AA5}">
      <dgm:prSet/>
      <dgm:spPr/>
      <dgm:t>
        <a:bodyPr/>
        <a:lstStyle/>
        <a:p>
          <a:endParaRPr lang="es-CO" sz="1600" b="1">
            <a:solidFill>
              <a:schemeClr val="tx1"/>
            </a:solidFill>
          </a:endParaRPr>
        </a:p>
      </dgm:t>
    </dgm:pt>
    <dgm:pt modelId="{EFA37E6A-C0E9-4129-965F-3D03E1970213}">
      <dgm:prSet phldrT="[Texto]" custT="1"/>
      <dgm:spPr>
        <a:solidFill>
          <a:srgbClr val="266E81"/>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 Ministerio de Hacienda y Crédito Público - MHCP</a:t>
          </a:r>
        </a:p>
      </dgm:t>
    </dgm:pt>
    <dgm:pt modelId="{5BBDD36D-74FE-4974-917E-D9E41E19852A}" type="parTrans" cxnId="{F6ED8952-61C2-4845-A7EF-74F16E57EEDF}">
      <dgm:prSet/>
      <dgm:spPr>
        <a:ln>
          <a:solidFill>
            <a:schemeClr val="tx2"/>
          </a:solidFill>
        </a:ln>
      </dgm:spPr>
      <dgm:t>
        <a:bodyPr anchor="ctr"/>
        <a:lstStyle/>
        <a:p>
          <a:endParaRPr lang="es-CO" sz="1600" b="1">
            <a:solidFill>
              <a:schemeClr val="tx1"/>
            </a:solidFill>
          </a:endParaRPr>
        </a:p>
      </dgm:t>
    </dgm:pt>
    <dgm:pt modelId="{C3EFC2E2-C8DB-4546-8654-2A1487DE4ABA}" type="sibTrans" cxnId="{F6ED8952-61C2-4845-A7EF-74F16E57EEDF}">
      <dgm:prSet/>
      <dgm:spPr/>
      <dgm:t>
        <a:bodyPr/>
        <a:lstStyle/>
        <a:p>
          <a:endParaRPr lang="es-CO" sz="1600" b="1">
            <a:solidFill>
              <a:schemeClr val="tx1"/>
            </a:solidFill>
          </a:endParaRPr>
        </a:p>
      </dgm:t>
    </dgm:pt>
    <dgm:pt modelId="{BE808172-0D5F-4D30-9EDC-A4A5FDBB499F}">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1.1 Total SH</a:t>
          </a:r>
        </a:p>
      </dgm:t>
    </dgm:pt>
    <dgm:pt modelId="{D784EE81-F55E-49D2-B7EB-E61FEF750701}" type="parTrans" cxnId="{9B7B3CB2-B0B5-4695-849A-05534F119C1B}">
      <dgm:prSet/>
      <dgm:spPr/>
      <dgm:t>
        <a:bodyPr anchor="ctr"/>
        <a:lstStyle/>
        <a:p>
          <a:endParaRPr lang="es-CO" sz="1600" b="1">
            <a:solidFill>
              <a:schemeClr val="tx1"/>
            </a:solidFill>
          </a:endParaRPr>
        </a:p>
      </dgm:t>
    </dgm:pt>
    <dgm:pt modelId="{93F66C95-8B5C-4309-ACE8-047743AF8499}" type="sibTrans" cxnId="{9B7B3CB2-B0B5-4695-849A-05534F119C1B}">
      <dgm:prSet/>
      <dgm:spPr/>
      <dgm:t>
        <a:bodyPr/>
        <a:lstStyle/>
        <a:p>
          <a:endParaRPr lang="es-CO" sz="1600" b="1">
            <a:solidFill>
              <a:schemeClr val="tx1"/>
            </a:solidFill>
          </a:endParaRPr>
        </a:p>
      </dgm:t>
    </dgm:pt>
    <dgm:pt modelId="{80ED49C7-935D-4201-834E-F779A019C0F1}">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1.2 Funcionamiento</a:t>
          </a:r>
        </a:p>
      </dgm:t>
    </dgm:pt>
    <dgm:pt modelId="{49C7A27D-129F-499C-B389-775D366F092C}" type="parTrans" cxnId="{3AA6B5A1-00BE-48D8-AFCD-2A0A5AF26BB1}">
      <dgm:prSet/>
      <dgm:spPr>
        <a:ln>
          <a:solidFill>
            <a:schemeClr val="tx2"/>
          </a:solidFill>
        </a:ln>
      </dgm:spPr>
      <dgm:t>
        <a:bodyPr anchor="ctr"/>
        <a:lstStyle/>
        <a:p>
          <a:endParaRPr lang="es-CO" sz="1600" b="1">
            <a:solidFill>
              <a:schemeClr val="tx1"/>
            </a:solidFill>
          </a:endParaRPr>
        </a:p>
      </dgm:t>
    </dgm:pt>
    <dgm:pt modelId="{633B225B-79A9-4E5E-BA4A-F944E5ABAC65}" type="sibTrans" cxnId="{3AA6B5A1-00BE-48D8-AFCD-2A0A5AF26BB1}">
      <dgm:prSet/>
      <dgm:spPr/>
      <dgm:t>
        <a:bodyPr/>
        <a:lstStyle/>
        <a:p>
          <a:endParaRPr lang="es-CO" sz="1600" b="1">
            <a:solidFill>
              <a:schemeClr val="tx1"/>
            </a:solidFill>
          </a:endParaRPr>
        </a:p>
      </dgm:t>
    </dgm:pt>
    <dgm:pt modelId="{5B0F4309-0308-42C3-8409-99A91980ABCA}">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 1.4 Inversión</a:t>
          </a:r>
        </a:p>
      </dgm:t>
    </dgm:pt>
    <dgm:pt modelId="{6398E40D-471F-42A2-A7D6-E908D56074E9}" type="parTrans" cxnId="{2BEE66D4-9CC1-4CAD-AA4A-AD16EC6B1D1D}">
      <dgm:prSet/>
      <dgm:spPr>
        <a:ln>
          <a:solidFill>
            <a:schemeClr val="tx2"/>
          </a:solidFill>
        </a:ln>
      </dgm:spPr>
      <dgm:t>
        <a:bodyPr anchor="ctr"/>
        <a:lstStyle/>
        <a:p>
          <a:endParaRPr lang="es-CO" sz="1600" b="1">
            <a:solidFill>
              <a:schemeClr val="tx1"/>
            </a:solidFill>
          </a:endParaRPr>
        </a:p>
      </dgm:t>
    </dgm:pt>
    <dgm:pt modelId="{64D281EF-4589-41FC-BA17-79FCFCCE8BD3}" type="sibTrans" cxnId="{2BEE66D4-9CC1-4CAD-AA4A-AD16EC6B1D1D}">
      <dgm:prSet/>
      <dgm:spPr/>
      <dgm:t>
        <a:bodyPr/>
        <a:lstStyle/>
        <a:p>
          <a:endParaRPr lang="es-CO" sz="1600" b="1">
            <a:solidFill>
              <a:schemeClr val="tx1"/>
            </a:solidFill>
          </a:endParaRPr>
        </a:p>
      </dgm:t>
    </dgm:pt>
    <dgm:pt modelId="{CF0FBE52-B193-4A9F-8E1C-0B935DC98AD7}">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2.1 Total MHCP</a:t>
          </a:r>
        </a:p>
      </dgm:t>
    </dgm:pt>
    <dgm:pt modelId="{C40EBCDC-2A93-4ADD-ABE7-6424B78DAFA0}" type="parTrans" cxnId="{467CB88C-5B4D-438A-B6E5-A7B16ACFB4EA}">
      <dgm:prSet/>
      <dgm:spPr>
        <a:ln>
          <a:solidFill>
            <a:schemeClr val="tx2"/>
          </a:solidFill>
        </a:ln>
      </dgm:spPr>
      <dgm:t>
        <a:bodyPr anchor="ctr"/>
        <a:lstStyle/>
        <a:p>
          <a:endParaRPr lang="es-CO" sz="1600" b="1">
            <a:solidFill>
              <a:schemeClr val="tx1"/>
            </a:solidFill>
          </a:endParaRPr>
        </a:p>
      </dgm:t>
    </dgm:pt>
    <dgm:pt modelId="{57CC0005-4C6A-408C-B28D-553AD6B85DD7}" type="sibTrans" cxnId="{467CB88C-5B4D-438A-B6E5-A7B16ACFB4EA}">
      <dgm:prSet/>
      <dgm:spPr/>
      <dgm:t>
        <a:bodyPr/>
        <a:lstStyle/>
        <a:p>
          <a:endParaRPr lang="es-CO" sz="1600" b="1">
            <a:solidFill>
              <a:schemeClr val="tx1"/>
            </a:solidFill>
          </a:endParaRPr>
        </a:p>
      </dgm:t>
    </dgm:pt>
    <dgm:pt modelId="{98A0AFE9-4505-4D81-BAA2-64F8A222CEAA}">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algn="ctr"/>
          <a:r>
            <a:rPr lang="es-CO" sz="1600" b="1" kern="1200" dirty="0">
              <a:solidFill>
                <a:prstClr val="white"/>
              </a:solidFill>
              <a:latin typeface="Calibri"/>
              <a:ea typeface="+mn-ea"/>
              <a:cs typeface="+mn-cs"/>
            </a:rPr>
            <a:t>2.2</a:t>
          </a:r>
          <a:r>
            <a:rPr lang="es-CO" sz="1600" b="1" kern="1200" dirty="0"/>
            <a:t> Inversión </a:t>
          </a:r>
        </a:p>
      </dgm:t>
    </dgm:pt>
    <dgm:pt modelId="{05883CBA-3032-40FF-A0CB-47FB7D5CC3A1}" type="parTrans" cxnId="{B03CCAD7-4187-4EE3-A122-E0760C3A1099}">
      <dgm:prSet/>
      <dgm:spPr/>
      <dgm:t>
        <a:bodyPr anchor="ctr"/>
        <a:lstStyle/>
        <a:p>
          <a:endParaRPr lang="es-CO" sz="1600" b="1">
            <a:solidFill>
              <a:schemeClr val="tx1"/>
            </a:solidFill>
          </a:endParaRPr>
        </a:p>
      </dgm:t>
    </dgm:pt>
    <dgm:pt modelId="{739CDFE0-A9FE-4A60-898B-91E580F376ED}" type="sibTrans" cxnId="{B03CCAD7-4187-4EE3-A122-E0760C3A1099}">
      <dgm:prSet/>
      <dgm:spPr/>
      <dgm:t>
        <a:bodyPr/>
        <a:lstStyle/>
        <a:p>
          <a:endParaRPr lang="es-CO" sz="1600" b="1">
            <a:solidFill>
              <a:schemeClr val="tx1"/>
            </a:solidFill>
          </a:endParaRPr>
        </a:p>
      </dgm:t>
    </dgm:pt>
    <dgm:pt modelId="{C2D7AA97-C2AE-413C-8180-5BCBABA24713}">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36000" tIns="11430" rIns="36000" bIns="11430" numCol="1" spcCol="1270" anchor="ctr" anchorCtr="0"/>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2.3 Funcionamiento</a:t>
          </a:r>
        </a:p>
      </dgm:t>
    </dgm:pt>
    <dgm:pt modelId="{EF424234-C71E-4F16-9742-FEC9E734D6B0}" type="parTrans" cxnId="{5E65DF6C-D778-4EB1-908A-F67855DB5854}">
      <dgm:prSet/>
      <dgm:spPr>
        <a:ln>
          <a:solidFill>
            <a:schemeClr val="tx2"/>
          </a:solidFill>
        </a:ln>
      </dgm:spPr>
      <dgm:t>
        <a:bodyPr anchor="ctr"/>
        <a:lstStyle/>
        <a:p>
          <a:endParaRPr lang="es-CO" sz="1600" b="1">
            <a:solidFill>
              <a:schemeClr val="tx1"/>
            </a:solidFill>
          </a:endParaRPr>
        </a:p>
      </dgm:t>
    </dgm:pt>
    <dgm:pt modelId="{1EC73FAA-4FF6-434D-86D2-3003866FE55E}" type="sibTrans" cxnId="{5E65DF6C-D778-4EB1-908A-F67855DB5854}">
      <dgm:prSet/>
      <dgm:spPr/>
      <dgm:t>
        <a:bodyPr/>
        <a:lstStyle/>
        <a:p>
          <a:endParaRPr lang="es-CO" sz="1600" b="1">
            <a:solidFill>
              <a:schemeClr val="tx1"/>
            </a:solidFill>
          </a:endParaRPr>
        </a:p>
      </dgm:t>
    </dgm:pt>
    <dgm:pt modelId="{5B98FCF2-AD04-45BF-AC0F-76F4046B4BEE}">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l" defTabSz="711200">
            <a:lnSpc>
              <a:spcPct val="90000"/>
            </a:lnSpc>
            <a:spcBef>
              <a:spcPct val="0"/>
            </a:spcBef>
            <a:spcAft>
              <a:spcPct val="35000"/>
            </a:spcAft>
            <a:buNone/>
          </a:pPr>
          <a:r>
            <a:rPr lang="es-CO" sz="1600" b="1" kern="1200" dirty="0">
              <a:solidFill>
                <a:prstClr val="white"/>
              </a:solidFill>
              <a:latin typeface="Calibri"/>
              <a:ea typeface="+mn-ea"/>
              <a:cs typeface="+mn-cs"/>
            </a:rPr>
            <a:t>  - Consolidado </a:t>
          </a:r>
        </a:p>
        <a:p>
          <a:pPr marL="0" lvl="0" indent="0" algn="l" defTabSz="711200">
            <a:lnSpc>
              <a:spcPct val="90000"/>
            </a:lnSpc>
            <a:spcBef>
              <a:spcPct val="0"/>
            </a:spcBef>
            <a:spcAft>
              <a:spcPct val="35000"/>
            </a:spcAft>
            <a:buNone/>
          </a:pPr>
          <a:r>
            <a:rPr lang="es-CO" sz="1600" b="1" kern="1200" dirty="0">
              <a:solidFill>
                <a:prstClr val="white"/>
              </a:solidFill>
              <a:latin typeface="Calibri"/>
              <a:ea typeface="+mn-ea"/>
              <a:cs typeface="+mn-cs"/>
            </a:rPr>
            <a:t>  - Ejecución por Entidad</a:t>
          </a:r>
        </a:p>
      </dgm:t>
    </dgm:pt>
    <dgm:pt modelId="{EDAB728E-CBAC-4F0D-AE84-6B3948232DD3}" type="parTrans" cxnId="{348DF7B4-1CF7-4B84-8E42-6E4225F9809E}">
      <dgm:prSet/>
      <dgm:spPr>
        <a:ln>
          <a:solidFill>
            <a:schemeClr val="tx2"/>
          </a:solidFill>
        </a:ln>
      </dgm:spPr>
      <dgm:t>
        <a:bodyPr anchor="ctr"/>
        <a:lstStyle/>
        <a:p>
          <a:endParaRPr lang="es-CO" sz="1600" b="1">
            <a:solidFill>
              <a:schemeClr val="tx1"/>
            </a:solidFill>
          </a:endParaRPr>
        </a:p>
      </dgm:t>
    </dgm:pt>
    <dgm:pt modelId="{9AF6FA47-107F-4059-BEF4-6B53A20D2A03}" type="sibTrans" cxnId="{348DF7B4-1CF7-4B84-8E42-6E4225F9809E}">
      <dgm:prSet/>
      <dgm:spPr/>
      <dgm:t>
        <a:bodyPr/>
        <a:lstStyle/>
        <a:p>
          <a:endParaRPr lang="es-CO" sz="1600" b="1">
            <a:solidFill>
              <a:schemeClr val="tx1"/>
            </a:solidFill>
          </a:endParaRPr>
        </a:p>
      </dgm:t>
    </dgm:pt>
    <dgm:pt modelId="{D29CE175-65C8-4F4C-87AA-452764E838D5}">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l" defTabSz="711200">
            <a:lnSpc>
              <a:spcPct val="90000"/>
            </a:lnSpc>
            <a:spcBef>
              <a:spcPct val="0"/>
            </a:spcBef>
            <a:spcAft>
              <a:spcPct val="35000"/>
            </a:spcAft>
            <a:buNone/>
          </a:pPr>
          <a:r>
            <a:rPr lang="es-CO" sz="1600" b="1" kern="1200" dirty="0">
              <a:solidFill>
                <a:prstClr val="white"/>
              </a:solidFill>
              <a:latin typeface="Calibri"/>
              <a:ea typeface="+mn-ea"/>
              <a:cs typeface="+mn-cs"/>
            </a:rPr>
            <a:t>  - Ejecución por Entidad</a:t>
          </a:r>
        </a:p>
      </dgm:t>
    </dgm:pt>
    <dgm:pt modelId="{13470C40-83D9-466D-8E7A-0CBAC8DB9462}" type="parTrans" cxnId="{73B23B9B-4D83-491D-B41C-D0E0FAAB2E18}">
      <dgm:prSet/>
      <dgm:spPr>
        <a:noFill/>
        <a:ln w="25400" cap="flat" cmpd="sng" algn="ctr">
          <a:solidFill>
            <a:srgbClr val="1F497D"/>
          </a:solidFill>
          <a:prstDash val="solid"/>
        </a:ln>
        <a:effectLst/>
      </dgm:spPr>
      <dgm:t>
        <a:bodyPr anchor="ctr"/>
        <a:lstStyle/>
        <a:p>
          <a:endParaRPr lang="es-CO" sz="1600" b="1">
            <a:solidFill>
              <a:schemeClr val="tx1"/>
            </a:solidFill>
          </a:endParaRPr>
        </a:p>
      </dgm:t>
    </dgm:pt>
    <dgm:pt modelId="{EF6ACF4B-48EC-4E23-84A8-C9806B75E7D5}" type="sibTrans" cxnId="{73B23B9B-4D83-491D-B41C-D0E0FAAB2E18}">
      <dgm:prSet/>
      <dgm:spPr/>
      <dgm:t>
        <a:bodyPr/>
        <a:lstStyle/>
        <a:p>
          <a:endParaRPr lang="es-CO" sz="1600" b="1">
            <a:solidFill>
              <a:schemeClr val="tx1"/>
            </a:solidFill>
          </a:endParaRPr>
        </a:p>
      </dgm:t>
    </dgm:pt>
    <dgm:pt modelId="{E1C62128-D3A2-49FC-96F3-33EB2A648ED3}">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algn="l">
            <a:lnSpc>
              <a:spcPct val="100000"/>
            </a:lnSpc>
            <a:spcAft>
              <a:spcPts val="0"/>
            </a:spcAft>
          </a:pPr>
          <a:r>
            <a:rPr lang="es-CO" sz="1600" b="1" dirty="0"/>
            <a:t>  - Ejecución por Entidad</a:t>
          </a:r>
        </a:p>
      </dgm:t>
    </dgm:pt>
    <dgm:pt modelId="{A229BAAE-0BAD-42C0-9C0C-B8FB6EFC3FEB}" type="parTrans" cxnId="{8873DFB3-994C-4C3A-8470-34C1612416CB}">
      <dgm:prSet/>
      <dgm:spPr>
        <a:ln>
          <a:solidFill>
            <a:schemeClr val="tx2"/>
          </a:solidFill>
        </a:ln>
      </dgm:spPr>
      <dgm:t>
        <a:bodyPr anchor="ctr"/>
        <a:lstStyle/>
        <a:p>
          <a:endParaRPr lang="es-CO" sz="1600" b="1">
            <a:solidFill>
              <a:schemeClr val="tx1"/>
            </a:solidFill>
          </a:endParaRPr>
        </a:p>
      </dgm:t>
    </dgm:pt>
    <dgm:pt modelId="{58AE3244-20C2-4CFC-B8C9-F2A6CFF04226}" type="sibTrans" cxnId="{8873DFB3-994C-4C3A-8470-34C1612416CB}">
      <dgm:prSet/>
      <dgm:spPr/>
      <dgm:t>
        <a:bodyPr/>
        <a:lstStyle/>
        <a:p>
          <a:endParaRPr lang="es-CO" sz="1600" b="1">
            <a:solidFill>
              <a:schemeClr val="tx1"/>
            </a:solidFill>
          </a:endParaRPr>
        </a:p>
      </dgm:t>
    </dgm:pt>
    <dgm:pt modelId="{E3BDFA71-9010-4957-9736-9CECFB084A46}">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Consolidado Ejecución </a:t>
          </a:r>
        </a:p>
      </dgm:t>
    </dgm:pt>
    <dgm:pt modelId="{8C46C7D4-AD2A-462C-B912-484915D55DB3}" type="parTrans" cxnId="{7E6071C7-A65D-4776-A9A9-374FAB4D3571}">
      <dgm:prSet/>
      <dgm:spPr>
        <a:ln>
          <a:solidFill>
            <a:schemeClr val="tx2"/>
          </a:solidFill>
        </a:ln>
      </dgm:spPr>
      <dgm:t>
        <a:bodyPr anchor="ctr"/>
        <a:lstStyle/>
        <a:p>
          <a:endParaRPr lang="es-CO" sz="1600" b="1">
            <a:solidFill>
              <a:schemeClr val="tx1"/>
            </a:solidFill>
          </a:endParaRPr>
        </a:p>
      </dgm:t>
    </dgm:pt>
    <dgm:pt modelId="{08081AB7-2B9E-4B6B-BBD5-28E3C091F646}" type="sibTrans" cxnId="{7E6071C7-A65D-4776-A9A9-374FAB4D3571}">
      <dgm:prSet/>
      <dgm:spPr/>
      <dgm:t>
        <a:bodyPr/>
        <a:lstStyle/>
        <a:p>
          <a:endParaRPr lang="es-CO" sz="1600" b="1">
            <a:solidFill>
              <a:schemeClr val="tx1"/>
            </a:solidFill>
          </a:endParaRPr>
        </a:p>
      </dgm:t>
    </dgm:pt>
    <dgm:pt modelId="{1D80283A-6DE3-4882-BACF-37FF4A7EE7D6}">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Proyectos Misionales </a:t>
          </a:r>
        </a:p>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Proyectos de Transporte Masivo</a:t>
          </a:r>
        </a:p>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Proyectos Estratégicos</a:t>
          </a:r>
        </a:p>
      </dgm:t>
    </dgm:pt>
    <dgm:pt modelId="{EF4EDE99-AC0D-400B-B559-4B6B57CB07E1}" type="parTrans" cxnId="{21B7772D-5348-4B90-BA93-FD617B5F09E9}">
      <dgm:prSet/>
      <dgm:spPr>
        <a:ln>
          <a:solidFill>
            <a:schemeClr val="tx2"/>
          </a:solidFill>
        </a:ln>
      </dgm:spPr>
      <dgm:t>
        <a:bodyPr anchor="ctr"/>
        <a:lstStyle/>
        <a:p>
          <a:endParaRPr lang="es-CO" sz="1600" b="1">
            <a:solidFill>
              <a:schemeClr val="tx1"/>
            </a:solidFill>
          </a:endParaRPr>
        </a:p>
      </dgm:t>
    </dgm:pt>
    <dgm:pt modelId="{C6CE1418-E119-4744-8343-C3D128B8BFEE}" type="sibTrans" cxnId="{21B7772D-5348-4B90-BA93-FD617B5F09E9}">
      <dgm:prSet/>
      <dgm:spPr/>
      <dgm:t>
        <a:bodyPr/>
        <a:lstStyle/>
        <a:p>
          <a:endParaRPr lang="es-CO" sz="1600" b="1">
            <a:solidFill>
              <a:schemeClr val="tx1"/>
            </a:solidFill>
          </a:endParaRPr>
        </a:p>
      </dgm:t>
    </dgm:pt>
    <dgm:pt modelId="{E1EA64A5-972C-466A-824D-4E0644E5AEAD}">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algn="l">
            <a:lnSpc>
              <a:spcPct val="100000"/>
            </a:lnSpc>
            <a:spcAft>
              <a:spcPts val="0"/>
            </a:spcAft>
          </a:pPr>
          <a:r>
            <a:rPr lang="es-CO" sz="1600" b="1" dirty="0"/>
            <a:t>- Gastos de Personal y Adquisición de Bienes y Servicios</a:t>
          </a:r>
        </a:p>
        <a:p>
          <a:pPr algn="l">
            <a:lnSpc>
              <a:spcPct val="100000"/>
            </a:lnSpc>
            <a:spcAft>
              <a:spcPts val="0"/>
            </a:spcAft>
          </a:pPr>
          <a:r>
            <a:rPr lang="es-CO" sz="1600" b="1" dirty="0"/>
            <a:t>- Transferencias corrientes</a:t>
          </a:r>
        </a:p>
        <a:p>
          <a:pPr algn="l">
            <a:lnSpc>
              <a:spcPct val="100000"/>
            </a:lnSpc>
            <a:spcAft>
              <a:spcPts val="0"/>
            </a:spcAft>
          </a:pPr>
          <a:r>
            <a:rPr lang="es-CO" sz="1600" b="1" dirty="0"/>
            <a:t>- Transferencias de capital</a:t>
          </a:r>
        </a:p>
      </dgm:t>
    </dgm:pt>
    <dgm:pt modelId="{C406D370-B3DC-488F-BD58-F196F379EA9A}" type="parTrans" cxnId="{9B40513F-4137-40B3-A3A9-9C4C11236A4F}">
      <dgm:prSet/>
      <dgm:spPr>
        <a:ln>
          <a:solidFill>
            <a:schemeClr val="tx2"/>
          </a:solidFill>
        </a:ln>
      </dgm:spPr>
      <dgm:t>
        <a:bodyPr anchor="ctr"/>
        <a:lstStyle/>
        <a:p>
          <a:endParaRPr lang="es-CO" sz="1600" b="1">
            <a:solidFill>
              <a:schemeClr val="tx1"/>
            </a:solidFill>
          </a:endParaRPr>
        </a:p>
      </dgm:t>
    </dgm:pt>
    <dgm:pt modelId="{B906F918-DD00-4214-A4E3-EE5DC0D0F106}" type="sibTrans" cxnId="{9B40513F-4137-40B3-A3A9-9C4C11236A4F}">
      <dgm:prSet/>
      <dgm:spPr/>
      <dgm:t>
        <a:bodyPr/>
        <a:lstStyle/>
        <a:p>
          <a:endParaRPr lang="es-CO" sz="1600" b="1">
            <a:solidFill>
              <a:schemeClr val="tx1"/>
            </a:solidFill>
          </a:endParaRPr>
        </a:p>
      </dgm:t>
    </dgm:pt>
    <dgm:pt modelId="{8436260B-F3A8-4FA6-9C25-3DDF5B74660E}">
      <dgm:prSet phldrT="[Texto]" custT="1"/>
      <dgm:spPr>
        <a:solidFill>
          <a:schemeClr val="accent5">
            <a:lumMod val="50000"/>
          </a:schemeClr>
        </a:solidFill>
        <a:ln>
          <a:solidFill>
            <a:schemeClr val="tx1">
              <a:alpha val="0"/>
            </a:schemeClr>
          </a:solidFill>
        </a:ln>
      </dgm:spPr>
      <dgm:t>
        <a:bodyPr lIns="72000" rIns="36000" anchor="ctr"/>
        <a:lstStyle/>
        <a:p>
          <a:pPr algn="l"/>
          <a:r>
            <a:rPr lang="es-CO" sz="1800" b="1" dirty="0">
              <a:ln cap="flat">
                <a:solidFill>
                  <a:schemeClr val="tx1">
                    <a:alpha val="0"/>
                  </a:schemeClr>
                </a:solidFill>
                <a:round/>
              </a:ln>
              <a:solidFill>
                <a:schemeClr val="lt1"/>
              </a:solidFill>
            </a:rPr>
            <a:t>Ejecución presupuestal Sector Hacienda</a:t>
          </a:r>
        </a:p>
      </dgm:t>
    </dgm:pt>
    <dgm:pt modelId="{3E7AB9E6-7381-4DC7-AA3A-CBCF4EA40CE0}" type="sibTrans" cxnId="{CDFEDBDF-0653-49A3-82A2-EA9EC473BEE0}">
      <dgm:prSet/>
      <dgm:spPr/>
      <dgm:t>
        <a:bodyPr/>
        <a:lstStyle/>
        <a:p>
          <a:endParaRPr lang="es-CO" sz="1600" b="1">
            <a:solidFill>
              <a:schemeClr val="tx1"/>
            </a:solidFill>
          </a:endParaRPr>
        </a:p>
      </dgm:t>
    </dgm:pt>
    <dgm:pt modelId="{21E1488D-B35A-4B1B-8BE4-B45923A0D0F0}" type="parTrans" cxnId="{CDFEDBDF-0653-49A3-82A2-EA9EC473BEE0}">
      <dgm:prSet/>
      <dgm:spPr/>
      <dgm:t>
        <a:bodyPr/>
        <a:lstStyle/>
        <a:p>
          <a:endParaRPr lang="es-CO" sz="1600" b="1">
            <a:solidFill>
              <a:schemeClr val="tx1"/>
            </a:solidFill>
          </a:endParaRPr>
        </a:p>
      </dgm:t>
    </dgm:pt>
    <dgm:pt modelId="{5F907004-AD20-43B8-B472-3D00A01BE38A}">
      <dgm:prSet phldrT="[Texto]" custT="1"/>
      <dgm:spPr>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a:buNone/>
          </a:pPr>
          <a:r>
            <a:rPr lang="es-CO" sz="1100" b="1" dirty="0">
              <a:solidFill>
                <a:prstClr val="white"/>
              </a:solidFill>
              <a:latin typeface="Calibri"/>
              <a:ea typeface="+mn-ea"/>
              <a:cs typeface="+mn-cs"/>
            </a:rPr>
            <a:t> </a:t>
          </a:r>
          <a:r>
            <a:rPr lang="es-CO" sz="1600" b="1" dirty="0">
              <a:solidFill>
                <a:prstClr val="white"/>
              </a:solidFill>
              <a:latin typeface="Calibri"/>
              <a:ea typeface="+mn-ea"/>
              <a:cs typeface="+mn-cs"/>
            </a:rPr>
            <a:t>1.3 Servicio de la Deuda Pública</a:t>
          </a:r>
        </a:p>
      </dgm:t>
    </dgm:pt>
    <dgm:pt modelId="{C80617A0-CA02-4084-ADEF-18B25C67B5EF}" type="parTrans" cxnId="{F2337D80-6F03-434E-9CE0-711D2499B05B}">
      <dgm:prSet/>
      <dgm:spPr/>
      <dgm:t>
        <a:bodyPr/>
        <a:lstStyle/>
        <a:p>
          <a:endParaRPr lang="es-CO"/>
        </a:p>
      </dgm:t>
    </dgm:pt>
    <dgm:pt modelId="{0CA1D10E-3953-427A-A018-3FE5D4CEAF48}" type="sibTrans" cxnId="{F2337D80-6F03-434E-9CE0-711D2499B05B}">
      <dgm:prSet/>
      <dgm:spPr/>
      <dgm:t>
        <a:bodyPr/>
        <a:lstStyle/>
        <a:p>
          <a:endParaRPr lang="es-CO"/>
        </a:p>
      </dgm:t>
    </dgm:pt>
    <dgm:pt modelId="{4A65BD57-E233-4F85-A161-0EB35FF42455}">
      <dgm:prSet phldrT="[Texto]" custT="1"/>
      <dgm:spPr>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gm:spPr>
      <dgm:t>
        <a:bodyPr spcFirstLastPara="0" vert="horz" wrap="square" lIns="72000" tIns="11430" rIns="36000" bIns="11430" numCol="1" spcCol="1270" anchor="ctr" anchorCtr="0"/>
        <a:lstStyle/>
        <a:p>
          <a:pPr algn="l"/>
          <a:r>
            <a:rPr lang="es-CO" sz="2400" b="1" dirty="0"/>
            <a:t>  </a:t>
          </a:r>
          <a:r>
            <a:rPr lang="es-CO" sz="1600" b="1" dirty="0"/>
            <a:t>- Ejecución por Entidad</a:t>
          </a:r>
        </a:p>
      </dgm:t>
    </dgm:pt>
    <dgm:pt modelId="{B3051D9B-CDBC-4A51-B258-42A924EAFCF2}" type="parTrans" cxnId="{EA38ED59-6E3D-4532-9D95-8206E80FA625}">
      <dgm:prSet/>
      <dgm:spPr/>
      <dgm:t>
        <a:bodyPr/>
        <a:lstStyle/>
        <a:p>
          <a:endParaRPr lang="es-CO"/>
        </a:p>
      </dgm:t>
    </dgm:pt>
    <dgm:pt modelId="{8136048B-B559-437D-B179-27E9C3618584}" type="sibTrans" cxnId="{EA38ED59-6E3D-4532-9D95-8206E80FA625}">
      <dgm:prSet/>
      <dgm:spPr/>
      <dgm:t>
        <a:bodyPr/>
        <a:lstStyle/>
        <a:p>
          <a:endParaRPr lang="es-CO"/>
        </a:p>
      </dgm:t>
    </dgm:pt>
    <dgm:pt modelId="{C61BB715-C99B-4666-BFC3-4903E0715875}" type="pres">
      <dgm:prSet presAssocID="{4716A65F-39C8-4D3E-A80F-490C44E9B268}" presName="hierChild1" presStyleCnt="0">
        <dgm:presLayoutVars>
          <dgm:orgChart val="1"/>
          <dgm:chPref val="1"/>
          <dgm:dir/>
          <dgm:animOne val="branch"/>
          <dgm:animLvl val="lvl"/>
          <dgm:resizeHandles/>
        </dgm:presLayoutVars>
      </dgm:prSet>
      <dgm:spPr/>
    </dgm:pt>
    <dgm:pt modelId="{E7A1953A-54C6-4BEA-8594-E2BA3203B4ED}" type="pres">
      <dgm:prSet presAssocID="{8436260B-F3A8-4FA6-9C25-3DDF5B74660E}" presName="hierRoot1" presStyleCnt="0">
        <dgm:presLayoutVars>
          <dgm:hierBranch val="init"/>
        </dgm:presLayoutVars>
      </dgm:prSet>
      <dgm:spPr/>
    </dgm:pt>
    <dgm:pt modelId="{19864495-A419-4916-8D2F-330FC06C0B27}" type="pres">
      <dgm:prSet presAssocID="{8436260B-F3A8-4FA6-9C25-3DDF5B74660E}" presName="rootComposite1" presStyleCnt="0"/>
      <dgm:spPr/>
    </dgm:pt>
    <dgm:pt modelId="{02E9672E-8D0B-4B2E-84B0-5AF58449DE08}" type="pres">
      <dgm:prSet presAssocID="{8436260B-F3A8-4FA6-9C25-3DDF5B74660E}" presName="rootText1" presStyleLbl="node0" presStyleIdx="0" presStyleCnt="2" custScaleX="81008" custScaleY="224647" custLinFactNeighborX="-220" custLinFactNeighborY="-62695">
        <dgm:presLayoutVars>
          <dgm:chPref val="3"/>
        </dgm:presLayoutVars>
      </dgm:prSet>
      <dgm:spPr/>
    </dgm:pt>
    <dgm:pt modelId="{EEFC93CB-F141-407F-B967-375D6D5DEAA3}" type="pres">
      <dgm:prSet presAssocID="{8436260B-F3A8-4FA6-9C25-3DDF5B74660E}" presName="rootConnector1" presStyleLbl="node1" presStyleIdx="0" presStyleCnt="0"/>
      <dgm:spPr/>
    </dgm:pt>
    <dgm:pt modelId="{2AB92D63-43BF-4212-A7A2-9B857C4B9606}" type="pres">
      <dgm:prSet presAssocID="{8436260B-F3A8-4FA6-9C25-3DDF5B74660E}" presName="hierChild2" presStyleCnt="0"/>
      <dgm:spPr/>
    </dgm:pt>
    <dgm:pt modelId="{FAB7E447-39B9-4BF0-B345-41D471F625E8}" type="pres">
      <dgm:prSet presAssocID="{83197660-D51C-4EA0-B451-E9610F4E32F0}" presName="Name64" presStyleLbl="parChTrans1D2" presStyleIdx="0" presStyleCnt="3"/>
      <dgm:spPr/>
    </dgm:pt>
    <dgm:pt modelId="{4A114C25-2341-4CAA-A273-DB7154A3A3ED}" type="pres">
      <dgm:prSet presAssocID="{E4E674A3-7D92-4589-912D-3B3D286B52AB}" presName="hierRoot2" presStyleCnt="0">
        <dgm:presLayoutVars>
          <dgm:hierBranch val="init"/>
        </dgm:presLayoutVars>
      </dgm:prSet>
      <dgm:spPr/>
    </dgm:pt>
    <dgm:pt modelId="{17FD2DE5-2AA4-4472-A07C-2ED63BFA8094}" type="pres">
      <dgm:prSet presAssocID="{E4E674A3-7D92-4589-912D-3B3D286B52AB}" presName="rootComposite" presStyleCnt="0"/>
      <dgm:spPr/>
    </dgm:pt>
    <dgm:pt modelId="{8E975517-6643-474F-AC0A-F303F9E52308}" type="pres">
      <dgm:prSet presAssocID="{E4E674A3-7D92-4589-912D-3B3D286B52AB}" presName="rootText" presStyleLbl="node2" presStyleIdx="0" presStyleCnt="3" custScaleY="137145" custLinFactY="-14690" custLinFactNeighborX="-2926" custLinFactNeighborY="-100000">
        <dgm:presLayoutVars>
          <dgm:chPref val="3"/>
        </dgm:presLayoutVars>
      </dgm:prSet>
      <dgm:spPr>
        <a:xfrm>
          <a:off x="2003272" y="52900"/>
          <a:ext cx="1666342" cy="697018"/>
        </a:xfrm>
        <a:prstGeom prst="rect">
          <a:avLst/>
        </a:prstGeom>
      </dgm:spPr>
    </dgm:pt>
    <dgm:pt modelId="{6CF88B6A-7673-4DEA-ABCE-0EC1E878A3E2}" type="pres">
      <dgm:prSet presAssocID="{E4E674A3-7D92-4589-912D-3B3D286B52AB}" presName="rootConnector" presStyleLbl="node2" presStyleIdx="0" presStyleCnt="3"/>
      <dgm:spPr/>
    </dgm:pt>
    <dgm:pt modelId="{292CE788-3CDD-4B28-A85B-E71EE699BA6D}" type="pres">
      <dgm:prSet presAssocID="{E4E674A3-7D92-4589-912D-3B3D286B52AB}" presName="hierChild4" presStyleCnt="0"/>
      <dgm:spPr/>
    </dgm:pt>
    <dgm:pt modelId="{1BEA72AC-0C61-45FD-8FF9-169C055116CF}" type="pres">
      <dgm:prSet presAssocID="{D784EE81-F55E-49D2-B7EB-E61FEF750701}" presName="Name64" presStyleLbl="parChTrans1D3" presStyleIdx="0" presStyleCnt="6"/>
      <dgm:spPr/>
    </dgm:pt>
    <dgm:pt modelId="{C9291D0F-62A4-48CD-A282-A5679BAA8DEF}" type="pres">
      <dgm:prSet presAssocID="{BE808172-0D5F-4D30-9EDC-A4A5FDBB499F}" presName="hierRoot2" presStyleCnt="0">
        <dgm:presLayoutVars>
          <dgm:hierBranch val="init"/>
        </dgm:presLayoutVars>
      </dgm:prSet>
      <dgm:spPr/>
    </dgm:pt>
    <dgm:pt modelId="{360011EA-53A0-4DBD-8A9E-BA156557AAF4}" type="pres">
      <dgm:prSet presAssocID="{BE808172-0D5F-4D30-9EDC-A4A5FDBB499F}" presName="rootComposite" presStyleCnt="0"/>
      <dgm:spPr/>
    </dgm:pt>
    <dgm:pt modelId="{C25B2FEB-23B3-4B73-A8E6-B06410C33047}" type="pres">
      <dgm:prSet presAssocID="{BE808172-0D5F-4D30-9EDC-A4A5FDBB499F}" presName="rootText" presStyleLbl="node3" presStyleIdx="0" presStyleCnt="6" custScaleX="116394" custScaleY="100537" custLinFactNeighborX="-7286" custLinFactNeighborY="-19769">
        <dgm:presLayoutVars>
          <dgm:chPref val="3"/>
        </dgm:presLayoutVars>
      </dgm:prSet>
      <dgm:spPr>
        <a:xfrm>
          <a:off x="3846428" y="138392"/>
          <a:ext cx="1617950" cy="509951"/>
        </a:xfrm>
        <a:prstGeom prst="rect">
          <a:avLst/>
        </a:prstGeom>
      </dgm:spPr>
    </dgm:pt>
    <dgm:pt modelId="{56801C03-7CFC-41A2-AEC1-706D4ABDDF66}" type="pres">
      <dgm:prSet presAssocID="{BE808172-0D5F-4D30-9EDC-A4A5FDBB499F}" presName="rootConnector" presStyleLbl="node3" presStyleIdx="0" presStyleCnt="6"/>
      <dgm:spPr/>
    </dgm:pt>
    <dgm:pt modelId="{E4CBC38F-128F-40B8-9DA0-F6D66A433995}" type="pres">
      <dgm:prSet presAssocID="{BE808172-0D5F-4D30-9EDC-A4A5FDBB499F}" presName="hierChild4" presStyleCnt="0"/>
      <dgm:spPr/>
    </dgm:pt>
    <dgm:pt modelId="{AE90001F-5733-448D-9505-2EA139FD3853}" type="pres">
      <dgm:prSet presAssocID="{EDAB728E-CBAC-4F0D-AE84-6B3948232DD3}" presName="Name64" presStyleLbl="parChTrans1D4" presStyleIdx="0" presStyleCnt="6"/>
      <dgm:spPr/>
    </dgm:pt>
    <dgm:pt modelId="{9CED8CDC-B695-48CB-9195-EB00B6B46242}" type="pres">
      <dgm:prSet presAssocID="{5B98FCF2-AD04-45BF-AC0F-76F4046B4BEE}" presName="hierRoot2" presStyleCnt="0">
        <dgm:presLayoutVars>
          <dgm:hierBranch val="init"/>
        </dgm:presLayoutVars>
      </dgm:prSet>
      <dgm:spPr/>
    </dgm:pt>
    <dgm:pt modelId="{67C65BC2-4CA3-4FEF-A6E2-63C35830BF43}" type="pres">
      <dgm:prSet presAssocID="{5B98FCF2-AD04-45BF-AC0F-76F4046B4BEE}" presName="rootComposite" presStyleCnt="0"/>
      <dgm:spPr/>
    </dgm:pt>
    <dgm:pt modelId="{8A6535B4-E34A-4ADF-B401-6267B24AA7EA}" type="pres">
      <dgm:prSet presAssocID="{5B98FCF2-AD04-45BF-AC0F-76F4046B4BEE}" presName="rootText" presStyleLbl="node4" presStyleIdx="0" presStyleCnt="6" custScaleX="194385" custScaleY="113832" custLinFactNeighborX="-21294" custLinFactNeighborY="-17802">
        <dgm:presLayoutVars>
          <dgm:chPref val="3"/>
        </dgm:presLayoutVars>
      </dgm:prSet>
      <dgm:spPr>
        <a:xfrm>
          <a:off x="5540755" y="138392"/>
          <a:ext cx="3189336" cy="509951"/>
        </a:xfrm>
        <a:prstGeom prst="rect">
          <a:avLst/>
        </a:prstGeom>
      </dgm:spPr>
    </dgm:pt>
    <dgm:pt modelId="{00DB4E12-AFA4-45FE-8D72-D6A389D5BA18}" type="pres">
      <dgm:prSet presAssocID="{5B98FCF2-AD04-45BF-AC0F-76F4046B4BEE}" presName="rootConnector" presStyleLbl="node4" presStyleIdx="0" presStyleCnt="6"/>
      <dgm:spPr/>
    </dgm:pt>
    <dgm:pt modelId="{4576B62E-6067-4927-97E2-C378E540AB8B}" type="pres">
      <dgm:prSet presAssocID="{5B98FCF2-AD04-45BF-AC0F-76F4046B4BEE}" presName="hierChild4" presStyleCnt="0"/>
      <dgm:spPr/>
    </dgm:pt>
    <dgm:pt modelId="{C828D3B1-59D8-4F37-98EE-94342A56278F}" type="pres">
      <dgm:prSet presAssocID="{5B98FCF2-AD04-45BF-AC0F-76F4046B4BEE}" presName="hierChild5" presStyleCnt="0"/>
      <dgm:spPr/>
    </dgm:pt>
    <dgm:pt modelId="{E0937AFB-61A3-4999-A923-20530A22C303}" type="pres">
      <dgm:prSet presAssocID="{BE808172-0D5F-4D30-9EDC-A4A5FDBB499F}" presName="hierChild5" presStyleCnt="0"/>
      <dgm:spPr/>
    </dgm:pt>
    <dgm:pt modelId="{E2F02A37-24D8-4018-A14E-00EB30157DEC}" type="pres">
      <dgm:prSet presAssocID="{49C7A27D-129F-499C-B389-775D366F092C}" presName="Name64" presStyleLbl="parChTrans1D3" presStyleIdx="1" presStyleCnt="6"/>
      <dgm:spPr/>
    </dgm:pt>
    <dgm:pt modelId="{5AC2801E-D1F8-47B2-86E7-E0DE1D862667}" type="pres">
      <dgm:prSet presAssocID="{80ED49C7-935D-4201-834E-F779A019C0F1}" presName="hierRoot2" presStyleCnt="0">
        <dgm:presLayoutVars>
          <dgm:hierBranch val="init"/>
        </dgm:presLayoutVars>
      </dgm:prSet>
      <dgm:spPr/>
    </dgm:pt>
    <dgm:pt modelId="{D347BBC5-3E8E-4326-B8A0-EA9095BF4012}" type="pres">
      <dgm:prSet presAssocID="{80ED49C7-935D-4201-834E-F779A019C0F1}" presName="rootComposite" presStyleCnt="0"/>
      <dgm:spPr/>
    </dgm:pt>
    <dgm:pt modelId="{A24D0E92-6499-43B3-ACBE-7B17B3812067}" type="pres">
      <dgm:prSet presAssocID="{80ED49C7-935D-4201-834E-F779A019C0F1}" presName="rootText" presStyleLbl="node3" presStyleIdx="1" presStyleCnt="6" custScaleX="116394" custScaleY="59777" custLinFactNeighborX="-5379" custLinFactNeighborY="-38552">
        <dgm:presLayoutVars>
          <dgm:chPref val="3"/>
        </dgm:presLayoutVars>
      </dgm:prSet>
      <dgm:spPr>
        <a:xfrm>
          <a:off x="3846428" y="665272"/>
          <a:ext cx="1617950" cy="509951"/>
        </a:xfrm>
        <a:prstGeom prst="rect">
          <a:avLst/>
        </a:prstGeom>
      </dgm:spPr>
    </dgm:pt>
    <dgm:pt modelId="{A61CFF78-59F6-49D3-BFE0-6ADC6011976E}" type="pres">
      <dgm:prSet presAssocID="{80ED49C7-935D-4201-834E-F779A019C0F1}" presName="rootConnector" presStyleLbl="node3" presStyleIdx="1" presStyleCnt="6"/>
      <dgm:spPr/>
    </dgm:pt>
    <dgm:pt modelId="{0D2FD7C0-FAF7-41A8-9476-B3B29ED88259}" type="pres">
      <dgm:prSet presAssocID="{80ED49C7-935D-4201-834E-F779A019C0F1}" presName="hierChild4" presStyleCnt="0"/>
      <dgm:spPr/>
    </dgm:pt>
    <dgm:pt modelId="{B6ADBF5D-3977-45DB-8299-EC2A29A1F6BE}" type="pres">
      <dgm:prSet presAssocID="{13470C40-83D9-466D-8E7A-0CBAC8DB9462}" presName="Name64" presStyleLbl="parChTrans1D4" presStyleIdx="1" presStyleCnt="6"/>
      <dgm:spPr>
        <a:xfrm>
          <a:off x="5547645" y="856071"/>
          <a:ext cx="96327" cy="91440"/>
        </a:xfrm>
        <a:custGeom>
          <a:avLst/>
          <a:gdLst/>
          <a:ahLst/>
          <a:cxnLst/>
          <a:rect l="0" t="0" r="0" b="0"/>
          <a:pathLst>
            <a:path>
              <a:moveTo>
                <a:pt x="0" y="45720"/>
              </a:moveTo>
              <a:lnTo>
                <a:pt x="0" y="104448"/>
              </a:lnTo>
              <a:lnTo>
                <a:pt x="96327" y="104448"/>
              </a:lnTo>
            </a:path>
          </a:pathLst>
        </a:custGeom>
      </dgm:spPr>
    </dgm:pt>
    <dgm:pt modelId="{82B36668-0ADE-4D3C-B4F3-149B9BE0DDAE}" type="pres">
      <dgm:prSet presAssocID="{D29CE175-65C8-4F4C-87AA-452764E838D5}" presName="hierRoot2" presStyleCnt="0">
        <dgm:presLayoutVars>
          <dgm:hierBranch val="init"/>
        </dgm:presLayoutVars>
      </dgm:prSet>
      <dgm:spPr/>
    </dgm:pt>
    <dgm:pt modelId="{9D3736C8-E543-4F8F-899C-19AF5E98BD25}" type="pres">
      <dgm:prSet presAssocID="{D29CE175-65C8-4F4C-87AA-452764E838D5}" presName="rootComposite" presStyleCnt="0"/>
      <dgm:spPr/>
    </dgm:pt>
    <dgm:pt modelId="{21CB8A88-05A5-4950-B9E3-3C89A12B25A2}" type="pres">
      <dgm:prSet presAssocID="{D29CE175-65C8-4F4C-87AA-452764E838D5}" presName="rootText" presStyleLbl="node4" presStyleIdx="1" presStyleCnt="6" custScaleX="192142" custScaleY="59778" custLinFactNeighborX="-19608" custLinFactNeighborY="-27016">
        <dgm:presLayoutVars>
          <dgm:chPref val="3"/>
        </dgm:presLayoutVars>
      </dgm:prSet>
      <dgm:spPr>
        <a:xfrm>
          <a:off x="5540755" y="665272"/>
          <a:ext cx="3187263" cy="509951"/>
        </a:xfrm>
        <a:prstGeom prst="rect">
          <a:avLst/>
        </a:prstGeom>
      </dgm:spPr>
    </dgm:pt>
    <dgm:pt modelId="{34CD3AE8-9C8E-4073-9C9D-CF93D6EAC5BA}" type="pres">
      <dgm:prSet presAssocID="{D29CE175-65C8-4F4C-87AA-452764E838D5}" presName="rootConnector" presStyleLbl="node4" presStyleIdx="1" presStyleCnt="6"/>
      <dgm:spPr/>
    </dgm:pt>
    <dgm:pt modelId="{978F761B-3CAB-42C3-8442-B8D9311E5161}" type="pres">
      <dgm:prSet presAssocID="{D29CE175-65C8-4F4C-87AA-452764E838D5}" presName="hierChild4" presStyleCnt="0"/>
      <dgm:spPr/>
    </dgm:pt>
    <dgm:pt modelId="{D14BBE70-A72D-45B0-86BF-EC20569DE336}" type="pres">
      <dgm:prSet presAssocID="{D29CE175-65C8-4F4C-87AA-452764E838D5}" presName="hierChild5" presStyleCnt="0"/>
      <dgm:spPr/>
    </dgm:pt>
    <dgm:pt modelId="{9EDE1F35-C2D8-412C-BEE7-D38F9EE67B40}" type="pres">
      <dgm:prSet presAssocID="{80ED49C7-935D-4201-834E-F779A019C0F1}" presName="hierChild5" presStyleCnt="0"/>
      <dgm:spPr/>
    </dgm:pt>
    <dgm:pt modelId="{B40FF35D-22C1-4697-997F-3FACECEAFEC3}" type="pres">
      <dgm:prSet presAssocID="{6398E40D-471F-42A2-A7D6-E908D56074E9}" presName="Name64" presStyleLbl="parChTrans1D3" presStyleIdx="2" presStyleCnt="6"/>
      <dgm:spPr/>
    </dgm:pt>
    <dgm:pt modelId="{1332145C-BEFD-4F69-80C8-419FF97FC373}" type="pres">
      <dgm:prSet presAssocID="{5B0F4309-0308-42C3-8409-99A91980ABCA}" presName="hierRoot2" presStyleCnt="0">
        <dgm:presLayoutVars>
          <dgm:hierBranch val="init"/>
        </dgm:presLayoutVars>
      </dgm:prSet>
      <dgm:spPr/>
    </dgm:pt>
    <dgm:pt modelId="{DBFFD6A8-6B6C-4625-A49E-1966EB35D23D}" type="pres">
      <dgm:prSet presAssocID="{5B0F4309-0308-42C3-8409-99A91980ABCA}" presName="rootComposite" presStyleCnt="0"/>
      <dgm:spPr/>
    </dgm:pt>
    <dgm:pt modelId="{6F488B1C-DAF4-4B1D-9AC3-9C8B03A1F8B2}" type="pres">
      <dgm:prSet presAssocID="{5B0F4309-0308-42C3-8409-99A91980ABCA}" presName="rootText" presStyleLbl="node3" presStyleIdx="2" presStyleCnt="6" custScaleX="116394" custScaleY="69087" custLinFactNeighborX="-4501" custLinFactNeighborY="72363">
        <dgm:presLayoutVars>
          <dgm:chPref val="3"/>
        </dgm:presLayoutVars>
      </dgm:prSet>
      <dgm:spPr>
        <a:xfrm>
          <a:off x="3846428" y="1185104"/>
          <a:ext cx="1617950" cy="509951"/>
        </a:xfrm>
        <a:prstGeom prst="rect">
          <a:avLst/>
        </a:prstGeom>
      </dgm:spPr>
    </dgm:pt>
    <dgm:pt modelId="{A6AE7FD4-DBD2-4A16-98BD-451697D5EEC7}" type="pres">
      <dgm:prSet presAssocID="{5B0F4309-0308-42C3-8409-99A91980ABCA}" presName="rootConnector" presStyleLbl="node3" presStyleIdx="2" presStyleCnt="6"/>
      <dgm:spPr/>
    </dgm:pt>
    <dgm:pt modelId="{3D044D0C-E370-40FC-A587-79ABA21ED5A1}" type="pres">
      <dgm:prSet presAssocID="{5B0F4309-0308-42C3-8409-99A91980ABCA}" presName="hierChild4" presStyleCnt="0"/>
      <dgm:spPr/>
    </dgm:pt>
    <dgm:pt modelId="{7727E65F-6905-43CE-9777-0F08B4C6324F}" type="pres">
      <dgm:prSet presAssocID="{A229BAAE-0BAD-42C0-9C0C-B8FB6EFC3FEB}" presName="Name64" presStyleLbl="parChTrans1D4" presStyleIdx="2" presStyleCnt="6"/>
      <dgm:spPr/>
    </dgm:pt>
    <dgm:pt modelId="{059F2339-F21C-4AC8-91DF-65F9540E4BC5}" type="pres">
      <dgm:prSet presAssocID="{E1C62128-D3A2-49FC-96F3-33EB2A648ED3}" presName="hierRoot2" presStyleCnt="0">
        <dgm:presLayoutVars>
          <dgm:hierBranch val="init"/>
        </dgm:presLayoutVars>
      </dgm:prSet>
      <dgm:spPr/>
    </dgm:pt>
    <dgm:pt modelId="{F9748FED-AFFF-4FCC-916F-493D25E15FC6}" type="pres">
      <dgm:prSet presAssocID="{E1C62128-D3A2-49FC-96F3-33EB2A648ED3}" presName="rootComposite" presStyleCnt="0"/>
      <dgm:spPr/>
    </dgm:pt>
    <dgm:pt modelId="{5FA4F41C-7A55-41C0-B2CF-D8D6E42F47A3}" type="pres">
      <dgm:prSet presAssocID="{E1C62128-D3A2-49FC-96F3-33EB2A648ED3}" presName="rootText" presStyleLbl="node4" presStyleIdx="2" presStyleCnt="6" custScaleX="190460" custScaleY="79800" custLinFactNeighborX="-16592" custLinFactNeighborY="62064">
        <dgm:presLayoutVars>
          <dgm:chPref val="3"/>
        </dgm:presLayoutVars>
      </dgm:prSet>
      <dgm:spPr>
        <a:xfrm>
          <a:off x="5540755" y="1185104"/>
          <a:ext cx="3184437" cy="509951"/>
        </a:xfrm>
        <a:prstGeom prst="rect">
          <a:avLst/>
        </a:prstGeom>
      </dgm:spPr>
    </dgm:pt>
    <dgm:pt modelId="{1715A3A1-2EC2-4846-A3A8-7A824FCD0AAA}" type="pres">
      <dgm:prSet presAssocID="{E1C62128-D3A2-49FC-96F3-33EB2A648ED3}" presName="rootConnector" presStyleLbl="node4" presStyleIdx="2" presStyleCnt="6"/>
      <dgm:spPr/>
    </dgm:pt>
    <dgm:pt modelId="{2778052D-DB33-46AB-9B7C-FCC13E870FF4}" type="pres">
      <dgm:prSet presAssocID="{E1C62128-D3A2-49FC-96F3-33EB2A648ED3}" presName="hierChild4" presStyleCnt="0"/>
      <dgm:spPr/>
    </dgm:pt>
    <dgm:pt modelId="{064B6CEF-94C7-4F5F-B4C6-DAFD989DFC1B}" type="pres">
      <dgm:prSet presAssocID="{E1C62128-D3A2-49FC-96F3-33EB2A648ED3}" presName="hierChild5" presStyleCnt="0"/>
      <dgm:spPr/>
    </dgm:pt>
    <dgm:pt modelId="{652A5F26-D3C5-4357-8B9C-548ABE0F2204}" type="pres">
      <dgm:prSet presAssocID="{5B0F4309-0308-42C3-8409-99A91980ABCA}" presName="hierChild5" presStyleCnt="0"/>
      <dgm:spPr/>
    </dgm:pt>
    <dgm:pt modelId="{F22CB797-309C-4FDD-A6F0-07110A32482A}" type="pres">
      <dgm:prSet presAssocID="{E4E674A3-7D92-4589-912D-3B3D286B52AB}" presName="hierChild5" presStyleCnt="0"/>
      <dgm:spPr/>
    </dgm:pt>
    <dgm:pt modelId="{18ABD392-DBB5-4FF0-AF35-37E74E117F5F}" type="pres">
      <dgm:prSet presAssocID="{5BBDD36D-74FE-4974-917E-D9E41E19852A}" presName="Name64" presStyleLbl="parChTrans1D2" presStyleIdx="1" presStyleCnt="3"/>
      <dgm:spPr/>
    </dgm:pt>
    <dgm:pt modelId="{DC4426E1-47C2-48F2-9009-A45FDC7B8EAC}" type="pres">
      <dgm:prSet presAssocID="{EFA37E6A-C0E9-4129-965F-3D03E1970213}" presName="hierRoot2" presStyleCnt="0">
        <dgm:presLayoutVars>
          <dgm:hierBranch val="init"/>
        </dgm:presLayoutVars>
      </dgm:prSet>
      <dgm:spPr/>
    </dgm:pt>
    <dgm:pt modelId="{8F36C9E5-119C-488E-860D-EA1E8E617C97}" type="pres">
      <dgm:prSet presAssocID="{EFA37E6A-C0E9-4129-965F-3D03E1970213}" presName="rootComposite" presStyleCnt="0"/>
      <dgm:spPr/>
    </dgm:pt>
    <dgm:pt modelId="{16EA3416-360A-4B25-848F-78CCD669FB12}" type="pres">
      <dgm:prSet presAssocID="{EFA37E6A-C0E9-4129-965F-3D03E1970213}" presName="rootText" presStyleLbl="node2" presStyleIdx="1" presStyleCnt="3" custScaleX="99477" custScaleY="208861" custLinFactNeighborX="-4029" custLinFactNeighborY="-29885">
        <dgm:presLayoutVars>
          <dgm:chPref val="3"/>
        </dgm:presLayoutVars>
      </dgm:prSet>
      <dgm:spPr>
        <a:xfrm>
          <a:off x="2018403" y="2972202"/>
          <a:ext cx="1666342" cy="1061503"/>
        </a:xfrm>
        <a:prstGeom prst="rect">
          <a:avLst/>
        </a:prstGeom>
      </dgm:spPr>
    </dgm:pt>
    <dgm:pt modelId="{C6ED7C4F-D937-4E41-9F72-F863B507DEB4}" type="pres">
      <dgm:prSet presAssocID="{EFA37E6A-C0E9-4129-965F-3D03E1970213}" presName="rootConnector" presStyleLbl="node2" presStyleIdx="1" presStyleCnt="3"/>
      <dgm:spPr/>
    </dgm:pt>
    <dgm:pt modelId="{A0B160FB-1F4B-4C0B-8AFC-A67D3DA22B95}" type="pres">
      <dgm:prSet presAssocID="{EFA37E6A-C0E9-4129-965F-3D03E1970213}" presName="hierChild4" presStyleCnt="0"/>
      <dgm:spPr/>
    </dgm:pt>
    <dgm:pt modelId="{D605BC5D-B1F6-4A9A-AC0B-BAF9CFF26A1D}" type="pres">
      <dgm:prSet presAssocID="{C40EBCDC-2A93-4ADD-ABE7-6424B78DAFA0}" presName="Name64" presStyleLbl="parChTrans1D3" presStyleIdx="3" presStyleCnt="6"/>
      <dgm:spPr/>
    </dgm:pt>
    <dgm:pt modelId="{A1855E81-82A8-4540-98D7-C107BEAADEBB}" type="pres">
      <dgm:prSet presAssocID="{CF0FBE52-B193-4A9F-8E1C-0B935DC98AD7}" presName="hierRoot2" presStyleCnt="0">
        <dgm:presLayoutVars>
          <dgm:hierBranch val="init"/>
        </dgm:presLayoutVars>
      </dgm:prSet>
      <dgm:spPr/>
    </dgm:pt>
    <dgm:pt modelId="{FF73D6F6-17E5-4C70-A955-6664A25BBEE3}" type="pres">
      <dgm:prSet presAssocID="{CF0FBE52-B193-4A9F-8E1C-0B935DC98AD7}" presName="rootComposite" presStyleCnt="0"/>
      <dgm:spPr/>
    </dgm:pt>
    <dgm:pt modelId="{8A9546EA-9445-45AE-BDB6-FFC6E7FC3AC0}" type="pres">
      <dgm:prSet presAssocID="{CF0FBE52-B193-4A9F-8E1C-0B935DC98AD7}" presName="rootText" presStyleLbl="node3" presStyleIdx="3" presStyleCnt="6" custScaleX="113250" custLinFactNeighborX="-8888" custLinFactNeighborY="84995">
        <dgm:presLayoutVars>
          <dgm:chPref val="3"/>
        </dgm:presLayoutVars>
      </dgm:prSet>
      <dgm:spPr>
        <a:xfrm>
          <a:off x="3837684" y="2261151"/>
          <a:ext cx="1512215" cy="509951"/>
        </a:xfrm>
        <a:prstGeom prst="rect">
          <a:avLst/>
        </a:prstGeom>
      </dgm:spPr>
    </dgm:pt>
    <dgm:pt modelId="{95ABE6E3-E432-420F-BF2A-7A320554CF55}" type="pres">
      <dgm:prSet presAssocID="{CF0FBE52-B193-4A9F-8E1C-0B935DC98AD7}" presName="rootConnector" presStyleLbl="node3" presStyleIdx="3" presStyleCnt="6"/>
      <dgm:spPr/>
    </dgm:pt>
    <dgm:pt modelId="{78EA0800-C621-4C75-8D73-D876A6D54B73}" type="pres">
      <dgm:prSet presAssocID="{CF0FBE52-B193-4A9F-8E1C-0B935DC98AD7}" presName="hierChild4" presStyleCnt="0"/>
      <dgm:spPr/>
    </dgm:pt>
    <dgm:pt modelId="{971FA0F9-5E19-451D-B222-20D243E0D882}" type="pres">
      <dgm:prSet presAssocID="{8C46C7D4-AD2A-462C-B912-484915D55DB3}" presName="Name64" presStyleLbl="parChTrans1D4" presStyleIdx="3" presStyleCnt="6"/>
      <dgm:spPr/>
    </dgm:pt>
    <dgm:pt modelId="{4FF36F73-5E85-4954-8FB4-0F3B05ABBE5A}" type="pres">
      <dgm:prSet presAssocID="{E3BDFA71-9010-4957-9736-9CECFB084A46}" presName="hierRoot2" presStyleCnt="0">
        <dgm:presLayoutVars>
          <dgm:hierBranch val="init"/>
        </dgm:presLayoutVars>
      </dgm:prSet>
      <dgm:spPr/>
    </dgm:pt>
    <dgm:pt modelId="{D40DFA16-9B71-4D67-B67F-8CD2BDD4B222}" type="pres">
      <dgm:prSet presAssocID="{E3BDFA71-9010-4957-9736-9CECFB084A46}" presName="rootComposite" presStyleCnt="0"/>
      <dgm:spPr/>
    </dgm:pt>
    <dgm:pt modelId="{A91C93B9-DAC1-4D9F-9A1D-0E1293A81B18}" type="pres">
      <dgm:prSet presAssocID="{E3BDFA71-9010-4957-9736-9CECFB084A46}" presName="rootText" presStyleLbl="node4" presStyleIdx="3" presStyleCnt="6" custScaleX="196566" custLinFactNeighborX="-20613" custLinFactNeighborY="55083">
        <dgm:presLayoutVars>
          <dgm:chPref val="3"/>
        </dgm:presLayoutVars>
      </dgm:prSet>
      <dgm:spPr>
        <a:xfrm>
          <a:off x="5426275" y="2261151"/>
          <a:ext cx="3387900" cy="509951"/>
        </a:xfrm>
        <a:prstGeom prst="rect">
          <a:avLst/>
        </a:prstGeom>
      </dgm:spPr>
    </dgm:pt>
    <dgm:pt modelId="{85E07078-0799-4AA4-9232-D6017F171C21}" type="pres">
      <dgm:prSet presAssocID="{E3BDFA71-9010-4957-9736-9CECFB084A46}" presName="rootConnector" presStyleLbl="node4" presStyleIdx="3" presStyleCnt="6"/>
      <dgm:spPr/>
    </dgm:pt>
    <dgm:pt modelId="{069503AC-F80B-476B-A880-3D43844EAE9E}" type="pres">
      <dgm:prSet presAssocID="{E3BDFA71-9010-4957-9736-9CECFB084A46}" presName="hierChild4" presStyleCnt="0"/>
      <dgm:spPr/>
    </dgm:pt>
    <dgm:pt modelId="{5CBA0770-688C-48BD-B311-CB40EA4DB5B6}" type="pres">
      <dgm:prSet presAssocID="{E3BDFA71-9010-4957-9736-9CECFB084A46}" presName="hierChild5" presStyleCnt="0"/>
      <dgm:spPr/>
    </dgm:pt>
    <dgm:pt modelId="{8A9C4F09-57B0-43DE-B200-3CE65F1E7462}" type="pres">
      <dgm:prSet presAssocID="{CF0FBE52-B193-4A9F-8E1C-0B935DC98AD7}" presName="hierChild5" presStyleCnt="0"/>
      <dgm:spPr/>
    </dgm:pt>
    <dgm:pt modelId="{92587B08-1E29-43EA-9357-438DCB1CD67C}" type="pres">
      <dgm:prSet presAssocID="{05883CBA-3032-40FF-A0CB-47FB7D5CC3A1}" presName="Name64" presStyleLbl="parChTrans1D3" presStyleIdx="4" presStyleCnt="6"/>
      <dgm:spPr/>
    </dgm:pt>
    <dgm:pt modelId="{BF186943-540B-4DD0-B53A-CB02F0394C2C}" type="pres">
      <dgm:prSet presAssocID="{98A0AFE9-4505-4D81-BAA2-64F8A222CEAA}" presName="hierRoot2" presStyleCnt="0">
        <dgm:presLayoutVars>
          <dgm:hierBranch val="init"/>
        </dgm:presLayoutVars>
      </dgm:prSet>
      <dgm:spPr/>
    </dgm:pt>
    <dgm:pt modelId="{EC326628-A43D-4A75-B0A0-9C9B4D35D707}" type="pres">
      <dgm:prSet presAssocID="{98A0AFE9-4505-4D81-BAA2-64F8A222CEAA}" presName="rootComposite" presStyleCnt="0"/>
      <dgm:spPr/>
    </dgm:pt>
    <dgm:pt modelId="{80EE6BEB-C3DE-4B7F-B0AC-601AF23DF208}" type="pres">
      <dgm:prSet presAssocID="{98A0AFE9-4505-4D81-BAA2-64F8A222CEAA}" presName="rootText" presStyleLbl="node3" presStyleIdx="4" presStyleCnt="6" custScaleX="110167" custScaleY="174352" custLinFactNeighborX="-8888" custLinFactNeighborY="74157">
        <dgm:presLayoutVars>
          <dgm:chPref val="3"/>
        </dgm:presLayoutVars>
      </dgm:prSet>
      <dgm:spPr>
        <a:xfrm>
          <a:off x="3837684" y="2923867"/>
          <a:ext cx="1512215" cy="889110"/>
        </a:xfrm>
        <a:prstGeom prst="rect">
          <a:avLst/>
        </a:prstGeom>
      </dgm:spPr>
    </dgm:pt>
    <dgm:pt modelId="{99854C0B-91AC-4769-8CC0-F9EEC1D54A7B}" type="pres">
      <dgm:prSet presAssocID="{98A0AFE9-4505-4D81-BAA2-64F8A222CEAA}" presName="rootConnector" presStyleLbl="node3" presStyleIdx="4" presStyleCnt="6"/>
      <dgm:spPr/>
    </dgm:pt>
    <dgm:pt modelId="{0EB5A492-A3FD-497A-AD61-75312EC0D2CD}" type="pres">
      <dgm:prSet presAssocID="{98A0AFE9-4505-4D81-BAA2-64F8A222CEAA}" presName="hierChild4" presStyleCnt="0"/>
      <dgm:spPr/>
    </dgm:pt>
    <dgm:pt modelId="{3A1A9DA9-8326-48FD-8D6B-5073D15A9909}" type="pres">
      <dgm:prSet presAssocID="{EF4EDE99-AC0D-400B-B559-4B6B57CB07E1}" presName="Name64" presStyleLbl="parChTrans1D4" presStyleIdx="4" presStyleCnt="6"/>
      <dgm:spPr/>
    </dgm:pt>
    <dgm:pt modelId="{DBFF9BCA-9BC4-4BC9-82CB-ECE553934D0C}" type="pres">
      <dgm:prSet presAssocID="{1D80283A-6DE3-4882-BACF-37FF4A7EE7D6}" presName="hierRoot2" presStyleCnt="0">
        <dgm:presLayoutVars>
          <dgm:hierBranch val="init"/>
        </dgm:presLayoutVars>
      </dgm:prSet>
      <dgm:spPr/>
    </dgm:pt>
    <dgm:pt modelId="{D79E4C55-57F2-4711-BC5B-FADC174618AA}" type="pres">
      <dgm:prSet presAssocID="{1D80283A-6DE3-4882-BACF-37FF4A7EE7D6}" presName="rootComposite" presStyleCnt="0"/>
      <dgm:spPr/>
    </dgm:pt>
    <dgm:pt modelId="{3C87B8DA-81BE-4975-8D8F-4FB08D7F1676}" type="pres">
      <dgm:prSet presAssocID="{1D80283A-6DE3-4882-BACF-37FF4A7EE7D6}" presName="rootText" presStyleLbl="node4" presStyleIdx="4" presStyleCnt="6" custScaleX="201920" custScaleY="197842" custLinFactNeighborX="-20613" custLinFactNeighborY="53786">
        <dgm:presLayoutVars>
          <dgm:chPref val="3"/>
        </dgm:presLayoutVars>
      </dgm:prSet>
      <dgm:spPr>
        <a:xfrm>
          <a:off x="5426275" y="2768699"/>
          <a:ext cx="3376045" cy="1199446"/>
        </a:xfrm>
        <a:prstGeom prst="rect">
          <a:avLst/>
        </a:prstGeom>
      </dgm:spPr>
    </dgm:pt>
    <dgm:pt modelId="{D2247CE3-7561-44EA-ABE9-DA97200ABA03}" type="pres">
      <dgm:prSet presAssocID="{1D80283A-6DE3-4882-BACF-37FF4A7EE7D6}" presName="rootConnector" presStyleLbl="node4" presStyleIdx="4" presStyleCnt="6"/>
      <dgm:spPr/>
    </dgm:pt>
    <dgm:pt modelId="{1BFCA0ED-3517-4F16-BE3F-2F29155A8029}" type="pres">
      <dgm:prSet presAssocID="{1D80283A-6DE3-4882-BACF-37FF4A7EE7D6}" presName="hierChild4" presStyleCnt="0"/>
      <dgm:spPr/>
    </dgm:pt>
    <dgm:pt modelId="{61A607B8-E80D-42C9-816C-C6D1FF3BB806}" type="pres">
      <dgm:prSet presAssocID="{1D80283A-6DE3-4882-BACF-37FF4A7EE7D6}" presName="hierChild5" presStyleCnt="0"/>
      <dgm:spPr/>
    </dgm:pt>
    <dgm:pt modelId="{6FCB2991-0A4C-4A64-B721-100BC26773D9}" type="pres">
      <dgm:prSet presAssocID="{98A0AFE9-4505-4D81-BAA2-64F8A222CEAA}" presName="hierChild5" presStyleCnt="0"/>
      <dgm:spPr/>
    </dgm:pt>
    <dgm:pt modelId="{AFA1AD29-BD6D-4A57-8332-10F3BC39124E}" type="pres">
      <dgm:prSet presAssocID="{EF424234-C71E-4F16-9742-FEC9E734D6B0}" presName="Name64" presStyleLbl="parChTrans1D3" presStyleIdx="5" presStyleCnt="6"/>
      <dgm:spPr/>
    </dgm:pt>
    <dgm:pt modelId="{44FD3332-2EBD-4058-8AC5-11F79F6F1142}" type="pres">
      <dgm:prSet presAssocID="{C2D7AA97-C2AE-413C-8180-5BCBABA24713}" presName="hierRoot2" presStyleCnt="0">
        <dgm:presLayoutVars>
          <dgm:hierBranch val="init"/>
        </dgm:presLayoutVars>
      </dgm:prSet>
      <dgm:spPr/>
    </dgm:pt>
    <dgm:pt modelId="{9D01B995-56CC-43F8-A894-C58CECE02CFF}" type="pres">
      <dgm:prSet presAssocID="{C2D7AA97-C2AE-413C-8180-5BCBABA24713}" presName="rootComposite" presStyleCnt="0"/>
      <dgm:spPr/>
    </dgm:pt>
    <dgm:pt modelId="{B8CD48C7-A456-4EE6-B6D7-219BF9603A80}" type="pres">
      <dgm:prSet presAssocID="{C2D7AA97-C2AE-413C-8180-5BCBABA24713}" presName="rootText" presStyleLbl="node3" presStyleIdx="5" presStyleCnt="6" custScaleX="108788" custScaleY="189090" custLinFactNeighborX="-8888" custLinFactNeighborY="58697">
        <dgm:presLayoutVars>
          <dgm:chPref val="3"/>
        </dgm:presLayoutVars>
      </dgm:prSet>
      <dgm:spPr>
        <a:xfrm>
          <a:off x="3837684" y="4115180"/>
          <a:ext cx="1512215" cy="964267"/>
        </a:xfrm>
        <a:prstGeom prst="rect">
          <a:avLst/>
        </a:prstGeom>
      </dgm:spPr>
    </dgm:pt>
    <dgm:pt modelId="{789A6B89-5746-4312-913A-15860F34755B}" type="pres">
      <dgm:prSet presAssocID="{C2D7AA97-C2AE-413C-8180-5BCBABA24713}" presName="rootConnector" presStyleLbl="node3" presStyleIdx="5" presStyleCnt="6"/>
      <dgm:spPr/>
    </dgm:pt>
    <dgm:pt modelId="{8D2CE6F3-4473-4480-AE61-5953EF1DE612}" type="pres">
      <dgm:prSet presAssocID="{C2D7AA97-C2AE-413C-8180-5BCBABA24713}" presName="hierChild4" presStyleCnt="0"/>
      <dgm:spPr/>
    </dgm:pt>
    <dgm:pt modelId="{8A582C6A-1690-4213-80E3-2E44EB648785}" type="pres">
      <dgm:prSet presAssocID="{C406D370-B3DC-488F-BD58-F196F379EA9A}" presName="Name64" presStyleLbl="parChTrans1D4" presStyleIdx="5" presStyleCnt="6"/>
      <dgm:spPr/>
    </dgm:pt>
    <dgm:pt modelId="{A623F4D3-7FE8-42DA-B410-6AD7ACC1E52B}" type="pres">
      <dgm:prSet presAssocID="{E1EA64A5-972C-466A-824D-4E0644E5AEAD}" presName="hierRoot2" presStyleCnt="0">
        <dgm:presLayoutVars>
          <dgm:hierBranch val="init"/>
        </dgm:presLayoutVars>
      </dgm:prSet>
      <dgm:spPr/>
    </dgm:pt>
    <dgm:pt modelId="{40D2C69D-6656-47CC-8E5F-13CC3FD51EAF}" type="pres">
      <dgm:prSet presAssocID="{E1EA64A5-972C-466A-824D-4E0644E5AEAD}" presName="rootComposite" presStyleCnt="0"/>
      <dgm:spPr/>
    </dgm:pt>
    <dgm:pt modelId="{067D26A6-9F91-49F0-A451-F6AC635879F5}" type="pres">
      <dgm:prSet presAssocID="{E1EA64A5-972C-466A-824D-4E0644E5AEAD}" presName="rootText" presStyleLbl="node4" presStyleIdx="5" presStyleCnt="6" custScaleX="201135" custScaleY="212222" custLinFactNeighborX="-19105" custLinFactNeighborY="55585">
        <dgm:presLayoutVars>
          <dgm:chPref val="3"/>
        </dgm:presLayoutVars>
      </dgm:prSet>
      <dgm:spPr>
        <a:xfrm>
          <a:off x="5426275" y="3961463"/>
          <a:ext cx="3362920" cy="1271701"/>
        </a:xfrm>
        <a:prstGeom prst="rect">
          <a:avLst/>
        </a:prstGeom>
      </dgm:spPr>
    </dgm:pt>
    <dgm:pt modelId="{32CE4D5E-E65D-4E79-9D91-8D371DCEBAD9}" type="pres">
      <dgm:prSet presAssocID="{E1EA64A5-972C-466A-824D-4E0644E5AEAD}" presName="rootConnector" presStyleLbl="node4" presStyleIdx="5" presStyleCnt="6"/>
      <dgm:spPr/>
    </dgm:pt>
    <dgm:pt modelId="{7E06851B-A525-42B9-82D5-32D59F67726C}" type="pres">
      <dgm:prSet presAssocID="{E1EA64A5-972C-466A-824D-4E0644E5AEAD}" presName="hierChild4" presStyleCnt="0"/>
      <dgm:spPr/>
    </dgm:pt>
    <dgm:pt modelId="{6FAEE0C3-5ED9-4D7C-9D0A-1F632075D3F3}" type="pres">
      <dgm:prSet presAssocID="{E1EA64A5-972C-466A-824D-4E0644E5AEAD}" presName="hierChild5" presStyleCnt="0"/>
      <dgm:spPr/>
    </dgm:pt>
    <dgm:pt modelId="{A1436504-0E62-4E94-A5EF-98CD0839BD1B}" type="pres">
      <dgm:prSet presAssocID="{C2D7AA97-C2AE-413C-8180-5BCBABA24713}" presName="hierChild5" presStyleCnt="0"/>
      <dgm:spPr/>
    </dgm:pt>
    <dgm:pt modelId="{1CCEBACD-8D42-447A-884C-DF99E421E27E}" type="pres">
      <dgm:prSet presAssocID="{EFA37E6A-C0E9-4129-965F-3D03E1970213}" presName="hierChild5" presStyleCnt="0"/>
      <dgm:spPr/>
    </dgm:pt>
    <dgm:pt modelId="{D221F9B5-40E3-4D78-ACB1-58E5064AE81B}" type="pres">
      <dgm:prSet presAssocID="{8436260B-F3A8-4FA6-9C25-3DDF5B74660E}" presName="hierChild3" presStyleCnt="0"/>
      <dgm:spPr/>
    </dgm:pt>
    <dgm:pt modelId="{0E43FDAB-44A7-4F56-887B-DD77CF7A6A35}" type="pres">
      <dgm:prSet presAssocID="{5F907004-AD20-43B8-B472-3D00A01BE38A}" presName="hierRoot1" presStyleCnt="0">
        <dgm:presLayoutVars>
          <dgm:hierBranch val="init"/>
        </dgm:presLayoutVars>
      </dgm:prSet>
      <dgm:spPr/>
    </dgm:pt>
    <dgm:pt modelId="{3E1A89DF-595B-4FAB-AE84-D6084A9D8CE9}" type="pres">
      <dgm:prSet presAssocID="{5F907004-AD20-43B8-B472-3D00A01BE38A}" presName="rootComposite1" presStyleCnt="0"/>
      <dgm:spPr/>
    </dgm:pt>
    <dgm:pt modelId="{7C6C9385-8A4C-466B-95A1-99D0A9F07405}" type="pres">
      <dgm:prSet presAssocID="{5F907004-AD20-43B8-B472-3D00A01BE38A}" presName="rootText1" presStyleLbl="node0" presStyleIdx="1" presStyleCnt="2" custScaleX="116394" custScaleY="104669" custLinFactX="100000" custLinFactY="-372744" custLinFactNeighborX="117281" custLinFactNeighborY="-400000">
        <dgm:presLayoutVars>
          <dgm:chPref val="3"/>
        </dgm:presLayoutVars>
      </dgm:prSet>
      <dgm:spPr>
        <a:prstGeom prst="rect">
          <a:avLst/>
        </a:prstGeom>
      </dgm:spPr>
    </dgm:pt>
    <dgm:pt modelId="{357EE33D-9199-4930-9EC5-5F17B7A66565}" type="pres">
      <dgm:prSet presAssocID="{5F907004-AD20-43B8-B472-3D00A01BE38A}" presName="rootConnector1" presStyleLbl="node1" presStyleIdx="0" presStyleCnt="0"/>
      <dgm:spPr/>
    </dgm:pt>
    <dgm:pt modelId="{680A8F38-70C1-4F02-B719-E5889BA28327}" type="pres">
      <dgm:prSet presAssocID="{5F907004-AD20-43B8-B472-3D00A01BE38A}" presName="hierChild2" presStyleCnt="0"/>
      <dgm:spPr/>
    </dgm:pt>
    <dgm:pt modelId="{3762AAE3-6735-4DB7-ABAD-7D6FA74D2AED}" type="pres">
      <dgm:prSet presAssocID="{B3051D9B-CDBC-4A51-B258-42A924EAFCF2}" presName="Name64" presStyleLbl="parChTrans1D2" presStyleIdx="2" presStyleCnt="3"/>
      <dgm:spPr/>
    </dgm:pt>
    <dgm:pt modelId="{CF669CD2-CF3D-416F-B439-4BE4385DD8A4}" type="pres">
      <dgm:prSet presAssocID="{4A65BD57-E233-4F85-A161-0EB35FF42455}" presName="hierRoot2" presStyleCnt="0">
        <dgm:presLayoutVars>
          <dgm:hierBranch val="init"/>
        </dgm:presLayoutVars>
      </dgm:prSet>
      <dgm:spPr/>
    </dgm:pt>
    <dgm:pt modelId="{E4B5B360-C57A-4187-A82B-D3B8400D90AE}" type="pres">
      <dgm:prSet presAssocID="{4A65BD57-E233-4F85-A161-0EB35FF42455}" presName="rootComposite" presStyleCnt="0"/>
      <dgm:spPr/>
    </dgm:pt>
    <dgm:pt modelId="{10CFDA79-0390-46AE-BAF2-24C0371A9BF1}" type="pres">
      <dgm:prSet presAssocID="{4A65BD57-E233-4F85-A161-0EB35FF42455}" presName="rootText" presStyleLbl="node2" presStyleIdx="2" presStyleCnt="3" custScaleX="190460" custScaleY="79800" custLinFactX="100000" custLinFactY="-373157" custLinFactNeighborX="104044" custLinFactNeighborY="-400000">
        <dgm:presLayoutVars>
          <dgm:chPref val="3"/>
        </dgm:presLayoutVars>
      </dgm:prSet>
      <dgm:spPr>
        <a:prstGeom prst="rect">
          <a:avLst/>
        </a:prstGeom>
      </dgm:spPr>
    </dgm:pt>
    <dgm:pt modelId="{13F91D57-E212-49F5-8BB8-D4EFCEF3C144}" type="pres">
      <dgm:prSet presAssocID="{4A65BD57-E233-4F85-A161-0EB35FF42455}" presName="rootConnector" presStyleLbl="node2" presStyleIdx="2" presStyleCnt="3"/>
      <dgm:spPr/>
    </dgm:pt>
    <dgm:pt modelId="{FAE8B2E6-C488-4071-B855-043CC2D5632A}" type="pres">
      <dgm:prSet presAssocID="{4A65BD57-E233-4F85-A161-0EB35FF42455}" presName="hierChild4" presStyleCnt="0"/>
      <dgm:spPr/>
    </dgm:pt>
    <dgm:pt modelId="{6416288A-C2A6-4EED-9C3C-88C96595915C}" type="pres">
      <dgm:prSet presAssocID="{4A65BD57-E233-4F85-A161-0EB35FF42455}" presName="hierChild5" presStyleCnt="0"/>
      <dgm:spPr/>
    </dgm:pt>
    <dgm:pt modelId="{0778317E-7D31-4C4B-85DD-0B1438FFAFC2}" type="pres">
      <dgm:prSet presAssocID="{5F907004-AD20-43B8-B472-3D00A01BE38A}" presName="hierChild3" presStyleCnt="0"/>
      <dgm:spPr/>
    </dgm:pt>
  </dgm:ptLst>
  <dgm:cxnLst>
    <dgm:cxn modelId="{1C8C2008-D2D7-4743-9945-68EE30B82A69}" type="presOf" srcId="{BE808172-0D5F-4D30-9EDC-A4A5FDBB499F}" destId="{56801C03-7CFC-41A2-AEC1-706D4ABDDF66}" srcOrd="1" destOrd="0" presId="urn:microsoft.com/office/officeart/2009/3/layout/HorizontalOrganizationChart"/>
    <dgm:cxn modelId="{F1846D11-CD6F-4E1D-BFCC-BBE02BA2FEAE}" type="presOf" srcId="{49C7A27D-129F-499C-B389-775D366F092C}" destId="{E2F02A37-24D8-4018-A14E-00EB30157DEC}" srcOrd="0" destOrd="0" presId="urn:microsoft.com/office/officeart/2009/3/layout/HorizontalOrganizationChart"/>
    <dgm:cxn modelId="{2F3C011B-B2F7-4D09-BD17-CBF7F2BAF5AA}" type="presOf" srcId="{05883CBA-3032-40FF-A0CB-47FB7D5CC3A1}" destId="{92587B08-1E29-43EA-9357-438DCB1CD67C}" srcOrd="0" destOrd="0" presId="urn:microsoft.com/office/officeart/2009/3/layout/HorizontalOrganizationChart"/>
    <dgm:cxn modelId="{93B8751C-B168-4253-915F-F6F2C79F4972}" type="presOf" srcId="{D29CE175-65C8-4F4C-87AA-452764E838D5}" destId="{34CD3AE8-9C8E-4073-9C9D-CF93D6EAC5BA}" srcOrd="1" destOrd="0" presId="urn:microsoft.com/office/officeart/2009/3/layout/HorizontalOrganizationChart"/>
    <dgm:cxn modelId="{DE0C5526-D42F-4D78-A801-50046BD2EC98}" type="presOf" srcId="{5BBDD36D-74FE-4974-917E-D9E41E19852A}" destId="{18ABD392-DBB5-4FF0-AF35-37E74E117F5F}" srcOrd="0" destOrd="0" presId="urn:microsoft.com/office/officeart/2009/3/layout/HorizontalOrganizationChart"/>
    <dgm:cxn modelId="{02532927-AEC8-4F1B-8C04-E72E8F32E945}" type="presOf" srcId="{8436260B-F3A8-4FA6-9C25-3DDF5B74660E}" destId="{02E9672E-8D0B-4B2E-84B0-5AF58449DE08}" srcOrd="0" destOrd="0" presId="urn:microsoft.com/office/officeart/2009/3/layout/HorizontalOrganizationChart"/>
    <dgm:cxn modelId="{21B7772D-5348-4B90-BA93-FD617B5F09E9}" srcId="{98A0AFE9-4505-4D81-BAA2-64F8A222CEAA}" destId="{1D80283A-6DE3-4882-BACF-37FF4A7EE7D6}" srcOrd="0" destOrd="0" parTransId="{EF4EDE99-AC0D-400B-B559-4B6B57CB07E1}" sibTransId="{C6CE1418-E119-4744-8343-C3D128B8BFEE}"/>
    <dgm:cxn modelId="{6136602F-45EA-4A66-A6DC-0F8BA7FA540B}" type="presOf" srcId="{EF4EDE99-AC0D-400B-B559-4B6B57CB07E1}" destId="{3A1A9DA9-8326-48FD-8D6B-5073D15A9909}" srcOrd="0" destOrd="0" presId="urn:microsoft.com/office/officeart/2009/3/layout/HorizontalOrganizationChart"/>
    <dgm:cxn modelId="{9F44452F-68DE-4C6B-88FB-39D128566F41}" type="presOf" srcId="{98A0AFE9-4505-4D81-BAA2-64F8A222CEAA}" destId="{99854C0B-91AC-4769-8CC0-F9EEC1D54A7B}" srcOrd="1" destOrd="0" presId="urn:microsoft.com/office/officeart/2009/3/layout/HorizontalOrganizationChart"/>
    <dgm:cxn modelId="{9C2C6631-8CB9-42EB-844A-9B975686E44C}" type="presOf" srcId="{5B98FCF2-AD04-45BF-AC0F-76F4046B4BEE}" destId="{00DB4E12-AFA4-45FE-8D72-D6A389D5BA18}" srcOrd="1" destOrd="0" presId="urn:microsoft.com/office/officeart/2009/3/layout/HorizontalOrganizationChart"/>
    <dgm:cxn modelId="{0798D131-CB30-425C-8595-DBF8CFDFA1ED}" type="presOf" srcId="{98A0AFE9-4505-4D81-BAA2-64F8A222CEAA}" destId="{80EE6BEB-C3DE-4B7F-B0AC-601AF23DF208}" srcOrd="0" destOrd="0" presId="urn:microsoft.com/office/officeart/2009/3/layout/HorizontalOrganizationChart"/>
    <dgm:cxn modelId="{E2494233-F6F6-4EA4-BCB6-01B21E3EAAB2}" type="presOf" srcId="{80ED49C7-935D-4201-834E-F779A019C0F1}" destId="{A24D0E92-6499-43B3-ACBE-7B17B3812067}" srcOrd="0" destOrd="0" presId="urn:microsoft.com/office/officeart/2009/3/layout/HorizontalOrganizationChart"/>
    <dgm:cxn modelId="{BC149A34-ED15-4733-B2AC-839A235BCC61}" type="presOf" srcId="{B3051D9B-CDBC-4A51-B258-42A924EAFCF2}" destId="{3762AAE3-6735-4DB7-ABAD-7D6FA74D2AED}" srcOrd="0" destOrd="0" presId="urn:microsoft.com/office/officeart/2009/3/layout/HorizontalOrganizationChart"/>
    <dgm:cxn modelId="{E959A035-AEF2-42FA-9F01-F5B2EE40C567}" type="presOf" srcId="{E3BDFA71-9010-4957-9736-9CECFB084A46}" destId="{85E07078-0799-4AA4-9232-D6017F171C21}" srcOrd="1" destOrd="0" presId="urn:microsoft.com/office/officeart/2009/3/layout/HorizontalOrganizationChart"/>
    <dgm:cxn modelId="{9B40513F-4137-40B3-A3A9-9C4C11236A4F}" srcId="{C2D7AA97-C2AE-413C-8180-5BCBABA24713}" destId="{E1EA64A5-972C-466A-824D-4E0644E5AEAD}" srcOrd="0" destOrd="0" parTransId="{C406D370-B3DC-488F-BD58-F196F379EA9A}" sibTransId="{B906F918-DD00-4214-A4E3-EE5DC0D0F106}"/>
    <dgm:cxn modelId="{03AD895B-2B06-43AF-92FC-11C1EFCA3FD2}" type="presOf" srcId="{E4E674A3-7D92-4589-912D-3B3D286B52AB}" destId="{6CF88B6A-7673-4DEA-ABCE-0EC1E878A3E2}" srcOrd="1" destOrd="0" presId="urn:microsoft.com/office/officeart/2009/3/layout/HorizontalOrganizationChart"/>
    <dgm:cxn modelId="{27BD125E-7F17-40D8-BA61-B482F6F6E8F6}" type="presOf" srcId="{E3BDFA71-9010-4957-9736-9CECFB084A46}" destId="{A91C93B9-DAC1-4D9F-9A1D-0E1293A81B18}" srcOrd="0" destOrd="0" presId="urn:microsoft.com/office/officeart/2009/3/layout/HorizontalOrganizationChart"/>
    <dgm:cxn modelId="{F559AD62-EA59-4D01-BE89-E503A5516AA5}" srcId="{8436260B-F3A8-4FA6-9C25-3DDF5B74660E}" destId="{E4E674A3-7D92-4589-912D-3B3D286B52AB}" srcOrd="0" destOrd="0" parTransId="{83197660-D51C-4EA0-B451-E9610F4E32F0}" sibTransId="{3BFF8B13-2414-4F32-9F11-C3B5C7512FA4}"/>
    <dgm:cxn modelId="{12477A66-B40D-4288-BFB3-6E415119628C}" type="presOf" srcId="{80ED49C7-935D-4201-834E-F779A019C0F1}" destId="{A61CFF78-59F6-49D3-BFE0-6ADC6011976E}" srcOrd="1" destOrd="0" presId="urn:microsoft.com/office/officeart/2009/3/layout/HorizontalOrganizationChart"/>
    <dgm:cxn modelId="{C35C8F68-CD96-4941-8070-792476317067}" type="presOf" srcId="{D29CE175-65C8-4F4C-87AA-452764E838D5}" destId="{21CB8A88-05A5-4950-B9E3-3C89A12B25A2}" srcOrd="0" destOrd="0" presId="urn:microsoft.com/office/officeart/2009/3/layout/HorizontalOrganizationChart"/>
    <dgm:cxn modelId="{B92CA648-0B38-45B3-851C-E182A3F11FA8}" type="presOf" srcId="{8436260B-F3A8-4FA6-9C25-3DDF5B74660E}" destId="{EEFC93CB-F141-407F-B967-375D6D5DEAA3}" srcOrd="1" destOrd="0" presId="urn:microsoft.com/office/officeart/2009/3/layout/HorizontalOrganizationChart"/>
    <dgm:cxn modelId="{5E65DF6C-D778-4EB1-908A-F67855DB5854}" srcId="{EFA37E6A-C0E9-4129-965F-3D03E1970213}" destId="{C2D7AA97-C2AE-413C-8180-5BCBABA24713}" srcOrd="2" destOrd="0" parTransId="{EF424234-C71E-4F16-9742-FEC9E734D6B0}" sibTransId="{1EC73FAA-4FF6-434D-86D2-3003866FE55E}"/>
    <dgm:cxn modelId="{73539B50-95B5-4E19-86A1-3353057E6B05}" type="presOf" srcId="{C2D7AA97-C2AE-413C-8180-5BCBABA24713}" destId="{B8CD48C7-A456-4EE6-B6D7-219BF9603A80}" srcOrd="0" destOrd="0" presId="urn:microsoft.com/office/officeart/2009/3/layout/HorizontalOrganizationChart"/>
    <dgm:cxn modelId="{17B21E72-4368-4D6F-84C4-6D1DCD710814}" type="presOf" srcId="{EFA37E6A-C0E9-4129-965F-3D03E1970213}" destId="{C6ED7C4F-D937-4E41-9F72-F863B507DEB4}" srcOrd="1" destOrd="0" presId="urn:microsoft.com/office/officeart/2009/3/layout/HorizontalOrganizationChart"/>
    <dgm:cxn modelId="{F6ED8952-61C2-4845-A7EF-74F16E57EEDF}" srcId="{8436260B-F3A8-4FA6-9C25-3DDF5B74660E}" destId="{EFA37E6A-C0E9-4129-965F-3D03E1970213}" srcOrd="1" destOrd="0" parTransId="{5BBDD36D-74FE-4974-917E-D9E41E19852A}" sibTransId="{C3EFC2E2-C8DB-4546-8654-2A1487DE4ABA}"/>
    <dgm:cxn modelId="{30CDEE55-5803-4A47-8D7B-F669500D5557}" type="presOf" srcId="{A229BAAE-0BAD-42C0-9C0C-B8FB6EFC3FEB}" destId="{7727E65F-6905-43CE-9777-0F08B4C6324F}" srcOrd="0" destOrd="0" presId="urn:microsoft.com/office/officeart/2009/3/layout/HorizontalOrganizationChart"/>
    <dgm:cxn modelId="{1A0FBA77-2C17-43A2-BA89-F90B5E54D23C}" type="presOf" srcId="{D784EE81-F55E-49D2-B7EB-E61FEF750701}" destId="{1BEA72AC-0C61-45FD-8FF9-169C055116CF}" srcOrd="0" destOrd="0" presId="urn:microsoft.com/office/officeart/2009/3/layout/HorizontalOrganizationChart"/>
    <dgm:cxn modelId="{81102059-1FAB-4552-9055-87A9CC29128A}" type="presOf" srcId="{1D80283A-6DE3-4882-BACF-37FF4A7EE7D6}" destId="{3C87B8DA-81BE-4975-8D8F-4FB08D7F1676}" srcOrd="0" destOrd="0" presId="urn:microsoft.com/office/officeart/2009/3/layout/HorizontalOrganizationChart"/>
    <dgm:cxn modelId="{EA38ED59-6E3D-4532-9D95-8206E80FA625}" srcId="{5F907004-AD20-43B8-B472-3D00A01BE38A}" destId="{4A65BD57-E233-4F85-A161-0EB35FF42455}" srcOrd="0" destOrd="0" parTransId="{B3051D9B-CDBC-4A51-B258-42A924EAFCF2}" sibTransId="{8136048B-B559-437D-B179-27E9C3618584}"/>
    <dgm:cxn modelId="{3736F17A-E3BE-4B30-8C9B-FC68F7FEBEFC}" type="presOf" srcId="{5F907004-AD20-43B8-B472-3D00A01BE38A}" destId="{357EE33D-9199-4930-9EC5-5F17B7A66565}" srcOrd="1" destOrd="0" presId="urn:microsoft.com/office/officeart/2009/3/layout/HorizontalOrganizationChart"/>
    <dgm:cxn modelId="{E36FF37B-CD53-4BB6-8712-2472D9B1E18B}" type="presOf" srcId="{CF0FBE52-B193-4A9F-8E1C-0B935DC98AD7}" destId="{8A9546EA-9445-45AE-BDB6-FFC6E7FC3AC0}" srcOrd="0" destOrd="0" presId="urn:microsoft.com/office/officeart/2009/3/layout/HorizontalOrganizationChart"/>
    <dgm:cxn modelId="{9656437C-38BC-4A28-823A-D162AAB75D28}" type="presOf" srcId="{5B98FCF2-AD04-45BF-AC0F-76F4046B4BEE}" destId="{8A6535B4-E34A-4ADF-B401-6267B24AA7EA}" srcOrd="0" destOrd="0" presId="urn:microsoft.com/office/officeart/2009/3/layout/HorizontalOrganizationChart"/>
    <dgm:cxn modelId="{F2337D80-6F03-434E-9CE0-711D2499B05B}" srcId="{4716A65F-39C8-4D3E-A80F-490C44E9B268}" destId="{5F907004-AD20-43B8-B472-3D00A01BE38A}" srcOrd="1" destOrd="0" parTransId="{C80617A0-CA02-4084-ADEF-18B25C67B5EF}" sibTransId="{0CA1D10E-3953-427A-A018-3FE5D4CEAF48}"/>
    <dgm:cxn modelId="{73F7A588-23F2-4D29-9D4D-E11A307443A3}" type="presOf" srcId="{6398E40D-471F-42A2-A7D6-E908D56074E9}" destId="{B40FF35D-22C1-4697-997F-3FACECEAFEC3}" srcOrd="0" destOrd="0" presId="urn:microsoft.com/office/officeart/2009/3/layout/HorizontalOrganizationChart"/>
    <dgm:cxn modelId="{467CB88C-5B4D-438A-B6E5-A7B16ACFB4EA}" srcId="{EFA37E6A-C0E9-4129-965F-3D03E1970213}" destId="{CF0FBE52-B193-4A9F-8E1C-0B935DC98AD7}" srcOrd="0" destOrd="0" parTransId="{C40EBCDC-2A93-4ADD-ABE7-6424B78DAFA0}" sibTransId="{57CC0005-4C6A-408C-B28D-553AD6B85DD7}"/>
    <dgm:cxn modelId="{4E41508E-1B4E-4FC0-9892-9EE24B2F9A2B}" type="presOf" srcId="{13470C40-83D9-466D-8E7A-0CBAC8DB9462}" destId="{B6ADBF5D-3977-45DB-8299-EC2A29A1F6BE}" srcOrd="0" destOrd="0" presId="urn:microsoft.com/office/officeart/2009/3/layout/HorizontalOrganizationChart"/>
    <dgm:cxn modelId="{B16A818F-6108-4FBE-86C1-29C613B0C35A}" type="presOf" srcId="{4A65BD57-E233-4F85-A161-0EB35FF42455}" destId="{13F91D57-E212-49F5-8BB8-D4EFCEF3C144}" srcOrd="1" destOrd="0" presId="urn:microsoft.com/office/officeart/2009/3/layout/HorizontalOrganizationChart"/>
    <dgm:cxn modelId="{4D235393-C02A-4BDF-933D-BE4E9D2901FC}" type="presOf" srcId="{C406D370-B3DC-488F-BD58-F196F379EA9A}" destId="{8A582C6A-1690-4213-80E3-2E44EB648785}" srcOrd="0" destOrd="0" presId="urn:microsoft.com/office/officeart/2009/3/layout/HorizontalOrganizationChart"/>
    <dgm:cxn modelId="{C6509A99-9566-4653-A92B-4AAD256FAB0F}" type="presOf" srcId="{1D80283A-6DE3-4882-BACF-37FF4A7EE7D6}" destId="{D2247CE3-7561-44EA-ABE9-DA97200ABA03}" srcOrd="1" destOrd="0" presId="urn:microsoft.com/office/officeart/2009/3/layout/HorizontalOrganizationChart"/>
    <dgm:cxn modelId="{73B23B9B-4D83-491D-B41C-D0E0FAAB2E18}" srcId="{80ED49C7-935D-4201-834E-F779A019C0F1}" destId="{D29CE175-65C8-4F4C-87AA-452764E838D5}" srcOrd="0" destOrd="0" parTransId="{13470C40-83D9-466D-8E7A-0CBAC8DB9462}" sibTransId="{EF6ACF4B-48EC-4E23-84A8-C9806B75E7D5}"/>
    <dgm:cxn modelId="{F4592C9E-3C7B-4C0E-811D-1CCB1EE74CE4}" type="presOf" srcId="{83197660-D51C-4EA0-B451-E9610F4E32F0}" destId="{FAB7E447-39B9-4BF0-B345-41D471F625E8}" srcOrd="0" destOrd="0" presId="urn:microsoft.com/office/officeart/2009/3/layout/HorizontalOrganizationChart"/>
    <dgm:cxn modelId="{3AA6B5A1-00BE-48D8-AFCD-2A0A5AF26BB1}" srcId="{E4E674A3-7D92-4589-912D-3B3D286B52AB}" destId="{80ED49C7-935D-4201-834E-F779A019C0F1}" srcOrd="1" destOrd="0" parTransId="{49C7A27D-129F-499C-B389-775D366F092C}" sibTransId="{633B225B-79A9-4E5E-BA4A-F944E5ABAC65}"/>
    <dgm:cxn modelId="{FAB7FBA5-5E83-4033-AA2C-C1A9C8AF3137}" type="presOf" srcId="{5B0F4309-0308-42C3-8409-99A91980ABCA}" destId="{A6AE7FD4-DBD2-4A16-98BD-451697D5EEC7}" srcOrd="1" destOrd="0" presId="urn:microsoft.com/office/officeart/2009/3/layout/HorizontalOrganizationChart"/>
    <dgm:cxn modelId="{053AD2AF-3C8E-4724-9F63-BB7C456C750A}" type="presOf" srcId="{EF424234-C71E-4F16-9742-FEC9E734D6B0}" destId="{AFA1AD29-BD6D-4A57-8332-10F3BC39124E}" srcOrd="0" destOrd="0" presId="urn:microsoft.com/office/officeart/2009/3/layout/HorizontalOrganizationChart"/>
    <dgm:cxn modelId="{9B7B3CB2-B0B5-4695-849A-05534F119C1B}" srcId="{E4E674A3-7D92-4589-912D-3B3D286B52AB}" destId="{BE808172-0D5F-4D30-9EDC-A4A5FDBB499F}" srcOrd="0" destOrd="0" parTransId="{D784EE81-F55E-49D2-B7EB-E61FEF750701}" sibTransId="{93F66C95-8B5C-4309-ACE8-047743AF8499}"/>
    <dgm:cxn modelId="{8873DFB3-994C-4C3A-8470-34C1612416CB}" srcId="{5B0F4309-0308-42C3-8409-99A91980ABCA}" destId="{E1C62128-D3A2-49FC-96F3-33EB2A648ED3}" srcOrd="0" destOrd="0" parTransId="{A229BAAE-0BAD-42C0-9C0C-B8FB6EFC3FEB}" sibTransId="{58AE3244-20C2-4CFC-B8C9-F2A6CFF04226}"/>
    <dgm:cxn modelId="{8F7F49B4-B736-4E6F-A8E2-B9FA901B4617}" type="presOf" srcId="{4A65BD57-E233-4F85-A161-0EB35FF42455}" destId="{10CFDA79-0390-46AE-BAF2-24C0371A9BF1}" srcOrd="0" destOrd="0" presId="urn:microsoft.com/office/officeart/2009/3/layout/HorizontalOrganizationChart"/>
    <dgm:cxn modelId="{348DF7B4-1CF7-4B84-8E42-6E4225F9809E}" srcId="{BE808172-0D5F-4D30-9EDC-A4A5FDBB499F}" destId="{5B98FCF2-AD04-45BF-AC0F-76F4046B4BEE}" srcOrd="0" destOrd="0" parTransId="{EDAB728E-CBAC-4F0D-AE84-6B3948232DD3}" sibTransId="{9AF6FA47-107F-4059-BEF4-6B53A20D2A03}"/>
    <dgm:cxn modelId="{1FC160BC-DF72-4549-A2A3-886AF16141F9}" type="presOf" srcId="{E1C62128-D3A2-49FC-96F3-33EB2A648ED3}" destId="{5FA4F41C-7A55-41C0-B2CF-D8D6E42F47A3}" srcOrd="0" destOrd="0" presId="urn:microsoft.com/office/officeart/2009/3/layout/HorizontalOrganizationChart"/>
    <dgm:cxn modelId="{066845BF-240B-430E-9321-71422BDE680E}" type="presOf" srcId="{5F907004-AD20-43B8-B472-3D00A01BE38A}" destId="{7C6C9385-8A4C-466B-95A1-99D0A9F07405}" srcOrd="0" destOrd="0" presId="urn:microsoft.com/office/officeart/2009/3/layout/HorizontalOrganizationChart"/>
    <dgm:cxn modelId="{7E6071C7-A65D-4776-A9A9-374FAB4D3571}" srcId="{CF0FBE52-B193-4A9F-8E1C-0B935DC98AD7}" destId="{E3BDFA71-9010-4957-9736-9CECFB084A46}" srcOrd="0" destOrd="0" parTransId="{8C46C7D4-AD2A-462C-B912-484915D55DB3}" sibTransId="{08081AB7-2B9E-4B6B-BBD5-28E3C091F646}"/>
    <dgm:cxn modelId="{E11E6FCB-5223-4C18-8C8D-0B1D7CA1A420}" type="presOf" srcId="{CF0FBE52-B193-4A9F-8E1C-0B935DC98AD7}" destId="{95ABE6E3-E432-420F-BF2A-7A320554CF55}" srcOrd="1" destOrd="0" presId="urn:microsoft.com/office/officeart/2009/3/layout/HorizontalOrganizationChart"/>
    <dgm:cxn modelId="{3946ADCB-FDD9-445C-8FD2-25566D84B691}" type="presOf" srcId="{E1C62128-D3A2-49FC-96F3-33EB2A648ED3}" destId="{1715A3A1-2EC2-4846-A3A8-7A824FCD0AAA}" srcOrd="1" destOrd="0" presId="urn:microsoft.com/office/officeart/2009/3/layout/HorizontalOrganizationChart"/>
    <dgm:cxn modelId="{2BEE66D4-9CC1-4CAD-AA4A-AD16EC6B1D1D}" srcId="{E4E674A3-7D92-4589-912D-3B3D286B52AB}" destId="{5B0F4309-0308-42C3-8409-99A91980ABCA}" srcOrd="2" destOrd="0" parTransId="{6398E40D-471F-42A2-A7D6-E908D56074E9}" sibTransId="{64D281EF-4589-41FC-BA17-79FCFCCE8BD3}"/>
    <dgm:cxn modelId="{DD3AE0D4-B558-453B-B8B9-178E0E4BBC94}" type="presOf" srcId="{5B0F4309-0308-42C3-8409-99A91980ABCA}" destId="{6F488B1C-DAF4-4B1D-9AC3-9C8B03A1F8B2}" srcOrd="0" destOrd="0" presId="urn:microsoft.com/office/officeart/2009/3/layout/HorizontalOrganizationChart"/>
    <dgm:cxn modelId="{5B52ECD5-7A01-4B2F-83C0-5C832E3B8587}" type="presOf" srcId="{EDAB728E-CBAC-4F0D-AE84-6B3948232DD3}" destId="{AE90001F-5733-448D-9505-2EA139FD3853}" srcOrd="0" destOrd="0" presId="urn:microsoft.com/office/officeart/2009/3/layout/HorizontalOrganizationChart"/>
    <dgm:cxn modelId="{570431D6-53BE-4096-A135-D9A23BC1E4C0}" type="presOf" srcId="{E4E674A3-7D92-4589-912D-3B3D286B52AB}" destId="{8E975517-6643-474F-AC0A-F303F9E52308}" srcOrd="0" destOrd="0" presId="urn:microsoft.com/office/officeart/2009/3/layout/HorizontalOrganizationChart"/>
    <dgm:cxn modelId="{70C832D6-6464-4C75-B634-4606F7CC003F}" type="presOf" srcId="{4716A65F-39C8-4D3E-A80F-490C44E9B268}" destId="{C61BB715-C99B-4666-BFC3-4903E0715875}" srcOrd="0" destOrd="0" presId="urn:microsoft.com/office/officeart/2009/3/layout/HorizontalOrganizationChart"/>
    <dgm:cxn modelId="{B03CCAD7-4187-4EE3-A122-E0760C3A1099}" srcId="{EFA37E6A-C0E9-4129-965F-3D03E1970213}" destId="{98A0AFE9-4505-4D81-BAA2-64F8A222CEAA}" srcOrd="1" destOrd="0" parTransId="{05883CBA-3032-40FF-A0CB-47FB7D5CC3A1}" sibTransId="{739CDFE0-A9FE-4A60-898B-91E580F376ED}"/>
    <dgm:cxn modelId="{CDFEDBDF-0653-49A3-82A2-EA9EC473BEE0}" srcId="{4716A65F-39C8-4D3E-A80F-490C44E9B268}" destId="{8436260B-F3A8-4FA6-9C25-3DDF5B74660E}" srcOrd="0" destOrd="0" parTransId="{21E1488D-B35A-4B1B-8BE4-B45923A0D0F0}" sibTransId="{3E7AB9E6-7381-4DC7-AA3A-CBCF4EA40CE0}"/>
    <dgm:cxn modelId="{C989A0E9-8E3E-45DE-B8AE-71FDA1D95E16}" type="presOf" srcId="{EFA37E6A-C0E9-4129-965F-3D03E1970213}" destId="{16EA3416-360A-4B25-848F-78CCD669FB12}" srcOrd="0" destOrd="0" presId="urn:microsoft.com/office/officeart/2009/3/layout/HorizontalOrganizationChart"/>
    <dgm:cxn modelId="{54DCC2EB-F85D-4D74-9208-8C0F7D12CE6C}" type="presOf" srcId="{BE808172-0D5F-4D30-9EDC-A4A5FDBB499F}" destId="{C25B2FEB-23B3-4B73-A8E6-B06410C33047}" srcOrd="0" destOrd="0" presId="urn:microsoft.com/office/officeart/2009/3/layout/HorizontalOrganizationChart"/>
    <dgm:cxn modelId="{0F324FF0-D346-4763-901A-C08AF44D8DBE}" type="presOf" srcId="{8C46C7D4-AD2A-462C-B912-484915D55DB3}" destId="{971FA0F9-5E19-451D-B222-20D243E0D882}" srcOrd="0" destOrd="0" presId="urn:microsoft.com/office/officeart/2009/3/layout/HorizontalOrganizationChart"/>
    <dgm:cxn modelId="{9E34B1F2-EAC1-4E8B-B0DB-5B865910ADD4}" type="presOf" srcId="{E1EA64A5-972C-466A-824D-4E0644E5AEAD}" destId="{067D26A6-9F91-49F0-A451-F6AC635879F5}" srcOrd="0" destOrd="0" presId="urn:microsoft.com/office/officeart/2009/3/layout/HorizontalOrganizationChart"/>
    <dgm:cxn modelId="{4FC38FF3-8ACA-4287-BDEE-A19247334797}" type="presOf" srcId="{C40EBCDC-2A93-4ADD-ABE7-6424B78DAFA0}" destId="{D605BC5D-B1F6-4A9A-AC0B-BAF9CFF26A1D}" srcOrd="0" destOrd="0" presId="urn:microsoft.com/office/officeart/2009/3/layout/HorizontalOrganizationChart"/>
    <dgm:cxn modelId="{839BE6F5-5347-424B-B62D-816A1846C5B3}" type="presOf" srcId="{C2D7AA97-C2AE-413C-8180-5BCBABA24713}" destId="{789A6B89-5746-4312-913A-15860F34755B}" srcOrd="1" destOrd="0" presId="urn:microsoft.com/office/officeart/2009/3/layout/HorizontalOrganizationChart"/>
    <dgm:cxn modelId="{38D393F7-679F-4FB5-B21C-053742D00311}" type="presOf" srcId="{E1EA64A5-972C-466A-824D-4E0644E5AEAD}" destId="{32CE4D5E-E65D-4E79-9D91-8D371DCEBAD9}" srcOrd="1" destOrd="0" presId="urn:microsoft.com/office/officeart/2009/3/layout/HorizontalOrganizationChart"/>
    <dgm:cxn modelId="{12270BC5-5F3F-4085-BF79-56BE00FE9876}" type="presParOf" srcId="{C61BB715-C99B-4666-BFC3-4903E0715875}" destId="{E7A1953A-54C6-4BEA-8594-E2BA3203B4ED}" srcOrd="0" destOrd="0" presId="urn:microsoft.com/office/officeart/2009/3/layout/HorizontalOrganizationChart"/>
    <dgm:cxn modelId="{65E5059C-5446-45BE-A3B0-A9B613BDBE84}" type="presParOf" srcId="{E7A1953A-54C6-4BEA-8594-E2BA3203B4ED}" destId="{19864495-A419-4916-8D2F-330FC06C0B27}" srcOrd="0" destOrd="0" presId="urn:microsoft.com/office/officeart/2009/3/layout/HorizontalOrganizationChart"/>
    <dgm:cxn modelId="{0C8C0D69-CA59-40BC-BBE8-099221D5F308}" type="presParOf" srcId="{19864495-A419-4916-8D2F-330FC06C0B27}" destId="{02E9672E-8D0B-4B2E-84B0-5AF58449DE08}" srcOrd="0" destOrd="0" presId="urn:microsoft.com/office/officeart/2009/3/layout/HorizontalOrganizationChart"/>
    <dgm:cxn modelId="{B71F42C4-2A28-48DA-ACC2-3862805F7D2F}" type="presParOf" srcId="{19864495-A419-4916-8D2F-330FC06C0B27}" destId="{EEFC93CB-F141-407F-B967-375D6D5DEAA3}" srcOrd="1" destOrd="0" presId="urn:microsoft.com/office/officeart/2009/3/layout/HorizontalOrganizationChart"/>
    <dgm:cxn modelId="{5035E410-D794-4BA4-BAD6-4CA39F980EC7}" type="presParOf" srcId="{E7A1953A-54C6-4BEA-8594-E2BA3203B4ED}" destId="{2AB92D63-43BF-4212-A7A2-9B857C4B9606}" srcOrd="1" destOrd="0" presId="urn:microsoft.com/office/officeart/2009/3/layout/HorizontalOrganizationChart"/>
    <dgm:cxn modelId="{931BEEC6-8783-48F1-9AA6-66E608B72D99}" type="presParOf" srcId="{2AB92D63-43BF-4212-A7A2-9B857C4B9606}" destId="{FAB7E447-39B9-4BF0-B345-41D471F625E8}" srcOrd="0" destOrd="0" presId="urn:microsoft.com/office/officeart/2009/3/layout/HorizontalOrganizationChart"/>
    <dgm:cxn modelId="{FBEC6876-9C4C-4B95-820C-BB907081E724}" type="presParOf" srcId="{2AB92D63-43BF-4212-A7A2-9B857C4B9606}" destId="{4A114C25-2341-4CAA-A273-DB7154A3A3ED}" srcOrd="1" destOrd="0" presId="urn:microsoft.com/office/officeart/2009/3/layout/HorizontalOrganizationChart"/>
    <dgm:cxn modelId="{49DD7AA6-DC15-42C4-8119-DB0A0F939388}" type="presParOf" srcId="{4A114C25-2341-4CAA-A273-DB7154A3A3ED}" destId="{17FD2DE5-2AA4-4472-A07C-2ED63BFA8094}" srcOrd="0" destOrd="0" presId="urn:microsoft.com/office/officeart/2009/3/layout/HorizontalOrganizationChart"/>
    <dgm:cxn modelId="{16DD7707-F7D2-49AD-886F-7F09A81E6338}" type="presParOf" srcId="{17FD2DE5-2AA4-4472-A07C-2ED63BFA8094}" destId="{8E975517-6643-474F-AC0A-F303F9E52308}" srcOrd="0" destOrd="0" presId="urn:microsoft.com/office/officeart/2009/3/layout/HorizontalOrganizationChart"/>
    <dgm:cxn modelId="{27C10DDB-B5FC-4884-9A59-8ECC539AFA62}" type="presParOf" srcId="{17FD2DE5-2AA4-4472-A07C-2ED63BFA8094}" destId="{6CF88B6A-7673-4DEA-ABCE-0EC1E878A3E2}" srcOrd="1" destOrd="0" presId="urn:microsoft.com/office/officeart/2009/3/layout/HorizontalOrganizationChart"/>
    <dgm:cxn modelId="{8F71C27E-2913-4236-BCBC-180FEE22E4D7}" type="presParOf" srcId="{4A114C25-2341-4CAA-A273-DB7154A3A3ED}" destId="{292CE788-3CDD-4B28-A85B-E71EE699BA6D}" srcOrd="1" destOrd="0" presId="urn:microsoft.com/office/officeart/2009/3/layout/HorizontalOrganizationChart"/>
    <dgm:cxn modelId="{CE4D933C-7B6A-498F-B744-C9483707A684}" type="presParOf" srcId="{292CE788-3CDD-4B28-A85B-E71EE699BA6D}" destId="{1BEA72AC-0C61-45FD-8FF9-169C055116CF}" srcOrd="0" destOrd="0" presId="urn:microsoft.com/office/officeart/2009/3/layout/HorizontalOrganizationChart"/>
    <dgm:cxn modelId="{0B8B1782-6FC1-47A1-9327-53ABB7E7424D}" type="presParOf" srcId="{292CE788-3CDD-4B28-A85B-E71EE699BA6D}" destId="{C9291D0F-62A4-48CD-A282-A5679BAA8DEF}" srcOrd="1" destOrd="0" presId="urn:microsoft.com/office/officeart/2009/3/layout/HorizontalOrganizationChart"/>
    <dgm:cxn modelId="{EB541D36-FFCE-4705-85A0-D4DA85D79363}" type="presParOf" srcId="{C9291D0F-62A4-48CD-A282-A5679BAA8DEF}" destId="{360011EA-53A0-4DBD-8A9E-BA156557AAF4}" srcOrd="0" destOrd="0" presId="urn:microsoft.com/office/officeart/2009/3/layout/HorizontalOrganizationChart"/>
    <dgm:cxn modelId="{438157E3-ADD8-4EDA-84E3-91CC69384B45}" type="presParOf" srcId="{360011EA-53A0-4DBD-8A9E-BA156557AAF4}" destId="{C25B2FEB-23B3-4B73-A8E6-B06410C33047}" srcOrd="0" destOrd="0" presId="urn:microsoft.com/office/officeart/2009/3/layout/HorizontalOrganizationChart"/>
    <dgm:cxn modelId="{F1A19116-1285-481F-8DEA-88D96E838B84}" type="presParOf" srcId="{360011EA-53A0-4DBD-8A9E-BA156557AAF4}" destId="{56801C03-7CFC-41A2-AEC1-706D4ABDDF66}" srcOrd="1" destOrd="0" presId="urn:microsoft.com/office/officeart/2009/3/layout/HorizontalOrganizationChart"/>
    <dgm:cxn modelId="{80FA3CAF-D2F7-4806-BA60-0846D492DA90}" type="presParOf" srcId="{C9291D0F-62A4-48CD-A282-A5679BAA8DEF}" destId="{E4CBC38F-128F-40B8-9DA0-F6D66A433995}" srcOrd="1" destOrd="0" presId="urn:microsoft.com/office/officeart/2009/3/layout/HorizontalOrganizationChart"/>
    <dgm:cxn modelId="{93E27DDA-F4EB-41D8-8C56-D1435C1027DF}" type="presParOf" srcId="{E4CBC38F-128F-40B8-9DA0-F6D66A433995}" destId="{AE90001F-5733-448D-9505-2EA139FD3853}" srcOrd="0" destOrd="0" presId="urn:microsoft.com/office/officeart/2009/3/layout/HorizontalOrganizationChart"/>
    <dgm:cxn modelId="{64B897B3-1A34-4C34-A90C-4FC1D0DDEE86}" type="presParOf" srcId="{E4CBC38F-128F-40B8-9DA0-F6D66A433995}" destId="{9CED8CDC-B695-48CB-9195-EB00B6B46242}" srcOrd="1" destOrd="0" presId="urn:microsoft.com/office/officeart/2009/3/layout/HorizontalOrganizationChart"/>
    <dgm:cxn modelId="{D5D57F3F-5F52-4728-AC4F-6CA5677C2149}" type="presParOf" srcId="{9CED8CDC-B695-48CB-9195-EB00B6B46242}" destId="{67C65BC2-4CA3-4FEF-A6E2-63C35830BF43}" srcOrd="0" destOrd="0" presId="urn:microsoft.com/office/officeart/2009/3/layout/HorizontalOrganizationChart"/>
    <dgm:cxn modelId="{4BAA354E-E876-4152-B744-32832779A0A1}" type="presParOf" srcId="{67C65BC2-4CA3-4FEF-A6E2-63C35830BF43}" destId="{8A6535B4-E34A-4ADF-B401-6267B24AA7EA}" srcOrd="0" destOrd="0" presId="urn:microsoft.com/office/officeart/2009/3/layout/HorizontalOrganizationChart"/>
    <dgm:cxn modelId="{E639412D-00DC-43FA-9C31-9DF32CCC1249}" type="presParOf" srcId="{67C65BC2-4CA3-4FEF-A6E2-63C35830BF43}" destId="{00DB4E12-AFA4-45FE-8D72-D6A389D5BA18}" srcOrd="1" destOrd="0" presId="urn:microsoft.com/office/officeart/2009/3/layout/HorizontalOrganizationChart"/>
    <dgm:cxn modelId="{25993B22-C2A0-4DE3-B7C5-FC8808246E9F}" type="presParOf" srcId="{9CED8CDC-B695-48CB-9195-EB00B6B46242}" destId="{4576B62E-6067-4927-97E2-C378E540AB8B}" srcOrd="1" destOrd="0" presId="urn:microsoft.com/office/officeart/2009/3/layout/HorizontalOrganizationChart"/>
    <dgm:cxn modelId="{DE068FAA-BF80-42FC-916F-2CA0B079D406}" type="presParOf" srcId="{9CED8CDC-B695-48CB-9195-EB00B6B46242}" destId="{C828D3B1-59D8-4F37-98EE-94342A56278F}" srcOrd="2" destOrd="0" presId="urn:microsoft.com/office/officeart/2009/3/layout/HorizontalOrganizationChart"/>
    <dgm:cxn modelId="{2E4AE6BC-12F8-4342-8C90-229BAFD7538C}" type="presParOf" srcId="{C9291D0F-62A4-48CD-A282-A5679BAA8DEF}" destId="{E0937AFB-61A3-4999-A923-20530A22C303}" srcOrd="2" destOrd="0" presId="urn:microsoft.com/office/officeart/2009/3/layout/HorizontalOrganizationChart"/>
    <dgm:cxn modelId="{9104A303-9C54-444D-BC15-CBE768F5ABE8}" type="presParOf" srcId="{292CE788-3CDD-4B28-A85B-E71EE699BA6D}" destId="{E2F02A37-24D8-4018-A14E-00EB30157DEC}" srcOrd="2" destOrd="0" presId="urn:microsoft.com/office/officeart/2009/3/layout/HorizontalOrganizationChart"/>
    <dgm:cxn modelId="{8A20E7A4-A177-4C67-927C-9B514916A3AB}" type="presParOf" srcId="{292CE788-3CDD-4B28-A85B-E71EE699BA6D}" destId="{5AC2801E-D1F8-47B2-86E7-E0DE1D862667}" srcOrd="3" destOrd="0" presId="urn:microsoft.com/office/officeart/2009/3/layout/HorizontalOrganizationChart"/>
    <dgm:cxn modelId="{B0BBBC44-699E-4CF8-9DC5-F13388982E23}" type="presParOf" srcId="{5AC2801E-D1F8-47B2-86E7-E0DE1D862667}" destId="{D347BBC5-3E8E-4326-B8A0-EA9095BF4012}" srcOrd="0" destOrd="0" presId="urn:microsoft.com/office/officeart/2009/3/layout/HorizontalOrganizationChart"/>
    <dgm:cxn modelId="{D5AA068E-AD49-447D-948F-42434DBC324D}" type="presParOf" srcId="{D347BBC5-3E8E-4326-B8A0-EA9095BF4012}" destId="{A24D0E92-6499-43B3-ACBE-7B17B3812067}" srcOrd="0" destOrd="0" presId="urn:microsoft.com/office/officeart/2009/3/layout/HorizontalOrganizationChart"/>
    <dgm:cxn modelId="{96088154-33C1-48F4-9C2C-C29A8B9613EF}" type="presParOf" srcId="{D347BBC5-3E8E-4326-B8A0-EA9095BF4012}" destId="{A61CFF78-59F6-49D3-BFE0-6ADC6011976E}" srcOrd="1" destOrd="0" presId="urn:microsoft.com/office/officeart/2009/3/layout/HorizontalOrganizationChart"/>
    <dgm:cxn modelId="{09068C3F-7526-4CA1-878B-387EC7244ED9}" type="presParOf" srcId="{5AC2801E-D1F8-47B2-86E7-E0DE1D862667}" destId="{0D2FD7C0-FAF7-41A8-9476-B3B29ED88259}" srcOrd="1" destOrd="0" presId="urn:microsoft.com/office/officeart/2009/3/layout/HorizontalOrganizationChart"/>
    <dgm:cxn modelId="{D083344D-CFDB-4775-BBBD-AC7468FBC441}" type="presParOf" srcId="{0D2FD7C0-FAF7-41A8-9476-B3B29ED88259}" destId="{B6ADBF5D-3977-45DB-8299-EC2A29A1F6BE}" srcOrd="0" destOrd="0" presId="urn:microsoft.com/office/officeart/2009/3/layout/HorizontalOrganizationChart"/>
    <dgm:cxn modelId="{EE476F6C-9D98-428A-92FB-AA06C227209B}" type="presParOf" srcId="{0D2FD7C0-FAF7-41A8-9476-B3B29ED88259}" destId="{82B36668-0ADE-4D3C-B4F3-149B9BE0DDAE}" srcOrd="1" destOrd="0" presId="urn:microsoft.com/office/officeart/2009/3/layout/HorizontalOrganizationChart"/>
    <dgm:cxn modelId="{913560DA-E2F2-4F57-BFA5-6E141999154E}" type="presParOf" srcId="{82B36668-0ADE-4D3C-B4F3-149B9BE0DDAE}" destId="{9D3736C8-E543-4F8F-899C-19AF5E98BD25}" srcOrd="0" destOrd="0" presId="urn:microsoft.com/office/officeart/2009/3/layout/HorizontalOrganizationChart"/>
    <dgm:cxn modelId="{4C669DC9-A9E2-4CC8-9B18-D97AEBB6A4F2}" type="presParOf" srcId="{9D3736C8-E543-4F8F-899C-19AF5E98BD25}" destId="{21CB8A88-05A5-4950-B9E3-3C89A12B25A2}" srcOrd="0" destOrd="0" presId="urn:microsoft.com/office/officeart/2009/3/layout/HorizontalOrganizationChart"/>
    <dgm:cxn modelId="{6C49B89F-96E8-4E24-8490-DD79DED852A5}" type="presParOf" srcId="{9D3736C8-E543-4F8F-899C-19AF5E98BD25}" destId="{34CD3AE8-9C8E-4073-9C9D-CF93D6EAC5BA}" srcOrd="1" destOrd="0" presId="urn:microsoft.com/office/officeart/2009/3/layout/HorizontalOrganizationChart"/>
    <dgm:cxn modelId="{2A4EF5A6-77AB-41AA-821B-007E05650A5B}" type="presParOf" srcId="{82B36668-0ADE-4D3C-B4F3-149B9BE0DDAE}" destId="{978F761B-3CAB-42C3-8442-B8D9311E5161}" srcOrd="1" destOrd="0" presId="urn:microsoft.com/office/officeart/2009/3/layout/HorizontalOrganizationChart"/>
    <dgm:cxn modelId="{CAAA9964-34B8-4570-AFD3-462C1C86376F}" type="presParOf" srcId="{82B36668-0ADE-4D3C-B4F3-149B9BE0DDAE}" destId="{D14BBE70-A72D-45B0-86BF-EC20569DE336}" srcOrd="2" destOrd="0" presId="urn:microsoft.com/office/officeart/2009/3/layout/HorizontalOrganizationChart"/>
    <dgm:cxn modelId="{EC744671-9A05-4B16-95B0-EE1A7B4A7249}" type="presParOf" srcId="{5AC2801E-D1F8-47B2-86E7-E0DE1D862667}" destId="{9EDE1F35-C2D8-412C-BEE7-D38F9EE67B40}" srcOrd="2" destOrd="0" presId="urn:microsoft.com/office/officeart/2009/3/layout/HorizontalOrganizationChart"/>
    <dgm:cxn modelId="{2ABEA227-5896-407C-BAA6-A2B2F9A0E6E4}" type="presParOf" srcId="{292CE788-3CDD-4B28-A85B-E71EE699BA6D}" destId="{B40FF35D-22C1-4697-997F-3FACECEAFEC3}" srcOrd="4" destOrd="0" presId="urn:microsoft.com/office/officeart/2009/3/layout/HorizontalOrganizationChart"/>
    <dgm:cxn modelId="{B1D5966B-5AB7-45F8-8856-BDE2162EF118}" type="presParOf" srcId="{292CE788-3CDD-4B28-A85B-E71EE699BA6D}" destId="{1332145C-BEFD-4F69-80C8-419FF97FC373}" srcOrd="5" destOrd="0" presId="urn:microsoft.com/office/officeart/2009/3/layout/HorizontalOrganizationChart"/>
    <dgm:cxn modelId="{743B1CBC-C38C-4DC2-B15B-B01983D293C8}" type="presParOf" srcId="{1332145C-BEFD-4F69-80C8-419FF97FC373}" destId="{DBFFD6A8-6B6C-4625-A49E-1966EB35D23D}" srcOrd="0" destOrd="0" presId="urn:microsoft.com/office/officeart/2009/3/layout/HorizontalOrganizationChart"/>
    <dgm:cxn modelId="{D5EEC6AA-683C-48FD-9ED0-0B92087BAA3B}" type="presParOf" srcId="{DBFFD6A8-6B6C-4625-A49E-1966EB35D23D}" destId="{6F488B1C-DAF4-4B1D-9AC3-9C8B03A1F8B2}" srcOrd="0" destOrd="0" presId="urn:microsoft.com/office/officeart/2009/3/layout/HorizontalOrganizationChart"/>
    <dgm:cxn modelId="{7B325FA1-CD07-4985-A22A-EE0C225A116E}" type="presParOf" srcId="{DBFFD6A8-6B6C-4625-A49E-1966EB35D23D}" destId="{A6AE7FD4-DBD2-4A16-98BD-451697D5EEC7}" srcOrd="1" destOrd="0" presId="urn:microsoft.com/office/officeart/2009/3/layout/HorizontalOrganizationChart"/>
    <dgm:cxn modelId="{D46DCE02-11FC-460D-9937-9F9CD2DEAB8B}" type="presParOf" srcId="{1332145C-BEFD-4F69-80C8-419FF97FC373}" destId="{3D044D0C-E370-40FC-A587-79ABA21ED5A1}" srcOrd="1" destOrd="0" presId="urn:microsoft.com/office/officeart/2009/3/layout/HorizontalOrganizationChart"/>
    <dgm:cxn modelId="{86AA6DBC-E2D1-4903-B435-65922263B1F7}" type="presParOf" srcId="{3D044D0C-E370-40FC-A587-79ABA21ED5A1}" destId="{7727E65F-6905-43CE-9777-0F08B4C6324F}" srcOrd="0" destOrd="0" presId="urn:microsoft.com/office/officeart/2009/3/layout/HorizontalOrganizationChart"/>
    <dgm:cxn modelId="{84C54B4F-66C6-4B5E-94C2-426774F4AC59}" type="presParOf" srcId="{3D044D0C-E370-40FC-A587-79ABA21ED5A1}" destId="{059F2339-F21C-4AC8-91DF-65F9540E4BC5}" srcOrd="1" destOrd="0" presId="urn:microsoft.com/office/officeart/2009/3/layout/HorizontalOrganizationChart"/>
    <dgm:cxn modelId="{7DD25BEF-8785-4C3A-AD61-EC275DAA527B}" type="presParOf" srcId="{059F2339-F21C-4AC8-91DF-65F9540E4BC5}" destId="{F9748FED-AFFF-4FCC-916F-493D25E15FC6}" srcOrd="0" destOrd="0" presId="urn:microsoft.com/office/officeart/2009/3/layout/HorizontalOrganizationChart"/>
    <dgm:cxn modelId="{ABA1E53A-2638-48F0-88C9-B75B7EA83687}" type="presParOf" srcId="{F9748FED-AFFF-4FCC-916F-493D25E15FC6}" destId="{5FA4F41C-7A55-41C0-B2CF-D8D6E42F47A3}" srcOrd="0" destOrd="0" presId="urn:microsoft.com/office/officeart/2009/3/layout/HorizontalOrganizationChart"/>
    <dgm:cxn modelId="{C9E24C87-4D2D-46C8-9098-745FF35813E5}" type="presParOf" srcId="{F9748FED-AFFF-4FCC-916F-493D25E15FC6}" destId="{1715A3A1-2EC2-4846-A3A8-7A824FCD0AAA}" srcOrd="1" destOrd="0" presId="urn:microsoft.com/office/officeart/2009/3/layout/HorizontalOrganizationChart"/>
    <dgm:cxn modelId="{475A0634-CBAE-4677-B5B1-F89F5CD81EC7}" type="presParOf" srcId="{059F2339-F21C-4AC8-91DF-65F9540E4BC5}" destId="{2778052D-DB33-46AB-9B7C-FCC13E870FF4}" srcOrd="1" destOrd="0" presId="urn:microsoft.com/office/officeart/2009/3/layout/HorizontalOrganizationChart"/>
    <dgm:cxn modelId="{DD98A793-A2E0-4C38-90AD-AA0AACED433D}" type="presParOf" srcId="{059F2339-F21C-4AC8-91DF-65F9540E4BC5}" destId="{064B6CEF-94C7-4F5F-B4C6-DAFD989DFC1B}" srcOrd="2" destOrd="0" presId="urn:microsoft.com/office/officeart/2009/3/layout/HorizontalOrganizationChart"/>
    <dgm:cxn modelId="{324060C4-8F3B-429E-B478-A78069932CA4}" type="presParOf" srcId="{1332145C-BEFD-4F69-80C8-419FF97FC373}" destId="{652A5F26-D3C5-4357-8B9C-548ABE0F2204}" srcOrd="2" destOrd="0" presId="urn:microsoft.com/office/officeart/2009/3/layout/HorizontalOrganizationChart"/>
    <dgm:cxn modelId="{4AFAAD28-A018-4ECD-B613-2D9C56F7BA9A}" type="presParOf" srcId="{4A114C25-2341-4CAA-A273-DB7154A3A3ED}" destId="{F22CB797-309C-4FDD-A6F0-07110A32482A}" srcOrd="2" destOrd="0" presId="urn:microsoft.com/office/officeart/2009/3/layout/HorizontalOrganizationChart"/>
    <dgm:cxn modelId="{5EAC0BFD-604C-4B0E-91F2-CA58326076C6}" type="presParOf" srcId="{2AB92D63-43BF-4212-A7A2-9B857C4B9606}" destId="{18ABD392-DBB5-4FF0-AF35-37E74E117F5F}" srcOrd="2" destOrd="0" presId="urn:microsoft.com/office/officeart/2009/3/layout/HorizontalOrganizationChart"/>
    <dgm:cxn modelId="{12911D22-9227-4783-A584-8E582A2E493F}" type="presParOf" srcId="{2AB92D63-43BF-4212-A7A2-9B857C4B9606}" destId="{DC4426E1-47C2-48F2-9009-A45FDC7B8EAC}" srcOrd="3" destOrd="0" presId="urn:microsoft.com/office/officeart/2009/3/layout/HorizontalOrganizationChart"/>
    <dgm:cxn modelId="{00D45847-DCF2-44EE-9C36-77888A1A6474}" type="presParOf" srcId="{DC4426E1-47C2-48F2-9009-A45FDC7B8EAC}" destId="{8F36C9E5-119C-488E-860D-EA1E8E617C97}" srcOrd="0" destOrd="0" presId="urn:microsoft.com/office/officeart/2009/3/layout/HorizontalOrganizationChart"/>
    <dgm:cxn modelId="{B78F7A5B-2432-49C2-AA48-D5006C21699B}" type="presParOf" srcId="{8F36C9E5-119C-488E-860D-EA1E8E617C97}" destId="{16EA3416-360A-4B25-848F-78CCD669FB12}" srcOrd="0" destOrd="0" presId="urn:microsoft.com/office/officeart/2009/3/layout/HorizontalOrganizationChart"/>
    <dgm:cxn modelId="{6E3D8D91-A057-4388-B445-58E36493DD27}" type="presParOf" srcId="{8F36C9E5-119C-488E-860D-EA1E8E617C97}" destId="{C6ED7C4F-D937-4E41-9F72-F863B507DEB4}" srcOrd="1" destOrd="0" presId="urn:microsoft.com/office/officeart/2009/3/layout/HorizontalOrganizationChart"/>
    <dgm:cxn modelId="{E76DC936-1F4D-4550-8E75-7AC915001B4B}" type="presParOf" srcId="{DC4426E1-47C2-48F2-9009-A45FDC7B8EAC}" destId="{A0B160FB-1F4B-4C0B-8AFC-A67D3DA22B95}" srcOrd="1" destOrd="0" presId="urn:microsoft.com/office/officeart/2009/3/layout/HorizontalOrganizationChart"/>
    <dgm:cxn modelId="{B1E60868-4D9D-4248-BF2E-0C72D8E74F45}" type="presParOf" srcId="{A0B160FB-1F4B-4C0B-8AFC-A67D3DA22B95}" destId="{D605BC5D-B1F6-4A9A-AC0B-BAF9CFF26A1D}" srcOrd="0" destOrd="0" presId="urn:microsoft.com/office/officeart/2009/3/layout/HorizontalOrganizationChart"/>
    <dgm:cxn modelId="{C4B767D0-4363-4F72-A38D-9675D70BCDA0}" type="presParOf" srcId="{A0B160FB-1F4B-4C0B-8AFC-A67D3DA22B95}" destId="{A1855E81-82A8-4540-98D7-C107BEAADEBB}" srcOrd="1" destOrd="0" presId="urn:microsoft.com/office/officeart/2009/3/layout/HorizontalOrganizationChart"/>
    <dgm:cxn modelId="{628D0C80-6346-431C-A303-C707EFFC5051}" type="presParOf" srcId="{A1855E81-82A8-4540-98D7-C107BEAADEBB}" destId="{FF73D6F6-17E5-4C70-A955-6664A25BBEE3}" srcOrd="0" destOrd="0" presId="urn:microsoft.com/office/officeart/2009/3/layout/HorizontalOrganizationChart"/>
    <dgm:cxn modelId="{66A10705-AFD9-4C2B-B664-F05C473DCE50}" type="presParOf" srcId="{FF73D6F6-17E5-4C70-A955-6664A25BBEE3}" destId="{8A9546EA-9445-45AE-BDB6-FFC6E7FC3AC0}" srcOrd="0" destOrd="0" presId="urn:microsoft.com/office/officeart/2009/3/layout/HorizontalOrganizationChart"/>
    <dgm:cxn modelId="{B7EE1A06-5B19-45D4-899C-17FD6BF11B16}" type="presParOf" srcId="{FF73D6F6-17E5-4C70-A955-6664A25BBEE3}" destId="{95ABE6E3-E432-420F-BF2A-7A320554CF55}" srcOrd="1" destOrd="0" presId="urn:microsoft.com/office/officeart/2009/3/layout/HorizontalOrganizationChart"/>
    <dgm:cxn modelId="{78EECA40-9ACB-4E2F-A88A-4336A00A9B37}" type="presParOf" srcId="{A1855E81-82A8-4540-98D7-C107BEAADEBB}" destId="{78EA0800-C621-4C75-8D73-D876A6D54B73}" srcOrd="1" destOrd="0" presId="urn:microsoft.com/office/officeart/2009/3/layout/HorizontalOrganizationChart"/>
    <dgm:cxn modelId="{DCF2EBFA-7524-4FFA-8703-9F26B65E001E}" type="presParOf" srcId="{78EA0800-C621-4C75-8D73-D876A6D54B73}" destId="{971FA0F9-5E19-451D-B222-20D243E0D882}" srcOrd="0" destOrd="0" presId="urn:microsoft.com/office/officeart/2009/3/layout/HorizontalOrganizationChart"/>
    <dgm:cxn modelId="{7B00628C-68EE-4C95-BE99-0CC6B50A7DF4}" type="presParOf" srcId="{78EA0800-C621-4C75-8D73-D876A6D54B73}" destId="{4FF36F73-5E85-4954-8FB4-0F3B05ABBE5A}" srcOrd="1" destOrd="0" presId="urn:microsoft.com/office/officeart/2009/3/layout/HorizontalOrganizationChart"/>
    <dgm:cxn modelId="{FD9C52E1-FD68-4B59-8ABF-2B42DFBD6F62}" type="presParOf" srcId="{4FF36F73-5E85-4954-8FB4-0F3B05ABBE5A}" destId="{D40DFA16-9B71-4D67-B67F-8CD2BDD4B222}" srcOrd="0" destOrd="0" presId="urn:microsoft.com/office/officeart/2009/3/layout/HorizontalOrganizationChart"/>
    <dgm:cxn modelId="{2CF89EAE-0934-4BD5-9033-F4930F5C92F7}" type="presParOf" srcId="{D40DFA16-9B71-4D67-B67F-8CD2BDD4B222}" destId="{A91C93B9-DAC1-4D9F-9A1D-0E1293A81B18}" srcOrd="0" destOrd="0" presId="urn:microsoft.com/office/officeart/2009/3/layout/HorizontalOrganizationChart"/>
    <dgm:cxn modelId="{88F99726-8D16-4923-90E8-5C46F1D6E729}" type="presParOf" srcId="{D40DFA16-9B71-4D67-B67F-8CD2BDD4B222}" destId="{85E07078-0799-4AA4-9232-D6017F171C21}" srcOrd="1" destOrd="0" presId="urn:microsoft.com/office/officeart/2009/3/layout/HorizontalOrganizationChart"/>
    <dgm:cxn modelId="{AD93C68F-FE3E-4FBE-9B0D-1DFC9B03DC83}" type="presParOf" srcId="{4FF36F73-5E85-4954-8FB4-0F3B05ABBE5A}" destId="{069503AC-F80B-476B-A880-3D43844EAE9E}" srcOrd="1" destOrd="0" presId="urn:microsoft.com/office/officeart/2009/3/layout/HorizontalOrganizationChart"/>
    <dgm:cxn modelId="{BD3AEA2A-839F-430C-8588-C94A4E6A0928}" type="presParOf" srcId="{4FF36F73-5E85-4954-8FB4-0F3B05ABBE5A}" destId="{5CBA0770-688C-48BD-B311-CB40EA4DB5B6}" srcOrd="2" destOrd="0" presId="urn:microsoft.com/office/officeart/2009/3/layout/HorizontalOrganizationChart"/>
    <dgm:cxn modelId="{D4357DB1-AB47-45D2-AE14-D75D0FE3E521}" type="presParOf" srcId="{A1855E81-82A8-4540-98D7-C107BEAADEBB}" destId="{8A9C4F09-57B0-43DE-B200-3CE65F1E7462}" srcOrd="2" destOrd="0" presId="urn:microsoft.com/office/officeart/2009/3/layout/HorizontalOrganizationChart"/>
    <dgm:cxn modelId="{30650673-8C72-4CBE-89C3-B2289FDD65C2}" type="presParOf" srcId="{A0B160FB-1F4B-4C0B-8AFC-A67D3DA22B95}" destId="{92587B08-1E29-43EA-9357-438DCB1CD67C}" srcOrd="2" destOrd="0" presId="urn:microsoft.com/office/officeart/2009/3/layout/HorizontalOrganizationChart"/>
    <dgm:cxn modelId="{F0381B3C-F6FA-4EAE-B03B-F9A04A263057}" type="presParOf" srcId="{A0B160FB-1F4B-4C0B-8AFC-A67D3DA22B95}" destId="{BF186943-540B-4DD0-B53A-CB02F0394C2C}" srcOrd="3" destOrd="0" presId="urn:microsoft.com/office/officeart/2009/3/layout/HorizontalOrganizationChart"/>
    <dgm:cxn modelId="{E34DF09D-6F8B-432A-83FA-19026F78E1BB}" type="presParOf" srcId="{BF186943-540B-4DD0-B53A-CB02F0394C2C}" destId="{EC326628-A43D-4A75-B0A0-9C9B4D35D707}" srcOrd="0" destOrd="0" presId="urn:microsoft.com/office/officeart/2009/3/layout/HorizontalOrganizationChart"/>
    <dgm:cxn modelId="{58F1AAA8-4560-49BF-AE22-1977C9DE5A39}" type="presParOf" srcId="{EC326628-A43D-4A75-B0A0-9C9B4D35D707}" destId="{80EE6BEB-C3DE-4B7F-B0AC-601AF23DF208}" srcOrd="0" destOrd="0" presId="urn:microsoft.com/office/officeart/2009/3/layout/HorizontalOrganizationChart"/>
    <dgm:cxn modelId="{0903D614-FE3C-4B6E-9192-2CCB6692E963}" type="presParOf" srcId="{EC326628-A43D-4A75-B0A0-9C9B4D35D707}" destId="{99854C0B-91AC-4769-8CC0-F9EEC1D54A7B}" srcOrd="1" destOrd="0" presId="urn:microsoft.com/office/officeart/2009/3/layout/HorizontalOrganizationChart"/>
    <dgm:cxn modelId="{9527D3A4-BD7D-40E3-A1EC-C96971885041}" type="presParOf" srcId="{BF186943-540B-4DD0-B53A-CB02F0394C2C}" destId="{0EB5A492-A3FD-497A-AD61-75312EC0D2CD}" srcOrd="1" destOrd="0" presId="urn:microsoft.com/office/officeart/2009/3/layout/HorizontalOrganizationChart"/>
    <dgm:cxn modelId="{A5E2F43F-0872-473D-9019-19FD080A5CCE}" type="presParOf" srcId="{0EB5A492-A3FD-497A-AD61-75312EC0D2CD}" destId="{3A1A9DA9-8326-48FD-8D6B-5073D15A9909}" srcOrd="0" destOrd="0" presId="urn:microsoft.com/office/officeart/2009/3/layout/HorizontalOrganizationChart"/>
    <dgm:cxn modelId="{382936AB-F531-47AA-8C4D-DF0453C2DBA3}" type="presParOf" srcId="{0EB5A492-A3FD-497A-AD61-75312EC0D2CD}" destId="{DBFF9BCA-9BC4-4BC9-82CB-ECE553934D0C}" srcOrd="1" destOrd="0" presId="urn:microsoft.com/office/officeart/2009/3/layout/HorizontalOrganizationChart"/>
    <dgm:cxn modelId="{7018F3E3-B83F-4928-BD9F-F78246172C74}" type="presParOf" srcId="{DBFF9BCA-9BC4-4BC9-82CB-ECE553934D0C}" destId="{D79E4C55-57F2-4711-BC5B-FADC174618AA}" srcOrd="0" destOrd="0" presId="urn:microsoft.com/office/officeart/2009/3/layout/HorizontalOrganizationChart"/>
    <dgm:cxn modelId="{E4077D29-FACD-4738-BA57-55B16D125F54}" type="presParOf" srcId="{D79E4C55-57F2-4711-BC5B-FADC174618AA}" destId="{3C87B8DA-81BE-4975-8D8F-4FB08D7F1676}" srcOrd="0" destOrd="0" presId="urn:microsoft.com/office/officeart/2009/3/layout/HorizontalOrganizationChart"/>
    <dgm:cxn modelId="{15050886-A6EF-416F-BCF1-274B4B44464D}" type="presParOf" srcId="{D79E4C55-57F2-4711-BC5B-FADC174618AA}" destId="{D2247CE3-7561-44EA-ABE9-DA97200ABA03}" srcOrd="1" destOrd="0" presId="urn:microsoft.com/office/officeart/2009/3/layout/HorizontalOrganizationChart"/>
    <dgm:cxn modelId="{E6C78DB3-89DF-46C0-95EB-537644B49CBC}" type="presParOf" srcId="{DBFF9BCA-9BC4-4BC9-82CB-ECE553934D0C}" destId="{1BFCA0ED-3517-4F16-BE3F-2F29155A8029}" srcOrd="1" destOrd="0" presId="urn:microsoft.com/office/officeart/2009/3/layout/HorizontalOrganizationChart"/>
    <dgm:cxn modelId="{D11B7C8B-1351-4D94-96E7-594EEABE53FA}" type="presParOf" srcId="{DBFF9BCA-9BC4-4BC9-82CB-ECE553934D0C}" destId="{61A607B8-E80D-42C9-816C-C6D1FF3BB806}" srcOrd="2" destOrd="0" presId="urn:microsoft.com/office/officeart/2009/3/layout/HorizontalOrganizationChart"/>
    <dgm:cxn modelId="{435B62F5-7801-4CF7-9708-397DB782C795}" type="presParOf" srcId="{BF186943-540B-4DD0-B53A-CB02F0394C2C}" destId="{6FCB2991-0A4C-4A64-B721-100BC26773D9}" srcOrd="2" destOrd="0" presId="urn:microsoft.com/office/officeart/2009/3/layout/HorizontalOrganizationChart"/>
    <dgm:cxn modelId="{582CAF97-6B99-485D-AF45-4C2EEBAA8638}" type="presParOf" srcId="{A0B160FB-1F4B-4C0B-8AFC-A67D3DA22B95}" destId="{AFA1AD29-BD6D-4A57-8332-10F3BC39124E}" srcOrd="4" destOrd="0" presId="urn:microsoft.com/office/officeart/2009/3/layout/HorizontalOrganizationChart"/>
    <dgm:cxn modelId="{E8A4D27B-EAC4-4151-ACD4-4338017678A9}" type="presParOf" srcId="{A0B160FB-1F4B-4C0B-8AFC-A67D3DA22B95}" destId="{44FD3332-2EBD-4058-8AC5-11F79F6F1142}" srcOrd="5" destOrd="0" presId="urn:microsoft.com/office/officeart/2009/3/layout/HorizontalOrganizationChart"/>
    <dgm:cxn modelId="{599B20E3-75DA-466F-BD2D-199A1FF2E688}" type="presParOf" srcId="{44FD3332-2EBD-4058-8AC5-11F79F6F1142}" destId="{9D01B995-56CC-43F8-A894-C58CECE02CFF}" srcOrd="0" destOrd="0" presId="urn:microsoft.com/office/officeart/2009/3/layout/HorizontalOrganizationChart"/>
    <dgm:cxn modelId="{CB0EB81C-F16B-40D2-B710-7DCD06F0D0F2}" type="presParOf" srcId="{9D01B995-56CC-43F8-A894-C58CECE02CFF}" destId="{B8CD48C7-A456-4EE6-B6D7-219BF9603A80}" srcOrd="0" destOrd="0" presId="urn:microsoft.com/office/officeart/2009/3/layout/HorizontalOrganizationChart"/>
    <dgm:cxn modelId="{A6AD8A33-E9EE-430A-994C-3E6F22728A7C}" type="presParOf" srcId="{9D01B995-56CC-43F8-A894-C58CECE02CFF}" destId="{789A6B89-5746-4312-913A-15860F34755B}" srcOrd="1" destOrd="0" presId="urn:microsoft.com/office/officeart/2009/3/layout/HorizontalOrganizationChart"/>
    <dgm:cxn modelId="{C65A00DF-2A37-4803-82E4-830E838617DA}" type="presParOf" srcId="{44FD3332-2EBD-4058-8AC5-11F79F6F1142}" destId="{8D2CE6F3-4473-4480-AE61-5953EF1DE612}" srcOrd="1" destOrd="0" presId="urn:microsoft.com/office/officeart/2009/3/layout/HorizontalOrganizationChart"/>
    <dgm:cxn modelId="{7765D5B2-C8FC-4B29-9F8A-D771844D6E20}" type="presParOf" srcId="{8D2CE6F3-4473-4480-AE61-5953EF1DE612}" destId="{8A582C6A-1690-4213-80E3-2E44EB648785}" srcOrd="0" destOrd="0" presId="urn:microsoft.com/office/officeart/2009/3/layout/HorizontalOrganizationChart"/>
    <dgm:cxn modelId="{045E0DF4-6D42-4056-9813-FAFC65A723F9}" type="presParOf" srcId="{8D2CE6F3-4473-4480-AE61-5953EF1DE612}" destId="{A623F4D3-7FE8-42DA-B410-6AD7ACC1E52B}" srcOrd="1" destOrd="0" presId="urn:microsoft.com/office/officeart/2009/3/layout/HorizontalOrganizationChart"/>
    <dgm:cxn modelId="{0FEB74FD-27ED-4A6D-B767-94701C6A2199}" type="presParOf" srcId="{A623F4D3-7FE8-42DA-B410-6AD7ACC1E52B}" destId="{40D2C69D-6656-47CC-8E5F-13CC3FD51EAF}" srcOrd="0" destOrd="0" presId="urn:microsoft.com/office/officeart/2009/3/layout/HorizontalOrganizationChart"/>
    <dgm:cxn modelId="{6F94D952-0488-4BD8-9042-4E05D8E9F8CC}" type="presParOf" srcId="{40D2C69D-6656-47CC-8E5F-13CC3FD51EAF}" destId="{067D26A6-9F91-49F0-A451-F6AC635879F5}" srcOrd="0" destOrd="0" presId="urn:microsoft.com/office/officeart/2009/3/layout/HorizontalOrganizationChart"/>
    <dgm:cxn modelId="{0DD56DA3-413F-4F14-A9FB-63B7B286C79D}" type="presParOf" srcId="{40D2C69D-6656-47CC-8E5F-13CC3FD51EAF}" destId="{32CE4D5E-E65D-4E79-9D91-8D371DCEBAD9}" srcOrd="1" destOrd="0" presId="urn:microsoft.com/office/officeart/2009/3/layout/HorizontalOrganizationChart"/>
    <dgm:cxn modelId="{D4680F9C-2DA2-47E1-9141-0C99D9D811D5}" type="presParOf" srcId="{A623F4D3-7FE8-42DA-B410-6AD7ACC1E52B}" destId="{7E06851B-A525-42B9-82D5-32D59F67726C}" srcOrd="1" destOrd="0" presId="urn:microsoft.com/office/officeart/2009/3/layout/HorizontalOrganizationChart"/>
    <dgm:cxn modelId="{8FB3D459-3AA1-415E-BB3B-D8EBFB4851F3}" type="presParOf" srcId="{A623F4D3-7FE8-42DA-B410-6AD7ACC1E52B}" destId="{6FAEE0C3-5ED9-4D7C-9D0A-1F632075D3F3}" srcOrd="2" destOrd="0" presId="urn:microsoft.com/office/officeart/2009/3/layout/HorizontalOrganizationChart"/>
    <dgm:cxn modelId="{8F84A6A2-71A9-4C46-9191-2F9CE03A7830}" type="presParOf" srcId="{44FD3332-2EBD-4058-8AC5-11F79F6F1142}" destId="{A1436504-0E62-4E94-A5EF-98CD0839BD1B}" srcOrd="2" destOrd="0" presId="urn:microsoft.com/office/officeart/2009/3/layout/HorizontalOrganizationChart"/>
    <dgm:cxn modelId="{24D3B971-9E4C-4CB6-8D6D-AE2D54CB2CC4}" type="presParOf" srcId="{DC4426E1-47C2-48F2-9009-A45FDC7B8EAC}" destId="{1CCEBACD-8D42-447A-884C-DF99E421E27E}" srcOrd="2" destOrd="0" presId="urn:microsoft.com/office/officeart/2009/3/layout/HorizontalOrganizationChart"/>
    <dgm:cxn modelId="{7025465A-FA0B-46D3-B1E0-1FE63F1E4705}" type="presParOf" srcId="{E7A1953A-54C6-4BEA-8594-E2BA3203B4ED}" destId="{D221F9B5-40E3-4D78-ACB1-58E5064AE81B}" srcOrd="2" destOrd="0" presId="urn:microsoft.com/office/officeart/2009/3/layout/HorizontalOrganizationChart"/>
    <dgm:cxn modelId="{1F71FE87-EC35-4EC6-9766-F665B115F360}" type="presParOf" srcId="{C61BB715-C99B-4666-BFC3-4903E0715875}" destId="{0E43FDAB-44A7-4F56-887B-DD77CF7A6A35}" srcOrd="1" destOrd="0" presId="urn:microsoft.com/office/officeart/2009/3/layout/HorizontalOrganizationChart"/>
    <dgm:cxn modelId="{A36F5395-FF6E-426D-9698-C9C4CD7953AC}" type="presParOf" srcId="{0E43FDAB-44A7-4F56-887B-DD77CF7A6A35}" destId="{3E1A89DF-595B-4FAB-AE84-D6084A9D8CE9}" srcOrd="0" destOrd="0" presId="urn:microsoft.com/office/officeart/2009/3/layout/HorizontalOrganizationChart"/>
    <dgm:cxn modelId="{17A50AD1-B78C-414B-8EAE-8922009F141B}" type="presParOf" srcId="{3E1A89DF-595B-4FAB-AE84-D6084A9D8CE9}" destId="{7C6C9385-8A4C-466B-95A1-99D0A9F07405}" srcOrd="0" destOrd="0" presId="urn:microsoft.com/office/officeart/2009/3/layout/HorizontalOrganizationChart"/>
    <dgm:cxn modelId="{D0E68D07-BC08-4C7A-8089-FF667C833C34}" type="presParOf" srcId="{3E1A89DF-595B-4FAB-AE84-D6084A9D8CE9}" destId="{357EE33D-9199-4930-9EC5-5F17B7A66565}" srcOrd="1" destOrd="0" presId="urn:microsoft.com/office/officeart/2009/3/layout/HorizontalOrganizationChart"/>
    <dgm:cxn modelId="{92782902-F53D-44E6-8A31-A20F8C6E5650}" type="presParOf" srcId="{0E43FDAB-44A7-4F56-887B-DD77CF7A6A35}" destId="{680A8F38-70C1-4F02-B719-E5889BA28327}" srcOrd="1" destOrd="0" presId="urn:microsoft.com/office/officeart/2009/3/layout/HorizontalOrganizationChart"/>
    <dgm:cxn modelId="{8EDEF3FA-8F48-4A2B-8AA6-C26CE9D5BF65}" type="presParOf" srcId="{680A8F38-70C1-4F02-B719-E5889BA28327}" destId="{3762AAE3-6735-4DB7-ABAD-7D6FA74D2AED}" srcOrd="0" destOrd="0" presId="urn:microsoft.com/office/officeart/2009/3/layout/HorizontalOrganizationChart"/>
    <dgm:cxn modelId="{84FD5FD2-C2DA-4BE3-BEFB-BDA215B1E4D8}" type="presParOf" srcId="{680A8F38-70C1-4F02-B719-E5889BA28327}" destId="{CF669CD2-CF3D-416F-B439-4BE4385DD8A4}" srcOrd="1" destOrd="0" presId="urn:microsoft.com/office/officeart/2009/3/layout/HorizontalOrganizationChart"/>
    <dgm:cxn modelId="{42F71D4C-1A3F-4F23-B47D-6B9B76131E28}" type="presParOf" srcId="{CF669CD2-CF3D-416F-B439-4BE4385DD8A4}" destId="{E4B5B360-C57A-4187-A82B-D3B8400D90AE}" srcOrd="0" destOrd="0" presId="urn:microsoft.com/office/officeart/2009/3/layout/HorizontalOrganizationChart"/>
    <dgm:cxn modelId="{86452EA5-D58C-4F14-8213-EFED0E1B6FE1}" type="presParOf" srcId="{E4B5B360-C57A-4187-A82B-D3B8400D90AE}" destId="{10CFDA79-0390-46AE-BAF2-24C0371A9BF1}" srcOrd="0" destOrd="0" presId="urn:microsoft.com/office/officeart/2009/3/layout/HorizontalOrganizationChart"/>
    <dgm:cxn modelId="{8F4DFF05-D536-4EB1-BE4C-1FE51DA7D801}" type="presParOf" srcId="{E4B5B360-C57A-4187-A82B-D3B8400D90AE}" destId="{13F91D57-E212-49F5-8BB8-D4EFCEF3C144}" srcOrd="1" destOrd="0" presId="urn:microsoft.com/office/officeart/2009/3/layout/HorizontalOrganizationChart"/>
    <dgm:cxn modelId="{0274DFC9-EFF7-4983-A6D9-2F656950A637}" type="presParOf" srcId="{CF669CD2-CF3D-416F-B439-4BE4385DD8A4}" destId="{FAE8B2E6-C488-4071-B855-043CC2D5632A}" srcOrd="1" destOrd="0" presId="urn:microsoft.com/office/officeart/2009/3/layout/HorizontalOrganizationChart"/>
    <dgm:cxn modelId="{49C4D61F-DE50-470A-BC0C-01EB84E86186}" type="presParOf" srcId="{CF669CD2-CF3D-416F-B439-4BE4385DD8A4}" destId="{6416288A-C2A6-4EED-9C3C-88C96595915C}" srcOrd="2" destOrd="0" presId="urn:microsoft.com/office/officeart/2009/3/layout/HorizontalOrganizationChart"/>
    <dgm:cxn modelId="{EF8E52C9-09E3-40A2-B92F-EB907B7A9FDD}" type="presParOf" srcId="{0E43FDAB-44A7-4F56-887B-DD77CF7A6A35}" destId="{0778317E-7D31-4C4B-85DD-0B1438FFAFC2}" srcOrd="2" destOrd="0" presId="urn:microsoft.com/office/officeart/2009/3/layout/HorizontalOrganizationChar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2AAE3-6735-4DB7-ABAD-7D6FA74D2AED}">
      <dsp:nvSpPr>
        <dsp:cNvPr id="0" name=""/>
        <dsp:cNvSpPr/>
      </dsp:nvSpPr>
      <dsp:spPr>
        <a:xfrm>
          <a:off x="5544179" y="1420455"/>
          <a:ext cx="112369" cy="91440"/>
        </a:xfrm>
        <a:custGeom>
          <a:avLst/>
          <a:gdLst/>
          <a:ahLst/>
          <a:cxnLst/>
          <a:rect l="0" t="0" r="0" b="0"/>
          <a:pathLst>
            <a:path>
              <a:moveTo>
                <a:pt x="0" y="47812"/>
              </a:moveTo>
              <a:lnTo>
                <a:pt x="0" y="45720"/>
              </a:lnTo>
              <a:lnTo>
                <a:pt x="112369" y="4572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582C6A-1690-4213-80E3-2E44EB648785}">
      <dsp:nvSpPr>
        <dsp:cNvPr id="0" name=""/>
        <dsp:cNvSpPr/>
      </dsp:nvSpPr>
      <dsp:spPr>
        <a:xfrm>
          <a:off x="5323362" y="4731231"/>
          <a:ext cx="162547" cy="91440"/>
        </a:xfrm>
        <a:custGeom>
          <a:avLst/>
          <a:gdLst/>
          <a:ahLst/>
          <a:cxnLst/>
          <a:rect l="0" t="0" r="0" b="0"/>
          <a:pathLst>
            <a:path>
              <a:moveTo>
                <a:pt x="0" y="61490"/>
              </a:moveTo>
              <a:lnTo>
                <a:pt x="0" y="45720"/>
              </a:lnTo>
              <a:lnTo>
                <a:pt x="162547" y="457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FA1AD29-BD6D-4A57-8332-10F3BC39124E}">
      <dsp:nvSpPr>
        <dsp:cNvPr id="0" name=""/>
        <dsp:cNvSpPr/>
      </dsp:nvSpPr>
      <dsp:spPr>
        <a:xfrm>
          <a:off x="3264244" y="3352138"/>
          <a:ext cx="251572" cy="1440584"/>
        </a:xfrm>
        <a:custGeom>
          <a:avLst/>
          <a:gdLst/>
          <a:ahLst/>
          <a:cxnLst/>
          <a:rect l="0" t="0" r="0" b="0"/>
          <a:pathLst>
            <a:path>
              <a:moveTo>
                <a:pt x="0" y="0"/>
              </a:moveTo>
              <a:lnTo>
                <a:pt x="85419" y="0"/>
              </a:lnTo>
              <a:lnTo>
                <a:pt x="85419" y="1440584"/>
              </a:lnTo>
              <a:lnTo>
                <a:pt x="251572" y="1440584"/>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3A1A9DA9-8326-48FD-8D6B-5073D15A9909}">
      <dsp:nvSpPr>
        <dsp:cNvPr id="0" name=""/>
        <dsp:cNvSpPr/>
      </dsp:nvSpPr>
      <dsp:spPr>
        <a:xfrm>
          <a:off x="5346274" y="3521109"/>
          <a:ext cx="137491" cy="103233"/>
        </a:xfrm>
        <a:custGeom>
          <a:avLst/>
          <a:gdLst/>
          <a:ahLst/>
          <a:cxnLst/>
          <a:rect l="0" t="0" r="0" b="0"/>
          <a:pathLst>
            <a:path>
              <a:moveTo>
                <a:pt x="0" y="103233"/>
              </a:moveTo>
              <a:lnTo>
                <a:pt x="0" y="0"/>
              </a:lnTo>
              <a:lnTo>
                <a:pt x="137491"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92587B08-1E29-43EA-9357-438DCB1CD67C}">
      <dsp:nvSpPr>
        <dsp:cNvPr id="0" name=""/>
        <dsp:cNvSpPr/>
      </dsp:nvSpPr>
      <dsp:spPr>
        <a:xfrm>
          <a:off x="3264244" y="3352138"/>
          <a:ext cx="251572" cy="272204"/>
        </a:xfrm>
        <a:custGeom>
          <a:avLst/>
          <a:gdLst/>
          <a:ahLst/>
          <a:cxnLst/>
          <a:rect l="0" t="0" r="0" b="0"/>
          <a:pathLst>
            <a:path>
              <a:moveTo>
                <a:pt x="0" y="0"/>
              </a:moveTo>
              <a:lnTo>
                <a:pt x="85419" y="0"/>
              </a:lnTo>
              <a:lnTo>
                <a:pt x="85419" y="272204"/>
              </a:lnTo>
              <a:lnTo>
                <a:pt x="251572" y="272204"/>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1FA0F9-5E19-451D-B222-20D243E0D882}">
      <dsp:nvSpPr>
        <dsp:cNvPr id="0" name=""/>
        <dsp:cNvSpPr/>
      </dsp:nvSpPr>
      <dsp:spPr>
        <a:xfrm>
          <a:off x="5397499" y="2565308"/>
          <a:ext cx="137491" cy="151584"/>
        </a:xfrm>
        <a:custGeom>
          <a:avLst/>
          <a:gdLst/>
          <a:ahLst/>
          <a:cxnLst/>
          <a:rect l="0" t="0" r="0" b="0"/>
          <a:pathLst>
            <a:path>
              <a:moveTo>
                <a:pt x="0" y="151584"/>
              </a:moveTo>
              <a:lnTo>
                <a:pt x="0" y="0"/>
              </a:lnTo>
              <a:lnTo>
                <a:pt x="137491"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D605BC5D-B1F6-4A9A-AC0B-BAF9CFF26A1D}">
      <dsp:nvSpPr>
        <dsp:cNvPr id="0" name=""/>
        <dsp:cNvSpPr/>
      </dsp:nvSpPr>
      <dsp:spPr>
        <a:xfrm>
          <a:off x="3264244" y="2716892"/>
          <a:ext cx="251572" cy="635245"/>
        </a:xfrm>
        <a:custGeom>
          <a:avLst/>
          <a:gdLst/>
          <a:ahLst/>
          <a:cxnLst/>
          <a:rect l="0" t="0" r="0" b="0"/>
          <a:pathLst>
            <a:path>
              <a:moveTo>
                <a:pt x="0" y="635245"/>
              </a:moveTo>
              <a:lnTo>
                <a:pt x="85419" y="635245"/>
              </a:lnTo>
              <a:lnTo>
                <a:pt x="85419" y="0"/>
              </a:lnTo>
              <a:lnTo>
                <a:pt x="251572"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8ABD392-DBB5-4FF0-AF35-37E74E117F5F}">
      <dsp:nvSpPr>
        <dsp:cNvPr id="0" name=""/>
        <dsp:cNvSpPr/>
      </dsp:nvSpPr>
      <dsp:spPr>
        <a:xfrm>
          <a:off x="1345972" y="2014219"/>
          <a:ext cx="265430" cy="1337918"/>
        </a:xfrm>
        <a:custGeom>
          <a:avLst/>
          <a:gdLst/>
          <a:ahLst/>
          <a:cxnLst/>
          <a:rect l="0" t="0" r="0" b="0"/>
          <a:pathLst>
            <a:path>
              <a:moveTo>
                <a:pt x="0" y="0"/>
              </a:moveTo>
              <a:lnTo>
                <a:pt x="99277" y="0"/>
              </a:lnTo>
              <a:lnTo>
                <a:pt x="99277" y="1337918"/>
              </a:lnTo>
              <a:lnTo>
                <a:pt x="265430" y="133791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7727E65F-6905-43CE-9777-0F08B4C6324F}">
      <dsp:nvSpPr>
        <dsp:cNvPr id="0" name=""/>
        <dsp:cNvSpPr/>
      </dsp:nvSpPr>
      <dsp:spPr>
        <a:xfrm>
          <a:off x="5531319" y="1891691"/>
          <a:ext cx="131410" cy="91440"/>
        </a:xfrm>
        <a:custGeom>
          <a:avLst/>
          <a:gdLst/>
          <a:ahLst/>
          <a:cxnLst/>
          <a:rect l="0" t="0" r="0" b="0"/>
          <a:pathLst>
            <a:path>
              <a:moveTo>
                <a:pt x="0" y="97911"/>
              </a:moveTo>
              <a:lnTo>
                <a:pt x="0" y="45720"/>
              </a:lnTo>
              <a:lnTo>
                <a:pt x="131410" y="4572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B40FF35D-22C1-4697-997F-3FACECEAFEC3}">
      <dsp:nvSpPr>
        <dsp:cNvPr id="0" name=""/>
        <dsp:cNvSpPr/>
      </dsp:nvSpPr>
      <dsp:spPr>
        <a:xfrm>
          <a:off x="3291260" y="397361"/>
          <a:ext cx="306137" cy="1592241"/>
        </a:xfrm>
        <a:custGeom>
          <a:avLst/>
          <a:gdLst/>
          <a:ahLst/>
          <a:cxnLst/>
          <a:rect l="0" t="0" r="0" b="0"/>
          <a:pathLst>
            <a:path>
              <a:moveTo>
                <a:pt x="0" y="0"/>
              </a:moveTo>
              <a:lnTo>
                <a:pt x="139983" y="0"/>
              </a:lnTo>
              <a:lnTo>
                <a:pt x="139983" y="1592241"/>
              </a:lnTo>
              <a:lnTo>
                <a:pt x="306137" y="1592241"/>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B6ADBF5D-3977-45DB-8299-EC2A29A1F6BE}">
      <dsp:nvSpPr>
        <dsp:cNvPr id="0" name=""/>
        <dsp:cNvSpPr/>
      </dsp:nvSpPr>
      <dsp:spPr>
        <a:xfrm>
          <a:off x="5516731" y="820443"/>
          <a:ext cx="95886" cy="91440"/>
        </a:xfrm>
        <a:custGeom>
          <a:avLst/>
          <a:gdLst/>
          <a:ahLst/>
          <a:cxnLst/>
          <a:rect l="0" t="0" r="0" b="0"/>
          <a:pathLst>
            <a:path>
              <a:moveTo>
                <a:pt x="0" y="45720"/>
              </a:moveTo>
              <a:lnTo>
                <a:pt x="0" y="104448"/>
              </a:lnTo>
              <a:lnTo>
                <a:pt x="96327" y="104448"/>
              </a:lnTo>
            </a:path>
          </a:pathLst>
        </a:custGeom>
        <a:noFill/>
        <a:ln w="25400" cap="flat" cmpd="sng" algn="ctr">
          <a:solidFill>
            <a:srgbClr val="1F497D"/>
          </a:solidFill>
          <a:prstDash val="solid"/>
        </a:ln>
        <a:effectLst/>
      </dsp:spPr>
      <dsp:style>
        <a:lnRef idx="2">
          <a:scrgbClr r="0" g="0" b="0"/>
        </a:lnRef>
        <a:fillRef idx="0">
          <a:scrgbClr r="0" g="0" b="0"/>
        </a:fillRef>
        <a:effectRef idx="0">
          <a:scrgbClr r="0" g="0" b="0"/>
        </a:effectRef>
        <a:fontRef idx="minor"/>
      </dsp:style>
    </dsp:sp>
    <dsp:sp modelId="{E2F02A37-24D8-4018-A14E-00EB30157DEC}">
      <dsp:nvSpPr>
        <dsp:cNvPr id="0" name=""/>
        <dsp:cNvSpPr/>
      </dsp:nvSpPr>
      <dsp:spPr>
        <a:xfrm>
          <a:off x="3291260" y="397361"/>
          <a:ext cx="291548" cy="468802"/>
        </a:xfrm>
        <a:custGeom>
          <a:avLst/>
          <a:gdLst/>
          <a:ahLst/>
          <a:cxnLst/>
          <a:rect l="0" t="0" r="0" b="0"/>
          <a:pathLst>
            <a:path>
              <a:moveTo>
                <a:pt x="0" y="0"/>
              </a:moveTo>
              <a:lnTo>
                <a:pt x="125395" y="0"/>
              </a:lnTo>
              <a:lnTo>
                <a:pt x="125395" y="468802"/>
              </a:lnTo>
              <a:lnTo>
                <a:pt x="291548" y="468802"/>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AE90001F-5733-448D-9505-2EA139FD3853}">
      <dsp:nvSpPr>
        <dsp:cNvPr id="0" name=""/>
        <dsp:cNvSpPr/>
      </dsp:nvSpPr>
      <dsp:spPr>
        <a:xfrm>
          <a:off x="5485045" y="268039"/>
          <a:ext cx="99558" cy="91440"/>
        </a:xfrm>
        <a:custGeom>
          <a:avLst/>
          <a:gdLst/>
          <a:ahLst/>
          <a:cxnLst/>
          <a:rect l="0" t="0" r="0" b="0"/>
          <a:pathLst>
            <a:path>
              <a:moveTo>
                <a:pt x="0" y="45720"/>
              </a:moveTo>
              <a:lnTo>
                <a:pt x="0" y="55688"/>
              </a:lnTo>
              <a:lnTo>
                <a:pt x="99558" y="55688"/>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1BEA72AC-0C61-45FD-8FF9-169C055116CF}">
      <dsp:nvSpPr>
        <dsp:cNvPr id="0" name=""/>
        <dsp:cNvSpPr/>
      </dsp:nvSpPr>
      <dsp:spPr>
        <a:xfrm>
          <a:off x="3291260" y="268039"/>
          <a:ext cx="259863" cy="91440"/>
        </a:xfrm>
        <a:custGeom>
          <a:avLst/>
          <a:gdLst/>
          <a:ahLst/>
          <a:cxnLst/>
          <a:rect l="0" t="0" r="0" b="0"/>
          <a:pathLst>
            <a:path>
              <a:moveTo>
                <a:pt x="0" y="129321"/>
              </a:moveTo>
              <a:lnTo>
                <a:pt x="93710" y="129321"/>
              </a:lnTo>
              <a:lnTo>
                <a:pt x="93710" y="45720"/>
              </a:lnTo>
              <a:lnTo>
                <a:pt x="259863" y="4572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B7E447-39B9-4BF0-B345-41D471F625E8}">
      <dsp:nvSpPr>
        <dsp:cNvPr id="0" name=""/>
        <dsp:cNvSpPr/>
      </dsp:nvSpPr>
      <dsp:spPr>
        <a:xfrm>
          <a:off x="1345972" y="397361"/>
          <a:ext cx="283757" cy="1616858"/>
        </a:xfrm>
        <a:custGeom>
          <a:avLst/>
          <a:gdLst/>
          <a:ahLst/>
          <a:cxnLst/>
          <a:rect l="0" t="0" r="0" b="0"/>
          <a:pathLst>
            <a:path>
              <a:moveTo>
                <a:pt x="0" y="1616858"/>
              </a:moveTo>
              <a:lnTo>
                <a:pt x="117603" y="1616858"/>
              </a:lnTo>
              <a:lnTo>
                <a:pt x="117603" y="0"/>
              </a:lnTo>
              <a:lnTo>
                <a:pt x="283757" y="0"/>
              </a:lnTo>
            </a:path>
          </a:pathLst>
        </a:custGeom>
        <a:noFill/>
        <a:ln w="25400" cap="flat" cmpd="sng" algn="ctr">
          <a:solidFill>
            <a:schemeClr val="tx2"/>
          </a:solidFill>
          <a:prstDash val="solid"/>
        </a:ln>
        <a:effectLst/>
      </dsp:spPr>
      <dsp:style>
        <a:lnRef idx="2">
          <a:scrgbClr r="0" g="0" b="0"/>
        </a:lnRef>
        <a:fillRef idx="0">
          <a:scrgbClr r="0" g="0" b="0"/>
        </a:fillRef>
        <a:effectRef idx="0">
          <a:scrgbClr r="0" g="0" b="0"/>
        </a:effectRef>
        <a:fontRef idx="minor"/>
      </dsp:style>
    </dsp:sp>
    <dsp:sp modelId="{02E9672E-8D0B-4B2E-84B0-5AF58449DE08}">
      <dsp:nvSpPr>
        <dsp:cNvPr id="0" name=""/>
        <dsp:cNvSpPr/>
      </dsp:nvSpPr>
      <dsp:spPr>
        <a:xfrm>
          <a:off x="0" y="1445001"/>
          <a:ext cx="1345972" cy="1138436"/>
        </a:xfrm>
        <a:prstGeom prst="rect">
          <a:avLst/>
        </a:prstGeom>
        <a:solidFill>
          <a:schemeClr val="accent5">
            <a:lumMod val="50000"/>
          </a:schemeClr>
        </a:solidFill>
        <a:ln w="38100" cap="flat" cmpd="sng" algn="ctr">
          <a:solidFill>
            <a:schemeClr val="tx1">
              <a:alpha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800100">
            <a:lnSpc>
              <a:spcPct val="90000"/>
            </a:lnSpc>
            <a:spcBef>
              <a:spcPct val="0"/>
            </a:spcBef>
            <a:spcAft>
              <a:spcPct val="35000"/>
            </a:spcAft>
            <a:buNone/>
          </a:pPr>
          <a:r>
            <a:rPr lang="es-CO" sz="1800" b="1" kern="1200" dirty="0">
              <a:ln cap="flat">
                <a:solidFill>
                  <a:schemeClr val="tx1">
                    <a:alpha val="0"/>
                  </a:schemeClr>
                </a:solidFill>
                <a:round/>
              </a:ln>
              <a:solidFill>
                <a:schemeClr val="lt1"/>
              </a:solidFill>
            </a:rPr>
            <a:t>Ejecución presupuestal Sector Hacienda</a:t>
          </a:r>
        </a:p>
      </dsp:txBody>
      <dsp:txXfrm>
        <a:off x="0" y="1445001"/>
        <a:ext cx="1345972" cy="1138436"/>
      </dsp:txXfrm>
    </dsp:sp>
    <dsp:sp modelId="{8E975517-6643-474F-AC0A-F303F9E52308}">
      <dsp:nvSpPr>
        <dsp:cNvPr id="0" name=""/>
        <dsp:cNvSpPr/>
      </dsp:nvSpPr>
      <dsp:spPr>
        <a:xfrm>
          <a:off x="1629729" y="49858"/>
          <a:ext cx="1661530" cy="695005"/>
        </a:xfrm>
        <a:prstGeom prst="rect">
          <a:avLst/>
        </a:prstGeom>
        <a:solidFill>
          <a:srgbClr val="266E81"/>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t>1. Sector Hacienda - SH</a:t>
          </a:r>
        </a:p>
      </dsp:txBody>
      <dsp:txXfrm>
        <a:off x="1629729" y="49858"/>
        <a:ext cx="1661530" cy="695005"/>
      </dsp:txXfrm>
    </dsp:sp>
    <dsp:sp modelId="{C25B2FEB-23B3-4B73-A8E6-B06410C33047}">
      <dsp:nvSpPr>
        <dsp:cNvPr id="0" name=""/>
        <dsp:cNvSpPr/>
      </dsp:nvSpPr>
      <dsp:spPr>
        <a:xfrm>
          <a:off x="3551123" y="59015"/>
          <a:ext cx="1933922" cy="509488"/>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1.1 Total SH</a:t>
          </a:r>
        </a:p>
      </dsp:txBody>
      <dsp:txXfrm>
        <a:off x="3551123" y="59015"/>
        <a:ext cx="1933922" cy="509488"/>
      </dsp:txXfrm>
    </dsp:sp>
    <dsp:sp modelId="{8A6535B4-E34A-4ADF-B401-6267B24AA7EA}">
      <dsp:nvSpPr>
        <dsp:cNvPr id="0" name=""/>
        <dsp:cNvSpPr/>
      </dsp:nvSpPr>
      <dsp:spPr>
        <a:xfrm>
          <a:off x="5584604" y="35296"/>
          <a:ext cx="3229766" cy="576862"/>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711200">
            <a:lnSpc>
              <a:spcPct val="90000"/>
            </a:lnSpc>
            <a:spcBef>
              <a:spcPct val="0"/>
            </a:spcBef>
            <a:spcAft>
              <a:spcPct val="35000"/>
            </a:spcAft>
            <a:buNone/>
          </a:pPr>
          <a:r>
            <a:rPr lang="es-CO" sz="1600" b="1" kern="1200" dirty="0">
              <a:solidFill>
                <a:prstClr val="white"/>
              </a:solidFill>
              <a:latin typeface="Calibri"/>
              <a:ea typeface="+mn-ea"/>
              <a:cs typeface="+mn-cs"/>
            </a:rPr>
            <a:t>  - Consolidado </a:t>
          </a:r>
        </a:p>
        <a:p>
          <a:pPr marL="0" lvl="0" indent="0" algn="l" defTabSz="711200">
            <a:lnSpc>
              <a:spcPct val="90000"/>
            </a:lnSpc>
            <a:spcBef>
              <a:spcPct val="0"/>
            </a:spcBef>
            <a:spcAft>
              <a:spcPct val="35000"/>
            </a:spcAft>
            <a:buNone/>
          </a:pPr>
          <a:r>
            <a:rPr lang="es-CO" sz="1600" b="1" kern="1200" dirty="0">
              <a:solidFill>
                <a:prstClr val="white"/>
              </a:solidFill>
              <a:latin typeface="Calibri"/>
              <a:ea typeface="+mn-ea"/>
              <a:cs typeface="+mn-cs"/>
            </a:rPr>
            <a:t>  - Ejecución por Entidad</a:t>
          </a:r>
        </a:p>
      </dsp:txBody>
      <dsp:txXfrm>
        <a:off x="5584604" y="35296"/>
        <a:ext cx="3229766" cy="576862"/>
      </dsp:txXfrm>
    </dsp:sp>
    <dsp:sp modelId="{A24D0E92-6499-43B3-ACBE-7B17B3812067}">
      <dsp:nvSpPr>
        <dsp:cNvPr id="0" name=""/>
        <dsp:cNvSpPr/>
      </dsp:nvSpPr>
      <dsp:spPr>
        <a:xfrm>
          <a:off x="3582809" y="714698"/>
          <a:ext cx="1933922" cy="302930"/>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1.2 Funcionamiento</a:t>
          </a:r>
        </a:p>
      </dsp:txBody>
      <dsp:txXfrm>
        <a:off x="3582809" y="714698"/>
        <a:ext cx="1933922" cy="302930"/>
      </dsp:txXfrm>
    </dsp:sp>
    <dsp:sp modelId="{21CB8A88-05A5-4950-B9E3-3C89A12B25A2}">
      <dsp:nvSpPr>
        <dsp:cNvPr id="0" name=""/>
        <dsp:cNvSpPr/>
      </dsp:nvSpPr>
      <dsp:spPr>
        <a:xfrm>
          <a:off x="5612618" y="773156"/>
          <a:ext cx="3192498" cy="302935"/>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711200">
            <a:lnSpc>
              <a:spcPct val="90000"/>
            </a:lnSpc>
            <a:spcBef>
              <a:spcPct val="0"/>
            </a:spcBef>
            <a:spcAft>
              <a:spcPct val="35000"/>
            </a:spcAft>
            <a:buNone/>
          </a:pPr>
          <a:r>
            <a:rPr lang="es-CO" sz="1600" b="1" kern="1200" dirty="0">
              <a:solidFill>
                <a:prstClr val="white"/>
              </a:solidFill>
              <a:latin typeface="Calibri"/>
              <a:ea typeface="+mn-ea"/>
              <a:cs typeface="+mn-cs"/>
            </a:rPr>
            <a:t>  - Ejecución por Entidad</a:t>
          </a:r>
        </a:p>
      </dsp:txBody>
      <dsp:txXfrm>
        <a:off x="5612618" y="773156"/>
        <a:ext cx="3192498" cy="302935"/>
      </dsp:txXfrm>
    </dsp:sp>
    <dsp:sp modelId="{6F488B1C-DAF4-4B1D-9AC3-9C8B03A1F8B2}">
      <dsp:nvSpPr>
        <dsp:cNvPr id="0" name=""/>
        <dsp:cNvSpPr/>
      </dsp:nvSpPr>
      <dsp:spPr>
        <a:xfrm>
          <a:off x="3597397" y="1814548"/>
          <a:ext cx="1933922" cy="350110"/>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 1.4 Inversión</a:t>
          </a:r>
        </a:p>
      </dsp:txBody>
      <dsp:txXfrm>
        <a:off x="3597397" y="1814548"/>
        <a:ext cx="1933922" cy="350110"/>
      </dsp:txXfrm>
    </dsp:sp>
    <dsp:sp modelId="{5FA4F41C-7A55-41C0-B2CF-D8D6E42F47A3}">
      <dsp:nvSpPr>
        <dsp:cNvPr id="0" name=""/>
        <dsp:cNvSpPr/>
      </dsp:nvSpPr>
      <dsp:spPr>
        <a:xfrm>
          <a:off x="5662730" y="1735211"/>
          <a:ext cx="3164551" cy="404399"/>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711200">
            <a:lnSpc>
              <a:spcPct val="100000"/>
            </a:lnSpc>
            <a:spcBef>
              <a:spcPct val="0"/>
            </a:spcBef>
            <a:spcAft>
              <a:spcPts val="0"/>
            </a:spcAft>
            <a:buNone/>
          </a:pPr>
          <a:r>
            <a:rPr lang="es-CO" sz="1600" b="1" kern="1200" dirty="0"/>
            <a:t>  - Ejecución por Entidad</a:t>
          </a:r>
        </a:p>
      </dsp:txBody>
      <dsp:txXfrm>
        <a:off x="5662730" y="1735211"/>
        <a:ext cx="3164551" cy="404399"/>
      </dsp:txXfrm>
    </dsp:sp>
    <dsp:sp modelId="{16EA3416-360A-4B25-848F-78CCD669FB12}">
      <dsp:nvSpPr>
        <dsp:cNvPr id="0" name=""/>
        <dsp:cNvSpPr/>
      </dsp:nvSpPr>
      <dsp:spPr>
        <a:xfrm>
          <a:off x="1611403" y="2822918"/>
          <a:ext cx="1652840" cy="1058438"/>
        </a:xfrm>
        <a:prstGeom prst="rect">
          <a:avLst/>
        </a:prstGeom>
        <a:solidFill>
          <a:srgbClr val="266E81"/>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 Ministerio de Hacienda y Crédito Público - MHCP</a:t>
          </a:r>
        </a:p>
      </dsp:txBody>
      <dsp:txXfrm>
        <a:off x="1611403" y="2822918"/>
        <a:ext cx="1652840" cy="1058438"/>
      </dsp:txXfrm>
    </dsp:sp>
    <dsp:sp modelId="{8A9546EA-9445-45AE-BDB6-FFC6E7FC3AC0}">
      <dsp:nvSpPr>
        <dsp:cNvPr id="0" name=""/>
        <dsp:cNvSpPr/>
      </dsp:nvSpPr>
      <dsp:spPr>
        <a:xfrm>
          <a:off x="3515816" y="2463509"/>
          <a:ext cx="1881683" cy="506766"/>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2.1 Total MHCP</a:t>
          </a:r>
        </a:p>
      </dsp:txBody>
      <dsp:txXfrm>
        <a:off x="3515816" y="2463509"/>
        <a:ext cx="1881683" cy="506766"/>
      </dsp:txXfrm>
    </dsp:sp>
    <dsp:sp modelId="{A91C93B9-DAC1-4D9F-9A1D-0E1293A81B18}">
      <dsp:nvSpPr>
        <dsp:cNvPr id="0" name=""/>
        <dsp:cNvSpPr/>
      </dsp:nvSpPr>
      <dsp:spPr>
        <a:xfrm>
          <a:off x="5534991" y="2311925"/>
          <a:ext cx="3266004" cy="506766"/>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Consolidado Ejecución </a:t>
          </a:r>
        </a:p>
      </dsp:txBody>
      <dsp:txXfrm>
        <a:off x="5534991" y="2311925"/>
        <a:ext cx="3266004" cy="506766"/>
      </dsp:txXfrm>
    </dsp:sp>
    <dsp:sp modelId="{80EE6BEB-C3DE-4B7F-B0AC-601AF23DF208}">
      <dsp:nvSpPr>
        <dsp:cNvPr id="0" name=""/>
        <dsp:cNvSpPr/>
      </dsp:nvSpPr>
      <dsp:spPr>
        <a:xfrm>
          <a:off x="3515816" y="3182563"/>
          <a:ext cx="1830458" cy="883558"/>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2.2</a:t>
          </a:r>
          <a:r>
            <a:rPr lang="es-CO" sz="1600" b="1" kern="1200" dirty="0"/>
            <a:t> Inversión </a:t>
          </a:r>
        </a:p>
      </dsp:txBody>
      <dsp:txXfrm>
        <a:off x="3515816" y="3182563"/>
        <a:ext cx="1830458" cy="883558"/>
      </dsp:txXfrm>
    </dsp:sp>
    <dsp:sp modelId="{3C87B8DA-81BE-4975-8D8F-4FB08D7F1676}">
      <dsp:nvSpPr>
        <dsp:cNvPr id="0" name=""/>
        <dsp:cNvSpPr/>
      </dsp:nvSpPr>
      <dsp:spPr>
        <a:xfrm>
          <a:off x="5483766" y="3019810"/>
          <a:ext cx="3354962" cy="1002597"/>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Proyectos Misionales </a:t>
          </a:r>
        </a:p>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Proyectos de Transporte Masivo</a:t>
          </a:r>
        </a:p>
        <a:p>
          <a:pPr marL="0" lvl="0" indent="0" algn="l" defTabSz="711200">
            <a:lnSpc>
              <a:spcPct val="100000"/>
            </a:lnSpc>
            <a:spcBef>
              <a:spcPct val="0"/>
            </a:spcBef>
            <a:spcAft>
              <a:spcPts val="0"/>
            </a:spcAft>
            <a:buNone/>
          </a:pPr>
          <a:r>
            <a:rPr lang="es-CO" sz="1600" b="1" kern="1200" dirty="0">
              <a:solidFill>
                <a:prstClr val="white"/>
              </a:solidFill>
              <a:latin typeface="Calibri"/>
              <a:ea typeface="+mn-ea"/>
              <a:cs typeface="+mn-cs"/>
            </a:rPr>
            <a:t>- Proyectos Estratégicos</a:t>
          </a:r>
        </a:p>
      </dsp:txBody>
      <dsp:txXfrm>
        <a:off x="5483766" y="3019810"/>
        <a:ext cx="3354962" cy="1002597"/>
      </dsp:txXfrm>
    </dsp:sp>
    <dsp:sp modelId="{B8CD48C7-A456-4EE6-B6D7-219BF9603A80}">
      <dsp:nvSpPr>
        <dsp:cNvPr id="0" name=""/>
        <dsp:cNvSpPr/>
      </dsp:nvSpPr>
      <dsp:spPr>
        <a:xfrm>
          <a:off x="3515816" y="4313599"/>
          <a:ext cx="1807546" cy="958245"/>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6000" tIns="11430" rIns="36000" bIns="11430" numCol="1" spcCol="1270" anchor="ctr" anchorCtr="0">
          <a:noAutofit/>
        </a:bodyPr>
        <a:lstStyle/>
        <a:p>
          <a:pPr marL="0" lvl="0" indent="0" algn="ctr" defTabSz="711200">
            <a:lnSpc>
              <a:spcPct val="90000"/>
            </a:lnSpc>
            <a:spcBef>
              <a:spcPct val="0"/>
            </a:spcBef>
            <a:spcAft>
              <a:spcPct val="35000"/>
            </a:spcAft>
            <a:buNone/>
          </a:pPr>
          <a:r>
            <a:rPr lang="es-CO" sz="1600" b="1" kern="1200" dirty="0">
              <a:solidFill>
                <a:prstClr val="white"/>
              </a:solidFill>
              <a:latin typeface="Calibri"/>
              <a:ea typeface="+mn-ea"/>
              <a:cs typeface="+mn-cs"/>
            </a:rPr>
            <a:t>2.3 Funcionamiento</a:t>
          </a:r>
        </a:p>
      </dsp:txBody>
      <dsp:txXfrm>
        <a:off x="3515816" y="4313599"/>
        <a:ext cx="1807546" cy="958245"/>
      </dsp:txXfrm>
    </dsp:sp>
    <dsp:sp modelId="{067D26A6-9F91-49F0-A451-F6AC635879F5}">
      <dsp:nvSpPr>
        <dsp:cNvPr id="0" name=""/>
        <dsp:cNvSpPr/>
      </dsp:nvSpPr>
      <dsp:spPr>
        <a:xfrm>
          <a:off x="5485909" y="4239216"/>
          <a:ext cx="3341919" cy="1075470"/>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711200">
            <a:lnSpc>
              <a:spcPct val="100000"/>
            </a:lnSpc>
            <a:spcBef>
              <a:spcPct val="0"/>
            </a:spcBef>
            <a:spcAft>
              <a:spcPts val="0"/>
            </a:spcAft>
            <a:buNone/>
          </a:pPr>
          <a:r>
            <a:rPr lang="es-CO" sz="1600" b="1" kern="1200" dirty="0"/>
            <a:t>- Gastos de Personal y Adquisición de Bienes y Servicios</a:t>
          </a:r>
        </a:p>
        <a:p>
          <a:pPr marL="0" lvl="0" indent="0" algn="l" defTabSz="711200">
            <a:lnSpc>
              <a:spcPct val="100000"/>
            </a:lnSpc>
            <a:spcBef>
              <a:spcPct val="0"/>
            </a:spcBef>
            <a:spcAft>
              <a:spcPts val="0"/>
            </a:spcAft>
            <a:buNone/>
          </a:pPr>
          <a:r>
            <a:rPr lang="es-CO" sz="1600" b="1" kern="1200" dirty="0"/>
            <a:t>- Transferencias corrientes</a:t>
          </a:r>
        </a:p>
        <a:p>
          <a:pPr marL="0" lvl="0" indent="0" algn="l" defTabSz="711200">
            <a:lnSpc>
              <a:spcPct val="100000"/>
            </a:lnSpc>
            <a:spcBef>
              <a:spcPct val="0"/>
            </a:spcBef>
            <a:spcAft>
              <a:spcPts val="0"/>
            </a:spcAft>
            <a:buNone/>
          </a:pPr>
          <a:r>
            <a:rPr lang="es-CO" sz="1600" b="1" kern="1200" dirty="0"/>
            <a:t>- Transferencias de capital</a:t>
          </a:r>
        </a:p>
      </dsp:txBody>
      <dsp:txXfrm>
        <a:off x="5485909" y="4239216"/>
        <a:ext cx="3341919" cy="1075470"/>
      </dsp:txXfrm>
    </dsp:sp>
    <dsp:sp modelId="{7C6C9385-8A4C-466B-95A1-99D0A9F07405}">
      <dsp:nvSpPr>
        <dsp:cNvPr id="0" name=""/>
        <dsp:cNvSpPr/>
      </dsp:nvSpPr>
      <dsp:spPr>
        <a:xfrm>
          <a:off x="3610257" y="1203054"/>
          <a:ext cx="1933922" cy="530427"/>
        </a:xfrm>
        <a:prstGeom prst="rect">
          <a:avLst/>
        </a:prstGeom>
        <a:solidFill>
          <a:srgbClr val="318CA4"/>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ctr" defTabSz="488950">
            <a:lnSpc>
              <a:spcPct val="90000"/>
            </a:lnSpc>
            <a:spcBef>
              <a:spcPct val="0"/>
            </a:spcBef>
            <a:spcAft>
              <a:spcPct val="35000"/>
            </a:spcAft>
            <a:buNone/>
          </a:pPr>
          <a:r>
            <a:rPr lang="es-CO" sz="1100" b="1" kern="1200" dirty="0">
              <a:solidFill>
                <a:prstClr val="white"/>
              </a:solidFill>
              <a:latin typeface="Calibri"/>
              <a:ea typeface="+mn-ea"/>
              <a:cs typeface="+mn-cs"/>
            </a:rPr>
            <a:t> </a:t>
          </a:r>
          <a:r>
            <a:rPr lang="es-CO" sz="1600" b="1" kern="1200" dirty="0">
              <a:solidFill>
                <a:prstClr val="white"/>
              </a:solidFill>
              <a:latin typeface="Calibri"/>
              <a:ea typeface="+mn-ea"/>
              <a:cs typeface="+mn-cs"/>
            </a:rPr>
            <a:t>1.3 Servicio de la Deuda Pública</a:t>
          </a:r>
        </a:p>
      </dsp:txBody>
      <dsp:txXfrm>
        <a:off x="3610257" y="1203054"/>
        <a:ext cx="1933922" cy="530427"/>
      </dsp:txXfrm>
    </dsp:sp>
    <dsp:sp modelId="{10CFDA79-0390-46AE-BAF2-24C0371A9BF1}">
      <dsp:nvSpPr>
        <dsp:cNvPr id="0" name=""/>
        <dsp:cNvSpPr/>
      </dsp:nvSpPr>
      <dsp:spPr>
        <a:xfrm>
          <a:off x="5656549" y="1263975"/>
          <a:ext cx="3164551" cy="404399"/>
        </a:xfrm>
        <a:prstGeom prst="rect">
          <a:avLst/>
        </a:prstGeom>
        <a:solidFill>
          <a:srgbClr val="379DB8"/>
        </a:solidFill>
        <a:ln w="38100" cap="flat" cmpd="sng" algn="ctr">
          <a:solidFill>
            <a:prstClr val="black">
              <a:alpha val="0"/>
            </a:prst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2000" tIns="11430" rIns="36000" bIns="11430" numCol="1" spcCol="1270" anchor="ctr" anchorCtr="0">
          <a:noAutofit/>
        </a:bodyPr>
        <a:lstStyle/>
        <a:p>
          <a:pPr marL="0" lvl="0" indent="0" algn="l" defTabSz="1066800">
            <a:lnSpc>
              <a:spcPct val="90000"/>
            </a:lnSpc>
            <a:spcBef>
              <a:spcPct val="0"/>
            </a:spcBef>
            <a:spcAft>
              <a:spcPct val="35000"/>
            </a:spcAft>
            <a:buNone/>
          </a:pPr>
          <a:r>
            <a:rPr lang="es-CO" sz="2400" b="1" kern="1200" dirty="0"/>
            <a:t>  </a:t>
          </a:r>
          <a:r>
            <a:rPr lang="es-CO" sz="1600" b="1" kern="1200" dirty="0"/>
            <a:t>- Ejecución por Entidad</a:t>
          </a:r>
        </a:p>
      </dsp:txBody>
      <dsp:txXfrm>
        <a:off x="5656549" y="1263975"/>
        <a:ext cx="3164551" cy="40439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28791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34642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30563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F3AB776D-EF97-4943-BE9E-2B6480321001}"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316789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F3AB776D-EF97-4943-BE9E-2B6480321001}" type="datetimeFigureOut">
              <a:rPr lang="es-ES" smtClean="0"/>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40071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F3AB776D-EF97-4943-BE9E-2B6480321001}" type="datetimeFigureOut">
              <a:rPr lang="es-ES" smtClean="0"/>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34265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F3AB776D-EF97-4943-BE9E-2B6480321001}" type="datetimeFigureOut">
              <a:rPr lang="es-ES" smtClean="0"/>
              <a:t>05/10/2022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3784660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F3AB776D-EF97-4943-BE9E-2B6480321001}" type="datetimeFigureOut">
              <a:rPr lang="es-ES" smtClean="0"/>
              <a:t>05/10/2022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1758369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3AB776D-EF97-4943-BE9E-2B6480321001}" type="datetimeFigureOut">
              <a:rPr lang="es-ES" smtClean="0"/>
              <a:t>05/10/2022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367046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3AB776D-EF97-4943-BE9E-2B6480321001}" type="datetimeFigureOut">
              <a:rPr lang="es-ES" smtClean="0"/>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77909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F3AB776D-EF97-4943-BE9E-2B6480321001}" type="datetimeFigureOut">
              <a:rPr lang="es-ES" smtClean="0"/>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116B262-555D-A940-A65C-9566E1B1300D}" type="slidenum">
              <a:rPr lang="es-ES" smtClean="0"/>
              <a:t>‹Nº›</a:t>
            </a:fld>
            <a:endParaRPr lang="es-ES"/>
          </a:p>
        </p:txBody>
      </p:sp>
    </p:spTree>
    <p:extLst>
      <p:ext uri="{BB962C8B-B14F-4D97-AF65-F5344CB8AC3E}">
        <p14:creationId xmlns:p14="http://schemas.microsoft.com/office/powerpoint/2010/main" val="2585203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B776D-EF97-4943-BE9E-2B6480321001}" type="datetimeFigureOut">
              <a:rPr lang="es-ES" smtClean="0"/>
              <a:t>05/10/2022</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6B262-555D-A940-A65C-9566E1B1300D}" type="slidenum">
              <a:rPr lang="es-ES" smtClean="0"/>
              <a:t>‹Nº›</a:t>
            </a:fld>
            <a:endParaRPr lang="es-ES"/>
          </a:p>
        </p:txBody>
      </p:sp>
    </p:spTree>
    <p:extLst>
      <p:ext uri="{BB962C8B-B14F-4D97-AF65-F5344CB8AC3E}">
        <p14:creationId xmlns:p14="http://schemas.microsoft.com/office/powerpoint/2010/main" val="206195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346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3" name="13 CuadroTexto">
            <a:extLst>
              <a:ext uri="{FF2B5EF4-FFF2-40B4-BE49-F238E27FC236}">
                <a16:creationId xmlns:a16="http://schemas.microsoft.com/office/drawing/2014/main" id="{9D8CA4F5-2442-4A35-8231-2C0780F2A795}"/>
              </a:ext>
            </a:extLst>
          </p:cNvPr>
          <p:cNvSpPr txBox="1"/>
          <p:nvPr/>
        </p:nvSpPr>
        <p:spPr>
          <a:xfrm>
            <a:off x="2770809" y="636523"/>
            <a:ext cx="5508104"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800" dirty="0">
                <a:solidFill>
                  <a:schemeClr val="tx2"/>
                </a:solidFill>
                <a:latin typeface="Arial"/>
                <a:cs typeface="Arial"/>
              </a:rPr>
              <a:t>Proyectos Misionales MHCP</a:t>
            </a:r>
          </a:p>
        </p:txBody>
      </p:sp>
      <p:sp>
        <p:nvSpPr>
          <p:cNvPr id="5" name="8 CuadroTexto">
            <a:extLst>
              <a:ext uri="{FF2B5EF4-FFF2-40B4-BE49-F238E27FC236}">
                <a16:creationId xmlns:a16="http://schemas.microsoft.com/office/drawing/2014/main" id="{2CDEDE66-53ED-4422-B345-96EE08CF37BF}"/>
              </a:ext>
            </a:extLst>
          </p:cNvPr>
          <p:cNvSpPr txBox="1"/>
          <p:nvPr/>
        </p:nvSpPr>
        <p:spPr>
          <a:xfrm>
            <a:off x="597189" y="5386797"/>
            <a:ext cx="7949622" cy="1061829"/>
          </a:xfrm>
          <a:prstGeom prst="rect">
            <a:avLst/>
          </a:prstGeom>
          <a:noFill/>
        </p:spPr>
        <p:txBody>
          <a:bodyPr wrap="square" rtlCol="0">
            <a:spAutoFit/>
          </a:bodyPr>
          <a:lstStyle/>
          <a:p>
            <a:pPr algn="just"/>
            <a:r>
              <a:rPr lang="es-CO" sz="900" b="1" dirty="0"/>
              <a:t>Notas:</a:t>
            </a:r>
          </a:p>
          <a:p>
            <a:pPr algn="just"/>
            <a:endParaRPr lang="es-CO" sz="900" b="1" dirty="0"/>
          </a:p>
          <a:p>
            <a:pPr algn="just"/>
            <a:r>
              <a:rPr lang="es-CO" sz="900" dirty="0"/>
              <a:t>1. En los proyectos misionales no se presentan recursos bloqueados.</a:t>
            </a:r>
          </a:p>
          <a:p>
            <a:pPr algn="just"/>
            <a:endParaRPr lang="es-CO" sz="900" dirty="0"/>
          </a:p>
          <a:p>
            <a:pPr algn="just"/>
            <a:r>
              <a:rPr lang="es-CO" sz="900" dirty="0">
                <a:cs typeface="Arial" panose="020B0604020202020204" pitchFamily="34" charset="0"/>
              </a:rPr>
              <a:t>2. </a:t>
            </a:r>
            <a:r>
              <a:rPr lang="es-CO" sz="900" dirty="0"/>
              <a:t>El porcentaje de participación de cada proyecto misional para la Entidad, se obtiene de dividir la apropiación vigente de cada proyecto, sobre el total de la Entidad. Así mismo, el porcentaje de los compromisos y obligaciones ejecutadas a la fecha se obtiene dividiendo los compromisos y las obligaciones de cada proyecto, sobre su apropiación vigente. </a:t>
            </a:r>
          </a:p>
        </p:txBody>
      </p:sp>
      <p:grpSp>
        <p:nvGrpSpPr>
          <p:cNvPr id="25" name="27 Grupo">
            <a:extLst>
              <a:ext uri="{FF2B5EF4-FFF2-40B4-BE49-F238E27FC236}">
                <a16:creationId xmlns:a16="http://schemas.microsoft.com/office/drawing/2014/main" id="{FBE946DB-63AC-4BE6-B412-7B43B88D613C}"/>
              </a:ext>
            </a:extLst>
          </p:cNvPr>
          <p:cNvGrpSpPr/>
          <p:nvPr/>
        </p:nvGrpSpPr>
        <p:grpSpPr>
          <a:xfrm>
            <a:off x="6900982" y="86308"/>
            <a:ext cx="1967809" cy="509344"/>
            <a:chOff x="7092280" y="415711"/>
            <a:chExt cx="1872208" cy="791494"/>
          </a:xfrm>
        </p:grpSpPr>
        <p:sp>
          <p:nvSpPr>
            <p:cNvPr id="26" name="Forma libre 13">
              <a:extLst>
                <a:ext uri="{FF2B5EF4-FFF2-40B4-BE49-F238E27FC236}">
                  <a16:creationId xmlns:a16="http://schemas.microsoft.com/office/drawing/2014/main" id="{F6B3E858-367F-4208-B810-B5D6628B6CF0}"/>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7" name="Forma libre 14">
              <a:extLst>
                <a:ext uri="{FF2B5EF4-FFF2-40B4-BE49-F238E27FC236}">
                  <a16:creationId xmlns:a16="http://schemas.microsoft.com/office/drawing/2014/main" id="{727F2F63-5A33-4C94-964A-DB1B16F6A695}"/>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5">
              <a:extLst>
                <a:ext uri="{FF2B5EF4-FFF2-40B4-BE49-F238E27FC236}">
                  <a16:creationId xmlns:a16="http://schemas.microsoft.com/office/drawing/2014/main" id="{FB7CDD39-1064-4997-8111-D055E758DD12}"/>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6">
              <a:extLst>
                <a:ext uri="{FF2B5EF4-FFF2-40B4-BE49-F238E27FC236}">
                  <a16:creationId xmlns:a16="http://schemas.microsoft.com/office/drawing/2014/main" id="{385B8893-B402-4F5E-9BD8-992C9E45A99E}"/>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7">
              <a:extLst>
                <a:ext uri="{FF2B5EF4-FFF2-40B4-BE49-F238E27FC236}">
                  <a16:creationId xmlns:a16="http://schemas.microsoft.com/office/drawing/2014/main" id="{C526F604-2316-4088-8646-6E86A6FA30BB}"/>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8">
              <a:extLst>
                <a:ext uri="{FF2B5EF4-FFF2-40B4-BE49-F238E27FC236}">
                  <a16:creationId xmlns:a16="http://schemas.microsoft.com/office/drawing/2014/main" id="{EDAE5C0B-8ABC-4B0D-A214-71C48872ED2D}"/>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9">
              <a:extLst>
                <a:ext uri="{FF2B5EF4-FFF2-40B4-BE49-F238E27FC236}">
                  <a16:creationId xmlns:a16="http://schemas.microsoft.com/office/drawing/2014/main" id="{6B8EAB94-F588-401E-9BE5-A194D011212D}"/>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3" name="Forma libre 20">
              <a:extLst>
                <a:ext uri="{FF2B5EF4-FFF2-40B4-BE49-F238E27FC236}">
                  <a16:creationId xmlns:a16="http://schemas.microsoft.com/office/drawing/2014/main" id="{0CC5614F-DDA1-45A0-AA42-CFF4C880451F}"/>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4" name="Forma libre 21">
              <a:extLst>
                <a:ext uri="{FF2B5EF4-FFF2-40B4-BE49-F238E27FC236}">
                  <a16:creationId xmlns:a16="http://schemas.microsoft.com/office/drawing/2014/main" id="{0075E214-8FA3-459E-A3D6-C6529FFA3E49}"/>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5" name="Forma libre 22">
              <a:extLst>
                <a:ext uri="{FF2B5EF4-FFF2-40B4-BE49-F238E27FC236}">
                  <a16:creationId xmlns:a16="http://schemas.microsoft.com/office/drawing/2014/main" id="{C1DFB44A-0337-4170-9B2A-E46D3E555E27}"/>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6" name="Forma libre 23">
              <a:extLst>
                <a:ext uri="{FF2B5EF4-FFF2-40B4-BE49-F238E27FC236}">
                  <a16:creationId xmlns:a16="http://schemas.microsoft.com/office/drawing/2014/main" id="{1FC43E90-7778-417E-9597-8C20B52ED8D0}"/>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7" name="Forma libre 24">
              <a:extLst>
                <a:ext uri="{FF2B5EF4-FFF2-40B4-BE49-F238E27FC236}">
                  <a16:creationId xmlns:a16="http://schemas.microsoft.com/office/drawing/2014/main" id="{404365B6-B3A2-4F0D-8F20-C74D6E538829}"/>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8" name="Forma libre 25">
              <a:extLst>
                <a:ext uri="{FF2B5EF4-FFF2-40B4-BE49-F238E27FC236}">
                  <a16:creationId xmlns:a16="http://schemas.microsoft.com/office/drawing/2014/main" id="{D7E6C61C-4AAC-49DE-8330-D41B05AE904C}"/>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39" name="Forma libre 26">
              <a:extLst>
                <a:ext uri="{FF2B5EF4-FFF2-40B4-BE49-F238E27FC236}">
                  <a16:creationId xmlns:a16="http://schemas.microsoft.com/office/drawing/2014/main" id="{DE41DF06-6F02-4F18-AA5F-FF7AD56242B4}"/>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0" name="Forma libre 27">
              <a:extLst>
                <a:ext uri="{FF2B5EF4-FFF2-40B4-BE49-F238E27FC236}">
                  <a16:creationId xmlns:a16="http://schemas.microsoft.com/office/drawing/2014/main" id="{19E745A2-0362-41C8-8B6E-8083C7F7A4B2}"/>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1" name="Forma libre 28">
              <a:extLst>
                <a:ext uri="{FF2B5EF4-FFF2-40B4-BE49-F238E27FC236}">
                  <a16:creationId xmlns:a16="http://schemas.microsoft.com/office/drawing/2014/main" id="{92F6E10C-5D13-4CB3-AA07-4360AEBDCAF1}"/>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2" name="Forma libre 29">
              <a:extLst>
                <a:ext uri="{FF2B5EF4-FFF2-40B4-BE49-F238E27FC236}">
                  <a16:creationId xmlns:a16="http://schemas.microsoft.com/office/drawing/2014/main" id="{BA301AB7-1955-4873-AF26-650FE989A19B}"/>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2" name="Tabla 1">
            <a:extLst>
              <a:ext uri="{FF2B5EF4-FFF2-40B4-BE49-F238E27FC236}">
                <a16:creationId xmlns:a16="http://schemas.microsoft.com/office/drawing/2014/main" id="{CADF6595-9212-4920-A869-76B8D9FFC911}"/>
              </a:ext>
            </a:extLst>
          </p:cNvPr>
          <p:cNvGraphicFramePr>
            <a:graphicFrameLocks noGrp="1"/>
          </p:cNvGraphicFramePr>
          <p:nvPr>
            <p:extLst>
              <p:ext uri="{D42A27DB-BD31-4B8C-83A1-F6EECF244321}">
                <p14:modId xmlns:p14="http://schemas.microsoft.com/office/powerpoint/2010/main" val="1647025025"/>
              </p:ext>
            </p:extLst>
          </p:nvPr>
        </p:nvGraphicFramePr>
        <p:xfrm>
          <a:off x="719091" y="919702"/>
          <a:ext cx="7827716" cy="4291709"/>
        </p:xfrm>
        <a:graphic>
          <a:graphicData uri="http://schemas.openxmlformats.org/drawingml/2006/table">
            <a:tbl>
              <a:tblPr/>
              <a:tblGrid>
                <a:gridCol w="3353523">
                  <a:extLst>
                    <a:ext uri="{9D8B030D-6E8A-4147-A177-3AD203B41FA5}">
                      <a16:colId xmlns:a16="http://schemas.microsoft.com/office/drawing/2014/main" val="2935149338"/>
                    </a:ext>
                  </a:extLst>
                </a:gridCol>
                <a:gridCol w="753082">
                  <a:extLst>
                    <a:ext uri="{9D8B030D-6E8A-4147-A177-3AD203B41FA5}">
                      <a16:colId xmlns:a16="http://schemas.microsoft.com/office/drawing/2014/main" val="4023771699"/>
                    </a:ext>
                  </a:extLst>
                </a:gridCol>
                <a:gridCol w="755851">
                  <a:extLst>
                    <a:ext uri="{9D8B030D-6E8A-4147-A177-3AD203B41FA5}">
                      <a16:colId xmlns:a16="http://schemas.microsoft.com/office/drawing/2014/main" val="2622686250"/>
                    </a:ext>
                  </a:extLst>
                </a:gridCol>
                <a:gridCol w="420840">
                  <a:extLst>
                    <a:ext uri="{9D8B030D-6E8A-4147-A177-3AD203B41FA5}">
                      <a16:colId xmlns:a16="http://schemas.microsoft.com/office/drawing/2014/main" val="2513099649"/>
                    </a:ext>
                  </a:extLst>
                </a:gridCol>
                <a:gridCol w="755851">
                  <a:extLst>
                    <a:ext uri="{9D8B030D-6E8A-4147-A177-3AD203B41FA5}">
                      <a16:colId xmlns:a16="http://schemas.microsoft.com/office/drawing/2014/main" val="2416784659"/>
                    </a:ext>
                  </a:extLst>
                </a:gridCol>
                <a:gridCol w="454064">
                  <a:extLst>
                    <a:ext uri="{9D8B030D-6E8A-4147-A177-3AD203B41FA5}">
                      <a16:colId xmlns:a16="http://schemas.microsoft.com/office/drawing/2014/main" val="3591332086"/>
                    </a:ext>
                  </a:extLst>
                </a:gridCol>
                <a:gridCol w="423608">
                  <a:extLst>
                    <a:ext uri="{9D8B030D-6E8A-4147-A177-3AD203B41FA5}">
                      <a16:colId xmlns:a16="http://schemas.microsoft.com/office/drawing/2014/main" val="1329232508"/>
                    </a:ext>
                  </a:extLst>
                </a:gridCol>
                <a:gridCol w="454064">
                  <a:extLst>
                    <a:ext uri="{9D8B030D-6E8A-4147-A177-3AD203B41FA5}">
                      <a16:colId xmlns:a16="http://schemas.microsoft.com/office/drawing/2014/main" val="727054182"/>
                    </a:ext>
                  </a:extLst>
                </a:gridCol>
                <a:gridCol w="456833">
                  <a:extLst>
                    <a:ext uri="{9D8B030D-6E8A-4147-A177-3AD203B41FA5}">
                      <a16:colId xmlns:a16="http://schemas.microsoft.com/office/drawing/2014/main" val="2749661143"/>
                    </a:ext>
                  </a:extLst>
                </a:gridCol>
              </a:tblGrid>
              <a:tr h="143328">
                <a:tc>
                  <a:txBody>
                    <a:bodyPr/>
                    <a:lstStyle/>
                    <a:p>
                      <a:pPr algn="l" fontAlgn="b"/>
                      <a:endParaRPr lang="es-CO"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9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4">
                  <a:txBody>
                    <a:bodyPr/>
                    <a:lstStyle/>
                    <a:p>
                      <a:pPr algn="r" rtl="0" fontAlgn="ctr"/>
                      <a:r>
                        <a:rPr lang="es-CO" sz="900" b="0" i="0" u="none" strike="noStrike">
                          <a:solidFill>
                            <a:srgbClr val="000000"/>
                          </a:solidFill>
                          <a:effectLst/>
                          <a:latin typeface="Arial" panose="020B0604020202020204" pitchFamily="34" charset="0"/>
                        </a:rPr>
                        <a:t>Cifras en millones</a:t>
                      </a:r>
                    </a:p>
                  </a:txBody>
                  <a:tcPr marL="0" marR="0" marT="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563087409"/>
                  </a:ext>
                </a:extLst>
              </a:tr>
              <a:tr h="207825">
                <a:tc gridSpan="9">
                  <a:txBody>
                    <a:bodyPr/>
                    <a:lstStyle/>
                    <a:p>
                      <a:pPr algn="ctr" fontAlgn="ctr"/>
                      <a:r>
                        <a:rPr lang="es-CO" sz="900" b="1" i="0" u="none" strike="noStrike">
                          <a:solidFill>
                            <a:srgbClr val="FFFFFF"/>
                          </a:solidFill>
                          <a:effectLst/>
                          <a:latin typeface="Calibri" panose="020F0502020204030204" pitchFamily="34" charset="0"/>
                        </a:rPr>
                        <a:t>EJECUCIÓN PRESUPUESTAL DESAGREGADA PROYECTOS MISIONALES - MHCP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6807989"/>
                  </a:ext>
                </a:extLst>
              </a:tr>
              <a:tr h="229324">
                <a:tc rowSpan="2">
                  <a:txBody>
                    <a:bodyPr/>
                    <a:lstStyle/>
                    <a:p>
                      <a:pPr algn="ctr" rtl="0" fontAlgn="ctr"/>
                      <a:r>
                        <a:rPr lang="es-CO" sz="700" b="1" i="0" u="none" strike="noStrike">
                          <a:effectLst/>
                          <a:latin typeface="Arial" panose="020B0604020202020204" pitchFamily="34" charset="0"/>
                        </a:rPr>
                        <a:t>NOMBRE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6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6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1817205971"/>
                  </a:ext>
                </a:extLst>
              </a:tr>
              <a:tr h="143328">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6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600" b="1" i="0" u="none" strike="noStrike">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6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600" b="1" i="0" u="none" strike="noStrike">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02967053"/>
                  </a:ext>
                </a:extLst>
              </a:tr>
              <a:tr h="295733">
                <a:tc>
                  <a:txBody>
                    <a:bodyPr/>
                    <a:lstStyle/>
                    <a:p>
                      <a:pPr algn="l" fontAlgn="ctr"/>
                      <a:r>
                        <a:rPr lang="es-CO" sz="800" b="0" i="0" u="none" strike="noStrike">
                          <a:solidFill>
                            <a:srgbClr val="000000"/>
                          </a:solidFill>
                          <a:effectLst/>
                          <a:latin typeface="Arial" panose="020B0604020202020204" pitchFamily="34" charset="0"/>
                        </a:rPr>
                        <a:t>Adecuación del SIIF Nación a normas, conceptos y estándares nacionales e internacionales, Bogotá</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30,854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30,854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7,931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25.7%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4,718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023202"/>
                  </a:ext>
                </a:extLst>
              </a:tr>
              <a:tr h="295733">
                <a:tc>
                  <a:txBody>
                    <a:bodyPr/>
                    <a:lstStyle/>
                    <a:p>
                      <a:pPr algn="l" fontAlgn="ctr"/>
                      <a:r>
                        <a:rPr lang="es-CO" sz="800" b="0" i="0" u="none" strike="noStrike">
                          <a:solidFill>
                            <a:srgbClr val="000000"/>
                          </a:solidFill>
                          <a:effectLst/>
                          <a:latin typeface="Arial" panose="020B0604020202020204" pitchFamily="34" charset="0"/>
                        </a:rPr>
                        <a:t>Mejoramiento e integración de la información en la gestión financiera pública nacional  </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12,598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12,598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2,246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8658693"/>
                  </a:ext>
                </a:extLst>
              </a:tr>
              <a:tr h="487314">
                <a:tc>
                  <a:txBody>
                    <a:bodyPr/>
                    <a:lstStyle/>
                    <a:p>
                      <a:pPr algn="l" fontAlgn="ctr"/>
                      <a:r>
                        <a:rPr lang="es-CO" sz="800" b="0" i="0" u="none" strike="noStrike">
                          <a:solidFill>
                            <a:srgbClr val="000000"/>
                          </a:solidFill>
                          <a:effectLst/>
                          <a:latin typeface="Arial" panose="020B0604020202020204" pitchFamily="34" charset="0"/>
                        </a:rPr>
                        <a:t>Implementacion de acciones de fortalecimiento institucional para mejorar la calidad del gasto público y preservar la sostenibilidad fiscal de las entidades territoriales y sus descentralizadas. Nacional</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8,100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5,239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58.2%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8063953"/>
                  </a:ext>
                </a:extLst>
              </a:tr>
              <a:tr h="295733">
                <a:tc>
                  <a:txBody>
                    <a:bodyPr/>
                    <a:lstStyle/>
                    <a:p>
                      <a:pPr algn="l" fontAlgn="ctr"/>
                      <a:r>
                        <a:rPr lang="es-CO" sz="800" b="0" i="0" u="none" strike="noStrike">
                          <a:solidFill>
                            <a:srgbClr val="000000"/>
                          </a:solidFill>
                          <a:effectLst/>
                          <a:latin typeface="Arial" panose="020B0604020202020204" pitchFamily="34" charset="0"/>
                        </a:rPr>
                        <a:t>Optimización del modelo de gestión y administración del portafolio de empresas estatales  -  Bogotá</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26,937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26,937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14,783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5,936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410944"/>
                  </a:ext>
                </a:extLst>
              </a:tr>
              <a:tr h="401317">
                <a:tc>
                  <a:txBody>
                    <a:bodyPr/>
                    <a:lstStyle/>
                    <a:p>
                      <a:pPr algn="l" fontAlgn="ctr"/>
                      <a:r>
                        <a:rPr lang="es-CO" sz="800" b="0" i="0" u="none" strike="noStrike">
                          <a:solidFill>
                            <a:srgbClr val="000000"/>
                          </a:solidFill>
                          <a:effectLst/>
                          <a:latin typeface="Arial" panose="020B0604020202020204" pitchFamily="34" charset="0"/>
                        </a:rPr>
                        <a:t>Fortalecimiento del seguimiento y evaluación financiera y fiscal del sistema general de seguridad social en salud (SGSSS) y del sistema general de riesgos laborales (SGRL)   nacional</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005170"/>
                  </a:ext>
                </a:extLst>
              </a:tr>
              <a:tr h="295733">
                <a:tc>
                  <a:txBody>
                    <a:bodyPr/>
                    <a:lstStyle/>
                    <a:p>
                      <a:pPr algn="l" fontAlgn="ctr"/>
                      <a:r>
                        <a:rPr lang="es-CO" sz="800" b="0" i="0" u="none" strike="noStrike">
                          <a:solidFill>
                            <a:srgbClr val="000000"/>
                          </a:solidFill>
                          <a:effectLst/>
                          <a:latin typeface="Arial" panose="020B0604020202020204" pitchFamily="34" charset="0"/>
                        </a:rPr>
                        <a:t>Fortalecimiento de las competencias técnicas de los funcionarios del MHCP, Nacional</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4099895"/>
                  </a:ext>
                </a:extLst>
              </a:tr>
              <a:tr h="295733">
                <a:tc>
                  <a:txBody>
                    <a:bodyPr/>
                    <a:lstStyle/>
                    <a:p>
                      <a:pPr algn="l" fontAlgn="ctr"/>
                      <a:r>
                        <a:rPr lang="es-CO" sz="800" b="0" i="0" u="none" strike="noStrike">
                          <a:solidFill>
                            <a:srgbClr val="000000"/>
                          </a:solidFill>
                          <a:effectLst/>
                          <a:latin typeface="Arial" panose="020B0604020202020204" pitchFamily="34" charset="0"/>
                        </a:rPr>
                        <a:t>Fortalecimiento del gobierno y la gestión de servicios TIC en el MHCP, Bogotá</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18,437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18,437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7,352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39.9%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3,320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800622"/>
                  </a:ext>
                </a:extLst>
              </a:tr>
              <a:tr h="295733">
                <a:tc>
                  <a:txBody>
                    <a:bodyPr/>
                    <a:lstStyle/>
                    <a:p>
                      <a:pPr algn="l" fontAlgn="ctr"/>
                      <a:r>
                        <a:rPr lang="es-CO" sz="800" b="0" i="0" u="none" strike="noStrike">
                          <a:solidFill>
                            <a:srgbClr val="000000"/>
                          </a:solidFill>
                          <a:effectLst/>
                          <a:latin typeface="Arial" panose="020B0604020202020204" pitchFamily="34" charset="0"/>
                        </a:rPr>
                        <a:t>Mejoramiento y reforzamiento sedes del ministerio de hacienda y crédito público, Bogotá</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7,220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6,294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1,622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77647"/>
                  </a:ext>
                </a:extLst>
              </a:tr>
              <a:tr h="401317">
                <a:tc>
                  <a:txBody>
                    <a:bodyPr/>
                    <a:lstStyle/>
                    <a:p>
                      <a:pPr algn="l" fontAlgn="ctr"/>
                      <a:r>
                        <a:rPr lang="es-CO" sz="800" b="0" i="0" u="none" strike="noStrike">
                          <a:solidFill>
                            <a:srgbClr val="000000"/>
                          </a:solidFill>
                          <a:effectLst/>
                          <a:latin typeface="Arial" panose="020B0604020202020204" pitchFamily="34" charset="0"/>
                        </a:rPr>
                        <a:t>Fortalecimiento de la gestion institucional con procesos de conocimiento, innovacion y open government  nacional</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29.3%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9165084"/>
                  </a:ext>
                </a:extLst>
              </a:tr>
              <a:tr h="295733">
                <a:tc>
                  <a:txBody>
                    <a:bodyPr/>
                    <a:lstStyle/>
                    <a:p>
                      <a:pPr algn="l" fontAlgn="ctr"/>
                      <a:r>
                        <a:rPr lang="es-CO" sz="800" b="0" i="0" u="none" strike="noStrike" dirty="0">
                          <a:solidFill>
                            <a:srgbClr val="000000"/>
                          </a:solidFill>
                          <a:effectLst/>
                          <a:latin typeface="Arial" panose="020B0604020202020204" pitchFamily="34" charset="0"/>
                        </a:rPr>
                        <a:t>Desarrollo e implementación de una estrategia para coberturas de los precios del petróleo para Colombia nacional</a:t>
                      </a:r>
                    </a:p>
                  </a:txBody>
                  <a:tcPr marL="6801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47.4%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800" b="0" i="0" u="none" strike="noStrike">
                          <a:effectLst/>
                          <a:latin typeface="Arial" panose="020B0604020202020204" pitchFamily="34" charset="0"/>
                        </a:rPr>
                        <a:t>29.1%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575477"/>
                  </a:ext>
                </a:extLst>
              </a:tr>
              <a:tr h="207825">
                <a:tc>
                  <a:txBody>
                    <a:bodyPr/>
                    <a:lstStyle/>
                    <a:p>
                      <a:pPr algn="ctr" rtl="0" fontAlgn="ctr"/>
                      <a:r>
                        <a:rPr lang="es-CO" sz="800" b="1" i="0" u="none" strike="noStrike">
                          <a:solidFill>
                            <a:srgbClr val="FFFFFF"/>
                          </a:solidFill>
                          <a:effectLst/>
                          <a:latin typeface="Arial" panose="020B0604020202020204" pitchFamily="34" charset="0"/>
                        </a:rPr>
                        <a:t>PROYECTOS MISIONALES MHCP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108,856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108,856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48,637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24,177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800" b="1" i="0" u="none" strike="noStrike" dirty="0">
                          <a:solidFill>
                            <a:srgbClr val="FFFFFF"/>
                          </a:solidFill>
                          <a:effectLst/>
                          <a:latin typeface="Arial" panose="020B060402020202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976586926"/>
                  </a:ext>
                </a:extLst>
              </a:tr>
            </a:tbl>
          </a:graphicData>
        </a:graphic>
      </p:graphicFrame>
    </p:spTree>
    <p:extLst>
      <p:ext uri="{BB962C8B-B14F-4D97-AF65-F5344CB8AC3E}">
        <p14:creationId xmlns:p14="http://schemas.microsoft.com/office/powerpoint/2010/main" val="905763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3" name="13 CuadroTexto">
            <a:extLst>
              <a:ext uri="{FF2B5EF4-FFF2-40B4-BE49-F238E27FC236}">
                <a16:creationId xmlns:a16="http://schemas.microsoft.com/office/drawing/2014/main" id="{01E2D8E4-670E-48D6-8757-6126209A6824}"/>
              </a:ext>
            </a:extLst>
          </p:cNvPr>
          <p:cNvSpPr txBox="1"/>
          <p:nvPr/>
        </p:nvSpPr>
        <p:spPr>
          <a:xfrm>
            <a:off x="2636318" y="540316"/>
            <a:ext cx="6732240"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800" dirty="0"/>
              <a:t> </a:t>
            </a:r>
            <a:r>
              <a:rPr lang="es-CO" sz="1800" dirty="0">
                <a:solidFill>
                  <a:schemeClr val="tx2"/>
                </a:solidFill>
                <a:latin typeface="Arial"/>
                <a:cs typeface="Arial"/>
              </a:rPr>
              <a:t>Proyectos de Transporte Masivo</a:t>
            </a:r>
          </a:p>
        </p:txBody>
      </p:sp>
      <p:sp>
        <p:nvSpPr>
          <p:cNvPr id="5" name="8 CuadroTexto">
            <a:extLst>
              <a:ext uri="{FF2B5EF4-FFF2-40B4-BE49-F238E27FC236}">
                <a16:creationId xmlns:a16="http://schemas.microsoft.com/office/drawing/2014/main" id="{D4028B14-10BF-4528-BD4C-BEC16C536F66}"/>
              </a:ext>
            </a:extLst>
          </p:cNvPr>
          <p:cNvSpPr txBox="1"/>
          <p:nvPr/>
        </p:nvSpPr>
        <p:spPr>
          <a:xfrm>
            <a:off x="549482" y="5225634"/>
            <a:ext cx="8229598" cy="784830"/>
          </a:xfrm>
          <a:prstGeom prst="rect">
            <a:avLst/>
          </a:prstGeom>
          <a:noFill/>
        </p:spPr>
        <p:txBody>
          <a:bodyPr wrap="square" rtlCol="0">
            <a:spAutoFit/>
          </a:bodyPr>
          <a:lstStyle/>
          <a:p>
            <a:pPr algn="just"/>
            <a:r>
              <a:rPr lang="es-CO" sz="900" b="1" dirty="0">
                <a:latin typeface="+mj-lt"/>
              </a:rPr>
              <a:t>Nota:</a:t>
            </a:r>
          </a:p>
          <a:p>
            <a:pPr algn="just"/>
            <a:endParaRPr lang="es-CO" sz="900" b="1" dirty="0">
              <a:latin typeface="+mj-lt"/>
            </a:endParaRPr>
          </a:p>
          <a:p>
            <a:pPr algn="just"/>
            <a:r>
              <a:rPr lang="es-CO" sz="900" dirty="0"/>
              <a:t>El porcentaje de participación de cada proyecto para la Entidad se obtiene de dividir la apropiación vigente de cada proyecto, sobre el total de la Entidad. Así mismo, el porcentaje de los compromisos y obligaciones ejecutadas a la fecha se obtiene dividiendo los compromisos y las obligaciones de cada proyecto, sobre su apropiación vigente. </a:t>
            </a:r>
          </a:p>
        </p:txBody>
      </p:sp>
      <p:grpSp>
        <p:nvGrpSpPr>
          <p:cNvPr id="25" name="27 Grupo">
            <a:extLst>
              <a:ext uri="{FF2B5EF4-FFF2-40B4-BE49-F238E27FC236}">
                <a16:creationId xmlns:a16="http://schemas.microsoft.com/office/drawing/2014/main" id="{F44986B4-DCE0-4E02-8095-88C7C44E80FE}"/>
              </a:ext>
            </a:extLst>
          </p:cNvPr>
          <p:cNvGrpSpPr/>
          <p:nvPr/>
        </p:nvGrpSpPr>
        <p:grpSpPr>
          <a:xfrm>
            <a:off x="6900982" y="86308"/>
            <a:ext cx="1967809" cy="509344"/>
            <a:chOff x="7092280" y="415711"/>
            <a:chExt cx="1872208" cy="791494"/>
          </a:xfrm>
        </p:grpSpPr>
        <p:sp>
          <p:nvSpPr>
            <p:cNvPr id="26" name="Forma libre 13">
              <a:extLst>
                <a:ext uri="{FF2B5EF4-FFF2-40B4-BE49-F238E27FC236}">
                  <a16:creationId xmlns:a16="http://schemas.microsoft.com/office/drawing/2014/main" id="{1CF06434-8CB2-41B2-A6B4-A719B76E72DE}"/>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7" name="Forma libre 14">
              <a:extLst>
                <a:ext uri="{FF2B5EF4-FFF2-40B4-BE49-F238E27FC236}">
                  <a16:creationId xmlns:a16="http://schemas.microsoft.com/office/drawing/2014/main" id="{6EFA7F08-0EEC-4C60-A00C-B3620E198DC8}"/>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5">
              <a:extLst>
                <a:ext uri="{FF2B5EF4-FFF2-40B4-BE49-F238E27FC236}">
                  <a16:creationId xmlns:a16="http://schemas.microsoft.com/office/drawing/2014/main" id="{E51A9925-4ECD-462B-BAD4-5183BCD5935C}"/>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6">
              <a:extLst>
                <a:ext uri="{FF2B5EF4-FFF2-40B4-BE49-F238E27FC236}">
                  <a16:creationId xmlns:a16="http://schemas.microsoft.com/office/drawing/2014/main" id="{8A9BA009-8064-46AA-ABB1-C1088291CD42}"/>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7">
              <a:extLst>
                <a:ext uri="{FF2B5EF4-FFF2-40B4-BE49-F238E27FC236}">
                  <a16:creationId xmlns:a16="http://schemas.microsoft.com/office/drawing/2014/main" id="{64B76A73-1130-432C-9C9A-C7F9D0C892EB}"/>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8">
              <a:extLst>
                <a:ext uri="{FF2B5EF4-FFF2-40B4-BE49-F238E27FC236}">
                  <a16:creationId xmlns:a16="http://schemas.microsoft.com/office/drawing/2014/main" id="{DAB1939A-9CB0-4730-B8CD-D31DBB1E3973}"/>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9">
              <a:extLst>
                <a:ext uri="{FF2B5EF4-FFF2-40B4-BE49-F238E27FC236}">
                  <a16:creationId xmlns:a16="http://schemas.microsoft.com/office/drawing/2014/main" id="{82B7C5D6-0944-4D45-A68E-CFBDF102D48E}"/>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3" name="Forma libre 20">
              <a:extLst>
                <a:ext uri="{FF2B5EF4-FFF2-40B4-BE49-F238E27FC236}">
                  <a16:creationId xmlns:a16="http://schemas.microsoft.com/office/drawing/2014/main" id="{55F26F90-C963-4C0F-B82E-DFBCA5C9B70C}"/>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4" name="Forma libre 21">
              <a:extLst>
                <a:ext uri="{FF2B5EF4-FFF2-40B4-BE49-F238E27FC236}">
                  <a16:creationId xmlns:a16="http://schemas.microsoft.com/office/drawing/2014/main" id="{4EB39C99-2F44-41B8-8FB7-46ECDC0E024F}"/>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5" name="Forma libre 22">
              <a:extLst>
                <a:ext uri="{FF2B5EF4-FFF2-40B4-BE49-F238E27FC236}">
                  <a16:creationId xmlns:a16="http://schemas.microsoft.com/office/drawing/2014/main" id="{44B73EEF-6202-4FA3-9ACE-63017AFF46CC}"/>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6" name="Forma libre 23">
              <a:extLst>
                <a:ext uri="{FF2B5EF4-FFF2-40B4-BE49-F238E27FC236}">
                  <a16:creationId xmlns:a16="http://schemas.microsoft.com/office/drawing/2014/main" id="{0F28FC05-89F4-4C2D-AE03-6460BE9F3B32}"/>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7" name="Forma libre 24">
              <a:extLst>
                <a:ext uri="{FF2B5EF4-FFF2-40B4-BE49-F238E27FC236}">
                  <a16:creationId xmlns:a16="http://schemas.microsoft.com/office/drawing/2014/main" id="{97FC776C-C653-4FEB-AA00-5372E730B323}"/>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8" name="Forma libre 25">
              <a:extLst>
                <a:ext uri="{FF2B5EF4-FFF2-40B4-BE49-F238E27FC236}">
                  <a16:creationId xmlns:a16="http://schemas.microsoft.com/office/drawing/2014/main" id="{8D549E10-778D-4ED3-82CC-C4673AF2C96F}"/>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39" name="Forma libre 26">
              <a:extLst>
                <a:ext uri="{FF2B5EF4-FFF2-40B4-BE49-F238E27FC236}">
                  <a16:creationId xmlns:a16="http://schemas.microsoft.com/office/drawing/2014/main" id="{B0A7B604-4F2B-4D18-B995-A72BD0875E0E}"/>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0" name="Forma libre 27">
              <a:extLst>
                <a:ext uri="{FF2B5EF4-FFF2-40B4-BE49-F238E27FC236}">
                  <a16:creationId xmlns:a16="http://schemas.microsoft.com/office/drawing/2014/main" id="{50E573B2-07BE-4996-BCA2-6A586FE2AE08}"/>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1" name="Forma libre 28">
              <a:extLst>
                <a:ext uri="{FF2B5EF4-FFF2-40B4-BE49-F238E27FC236}">
                  <a16:creationId xmlns:a16="http://schemas.microsoft.com/office/drawing/2014/main" id="{BF5A92F1-B4DD-432C-A6C9-D4655D537BD9}"/>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2" name="Forma libre 29">
              <a:extLst>
                <a:ext uri="{FF2B5EF4-FFF2-40B4-BE49-F238E27FC236}">
                  <a16:creationId xmlns:a16="http://schemas.microsoft.com/office/drawing/2014/main" id="{EE00BFFA-2189-4B5A-8A6F-4454C528AA3D}"/>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2" name="Tabla 1">
            <a:extLst>
              <a:ext uri="{FF2B5EF4-FFF2-40B4-BE49-F238E27FC236}">
                <a16:creationId xmlns:a16="http://schemas.microsoft.com/office/drawing/2014/main" id="{96356107-7D75-443D-A6AD-C4C75B1A52DA}"/>
              </a:ext>
            </a:extLst>
          </p:cNvPr>
          <p:cNvGraphicFramePr>
            <a:graphicFrameLocks noGrp="1"/>
          </p:cNvGraphicFramePr>
          <p:nvPr>
            <p:extLst>
              <p:ext uri="{D42A27DB-BD31-4B8C-83A1-F6EECF244321}">
                <p14:modId xmlns:p14="http://schemas.microsoft.com/office/powerpoint/2010/main" val="1877054374"/>
              </p:ext>
            </p:extLst>
          </p:nvPr>
        </p:nvGraphicFramePr>
        <p:xfrm>
          <a:off x="923278" y="780246"/>
          <a:ext cx="7127720" cy="4445386"/>
        </p:xfrm>
        <a:graphic>
          <a:graphicData uri="http://schemas.openxmlformats.org/drawingml/2006/table">
            <a:tbl>
              <a:tblPr/>
              <a:tblGrid>
                <a:gridCol w="3008900">
                  <a:extLst>
                    <a:ext uri="{9D8B030D-6E8A-4147-A177-3AD203B41FA5}">
                      <a16:colId xmlns:a16="http://schemas.microsoft.com/office/drawing/2014/main" val="4004663325"/>
                    </a:ext>
                  </a:extLst>
                </a:gridCol>
                <a:gridCol w="673320">
                  <a:extLst>
                    <a:ext uri="{9D8B030D-6E8A-4147-A177-3AD203B41FA5}">
                      <a16:colId xmlns:a16="http://schemas.microsoft.com/office/drawing/2014/main" val="3920126978"/>
                    </a:ext>
                  </a:extLst>
                </a:gridCol>
                <a:gridCol w="673320">
                  <a:extLst>
                    <a:ext uri="{9D8B030D-6E8A-4147-A177-3AD203B41FA5}">
                      <a16:colId xmlns:a16="http://schemas.microsoft.com/office/drawing/2014/main" val="2693163228"/>
                    </a:ext>
                  </a:extLst>
                </a:gridCol>
                <a:gridCol w="431345">
                  <a:extLst>
                    <a:ext uri="{9D8B030D-6E8A-4147-A177-3AD203B41FA5}">
                      <a16:colId xmlns:a16="http://schemas.microsoft.com/office/drawing/2014/main" val="3653528790"/>
                    </a:ext>
                  </a:extLst>
                </a:gridCol>
                <a:gridCol w="631236">
                  <a:extLst>
                    <a:ext uri="{9D8B030D-6E8A-4147-A177-3AD203B41FA5}">
                      <a16:colId xmlns:a16="http://schemas.microsoft.com/office/drawing/2014/main" val="3135683984"/>
                    </a:ext>
                  </a:extLst>
                </a:gridCol>
                <a:gridCol w="431345">
                  <a:extLst>
                    <a:ext uri="{9D8B030D-6E8A-4147-A177-3AD203B41FA5}">
                      <a16:colId xmlns:a16="http://schemas.microsoft.com/office/drawing/2014/main" val="4200560359"/>
                    </a:ext>
                  </a:extLst>
                </a:gridCol>
                <a:gridCol w="433975">
                  <a:extLst>
                    <a:ext uri="{9D8B030D-6E8A-4147-A177-3AD203B41FA5}">
                      <a16:colId xmlns:a16="http://schemas.microsoft.com/office/drawing/2014/main" val="3663422601"/>
                    </a:ext>
                  </a:extLst>
                </a:gridCol>
                <a:gridCol w="433975">
                  <a:extLst>
                    <a:ext uri="{9D8B030D-6E8A-4147-A177-3AD203B41FA5}">
                      <a16:colId xmlns:a16="http://schemas.microsoft.com/office/drawing/2014/main" val="3815933040"/>
                    </a:ext>
                  </a:extLst>
                </a:gridCol>
                <a:gridCol w="410304">
                  <a:extLst>
                    <a:ext uri="{9D8B030D-6E8A-4147-A177-3AD203B41FA5}">
                      <a16:colId xmlns:a16="http://schemas.microsoft.com/office/drawing/2014/main" val="1251987574"/>
                    </a:ext>
                  </a:extLst>
                </a:gridCol>
              </a:tblGrid>
              <a:tr h="142709">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8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s-CO" sz="800" b="0" i="0" u="none" strike="noStrike">
                          <a:solidFill>
                            <a:srgbClr val="000000"/>
                          </a:solidFill>
                          <a:effectLst/>
                          <a:latin typeface="Calibri" panose="020F0502020204030204" pitchFamily="34" charset="0"/>
                        </a:rPr>
                        <a:t>Cifras en millones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2196127035"/>
                  </a:ext>
                </a:extLst>
              </a:tr>
              <a:tr h="192657">
                <a:tc gridSpan="9">
                  <a:txBody>
                    <a:bodyPr/>
                    <a:lstStyle/>
                    <a:p>
                      <a:pPr algn="ctr" fontAlgn="ctr"/>
                      <a:r>
                        <a:rPr lang="es-CO" sz="800" b="1" i="0" u="none" strike="noStrike">
                          <a:solidFill>
                            <a:srgbClr val="FFFFFF"/>
                          </a:solidFill>
                          <a:effectLst/>
                          <a:latin typeface="Calibri" panose="020F0502020204030204" pitchFamily="34" charset="0"/>
                        </a:rPr>
                        <a:t>EJECUCIÓN PRESUPUESTAL TRANSPORTE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0842952"/>
                  </a:ext>
                </a:extLst>
              </a:tr>
              <a:tr h="228334">
                <a:tc rowSpan="2">
                  <a:txBody>
                    <a:bodyPr/>
                    <a:lstStyle/>
                    <a:p>
                      <a:pPr algn="ctr" rtl="0" fontAlgn="ctr"/>
                      <a:r>
                        <a:rPr lang="es-CO" sz="700" b="1" i="0" u="none" strike="noStrike">
                          <a:solidFill>
                            <a:srgbClr val="000000"/>
                          </a:solidFill>
                          <a:effectLst/>
                          <a:latin typeface="Arial" panose="020B0604020202020204" pitchFamily="34" charset="0"/>
                        </a:rPr>
                        <a:t> NOMBRE DEL 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solidFill>
                            <a:srgbClr val="000000"/>
                          </a:solidFill>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solidFill>
                            <a:srgbClr val="000000"/>
                          </a:solidFill>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600" b="1" i="0" u="none" strike="noStrike">
                          <a:solidFill>
                            <a:srgbClr val="000000"/>
                          </a:solidFill>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500" b="1" i="0" u="none" strike="noStrike">
                          <a:solidFill>
                            <a:srgbClr val="000000"/>
                          </a:solidFill>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600" b="1" i="0" u="none" strike="noStrike">
                          <a:solidFill>
                            <a:srgbClr val="000000"/>
                          </a:solidFill>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600" b="1" i="0" u="none" strike="noStrike">
                          <a:solidFill>
                            <a:srgbClr val="000000"/>
                          </a:solidFill>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2277159524"/>
                  </a:ext>
                </a:extLst>
              </a:tr>
              <a:tr h="142709">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600" b="1" i="0" u="none" strike="noStrike">
                          <a:solidFill>
                            <a:srgbClr val="000000"/>
                          </a:solidFill>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6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600" b="1" i="0" u="none" strike="noStrike">
                          <a:solidFill>
                            <a:srgbClr val="000000"/>
                          </a:solidFill>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6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70472783"/>
                  </a:ext>
                </a:extLst>
              </a:tr>
              <a:tr h="228334">
                <a:tc>
                  <a:txBody>
                    <a:bodyPr/>
                    <a:lstStyle/>
                    <a:p>
                      <a:pPr algn="l" fontAlgn="ctr"/>
                      <a:r>
                        <a:rPr lang="es-CO" sz="700" b="0" i="0" u="none" strike="noStrike">
                          <a:solidFill>
                            <a:srgbClr val="000000"/>
                          </a:solidFill>
                          <a:effectLst/>
                          <a:latin typeface="Arial" panose="020B0604020202020204" pitchFamily="34" charset="0"/>
                        </a:rPr>
                        <a:t>Construcción de las fases II y III de la extensión de la troncal norte quito sur del sistema Transmilenio Soacha</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28,357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28,357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28,357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28,357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896832"/>
                  </a:ext>
                </a:extLst>
              </a:tr>
              <a:tr h="178387">
                <a:tc>
                  <a:txBody>
                    <a:bodyPr/>
                    <a:lstStyle/>
                    <a:p>
                      <a:pPr algn="l" fontAlgn="ctr"/>
                      <a:r>
                        <a:rPr lang="es-CO" sz="700" b="0" i="0" u="none" strike="noStrike">
                          <a:solidFill>
                            <a:srgbClr val="000000"/>
                          </a:solidFill>
                          <a:effectLst/>
                          <a:latin typeface="Arial" panose="020B0604020202020204" pitchFamily="34" charset="0"/>
                        </a:rPr>
                        <a:t>Implantación del Regiotram de occidente entre Bogotá y Facatativá</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64,525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64,525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56,216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87.1%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674077"/>
                  </a:ext>
                </a:extLst>
              </a:tr>
              <a:tr h="228334">
                <a:tc>
                  <a:txBody>
                    <a:bodyPr/>
                    <a:lstStyle/>
                    <a:p>
                      <a:pPr algn="l" fontAlgn="ctr"/>
                      <a:r>
                        <a:rPr lang="es-CO" sz="700" b="0" i="0" u="none" strike="noStrike">
                          <a:solidFill>
                            <a:srgbClr val="000000"/>
                          </a:solidFill>
                          <a:effectLst/>
                          <a:latin typeface="Arial" panose="020B0604020202020204" pitchFamily="34" charset="0"/>
                        </a:rPr>
                        <a:t>Implementación sistema estratégico de transporte público setp en el municipio de Neiva</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35,080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35,080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35,080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48484"/>
                  </a:ext>
                </a:extLst>
              </a:tr>
              <a:tr h="242606">
                <a:tc>
                  <a:txBody>
                    <a:bodyPr/>
                    <a:lstStyle/>
                    <a:p>
                      <a:pPr algn="l" fontAlgn="ctr"/>
                      <a:r>
                        <a:rPr lang="es-CO" sz="700" b="0" i="0" u="none" strike="noStrike">
                          <a:solidFill>
                            <a:srgbClr val="000000"/>
                          </a:solidFill>
                          <a:effectLst/>
                          <a:latin typeface="Arial" panose="020B0604020202020204" pitchFamily="34" charset="0"/>
                        </a:rPr>
                        <a:t>Implementación sistema estratégico de transporte público del municipio Popayán</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31,701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31,701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31,701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491940"/>
                  </a:ext>
                </a:extLst>
              </a:tr>
              <a:tr h="242606">
                <a:tc>
                  <a:txBody>
                    <a:bodyPr/>
                    <a:lstStyle/>
                    <a:p>
                      <a:pPr algn="l" fontAlgn="ctr"/>
                      <a:r>
                        <a:rPr lang="es-CO" sz="700" b="0" i="0" u="none" strike="noStrike">
                          <a:solidFill>
                            <a:srgbClr val="000000"/>
                          </a:solidFill>
                          <a:effectLst/>
                          <a:latin typeface="Arial" panose="020B0604020202020204" pitchFamily="34" charset="0"/>
                        </a:rPr>
                        <a:t>Implementación del sistema estratégico de transporte público de Pasto</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17,977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17,977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17,977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6,866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1981233"/>
                  </a:ext>
                </a:extLst>
              </a:tr>
              <a:tr h="299689">
                <a:tc>
                  <a:txBody>
                    <a:bodyPr/>
                    <a:lstStyle/>
                    <a:p>
                      <a:pPr algn="l" fontAlgn="ctr"/>
                      <a:r>
                        <a:rPr lang="es-CO" sz="700" b="0" i="0" u="none" strike="noStrike">
                          <a:solidFill>
                            <a:srgbClr val="000000"/>
                          </a:solidFill>
                          <a:effectLst/>
                          <a:latin typeface="Arial" panose="020B0604020202020204" pitchFamily="34" charset="0"/>
                        </a:rPr>
                        <a:t>Implementación sistema estratégico de transporte público del municipio Montería</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18,097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18,097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18,097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2220974"/>
                  </a:ext>
                </a:extLst>
              </a:tr>
              <a:tr h="299689">
                <a:tc>
                  <a:txBody>
                    <a:bodyPr/>
                    <a:lstStyle/>
                    <a:p>
                      <a:pPr algn="l" fontAlgn="ctr"/>
                      <a:r>
                        <a:rPr lang="es-CO" sz="700" b="0" i="0" u="none" strike="noStrike">
                          <a:solidFill>
                            <a:srgbClr val="000000"/>
                          </a:solidFill>
                          <a:effectLst/>
                          <a:latin typeface="Arial" panose="020B0604020202020204" pitchFamily="34" charset="0"/>
                        </a:rPr>
                        <a:t>Implementación del sistema estratégico de transporte público de Sincelejo</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474261"/>
                  </a:ext>
                </a:extLst>
              </a:tr>
              <a:tr h="228334">
                <a:tc>
                  <a:txBody>
                    <a:bodyPr/>
                    <a:lstStyle/>
                    <a:p>
                      <a:pPr algn="l" fontAlgn="ctr"/>
                      <a:r>
                        <a:rPr lang="es-CO" sz="700" b="0" i="0" u="none" strike="noStrike">
                          <a:solidFill>
                            <a:srgbClr val="000000"/>
                          </a:solidFill>
                          <a:effectLst/>
                          <a:latin typeface="Arial" panose="020B0604020202020204" pitchFamily="34" charset="0"/>
                        </a:rPr>
                        <a:t>Implementación sistema estratégico de transporte público de pasajeros para el municipio de Valledupar</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19,533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19,533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19,533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52.6%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225769"/>
                  </a:ext>
                </a:extLst>
              </a:tr>
              <a:tr h="228334">
                <a:tc>
                  <a:txBody>
                    <a:bodyPr/>
                    <a:lstStyle/>
                    <a:p>
                      <a:pPr algn="l" fontAlgn="ctr"/>
                      <a:r>
                        <a:rPr lang="es-CO" sz="700" b="0" i="0" u="none" strike="noStrike">
                          <a:solidFill>
                            <a:srgbClr val="000000"/>
                          </a:solidFill>
                          <a:effectLst/>
                          <a:latin typeface="Arial" panose="020B0604020202020204" pitchFamily="34" charset="0"/>
                        </a:rPr>
                        <a:t>Implementación sistema estratégico de transporte público setp en el municipio de Armenia</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17,963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17,963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17,963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647490"/>
                  </a:ext>
                </a:extLst>
              </a:tr>
              <a:tr h="228334">
                <a:tc>
                  <a:txBody>
                    <a:bodyPr/>
                    <a:lstStyle/>
                    <a:p>
                      <a:pPr algn="l" fontAlgn="ctr"/>
                      <a:r>
                        <a:rPr lang="es-CO" sz="700" b="0" i="0" u="none" strike="noStrike">
                          <a:solidFill>
                            <a:srgbClr val="000000"/>
                          </a:solidFill>
                          <a:effectLst/>
                          <a:latin typeface="Arial" panose="020B0604020202020204" pitchFamily="34" charset="0"/>
                        </a:rPr>
                        <a:t>Implementación sistema estratégico de transporte público del municipio de Santa Marta</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30,558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30,558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30,558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580697"/>
                  </a:ext>
                </a:extLst>
              </a:tr>
              <a:tr h="171251">
                <a:tc>
                  <a:txBody>
                    <a:bodyPr/>
                    <a:lstStyle/>
                    <a:p>
                      <a:pPr algn="l" fontAlgn="ctr"/>
                      <a:r>
                        <a:rPr lang="es-CO" sz="700" b="0" i="0" u="none" strike="noStrike">
                          <a:solidFill>
                            <a:srgbClr val="000000"/>
                          </a:solidFill>
                          <a:effectLst/>
                          <a:latin typeface="Arial" panose="020B0604020202020204" pitchFamily="34" charset="0"/>
                        </a:rPr>
                        <a:t>Implementación sistema integrado de transporte masivo de Cali</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8,308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8,308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8,308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290196"/>
                  </a:ext>
                </a:extLst>
              </a:tr>
              <a:tr h="378179">
                <a:tc>
                  <a:txBody>
                    <a:bodyPr/>
                    <a:lstStyle/>
                    <a:p>
                      <a:pPr algn="l" fontAlgn="ctr"/>
                      <a:r>
                        <a:rPr lang="es-CO" sz="700" b="0" i="0" u="none" strike="noStrike">
                          <a:solidFill>
                            <a:srgbClr val="000000"/>
                          </a:solidFill>
                          <a:effectLst/>
                          <a:latin typeface="Arial" panose="020B0604020202020204" pitchFamily="34" charset="0"/>
                        </a:rPr>
                        <a:t>Implementación del sistema integrado del servicio público urbano de transporte masivo de pasajeros del área metropolitana de Bucaramanga</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1452265"/>
                  </a:ext>
                </a:extLst>
              </a:tr>
              <a:tr h="285418">
                <a:tc>
                  <a:txBody>
                    <a:bodyPr/>
                    <a:lstStyle/>
                    <a:p>
                      <a:pPr algn="l" fontAlgn="ctr"/>
                      <a:r>
                        <a:rPr lang="es-CO" sz="700" b="0" i="0" u="none" strike="noStrike">
                          <a:solidFill>
                            <a:srgbClr val="000000"/>
                          </a:solidFill>
                          <a:effectLst/>
                          <a:latin typeface="Arial" panose="020B0604020202020204" pitchFamily="34" charset="0"/>
                        </a:rPr>
                        <a:t>Implementación sistema integrado de transporte masivo Envigado, Medellín, Itagüí</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20,123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20,123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20,123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11,504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02566"/>
                  </a:ext>
                </a:extLst>
              </a:tr>
              <a:tr h="306825">
                <a:tc>
                  <a:txBody>
                    <a:bodyPr/>
                    <a:lstStyle/>
                    <a:p>
                      <a:pPr algn="l" fontAlgn="ctr"/>
                      <a:r>
                        <a:rPr lang="es-CO" sz="700" b="0" i="0" u="none" strike="noStrike">
                          <a:solidFill>
                            <a:srgbClr val="000000"/>
                          </a:solidFill>
                          <a:effectLst/>
                          <a:latin typeface="Arial" panose="020B0604020202020204" pitchFamily="34" charset="0"/>
                        </a:rPr>
                        <a:t>Construcción tramo 1 de la primera línea de metro de Bogotá para mejorar las condiciones de movilidad de sus habitantes. Bogotá</a:t>
                      </a:r>
                    </a:p>
                  </a:txBody>
                  <a:tcPr marL="6538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470,813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470,813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470,813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183,068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700" b="0" i="0" u="none" strike="noStrike">
                          <a:solidFill>
                            <a:srgbClr val="000000"/>
                          </a:solidFill>
                          <a:effectLst/>
                          <a:latin typeface="Arial" panose="020B0604020202020204" pitchFamily="34" charset="0"/>
                        </a:rPr>
                        <a:t>38.9%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0654016"/>
                  </a:ext>
                </a:extLst>
              </a:tr>
              <a:tr h="192657">
                <a:tc>
                  <a:txBody>
                    <a:bodyPr/>
                    <a:lstStyle/>
                    <a:p>
                      <a:pPr algn="l" rtl="0" fontAlgn="ctr"/>
                      <a:r>
                        <a:rPr lang="es-CO" sz="700" b="1" i="0" u="none" strike="noStrike">
                          <a:solidFill>
                            <a:srgbClr val="FFFFFF"/>
                          </a:solidFill>
                          <a:effectLst/>
                          <a:latin typeface="Arial" panose="020B0604020202020204" pitchFamily="34" charset="0"/>
                        </a:rPr>
                        <a:t>TOTAL PROYECTOS TRANSPORTE MASIVO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777,147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777,147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768,838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a:solidFill>
                            <a:srgbClr val="FFFFFF"/>
                          </a:solidFill>
                          <a:effectLst/>
                          <a:latin typeface="Arial" panose="020B0604020202020204" pitchFamily="34" charset="0"/>
                        </a:rPr>
                        <a:t>243,568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700" b="1" i="0" u="none" strike="noStrike" dirty="0">
                          <a:solidFill>
                            <a:srgbClr val="FFFFFF"/>
                          </a:solidFill>
                          <a:effectLst/>
                          <a:latin typeface="Arial" panose="020B060402020202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959472491"/>
                  </a:ext>
                </a:extLst>
              </a:tr>
            </a:tbl>
          </a:graphicData>
        </a:graphic>
      </p:graphicFrame>
    </p:spTree>
    <p:extLst>
      <p:ext uri="{BB962C8B-B14F-4D97-AF65-F5344CB8AC3E}">
        <p14:creationId xmlns:p14="http://schemas.microsoft.com/office/powerpoint/2010/main" val="425999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3" name="13 CuadroTexto">
            <a:extLst>
              <a:ext uri="{FF2B5EF4-FFF2-40B4-BE49-F238E27FC236}">
                <a16:creationId xmlns:a16="http://schemas.microsoft.com/office/drawing/2014/main" id="{22D1DEF9-6CD9-45D8-BC50-E15058B265E2}"/>
              </a:ext>
            </a:extLst>
          </p:cNvPr>
          <p:cNvSpPr txBox="1"/>
          <p:nvPr/>
        </p:nvSpPr>
        <p:spPr>
          <a:xfrm>
            <a:off x="2928402" y="691758"/>
            <a:ext cx="486003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800" dirty="0">
                <a:solidFill>
                  <a:schemeClr val="tx2"/>
                </a:solidFill>
                <a:latin typeface="Arial"/>
                <a:cs typeface="Arial"/>
              </a:rPr>
              <a:t>Proyectos Estratégicos</a:t>
            </a:r>
          </a:p>
        </p:txBody>
      </p:sp>
      <p:sp>
        <p:nvSpPr>
          <p:cNvPr id="5" name="4 CuadroTexto">
            <a:extLst>
              <a:ext uri="{FF2B5EF4-FFF2-40B4-BE49-F238E27FC236}">
                <a16:creationId xmlns:a16="http://schemas.microsoft.com/office/drawing/2014/main" id="{0AF6A38A-1D99-4B81-A00F-07098264155A}"/>
              </a:ext>
            </a:extLst>
          </p:cNvPr>
          <p:cNvSpPr txBox="1">
            <a:spLocks noChangeArrowheads="1"/>
          </p:cNvSpPr>
          <p:nvPr/>
        </p:nvSpPr>
        <p:spPr bwMode="auto">
          <a:xfrm>
            <a:off x="457201" y="4759408"/>
            <a:ext cx="82295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CO" sz="900" dirty="0">
                <a:latin typeface="+mj-lt"/>
              </a:rPr>
              <a:t>* En el Presupuesto del MHCP se contemplan recursos del proyecto “Apoyo a Proyectos de Inversión Nacional”, correspondientes a recursos de distribución para eventos contingentes, futuros o fortuitos. Los recursos se distribuyen a las entidades y se ejecutan a través de sus presupuestos, razón por la cual no se presenta avance a nivel de compromisos  y obligaciones. </a:t>
            </a:r>
          </a:p>
          <a:p>
            <a:pPr algn="just"/>
            <a:endParaRPr lang="es-CO" sz="900" dirty="0">
              <a:latin typeface="+mj-lt"/>
            </a:endParaRPr>
          </a:p>
        </p:txBody>
      </p:sp>
      <p:sp>
        <p:nvSpPr>
          <p:cNvPr id="6" name="8 CuadroTexto">
            <a:extLst>
              <a:ext uri="{FF2B5EF4-FFF2-40B4-BE49-F238E27FC236}">
                <a16:creationId xmlns:a16="http://schemas.microsoft.com/office/drawing/2014/main" id="{A02E5312-90F4-4EB2-A9BA-ADD5946B0BC9}"/>
              </a:ext>
            </a:extLst>
          </p:cNvPr>
          <p:cNvSpPr txBox="1"/>
          <p:nvPr/>
        </p:nvSpPr>
        <p:spPr>
          <a:xfrm>
            <a:off x="427644" y="5306867"/>
            <a:ext cx="8229598" cy="923330"/>
          </a:xfrm>
          <a:prstGeom prst="rect">
            <a:avLst/>
          </a:prstGeom>
          <a:noFill/>
        </p:spPr>
        <p:txBody>
          <a:bodyPr wrap="square" rtlCol="0">
            <a:spAutoFit/>
          </a:bodyPr>
          <a:lstStyle/>
          <a:p>
            <a:pPr algn="just"/>
            <a:r>
              <a:rPr lang="es-CO" sz="900" b="1" dirty="0"/>
              <a:t>Notas:</a:t>
            </a:r>
          </a:p>
          <a:p>
            <a:pPr algn="just"/>
            <a:endParaRPr lang="es-CO" sz="900" b="1" dirty="0"/>
          </a:p>
          <a:p>
            <a:pPr algn="just"/>
            <a:r>
              <a:rPr lang="es-CO" sz="900" dirty="0">
                <a:cs typeface="Arial" panose="020B0604020202020204" pitchFamily="34" charset="0"/>
              </a:rPr>
              <a:t>1. Se presentan recursos bloqueados por $548.266 millones del proyecto Apoyo a Proyectos de Inversión Nacional.</a:t>
            </a:r>
          </a:p>
          <a:p>
            <a:pPr algn="just"/>
            <a:endParaRPr lang="es-CO" sz="900" dirty="0">
              <a:cs typeface="Arial" panose="020B0604020202020204" pitchFamily="34" charset="0"/>
            </a:endParaRPr>
          </a:p>
          <a:p>
            <a:pPr algn="just"/>
            <a:r>
              <a:rPr lang="es-CO" sz="900" dirty="0"/>
              <a:t>2. El porcentaje de participación de cada Proyecto, se obtiene de dividir la apropiación vigente de cada proyecto, sobre el total de la Entidad. Así mismo, el porcentaje de los compromisos y obligaciones ejecutadas a la fecha se obtiene dividiendo los compromisos y las obligaciones de cada proyecto, sobre su apropiación vigente. </a:t>
            </a:r>
          </a:p>
        </p:txBody>
      </p:sp>
      <p:grpSp>
        <p:nvGrpSpPr>
          <p:cNvPr id="26" name="27 Grupo">
            <a:extLst>
              <a:ext uri="{FF2B5EF4-FFF2-40B4-BE49-F238E27FC236}">
                <a16:creationId xmlns:a16="http://schemas.microsoft.com/office/drawing/2014/main" id="{51324F5A-D48B-4416-B0F6-3A423E5C0316}"/>
              </a:ext>
            </a:extLst>
          </p:cNvPr>
          <p:cNvGrpSpPr/>
          <p:nvPr/>
        </p:nvGrpSpPr>
        <p:grpSpPr>
          <a:xfrm>
            <a:off x="6900982" y="86308"/>
            <a:ext cx="1967809" cy="509344"/>
            <a:chOff x="7092280" y="415711"/>
            <a:chExt cx="1872208" cy="791494"/>
          </a:xfrm>
        </p:grpSpPr>
        <p:sp>
          <p:nvSpPr>
            <p:cNvPr id="27" name="Forma libre 13">
              <a:extLst>
                <a:ext uri="{FF2B5EF4-FFF2-40B4-BE49-F238E27FC236}">
                  <a16:creationId xmlns:a16="http://schemas.microsoft.com/office/drawing/2014/main" id="{D2F3B6E9-FF48-443E-AB2F-1D2EC26565FC}"/>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4">
              <a:extLst>
                <a:ext uri="{FF2B5EF4-FFF2-40B4-BE49-F238E27FC236}">
                  <a16:creationId xmlns:a16="http://schemas.microsoft.com/office/drawing/2014/main" id="{2FC9D05A-4D29-41FB-BCC5-9F5A75D76651}"/>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5">
              <a:extLst>
                <a:ext uri="{FF2B5EF4-FFF2-40B4-BE49-F238E27FC236}">
                  <a16:creationId xmlns:a16="http://schemas.microsoft.com/office/drawing/2014/main" id="{AEB1A1CD-BD4B-4971-AF58-E99E3F04F4EB}"/>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6">
              <a:extLst>
                <a:ext uri="{FF2B5EF4-FFF2-40B4-BE49-F238E27FC236}">
                  <a16:creationId xmlns:a16="http://schemas.microsoft.com/office/drawing/2014/main" id="{C0B12EC0-1B9A-49D6-A051-A9A588E0DED0}"/>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7">
              <a:extLst>
                <a:ext uri="{FF2B5EF4-FFF2-40B4-BE49-F238E27FC236}">
                  <a16:creationId xmlns:a16="http://schemas.microsoft.com/office/drawing/2014/main" id="{C6A867A6-6E46-453C-A09E-6685C7ECFACD}"/>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8">
              <a:extLst>
                <a:ext uri="{FF2B5EF4-FFF2-40B4-BE49-F238E27FC236}">
                  <a16:creationId xmlns:a16="http://schemas.microsoft.com/office/drawing/2014/main" id="{1802B79F-EF42-4D4F-943E-8E048F258B7A}"/>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Forma libre 19">
              <a:extLst>
                <a:ext uri="{FF2B5EF4-FFF2-40B4-BE49-F238E27FC236}">
                  <a16:creationId xmlns:a16="http://schemas.microsoft.com/office/drawing/2014/main" id="{3E805E82-9F10-4EE1-865C-AFD7BA1E076C}"/>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4" name="Forma libre 20">
              <a:extLst>
                <a:ext uri="{FF2B5EF4-FFF2-40B4-BE49-F238E27FC236}">
                  <a16:creationId xmlns:a16="http://schemas.microsoft.com/office/drawing/2014/main" id="{BC82DAA1-F0FE-4622-A2B1-A0FB31DC4BAF}"/>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5" name="Forma libre 21">
              <a:extLst>
                <a:ext uri="{FF2B5EF4-FFF2-40B4-BE49-F238E27FC236}">
                  <a16:creationId xmlns:a16="http://schemas.microsoft.com/office/drawing/2014/main" id="{4712E4B6-E6D3-48A8-85A3-8017E5C46EC3}"/>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6" name="Forma libre 22">
              <a:extLst>
                <a:ext uri="{FF2B5EF4-FFF2-40B4-BE49-F238E27FC236}">
                  <a16:creationId xmlns:a16="http://schemas.microsoft.com/office/drawing/2014/main" id="{550A3374-5667-43E0-BA88-209297FEE338}"/>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7" name="Forma libre 23">
              <a:extLst>
                <a:ext uri="{FF2B5EF4-FFF2-40B4-BE49-F238E27FC236}">
                  <a16:creationId xmlns:a16="http://schemas.microsoft.com/office/drawing/2014/main" id="{5EAFED61-6C1F-4E40-A4D1-EAF55580C86E}"/>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8" name="Forma libre 24">
              <a:extLst>
                <a:ext uri="{FF2B5EF4-FFF2-40B4-BE49-F238E27FC236}">
                  <a16:creationId xmlns:a16="http://schemas.microsoft.com/office/drawing/2014/main" id="{E1F46D2B-E76C-4D7F-93D9-59B35113F18A}"/>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9" name="Forma libre 25">
              <a:extLst>
                <a:ext uri="{FF2B5EF4-FFF2-40B4-BE49-F238E27FC236}">
                  <a16:creationId xmlns:a16="http://schemas.microsoft.com/office/drawing/2014/main" id="{B240CB7C-DE87-4775-8D64-A00E92DAFC07}"/>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40" name="Forma libre 26">
              <a:extLst>
                <a:ext uri="{FF2B5EF4-FFF2-40B4-BE49-F238E27FC236}">
                  <a16:creationId xmlns:a16="http://schemas.microsoft.com/office/drawing/2014/main" id="{C906C69F-A597-4A96-ACF2-58D7B0F8BA06}"/>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1" name="Forma libre 27">
              <a:extLst>
                <a:ext uri="{FF2B5EF4-FFF2-40B4-BE49-F238E27FC236}">
                  <a16:creationId xmlns:a16="http://schemas.microsoft.com/office/drawing/2014/main" id="{148732CC-E651-4C0B-9CCE-048CD5A0559C}"/>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2" name="Forma libre 28">
              <a:extLst>
                <a:ext uri="{FF2B5EF4-FFF2-40B4-BE49-F238E27FC236}">
                  <a16:creationId xmlns:a16="http://schemas.microsoft.com/office/drawing/2014/main" id="{F28016C5-8703-45AD-8EA1-EEE0B97E933F}"/>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3" name="Forma libre 29">
              <a:extLst>
                <a:ext uri="{FF2B5EF4-FFF2-40B4-BE49-F238E27FC236}">
                  <a16:creationId xmlns:a16="http://schemas.microsoft.com/office/drawing/2014/main" id="{C424BB79-5CD4-4D22-80D5-B2D5830C2686}"/>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7" name="Tabla 6">
            <a:extLst>
              <a:ext uri="{FF2B5EF4-FFF2-40B4-BE49-F238E27FC236}">
                <a16:creationId xmlns:a16="http://schemas.microsoft.com/office/drawing/2014/main" id="{F7B056B5-65F7-4366-8F95-EE334CAF5EB3}"/>
              </a:ext>
            </a:extLst>
          </p:cNvPr>
          <p:cNvGraphicFramePr>
            <a:graphicFrameLocks noGrp="1"/>
          </p:cNvGraphicFramePr>
          <p:nvPr>
            <p:extLst>
              <p:ext uri="{D42A27DB-BD31-4B8C-83A1-F6EECF244321}">
                <p14:modId xmlns:p14="http://schemas.microsoft.com/office/powerpoint/2010/main" val="1912386356"/>
              </p:ext>
            </p:extLst>
          </p:nvPr>
        </p:nvGraphicFramePr>
        <p:xfrm>
          <a:off x="545977" y="1032935"/>
          <a:ext cx="8229598" cy="3429000"/>
        </p:xfrm>
        <a:graphic>
          <a:graphicData uri="http://schemas.openxmlformats.org/drawingml/2006/table">
            <a:tbl>
              <a:tblPr/>
              <a:tblGrid>
                <a:gridCol w="1983605">
                  <a:extLst>
                    <a:ext uri="{9D8B030D-6E8A-4147-A177-3AD203B41FA5}">
                      <a16:colId xmlns:a16="http://schemas.microsoft.com/office/drawing/2014/main" val="1780233836"/>
                    </a:ext>
                  </a:extLst>
                </a:gridCol>
                <a:gridCol w="944573">
                  <a:extLst>
                    <a:ext uri="{9D8B030D-6E8A-4147-A177-3AD203B41FA5}">
                      <a16:colId xmlns:a16="http://schemas.microsoft.com/office/drawing/2014/main" val="1039189723"/>
                    </a:ext>
                  </a:extLst>
                </a:gridCol>
                <a:gridCol w="932766">
                  <a:extLst>
                    <a:ext uri="{9D8B030D-6E8A-4147-A177-3AD203B41FA5}">
                      <a16:colId xmlns:a16="http://schemas.microsoft.com/office/drawing/2014/main" val="2526384670"/>
                    </a:ext>
                  </a:extLst>
                </a:gridCol>
                <a:gridCol w="696623">
                  <a:extLst>
                    <a:ext uri="{9D8B030D-6E8A-4147-A177-3AD203B41FA5}">
                      <a16:colId xmlns:a16="http://schemas.microsoft.com/office/drawing/2014/main" val="2776489449"/>
                    </a:ext>
                  </a:extLst>
                </a:gridCol>
                <a:gridCol w="979996">
                  <a:extLst>
                    <a:ext uri="{9D8B030D-6E8A-4147-A177-3AD203B41FA5}">
                      <a16:colId xmlns:a16="http://schemas.microsoft.com/office/drawing/2014/main" val="235479372"/>
                    </a:ext>
                  </a:extLst>
                </a:gridCol>
                <a:gridCol w="637587">
                  <a:extLst>
                    <a:ext uri="{9D8B030D-6E8A-4147-A177-3AD203B41FA5}">
                      <a16:colId xmlns:a16="http://schemas.microsoft.com/office/drawing/2014/main" val="1149180025"/>
                    </a:ext>
                  </a:extLst>
                </a:gridCol>
                <a:gridCol w="684816">
                  <a:extLst>
                    <a:ext uri="{9D8B030D-6E8A-4147-A177-3AD203B41FA5}">
                      <a16:colId xmlns:a16="http://schemas.microsoft.com/office/drawing/2014/main" val="3488393227"/>
                    </a:ext>
                  </a:extLst>
                </a:gridCol>
                <a:gridCol w="684816">
                  <a:extLst>
                    <a:ext uri="{9D8B030D-6E8A-4147-A177-3AD203B41FA5}">
                      <a16:colId xmlns:a16="http://schemas.microsoft.com/office/drawing/2014/main" val="358228161"/>
                    </a:ext>
                  </a:extLst>
                </a:gridCol>
                <a:gridCol w="684816">
                  <a:extLst>
                    <a:ext uri="{9D8B030D-6E8A-4147-A177-3AD203B41FA5}">
                      <a16:colId xmlns:a16="http://schemas.microsoft.com/office/drawing/2014/main" val="2391393900"/>
                    </a:ext>
                  </a:extLst>
                </a:gridCol>
              </a:tblGrid>
              <a:tr h="178130">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0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es-CO" sz="1000" b="0" i="0" u="none" strike="noStrike">
                          <a:solidFill>
                            <a:srgbClr val="000000"/>
                          </a:solidFill>
                          <a:effectLst/>
                          <a:latin typeface="Calibri" panose="020F0502020204030204" pitchFamily="34" charset="0"/>
                        </a:rPr>
                        <a:t>Cifras en millones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919450981"/>
                  </a:ext>
                </a:extLst>
              </a:tr>
              <a:tr h="240475">
                <a:tc gridSpan="9">
                  <a:txBody>
                    <a:bodyPr/>
                    <a:lstStyle/>
                    <a:p>
                      <a:pPr algn="ctr" fontAlgn="ctr"/>
                      <a:r>
                        <a:rPr lang="es-CO" sz="1100" b="1" i="0" u="none" strike="noStrike">
                          <a:solidFill>
                            <a:srgbClr val="FFFFFF"/>
                          </a:solidFill>
                          <a:effectLst/>
                          <a:latin typeface="Calibri" panose="020F0502020204030204" pitchFamily="34" charset="0"/>
                        </a:rPr>
                        <a:t>PROYECTOS IMPORTANCIA ESTRATÉGICA NACIONAL</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660084616"/>
                  </a:ext>
                </a:extLst>
              </a:tr>
              <a:tr h="329540">
                <a:tc rowSpan="2">
                  <a:txBody>
                    <a:bodyPr/>
                    <a:lstStyle/>
                    <a:p>
                      <a:pPr algn="ctr" rtl="0" fontAlgn="ctr"/>
                      <a:r>
                        <a:rPr lang="es-CO" sz="800" b="1" i="0" u="none" strike="noStrike">
                          <a:effectLst/>
                          <a:latin typeface="Arial" panose="020B0604020202020204" pitchFamily="34" charset="0"/>
                        </a:rPr>
                        <a:t>PROYECTO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8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8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572024601"/>
                  </a:ext>
                </a:extLst>
              </a:tr>
              <a:tr h="285008">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596708454"/>
                  </a:ext>
                </a:extLst>
              </a:tr>
              <a:tr h="525483">
                <a:tc>
                  <a:txBody>
                    <a:bodyPr/>
                    <a:lstStyle/>
                    <a:p>
                      <a:pPr algn="l" rtl="0" fontAlgn="ctr"/>
                      <a:r>
                        <a:rPr lang="es-CO" sz="1000" b="0" i="0" u="none" strike="noStrike">
                          <a:solidFill>
                            <a:srgbClr val="000000"/>
                          </a:solidFill>
                          <a:effectLst/>
                          <a:latin typeface="Arial" panose="020B0604020202020204" pitchFamily="34" charset="0"/>
                        </a:rPr>
                        <a:t>Apoyo a proyectos de inversión a nivel nacional*</a:t>
                      </a:r>
                    </a:p>
                  </a:txBody>
                  <a:tcPr marL="801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1,878,400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54175"/>
                  </a:ext>
                </a:extLst>
              </a:tr>
              <a:tr h="587828">
                <a:tc>
                  <a:txBody>
                    <a:bodyPr/>
                    <a:lstStyle/>
                    <a:p>
                      <a:pPr algn="l" rtl="0" fontAlgn="ctr"/>
                      <a:r>
                        <a:rPr lang="es-CO" sz="1000" b="0" i="0" u="none" strike="noStrike">
                          <a:solidFill>
                            <a:srgbClr val="000000"/>
                          </a:solidFill>
                          <a:effectLst/>
                          <a:latin typeface="Arial" panose="020B0604020202020204" pitchFamily="34" charset="0"/>
                        </a:rPr>
                        <a:t>Distribución coberturas de tasa de interés para financiación de vivienda nueva. Nacional</a:t>
                      </a:r>
                    </a:p>
                  </a:txBody>
                  <a:tcPr marL="801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548,254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548,254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47.6%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548,254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194,631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35.5%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840324"/>
                  </a:ext>
                </a:extLst>
              </a:tr>
              <a:tr h="498764">
                <a:tc>
                  <a:txBody>
                    <a:bodyPr/>
                    <a:lstStyle/>
                    <a:p>
                      <a:pPr algn="l" rtl="0" fontAlgn="ctr"/>
                      <a:r>
                        <a:rPr lang="es-CO" sz="1000" b="0" i="0" u="none" strike="noStrike">
                          <a:solidFill>
                            <a:srgbClr val="000000"/>
                          </a:solidFill>
                          <a:effectLst/>
                          <a:latin typeface="Arial" panose="020B0604020202020204" pitchFamily="34" charset="0"/>
                        </a:rPr>
                        <a:t>Apoyo plan Todos Somos Pazcífico en el Litoral Pacifico Nacional</a:t>
                      </a:r>
                    </a:p>
                  </a:txBody>
                  <a:tcPr marL="801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46,176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46,176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46,176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11,501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24.9%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103774"/>
                  </a:ext>
                </a:extLst>
              </a:tr>
              <a:tr h="498764">
                <a:tc>
                  <a:txBody>
                    <a:bodyPr/>
                    <a:lstStyle/>
                    <a:p>
                      <a:pPr algn="l" rtl="0" fontAlgn="ctr"/>
                      <a:r>
                        <a:rPr lang="es-CO" sz="1000" b="0" i="0" u="none" strike="noStrike">
                          <a:solidFill>
                            <a:srgbClr val="000000"/>
                          </a:solidFill>
                          <a:effectLst/>
                          <a:latin typeface="Arial" panose="020B0604020202020204" pitchFamily="34" charset="0"/>
                        </a:rPr>
                        <a:t>Apoyo al Fondo DIAN para Colombia Nacional</a:t>
                      </a:r>
                    </a:p>
                  </a:txBody>
                  <a:tcPr marL="8015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9,426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9,426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9,426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solidFill>
                            <a:srgbClr val="000000"/>
                          </a:solidFill>
                          <a:effectLst/>
                          <a:latin typeface="Arial" panose="020B0604020202020204" pitchFamily="34" charset="0"/>
                        </a:rPr>
                        <a:t>2,577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000" b="0" i="0" u="none" strike="noStrike">
                          <a:effectLst/>
                          <a:latin typeface="Arial" panose="020B0604020202020204" pitchFamily="34" charset="0"/>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881542"/>
                  </a:ext>
                </a:extLst>
              </a:tr>
              <a:tr h="285008">
                <a:tc>
                  <a:txBody>
                    <a:bodyPr/>
                    <a:lstStyle/>
                    <a:p>
                      <a:pPr algn="l" rtl="0" fontAlgn="ctr"/>
                      <a:r>
                        <a:rPr lang="es-CO" sz="900" b="1" i="0" u="none" strike="noStrike">
                          <a:solidFill>
                            <a:srgbClr val="FFFFFF"/>
                          </a:solidFill>
                          <a:effectLst/>
                          <a:latin typeface="Arial" panose="020B0604020202020204" pitchFamily="34" charset="0"/>
                        </a:rPr>
                        <a:t>Proyectos Estratégicos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2,482,256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1,152,121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603,856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208,709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dirty="0">
                          <a:solidFill>
                            <a:srgbClr val="FFFFFF"/>
                          </a:solidFill>
                          <a:effectLst/>
                          <a:latin typeface="Arial" panose="020B060402020202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999732935"/>
                  </a:ext>
                </a:extLst>
              </a:tr>
            </a:tbl>
          </a:graphicData>
        </a:graphic>
      </p:graphicFrame>
    </p:spTree>
    <p:extLst>
      <p:ext uri="{BB962C8B-B14F-4D97-AF65-F5344CB8AC3E}">
        <p14:creationId xmlns:p14="http://schemas.microsoft.com/office/powerpoint/2010/main" val="401158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3" name="13 CuadroTexto">
            <a:extLst>
              <a:ext uri="{FF2B5EF4-FFF2-40B4-BE49-F238E27FC236}">
                <a16:creationId xmlns:a16="http://schemas.microsoft.com/office/drawing/2014/main" id="{1A03D924-1B92-44F5-9315-5C0654837F78}"/>
              </a:ext>
            </a:extLst>
          </p:cNvPr>
          <p:cNvSpPr txBox="1"/>
          <p:nvPr/>
        </p:nvSpPr>
        <p:spPr>
          <a:xfrm>
            <a:off x="2531675" y="280406"/>
            <a:ext cx="4025879" cy="64633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CO" sz="1800" dirty="0">
                <a:solidFill>
                  <a:schemeClr val="tx2"/>
                </a:solidFill>
                <a:latin typeface="Arial"/>
                <a:cs typeface="Arial"/>
              </a:rPr>
              <a:t>Gastos de Personal y Adquisición de Bienes y Servicios</a:t>
            </a:r>
          </a:p>
        </p:txBody>
      </p:sp>
      <p:sp>
        <p:nvSpPr>
          <p:cNvPr id="5" name="3 CuadroTexto">
            <a:extLst>
              <a:ext uri="{FF2B5EF4-FFF2-40B4-BE49-F238E27FC236}">
                <a16:creationId xmlns:a16="http://schemas.microsoft.com/office/drawing/2014/main" id="{EE85D73F-7628-4DE5-A53D-AA4AA63163EC}"/>
              </a:ext>
            </a:extLst>
          </p:cNvPr>
          <p:cNvSpPr txBox="1"/>
          <p:nvPr/>
        </p:nvSpPr>
        <p:spPr>
          <a:xfrm>
            <a:off x="473310" y="4835207"/>
            <a:ext cx="8213491" cy="369332"/>
          </a:xfrm>
          <a:prstGeom prst="rect">
            <a:avLst/>
          </a:prstGeom>
          <a:noFill/>
        </p:spPr>
        <p:txBody>
          <a:bodyPr wrap="square" rtlCol="0">
            <a:spAutoFit/>
          </a:bodyPr>
          <a:lstStyle/>
          <a:p>
            <a:pPr algn="just"/>
            <a:r>
              <a:rPr lang="es-ES" sz="900" dirty="0"/>
              <a:t>*Contempla la asignación de recursos del rubro “OTROS GASTOS DE PERSONAL - DISTRIBUCIÓN PREVIO CONCEPTO DGPPN”, correspondientes a la financiación del valor del incremento salarial de las Entidades del Gobierno Nacional en la vigencia 2021.</a:t>
            </a:r>
          </a:p>
        </p:txBody>
      </p:sp>
      <p:sp>
        <p:nvSpPr>
          <p:cNvPr id="6" name="8 CuadroTexto">
            <a:extLst>
              <a:ext uri="{FF2B5EF4-FFF2-40B4-BE49-F238E27FC236}">
                <a16:creationId xmlns:a16="http://schemas.microsoft.com/office/drawing/2014/main" id="{25A102F1-6A68-4282-9CC6-D525AE44F104}"/>
              </a:ext>
            </a:extLst>
          </p:cNvPr>
          <p:cNvSpPr txBox="1"/>
          <p:nvPr/>
        </p:nvSpPr>
        <p:spPr>
          <a:xfrm>
            <a:off x="457199" y="5275608"/>
            <a:ext cx="8213490" cy="1061829"/>
          </a:xfrm>
          <a:prstGeom prst="rect">
            <a:avLst/>
          </a:prstGeom>
          <a:noFill/>
        </p:spPr>
        <p:txBody>
          <a:bodyPr wrap="square" rtlCol="0">
            <a:spAutoFit/>
          </a:bodyPr>
          <a:lstStyle/>
          <a:p>
            <a:pPr algn="just"/>
            <a:r>
              <a:rPr lang="es-CO" sz="900" b="1" dirty="0">
                <a:latin typeface="+mj-lt"/>
              </a:rPr>
              <a:t>Notas </a:t>
            </a:r>
          </a:p>
          <a:p>
            <a:pPr algn="just"/>
            <a:endParaRPr lang="es-CO" sz="900" b="1" dirty="0">
              <a:latin typeface="+mj-lt"/>
            </a:endParaRPr>
          </a:p>
          <a:p>
            <a:pPr algn="just"/>
            <a:r>
              <a:rPr lang="es-CO" sz="900" dirty="0">
                <a:latin typeface="+mj-lt"/>
                <a:cs typeface="Arial" panose="020B0604020202020204" pitchFamily="34" charset="0"/>
              </a:rPr>
              <a:t>1.   Se presentan recursos bloqueados en el rubro “Otros Gastos de Personal – Distribución Previo Concepto DGPPN” por $1.758.045 millones. </a:t>
            </a:r>
          </a:p>
          <a:p>
            <a:pPr algn="just"/>
            <a:endParaRPr lang="es-CO" sz="900" dirty="0">
              <a:latin typeface="+mj-lt"/>
              <a:cs typeface="Arial" panose="020B0604020202020204" pitchFamily="34" charset="0"/>
            </a:endParaRPr>
          </a:p>
          <a:p>
            <a:pPr algn="just"/>
            <a:r>
              <a:rPr lang="es-CO" sz="900" dirty="0">
                <a:latin typeface="+mj-lt"/>
                <a:cs typeface="Arial" panose="020B0604020202020204" pitchFamily="34" charset="0"/>
              </a:rPr>
              <a:t>2. </a:t>
            </a:r>
            <a:r>
              <a:rPr lang="es-CO" sz="900" dirty="0">
                <a:latin typeface="+mj-lt"/>
              </a:rPr>
              <a:t>El porcentaje de participación de cada concepto de gasto para la Entidad, se obtiene de dividir la apropiación vigente de cada concepto, sobre el total de la Entidad. Así mismo, el porcentaje de los compromisos y obligaciones ejecutadas a la fecha se obtiene dividiendo los compromisos y obligaciones de cada concepto, sobre su apropiación vigente. </a:t>
            </a:r>
          </a:p>
        </p:txBody>
      </p:sp>
      <p:grpSp>
        <p:nvGrpSpPr>
          <p:cNvPr id="26" name="27 Grupo">
            <a:extLst>
              <a:ext uri="{FF2B5EF4-FFF2-40B4-BE49-F238E27FC236}">
                <a16:creationId xmlns:a16="http://schemas.microsoft.com/office/drawing/2014/main" id="{5318458D-1713-4A0C-93A2-13F498BBDB33}"/>
              </a:ext>
            </a:extLst>
          </p:cNvPr>
          <p:cNvGrpSpPr/>
          <p:nvPr/>
        </p:nvGrpSpPr>
        <p:grpSpPr>
          <a:xfrm>
            <a:off x="6900982" y="86308"/>
            <a:ext cx="1967809" cy="509344"/>
            <a:chOff x="7092280" y="415711"/>
            <a:chExt cx="1872208" cy="791494"/>
          </a:xfrm>
        </p:grpSpPr>
        <p:sp>
          <p:nvSpPr>
            <p:cNvPr id="27" name="Forma libre 13">
              <a:extLst>
                <a:ext uri="{FF2B5EF4-FFF2-40B4-BE49-F238E27FC236}">
                  <a16:creationId xmlns:a16="http://schemas.microsoft.com/office/drawing/2014/main" id="{9AB3DA7B-45B6-4748-9F99-BA6DC1F4015C}"/>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4">
              <a:extLst>
                <a:ext uri="{FF2B5EF4-FFF2-40B4-BE49-F238E27FC236}">
                  <a16:creationId xmlns:a16="http://schemas.microsoft.com/office/drawing/2014/main" id="{338FB94C-4926-463B-A303-48949F8165C2}"/>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5">
              <a:extLst>
                <a:ext uri="{FF2B5EF4-FFF2-40B4-BE49-F238E27FC236}">
                  <a16:creationId xmlns:a16="http://schemas.microsoft.com/office/drawing/2014/main" id="{B39A3136-046E-4DDF-99E5-EE2E455D2DD5}"/>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6">
              <a:extLst>
                <a:ext uri="{FF2B5EF4-FFF2-40B4-BE49-F238E27FC236}">
                  <a16:creationId xmlns:a16="http://schemas.microsoft.com/office/drawing/2014/main" id="{ACE8BECB-57B9-4F81-84E9-D11D92AC1F6A}"/>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7">
              <a:extLst>
                <a:ext uri="{FF2B5EF4-FFF2-40B4-BE49-F238E27FC236}">
                  <a16:creationId xmlns:a16="http://schemas.microsoft.com/office/drawing/2014/main" id="{48E4E4DF-9FDC-4B7E-A6E4-2F40B50EABB0}"/>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8">
              <a:extLst>
                <a:ext uri="{FF2B5EF4-FFF2-40B4-BE49-F238E27FC236}">
                  <a16:creationId xmlns:a16="http://schemas.microsoft.com/office/drawing/2014/main" id="{9D7AEC8B-8255-4009-B883-B4935DB69E22}"/>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Forma libre 19">
              <a:extLst>
                <a:ext uri="{FF2B5EF4-FFF2-40B4-BE49-F238E27FC236}">
                  <a16:creationId xmlns:a16="http://schemas.microsoft.com/office/drawing/2014/main" id="{FC88BF9F-D205-4095-9289-8BF14D6E4350}"/>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4" name="Forma libre 20">
              <a:extLst>
                <a:ext uri="{FF2B5EF4-FFF2-40B4-BE49-F238E27FC236}">
                  <a16:creationId xmlns:a16="http://schemas.microsoft.com/office/drawing/2014/main" id="{0C19CE3E-312B-4D9D-9C8E-1D2E15DB7389}"/>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5" name="Forma libre 21">
              <a:extLst>
                <a:ext uri="{FF2B5EF4-FFF2-40B4-BE49-F238E27FC236}">
                  <a16:creationId xmlns:a16="http://schemas.microsoft.com/office/drawing/2014/main" id="{6BE7A906-992E-4EC9-813C-E915CC894B08}"/>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6" name="Forma libre 22">
              <a:extLst>
                <a:ext uri="{FF2B5EF4-FFF2-40B4-BE49-F238E27FC236}">
                  <a16:creationId xmlns:a16="http://schemas.microsoft.com/office/drawing/2014/main" id="{4EDEB93D-83C9-47B8-AF00-375D850E6DF8}"/>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7" name="Forma libre 23">
              <a:extLst>
                <a:ext uri="{FF2B5EF4-FFF2-40B4-BE49-F238E27FC236}">
                  <a16:creationId xmlns:a16="http://schemas.microsoft.com/office/drawing/2014/main" id="{7418E005-8490-4127-AA8E-6F9D499113CD}"/>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8" name="Forma libre 24">
              <a:extLst>
                <a:ext uri="{FF2B5EF4-FFF2-40B4-BE49-F238E27FC236}">
                  <a16:creationId xmlns:a16="http://schemas.microsoft.com/office/drawing/2014/main" id="{05CB91CE-85A6-433D-9C9C-5DED7C2D88DF}"/>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9" name="Forma libre 25">
              <a:extLst>
                <a:ext uri="{FF2B5EF4-FFF2-40B4-BE49-F238E27FC236}">
                  <a16:creationId xmlns:a16="http://schemas.microsoft.com/office/drawing/2014/main" id="{A94EA0FC-2AF0-4122-9C44-7A7D9849D4CC}"/>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40" name="Forma libre 26">
              <a:extLst>
                <a:ext uri="{FF2B5EF4-FFF2-40B4-BE49-F238E27FC236}">
                  <a16:creationId xmlns:a16="http://schemas.microsoft.com/office/drawing/2014/main" id="{A37AB992-47CA-40CD-BF06-F707797EDC5F}"/>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1" name="Forma libre 27">
              <a:extLst>
                <a:ext uri="{FF2B5EF4-FFF2-40B4-BE49-F238E27FC236}">
                  <a16:creationId xmlns:a16="http://schemas.microsoft.com/office/drawing/2014/main" id="{F6B5F2EF-2719-4422-8F95-1658CD305B8B}"/>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2" name="Forma libre 28">
              <a:extLst>
                <a:ext uri="{FF2B5EF4-FFF2-40B4-BE49-F238E27FC236}">
                  <a16:creationId xmlns:a16="http://schemas.microsoft.com/office/drawing/2014/main" id="{5BD084F7-F23C-4D58-9F60-3001CB3DB116}"/>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3" name="Forma libre 29">
              <a:extLst>
                <a:ext uri="{FF2B5EF4-FFF2-40B4-BE49-F238E27FC236}">
                  <a16:creationId xmlns:a16="http://schemas.microsoft.com/office/drawing/2014/main" id="{4C53CCBF-4ABA-4B87-8923-DB1604AF1877}"/>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2" name="Tabla 1">
            <a:extLst>
              <a:ext uri="{FF2B5EF4-FFF2-40B4-BE49-F238E27FC236}">
                <a16:creationId xmlns:a16="http://schemas.microsoft.com/office/drawing/2014/main" id="{9CF43741-4BE3-4D3B-B87B-25EA068F1324}"/>
              </a:ext>
            </a:extLst>
          </p:cNvPr>
          <p:cNvGraphicFramePr>
            <a:graphicFrameLocks noGrp="1"/>
          </p:cNvGraphicFramePr>
          <p:nvPr>
            <p:extLst>
              <p:ext uri="{D42A27DB-BD31-4B8C-83A1-F6EECF244321}">
                <p14:modId xmlns:p14="http://schemas.microsoft.com/office/powerpoint/2010/main" val="657474669"/>
              </p:ext>
            </p:extLst>
          </p:nvPr>
        </p:nvGraphicFramePr>
        <p:xfrm>
          <a:off x="710215" y="770321"/>
          <a:ext cx="7741330" cy="3912601"/>
        </p:xfrm>
        <a:graphic>
          <a:graphicData uri="http://schemas.openxmlformats.org/drawingml/2006/table">
            <a:tbl>
              <a:tblPr/>
              <a:tblGrid>
                <a:gridCol w="2378981">
                  <a:extLst>
                    <a:ext uri="{9D8B030D-6E8A-4147-A177-3AD203B41FA5}">
                      <a16:colId xmlns:a16="http://schemas.microsoft.com/office/drawing/2014/main" val="566898662"/>
                    </a:ext>
                  </a:extLst>
                </a:gridCol>
                <a:gridCol w="771561">
                  <a:extLst>
                    <a:ext uri="{9D8B030D-6E8A-4147-A177-3AD203B41FA5}">
                      <a16:colId xmlns:a16="http://schemas.microsoft.com/office/drawing/2014/main" val="2293668028"/>
                    </a:ext>
                  </a:extLst>
                </a:gridCol>
                <a:gridCol w="810139">
                  <a:extLst>
                    <a:ext uri="{9D8B030D-6E8A-4147-A177-3AD203B41FA5}">
                      <a16:colId xmlns:a16="http://schemas.microsoft.com/office/drawing/2014/main" val="3354349898"/>
                    </a:ext>
                  </a:extLst>
                </a:gridCol>
                <a:gridCol w="822999">
                  <a:extLst>
                    <a:ext uri="{9D8B030D-6E8A-4147-A177-3AD203B41FA5}">
                      <a16:colId xmlns:a16="http://schemas.microsoft.com/office/drawing/2014/main" val="2596172041"/>
                    </a:ext>
                  </a:extLst>
                </a:gridCol>
                <a:gridCol w="604389">
                  <a:extLst>
                    <a:ext uri="{9D8B030D-6E8A-4147-A177-3AD203B41FA5}">
                      <a16:colId xmlns:a16="http://schemas.microsoft.com/office/drawing/2014/main" val="3305065388"/>
                    </a:ext>
                  </a:extLst>
                </a:gridCol>
                <a:gridCol w="617249">
                  <a:extLst>
                    <a:ext uri="{9D8B030D-6E8A-4147-A177-3AD203B41FA5}">
                      <a16:colId xmlns:a16="http://schemas.microsoft.com/office/drawing/2014/main" val="1319782585"/>
                    </a:ext>
                  </a:extLst>
                </a:gridCol>
                <a:gridCol w="617249">
                  <a:extLst>
                    <a:ext uri="{9D8B030D-6E8A-4147-A177-3AD203B41FA5}">
                      <a16:colId xmlns:a16="http://schemas.microsoft.com/office/drawing/2014/main" val="3817394237"/>
                    </a:ext>
                  </a:extLst>
                </a:gridCol>
                <a:gridCol w="617249">
                  <a:extLst>
                    <a:ext uri="{9D8B030D-6E8A-4147-A177-3AD203B41FA5}">
                      <a16:colId xmlns:a16="http://schemas.microsoft.com/office/drawing/2014/main" val="2002866861"/>
                    </a:ext>
                  </a:extLst>
                </a:gridCol>
                <a:gridCol w="501514">
                  <a:extLst>
                    <a:ext uri="{9D8B030D-6E8A-4147-A177-3AD203B41FA5}">
                      <a16:colId xmlns:a16="http://schemas.microsoft.com/office/drawing/2014/main" val="1939182709"/>
                    </a:ext>
                  </a:extLst>
                </a:gridCol>
              </a:tblGrid>
              <a:tr h="199623">
                <a:tc>
                  <a:txBody>
                    <a:bodyPr/>
                    <a:lstStyle/>
                    <a:p>
                      <a:pPr algn="l" fontAlgn="b"/>
                      <a:endParaRPr lang="es-CO" sz="1100" b="0" i="0" u="none" strike="noStrike" dirty="0">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s-CO" sz="1100" b="0" i="0" u="none" strike="noStrike">
                          <a:effectLst/>
                          <a:latin typeface="Calibri" panose="020F0502020204030204" pitchFamily="34" charset="0"/>
                        </a:rPr>
                        <a:t>Cifras en millones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3557342584"/>
                  </a:ext>
                </a:extLst>
              </a:tr>
              <a:tr h="279472">
                <a:tc gridSpan="9">
                  <a:txBody>
                    <a:bodyPr/>
                    <a:lstStyle/>
                    <a:p>
                      <a:pPr algn="ctr" fontAlgn="ctr"/>
                      <a:r>
                        <a:rPr lang="es-CO" sz="1100" b="1" i="0" u="none" strike="noStrike">
                          <a:solidFill>
                            <a:srgbClr val="FFFFFF"/>
                          </a:solidFill>
                          <a:effectLst/>
                          <a:latin typeface="Calibri" panose="020F0502020204030204" pitchFamily="34" charset="0"/>
                        </a:rPr>
                        <a:t>FUNCIONAMIENTO MHCP</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805915104"/>
                  </a:ext>
                </a:extLst>
              </a:tr>
              <a:tr h="199623">
                <a:tc rowSpan="2">
                  <a:txBody>
                    <a:bodyPr/>
                    <a:lstStyle/>
                    <a:p>
                      <a:pPr algn="ctr" rtl="0" fontAlgn="ctr"/>
                      <a:r>
                        <a:rPr lang="es-CO" sz="800" b="1" i="0" u="none" strike="noStrike">
                          <a:solidFill>
                            <a:srgbClr val="000000"/>
                          </a:solidFill>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solidFill>
                            <a:srgbClr val="000000"/>
                          </a:solidFill>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solidFill>
                            <a:srgbClr val="000000"/>
                          </a:solidFill>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solidFill>
                            <a:srgbClr val="000000"/>
                          </a:solidFill>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solidFill>
                            <a:srgbClr val="000000"/>
                          </a:solidFill>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800" b="1" i="0" u="none" strike="noStrike">
                          <a:solidFill>
                            <a:srgbClr val="000000"/>
                          </a:solidFill>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800" b="1" i="0" u="none" strike="noStrike">
                          <a:solidFill>
                            <a:srgbClr val="000000"/>
                          </a:solidFill>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3915998076"/>
                  </a:ext>
                </a:extLst>
              </a:tr>
              <a:tr h="199623">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800" b="1" i="0" u="none" strike="noStrike">
                          <a:solidFill>
                            <a:srgbClr val="000000"/>
                          </a:solidFill>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8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800" b="1" i="0" u="none" strike="noStrike">
                          <a:solidFill>
                            <a:srgbClr val="000000"/>
                          </a:solidFill>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s-CO" sz="800" b="1" i="0" u="none" strike="noStrike">
                          <a:solidFill>
                            <a:srgbClr val="000000"/>
                          </a:solidFill>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0194842"/>
                  </a:ext>
                </a:extLst>
              </a:tr>
              <a:tr h="339358">
                <a:tc>
                  <a:txBody>
                    <a:bodyPr/>
                    <a:lstStyle/>
                    <a:p>
                      <a:pPr algn="l" rtl="0" fontAlgn="ctr"/>
                      <a:r>
                        <a:rPr lang="es-CO" sz="900" b="1" i="0" u="none" strike="noStrike">
                          <a:solidFill>
                            <a:srgbClr val="000000"/>
                          </a:solidFill>
                          <a:effectLst/>
                          <a:latin typeface="Arial" panose="020B0604020202020204" pitchFamily="34" charset="0"/>
                        </a:rPr>
                        <a:t>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1,848,507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1,848,507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1,758,045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96.8%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62,375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62,240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1"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22071769"/>
                  </a:ext>
                </a:extLst>
              </a:tr>
              <a:tr h="339358">
                <a:tc>
                  <a:txBody>
                    <a:bodyPr/>
                    <a:lstStyle/>
                    <a:p>
                      <a:pPr algn="l" rtl="0" fontAlgn="ctr"/>
                      <a:r>
                        <a:rPr lang="es-CO" sz="900" b="0" i="0" u="none" strike="noStrike">
                          <a:solidFill>
                            <a:srgbClr val="000000"/>
                          </a:solidFill>
                          <a:effectLst/>
                          <a:latin typeface="Arial" panose="020B0604020202020204" pitchFamily="34" charset="0"/>
                        </a:rPr>
                        <a:t>SERVICIOS PERSONALES ASOCIADOS A NOMINA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1,819,522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1,814,766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1,757,071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41,178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8863413"/>
                  </a:ext>
                </a:extLst>
              </a:tr>
              <a:tr h="339358">
                <a:tc>
                  <a:txBody>
                    <a:bodyPr/>
                    <a:lstStyle/>
                    <a:p>
                      <a:pPr algn="l" rtl="0" fontAlgn="ctr"/>
                      <a:r>
                        <a:rPr lang="es-CO" sz="900" b="0" i="0" u="none" strike="noStrike">
                          <a:solidFill>
                            <a:srgbClr val="000000"/>
                          </a:solidFill>
                          <a:effectLst/>
                          <a:latin typeface="Arial" panose="020B0604020202020204" pitchFamily="34" charset="0"/>
                        </a:rPr>
                        <a:t>NACIÓN* (A-01-01-04)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1,757,071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1,757,071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1,757,071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55688"/>
                  </a:ext>
                </a:extLst>
              </a:tr>
              <a:tr h="339358">
                <a:tc>
                  <a:txBody>
                    <a:bodyPr/>
                    <a:lstStyle/>
                    <a:p>
                      <a:pPr algn="l" rtl="0" fontAlgn="ctr"/>
                      <a:r>
                        <a:rPr lang="es-CO" sz="900" b="0" i="0" u="none" strike="noStrike">
                          <a:solidFill>
                            <a:srgbClr val="000000"/>
                          </a:solidFill>
                          <a:effectLst/>
                          <a:latin typeface="Arial" panose="020B0604020202020204" pitchFamily="34" charset="0"/>
                        </a:rPr>
                        <a:t>NACIÓN* (A-01-02-04)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244827"/>
                  </a:ext>
                </a:extLst>
              </a:tr>
              <a:tr h="339358">
                <a:tc>
                  <a:txBody>
                    <a:bodyPr/>
                    <a:lstStyle/>
                    <a:p>
                      <a:pPr algn="l" rtl="0" fontAlgn="ctr"/>
                      <a:r>
                        <a:rPr lang="es-CO" sz="900" b="0" i="0" u="none" strike="noStrike">
                          <a:solidFill>
                            <a:srgbClr val="000000"/>
                          </a:solidFill>
                          <a:effectLst/>
                          <a:latin typeface="Arial" panose="020B0604020202020204" pitchFamily="34" charset="0"/>
                        </a:rPr>
                        <a:t>SERVICIOS PERSONALES ASOCIADOS A NOMINA (MHCP)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62,451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57,695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41,289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41,178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820979"/>
                  </a:ext>
                </a:extLst>
              </a:tr>
              <a:tr h="339358">
                <a:tc>
                  <a:txBody>
                    <a:bodyPr/>
                    <a:lstStyle/>
                    <a:p>
                      <a:pPr algn="l" rtl="0" fontAlgn="ctr"/>
                      <a:r>
                        <a:rPr lang="es-CO" sz="900" b="0" i="0" u="none" strike="noStrike">
                          <a:solidFill>
                            <a:srgbClr val="000000"/>
                          </a:solidFill>
                          <a:effectLst/>
                          <a:latin typeface="Arial" panose="020B0604020202020204" pitchFamily="34" charset="0"/>
                        </a:rPr>
                        <a:t>REMUNERACIONES NO CONSTITUTIVAS DE FACTOR SALARIAL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10,327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732964"/>
                  </a:ext>
                </a:extLst>
              </a:tr>
              <a:tr h="339358">
                <a:tc>
                  <a:txBody>
                    <a:bodyPr/>
                    <a:lstStyle/>
                    <a:p>
                      <a:pPr algn="l" rtl="0" fontAlgn="ctr"/>
                      <a:r>
                        <a:rPr lang="es-CO" sz="900" b="0" i="0" u="none" strike="noStrike">
                          <a:solidFill>
                            <a:srgbClr val="000000"/>
                          </a:solidFill>
                          <a:effectLst/>
                          <a:latin typeface="Arial" panose="020B0604020202020204" pitchFamily="34" charset="0"/>
                        </a:rPr>
                        <a:t>CONTRIBUCIONES INHERENTES A LA NÓMINA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14,107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14,107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833484"/>
                  </a:ext>
                </a:extLst>
              </a:tr>
              <a:tr h="339358">
                <a:tc>
                  <a:txBody>
                    <a:bodyPr/>
                    <a:lstStyle/>
                    <a:p>
                      <a:pPr algn="l" rtl="0" fontAlgn="ctr"/>
                      <a:r>
                        <a:rPr lang="es-CO" sz="900" b="1" i="0" u="none" strike="noStrike">
                          <a:solidFill>
                            <a:srgbClr val="000000"/>
                          </a:solidFill>
                          <a:effectLst/>
                          <a:latin typeface="Arial" panose="020B0604020202020204" pitchFamily="34" charset="0"/>
                        </a:rPr>
                        <a:t>ADQUISICIÓN DE BIENES Y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53,030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61,232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49,349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34,491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900" b="0" i="0" u="none" strike="noStrike">
                          <a:solidFill>
                            <a:srgbClr val="000000"/>
                          </a:solidFill>
                          <a:effectLst/>
                          <a:latin typeface="Arial" panose="020B0604020202020204" pitchFamily="34" charset="0"/>
                        </a:rPr>
                        <a:t>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949179854"/>
                  </a:ext>
                </a:extLst>
              </a:tr>
              <a:tr h="319396">
                <a:tc>
                  <a:txBody>
                    <a:bodyPr/>
                    <a:lstStyle/>
                    <a:p>
                      <a:pPr algn="l" rtl="0" fontAlgn="ctr"/>
                      <a:r>
                        <a:rPr lang="es-CO" sz="900" b="1" i="0" u="none" strike="noStrike">
                          <a:solidFill>
                            <a:srgbClr val="FFFFFF"/>
                          </a:solidFill>
                          <a:effectLst/>
                          <a:latin typeface="Arial" panose="020B0604020202020204" pitchFamily="34" charset="0"/>
                        </a:rPr>
                        <a:t>TOTAL GASTOS DE PERSONAL Y GASTOS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1,901,537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1,909,739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1,758,045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111,724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96,731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dirty="0">
                          <a:solidFill>
                            <a:srgbClr val="FFFFFF"/>
                          </a:solidFill>
                          <a:effectLst/>
                          <a:latin typeface="Arial" panose="020B060402020202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29864702"/>
                  </a:ext>
                </a:extLst>
              </a:tr>
            </a:tbl>
          </a:graphicData>
        </a:graphic>
      </p:graphicFrame>
    </p:spTree>
    <p:extLst>
      <p:ext uri="{BB962C8B-B14F-4D97-AF65-F5344CB8AC3E}">
        <p14:creationId xmlns:p14="http://schemas.microsoft.com/office/powerpoint/2010/main" val="4151231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3" name="13 CuadroTexto">
            <a:extLst>
              <a:ext uri="{FF2B5EF4-FFF2-40B4-BE49-F238E27FC236}">
                <a16:creationId xmlns:a16="http://schemas.microsoft.com/office/drawing/2014/main" id="{394F524A-B271-4774-9B57-7C2AD3524003}"/>
              </a:ext>
            </a:extLst>
          </p:cNvPr>
          <p:cNvSpPr txBox="1"/>
          <p:nvPr/>
        </p:nvSpPr>
        <p:spPr>
          <a:xfrm>
            <a:off x="3398323" y="571973"/>
            <a:ext cx="2059619"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800" dirty="0">
                <a:solidFill>
                  <a:schemeClr val="tx2"/>
                </a:solidFill>
                <a:latin typeface="Arial"/>
                <a:cs typeface="Arial"/>
              </a:rPr>
              <a:t>Transferencias</a:t>
            </a:r>
          </a:p>
        </p:txBody>
      </p:sp>
      <p:sp>
        <p:nvSpPr>
          <p:cNvPr id="5" name="8 CuadroTexto">
            <a:extLst>
              <a:ext uri="{FF2B5EF4-FFF2-40B4-BE49-F238E27FC236}">
                <a16:creationId xmlns:a16="http://schemas.microsoft.com/office/drawing/2014/main" id="{9E437B0C-FE8A-403A-9A88-AB7541F4C332}"/>
              </a:ext>
            </a:extLst>
          </p:cNvPr>
          <p:cNvSpPr txBox="1"/>
          <p:nvPr/>
        </p:nvSpPr>
        <p:spPr>
          <a:xfrm>
            <a:off x="550998" y="5312066"/>
            <a:ext cx="7754270" cy="1277273"/>
          </a:xfrm>
          <a:prstGeom prst="rect">
            <a:avLst/>
          </a:prstGeom>
          <a:noFill/>
        </p:spPr>
        <p:txBody>
          <a:bodyPr wrap="square" rtlCol="0">
            <a:spAutoFit/>
          </a:bodyPr>
          <a:lstStyle/>
          <a:p>
            <a:pPr algn="just"/>
            <a:r>
              <a:rPr lang="es-CO" sz="700" dirty="0">
                <a:latin typeface="+mj-lt"/>
              </a:rPr>
              <a:t>* Se contemplan los recursos asociados al rubro Otras transferencias – Distribución previo concepto que son utilizadas para contingencias del Estado. Los recursos se distribuyen a las entidades y se ejecutan a través de sus presupuestos, razón por la cual no se presenta avance a nivel de compromisos y obligaciones. </a:t>
            </a:r>
          </a:p>
          <a:p>
            <a:pPr algn="just"/>
            <a:r>
              <a:rPr lang="es-CO" sz="700" dirty="0">
                <a:latin typeface="+mj-lt"/>
                <a:cs typeface="Arial" panose="020B0604020202020204" pitchFamily="34" charset="0"/>
              </a:rPr>
              <a:t>** Transferencias corrientes-nación: El presupuesto del Ministerio de Hacienda y Crédito Público, </a:t>
            </a:r>
            <a:r>
              <a:rPr lang="es-CO" sz="700" dirty="0">
                <a:latin typeface="+mj-lt"/>
              </a:rPr>
              <a:t>se adicionó en $1.6 billones mediante el Decreto 147 del 27 de enero de 2022, </a:t>
            </a:r>
            <a:r>
              <a:rPr lang="es-CO" sz="700" dirty="0">
                <a:latin typeface="+mj-lt"/>
                <a:cs typeface="Arial" panose="020B0604020202020204" pitchFamily="34" charset="0"/>
              </a:rPr>
              <a:t>en respuesta a las medidas adoptadas por el Gobierno Nacional mediante el Decreto 417 de 2020, donde Declaró el Estado de Emergencia Económica, Social y Ecológica, y de conformidad con el Decreto 444 del 21 de marzo de 2020, por el cual se crea el Fondo de Mitigación de Emergencias - FOME.</a:t>
            </a:r>
            <a:endParaRPr lang="es-CO" sz="700" dirty="0">
              <a:highlight>
                <a:srgbClr val="FFFF00"/>
              </a:highlight>
              <a:latin typeface="+mj-lt"/>
              <a:cs typeface="Arial" panose="020B0604020202020204" pitchFamily="34" charset="0"/>
            </a:endParaRPr>
          </a:p>
          <a:p>
            <a:pPr algn="just"/>
            <a:r>
              <a:rPr lang="es-ES" sz="700" dirty="0">
                <a:latin typeface="+mj-lt"/>
                <a:cs typeface="Arial" panose="020B0604020202020204" pitchFamily="34" charset="0"/>
              </a:rPr>
              <a:t>***Corresponde a los rubros presupuestales cuyos montos son inferiores a $20.000 millones y el porcentaje de participación menor a 0,2%</a:t>
            </a:r>
            <a:endParaRPr lang="es-CO" sz="700" dirty="0">
              <a:latin typeface="+mj-lt"/>
              <a:cs typeface="Arial" panose="020B0604020202020204" pitchFamily="34" charset="0"/>
            </a:endParaRPr>
          </a:p>
          <a:p>
            <a:pPr algn="just"/>
            <a:br>
              <a:rPr lang="es-CO" sz="700" dirty="0">
                <a:latin typeface="+mj-lt"/>
                <a:cs typeface="Arial" panose="020B0604020202020204" pitchFamily="34" charset="0"/>
              </a:rPr>
            </a:br>
            <a:r>
              <a:rPr lang="es-CO" sz="700" b="1" dirty="0">
                <a:latin typeface="+mj-lt"/>
              </a:rPr>
              <a:t>Notas </a:t>
            </a:r>
          </a:p>
          <a:p>
            <a:pPr marL="228600" indent="-228600" algn="just">
              <a:buAutoNum type="arabicPeriod"/>
            </a:pPr>
            <a:r>
              <a:rPr lang="es-CO" sz="700" dirty="0">
                <a:latin typeface="+mj-lt"/>
                <a:cs typeface="Arial" panose="020B0604020202020204" pitchFamily="34" charset="0"/>
              </a:rPr>
              <a:t>Se presentan recursos bloqueados de transferencias corrientes por $3.742.871 millones.</a:t>
            </a:r>
          </a:p>
          <a:p>
            <a:pPr marL="228600" indent="-228600" algn="just">
              <a:buAutoNum type="arabicPeriod"/>
            </a:pPr>
            <a:r>
              <a:rPr lang="es-CO" sz="700" dirty="0">
                <a:latin typeface="+mj-lt"/>
              </a:rPr>
              <a:t>El porcentaje de participación de cada concepto de gasto para la Entidad se obtiene de dividir la apropiación vigente de cada concepto, sobre el total de la Entidad. Así mismo, el porcentaje de los compromisos y obligaciones ejecutadas a la fecha se obtiene dividiendo los compromisos y obligaciones de cada concepto sobre su apropiación vigente. </a:t>
            </a:r>
          </a:p>
        </p:txBody>
      </p:sp>
      <p:grpSp>
        <p:nvGrpSpPr>
          <p:cNvPr id="25" name="27 Grupo">
            <a:extLst>
              <a:ext uri="{FF2B5EF4-FFF2-40B4-BE49-F238E27FC236}">
                <a16:creationId xmlns:a16="http://schemas.microsoft.com/office/drawing/2014/main" id="{6ACDA4D7-3891-4EFE-9157-0D9758A88704}"/>
              </a:ext>
            </a:extLst>
          </p:cNvPr>
          <p:cNvGrpSpPr/>
          <p:nvPr/>
        </p:nvGrpSpPr>
        <p:grpSpPr>
          <a:xfrm>
            <a:off x="6900982" y="86308"/>
            <a:ext cx="1967809" cy="509344"/>
            <a:chOff x="7092280" y="415711"/>
            <a:chExt cx="1872208" cy="791494"/>
          </a:xfrm>
        </p:grpSpPr>
        <p:sp>
          <p:nvSpPr>
            <p:cNvPr id="26" name="Forma libre 13">
              <a:extLst>
                <a:ext uri="{FF2B5EF4-FFF2-40B4-BE49-F238E27FC236}">
                  <a16:creationId xmlns:a16="http://schemas.microsoft.com/office/drawing/2014/main" id="{36200A0C-FF41-4634-8F6F-6AE46A027275}"/>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7" name="Forma libre 14">
              <a:extLst>
                <a:ext uri="{FF2B5EF4-FFF2-40B4-BE49-F238E27FC236}">
                  <a16:creationId xmlns:a16="http://schemas.microsoft.com/office/drawing/2014/main" id="{EC50A89F-5F4A-48F4-B280-8B3A4D32B588}"/>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5">
              <a:extLst>
                <a:ext uri="{FF2B5EF4-FFF2-40B4-BE49-F238E27FC236}">
                  <a16:creationId xmlns:a16="http://schemas.microsoft.com/office/drawing/2014/main" id="{4CF62C96-5877-47AF-B1EC-F05ADD62C7BB}"/>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6">
              <a:extLst>
                <a:ext uri="{FF2B5EF4-FFF2-40B4-BE49-F238E27FC236}">
                  <a16:creationId xmlns:a16="http://schemas.microsoft.com/office/drawing/2014/main" id="{2F28B1F2-40FD-4914-BC33-2954E1A59993}"/>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7">
              <a:extLst>
                <a:ext uri="{FF2B5EF4-FFF2-40B4-BE49-F238E27FC236}">
                  <a16:creationId xmlns:a16="http://schemas.microsoft.com/office/drawing/2014/main" id="{826B639F-3A3F-4233-9C27-722834F29F14}"/>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8">
              <a:extLst>
                <a:ext uri="{FF2B5EF4-FFF2-40B4-BE49-F238E27FC236}">
                  <a16:creationId xmlns:a16="http://schemas.microsoft.com/office/drawing/2014/main" id="{957D2BE9-A53E-4EAE-8E6D-BB01E4E55F43}"/>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9">
              <a:extLst>
                <a:ext uri="{FF2B5EF4-FFF2-40B4-BE49-F238E27FC236}">
                  <a16:creationId xmlns:a16="http://schemas.microsoft.com/office/drawing/2014/main" id="{8D92A9A7-B5C2-4668-8AF9-00FC6C36FBA6}"/>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3" name="Forma libre 20">
              <a:extLst>
                <a:ext uri="{FF2B5EF4-FFF2-40B4-BE49-F238E27FC236}">
                  <a16:creationId xmlns:a16="http://schemas.microsoft.com/office/drawing/2014/main" id="{8014A504-71C8-4960-8676-CC77CAD9549B}"/>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4" name="Forma libre 21">
              <a:extLst>
                <a:ext uri="{FF2B5EF4-FFF2-40B4-BE49-F238E27FC236}">
                  <a16:creationId xmlns:a16="http://schemas.microsoft.com/office/drawing/2014/main" id="{1D3A94D4-6A9F-4FC3-82C6-4C3081651EDF}"/>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5" name="Forma libre 22">
              <a:extLst>
                <a:ext uri="{FF2B5EF4-FFF2-40B4-BE49-F238E27FC236}">
                  <a16:creationId xmlns:a16="http://schemas.microsoft.com/office/drawing/2014/main" id="{E3749586-ECDE-4738-B710-8FF7E50AE3F6}"/>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6" name="Forma libre 23">
              <a:extLst>
                <a:ext uri="{FF2B5EF4-FFF2-40B4-BE49-F238E27FC236}">
                  <a16:creationId xmlns:a16="http://schemas.microsoft.com/office/drawing/2014/main" id="{82F352E1-0188-4F6A-AA5C-FC9529DC94C2}"/>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7" name="Forma libre 24">
              <a:extLst>
                <a:ext uri="{FF2B5EF4-FFF2-40B4-BE49-F238E27FC236}">
                  <a16:creationId xmlns:a16="http://schemas.microsoft.com/office/drawing/2014/main" id="{A2FA7B17-5023-4C3A-914A-49AA018C5A6E}"/>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8" name="Forma libre 25">
              <a:extLst>
                <a:ext uri="{FF2B5EF4-FFF2-40B4-BE49-F238E27FC236}">
                  <a16:creationId xmlns:a16="http://schemas.microsoft.com/office/drawing/2014/main" id="{90681A64-666C-4345-BA54-8E241576B967}"/>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39" name="Forma libre 26">
              <a:extLst>
                <a:ext uri="{FF2B5EF4-FFF2-40B4-BE49-F238E27FC236}">
                  <a16:creationId xmlns:a16="http://schemas.microsoft.com/office/drawing/2014/main" id="{D0F949DF-3038-406F-ABFF-5D96AEF05A2D}"/>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0" name="Forma libre 27">
              <a:extLst>
                <a:ext uri="{FF2B5EF4-FFF2-40B4-BE49-F238E27FC236}">
                  <a16:creationId xmlns:a16="http://schemas.microsoft.com/office/drawing/2014/main" id="{5FC7BA61-8423-47EA-9FF9-0EDE7C0C1198}"/>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1" name="Forma libre 28">
              <a:extLst>
                <a:ext uri="{FF2B5EF4-FFF2-40B4-BE49-F238E27FC236}">
                  <a16:creationId xmlns:a16="http://schemas.microsoft.com/office/drawing/2014/main" id="{CCA2D92C-D3D8-4015-BDF3-6F56B6620AF4}"/>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2" name="Forma libre 29">
              <a:extLst>
                <a:ext uri="{FF2B5EF4-FFF2-40B4-BE49-F238E27FC236}">
                  <a16:creationId xmlns:a16="http://schemas.microsoft.com/office/drawing/2014/main" id="{150F34EE-A937-4F20-8CCA-E35F1B56AFED}"/>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2" name="Tabla 1">
            <a:extLst>
              <a:ext uri="{FF2B5EF4-FFF2-40B4-BE49-F238E27FC236}">
                <a16:creationId xmlns:a16="http://schemas.microsoft.com/office/drawing/2014/main" id="{37F7B55E-3BB1-492B-AD42-691862537D6A}"/>
              </a:ext>
            </a:extLst>
          </p:cNvPr>
          <p:cNvGraphicFramePr>
            <a:graphicFrameLocks noGrp="1"/>
          </p:cNvGraphicFramePr>
          <p:nvPr>
            <p:extLst>
              <p:ext uri="{D42A27DB-BD31-4B8C-83A1-F6EECF244321}">
                <p14:modId xmlns:p14="http://schemas.microsoft.com/office/powerpoint/2010/main" val="2449227021"/>
              </p:ext>
            </p:extLst>
          </p:nvPr>
        </p:nvGraphicFramePr>
        <p:xfrm>
          <a:off x="550998" y="786100"/>
          <a:ext cx="8157996" cy="4525966"/>
        </p:xfrm>
        <a:graphic>
          <a:graphicData uri="http://schemas.openxmlformats.org/drawingml/2006/table">
            <a:tbl>
              <a:tblPr/>
              <a:tblGrid>
                <a:gridCol w="4066321">
                  <a:extLst>
                    <a:ext uri="{9D8B030D-6E8A-4147-A177-3AD203B41FA5}">
                      <a16:colId xmlns:a16="http://schemas.microsoft.com/office/drawing/2014/main" val="2431486494"/>
                    </a:ext>
                  </a:extLst>
                </a:gridCol>
                <a:gridCol w="699691">
                  <a:extLst>
                    <a:ext uri="{9D8B030D-6E8A-4147-A177-3AD203B41FA5}">
                      <a16:colId xmlns:a16="http://schemas.microsoft.com/office/drawing/2014/main" val="3089231124"/>
                    </a:ext>
                  </a:extLst>
                </a:gridCol>
                <a:gridCol w="517163">
                  <a:extLst>
                    <a:ext uri="{9D8B030D-6E8A-4147-A177-3AD203B41FA5}">
                      <a16:colId xmlns:a16="http://schemas.microsoft.com/office/drawing/2014/main" val="1227444643"/>
                    </a:ext>
                  </a:extLst>
                </a:gridCol>
                <a:gridCol w="631243">
                  <a:extLst>
                    <a:ext uri="{9D8B030D-6E8A-4147-A177-3AD203B41FA5}">
                      <a16:colId xmlns:a16="http://schemas.microsoft.com/office/drawing/2014/main" val="2139992981"/>
                    </a:ext>
                  </a:extLst>
                </a:gridCol>
                <a:gridCol w="608428">
                  <a:extLst>
                    <a:ext uri="{9D8B030D-6E8A-4147-A177-3AD203B41FA5}">
                      <a16:colId xmlns:a16="http://schemas.microsoft.com/office/drawing/2014/main" val="3550328210"/>
                    </a:ext>
                  </a:extLst>
                </a:gridCol>
                <a:gridCol w="608428">
                  <a:extLst>
                    <a:ext uri="{9D8B030D-6E8A-4147-A177-3AD203B41FA5}">
                      <a16:colId xmlns:a16="http://schemas.microsoft.com/office/drawing/2014/main" val="4269605574"/>
                    </a:ext>
                  </a:extLst>
                </a:gridCol>
                <a:gridCol w="608428">
                  <a:extLst>
                    <a:ext uri="{9D8B030D-6E8A-4147-A177-3AD203B41FA5}">
                      <a16:colId xmlns:a16="http://schemas.microsoft.com/office/drawing/2014/main" val="2005131952"/>
                    </a:ext>
                  </a:extLst>
                </a:gridCol>
                <a:gridCol w="418294">
                  <a:extLst>
                    <a:ext uri="{9D8B030D-6E8A-4147-A177-3AD203B41FA5}">
                      <a16:colId xmlns:a16="http://schemas.microsoft.com/office/drawing/2014/main" val="1132895955"/>
                    </a:ext>
                  </a:extLst>
                </a:gridCol>
              </a:tblGrid>
              <a:tr h="93073">
                <a:tc>
                  <a:txBody>
                    <a:bodyPr/>
                    <a:lstStyle/>
                    <a:p>
                      <a:pPr algn="l" fontAlgn="ctr"/>
                      <a:r>
                        <a:rPr lang="es-CO" sz="600" b="0" i="0" u="none" strike="noStrike">
                          <a:solidFill>
                            <a:srgbClr val="000000"/>
                          </a:solidFill>
                          <a:effectLst/>
                          <a:latin typeface="Arial" panose="020B060402020202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6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6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6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6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600" b="0"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es-CO" sz="600" b="0" i="0" u="none" strike="noStrike">
                          <a:solidFill>
                            <a:srgbClr val="000000"/>
                          </a:solidFill>
                          <a:effectLst/>
                          <a:latin typeface="Arial" panose="020B0604020202020204" pitchFamily="34" charset="0"/>
                        </a:rPr>
                        <a:t>Cifras en millones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3344534325"/>
                  </a:ext>
                </a:extLst>
              </a:tr>
              <a:tr h="156755">
                <a:tc gridSpan="8">
                  <a:txBody>
                    <a:bodyPr/>
                    <a:lstStyle/>
                    <a:p>
                      <a:pPr algn="ctr" fontAlgn="ctr"/>
                      <a:r>
                        <a:rPr lang="es-CO" sz="600" b="1" i="0" u="none" strike="noStrike">
                          <a:solidFill>
                            <a:srgbClr val="FFFFFF"/>
                          </a:solidFill>
                          <a:effectLst/>
                          <a:latin typeface="Calibri" panose="020F0502020204030204" pitchFamily="34" charset="0"/>
                        </a:rPr>
                        <a:t>TOTAL 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259306364"/>
                  </a:ext>
                </a:extLst>
              </a:tr>
              <a:tr h="137160">
                <a:tc rowSpan="2">
                  <a:txBody>
                    <a:bodyPr/>
                    <a:lstStyle/>
                    <a:p>
                      <a:pPr algn="ctr" rtl="0" fontAlgn="ctr"/>
                      <a:r>
                        <a:rPr lang="es-CO" sz="400" b="1" i="0" u="none" strike="noStrike">
                          <a:solidFill>
                            <a:srgbClr val="000000"/>
                          </a:solidFill>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400" b="1" i="0" u="none" strike="noStrike">
                          <a:solidFill>
                            <a:srgbClr val="000000"/>
                          </a:solidFill>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400" b="1" i="0" u="none" strike="noStrike">
                          <a:solidFill>
                            <a:srgbClr val="000000"/>
                          </a:solidFill>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400" b="1" i="0" u="none" strike="noStrike">
                          <a:solidFill>
                            <a:srgbClr val="000000"/>
                          </a:solidFill>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400" b="1" i="0" u="none" strike="noStrike">
                          <a:solidFill>
                            <a:srgbClr val="000000"/>
                          </a:solidFill>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400" b="1" i="0" u="none" strike="noStrike">
                          <a:solidFill>
                            <a:srgbClr val="000000"/>
                          </a:solidFill>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1478805695"/>
                  </a:ext>
                </a:extLst>
              </a:tr>
              <a:tr h="142059">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400" b="1" i="0" u="none" strike="noStrike">
                          <a:solidFill>
                            <a:srgbClr val="000000"/>
                          </a:solidFill>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4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400" b="1" i="0" u="none" strike="noStrike">
                          <a:solidFill>
                            <a:srgbClr val="000000"/>
                          </a:solidFill>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4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8851457"/>
                  </a:ext>
                </a:extLst>
              </a:tr>
              <a:tr h="111688">
                <a:tc>
                  <a:txBody>
                    <a:bodyPr/>
                    <a:lstStyle/>
                    <a:p>
                      <a:pPr algn="l" rtl="0" fontAlgn="ctr"/>
                      <a:r>
                        <a:rPr lang="es-CO" sz="500" b="1" i="0" u="none" strike="noStrike">
                          <a:solidFill>
                            <a:srgbClr val="000000"/>
                          </a:solidFill>
                          <a:effectLst/>
                          <a:latin typeface="Arial" panose="020B0604020202020204" pitchFamily="34" charset="0"/>
                        </a:rPr>
                        <a:t>Transferencias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14,364,137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3,742,671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7,452,230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7,333,335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1" i="0" u="none" strike="noStrike">
                          <a:solidFill>
                            <a:srgbClr val="000000"/>
                          </a:solidFill>
                          <a:effectLst/>
                          <a:latin typeface="Arial" panose="020B0604020202020204" pitchFamily="34" charset="0"/>
                        </a:rPr>
                        <a:t>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400640"/>
                  </a:ext>
                </a:extLst>
              </a:tr>
              <a:tr h="111688">
                <a:tc>
                  <a:txBody>
                    <a:bodyPr/>
                    <a:lstStyle/>
                    <a:p>
                      <a:pPr algn="l" rtl="0" fontAlgn="ctr"/>
                      <a:r>
                        <a:rPr lang="es-CO" sz="500" b="0" i="0" u="none" strike="noStrike">
                          <a:solidFill>
                            <a:srgbClr val="000000"/>
                          </a:solidFill>
                          <a:effectLst/>
                          <a:latin typeface="Arial" panose="020B0604020202020204" pitchFamily="34" charset="0"/>
                        </a:rPr>
                        <a:t>      Corrientes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13,975,572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3,742,671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7,268,854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7,149,959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749420"/>
                  </a:ext>
                </a:extLst>
              </a:tr>
              <a:tr h="111688">
                <a:tc>
                  <a:txBody>
                    <a:bodyPr/>
                    <a:lstStyle/>
                    <a:p>
                      <a:pPr algn="l" rtl="0" fontAlgn="ctr"/>
                      <a:r>
                        <a:rPr lang="es-CO" sz="500" b="0" i="0" u="none" strike="noStrike">
                          <a:solidFill>
                            <a:srgbClr val="000000"/>
                          </a:solidFill>
                          <a:effectLst/>
                          <a:latin typeface="Arial" panose="020B0604020202020204" pitchFamily="34" charset="0"/>
                        </a:rPr>
                        <a:t>      De Capital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388,565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183,376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183,376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7117124"/>
                  </a:ext>
                </a:extLst>
              </a:tr>
              <a:tr h="123771">
                <a:tc gridSpan="8">
                  <a:txBody>
                    <a:bodyPr/>
                    <a:lstStyle/>
                    <a:p>
                      <a:pPr algn="ctr" rtl="0" fontAlgn="ctr"/>
                      <a:r>
                        <a:rPr lang="es-CO" sz="500" b="1" i="0" u="none" strike="noStrike">
                          <a:solidFill>
                            <a:srgbClr val="FFFFFF"/>
                          </a:solidFill>
                          <a:effectLst/>
                          <a:latin typeface="Arial" panose="020B0604020202020204" pitchFamily="34" charset="0"/>
                        </a:rPr>
                        <a:t>Rubros de mayor impacto en 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912959386"/>
                  </a:ext>
                </a:extLst>
              </a:tr>
              <a:tr h="132262">
                <a:tc>
                  <a:txBody>
                    <a:bodyPr/>
                    <a:lstStyle/>
                    <a:p>
                      <a:pPr algn="l" rtl="0" fontAlgn="ctr"/>
                      <a:r>
                        <a:rPr lang="es-CO" sz="500" b="0" i="0" u="none" strike="noStrike">
                          <a:solidFill>
                            <a:srgbClr val="000000"/>
                          </a:solidFill>
                          <a:effectLst/>
                          <a:latin typeface="Arial" panose="020B0604020202020204" pitchFamily="34" charset="0"/>
                        </a:rPr>
                        <a:t>Fondo de mitigación de Emergencia Económica - FOME**</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700196"/>
                  </a:ext>
                </a:extLst>
              </a:tr>
              <a:tr h="176349">
                <a:tc>
                  <a:txBody>
                    <a:bodyPr/>
                    <a:lstStyle/>
                    <a:p>
                      <a:pPr algn="l" rtl="0" fontAlgn="ctr"/>
                      <a:r>
                        <a:rPr lang="es-CO" sz="500" b="0" i="0" u="none" strike="noStrike">
                          <a:solidFill>
                            <a:srgbClr val="000000"/>
                          </a:solidFill>
                          <a:effectLst/>
                          <a:latin typeface="Arial" panose="020B0604020202020204" pitchFamily="34" charset="0"/>
                        </a:rPr>
                        <a:t>SGP (Propósito General; Resguardos Indígenas; Participación Municipios de la Ribera del Río magdalena; Programas de Alimentación Escolar, Distritos y Municipios)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7,485,886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5,022,510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5,022,510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009108"/>
                  </a:ext>
                </a:extLst>
              </a:tr>
              <a:tr h="122465">
                <a:tc>
                  <a:txBody>
                    <a:bodyPr/>
                    <a:lstStyle/>
                    <a:p>
                      <a:pPr algn="l" rtl="0" fontAlgn="ctr"/>
                      <a:r>
                        <a:rPr lang="es-CO" sz="500" b="0" i="0" u="none" strike="noStrike">
                          <a:solidFill>
                            <a:srgbClr val="000000"/>
                          </a:solidFill>
                          <a:effectLst/>
                          <a:latin typeface="Arial" panose="020B0604020202020204" pitchFamily="34" charset="0"/>
                        </a:rPr>
                        <a:t>Otras Transferencias Distribución Previo Concepto DGPPN*</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3,747,186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3,742,671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4091626"/>
                  </a:ext>
                </a:extLst>
              </a:tr>
              <a:tr h="122465">
                <a:tc>
                  <a:txBody>
                    <a:bodyPr/>
                    <a:lstStyle/>
                    <a:p>
                      <a:pPr algn="l" rtl="0" fontAlgn="ctr"/>
                      <a:r>
                        <a:rPr lang="es-CO" sz="500" b="0" i="0" u="none" strike="noStrike">
                          <a:solidFill>
                            <a:srgbClr val="000000"/>
                          </a:solidFill>
                          <a:effectLst/>
                          <a:latin typeface="Arial" panose="020B0604020202020204" pitchFamily="34" charset="0"/>
                        </a:rPr>
                        <a:t>Participación del IVA para los Departamentos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194,866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194,866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87,690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554928"/>
                  </a:ext>
                </a:extLst>
              </a:tr>
              <a:tr h="186146">
                <a:tc>
                  <a:txBody>
                    <a:bodyPr/>
                    <a:lstStyle/>
                    <a:p>
                      <a:pPr algn="l" rtl="0" fontAlgn="ctr"/>
                      <a:r>
                        <a:rPr lang="es-CO" sz="500" b="0" i="0" u="none" strike="noStrike">
                          <a:solidFill>
                            <a:srgbClr val="000000"/>
                          </a:solidFill>
                          <a:effectLst/>
                          <a:latin typeface="Arial" panose="020B0604020202020204" pitchFamily="34" charset="0"/>
                        </a:rPr>
                        <a:t>Fondo nacional de pensiones de las entidades territoriales ley 549 de 1999 (de pensiones)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106,140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655504"/>
                  </a:ext>
                </a:extLst>
              </a:tr>
              <a:tr h="122465">
                <a:tc>
                  <a:txBody>
                    <a:bodyPr/>
                    <a:lstStyle/>
                    <a:p>
                      <a:pPr algn="l" rtl="0" fontAlgn="ctr"/>
                      <a:r>
                        <a:rPr lang="es-CO" sz="500" b="0" i="0" u="none" strike="noStrike">
                          <a:solidFill>
                            <a:srgbClr val="000000"/>
                          </a:solidFill>
                          <a:effectLst/>
                          <a:latin typeface="Arial" panose="020B0604020202020204" pitchFamily="34" charset="0"/>
                        </a:rPr>
                        <a:t>Prestaciones del sector salud (ley 715/2001) (de pensiones)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126,255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64,159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56,910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329867"/>
                  </a:ext>
                </a:extLst>
              </a:tr>
              <a:tr h="122465">
                <a:tc>
                  <a:txBody>
                    <a:bodyPr/>
                    <a:lstStyle/>
                    <a:p>
                      <a:pPr algn="l" rtl="0" fontAlgn="ctr"/>
                      <a:r>
                        <a:rPr lang="es-CO" sz="500" b="0" i="0" u="none" strike="noStrike">
                          <a:solidFill>
                            <a:srgbClr val="000000"/>
                          </a:solidFill>
                          <a:effectLst/>
                          <a:latin typeface="Arial" panose="020B0604020202020204" pitchFamily="34" charset="0"/>
                        </a:rPr>
                        <a:t>Fondo de compensación interministerial</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22,325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086503"/>
                  </a:ext>
                </a:extLst>
              </a:tr>
              <a:tr h="161653">
                <a:tc>
                  <a:txBody>
                    <a:bodyPr/>
                    <a:lstStyle/>
                    <a:p>
                      <a:pPr algn="l" rtl="0" fontAlgn="ctr"/>
                      <a:r>
                        <a:rPr lang="es-CO" sz="500" b="0" i="0" u="none" strike="noStrike">
                          <a:solidFill>
                            <a:srgbClr val="000000"/>
                          </a:solidFill>
                          <a:effectLst/>
                          <a:latin typeface="Arial" panose="020B0604020202020204" pitchFamily="34" charset="0"/>
                        </a:rPr>
                        <a:t>Recursos a los municipios con territorios colectivos de comunidades negras. Articulo 255 Ley 1753 de 2015</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95,000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41,284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41,284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766659"/>
                  </a:ext>
                </a:extLst>
              </a:tr>
              <a:tr h="181248">
                <a:tc>
                  <a:txBody>
                    <a:bodyPr/>
                    <a:lstStyle/>
                    <a:p>
                      <a:pPr algn="l" rtl="0" fontAlgn="ctr"/>
                      <a:r>
                        <a:rPr lang="es-CO" sz="500" b="0" i="0" u="none" strike="noStrike">
                          <a:solidFill>
                            <a:srgbClr val="000000"/>
                          </a:solidFill>
                          <a:effectLst/>
                          <a:latin typeface="Arial" panose="020B0604020202020204" pitchFamily="34" charset="0"/>
                        </a:rPr>
                        <a:t>Departamento Archipiélago de San Andrés, Providencia y Santa Catalina (Ley 1a. de 1972)</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86,758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71,934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71,934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82.9%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454307"/>
                  </a:ext>
                </a:extLst>
              </a:tr>
              <a:tr h="186146">
                <a:tc>
                  <a:txBody>
                    <a:bodyPr/>
                    <a:lstStyle/>
                    <a:p>
                      <a:pPr algn="l" rtl="0" fontAlgn="ctr"/>
                      <a:r>
                        <a:rPr lang="es-CO" sz="500" b="0" i="0" u="none" strike="noStrike">
                          <a:solidFill>
                            <a:srgbClr val="000000"/>
                          </a:solidFill>
                          <a:effectLst/>
                          <a:latin typeface="Arial" panose="020B0604020202020204" pitchFamily="34" charset="0"/>
                        </a:rPr>
                        <a:t>Recursos a los municipios con resguardos indígenas Art. 24 Ley 44 de 1990, Art. 184 Ley 223 de 1995</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41,050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19,388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19,388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91526"/>
                  </a:ext>
                </a:extLst>
              </a:tr>
              <a:tr h="186146">
                <a:tc>
                  <a:txBody>
                    <a:bodyPr/>
                    <a:lstStyle/>
                    <a:p>
                      <a:pPr algn="l" rtl="0" fontAlgn="ctr"/>
                      <a:r>
                        <a:rPr lang="es-CO" sz="500" b="0" i="0" u="none" strike="noStrike">
                          <a:solidFill>
                            <a:srgbClr val="000000"/>
                          </a:solidFill>
                          <a:effectLst/>
                          <a:latin typeface="Arial" panose="020B0604020202020204" pitchFamily="34" charset="0"/>
                        </a:rPr>
                        <a:t>Fondo de Estabilización de Precios de los Combustibles - FEPC</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9567833"/>
                  </a:ext>
                </a:extLst>
              </a:tr>
              <a:tr h="112667">
                <a:tc>
                  <a:txBody>
                    <a:bodyPr/>
                    <a:lstStyle/>
                    <a:p>
                      <a:pPr algn="l" rtl="0" fontAlgn="ctr"/>
                      <a:r>
                        <a:rPr lang="es-CO" sz="500" b="0" i="0" u="none" strike="noStrike">
                          <a:solidFill>
                            <a:srgbClr val="000000"/>
                          </a:solidFill>
                          <a:effectLst/>
                          <a:latin typeface="Arial" panose="020B0604020202020204" pitchFamily="34" charset="0"/>
                        </a:rPr>
                        <a:t>Anticipos Financiación Estatal para las campañas electorales (art. 22 ley 1475/2011)</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40,275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435949"/>
                  </a:ext>
                </a:extLst>
              </a:tr>
              <a:tr h="117566">
                <a:tc>
                  <a:txBody>
                    <a:bodyPr/>
                    <a:lstStyle/>
                    <a:p>
                      <a:pPr algn="l" rtl="0" fontAlgn="ctr"/>
                      <a:r>
                        <a:rPr lang="es-CO" sz="500" b="0" i="0" u="none" strike="noStrike">
                          <a:solidFill>
                            <a:srgbClr val="000000"/>
                          </a:solidFill>
                          <a:effectLst/>
                          <a:latin typeface="Arial" panose="020B0604020202020204" pitchFamily="34" charset="0"/>
                        </a:rPr>
                        <a:t>A universidades para funcionamiento Ley 30 de 1992 artículo 86</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30,900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9558605"/>
                  </a:ext>
                </a:extLst>
              </a:tr>
              <a:tr h="117566">
                <a:tc>
                  <a:txBody>
                    <a:bodyPr/>
                    <a:lstStyle/>
                    <a:p>
                      <a:pPr algn="l" rtl="0" fontAlgn="ctr"/>
                      <a:r>
                        <a:rPr lang="es-CO" sz="500" b="0" i="0" u="none" strike="noStrike">
                          <a:solidFill>
                            <a:srgbClr val="000000"/>
                          </a:solidFill>
                          <a:effectLst/>
                          <a:latin typeface="Arial" panose="020B0604020202020204" pitchFamily="34" charset="0"/>
                        </a:rPr>
                        <a:t>Sentencias y conciliaciones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18,452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661068"/>
                  </a:ext>
                </a:extLst>
              </a:tr>
              <a:tr h="117566">
                <a:tc>
                  <a:txBody>
                    <a:bodyPr/>
                    <a:lstStyle/>
                    <a:p>
                      <a:pPr algn="l" rtl="0" fontAlgn="ctr"/>
                      <a:r>
                        <a:rPr lang="es-CO" sz="500" b="0" i="0" u="none" strike="noStrike">
                          <a:solidFill>
                            <a:srgbClr val="000000"/>
                          </a:solidFill>
                          <a:effectLst/>
                          <a:latin typeface="Arial" panose="020B0604020202020204" pitchFamily="34" charset="0"/>
                        </a:rPr>
                        <a:t>Transferencia a Coljuegos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28,533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19,215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19,215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67.3%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15419"/>
                  </a:ext>
                </a:extLst>
              </a:tr>
              <a:tr h="117566">
                <a:tc>
                  <a:txBody>
                    <a:bodyPr/>
                    <a:lstStyle/>
                    <a:p>
                      <a:pPr algn="l" rtl="0" fontAlgn="ctr"/>
                      <a:r>
                        <a:rPr lang="es-CO" sz="500" b="0" i="0" u="none" strike="noStrike">
                          <a:solidFill>
                            <a:srgbClr val="000000"/>
                          </a:solidFill>
                          <a:effectLst/>
                          <a:latin typeface="Arial" panose="020B0604020202020204" pitchFamily="34" charset="0"/>
                        </a:rPr>
                        <a:t>Cubrimiento del riesgo del deslizamiento del salario mínimo – Dec. 036/2015</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298,178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298,178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298,178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058256"/>
                  </a:ext>
                </a:extLst>
              </a:tr>
              <a:tr h="200842">
                <a:tc>
                  <a:txBody>
                    <a:bodyPr/>
                    <a:lstStyle/>
                    <a:p>
                      <a:pPr algn="l" rtl="0" fontAlgn="ctr"/>
                      <a:r>
                        <a:rPr lang="es-CO" sz="500" b="0" i="0" u="none" strike="noStrike">
                          <a:solidFill>
                            <a:srgbClr val="000000"/>
                          </a:solidFill>
                          <a:effectLst/>
                          <a:latin typeface="Arial" panose="020B0604020202020204" pitchFamily="34" charset="0"/>
                        </a:rPr>
                        <a:t>Incentivo a las inversiones en hidrocarburos y minería - Certificado de reembolso tributario - CERT. Artículo 365 de la ley 1819 de 2016.</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81,817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461226"/>
                  </a:ext>
                </a:extLst>
              </a:tr>
              <a:tr h="117566">
                <a:tc>
                  <a:txBody>
                    <a:bodyPr/>
                    <a:lstStyle/>
                    <a:p>
                      <a:pPr algn="l" rtl="0" fontAlgn="ctr"/>
                      <a:r>
                        <a:rPr lang="es-CO" sz="500" b="0" i="0" u="none" strike="noStrike">
                          <a:solidFill>
                            <a:srgbClr val="000000"/>
                          </a:solidFill>
                          <a:effectLst/>
                          <a:latin typeface="Arial" panose="020B0604020202020204" pitchFamily="34" charset="0"/>
                        </a:rPr>
                        <a:t>Programa de Apoyo al Empleo Formal - PAEF . Art. 21, ley 2155 de 2021</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511,340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510,749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024478"/>
                  </a:ext>
                </a:extLst>
              </a:tr>
              <a:tr h="117566">
                <a:tc>
                  <a:txBody>
                    <a:bodyPr/>
                    <a:lstStyle/>
                    <a:p>
                      <a:pPr algn="l" rtl="0" fontAlgn="ctr"/>
                      <a:r>
                        <a:rPr lang="es-CO" sz="500" b="0" i="0" u="none" strike="noStrike">
                          <a:solidFill>
                            <a:srgbClr val="000000"/>
                          </a:solidFill>
                          <a:effectLst/>
                          <a:latin typeface="Arial" panose="020B0604020202020204" pitchFamily="34" charset="0"/>
                        </a:rPr>
                        <a:t>Otras Transferencias  Corrientes No Clasificadas ***</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s-CO" sz="500" b="0" i="0" u="none" strike="noStrike">
                          <a:solidFill>
                            <a:srgbClr val="000000"/>
                          </a:solidFill>
                          <a:effectLst/>
                          <a:latin typeface="Arial" panose="020B0604020202020204" pitchFamily="34" charset="0"/>
                        </a:rPr>
                        <a:t>51,951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25,924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22,046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730408"/>
                  </a:ext>
                </a:extLst>
              </a:tr>
              <a:tr h="123771">
                <a:tc>
                  <a:txBody>
                    <a:bodyPr/>
                    <a:lstStyle/>
                    <a:p>
                      <a:pPr algn="l" rtl="0" fontAlgn="ctr"/>
                      <a:r>
                        <a:rPr lang="es-CO" sz="500" b="1" i="0" u="none" strike="noStrike">
                          <a:solidFill>
                            <a:srgbClr val="FFFFFF"/>
                          </a:solidFill>
                          <a:effectLst/>
                          <a:latin typeface="Arial" panose="020B0604020202020204" pitchFamily="34" charset="0"/>
                        </a:rPr>
                        <a:t>Total Transferencias Corrientes </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13,975,572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3,742,671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7,268,854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7,149,959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4043166601"/>
                  </a:ext>
                </a:extLst>
              </a:tr>
              <a:tr h="186146">
                <a:tc>
                  <a:txBody>
                    <a:bodyPr/>
                    <a:lstStyle/>
                    <a:p>
                      <a:pPr algn="l" rtl="0" fontAlgn="ctr"/>
                      <a:r>
                        <a:rPr lang="es-CO" sz="500" b="0" i="0" u="none" strike="noStrike">
                          <a:effectLst/>
                          <a:latin typeface="Arial" panose="020B0604020202020204" pitchFamily="34" charset="0"/>
                        </a:rPr>
                        <a:t>A la Central de Inversiones CISA S.A.  devoluciones por reliquidación de la cartera sismica de Popayán</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2607929"/>
                  </a:ext>
                </a:extLst>
              </a:tr>
              <a:tr h="244929">
                <a:tc>
                  <a:txBody>
                    <a:bodyPr/>
                    <a:lstStyle/>
                    <a:p>
                      <a:pPr algn="l" rtl="0" fontAlgn="ctr"/>
                      <a:r>
                        <a:rPr lang="es-CO" sz="500" b="0" i="0" u="none" strike="noStrike">
                          <a:solidFill>
                            <a:srgbClr val="000000"/>
                          </a:solidFill>
                          <a:effectLst/>
                          <a:latin typeface="Arial" panose="020B0604020202020204" pitchFamily="34" charset="0"/>
                        </a:rPr>
                        <a:t>Aportes a Findeter - Subsidios para operaciones de redescuento para proyectos de inversión Parágrafo Único, Numeral 3 Art. 270 del Estatuto Orgánico del Sistema Financiero</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313,562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80.7%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108,376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108,376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34.6%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29137"/>
                  </a:ext>
                </a:extLst>
              </a:tr>
              <a:tr h="127363">
                <a:tc>
                  <a:txBody>
                    <a:bodyPr/>
                    <a:lstStyle/>
                    <a:p>
                      <a:pPr algn="l" rtl="0" fontAlgn="ctr"/>
                      <a:r>
                        <a:rPr lang="es-CO" sz="500" b="0" i="0" u="none" strike="noStrike">
                          <a:solidFill>
                            <a:srgbClr val="000000"/>
                          </a:solidFill>
                          <a:effectLst/>
                          <a:latin typeface="Arial" panose="020B0604020202020204" pitchFamily="34" charset="0"/>
                        </a:rPr>
                        <a:t>Capitalización de Entidades Públicas</a:t>
                      </a:r>
                    </a:p>
                  </a:txBody>
                  <a:tcPr marL="44087"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75,000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5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86571"/>
                  </a:ext>
                </a:extLst>
              </a:tr>
              <a:tr h="137160">
                <a:tc>
                  <a:txBody>
                    <a:bodyPr/>
                    <a:lstStyle/>
                    <a:p>
                      <a:pPr algn="l" rtl="0" fontAlgn="ctr"/>
                      <a:r>
                        <a:rPr lang="es-CO" sz="500" b="1" i="0" u="none" strike="noStrike">
                          <a:solidFill>
                            <a:srgbClr val="FFFFFF"/>
                          </a:solidFill>
                          <a:effectLst/>
                          <a:latin typeface="Arial" panose="020B0604020202020204" pitchFamily="34" charset="0"/>
                        </a:rPr>
                        <a:t>Total Transferencias de Capital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388,565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183,376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a:solidFill>
                            <a:srgbClr val="FFFFFF"/>
                          </a:solidFill>
                          <a:effectLst/>
                          <a:latin typeface="Arial" panose="020B0604020202020204" pitchFamily="34" charset="0"/>
                        </a:rPr>
                        <a:t>183,376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500" b="1" i="0" u="none" strike="noStrike" dirty="0">
                          <a:solidFill>
                            <a:srgbClr val="FFFFFF"/>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844392862"/>
                  </a:ext>
                </a:extLst>
              </a:tr>
            </a:tbl>
          </a:graphicData>
        </a:graphic>
      </p:graphicFrame>
    </p:spTree>
    <p:extLst>
      <p:ext uri="{BB962C8B-B14F-4D97-AF65-F5344CB8AC3E}">
        <p14:creationId xmlns:p14="http://schemas.microsoft.com/office/powerpoint/2010/main" val="368053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91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526959" y="2123966"/>
            <a:ext cx="7226423" cy="1569660"/>
          </a:xfrm>
          <a:prstGeom prst="rect">
            <a:avLst/>
          </a:prstGeom>
          <a:noFill/>
        </p:spPr>
        <p:txBody>
          <a:bodyPr wrap="square" rtlCol="0">
            <a:spAutoFit/>
          </a:bodyPr>
          <a:lstStyle/>
          <a:p>
            <a:pPr algn="ctr"/>
            <a:r>
              <a:rPr lang="es-ES" sz="4800" b="1" dirty="0">
                <a:solidFill>
                  <a:schemeClr val="tx2"/>
                </a:solidFill>
                <a:latin typeface="Arial"/>
                <a:cs typeface="Arial"/>
              </a:rPr>
              <a:t>Información de Ejecución Presupuestal</a:t>
            </a:r>
          </a:p>
        </p:txBody>
      </p:sp>
      <p:sp>
        <p:nvSpPr>
          <p:cNvPr id="6" name="CuadroTexto 5"/>
          <p:cNvSpPr txBox="1"/>
          <p:nvPr/>
        </p:nvSpPr>
        <p:spPr>
          <a:xfrm>
            <a:off x="3642299" y="4879645"/>
            <a:ext cx="4861034" cy="1015663"/>
          </a:xfrm>
          <a:prstGeom prst="rect">
            <a:avLst/>
          </a:prstGeom>
          <a:noFill/>
        </p:spPr>
        <p:txBody>
          <a:bodyPr wrap="square" rtlCol="0">
            <a:spAutoFit/>
          </a:bodyPr>
          <a:lstStyle/>
          <a:p>
            <a:pPr algn="ctr"/>
            <a:r>
              <a:rPr lang="es-ES" sz="3600" b="1" dirty="0">
                <a:solidFill>
                  <a:schemeClr val="tx2"/>
                </a:solidFill>
                <a:latin typeface="Arial"/>
                <a:cs typeface="Arial"/>
              </a:rPr>
              <a:t>Sector Hacienda </a:t>
            </a:r>
          </a:p>
          <a:p>
            <a:pPr algn="ctr"/>
            <a:r>
              <a:rPr lang="es-ES" sz="2400" b="1" dirty="0">
                <a:solidFill>
                  <a:schemeClr val="tx2"/>
                </a:solidFill>
                <a:latin typeface="Arial"/>
                <a:cs typeface="Arial"/>
              </a:rPr>
              <a:t>Septiembre 2022</a:t>
            </a:r>
            <a:endParaRPr lang="es-ES" sz="2400" dirty="0">
              <a:solidFill>
                <a:srgbClr val="EFB223"/>
              </a:solidFill>
              <a:latin typeface="Arial"/>
              <a:cs typeface="Arial"/>
            </a:endParaRPr>
          </a:p>
        </p:txBody>
      </p:sp>
    </p:spTree>
    <p:extLst>
      <p:ext uri="{BB962C8B-B14F-4D97-AF65-F5344CB8AC3E}">
        <p14:creationId xmlns:p14="http://schemas.microsoft.com/office/powerpoint/2010/main" val="35850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868493-293E-4619-B650-7DB2DF1E5A76}"/>
              </a:ext>
            </a:extLst>
          </p:cNvPr>
          <p:cNvGraphicFramePr>
            <a:graphicFrameLocks noChangeAspect="1"/>
          </p:cNvGraphicFramePr>
          <p:nvPr>
            <p:extLst>
              <p:ext uri="{D42A27DB-BD31-4B8C-83A1-F6EECF244321}">
                <p14:modId xmlns:p14="http://schemas.microsoft.com/office/powerpoint/2010/main" val="4152875582"/>
              </p:ext>
            </p:extLst>
          </p:nvPr>
        </p:nvGraphicFramePr>
        <p:xfrm>
          <a:off x="79899" y="1219414"/>
          <a:ext cx="9181288" cy="577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D7664542-B839-4BDE-BAE8-43A06F784DEF}"/>
              </a:ext>
            </a:extLst>
          </p:cNvPr>
          <p:cNvSpPr txBox="1"/>
          <p:nvPr/>
        </p:nvSpPr>
        <p:spPr>
          <a:xfrm>
            <a:off x="6356411" y="0"/>
            <a:ext cx="2502805" cy="707886"/>
          </a:xfrm>
          <a:prstGeom prst="rect">
            <a:avLst/>
          </a:prstGeom>
          <a:noFill/>
        </p:spPr>
        <p:txBody>
          <a:bodyPr wrap="square" rtlCol="0">
            <a:spAutoFit/>
          </a:bodyPr>
          <a:lstStyle/>
          <a:p>
            <a:r>
              <a:rPr lang="es-CO" sz="4000" dirty="0">
                <a:solidFill>
                  <a:schemeClr val="tx2"/>
                </a:solidFill>
                <a:latin typeface="Arial"/>
                <a:cs typeface="Arial"/>
              </a:rPr>
              <a:t>Contenido</a:t>
            </a:r>
          </a:p>
        </p:txBody>
      </p:sp>
    </p:spTree>
    <p:extLst>
      <p:ext uri="{BB962C8B-B14F-4D97-AF65-F5344CB8AC3E}">
        <p14:creationId xmlns:p14="http://schemas.microsoft.com/office/powerpoint/2010/main" val="1312408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B331D7B8-227A-460D-9D58-A1023A676D6D}"/>
              </a:ext>
            </a:extLst>
          </p:cNvPr>
          <p:cNvSpPr txBox="1"/>
          <p:nvPr/>
        </p:nvSpPr>
        <p:spPr>
          <a:xfrm>
            <a:off x="2840854" y="790909"/>
            <a:ext cx="4589756"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s-CO" b="1" dirty="0">
                <a:solidFill>
                  <a:schemeClr val="tx2"/>
                </a:solidFill>
                <a:latin typeface="Arial"/>
                <a:cs typeface="Arial"/>
              </a:rPr>
              <a:t>Consolidado Sector Hacienda </a:t>
            </a:r>
          </a:p>
        </p:txBody>
      </p:sp>
      <p:grpSp>
        <p:nvGrpSpPr>
          <p:cNvPr id="5" name="27 Grupo">
            <a:extLst>
              <a:ext uri="{FF2B5EF4-FFF2-40B4-BE49-F238E27FC236}">
                <a16:creationId xmlns:a16="http://schemas.microsoft.com/office/drawing/2014/main" id="{085B9476-4664-4777-B9E1-17ED9B237809}"/>
              </a:ext>
            </a:extLst>
          </p:cNvPr>
          <p:cNvGrpSpPr/>
          <p:nvPr/>
        </p:nvGrpSpPr>
        <p:grpSpPr>
          <a:xfrm>
            <a:off x="6900982" y="86308"/>
            <a:ext cx="1967809" cy="509344"/>
            <a:chOff x="7092280" y="415711"/>
            <a:chExt cx="1872208" cy="791494"/>
          </a:xfrm>
        </p:grpSpPr>
        <p:sp>
          <p:nvSpPr>
            <p:cNvPr id="6" name="Forma libre 13">
              <a:extLst>
                <a:ext uri="{FF2B5EF4-FFF2-40B4-BE49-F238E27FC236}">
                  <a16:creationId xmlns:a16="http://schemas.microsoft.com/office/drawing/2014/main" id="{04EF3A5E-21CE-4B06-9AE1-17FD642B49BF}"/>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7" name="Forma libre 14">
              <a:extLst>
                <a:ext uri="{FF2B5EF4-FFF2-40B4-BE49-F238E27FC236}">
                  <a16:creationId xmlns:a16="http://schemas.microsoft.com/office/drawing/2014/main" id="{89736D37-4554-40B7-8BE4-607ED0C840C4}"/>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8" name="Forma libre 15">
              <a:extLst>
                <a:ext uri="{FF2B5EF4-FFF2-40B4-BE49-F238E27FC236}">
                  <a16:creationId xmlns:a16="http://schemas.microsoft.com/office/drawing/2014/main" id="{F70B8877-EDFC-43FB-9668-B81FCB9FCCD5}"/>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9" name="Forma libre 16">
              <a:extLst>
                <a:ext uri="{FF2B5EF4-FFF2-40B4-BE49-F238E27FC236}">
                  <a16:creationId xmlns:a16="http://schemas.microsoft.com/office/drawing/2014/main" id="{5D26890E-FDAA-4381-A0B9-2C02A1418095}"/>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0" name="Forma libre 17">
              <a:extLst>
                <a:ext uri="{FF2B5EF4-FFF2-40B4-BE49-F238E27FC236}">
                  <a16:creationId xmlns:a16="http://schemas.microsoft.com/office/drawing/2014/main" id="{662E7FAE-14A2-419C-B4C9-B490E7A5C262}"/>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1" name="Forma libre 18">
              <a:extLst>
                <a:ext uri="{FF2B5EF4-FFF2-40B4-BE49-F238E27FC236}">
                  <a16:creationId xmlns:a16="http://schemas.microsoft.com/office/drawing/2014/main" id="{26A971CC-A874-4199-A4D4-5E1682470901}"/>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12" name="Forma libre 19">
              <a:extLst>
                <a:ext uri="{FF2B5EF4-FFF2-40B4-BE49-F238E27FC236}">
                  <a16:creationId xmlns:a16="http://schemas.microsoft.com/office/drawing/2014/main" id="{3ECBCC40-C926-4A52-A3D2-AB5C9C0A7841}"/>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13" name="Forma libre 20">
              <a:extLst>
                <a:ext uri="{FF2B5EF4-FFF2-40B4-BE49-F238E27FC236}">
                  <a16:creationId xmlns:a16="http://schemas.microsoft.com/office/drawing/2014/main" id="{C5BB6B7D-2D4E-489B-88CE-730479011D16}"/>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14" name="Forma libre 21">
              <a:extLst>
                <a:ext uri="{FF2B5EF4-FFF2-40B4-BE49-F238E27FC236}">
                  <a16:creationId xmlns:a16="http://schemas.microsoft.com/office/drawing/2014/main" id="{49D5FC16-EF6D-4902-BD1E-B7F1018C9734}"/>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15" name="Forma libre 22">
              <a:extLst>
                <a:ext uri="{FF2B5EF4-FFF2-40B4-BE49-F238E27FC236}">
                  <a16:creationId xmlns:a16="http://schemas.microsoft.com/office/drawing/2014/main" id="{7649E5ED-3E9C-445C-97C7-DDBEDA4ACCEB}"/>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16" name="Forma libre 23">
              <a:extLst>
                <a:ext uri="{FF2B5EF4-FFF2-40B4-BE49-F238E27FC236}">
                  <a16:creationId xmlns:a16="http://schemas.microsoft.com/office/drawing/2014/main" id="{6B6AA0D7-6E80-46DC-A702-4CAE7DCD1E38}"/>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17" name="Forma libre 24">
              <a:extLst>
                <a:ext uri="{FF2B5EF4-FFF2-40B4-BE49-F238E27FC236}">
                  <a16:creationId xmlns:a16="http://schemas.microsoft.com/office/drawing/2014/main" id="{EABA2EB8-489A-4725-93E7-399824384AF8}"/>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18" name="Forma libre 25">
              <a:extLst>
                <a:ext uri="{FF2B5EF4-FFF2-40B4-BE49-F238E27FC236}">
                  <a16:creationId xmlns:a16="http://schemas.microsoft.com/office/drawing/2014/main" id="{ABC1B6A6-5EB7-4E77-A839-C7B3C2531701}"/>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19" name="Forma libre 26">
              <a:extLst>
                <a:ext uri="{FF2B5EF4-FFF2-40B4-BE49-F238E27FC236}">
                  <a16:creationId xmlns:a16="http://schemas.microsoft.com/office/drawing/2014/main" id="{B783A6BC-0CC4-4061-BF9A-2DD9067E0E5D}"/>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20" name="Forma libre 27">
              <a:extLst>
                <a:ext uri="{FF2B5EF4-FFF2-40B4-BE49-F238E27FC236}">
                  <a16:creationId xmlns:a16="http://schemas.microsoft.com/office/drawing/2014/main" id="{8BCD750C-3438-4A8F-BEC0-E85097D86601}"/>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21" name="Forma libre 28">
              <a:extLst>
                <a:ext uri="{FF2B5EF4-FFF2-40B4-BE49-F238E27FC236}">
                  <a16:creationId xmlns:a16="http://schemas.microsoft.com/office/drawing/2014/main" id="{23382782-0A41-4660-B11E-033A0DB0EA70}"/>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22" name="Forma libre 29">
              <a:extLst>
                <a:ext uri="{FF2B5EF4-FFF2-40B4-BE49-F238E27FC236}">
                  <a16:creationId xmlns:a16="http://schemas.microsoft.com/office/drawing/2014/main" id="{03558ACC-D169-460B-B678-2D4DA85C5989}"/>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sp>
        <p:nvSpPr>
          <p:cNvPr id="24" name="5 CuadroTexto">
            <a:extLst>
              <a:ext uri="{FF2B5EF4-FFF2-40B4-BE49-F238E27FC236}">
                <a16:creationId xmlns:a16="http://schemas.microsoft.com/office/drawing/2014/main" id="{1EE3468D-160D-4D13-8E39-32DA74994E3C}"/>
              </a:ext>
            </a:extLst>
          </p:cNvPr>
          <p:cNvSpPr txBox="1"/>
          <p:nvPr/>
        </p:nvSpPr>
        <p:spPr>
          <a:xfrm>
            <a:off x="1105882" y="3326428"/>
            <a:ext cx="6282720" cy="253916"/>
          </a:xfrm>
          <a:prstGeom prst="rect">
            <a:avLst/>
          </a:prstGeom>
          <a:noFill/>
        </p:spPr>
        <p:txBody>
          <a:bodyPr wrap="square" rtlCol="0">
            <a:spAutoFit/>
          </a:bodyPr>
          <a:lstStyle/>
          <a:p>
            <a:pPr marL="171450" indent="-171450" algn="just">
              <a:buFont typeface="Wingdings" panose="05000000000000000000" pitchFamily="2" charset="2"/>
              <a:buChar char="q"/>
            </a:pPr>
            <a:r>
              <a:rPr lang="es-ES" sz="1050" b="1" dirty="0"/>
              <a:t>Se efectuaron distribuciones de recursos de Funcionamiento por </a:t>
            </a:r>
            <a:r>
              <a:rPr lang="es-CO" sz="1050" b="1" i="0" u="none" strike="noStrike" dirty="0">
                <a:effectLst/>
                <a:latin typeface="Calibri" panose="020F0502020204030204" pitchFamily="34" charset="0"/>
              </a:rPr>
              <a:t>$335.086.104</a:t>
            </a:r>
            <a:r>
              <a:rPr lang="es-CO" sz="1050" b="1" dirty="0"/>
              <a:t> </a:t>
            </a:r>
            <a:r>
              <a:rPr lang="es-ES" sz="1050" b="1" dirty="0"/>
              <a:t>millones así:</a:t>
            </a:r>
          </a:p>
        </p:txBody>
      </p:sp>
      <p:sp>
        <p:nvSpPr>
          <p:cNvPr id="26" name="5 CuadroTexto">
            <a:extLst>
              <a:ext uri="{FF2B5EF4-FFF2-40B4-BE49-F238E27FC236}">
                <a16:creationId xmlns:a16="http://schemas.microsoft.com/office/drawing/2014/main" id="{3F30D065-1798-49E3-9067-DEB5C8D268B3}"/>
              </a:ext>
            </a:extLst>
          </p:cNvPr>
          <p:cNvSpPr txBox="1"/>
          <p:nvPr/>
        </p:nvSpPr>
        <p:spPr>
          <a:xfrm>
            <a:off x="505122" y="5351696"/>
            <a:ext cx="8104736" cy="954107"/>
          </a:xfrm>
          <a:prstGeom prst="rect">
            <a:avLst/>
          </a:prstGeom>
          <a:noFill/>
        </p:spPr>
        <p:txBody>
          <a:bodyPr wrap="square" rtlCol="0">
            <a:spAutoFit/>
          </a:bodyPr>
          <a:lstStyle/>
          <a:p>
            <a:pPr algn="just"/>
            <a:r>
              <a:rPr lang="es-ES" sz="700" b="1" dirty="0"/>
              <a:t>Notas</a:t>
            </a:r>
            <a:endParaRPr lang="es-CO" sz="700" dirty="0"/>
          </a:p>
          <a:p>
            <a:pPr marL="0" lvl="1" algn="just"/>
            <a:r>
              <a:rPr lang="es-CO" sz="700" dirty="0"/>
              <a:t>1. El presupuesto del Sector Hacienda presenta recursos bloqueados por $6.051.857 millones, </a:t>
            </a:r>
            <a:r>
              <a:rPr lang="es-CO" sz="700" dirty="0">
                <a:latin typeface="+mj-lt"/>
                <a:cs typeface="Arial" panose="020B0604020202020204" pitchFamily="34" charset="0"/>
              </a:rPr>
              <a:t>de los cuales el 86.7% corresponden a gastos de Funcionamiento ($5,503.592 millones) y 13.0% a gastos de Inversión ($548.266 millones).</a:t>
            </a:r>
            <a:endParaRPr lang="es-CO" sz="700" dirty="0"/>
          </a:p>
          <a:p>
            <a:pPr algn="just"/>
            <a:r>
              <a:rPr lang="es-CO" sz="700" dirty="0"/>
              <a:t>De los recursos bloqueados, el 89.2% corresponden al Ministerio de Hacienda y Crédito Público por $6.048.982 millones, de los cuales $5.500.716 millones son de rubros de Funcionamiento (consideran los rubros de contingencias o transferencias previo concepto) y $548.266 millones a gastos de Inversión (</a:t>
            </a:r>
            <a:r>
              <a:rPr lang="es-CO" sz="700" dirty="0">
                <a:latin typeface="+mj-lt"/>
                <a:cs typeface="Arial" panose="020B0604020202020204" pitchFamily="34" charset="0"/>
              </a:rPr>
              <a:t>se contemplan recursos del proyecto Apoyo a Proyectos de Inversión Nacional)</a:t>
            </a:r>
            <a:endParaRPr lang="es-CO" sz="700" dirty="0"/>
          </a:p>
          <a:p>
            <a:pPr algn="just"/>
            <a:endParaRPr lang="es-CO" sz="700" dirty="0"/>
          </a:p>
          <a:p>
            <a:pPr algn="just"/>
            <a:r>
              <a:rPr lang="es-CO" sz="700" dirty="0"/>
              <a:t>2. El porcentaje de participación de cada concepto de gasto para el Sector, se obtiene de dividir la apropiación vigente de cada concepto, sobre el total de la apropiación vigente del Sector Hacienda. Así mismo, el porcentaje de los compromisos y obligaciones ejecutadas a la fecha se obtiene dividiendo los compromisos y obligaciones de cada concepto sobre su apropiación vigente. </a:t>
            </a:r>
          </a:p>
        </p:txBody>
      </p:sp>
      <p:sp>
        <p:nvSpPr>
          <p:cNvPr id="27" name="4 CuadroTexto">
            <a:extLst>
              <a:ext uri="{FF2B5EF4-FFF2-40B4-BE49-F238E27FC236}">
                <a16:creationId xmlns:a16="http://schemas.microsoft.com/office/drawing/2014/main" id="{89DC816A-52F3-4FE9-91B8-7C52BF3C1F5C}"/>
              </a:ext>
            </a:extLst>
          </p:cNvPr>
          <p:cNvSpPr txBox="1">
            <a:spLocks noChangeArrowheads="1"/>
          </p:cNvSpPr>
          <p:nvPr/>
        </p:nvSpPr>
        <p:spPr bwMode="auto">
          <a:xfrm>
            <a:off x="7095799" y="650089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 </a:t>
            </a:r>
          </a:p>
        </p:txBody>
      </p:sp>
      <p:graphicFrame>
        <p:nvGraphicFramePr>
          <p:cNvPr id="3" name="Tabla 2">
            <a:extLst>
              <a:ext uri="{FF2B5EF4-FFF2-40B4-BE49-F238E27FC236}">
                <a16:creationId xmlns:a16="http://schemas.microsoft.com/office/drawing/2014/main" id="{2D75C980-6707-4DF3-89DD-25EF18D4A68D}"/>
              </a:ext>
            </a:extLst>
          </p:cNvPr>
          <p:cNvGraphicFramePr>
            <a:graphicFrameLocks noGrp="1"/>
          </p:cNvGraphicFramePr>
          <p:nvPr>
            <p:extLst>
              <p:ext uri="{D42A27DB-BD31-4B8C-83A1-F6EECF244321}">
                <p14:modId xmlns:p14="http://schemas.microsoft.com/office/powerpoint/2010/main" val="2881594758"/>
              </p:ext>
            </p:extLst>
          </p:nvPr>
        </p:nvGraphicFramePr>
        <p:xfrm>
          <a:off x="675279" y="3613732"/>
          <a:ext cx="7643098" cy="1676400"/>
        </p:xfrm>
        <a:graphic>
          <a:graphicData uri="http://schemas.openxmlformats.org/drawingml/2006/table">
            <a:tbl>
              <a:tblPr/>
              <a:tblGrid>
                <a:gridCol w="3805648">
                  <a:extLst>
                    <a:ext uri="{9D8B030D-6E8A-4147-A177-3AD203B41FA5}">
                      <a16:colId xmlns:a16="http://schemas.microsoft.com/office/drawing/2014/main" val="1234118541"/>
                    </a:ext>
                  </a:extLst>
                </a:gridCol>
                <a:gridCol w="2406356">
                  <a:extLst>
                    <a:ext uri="{9D8B030D-6E8A-4147-A177-3AD203B41FA5}">
                      <a16:colId xmlns:a16="http://schemas.microsoft.com/office/drawing/2014/main" val="3604994021"/>
                    </a:ext>
                  </a:extLst>
                </a:gridCol>
                <a:gridCol w="1431094">
                  <a:extLst>
                    <a:ext uri="{9D8B030D-6E8A-4147-A177-3AD203B41FA5}">
                      <a16:colId xmlns:a16="http://schemas.microsoft.com/office/drawing/2014/main" val="4077825268"/>
                    </a:ext>
                  </a:extLst>
                </a:gridCol>
              </a:tblGrid>
              <a:tr h="146387">
                <a:tc gridSpan="3">
                  <a:txBody>
                    <a:bodyPr/>
                    <a:lstStyle/>
                    <a:p>
                      <a:pPr algn="ctr" fontAlgn="ctr"/>
                      <a:r>
                        <a:rPr lang="es-CO" sz="1100" b="1" i="0" u="none" strike="noStrike">
                          <a:effectLst/>
                          <a:latin typeface="Calibri" panose="020F0502020204030204" pitchFamily="34" charset="0"/>
                        </a:rPr>
                        <a:t>DISTRIBUCIONES FUNCIONAMIENTO AGOSTO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79359818"/>
                  </a:ext>
                </a:extLst>
              </a:tr>
              <a:tr h="146387">
                <a:tc>
                  <a:txBody>
                    <a:bodyPr/>
                    <a:lstStyle/>
                    <a:p>
                      <a:pPr algn="ctr" rtl="0" fontAlgn="ctr"/>
                      <a:r>
                        <a:rPr lang="es-CO" sz="1100" b="1" i="1" u="none" strike="noStrike">
                          <a:solidFill>
                            <a:srgbClr val="000000"/>
                          </a:solidFill>
                          <a:effectLst/>
                          <a:latin typeface="Calibri" panose="020F0502020204030204" pitchFamily="34" charset="0"/>
                        </a:rPr>
                        <a:t>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1" i="1" u="none" strike="noStrike">
                          <a:solidFill>
                            <a:srgbClr val="000000"/>
                          </a:solidFill>
                          <a:effectLst/>
                          <a:latin typeface="Calibri" panose="020F0502020204030204" pitchFamily="34" charset="0"/>
                        </a:rPr>
                        <a:t>RESOLUCIÓN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1100" b="1" i="1" u="none" strike="noStrike">
                          <a:solidFill>
                            <a:srgbClr val="000000"/>
                          </a:solidFill>
                          <a:effectLst/>
                          <a:latin typeface="Calibri" panose="020F050202020403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6035257"/>
                  </a:ext>
                </a:extLst>
              </a:tr>
              <a:tr h="292774">
                <a:tc>
                  <a:txBody>
                    <a:bodyPr/>
                    <a:lstStyle/>
                    <a:p>
                      <a:pPr algn="ctr" fontAlgn="ctr"/>
                      <a:r>
                        <a:rPr lang="es-CO" sz="1100" b="0" i="1" u="none" strike="noStrike">
                          <a:solidFill>
                            <a:srgbClr val="000000"/>
                          </a:solidFill>
                          <a:effectLst/>
                          <a:latin typeface="Calibri" panose="020F0502020204030204" pitchFamily="34" charset="0"/>
                        </a:rPr>
                        <a:t>CAMARA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1" u="none" strike="noStrike">
                          <a:solidFill>
                            <a:srgbClr val="000000"/>
                          </a:solidFill>
                          <a:effectLst/>
                          <a:latin typeface="Calibri" panose="020F0502020204030204" pitchFamily="34" charset="0"/>
                        </a:rPr>
                        <a:t>Resolucion 2296 del 01 de septiembre de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1" i="1" u="none" strike="noStrike">
                          <a:solidFill>
                            <a:srgbClr val="000000"/>
                          </a:solidFill>
                          <a:effectLst/>
                          <a:latin typeface="Calibri" panose="020F0502020204030204" pitchFamily="34" charset="0"/>
                        </a:rPr>
                        <a:t>24,500,000,000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6497439"/>
                  </a:ext>
                </a:extLst>
              </a:tr>
              <a:tr h="292774">
                <a:tc>
                  <a:txBody>
                    <a:bodyPr/>
                    <a:lstStyle/>
                    <a:p>
                      <a:pPr algn="ctr" fontAlgn="ctr"/>
                      <a:r>
                        <a:rPr lang="es-CO" sz="1100" b="0" i="1" u="none" strike="noStrike">
                          <a:solidFill>
                            <a:srgbClr val="000000"/>
                          </a:solidFill>
                          <a:effectLst/>
                          <a:latin typeface="Calibri" panose="020F0502020204030204" pitchFamily="34" charset="0"/>
                        </a:rPr>
                        <a:t>SENADO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1" u="none" strike="noStrike">
                          <a:solidFill>
                            <a:srgbClr val="000000"/>
                          </a:solidFill>
                          <a:effectLst/>
                          <a:latin typeface="Calibri" panose="020F0502020204030204" pitchFamily="34" charset="0"/>
                        </a:rPr>
                        <a:t>Resolucion 2297 del 01 de septiembre de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1" i="1" u="none" strike="noStrike">
                          <a:solidFill>
                            <a:srgbClr val="000000"/>
                          </a:solidFill>
                          <a:effectLst/>
                          <a:latin typeface="Calibri" panose="020F0502020204030204" pitchFamily="34" charset="0"/>
                        </a:rPr>
                        <a:t>12,896,000,000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2406137"/>
                  </a:ext>
                </a:extLst>
              </a:tr>
              <a:tr h="292774">
                <a:tc>
                  <a:txBody>
                    <a:bodyPr/>
                    <a:lstStyle/>
                    <a:p>
                      <a:pPr algn="ctr" fontAlgn="ctr"/>
                      <a:r>
                        <a:rPr lang="es-CO" sz="1100" b="0" i="1" u="none" strike="noStrike">
                          <a:solidFill>
                            <a:srgbClr val="000000"/>
                          </a:solidFill>
                          <a:effectLst/>
                          <a:latin typeface="Calibri" panose="020F0502020204030204" pitchFamily="34" charset="0"/>
                        </a:rPr>
                        <a:t>UNIDAD NACIONAL DE PROTECCION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1" u="none" strike="noStrike">
                          <a:solidFill>
                            <a:srgbClr val="000000"/>
                          </a:solidFill>
                          <a:effectLst/>
                          <a:latin typeface="Calibri" panose="020F0502020204030204" pitchFamily="34" charset="0"/>
                        </a:rPr>
                        <a:t>Resolucion 2300 del 01 de septiembre de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1" i="1" u="none" strike="noStrike">
                          <a:solidFill>
                            <a:srgbClr val="000000"/>
                          </a:solidFill>
                          <a:effectLst/>
                          <a:latin typeface="Calibri" panose="020F0502020204030204" pitchFamily="34" charset="0"/>
                        </a:rPr>
                        <a:t>280,110,000,000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3148616"/>
                  </a:ext>
                </a:extLst>
              </a:tr>
              <a:tr h="292774">
                <a:tc>
                  <a:txBody>
                    <a:bodyPr/>
                    <a:lstStyle/>
                    <a:p>
                      <a:pPr algn="ctr" fontAlgn="ctr"/>
                      <a:r>
                        <a:rPr lang="es-CO" sz="1100" b="0" i="1" u="none" strike="noStrike">
                          <a:solidFill>
                            <a:srgbClr val="000000"/>
                          </a:solidFill>
                          <a:effectLst/>
                          <a:latin typeface="Calibri" panose="020F0502020204030204" pitchFamily="34" charset="0"/>
                        </a:rPr>
                        <a:t>PRESIDENCIA DE LA REPUBLICA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1100" b="0" i="1" u="none" strike="noStrike">
                          <a:solidFill>
                            <a:srgbClr val="000000"/>
                          </a:solidFill>
                          <a:effectLst/>
                          <a:latin typeface="Calibri" panose="020F0502020204030204" pitchFamily="34" charset="0"/>
                        </a:rPr>
                        <a:t>Resolucion 2391 del 13 de septiembre de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s-CO" sz="1100" b="1" i="1" u="none" strike="noStrike" dirty="0">
                          <a:solidFill>
                            <a:srgbClr val="000000"/>
                          </a:solidFill>
                          <a:effectLst/>
                          <a:latin typeface="Calibri" panose="020F0502020204030204" pitchFamily="34" charset="0"/>
                        </a:rPr>
                        <a:t>17,580,104,302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4264988"/>
                  </a:ext>
                </a:extLst>
              </a:tr>
            </a:tbl>
          </a:graphicData>
        </a:graphic>
      </p:graphicFrame>
      <p:graphicFrame>
        <p:nvGraphicFramePr>
          <p:cNvPr id="23" name="Tabla 22">
            <a:extLst>
              <a:ext uri="{FF2B5EF4-FFF2-40B4-BE49-F238E27FC236}">
                <a16:creationId xmlns:a16="http://schemas.microsoft.com/office/drawing/2014/main" id="{87C92720-9288-47A8-B63C-2F8CABCAF166}"/>
              </a:ext>
            </a:extLst>
          </p:cNvPr>
          <p:cNvGraphicFramePr>
            <a:graphicFrameLocks noGrp="1"/>
          </p:cNvGraphicFramePr>
          <p:nvPr>
            <p:extLst>
              <p:ext uri="{D42A27DB-BD31-4B8C-83A1-F6EECF244321}">
                <p14:modId xmlns:p14="http://schemas.microsoft.com/office/powerpoint/2010/main" val="3724740603"/>
              </p:ext>
            </p:extLst>
          </p:nvPr>
        </p:nvGraphicFramePr>
        <p:xfrm>
          <a:off x="675855" y="886000"/>
          <a:ext cx="7975601" cy="2295525"/>
        </p:xfrm>
        <a:graphic>
          <a:graphicData uri="http://schemas.openxmlformats.org/drawingml/2006/table">
            <a:tbl>
              <a:tblPr/>
              <a:tblGrid>
                <a:gridCol w="1219833">
                  <a:extLst>
                    <a:ext uri="{9D8B030D-6E8A-4147-A177-3AD203B41FA5}">
                      <a16:colId xmlns:a16="http://schemas.microsoft.com/office/drawing/2014/main" val="1024932670"/>
                    </a:ext>
                  </a:extLst>
                </a:gridCol>
                <a:gridCol w="1039117">
                  <a:extLst>
                    <a:ext uri="{9D8B030D-6E8A-4147-A177-3AD203B41FA5}">
                      <a16:colId xmlns:a16="http://schemas.microsoft.com/office/drawing/2014/main" val="2149882598"/>
                    </a:ext>
                  </a:extLst>
                </a:gridCol>
                <a:gridCol w="1144535">
                  <a:extLst>
                    <a:ext uri="{9D8B030D-6E8A-4147-A177-3AD203B41FA5}">
                      <a16:colId xmlns:a16="http://schemas.microsoft.com/office/drawing/2014/main" val="3797752364"/>
                    </a:ext>
                  </a:extLst>
                </a:gridCol>
                <a:gridCol w="460826">
                  <a:extLst>
                    <a:ext uri="{9D8B030D-6E8A-4147-A177-3AD203B41FA5}">
                      <a16:colId xmlns:a16="http://schemas.microsoft.com/office/drawing/2014/main" val="4160585533"/>
                    </a:ext>
                  </a:extLst>
                </a:gridCol>
                <a:gridCol w="891532">
                  <a:extLst>
                    <a:ext uri="{9D8B030D-6E8A-4147-A177-3AD203B41FA5}">
                      <a16:colId xmlns:a16="http://schemas.microsoft.com/office/drawing/2014/main" val="1958209067"/>
                    </a:ext>
                  </a:extLst>
                </a:gridCol>
                <a:gridCol w="722864">
                  <a:extLst>
                    <a:ext uri="{9D8B030D-6E8A-4147-A177-3AD203B41FA5}">
                      <a16:colId xmlns:a16="http://schemas.microsoft.com/office/drawing/2014/main" val="2898152995"/>
                    </a:ext>
                  </a:extLst>
                </a:gridCol>
                <a:gridCol w="963819">
                  <a:extLst>
                    <a:ext uri="{9D8B030D-6E8A-4147-A177-3AD203B41FA5}">
                      <a16:colId xmlns:a16="http://schemas.microsoft.com/office/drawing/2014/main" val="139561572"/>
                    </a:ext>
                  </a:extLst>
                </a:gridCol>
                <a:gridCol w="966831">
                  <a:extLst>
                    <a:ext uri="{9D8B030D-6E8A-4147-A177-3AD203B41FA5}">
                      <a16:colId xmlns:a16="http://schemas.microsoft.com/office/drawing/2014/main" val="1340182616"/>
                    </a:ext>
                  </a:extLst>
                </a:gridCol>
                <a:gridCol w="566244">
                  <a:extLst>
                    <a:ext uri="{9D8B030D-6E8A-4147-A177-3AD203B41FA5}">
                      <a16:colId xmlns:a16="http://schemas.microsoft.com/office/drawing/2014/main" val="1726217379"/>
                    </a:ext>
                  </a:extLst>
                </a:gridCol>
              </a:tblGrid>
              <a:tr h="190500">
                <a:tc gridSpan="9">
                  <a:txBody>
                    <a:bodyPr/>
                    <a:lstStyle/>
                    <a:p>
                      <a:pPr algn="r" fontAlgn="ctr"/>
                      <a:r>
                        <a:rPr lang="es-CO" sz="900" b="0" i="0" u="none" strike="noStrike">
                          <a:effectLst/>
                          <a:latin typeface="Calibri" panose="020F0502020204030204" pitchFamily="34" charset="0"/>
                        </a:rPr>
                        <a:t>Cifras en millones</a:t>
                      </a:r>
                    </a:p>
                  </a:txBody>
                  <a:tcPr marL="0" marR="0" marT="0" marB="0" anchor="ctr">
                    <a:lnL>
                      <a:noFill/>
                    </a:lnL>
                    <a:lnR>
                      <a:noFill/>
                    </a:lnR>
                    <a:lnT>
                      <a:noFill/>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732788208"/>
                  </a:ext>
                </a:extLst>
              </a:tr>
              <a:tr h="295275">
                <a:tc gridSpan="9">
                  <a:txBody>
                    <a:bodyPr/>
                    <a:lstStyle/>
                    <a:p>
                      <a:pPr algn="ctr" fontAlgn="ctr"/>
                      <a:r>
                        <a:rPr lang="es-CO" sz="1100" b="1" i="0" u="none" strike="noStrike">
                          <a:solidFill>
                            <a:srgbClr val="FFFFFF"/>
                          </a:solidFill>
                          <a:effectLst/>
                          <a:latin typeface="Calibri" panose="020F0502020204030204" pitchFamily="34" charset="0"/>
                        </a:rPr>
                        <a:t>EJECUCIÓN TOTAL SECTOR HACIENDA </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80370193"/>
                  </a:ext>
                </a:extLst>
              </a:tr>
              <a:tr h="190500">
                <a:tc rowSpan="2">
                  <a:txBody>
                    <a:bodyPr/>
                    <a:lstStyle/>
                    <a:p>
                      <a:pPr algn="ctr" fontAlgn="ctr"/>
                      <a:r>
                        <a:rPr lang="es-CO" sz="900" b="1" i="0" u="none" strike="noStrike">
                          <a:effectLst/>
                          <a:latin typeface="Arial" panose="020B0604020202020204" pitchFamily="34" charset="0"/>
                        </a:rPr>
                        <a:t>CONCEPTO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9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900" b="1" i="0" u="none" strike="noStrike">
                          <a:effectLst/>
                          <a:latin typeface="Arial" panose="020B0604020202020204" pitchFamily="34" charset="0"/>
                        </a:rPr>
                        <a:t>APROPIACION VIGENTE  </a:t>
                      </a:r>
                      <a:br>
                        <a:rPr lang="es-CO" sz="900" b="1" i="0" u="none" strike="noStrike">
                          <a:effectLst/>
                          <a:latin typeface="Arial" panose="020B0604020202020204" pitchFamily="34" charset="0"/>
                        </a:rPr>
                      </a:br>
                      <a:r>
                        <a:rPr lang="es-CO" sz="900" b="1" i="0" u="none" strike="noStrike">
                          <a:effectLst/>
                          <a:latin typeface="Arial" panose="020B0604020202020204" pitchFamily="34" charset="0"/>
                        </a:rPr>
                        <a:t>SEPTIEMBRE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9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9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s-CO" sz="9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fontAlgn="ctr"/>
                      <a:r>
                        <a:rPr lang="es-CO" sz="9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219773883"/>
                  </a:ext>
                </a:extLst>
              </a:tr>
              <a:tr h="31432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9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900" b="1" i="0" u="none" strike="noStrike">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56378948"/>
                  </a:ext>
                </a:extLst>
              </a:tr>
              <a:tr h="323850">
                <a:tc>
                  <a:txBody>
                    <a:bodyPr/>
                    <a:lstStyle/>
                    <a:p>
                      <a:pPr algn="l" fontAlgn="ctr"/>
                      <a:r>
                        <a:rPr lang="es-CO" sz="1000" b="0" i="0" u="none" strike="noStrike">
                          <a:solidFill>
                            <a:srgbClr val="000000"/>
                          </a:solidFill>
                          <a:effectLst/>
                          <a:latin typeface="Arial" panose="020B0604020202020204" pitchFamily="34" charset="0"/>
                        </a:rPr>
                        <a:t>FUNCIONAMIENTO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21,710,555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19,236,984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5,503,592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9,525,048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9,303,918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48.4%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74813"/>
                  </a:ext>
                </a:extLst>
              </a:tr>
              <a:tr h="323850">
                <a:tc>
                  <a:txBody>
                    <a:bodyPr/>
                    <a:lstStyle/>
                    <a:p>
                      <a:pPr algn="l" fontAlgn="ctr"/>
                      <a:r>
                        <a:rPr lang="es-CO" sz="1000" b="0" i="0" u="none" strike="noStrike">
                          <a:solidFill>
                            <a:srgbClr val="000000"/>
                          </a:solidFill>
                          <a:effectLst/>
                          <a:latin typeface="Arial" panose="020B0604020202020204" pitchFamily="34" charset="0"/>
                        </a:rPr>
                        <a:t>SERVICIO DE LA DEUDA PUBLICA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64,659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64,659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399630"/>
                  </a:ext>
                </a:extLst>
              </a:tr>
              <a:tr h="323850">
                <a:tc>
                  <a:txBody>
                    <a:bodyPr/>
                    <a:lstStyle/>
                    <a:p>
                      <a:pPr algn="l" fontAlgn="ctr"/>
                      <a:r>
                        <a:rPr lang="es-CO" sz="1000" b="0" i="0" u="none" strike="noStrike">
                          <a:solidFill>
                            <a:srgbClr val="000000"/>
                          </a:solidFill>
                          <a:effectLst/>
                          <a:latin typeface="Arial" panose="020B0604020202020204" pitchFamily="34" charset="0"/>
                        </a:rPr>
                        <a:t>INVERSIÓN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4,170,435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2,882,300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2,185,880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583,725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000" b="0" i="0" u="none" strike="noStrike">
                          <a:solidFill>
                            <a:srgbClr val="000000"/>
                          </a:solidFill>
                          <a:effectLst/>
                          <a:latin typeface="Arial" panose="020B0604020202020204" pitchFamily="34" charset="0"/>
                        </a:rPr>
                        <a:t>20.3%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6496882"/>
                  </a:ext>
                </a:extLst>
              </a:tr>
              <a:tr h="333375">
                <a:tc>
                  <a:txBody>
                    <a:bodyPr/>
                    <a:lstStyle/>
                    <a:p>
                      <a:pPr algn="l" fontAlgn="ctr"/>
                      <a:r>
                        <a:rPr lang="es-CO" sz="900" b="1" i="0" u="none" strike="noStrike">
                          <a:solidFill>
                            <a:srgbClr val="FFFFFF"/>
                          </a:solidFill>
                          <a:effectLst/>
                          <a:latin typeface="Arial" panose="020B0604020202020204" pitchFamily="34" charset="0"/>
                        </a:rPr>
                        <a:t>TOTAL SECTOR HACIENDA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25,945,649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22,183,944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6,051,857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11,720,153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9,896,867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dirty="0">
                          <a:solidFill>
                            <a:srgbClr val="FFFFFF"/>
                          </a:solidFill>
                          <a:effectLst/>
                          <a:latin typeface="Arial" panose="020B0604020202020204" pitchFamily="34" charset="0"/>
                        </a:rPr>
                        <a:t>44.6%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053232935"/>
                  </a:ext>
                </a:extLst>
              </a:tr>
            </a:tbl>
          </a:graphicData>
        </a:graphic>
      </p:graphicFrame>
    </p:spTree>
    <p:extLst>
      <p:ext uri="{BB962C8B-B14F-4D97-AF65-F5344CB8AC3E}">
        <p14:creationId xmlns:p14="http://schemas.microsoft.com/office/powerpoint/2010/main" val="3880140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4BF94435-A459-4390-AF85-25F98C57E8C2}"/>
              </a:ext>
            </a:extLst>
          </p:cNvPr>
          <p:cNvSpPr txBox="1"/>
          <p:nvPr/>
        </p:nvSpPr>
        <p:spPr>
          <a:xfrm>
            <a:off x="2722639" y="596452"/>
            <a:ext cx="6511527"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a:defRPr sz="2000" b="1"/>
            </a:lvl1pPr>
          </a:lstStyle>
          <a:p>
            <a:r>
              <a:rPr lang="es-CO" sz="2400" dirty="0">
                <a:solidFill>
                  <a:schemeClr val="tx2"/>
                </a:solidFill>
                <a:latin typeface="Arial"/>
                <a:cs typeface="Arial"/>
              </a:rPr>
              <a:t>Ejecución por Entidad</a:t>
            </a:r>
          </a:p>
        </p:txBody>
      </p:sp>
      <p:sp>
        <p:nvSpPr>
          <p:cNvPr id="7" name="4 CuadroTexto">
            <a:extLst>
              <a:ext uri="{FF2B5EF4-FFF2-40B4-BE49-F238E27FC236}">
                <a16:creationId xmlns:a16="http://schemas.microsoft.com/office/drawing/2014/main" id="{3BE8E218-A31F-441D-A2E3-01DEE460B0B6}"/>
              </a:ext>
            </a:extLst>
          </p:cNvPr>
          <p:cNvSpPr txBox="1">
            <a:spLocks noChangeArrowheads="1"/>
          </p:cNvSpPr>
          <p:nvPr/>
        </p:nvSpPr>
        <p:spPr bwMode="auto">
          <a:xfrm>
            <a:off x="530857" y="4950503"/>
            <a:ext cx="808228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CO" sz="700" dirty="0">
                <a:latin typeface="+mj-lt"/>
                <a:cs typeface="Arial" panose="020B0604020202020204" pitchFamily="34" charset="0"/>
              </a:rPr>
              <a:t>*En el Presupuesto del MHCP se contemplan recursos en gastos de funcionamiento correspondientes al pago del incremento salarial, el rubro otras transferencias para el cubrimiento de contingencias del Estado y los rubros de FOME, estos en respuesta a las medidas adoptadas por el Gobierno Nacional mediante el Decreto 417 de 2020, donde Declaró el Estado de Emergencia Económica, Social y Ecológica. Así mismo, en los gastos de inversión, se contemplan recursos del proyecto “Apoyo a Proyectos de Inversión Nacional", correspondientes al apoyo a eventos futuros, fortuitos o contingencias. Así mismo, en la unidad presupuestal 130101 se establecen recursos de los Transportes Masivos. </a:t>
            </a:r>
          </a:p>
          <a:p>
            <a:pPr algn="just"/>
            <a:endParaRPr lang="es-CO" sz="700" dirty="0">
              <a:latin typeface="+mj-lt"/>
              <a:cs typeface="Arial" panose="020B0604020202020204" pitchFamily="34" charset="0"/>
            </a:endParaRPr>
          </a:p>
          <a:p>
            <a:pPr algn="just"/>
            <a:r>
              <a:rPr lang="es-CO" sz="700" dirty="0">
                <a:latin typeface="+mj-lt"/>
                <a:cs typeface="Arial" panose="020B0604020202020204" pitchFamily="34" charset="0"/>
              </a:rPr>
              <a:t>Mediante el Decreto 147 del 27 de enero de 2022 se adiciono al Ministerio de Hacienda y Crédito Público $1,6 billones para el FOME.</a:t>
            </a:r>
          </a:p>
          <a:p>
            <a:pPr algn="just"/>
            <a:endParaRPr lang="es-CO" sz="700" b="1" dirty="0">
              <a:latin typeface="+mj-lt"/>
              <a:cs typeface="Arial" panose="020B0604020202020204" pitchFamily="34" charset="0"/>
            </a:endParaRPr>
          </a:p>
          <a:p>
            <a:pPr algn="just"/>
            <a:r>
              <a:rPr lang="es-CO" sz="700" b="1" dirty="0">
                <a:latin typeface="+mj-lt"/>
                <a:cs typeface="Arial" panose="020B0604020202020204" pitchFamily="34" charset="0"/>
              </a:rPr>
              <a:t>Notas</a:t>
            </a:r>
          </a:p>
          <a:p>
            <a:pPr algn="just"/>
            <a:endParaRPr lang="es-CO" sz="700" b="1" dirty="0">
              <a:latin typeface="+mj-lt"/>
              <a:cs typeface="Arial" panose="020B0604020202020204" pitchFamily="34" charset="0"/>
            </a:endParaRPr>
          </a:p>
          <a:p>
            <a:pPr marL="0" lvl="1" indent="0" algn="just" eaLnBrk="1" hangingPunct="1">
              <a:defRPr/>
            </a:pPr>
            <a:r>
              <a:rPr kumimoji="0" lang="es-CO" sz="700" b="0" i="0" u="none" strike="noStrike" kern="1200" cap="none" spc="0" normalizeH="0" baseline="0" noProof="0" dirty="0">
                <a:ln>
                  <a:noFill/>
                </a:ln>
                <a:solidFill>
                  <a:prstClr val="black"/>
                </a:solidFill>
                <a:effectLst/>
                <a:uLnTx/>
                <a:uFillTx/>
                <a:latin typeface="+mj-lt"/>
                <a:cs typeface="+mn-cs"/>
              </a:rPr>
              <a:t>1</a:t>
            </a:r>
            <a:r>
              <a:rPr lang="es-CO" sz="700" dirty="0">
                <a:latin typeface="+mj-lt"/>
                <a:cs typeface="Arial" panose="020B0604020202020204" pitchFamily="34" charset="0"/>
              </a:rPr>
              <a:t>. Las Entidades del Sector Hacienda que presentan recursos bloqueados son: Ministerio de Hacienda y Crédito Público ($6.048.982 millones); DIAN ($5 millones) SFC ($155 millones); UGPP ($832 millones) CGN ($336 millones) y la Supersolidaria ($1.548 millones).</a:t>
            </a:r>
          </a:p>
          <a:p>
            <a:pPr algn="just"/>
            <a:endParaRPr lang="es-CO" sz="700" dirty="0">
              <a:latin typeface="+mj-lt"/>
              <a:cs typeface="Arial" panose="020B0604020202020204" pitchFamily="34" charset="0"/>
            </a:endParaRPr>
          </a:p>
          <a:p>
            <a:pPr algn="just"/>
            <a:r>
              <a:rPr lang="es-CO" sz="700" dirty="0">
                <a:latin typeface="+mj-lt"/>
                <a:cs typeface="Arial" panose="020B0604020202020204" pitchFamily="34" charset="0"/>
              </a:rPr>
              <a:t>2. El porcentaje de participación de cada Entidad en la ejecución del Sector, se obtiene de dividir la apropiación vigente de cada una de las entidades, sobre la apropiación total del Sector. Así mismo, el porcentaje de compromisos y obligaciones ejecutadas a la fecha se obtiene dividiendo los compromisos y obligaciones de cada Entidad, sobre su apropiación vigente. </a:t>
            </a:r>
          </a:p>
        </p:txBody>
      </p:sp>
      <p:sp>
        <p:nvSpPr>
          <p:cNvPr id="8" name="4 CuadroTexto">
            <a:extLst>
              <a:ext uri="{FF2B5EF4-FFF2-40B4-BE49-F238E27FC236}">
                <a16:creationId xmlns:a16="http://schemas.microsoft.com/office/drawing/2014/main" id="{27B219BA-1F8C-44C8-9DD5-485A49182705}"/>
              </a:ext>
            </a:extLst>
          </p:cNvPr>
          <p:cNvSpPr txBox="1">
            <a:spLocks noChangeArrowheads="1"/>
          </p:cNvSpPr>
          <p:nvPr/>
        </p:nvSpPr>
        <p:spPr bwMode="auto">
          <a:xfrm>
            <a:off x="7041272"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grpSp>
        <p:nvGrpSpPr>
          <p:cNvPr id="27" name="27 Grupo">
            <a:extLst>
              <a:ext uri="{FF2B5EF4-FFF2-40B4-BE49-F238E27FC236}">
                <a16:creationId xmlns:a16="http://schemas.microsoft.com/office/drawing/2014/main" id="{2F40F322-A38E-4306-9675-C2E0A68E540C}"/>
              </a:ext>
            </a:extLst>
          </p:cNvPr>
          <p:cNvGrpSpPr/>
          <p:nvPr/>
        </p:nvGrpSpPr>
        <p:grpSpPr>
          <a:xfrm>
            <a:off x="7075051" y="104582"/>
            <a:ext cx="1967809" cy="509344"/>
            <a:chOff x="7092280" y="415711"/>
            <a:chExt cx="1872208" cy="791494"/>
          </a:xfrm>
        </p:grpSpPr>
        <p:sp>
          <p:nvSpPr>
            <p:cNvPr id="28" name="Forma libre 13">
              <a:extLst>
                <a:ext uri="{FF2B5EF4-FFF2-40B4-BE49-F238E27FC236}">
                  <a16:creationId xmlns:a16="http://schemas.microsoft.com/office/drawing/2014/main" id="{487B9283-E2F5-4386-9BAA-7DBE47B95B22}"/>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4">
              <a:extLst>
                <a:ext uri="{FF2B5EF4-FFF2-40B4-BE49-F238E27FC236}">
                  <a16:creationId xmlns:a16="http://schemas.microsoft.com/office/drawing/2014/main" id="{777FB0B2-9EBB-4334-BC84-517A0D8C87FD}"/>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5">
              <a:extLst>
                <a:ext uri="{FF2B5EF4-FFF2-40B4-BE49-F238E27FC236}">
                  <a16:creationId xmlns:a16="http://schemas.microsoft.com/office/drawing/2014/main" id="{140AD738-3F7D-4522-A81B-8EDC865D9102}"/>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6">
              <a:extLst>
                <a:ext uri="{FF2B5EF4-FFF2-40B4-BE49-F238E27FC236}">
                  <a16:creationId xmlns:a16="http://schemas.microsoft.com/office/drawing/2014/main" id="{199E9470-768C-4B4F-BB37-72CFFEF66D86}"/>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7">
              <a:extLst>
                <a:ext uri="{FF2B5EF4-FFF2-40B4-BE49-F238E27FC236}">
                  <a16:creationId xmlns:a16="http://schemas.microsoft.com/office/drawing/2014/main" id="{3C28E8D1-7363-4496-A9E4-95114501CED7}"/>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Forma libre 18">
              <a:extLst>
                <a:ext uri="{FF2B5EF4-FFF2-40B4-BE49-F238E27FC236}">
                  <a16:creationId xmlns:a16="http://schemas.microsoft.com/office/drawing/2014/main" id="{006418FB-C35A-4543-8481-130F7D0F00BA}"/>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4" name="Forma libre 19">
              <a:extLst>
                <a:ext uri="{FF2B5EF4-FFF2-40B4-BE49-F238E27FC236}">
                  <a16:creationId xmlns:a16="http://schemas.microsoft.com/office/drawing/2014/main" id="{84CF9ABB-03A4-426B-8EF0-54CB8665766B}"/>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5" name="Forma libre 20">
              <a:extLst>
                <a:ext uri="{FF2B5EF4-FFF2-40B4-BE49-F238E27FC236}">
                  <a16:creationId xmlns:a16="http://schemas.microsoft.com/office/drawing/2014/main" id="{BA99F0F5-F7D0-43D7-BE0F-7B6E47E7B062}"/>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6" name="Forma libre 21">
              <a:extLst>
                <a:ext uri="{FF2B5EF4-FFF2-40B4-BE49-F238E27FC236}">
                  <a16:creationId xmlns:a16="http://schemas.microsoft.com/office/drawing/2014/main" id="{DE1AD02B-5DD5-4210-84FF-FD4B8F3D5789}"/>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7" name="Forma libre 22">
              <a:extLst>
                <a:ext uri="{FF2B5EF4-FFF2-40B4-BE49-F238E27FC236}">
                  <a16:creationId xmlns:a16="http://schemas.microsoft.com/office/drawing/2014/main" id="{1A0D7D4E-F9CC-46D9-95A7-E81090180E17}"/>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8" name="Forma libre 23">
              <a:extLst>
                <a:ext uri="{FF2B5EF4-FFF2-40B4-BE49-F238E27FC236}">
                  <a16:creationId xmlns:a16="http://schemas.microsoft.com/office/drawing/2014/main" id="{54A2AF81-C665-442D-B2FB-07C573902BAB}"/>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9" name="Forma libre 24">
              <a:extLst>
                <a:ext uri="{FF2B5EF4-FFF2-40B4-BE49-F238E27FC236}">
                  <a16:creationId xmlns:a16="http://schemas.microsoft.com/office/drawing/2014/main" id="{56AC030D-66C9-4546-A654-FF78E1A1A201}"/>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40" name="Forma libre 25">
              <a:extLst>
                <a:ext uri="{FF2B5EF4-FFF2-40B4-BE49-F238E27FC236}">
                  <a16:creationId xmlns:a16="http://schemas.microsoft.com/office/drawing/2014/main" id="{3B46B5D9-CB55-413D-8795-525D0DC68C20}"/>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41" name="Forma libre 26">
              <a:extLst>
                <a:ext uri="{FF2B5EF4-FFF2-40B4-BE49-F238E27FC236}">
                  <a16:creationId xmlns:a16="http://schemas.microsoft.com/office/drawing/2014/main" id="{B14BDB7E-2648-442C-91B6-38A4B90A32A7}"/>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2" name="Forma libre 27">
              <a:extLst>
                <a:ext uri="{FF2B5EF4-FFF2-40B4-BE49-F238E27FC236}">
                  <a16:creationId xmlns:a16="http://schemas.microsoft.com/office/drawing/2014/main" id="{11EAADD3-AA05-4869-95F9-E493DF826DD2}"/>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3" name="Forma libre 28">
              <a:extLst>
                <a:ext uri="{FF2B5EF4-FFF2-40B4-BE49-F238E27FC236}">
                  <a16:creationId xmlns:a16="http://schemas.microsoft.com/office/drawing/2014/main" id="{2FB9B3B0-4F4C-471B-BDD8-0F4367271C76}"/>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4" name="Forma libre 29">
              <a:extLst>
                <a:ext uri="{FF2B5EF4-FFF2-40B4-BE49-F238E27FC236}">
                  <a16:creationId xmlns:a16="http://schemas.microsoft.com/office/drawing/2014/main" id="{1248883B-51FB-4839-9E87-01C99488C3B1}"/>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2" name="Tabla 1">
            <a:extLst>
              <a:ext uri="{FF2B5EF4-FFF2-40B4-BE49-F238E27FC236}">
                <a16:creationId xmlns:a16="http://schemas.microsoft.com/office/drawing/2014/main" id="{22DC89F5-DC66-496E-AF5B-A68AFE3249B6}"/>
              </a:ext>
            </a:extLst>
          </p:cNvPr>
          <p:cNvGraphicFramePr>
            <a:graphicFrameLocks noGrp="1"/>
          </p:cNvGraphicFramePr>
          <p:nvPr>
            <p:extLst>
              <p:ext uri="{D42A27DB-BD31-4B8C-83A1-F6EECF244321}">
                <p14:modId xmlns:p14="http://schemas.microsoft.com/office/powerpoint/2010/main" val="3434495188"/>
              </p:ext>
            </p:extLst>
          </p:nvPr>
        </p:nvGraphicFramePr>
        <p:xfrm>
          <a:off x="754280" y="842637"/>
          <a:ext cx="7538560" cy="4057650"/>
        </p:xfrm>
        <a:graphic>
          <a:graphicData uri="http://schemas.openxmlformats.org/drawingml/2006/table">
            <a:tbl>
              <a:tblPr/>
              <a:tblGrid>
                <a:gridCol w="811696">
                  <a:extLst>
                    <a:ext uri="{9D8B030D-6E8A-4147-A177-3AD203B41FA5}">
                      <a16:colId xmlns:a16="http://schemas.microsoft.com/office/drawing/2014/main" val="2454321497"/>
                    </a:ext>
                  </a:extLst>
                </a:gridCol>
                <a:gridCol w="1114442">
                  <a:extLst>
                    <a:ext uri="{9D8B030D-6E8A-4147-A177-3AD203B41FA5}">
                      <a16:colId xmlns:a16="http://schemas.microsoft.com/office/drawing/2014/main" val="3239733026"/>
                    </a:ext>
                  </a:extLst>
                </a:gridCol>
                <a:gridCol w="715196">
                  <a:extLst>
                    <a:ext uri="{9D8B030D-6E8A-4147-A177-3AD203B41FA5}">
                      <a16:colId xmlns:a16="http://schemas.microsoft.com/office/drawing/2014/main" val="2899484739"/>
                    </a:ext>
                  </a:extLst>
                </a:gridCol>
                <a:gridCol w="827215">
                  <a:extLst>
                    <a:ext uri="{9D8B030D-6E8A-4147-A177-3AD203B41FA5}">
                      <a16:colId xmlns:a16="http://schemas.microsoft.com/office/drawing/2014/main" val="1443024716"/>
                    </a:ext>
                  </a:extLst>
                </a:gridCol>
                <a:gridCol w="631900">
                  <a:extLst>
                    <a:ext uri="{9D8B030D-6E8A-4147-A177-3AD203B41FA5}">
                      <a16:colId xmlns:a16="http://schemas.microsoft.com/office/drawing/2014/main" val="4076990765"/>
                    </a:ext>
                  </a:extLst>
                </a:gridCol>
                <a:gridCol w="735302">
                  <a:extLst>
                    <a:ext uri="{9D8B030D-6E8A-4147-A177-3AD203B41FA5}">
                      <a16:colId xmlns:a16="http://schemas.microsoft.com/office/drawing/2014/main" val="4016754546"/>
                    </a:ext>
                  </a:extLst>
                </a:gridCol>
                <a:gridCol w="804236">
                  <a:extLst>
                    <a:ext uri="{9D8B030D-6E8A-4147-A177-3AD203B41FA5}">
                      <a16:colId xmlns:a16="http://schemas.microsoft.com/office/drawing/2014/main" val="2752767182"/>
                    </a:ext>
                  </a:extLst>
                </a:gridCol>
                <a:gridCol w="712324">
                  <a:extLst>
                    <a:ext uri="{9D8B030D-6E8A-4147-A177-3AD203B41FA5}">
                      <a16:colId xmlns:a16="http://schemas.microsoft.com/office/drawing/2014/main" val="291055255"/>
                    </a:ext>
                  </a:extLst>
                </a:gridCol>
                <a:gridCol w="715196">
                  <a:extLst>
                    <a:ext uri="{9D8B030D-6E8A-4147-A177-3AD203B41FA5}">
                      <a16:colId xmlns:a16="http://schemas.microsoft.com/office/drawing/2014/main" val="1641944977"/>
                    </a:ext>
                  </a:extLst>
                </a:gridCol>
                <a:gridCol w="471053">
                  <a:extLst>
                    <a:ext uri="{9D8B030D-6E8A-4147-A177-3AD203B41FA5}">
                      <a16:colId xmlns:a16="http://schemas.microsoft.com/office/drawing/2014/main" val="3649613145"/>
                    </a:ext>
                  </a:extLst>
                </a:gridCol>
              </a:tblGrid>
              <a:tr h="190500">
                <a:tc>
                  <a:txBody>
                    <a:bodyPr/>
                    <a:lstStyle/>
                    <a:p>
                      <a:pPr algn="l" fontAlgn="ctr"/>
                      <a:endParaRPr lang="es-CO" sz="1100" b="0" i="0" u="none" strike="noStrike" dirty="0">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es-CO" sz="1100" b="0" i="0" u="none" strike="noStrike">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ctr"/>
                      <a:r>
                        <a:rPr lang="es-CO" sz="1100" b="0" i="0" u="none" strike="noStrike">
                          <a:solidFill>
                            <a:srgbClr val="000000"/>
                          </a:solidFill>
                          <a:effectLst/>
                          <a:latin typeface="Calibri" panose="020F0502020204030204" pitchFamily="34" charset="0"/>
                        </a:rPr>
                        <a:t>Cifras en millones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3637345216"/>
                  </a:ext>
                </a:extLst>
              </a:tr>
              <a:tr h="257175">
                <a:tc gridSpan="10">
                  <a:txBody>
                    <a:bodyPr/>
                    <a:lstStyle/>
                    <a:p>
                      <a:pPr algn="ctr" fontAlgn="ctr"/>
                      <a:r>
                        <a:rPr lang="es-CO" sz="1100" b="1" i="0" u="none" strike="noStrike">
                          <a:solidFill>
                            <a:srgbClr val="FFFFFF"/>
                          </a:solidFill>
                          <a:effectLst/>
                          <a:latin typeface="Calibri" panose="020F0502020204030204" pitchFamily="34" charset="0"/>
                        </a:rPr>
                        <a:t>EJECUCIÓN TOTAL SECTOR HACIENDA POR ENTIDAD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61789202"/>
                  </a:ext>
                </a:extLst>
              </a:tr>
              <a:tr h="333375">
                <a:tc rowSpan="2">
                  <a:txBody>
                    <a:bodyPr/>
                    <a:lstStyle/>
                    <a:p>
                      <a:pPr algn="ctr" fontAlgn="ctr"/>
                      <a:r>
                        <a:rPr lang="es-CO" sz="800" b="1" i="0" u="none" strike="noStrike">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s-CO" sz="8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fontAlgn="ctr"/>
                      <a:r>
                        <a:rPr lang="es-CO" sz="8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705435568"/>
                  </a:ext>
                </a:extLst>
              </a:tr>
              <a:tr h="28575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61035911"/>
                  </a:ext>
                </a:extLst>
              </a:tr>
              <a:tr h="276225">
                <a:tc>
                  <a:txBody>
                    <a:bodyPr/>
                    <a:lstStyle/>
                    <a:p>
                      <a:pPr algn="ctr" fontAlgn="ctr"/>
                      <a:r>
                        <a:rPr lang="es-CO" sz="8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MINHACIENDA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22,782,440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18,937,471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6,048,982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9,366,913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8,288,148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593078"/>
                  </a:ext>
                </a:extLst>
              </a:tr>
              <a:tr h="276225">
                <a:tc>
                  <a:txBody>
                    <a:bodyPr/>
                    <a:lstStyle/>
                    <a:p>
                      <a:pPr algn="ctr" fontAlgn="ctr"/>
                      <a:r>
                        <a:rPr lang="es-CO" sz="8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1,882,768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1,958,794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1,285,669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1,186,133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3829094"/>
                  </a:ext>
                </a:extLst>
              </a:tr>
              <a:tr h="276225">
                <a:tc>
                  <a:txBody>
                    <a:bodyPr/>
                    <a:lstStyle/>
                    <a:p>
                      <a:pPr algn="ctr" fontAlgn="ctr"/>
                      <a:r>
                        <a:rPr lang="es-CO" sz="8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SUPERFINANCIERA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289,647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289,647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184,671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168,026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903498"/>
                  </a:ext>
                </a:extLst>
              </a:tr>
              <a:tr h="276225">
                <a:tc>
                  <a:txBody>
                    <a:bodyPr/>
                    <a:lstStyle/>
                    <a:p>
                      <a:pPr algn="ctr" fontAlgn="ctr"/>
                      <a:r>
                        <a:rPr lang="es-CO" sz="8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UGPP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216,534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216,534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171,872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148,289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9022111"/>
                  </a:ext>
                </a:extLst>
              </a:tr>
              <a:tr h="276225">
                <a:tc>
                  <a:txBody>
                    <a:bodyPr/>
                    <a:lstStyle/>
                    <a:p>
                      <a:pPr algn="ctr" fontAlgn="ctr"/>
                      <a:r>
                        <a:rPr lang="es-CO" sz="8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CONTADURIA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25,528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25,528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18,283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14,598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524568"/>
                  </a:ext>
                </a:extLst>
              </a:tr>
              <a:tr h="276225">
                <a:tc>
                  <a:txBody>
                    <a:bodyPr/>
                    <a:lstStyle/>
                    <a:p>
                      <a:pPr algn="ctr" fontAlgn="ctr"/>
                      <a:r>
                        <a:rPr lang="es-CO" sz="8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SUPERSOLIDARIA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68,369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68,369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31,487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22,808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558821"/>
                  </a:ext>
                </a:extLst>
              </a:tr>
              <a:tr h="276225">
                <a:tc>
                  <a:txBody>
                    <a:bodyPr/>
                    <a:lstStyle/>
                    <a:p>
                      <a:pPr algn="ctr" fontAlgn="ctr"/>
                      <a:r>
                        <a:rPr lang="es-CO" sz="8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ITRC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22,118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22,118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16,655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14,386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2388688"/>
                  </a:ext>
                </a:extLst>
              </a:tr>
              <a:tr h="276225">
                <a:tc>
                  <a:txBody>
                    <a:bodyPr/>
                    <a:lstStyle/>
                    <a:p>
                      <a:pPr algn="ctr" fontAlgn="ctr"/>
                      <a:r>
                        <a:rPr lang="es-CO" sz="8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UIAF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15,480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22,718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14,084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13,130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440575"/>
                  </a:ext>
                </a:extLst>
              </a:tr>
              <a:tr h="276225">
                <a:tc>
                  <a:txBody>
                    <a:bodyPr/>
                    <a:lstStyle/>
                    <a:p>
                      <a:pPr algn="ctr" fontAlgn="ctr"/>
                      <a:r>
                        <a:rPr lang="es-CO" sz="8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1661577"/>
                  </a:ext>
                </a:extLst>
              </a:tr>
              <a:tr h="276225">
                <a:tc>
                  <a:txBody>
                    <a:bodyPr/>
                    <a:lstStyle/>
                    <a:p>
                      <a:pPr algn="ctr" fontAlgn="ctr"/>
                      <a:r>
                        <a:rPr lang="es-CO" sz="8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FONDO ADAPTACION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636,678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636,678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625,954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98.3%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36,888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637216"/>
                  </a:ext>
                </a:extLst>
              </a:tr>
              <a:tr h="228600">
                <a:tc>
                  <a:txBody>
                    <a:bodyPr/>
                    <a:lstStyle/>
                    <a:p>
                      <a:pPr algn="l" fontAlgn="ctr"/>
                      <a:r>
                        <a:rPr lang="es-CO" sz="900" b="1" i="0" u="none" strike="noStrike">
                          <a:solidFill>
                            <a:srgbClr val="FFFFFF"/>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ctr"/>
                      <a:r>
                        <a:rPr lang="es-CO" sz="900" b="1" i="0" u="none" strike="noStrike">
                          <a:solidFill>
                            <a:srgbClr val="FFFFFF"/>
                          </a:solidFill>
                          <a:effectLst/>
                          <a:latin typeface="Arial" panose="020B0604020202020204" pitchFamily="34" charset="0"/>
                        </a:rPr>
                        <a:t>TOTAL  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25,945,649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22,183,944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6,051,857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11,720,153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52.8%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9,896,867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dirty="0">
                          <a:solidFill>
                            <a:srgbClr val="FFFFFF"/>
                          </a:solidFill>
                          <a:effectLst/>
                          <a:latin typeface="Arial" panose="020B0604020202020204" pitchFamily="34" charset="0"/>
                        </a:rPr>
                        <a:t>44.6%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52300166"/>
                  </a:ext>
                </a:extLst>
              </a:tr>
            </a:tbl>
          </a:graphicData>
        </a:graphic>
      </p:graphicFrame>
    </p:spTree>
    <p:extLst>
      <p:ext uri="{BB962C8B-B14F-4D97-AF65-F5344CB8AC3E}">
        <p14:creationId xmlns:p14="http://schemas.microsoft.com/office/powerpoint/2010/main" val="1778937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a:extLst>
              <a:ext uri="{FF2B5EF4-FFF2-40B4-BE49-F238E27FC236}">
                <a16:creationId xmlns:a16="http://schemas.microsoft.com/office/drawing/2014/main" id="{A6196967-199E-4954-B4B8-3D484B302806}"/>
              </a:ext>
            </a:extLst>
          </p:cNvPr>
          <p:cNvSpPr txBox="1"/>
          <p:nvPr/>
        </p:nvSpPr>
        <p:spPr>
          <a:xfrm>
            <a:off x="2360468" y="827873"/>
            <a:ext cx="6588224"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lvl1pPr>
          </a:lstStyle>
          <a:p>
            <a:r>
              <a:rPr lang="es-CO" sz="1800" dirty="0">
                <a:solidFill>
                  <a:schemeClr val="tx2"/>
                </a:solidFill>
                <a:latin typeface="Arial"/>
                <a:cs typeface="Arial"/>
              </a:rPr>
              <a:t>Funcionamiento - Ejecución por Entidad</a:t>
            </a:r>
          </a:p>
        </p:txBody>
      </p:sp>
      <p:sp>
        <p:nvSpPr>
          <p:cNvPr id="6" name="4 CuadroTexto">
            <a:extLst>
              <a:ext uri="{FF2B5EF4-FFF2-40B4-BE49-F238E27FC236}">
                <a16:creationId xmlns:a16="http://schemas.microsoft.com/office/drawing/2014/main" id="{CDA94C2E-474E-4D45-B758-27C887F91A04}"/>
              </a:ext>
            </a:extLst>
          </p:cNvPr>
          <p:cNvSpPr txBox="1">
            <a:spLocks noChangeArrowheads="1"/>
          </p:cNvSpPr>
          <p:nvPr/>
        </p:nvSpPr>
        <p:spPr bwMode="auto">
          <a:xfrm>
            <a:off x="615525" y="4971827"/>
            <a:ext cx="787953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CO" sz="800" dirty="0">
                <a:latin typeface="+mj-lt"/>
                <a:cs typeface="Arial" panose="020B0604020202020204" pitchFamily="34" charset="0"/>
              </a:rPr>
              <a:t>*En el Presupuesto del MHCP se contemplan recursos en gastos de funcionamiento correspondientes al pago del incremento salarial, el rubro otras transferencias para el cubrimiento de contingencias del Estado y el rubro de FOME, estos en respuesta a las medidas adoptadas por el Gobierno Nacional mediante el Decreto 417 de 2020, donde Declaró el Estado de Emergencia Económica, Social y Ecológica.</a:t>
            </a:r>
          </a:p>
          <a:p>
            <a:pPr algn="just"/>
            <a:endParaRPr lang="es-CO" sz="800" b="1" dirty="0">
              <a:latin typeface="+mj-lt"/>
              <a:cs typeface="Arial" panose="020B0604020202020204" pitchFamily="34" charset="0"/>
            </a:endParaRPr>
          </a:p>
          <a:p>
            <a:pPr algn="just"/>
            <a:r>
              <a:rPr lang="es-CO" sz="800" b="1" dirty="0">
                <a:latin typeface="+mj-lt"/>
                <a:cs typeface="Arial" panose="020B0604020202020204" pitchFamily="34" charset="0"/>
              </a:rPr>
              <a:t>Notas</a:t>
            </a:r>
          </a:p>
          <a:p>
            <a:pPr algn="just"/>
            <a:endParaRPr lang="es-CO" sz="800" dirty="0">
              <a:latin typeface="+mj-lt"/>
              <a:cs typeface="Arial" panose="020B0604020202020204" pitchFamily="34" charset="0"/>
            </a:endParaRPr>
          </a:p>
          <a:p>
            <a:pPr algn="just"/>
            <a:r>
              <a:rPr lang="es-CO" sz="800" dirty="0">
                <a:latin typeface="+mj-lt"/>
                <a:cs typeface="Arial" panose="020B0604020202020204" pitchFamily="34" charset="0"/>
              </a:rPr>
              <a:t>1. Las Entidades del Sector Hacienda que presentan recursos bloqueados </a:t>
            </a:r>
            <a:r>
              <a:rPr lang="es-CO" sz="800" b="1" dirty="0">
                <a:latin typeface="+mj-lt"/>
                <a:cs typeface="Arial" panose="020B0604020202020204" pitchFamily="34" charset="0"/>
              </a:rPr>
              <a:t>en Funcionamiento </a:t>
            </a:r>
            <a:r>
              <a:rPr lang="es-CO" sz="800" dirty="0">
                <a:latin typeface="+mj-lt"/>
                <a:cs typeface="Arial" panose="020B0604020202020204" pitchFamily="34" charset="0"/>
              </a:rPr>
              <a:t>son: Ministerio de Hacienda y Crédito Público ($5,500.716 millones);  DIAN ($5 millones); SFC ($155 millones); UGPP ($832 millones); Supersolidaria ($1.548 millones) y CGN ($336 millones).</a:t>
            </a:r>
          </a:p>
          <a:p>
            <a:pPr marL="228600" indent="-228600" algn="just">
              <a:buAutoNum type="arabicPeriod"/>
            </a:pPr>
            <a:endParaRPr lang="es-CO" sz="800" dirty="0">
              <a:latin typeface="+mj-lt"/>
              <a:cs typeface="Arial" panose="020B0604020202020204" pitchFamily="34" charset="0"/>
            </a:endParaRPr>
          </a:p>
          <a:p>
            <a:pPr algn="just"/>
            <a:r>
              <a:rPr lang="es-CO" sz="800" dirty="0">
                <a:latin typeface="+mj-lt"/>
                <a:cs typeface="Arial" panose="020B0604020202020204" pitchFamily="34" charset="0"/>
              </a:rPr>
              <a:t>2. El porcentaje de participación de cada Entidad en la ejecución del Sector, se obtiene de dividir la apropiación vigente de cada una de las entidades, sobre la apropiación total del Sector. Así mismo, el porcentaje de compromisos y obligaciones ejecutadas a la fecha se obtiene dividiendo los compromisos y obligaciones de cada Entidad, sobre su apropiación vigente. </a:t>
            </a:r>
          </a:p>
        </p:txBody>
      </p:sp>
      <p:sp>
        <p:nvSpPr>
          <p:cNvPr id="7" name="4 CuadroTexto">
            <a:extLst>
              <a:ext uri="{FF2B5EF4-FFF2-40B4-BE49-F238E27FC236}">
                <a16:creationId xmlns:a16="http://schemas.microsoft.com/office/drawing/2014/main" id="{4137E679-898C-4625-84EB-FC2578CB41A0}"/>
              </a:ext>
            </a:extLst>
          </p:cNvPr>
          <p:cNvSpPr txBox="1">
            <a:spLocks noChangeArrowheads="1"/>
          </p:cNvSpPr>
          <p:nvPr/>
        </p:nvSpPr>
        <p:spPr bwMode="auto">
          <a:xfrm>
            <a:off x="7176191" y="6507902"/>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grpSp>
        <p:nvGrpSpPr>
          <p:cNvPr id="26" name="27 Grupo">
            <a:extLst>
              <a:ext uri="{FF2B5EF4-FFF2-40B4-BE49-F238E27FC236}">
                <a16:creationId xmlns:a16="http://schemas.microsoft.com/office/drawing/2014/main" id="{F08C94B6-9C96-4D1A-85B1-425F1FB67E4C}"/>
              </a:ext>
            </a:extLst>
          </p:cNvPr>
          <p:cNvGrpSpPr/>
          <p:nvPr/>
        </p:nvGrpSpPr>
        <p:grpSpPr>
          <a:xfrm>
            <a:off x="6900982" y="95186"/>
            <a:ext cx="1967809" cy="509344"/>
            <a:chOff x="7092280" y="415711"/>
            <a:chExt cx="1872208" cy="791494"/>
          </a:xfrm>
        </p:grpSpPr>
        <p:sp>
          <p:nvSpPr>
            <p:cNvPr id="27" name="Forma libre 13">
              <a:extLst>
                <a:ext uri="{FF2B5EF4-FFF2-40B4-BE49-F238E27FC236}">
                  <a16:creationId xmlns:a16="http://schemas.microsoft.com/office/drawing/2014/main" id="{86D2F914-2CA8-4640-98DB-91E55F2C3DB8}"/>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4">
              <a:extLst>
                <a:ext uri="{FF2B5EF4-FFF2-40B4-BE49-F238E27FC236}">
                  <a16:creationId xmlns:a16="http://schemas.microsoft.com/office/drawing/2014/main" id="{8AC1C65D-44D7-4016-8EE8-72D9086C823F}"/>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5">
              <a:extLst>
                <a:ext uri="{FF2B5EF4-FFF2-40B4-BE49-F238E27FC236}">
                  <a16:creationId xmlns:a16="http://schemas.microsoft.com/office/drawing/2014/main" id="{3643EA81-20D1-45DC-97AD-367B32136D43}"/>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6">
              <a:extLst>
                <a:ext uri="{FF2B5EF4-FFF2-40B4-BE49-F238E27FC236}">
                  <a16:creationId xmlns:a16="http://schemas.microsoft.com/office/drawing/2014/main" id="{B47A856D-1FF5-4286-BDA2-0BEFC86B6D12}"/>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7">
              <a:extLst>
                <a:ext uri="{FF2B5EF4-FFF2-40B4-BE49-F238E27FC236}">
                  <a16:creationId xmlns:a16="http://schemas.microsoft.com/office/drawing/2014/main" id="{B1CAE230-8DA1-459E-835D-25CF7A11A3C7}"/>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8">
              <a:extLst>
                <a:ext uri="{FF2B5EF4-FFF2-40B4-BE49-F238E27FC236}">
                  <a16:creationId xmlns:a16="http://schemas.microsoft.com/office/drawing/2014/main" id="{3F69624E-6C24-4254-B33B-AC4117371559}"/>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Forma libre 19">
              <a:extLst>
                <a:ext uri="{FF2B5EF4-FFF2-40B4-BE49-F238E27FC236}">
                  <a16:creationId xmlns:a16="http://schemas.microsoft.com/office/drawing/2014/main" id="{1AEAAA39-C142-425E-BF3E-A1ED1CEFD47E}"/>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4" name="Forma libre 20">
              <a:extLst>
                <a:ext uri="{FF2B5EF4-FFF2-40B4-BE49-F238E27FC236}">
                  <a16:creationId xmlns:a16="http://schemas.microsoft.com/office/drawing/2014/main" id="{F88D5740-48FA-4103-9DCB-D16C214BDF38}"/>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5" name="Forma libre 21">
              <a:extLst>
                <a:ext uri="{FF2B5EF4-FFF2-40B4-BE49-F238E27FC236}">
                  <a16:creationId xmlns:a16="http://schemas.microsoft.com/office/drawing/2014/main" id="{40EA8CB0-B108-4947-A9F7-0BE6F45AFCEC}"/>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6" name="Forma libre 22">
              <a:extLst>
                <a:ext uri="{FF2B5EF4-FFF2-40B4-BE49-F238E27FC236}">
                  <a16:creationId xmlns:a16="http://schemas.microsoft.com/office/drawing/2014/main" id="{4D05EEE0-8A3A-4FB6-B03D-2020F1FECC43}"/>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7" name="Forma libre 23">
              <a:extLst>
                <a:ext uri="{FF2B5EF4-FFF2-40B4-BE49-F238E27FC236}">
                  <a16:creationId xmlns:a16="http://schemas.microsoft.com/office/drawing/2014/main" id="{71C80BFD-BE13-4117-84B4-D8D62AD8892C}"/>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8" name="Forma libre 24">
              <a:extLst>
                <a:ext uri="{FF2B5EF4-FFF2-40B4-BE49-F238E27FC236}">
                  <a16:creationId xmlns:a16="http://schemas.microsoft.com/office/drawing/2014/main" id="{F0B29D35-5B16-4E8E-B6A2-041018434DBF}"/>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9" name="Forma libre 25">
              <a:extLst>
                <a:ext uri="{FF2B5EF4-FFF2-40B4-BE49-F238E27FC236}">
                  <a16:creationId xmlns:a16="http://schemas.microsoft.com/office/drawing/2014/main" id="{A0F41179-9995-4473-841A-F85F8D890C00}"/>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40" name="Forma libre 26">
              <a:extLst>
                <a:ext uri="{FF2B5EF4-FFF2-40B4-BE49-F238E27FC236}">
                  <a16:creationId xmlns:a16="http://schemas.microsoft.com/office/drawing/2014/main" id="{59954865-C029-40F4-B466-190D7A31B997}"/>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1" name="Forma libre 27">
              <a:extLst>
                <a:ext uri="{FF2B5EF4-FFF2-40B4-BE49-F238E27FC236}">
                  <a16:creationId xmlns:a16="http://schemas.microsoft.com/office/drawing/2014/main" id="{8B260B7B-631F-4153-A063-26ECE5F92C9A}"/>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2" name="Forma libre 28">
              <a:extLst>
                <a:ext uri="{FF2B5EF4-FFF2-40B4-BE49-F238E27FC236}">
                  <a16:creationId xmlns:a16="http://schemas.microsoft.com/office/drawing/2014/main" id="{7F2DD996-2C3F-4B3D-ACEF-9C6E1CCF26E0}"/>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3" name="Forma libre 29">
              <a:extLst>
                <a:ext uri="{FF2B5EF4-FFF2-40B4-BE49-F238E27FC236}">
                  <a16:creationId xmlns:a16="http://schemas.microsoft.com/office/drawing/2014/main" id="{51D31CA7-1BFC-4617-A3EC-52E048983E82}"/>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3" name="Tabla 2">
            <a:extLst>
              <a:ext uri="{FF2B5EF4-FFF2-40B4-BE49-F238E27FC236}">
                <a16:creationId xmlns:a16="http://schemas.microsoft.com/office/drawing/2014/main" id="{44F7AB8B-657F-4547-9553-B41B6D47477A}"/>
              </a:ext>
            </a:extLst>
          </p:cNvPr>
          <p:cNvGraphicFramePr>
            <a:graphicFrameLocks noGrp="1"/>
          </p:cNvGraphicFramePr>
          <p:nvPr>
            <p:extLst>
              <p:ext uri="{D42A27DB-BD31-4B8C-83A1-F6EECF244321}">
                <p14:modId xmlns:p14="http://schemas.microsoft.com/office/powerpoint/2010/main" val="3580106100"/>
              </p:ext>
            </p:extLst>
          </p:nvPr>
        </p:nvGraphicFramePr>
        <p:xfrm>
          <a:off x="615525" y="1005769"/>
          <a:ext cx="7879530" cy="3905250"/>
        </p:xfrm>
        <a:graphic>
          <a:graphicData uri="http://schemas.openxmlformats.org/drawingml/2006/table">
            <a:tbl>
              <a:tblPr/>
              <a:tblGrid>
                <a:gridCol w="582027">
                  <a:extLst>
                    <a:ext uri="{9D8B030D-6E8A-4147-A177-3AD203B41FA5}">
                      <a16:colId xmlns:a16="http://schemas.microsoft.com/office/drawing/2014/main" val="578408838"/>
                    </a:ext>
                  </a:extLst>
                </a:gridCol>
                <a:gridCol w="1325682">
                  <a:extLst>
                    <a:ext uri="{9D8B030D-6E8A-4147-A177-3AD203B41FA5}">
                      <a16:colId xmlns:a16="http://schemas.microsoft.com/office/drawing/2014/main" val="1455550410"/>
                    </a:ext>
                  </a:extLst>
                </a:gridCol>
                <a:gridCol w="887957">
                  <a:extLst>
                    <a:ext uri="{9D8B030D-6E8A-4147-A177-3AD203B41FA5}">
                      <a16:colId xmlns:a16="http://schemas.microsoft.com/office/drawing/2014/main" val="4105779905"/>
                    </a:ext>
                  </a:extLst>
                </a:gridCol>
                <a:gridCol w="850437">
                  <a:extLst>
                    <a:ext uri="{9D8B030D-6E8A-4147-A177-3AD203B41FA5}">
                      <a16:colId xmlns:a16="http://schemas.microsoft.com/office/drawing/2014/main" val="1378167359"/>
                    </a:ext>
                  </a:extLst>
                </a:gridCol>
                <a:gridCol w="478371">
                  <a:extLst>
                    <a:ext uri="{9D8B030D-6E8A-4147-A177-3AD203B41FA5}">
                      <a16:colId xmlns:a16="http://schemas.microsoft.com/office/drawing/2014/main" val="2551883996"/>
                    </a:ext>
                  </a:extLst>
                </a:gridCol>
                <a:gridCol w="778526">
                  <a:extLst>
                    <a:ext uri="{9D8B030D-6E8A-4147-A177-3AD203B41FA5}">
                      <a16:colId xmlns:a16="http://schemas.microsoft.com/office/drawing/2014/main" val="3814524250"/>
                    </a:ext>
                  </a:extLst>
                </a:gridCol>
                <a:gridCol w="775399">
                  <a:extLst>
                    <a:ext uri="{9D8B030D-6E8A-4147-A177-3AD203B41FA5}">
                      <a16:colId xmlns:a16="http://schemas.microsoft.com/office/drawing/2014/main" val="2985631732"/>
                    </a:ext>
                  </a:extLst>
                </a:gridCol>
                <a:gridCol w="775399">
                  <a:extLst>
                    <a:ext uri="{9D8B030D-6E8A-4147-A177-3AD203B41FA5}">
                      <a16:colId xmlns:a16="http://schemas.microsoft.com/office/drawing/2014/main" val="2961304610"/>
                    </a:ext>
                  </a:extLst>
                </a:gridCol>
                <a:gridCol w="712866">
                  <a:extLst>
                    <a:ext uri="{9D8B030D-6E8A-4147-A177-3AD203B41FA5}">
                      <a16:colId xmlns:a16="http://schemas.microsoft.com/office/drawing/2014/main" val="2742269530"/>
                    </a:ext>
                  </a:extLst>
                </a:gridCol>
                <a:gridCol w="712866">
                  <a:extLst>
                    <a:ext uri="{9D8B030D-6E8A-4147-A177-3AD203B41FA5}">
                      <a16:colId xmlns:a16="http://schemas.microsoft.com/office/drawing/2014/main" val="1710849039"/>
                    </a:ext>
                  </a:extLst>
                </a:gridCol>
              </a:tblGrid>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endParaRPr lang="es-CO" sz="800" b="1"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endParaRPr lang="es-CO" sz="800" b="1"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endParaRPr lang="es-CO" sz="800" b="1"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s-CO" sz="1100" b="0" i="0" u="none" strike="noStrike">
                          <a:solidFill>
                            <a:srgbClr val="000000"/>
                          </a:solidFill>
                          <a:effectLst/>
                          <a:latin typeface="Calibri" panose="020F0502020204030204" pitchFamily="34" charset="0"/>
                        </a:rPr>
                        <a:t>Cifras en millones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1717545050"/>
                  </a:ext>
                </a:extLst>
              </a:tr>
              <a:tr h="257175">
                <a:tc gridSpan="10">
                  <a:txBody>
                    <a:bodyPr/>
                    <a:lstStyle/>
                    <a:p>
                      <a:pPr algn="ctr" fontAlgn="ctr"/>
                      <a:r>
                        <a:rPr lang="es-CO" sz="1100" b="1" i="0" u="none" strike="noStrike" dirty="0">
                          <a:solidFill>
                            <a:srgbClr val="FFFFFF"/>
                          </a:solidFill>
                          <a:effectLst/>
                          <a:latin typeface="Calibri" panose="020F0502020204030204" pitchFamily="34" charset="0"/>
                        </a:rPr>
                        <a:t>FUNCIONAMIENTO SECTOR HACIENDA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793304334"/>
                  </a:ext>
                </a:extLst>
              </a:tr>
              <a:tr h="190500">
                <a:tc rowSpan="2">
                  <a:txBody>
                    <a:bodyPr/>
                    <a:lstStyle/>
                    <a:p>
                      <a:pPr algn="ctr" rtl="0" fontAlgn="ctr"/>
                      <a:r>
                        <a:rPr lang="es-CO" sz="800" b="1" i="0" u="none" strike="noStrike">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8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8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2625124189"/>
                  </a:ext>
                </a:extLst>
              </a:tr>
              <a:tr h="34290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484991464"/>
                  </a:ext>
                </a:extLst>
              </a:tr>
              <a:tr h="266700">
                <a:tc>
                  <a:txBody>
                    <a:bodyPr/>
                    <a:lstStyle/>
                    <a:p>
                      <a:pPr algn="ctr" fontAlgn="ctr"/>
                      <a:r>
                        <a:rPr lang="es-CO"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MINHACIENDA*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19,414,182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16,899,347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87.8%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5,500,716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7,945,583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7,811,694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0843174"/>
                  </a:ext>
                </a:extLst>
              </a:tr>
              <a:tr h="266700">
                <a:tc>
                  <a:txBody>
                    <a:bodyPr/>
                    <a:lstStyle/>
                    <a:p>
                      <a:pPr algn="ctr" fontAlgn="ctr"/>
                      <a:r>
                        <a:rPr lang="es-CO"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1,737,495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1,771,521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1,189,946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1,133,695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411099"/>
                  </a:ext>
                </a:extLst>
              </a:tr>
              <a:tr h="266700">
                <a:tc>
                  <a:txBody>
                    <a:bodyPr/>
                    <a:lstStyle/>
                    <a:p>
                      <a:pPr algn="ctr" fontAlgn="ctr"/>
                      <a:r>
                        <a:rPr lang="es-CO"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SUPERFINANCIERA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258,484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258,484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161,255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155,272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8527697"/>
                  </a:ext>
                </a:extLst>
              </a:tr>
              <a:tr h="266700">
                <a:tc>
                  <a:txBody>
                    <a:bodyPr/>
                    <a:lstStyle/>
                    <a:p>
                      <a:pPr algn="ctr" fontAlgn="ctr"/>
                      <a:r>
                        <a:rPr lang="es-CO" sz="9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UGPP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199,420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199,420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832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155,197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134,680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366552"/>
                  </a:ext>
                </a:extLst>
              </a:tr>
              <a:tr h="266700">
                <a:tc>
                  <a:txBody>
                    <a:bodyPr/>
                    <a:lstStyle/>
                    <a:p>
                      <a:pPr algn="ctr" fontAlgn="ctr"/>
                      <a:r>
                        <a:rPr lang="es-CO"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ITRC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20,417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20,417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14,027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1204282"/>
                  </a:ext>
                </a:extLst>
              </a:tr>
              <a:tr h="266700">
                <a:tc>
                  <a:txBody>
                    <a:bodyPr/>
                    <a:lstStyle/>
                    <a:p>
                      <a:pPr algn="ctr" fontAlgn="ctr"/>
                      <a:r>
                        <a:rPr lang="es-CO" sz="9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SUPERSOLIDARIA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18,071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18,071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12,008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11,491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1736807"/>
                  </a:ext>
                </a:extLst>
              </a:tr>
              <a:tr h="266700">
                <a:tc>
                  <a:txBody>
                    <a:bodyPr/>
                    <a:lstStyle/>
                    <a:p>
                      <a:pPr algn="ctr" fontAlgn="ctr"/>
                      <a:r>
                        <a:rPr lang="es-CO" sz="9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CONTADURIA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15,328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9,843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351974"/>
                  </a:ext>
                </a:extLst>
              </a:tr>
              <a:tr h="266700">
                <a:tc>
                  <a:txBody>
                    <a:bodyPr/>
                    <a:lstStyle/>
                    <a:p>
                      <a:pPr algn="ctr" fontAlgn="ctr"/>
                      <a:r>
                        <a:rPr lang="es-CO" sz="9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UIAF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17,718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58.8%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9,976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884050"/>
                  </a:ext>
                </a:extLst>
              </a:tr>
              <a:tr h="266700">
                <a:tc>
                  <a:txBody>
                    <a:bodyPr/>
                    <a:lstStyle/>
                    <a:p>
                      <a:pPr algn="ctr" fontAlgn="ctr"/>
                      <a:r>
                        <a:rPr lang="es-CO"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URF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4,566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4,461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1301278"/>
                  </a:ext>
                </a:extLst>
              </a:tr>
              <a:tr h="266700">
                <a:tc>
                  <a:txBody>
                    <a:bodyPr/>
                    <a:lstStyle/>
                    <a:p>
                      <a:pPr algn="ctr" rtl="0" fontAlgn="ctr"/>
                      <a:r>
                        <a:rPr lang="es-CO" sz="900" b="0" i="0" u="none" strike="noStrike">
                          <a:solidFill>
                            <a:srgbClr val="000000"/>
                          </a:solidFill>
                          <a:effectLst/>
                          <a:latin typeface="Arial" panose="020B060402020202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FONDO ADAPTACION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30,590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30,590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18,779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4083910"/>
                  </a:ext>
                </a:extLst>
              </a:tr>
              <a:tr h="257175">
                <a:tc gridSpan="2">
                  <a:txBody>
                    <a:bodyPr/>
                    <a:lstStyle/>
                    <a:p>
                      <a:pPr algn="ctr" fontAlgn="ctr"/>
                      <a:r>
                        <a:rPr lang="es-CO" sz="900" b="1" i="0" u="none" strike="noStrike">
                          <a:solidFill>
                            <a:srgbClr val="FFFFFF"/>
                          </a:solidFill>
                          <a:effectLst/>
                          <a:latin typeface="Arial" panose="020B0604020202020204" pitchFamily="34" charset="0"/>
                        </a:rPr>
                        <a:t>TOTAL  SECTOR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O"/>
                    </a:p>
                  </a:txBody>
                  <a:tcPr/>
                </a:tc>
                <a:tc>
                  <a:txBody>
                    <a:bodyPr/>
                    <a:lstStyle/>
                    <a:p>
                      <a:pPr algn="ctr" rtl="0" fontAlgn="ctr"/>
                      <a:r>
                        <a:rPr lang="es-CO" sz="900" b="1" i="0" u="none" strike="noStrike">
                          <a:solidFill>
                            <a:srgbClr val="FFFFFF"/>
                          </a:solidFill>
                          <a:effectLst/>
                          <a:latin typeface="Arial" panose="020B0604020202020204" pitchFamily="34" charset="0"/>
                        </a:rPr>
                        <a:t>21,710,555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19,236,984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5,503,592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9,525,048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9,303,918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dirty="0">
                          <a:solidFill>
                            <a:srgbClr val="FFFFFF"/>
                          </a:solidFill>
                          <a:effectLst/>
                          <a:latin typeface="Arial" panose="020B0604020202020204" pitchFamily="34" charset="0"/>
                        </a:rPr>
                        <a:t>48.4%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965787307"/>
                  </a:ext>
                </a:extLst>
              </a:tr>
            </a:tbl>
          </a:graphicData>
        </a:graphic>
      </p:graphicFrame>
    </p:spTree>
    <p:extLst>
      <p:ext uri="{BB962C8B-B14F-4D97-AF65-F5344CB8AC3E}">
        <p14:creationId xmlns:p14="http://schemas.microsoft.com/office/powerpoint/2010/main" val="1003108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6F98B174-0EBA-46A7-8100-1255C494FF82}"/>
              </a:ext>
            </a:extLst>
          </p:cNvPr>
          <p:cNvSpPr txBox="1"/>
          <p:nvPr/>
        </p:nvSpPr>
        <p:spPr>
          <a:xfrm>
            <a:off x="2370338" y="651512"/>
            <a:ext cx="5255580" cy="6155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a:defRPr sz="2200" b="1">
                <a:latin typeface="+mj-lt"/>
                <a:cs typeface="Arial" panose="020B0604020202020204" pitchFamily="34" charset="0"/>
              </a:defRPr>
            </a:lvl1pPr>
          </a:lstStyle>
          <a:p>
            <a:r>
              <a:rPr lang="es-CO" sz="1700" dirty="0">
                <a:solidFill>
                  <a:schemeClr val="tx2"/>
                </a:solidFill>
                <a:latin typeface="Arial"/>
                <a:cs typeface="Arial"/>
              </a:rPr>
              <a:t>Servicio de la Deuda Pública- Ejecución por Entidad</a:t>
            </a:r>
          </a:p>
        </p:txBody>
      </p:sp>
      <p:sp>
        <p:nvSpPr>
          <p:cNvPr id="6" name="4 CuadroTexto">
            <a:extLst>
              <a:ext uri="{FF2B5EF4-FFF2-40B4-BE49-F238E27FC236}">
                <a16:creationId xmlns:a16="http://schemas.microsoft.com/office/drawing/2014/main" id="{564C8183-FD57-4916-8C4A-3732FEE18295}"/>
              </a:ext>
            </a:extLst>
          </p:cNvPr>
          <p:cNvSpPr txBox="1">
            <a:spLocks noChangeArrowheads="1"/>
          </p:cNvSpPr>
          <p:nvPr/>
        </p:nvSpPr>
        <p:spPr bwMode="auto">
          <a:xfrm>
            <a:off x="726845" y="4189065"/>
            <a:ext cx="7632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CO" sz="800" dirty="0">
                <a:effectLst/>
                <a:latin typeface="+mj-lt"/>
                <a:ea typeface="Calibri" panose="020F0502020204030204" pitchFamily="34" charset="0"/>
              </a:rPr>
              <a:t>*El artículo 194 de la Ley 1437 de 2011, señala que todas las entidades que constituyan una sección del Presupuesto General de la Nación deberán efectuar una valoración de sus contingencias judiciales, en los términos que defina el Gobierno Nacional, para todos los procesos judiciales que se adelanten en su contra.</a:t>
            </a:r>
          </a:p>
          <a:p>
            <a:pPr algn="just"/>
            <a:r>
              <a:rPr lang="es-CO" sz="800" dirty="0">
                <a:effectLst/>
                <a:latin typeface="+mj-lt"/>
                <a:ea typeface="Calibri" panose="020F0502020204030204" pitchFamily="34" charset="0"/>
              </a:rPr>
              <a:t> </a:t>
            </a:r>
          </a:p>
          <a:p>
            <a:pPr algn="just"/>
            <a:r>
              <a:rPr lang="es-CO" sz="800" dirty="0">
                <a:effectLst/>
                <a:latin typeface="+mj-lt"/>
                <a:ea typeface="Calibri" panose="020F0502020204030204" pitchFamily="34" charset="0"/>
              </a:rPr>
              <a:t>Con base en lo anterior, las mencionadas entidades deberán efectuar aportes al Fondo de Contingencias de las Entidades Estatales de que trata la Ley 448 de 1998, o las normas que la modifiquen o sustituyan, en los montos, condiciones, porcentajes, cuantías y plazos que determine el Ministerio de Hacienda y Crédito Público con el fin de atender, oportunamente, las obligaciones dinerarias contenidas en providencias judiciales en firme.</a:t>
            </a:r>
            <a:endParaRPr lang="es-CO" sz="800" dirty="0">
              <a:latin typeface="+mj-lt"/>
              <a:cs typeface="Arial" panose="020B0604020202020204" pitchFamily="34" charset="0"/>
            </a:endParaRPr>
          </a:p>
        </p:txBody>
      </p:sp>
      <p:sp>
        <p:nvSpPr>
          <p:cNvPr id="8" name="4 CuadroTexto">
            <a:extLst>
              <a:ext uri="{FF2B5EF4-FFF2-40B4-BE49-F238E27FC236}">
                <a16:creationId xmlns:a16="http://schemas.microsoft.com/office/drawing/2014/main" id="{53EFFF2B-2A6B-453F-AEA9-63E8A2065E37}"/>
              </a:ext>
            </a:extLst>
          </p:cNvPr>
          <p:cNvSpPr txBox="1">
            <a:spLocks noChangeArrowheads="1"/>
          </p:cNvSpPr>
          <p:nvPr/>
        </p:nvSpPr>
        <p:spPr bwMode="auto">
          <a:xfrm>
            <a:off x="712755" y="5147112"/>
            <a:ext cx="76327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CO" sz="800" dirty="0">
                <a:effectLst/>
                <a:latin typeface="+mj-lt"/>
                <a:ea typeface="Calibri" panose="020F0502020204030204" pitchFamily="34" charset="0"/>
              </a:rPr>
              <a:t>*El artículo 194 de la Ley 1437 de 2011, señala que todas las entidades que constituyan una sección del Presupuesto General de la Nación deberán efectuar una valoración de sus contingencias judiciales, en los términos que defina el Gobierno Nacional, para todos los procesos judiciales que se adelanten en su contra.</a:t>
            </a:r>
          </a:p>
          <a:p>
            <a:pPr algn="just"/>
            <a:r>
              <a:rPr lang="es-CO" sz="800" dirty="0">
                <a:effectLst/>
                <a:latin typeface="+mj-lt"/>
                <a:ea typeface="Calibri" panose="020F0502020204030204" pitchFamily="34" charset="0"/>
              </a:rPr>
              <a:t> </a:t>
            </a:r>
          </a:p>
          <a:p>
            <a:pPr algn="just"/>
            <a:r>
              <a:rPr lang="es-CO" sz="800" dirty="0">
                <a:effectLst/>
                <a:latin typeface="+mj-lt"/>
                <a:ea typeface="Calibri" panose="020F0502020204030204" pitchFamily="34" charset="0"/>
              </a:rPr>
              <a:t>Con base en lo anterior, las mencionadas entidades deberán efectuar aportes al Fondo de Contingencias de las Entidades Estatales de que trata la Ley 448 de 1998, o las normas que la modifiquen o sustituyan, en los montos, condiciones, porcentajes, cuantías y plazos que determine el Ministerio de Hacienda y Crédito Público con el fin de atender, oportunamente, las obligaciones dinerarias contenidas en providencias judiciales en firme.</a:t>
            </a:r>
            <a:endParaRPr lang="es-CO" sz="800" dirty="0">
              <a:latin typeface="+mj-lt"/>
              <a:cs typeface="Arial" panose="020B0604020202020204" pitchFamily="34" charset="0"/>
            </a:endParaRPr>
          </a:p>
        </p:txBody>
      </p:sp>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grpSp>
        <p:nvGrpSpPr>
          <p:cNvPr id="29" name="27 Grupo">
            <a:extLst>
              <a:ext uri="{FF2B5EF4-FFF2-40B4-BE49-F238E27FC236}">
                <a16:creationId xmlns:a16="http://schemas.microsoft.com/office/drawing/2014/main" id="{9C6B3AC0-86CC-45AE-8710-0A7D4FF8A4F6}"/>
              </a:ext>
            </a:extLst>
          </p:cNvPr>
          <p:cNvGrpSpPr/>
          <p:nvPr/>
        </p:nvGrpSpPr>
        <p:grpSpPr>
          <a:xfrm>
            <a:off x="6900982" y="86308"/>
            <a:ext cx="1967809" cy="509344"/>
            <a:chOff x="7092280" y="415711"/>
            <a:chExt cx="1872208" cy="791494"/>
          </a:xfrm>
        </p:grpSpPr>
        <p:sp>
          <p:nvSpPr>
            <p:cNvPr id="30" name="Forma libre 13">
              <a:extLst>
                <a:ext uri="{FF2B5EF4-FFF2-40B4-BE49-F238E27FC236}">
                  <a16:creationId xmlns:a16="http://schemas.microsoft.com/office/drawing/2014/main" id="{ACF92481-F221-4D6F-9061-8955BD3CC6A5}"/>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4">
              <a:extLst>
                <a:ext uri="{FF2B5EF4-FFF2-40B4-BE49-F238E27FC236}">
                  <a16:creationId xmlns:a16="http://schemas.microsoft.com/office/drawing/2014/main" id="{BC608FB7-8A24-4F68-A030-09BF08D1A297}"/>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5">
              <a:extLst>
                <a:ext uri="{FF2B5EF4-FFF2-40B4-BE49-F238E27FC236}">
                  <a16:creationId xmlns:a16="http://schemas.microsoft.com/office/drawing/2014/main" id="{AE5090AC-96AC-42D0-BBBF-C90065686479}"/>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Forma libre 16">
              <a:extLst>
                <a:ext uri="{FF2B5EF4-FFF2-40B4-BE49-F238E27FC236}">
                  <a16:creationId xmlns:a16="http://schemas.microsoft.com/office/drawing/2014/main" id="{EC77A90D-FE75-44D3-9FE6-C312A255A059}"/>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4" name="Forma libre 17">
              <a:extLst>
                <a:ext uri="{FF2B5EF4-FFF2-40B4-BE49-F238E27FC236}">
                  <a16:creationId xmlns:a16="http://schemas.microsoft.com/office/drawing/2014/main" id="{B8BB0B7A-A4B9-4254-9C8A-A3A142F1B467}"/>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5" name="Forma libre 18">
              <a:extLst>
                <a:ext uri="{FF2B5EF4-FFF2-40B4-BE49-F238E27FC236}">
                  <a16:creationId xmlns:a16="http://schemas.microsoft.com/office/drawing/2014/main" id="{DB40AAED-CA9F-413D-B287-09D6FC471509}"/>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6" name="Forma libre 19">
              <a:extLst>
                <a:ext uri="{FF2B5EF4-FFF2-40B4-BE49-F238E27FC236}">
                  <a16:creationId xmlns:a16="http://schemas.microsoft.com/office/drawing/2014/main" id="{0531C73C-529D-4CCA-8D95-14D1C3650AD7}"/>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7" name="Forma libre 20">
              <a:extLst>
                <a:ext uri="{FF2B5EF4-FFF2-40B4-BE49-F238E27FC236}">
                  <a16:creationId xmlns:a16="http://schemas.microsoft.com/office/drawing/2014/main" id="{40A23B43-800F-4000-81A6-4B1F1E7F8FF9}"/>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8" name="Forma libre 21">
              <a:extLst>
                <a:ext uri="{FF2B5EF4-FFF2-40B4-BE49-F238E27FC236}">
                  <a16:creationId xmlns:a16="http://schemas.microsoft.com/office/drawing/2014/main" id="{5FFA2E59-67C8-47A4-9F68-62A56EE734B4}"/>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9" name="Forma libre 22">
              <a:extLst>
                <a:ext uri="{FF2B5EF4-FFF2-40B4-BE49-F238E27FC236}">
                  <a16:creationId xmlns:a16="http://schemas.microsoft.com/office/drawing/2014/main" id="{1D3220CC-47E0-4874-B23F-A41F225952C5}"/>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40" name="Forma libre 23">
              <a:extLst>
                <a:ext uri="{FF2B5EF4-FFF2-40B4-BE49-F238E27FC236}">
                  <a16:creationId xmlns:a16="http://schemas.microsoft.com/office/drawing/2014/main" id="{7B9591FD-649B-4B07-8825-BA91DA154FDA}"/>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41" name="Forma libre 24">
              <a:extLst>
                <a:ext uri="{FF2B5EF4-FFF2-40B4-BE49-F238E27FC236}">
                  <a16:creationId xmlns:a16="http://schemas.microsoft.com/office/drawing/2014/main" id="{F1AE090A-9827-464B-96F5-F82866AC5F80}"/>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42" name="Forma libre 25">
              <a:extLst>
                <a:ext uri="{FF2B5EF4-FFF2-40B4-BE49-F238E27FC236}">
                  <a16:creationId xmlns:a16="http://schemas.microsoft.com/office/drawing/2014/main" id="{F30A65DE-1A63-462C-8E20-D547DE9889BD}"/>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43" name="Forma libre 26">
              <a:extLst>
                <a:ext uri="{FF2B5EF4-FFF2-40B4-BE49-F238E27FC236}">
                  <a16:creationId xmlns:a16="http://schemas.microsoft.com/office/drawing/2014/main" id="{15B50F6C-AD0D-4161-BC6C-6CC1F8035A35}"/>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4" name="Forma libre 27">
              <a:extLst>
                <a:ext uri="{FF2B5EF4-FFF2-40B4-BE49-F238E27FC236}">
                  <a16:creationId xmlns:a16="http://schemas.microsoft.com/office/drawing/2014/main" id="{4E3F6C7F-0955-4D86-9806-DAB84226CA5B}"/>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5" name="Forma libre 28">
              <a:extLst>
                <a:ext uri="{FF2B5EF4-FFF2-40B4-BE49-F238E27FC236}">
                  <a16:creationId xmlns:a16="http://schemas.microsoft.com/office/drawing/2014/main" id="{4DE6E023-C8F5-4026-9C9B-17C9FE724E90}"/>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6" name="Forma libre 29">
              <a:extLst>
                <a:ext uri="{FF2B5EF4-FFF2-40B4-BE49-F238E27FC236}">
                  <a16:creationId xmlns:a16="http://schemas.microsoft.com/office/drawing/2014/main" id="{6B05D7B7-EC0F-4595-94C5-10AD36F78C21}"/>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2" name="Tabla 1">
            <a:extLst>
              <a:ext uri="{FF2B5EF4-FFF2-40B4-BE49-F238E27FC236}">
                <a16:creationId xmlns:a16="http://schemas.microsoft.com/office/drawing/2014/main" id="{13BC93FD-03CC-4E9E-9605-0413F0ECF596}"/>
              </a:ext>
            </a:extLst>
          </p:cNvPr>
          <p:cNvGraphicFramePr>
            <a:graphicFrameLocks noGrp="1"/>
          </p:cNvGraphicFramePr>
          <p:nvPr>
            <p:extLst>
              <p:ext uri="{D42A27DB-BD31-4B8C-83A1-F6EECF244321}">
                <p14:modId xmlns:p14="http://schemas.microsoft.com/office/powerpoint/2010/main" val="4240112886"/>
              </p:ext>
            </p:extLst>
          </p:nvPr>
        </p:nvGraphicFramePr>
        <p:xfrm>
          <a:off x="703431" y="1186656"/>
          <a:ext cx="7632701" cy="2676525"/>
        </p:xfrm>
        <a:graphic>
          <a:graphicData uri="http://schemas.openxmlformats.org/drawingml/2006/table">
            <a:tbl>
              <a:tblPr/>
              <a:tblGrid>
                <a:gridCol w="733118">
                  <a:extLst>
                    <a:ext uri="{9D8B030D-6E8A-4147-A177-3AD203B41FA5}">
                      <a16:colId xmlns:a16="http://schemas.microsoft.com/office/drawing/2014/main" val="2366291824"/>
                    </a:ext>
                  </a:extLst>
                </a:gridCol>
                <a:gridCol w="1253395">
                  <a:extLst>
                    <a:ext uri="{9D8B030D-6E8A-4147-A177-3AD203B41FA5}">
                      <a16:colId xmlns:a16="http://schemas.microsoft.com/office/drawing/2014/main" val="2637541494"/>
                    </a:ext>
                  </a:extLst>
                </a:gridCol>
                <a:gridCol w="839538">
                  <a:extLst>
                    <a:ext uri="{9D8B030D-6E8A-4147-A177-3AD203B41FA5}">
                      <a16:colId xmlns:a16="http://schemas.microsoft.com/office/drawing/2014/main" val="200460535"/>
                    </a:ext>
                  </a:extLst>
                </a:gridCol>
                <a:gridCol w="804064">
                  <a:extLst>
                    <a:ext uri="{9D8B030D-6E8A-4147-A177-3AD203B41FA5}">
                      <a16:colId xmlns:a16="http://schemas.microsoft.com/office/drawing/2014/main" val="2153129255"/>
                    </a:ext>
                  </a:extLst>
                </a:gridCol>
                <a:gridCol w="452286">
                  <a:extLst>
                    <a:ext uri="{9D8B030D-6E8A-4147-A177-3AD203B41FA5}">
                      <a16:colId xmlns:a16="http://schemas.microsoft.com/office/drawing/2014/main" val="1071761034"/>
                    </a:ext>
                  </a:extLst>
                </a:gridCol>
                <a:gridCol w="736074">
                  <a:extLst>
                    <a:ext uri="{9D8B030D-6E8A-4147-A177-3AD203B41FA5}">
                      <a16:colId xmlns:a16="http://schemas.microsoft.com/office/drawing/2014/main" val="3356892372"/>
                    </a:ext>
                  </a:extLst>
                </a:gridCol>
                <a:gridCol w="733118">
                  <a:extLst>
                    <a:ext uri="{9D8B030D-6E8A-4147-A177-3AD203B41FA5}">
                      <a16:colId xmlns:a16="http://schemas.microsoft.com/office/drawing/2014/main" val="749167688"/>
                    </a:ext>
                  </a:extLst>
                </a:gridCol>
                <a:gridCol w="733118">
                  <a:extLst>
                    <a:ext uri="{9D8B030D-6E8A-4147-A177-3AD203B41FA5}">
                      <a16:colId xmlns:a16="http://schemas.microsoft.com/office/drawing/2014/main" val="3210458452"/>
                    </a:ext>
                  </a:extLst>
                </a:gridCol>
                <a:gridCol w="673995">
                  <a:extLst>
                    <a:ext uri="{9D8B030D-6E8A-4147-A177-3AD203B41FA5}">
                      <a16:colId xmlns:a16="http://schemas.microsoft.com/office/drawing/2014/main" val="1680635250"/>
                    </a:ext>
                  </a:extLst>
                </a:gridCol>
                <a:gridCol w="673995">
                  <a:extLst>
                    <a:ext uri="{9D8B030D-6E8A-4147-A177-3AD203B41FA5}">
                      <a16:colId xmlns:a16="http://schemas.microsoft.com/office/drawing/2014/main" val="590140503"/>
                    </a:ext>
                  </a:extLst>
                </a:gridCol>
              </a:tblGrid>
              <a:tr h="190500">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endParaRPr lang="es-CO" sz="800" b="1"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endParaRPr lang="es-CO" sz="800" b="1"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rtl="0" fontAlgn="ctr"/>
                      <a:endParaRPr lang="es-CO" sz="800" b="1" i="0" u="none" strike="noStrike">
                        <a:solidFill>
                          <a:srgbClr val="000000"/>
                        </a:solidFill>
                        <a:effectLst/>
                        <a:latin typeface="Arial" panose="020B060402020202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s-CO" sz="1100" b="0" i="0" u="none" strike="noStrike">
                          <a:solidFill>
                            <a:srgbClr val="000000"/>
                          </a:solidFill>
                          <a:effectLst/>
                          <a:latin typeface="Calibri" panose="020F0502020204030204" pitchFamily="34" charset="0"/>
                        </a:rPr>
                        <a:t>Cifras en millones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770861858"/>
                  </a:ext>
                </a:extLst>
              </a:tr>
              <a:tr h="361950">
                <a:tc gridSpan="10">
                  <a:txBody>
                    <a:bodyPr/>
                    <a:lstStyle/>
                    <a:p>
                      <a:pPr algn="ctr" fontAlgn="ctr"/>
                      <a:r>
                        <a:rPr lang="es-CO" sz="1100" b="1" i="0" u="none" strike="noStrike">
                          <a:solidFill>
                            <a:srgbClr val="FFFFFF"/>
                          </a:solidFill>
                          <a:effectLst/>
                          <a:latin typeface="Calibri" panose="020F0502020204030204" pitchFamily="34" charset="0"/>
                        </a:rPr>
                        <a:t>SERVICIO DE LA DEUDA PUBLICA SECTOR HACIENDA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701724962"/>
                  </a:ext>
                </a:extLst>
              </a:tr>
              <a:tr h="190500">
                <a:tc rowSpan="2">
                  <a:txBody>
                    <a:bodyPr/>
                    <a:lstStyle/>
                    <a:p>
                      <a:pPr algn="ctr" rtl="0" fontAlgn="ctr"/>
                      <a:r>
                        <a:rPr lang="es-CO" sz="800" b="1" i="0" u="none" strike="noStrike">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8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8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649367081"/>
                  </a:ext>
                </a:extLst>
              </a:tr>
              <a:tr h="34290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06080737"/>
                  </a:ext>
                </a:extLst>
              </a:tr>
              <a:tr h="266700">
                <a:tc>
                  <a:txBody>
                    <a:bodyPr/>
                    <a:lstStyle/>
                    <a:p>
                      <a:pPr algn="ctr" fontAlgn="ctr"/>
                      <a:r>
                        <a:rPr lang="es-CO" sz="9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55,362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55,362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7239607"/>
                  </a:ext>
                </a:extLst>
              </a:tr>
              <a:tr h="266700">
                <a:tc>
                  <a:txBody>
                    <a:bodyPr/>
                    <a:lstStyle/>
                    <a:p>
                      <a:pPr algn="ctr" fontAlgn="ctr"/>
                      <a:r>
                        <a:rPr lang="es-CO" sz="9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SUPERFINANCIERA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1418662"/>
                  </a:ext>
                </a:extLst>
              </a:tr>
              <a:tr h="266700">
                <a:tc>
                  <a:txBody>
                    <a:bodyPr/>
                    <a:lstStyle/>
                    <a:p>
                      <a:pPr algn="ctr" fontAlgn="ctr"/>
                      <a:r>
                        <a:rPr lang="es-CO" sz="9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UGPP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813669"/>
                  </a:ext>
                </a:extLst>
              </a:tr>
              <a:tr h="266700">
                <a:tc>
                  <a:txBody>
                    <a:bodyPr/>
                    <a:lstStyle/>
                    <a:p>
                      <a:pPr algn="ctr" fontAlgn="ctr"/>
                      <a:r>
                        <a:rPr lang="es-CO" sz="9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ITRC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937671"/>
                  </a:ext>
                </a:extLst>
              </a:tr>
              <a:tr h="266700">
                <a:tc>
                  <a:txBody>
                    <a:bodyPr/>
                    <a:lstStyle/>
                    <a:p>
                      <a:pPr algn="ctr" fontAlgn="ctr"/>
                      <a:r>
                        <a:rPr lang="es-CO" sz="9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O" sz="900" b="0" i="0" u="none" strike="noStrike">
                          <a:solidFill>
                            <a:srgbClr val="000000"/>
                          </a:solidFill>
                          <a:effectLst/>
                          <a:latin typeface="Arial" panose="020B0604020202020204" pitchFamily="34" charset="0"/>
                        </a:rPr>
                        <a:t> SUPERSOLIDARIA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56102"/>
                  </a:ext>
                </a:extLst>
              </a:tr>
              <a:tr h="257175">
                <a:tc gridSpan="2">
                  <a:txBody>
                    <a:bodyPr/>
                    <a:lstStyle/>
                    <a:p>
                      <a:pPr algn="ctr" fontAlgn="ctr"/>
                      <a:r>
                        <a:rPr lang="es-CO" sz="900" b="1" i="0" u="none" strike="noStrike">
                          <a:solidFill>
                            <a:srgbClr val="FFFFFF"/>
                          </a:solidFill>
                          <a:effectLst/>
                          <a:latin typeface="Arial" panose="020B0604020202020204" pitchFamily="34" charset="0"/>
                        </a:rPr>
                        <a:t>TOTAL  SECTOR</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es-CO"/>
                    </a:p>
                  </a:txBody>
                  <a:tcPr/>
                </a:tc>
                <a:tc>
                  <a:txBody>
                    <a:bodyPr/>
                    <a:lstStyle/>
                    <a:p>
                      <a:pPr algn="ctr" rtl="0" fontAlgn="ctr"/>
                      <a:r>
                        <a:rPr lang="es-CO" sz="900" b="1" i="0" u="none" strike="noStrike">
                          <a:solidFill>
                            <a:srgbClr val="FFFFFF"/>
                          </a:solidFill>
                          <a:effectLst/>
                          <a:latin typeface="Arial" panose="020B0604020202020204" pitchFamily="34" charset="0"/>
                        </a:rPr>
                        <a:t>64,659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64,659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es-CO" sz="900" b="1" i="0" u="none" strike="noStrike">
                          <a:solidFill>
                            <a:srgbClr val="FFFFFF"/>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9,225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dirty="0">
                          <a:solidFill>
                            <a:srgbClr val="FFFFFF"/>
                          </a:solidFill>
                          <a:effectLst/>
                          <a:latin typeface="Arial" panose="020B0604020202020204" pitchFamily="34" charset="0"/>
                        </a:rPr>
                        <a:t>14.3%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813223031"/>
                  </a:ext>
                </a:extLst>
              </a:tr>
            </a:tbl>
          </a:graphicData>
        </a:graphic>
      </p:graphicFrame>
    </p:spTree>
    <p:extLst>
      <p:ext uri="{BB962C8B-B14F-4D97-AF65-F5344CB8AC3E}">
        <p14:creationId xmlns:p14="http://schemas.microsoft.com/office/powerpoint/2010/main" val="11701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7" name="1 CuadroTexto">
            <a:extLst>
              <a:ext uri="{FF2B5EF4-FFF2-40B4-BE49-F238E27FC236}">
                <a16:creationId xmlns:a16="http://schemas.microsoft.com/office/drawing/2014/main" id="{23C7C7A2-5303-42B1-94AF-DB883F0023D2}"/>
              </a:ext>
            </a:extLst>
          </p:cNvPr>
          <p:cNvSpPr txBox="1"/>
          <p:nvPr/>
        </p:nvSpPr>
        <p:spPr>
          <a:xfrm>
            <a:off x="2504735" y="932949"/>
            <a:ext cx="5004048"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ES"/>
            </a:defPPr>
            <a:lvl1pPr>
              <a:defRPr sz="2200" b="1">
                <a:latin typeface="+mj-lt"/>
                <a:cs typeface="Arial" panose="020B0604020202020204" pitchFamily="34" charset="0"/>
              </a:defRPr>
            </a:lvl1pPr>
          </a:lstStyle>
          <a:p>
            <a:r>
              <a:rPr lang="es-CO" sz="1800" dirty="0">
                <a:solidFill>
                  <a:schemeClr val="tx2"/>
                </a:solidFill>
                <a:latin typeface="Arial"/>
                <a:cs typeface="Arial"/>
              </a:rPr>
              <a:t>Inversión - Ejecución por Entidad</a:t>
            </a:r>
          </a:p>
        </p:txBody>
      </p:sp>
      <p:sp>
        <p:nvSpPr>
          <p:cNvPr id="11" name="4 CuadroTexto">
            <a:extLst>
              <a:ext uri="{FF2B5EF4-FFF2-40B4-BE49-F238E27FC236}">
                <a16:creationId xmlns:a16="http://schemas.microsoft.com/office/drawing/2014/main" id="{0E8D7918-BC30-465E-98AF-A58F0E151FE2}"/>
              </a:ext>
            </a:extLst>
          </p:cNvPr>
          <p:cNvSpPr txBox="1">
            <a:spLocks noChangeArrowheads="1"/>
          </p:cNvSpPr>
          <p:nvPr/>
        </p:nvSpPr>
        <p:spPr bwMode="auto">
          <a:xfrm>
            <a:off x="509638" y="5133212"/>
            <a:ext cx="80518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just"/>
            <a:r>
              <a:rPr lang="es-CO" sz="800" dirty="0">
                <a:latin typeface="+mj-lt"/>
              </a:rPr>
              <a:t>*En el Presupuesto del MHCP se contemplan recursos del proyecto “Apoyo a Proyectos de Inversión Nacional", correspondientes al apoyo a eventos futuros, fortuitos o contingencias. Así mismo, en la unidad presupuestal 130101 se establecen recursos de los Transportes Masivos. </a:t>
            </a:r>
          </a:p>
          <a:p>
            <a:pPr algn="just"/>
            <a:endParaRPr lang="es-CO" sz="800" dirty="0">
              <a:latin typeface="+mj-lt"/>
            </a:endParaRPr>
          </a:p>
          <a:p>
            <a:pPr marL="0" lvl="1" algn="just"/>
            <a:r>
              <a:rPr lang="es-CO" sz="800" b="1" dirty="0">
                <a:latin typeface="+mj-lt"/>
                <a:cs typeface="Arial" panose="020B0604020202020204" pitchFamily="34" charset="0"/>
              </a:rPr>
              <a:t>Notas</a:t>
            </a:r>
          </a:p>
          <a:p>
            <a:pPr marL="0" lvl="1" algn="just"/>
            <a:endParaRPr lang="es-CO" sz="800" dirty="0">
              <a:latin typeface="+mj-lt"/>
              <a:cs typeface="Arial" panose="020B0604020202020204" pitchFamily="34" charset="0"/>
            </a:endParaRPr>
          </a:p>
          <a:p>
            <a:pPr algn="just"/>
            <a:r>
              <a:rPr lang="es-CO" sz="800" dirty="0">
                <a:latin typeface="+mj-lt"/>
                <a:cs typeface="Arial" panose="020B0604020202020204" pitchFamily="34" charset="0"/>
              </a:rPr>
              <a:t>1. La Entidad del Sector Hacienda que presentan recursos bloqueados </a:t>
            </a:r>
            <a:r>
              <a:rPr lang="es-CO" sz="800" b="1" dirty="0">
                <a:latin typeface="+mj-lt"/>
                <a:cs typeface="Arial" panose="020B0604020202020204" pitchFamily="34" charset="0"/>
              </a:rPr>
              <a:t>en Inversión </a:t>
            </a:r>
            <a:r>
              <a:rPr lang="es-CO" sz="800" dirty="0">
                <a:latin typeface="+mj-lt"/>
                <a:cs typeface="Arial" panose="020B0604020202020204" pitchFamily="34" charset="0"/>
              </a:rPr>
              <a:t>es: Ministerio de Hacienda y Crédito Público ($548.266 millones)</a:t>
            </a:r>
          </a:p>
          <a:p>
            <a:pPr algn="just"/>
            <a:r>
              <a:rPr lang="es-CO" sz="800" dirty="0">
                <a:latin typeface="+mj-lt"/>
                <a:cs typeface="Arial" panose="020B0604020202020204" pitchFamily="34" charset="0"/>
              </a:rPr>
              <a:t>2. El porcentaje de participación de cada Entidad en la ejecución del Sector, se obtiene de dividir la apropiación vigente de cada una de las entidades, sobre la apropiación total del Sector. Así mismo, el porcentaje de compromisos y obligaciones ejecutadas a la fecha se obtiene dividiendo los compromisos y obligaciones de cada Entidad, sobre su apropiación vigente.</a:t>
            </a:r>
          </a:p>
        </p:txBody>
      </p:sp>
      <p:grpSp>
        <p:nvGrpSpPr>
          <p:cNvPr id="30" name="27 Grupo">
            <a:extLst>
              <a:ext uri="{FF2B5EF4-FFF2-40B4-BE49-F238E27FC236}">
                <a16:creationId xmlns:a16="http://schemas.microsoft.com/office/drawing/2014/main" id="{EFF880E1-7C98-41C4-98AA-EF9AC97EB908}"/>
              </a:ext>
            </a:extLst>
          </p:cNvPr>
          <p:cNvGrpSpPr/>
          <p:nvPr/>
        </p:nvGrpSpPr>
        <p:grpSpPr>
          <a:xfrm>
            <a:off x="6900982" y="86308"/>
            <a:ext cx="1967809" cy="509344"/>
            <a:chOff x="7092280" y="415711"/>
            <a:chExt cx="1872208" cy="791494"/>
          </a:xfrm>
        </p:grpSpPr>
        <p:sp>
          <p:nvSpPr>
            <p:cNvPr id="31" name="Forma libre 13">
              <a:extLst>
                <a:ext uri="{FF2B5EF4-FFF2-40B4-BE49-F238E27FC236}">
                  <a16:creationId xmlns:a16="http://schemas.microsoft.com/office/drawing/2014/main" id="{CA3CFB93-84C6-4D8E-89C2-BDF0AC0FA748}"/>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4">
              <a:extLst>
                <a:ext uri="{FF2B5EF4-FFF2-40B4-BE49-F238E27FC236}">
                  <a16:creationId xmlns:a16="http://schemas.microsoft.com/office/drawing/2014/main" id="{F6D45B62-E460-4C54-85A4-F7013A2A3E37}"/>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3" name="Forma libre 15">
              <a:extLst>
                <a:ext uri="{FF2B5EF4-FFF2-40B4-BE49-F238E27FC236}">
                  <a16:creationId xmlns:a16="http://schemas.microsoft.com/office/drawing/2014/main" id="{FBFD91D9-7327-4C76-8BBE-E0A041E70981}"/>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4" name="Forma libre 16">
              <a:extLst>
                <a:ext uri="{FF2B5EF4-FFF2-40B4-BE49-F238E27FC236}">
                  <a16:creationId xmlns:a16="http://schemas.microsoft.com/office/drawing/2014/main" id="{AE190BED-B2F7-4047-828B-41E7D8F47EEC}"/>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5" name="Forma libre 17">
              <a:extLst>
                <a:ext uri="{FF2B5EF4-FFF2-40B4-BE49-F238E27FC236}">
                  <a16:creationId xmlns:a16="http://schemas.microsoft.com/office/drawing/2014/main" id="{4EC363C0-24C3-4E00-BF2C-D1A1D8B683AB}"/>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6" name="Forma libre 18">
              <a:extLst>
                <a:ext uri="{FF2B5EF4-FFF2-40B4-BE49-F238E27FC236}">
                  <a16:creationId xmlns:a16="http://schemas.microsoft.com/office/drawing/2014/main" id="{0B6D90FB-77E2-45A0-8F2E-65692AD28AAA}"/>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7" name="Forma libre 19">
              <a:extLst>
                <a:ext uri="{FF2B5EF4-FFF2-40B4-BE49-F238E27FC236}">
                  <a16:creationId xmlns:a16="http://schemas.microsoft.com/office/drawing/2014/main" id="{F11B6A21-3240-45AD-BABD-2BCB6C4FA241}"/>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8" name="Forma libre 20">
              <a:extLst>
                <a:ext uri="{FF2B5EF4-FFF2-40B4-BE49-F238E27FC236}">
                  <a16:creationId xmlns:a16="http://schemas.microsoft.com/office/drawing/2014/main" id="{49EB7B11-60CB-4F5E-B542-34C296B67BC5}"/>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9" name="Forma libre 21">
              <a:extLst>
                <a:ext uri="{FF2B5EF4-FFF2-40B4-BE49-F238E27FC236}">
                  <a16:creationId xmlns:a16="http://schemas.microsoft.com/office/drawing/2014/main" id="{3232B6D9-FE83-41CA-90A9-3944D8671F5A}"/>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40" name="Forma libre 22">
              <a:extLst>
                <a:ext uri="{FF2B5EF4-FFF2-40B4-BE49-F238E27FC236}">
                  <a16:creationId xmlns:a16="http://schemas.microsoft.com/office/drawing/2014/main" id="{3B184815-351F-4339-9C98-6FC5ED543188}"/>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41" name="Forma libre 23">
              <a:extLst>
                <a:ext uri="{FF2B5EF4-FFF2-40B4-BE49-F238E27FC236}">
                  <a16:creationId xmlns:a16="http://schemas.microsoft.com/office/drawing/2014/main" id="{C15D20B9-CF75-4BA4-927D-348E29324C6A}"/>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42" name="Forma libre 24">
              <a:extLst>
                <a:ext uri="{FF2B5EF4-FFF2-40B4-BE49-F238E27FC236}">
                  <a16:creationId xmlns:a16="http://schemas.microsoft.com/office/drawing/2014/main" id="{72E6EEAC-B3E5-4C85-BDDC-26FE7AEF6ED9}"/>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43" name="Forma libre 25">
              <a:extLst>
                <a:ext uri="{FF2B5EF4-FFF2-40B4-BE49-F238E27FC236}">
                  <a16:creationId xmlns:a16="http://schemas.microsoft.com/office/drawing/2014/main" id="{059173F0-AD87-4D02-8AA9-793E5B747EC5}"/>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44" name="Forma libre 26">
              <a:extLst>
                <a:ext uri="{FF2B5EF4-FFF2-40B4-BE49-F238E27FC236}">
                  <a16:creationId xmlns:a16="http://schemas.microsoft.com/office/drawing/2014/main" id="{1A202F03-ED2F-44B2-A79D-313FF0BB4F12}"/>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5" name="Forma libre 27">
              <a:extLst>
                <a:ext uri="{FF2B5EF4-FFF2-40B4-BE49-F238E27FC236}">
                  <a16:creationId xmlns:a16="http://schemas.microsoft.com/office/drawing/2014/main" id="{A04803E7-31E4-4241-A075-0FB5A1C8FFD0}"/>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6" name="Forma libre 28">
              <a:extLst>
                <a:ext uri="{FF2B5EF4-FFF2-40B4-BE49-F238E27FC236}">
                  <a16:creationId xmlns:a16="http://schemas.microsoft.com/office/drawing/2014/main" id="{AB9478EC-9668-46B0-B075-1739994E7A8D}"/>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7" name="Forma libre 29">
              <a:extLst>
                <a:ext uri="{FF2B5EF4-FFF2-40B4-BE49-F238E27FC236}">
                  <a16:creationId xmlns:a16="http://schemas.microsoft.com/office/drawing/2014/main" id="{4C9D4E2A-C84B-4B72-8796-E5D4D6C30333}"/>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3" name="Tabla 2">
            <a:extLst>
              <a:ext uri="{FF2B5EF4-FFF2-40B4-BE49-F238E27FC236}">
                <a16:creationId xmlns:a16="http://schemas.microsoft.com/office/drawing/2014/main" id="{69094A32-C07D-4634-A2C5-4EAD048E0558}"/>
              </a:ext>
            </a:extLst>
          </p:cNvPr>
          <p:cNvGraphicFramePr>
            <a:graphicFrameLocks noGrp="1"/>
          </p:cNvGraphicFramePr>
          <p:nvPr>
            <p:extLst>
              <p:ext uri="{D42A27DB-BD31-4B8C-83A1-F6EECF244321}">
                <p14:modId xmlns:p14="http://schemas.microsoft.com/office/powerpoint/2010/main" val="1958506299"/>
              </p:ext>
            </p:extLst>
          </p:nvPr>
        </p:nvGraphicFramePr>
        <p:xfrm>
          <a:off x="698500" y="1207071"/>
          <a:ext cx="7862939" cy="3733800"/>
        </p:xfrm>
        <a:graphic>
          <a:graphicData uri="http://schemas.openxmlformats.org/drawingml/2006/table">
            <a:tbl>
              <a:tblPr/>
              <a:tblGrid>
                <a:gridCol w="663030">
                  <a:extLst>
                    <a:ext uri="{9D8B030D-6E8A-4147-A177-3AD203B41FA5}">
                      <a16:colId xmlns:a16="http://schemas.microsoft.com/office/drawing/2014/main" val="3567941123"/>
                    </a:ext>
                  </a:extLst>
                </a:gridCol>
                <a:gridCol w="1256744">
                  <a:extLst>
                    <a:ext uri="{9D8B030D-6E8A-4147-A177-3AD203B41FA5}">
                      <a16:colId xmlns:a16="http://schemas.microsoft.com/office/drawing/2014/main" val="3997153663"/>
                    </a:ext>
                  </a:extLst>
                </a:gridCol>
                <a:gridCol w="807692">
                  <a:extLst>
                    <a:ext uri="{9D8B030D-6E8A-4147-A177-3AD203B41FA5}">
                      <a16:colId xmlns:a16="http://schemas.microsoft.com/office/drawing/2014/main" val="254580808"/>
                    </a:ext>
                  </a:extLst>
                </a:gridCol>
                <a:gridCol w="771526">
                  <a:extLst>
                    <a:ext uri="{9D8B030D-6E8A-4147-A177-3AD203B41FA5}">
                      <a16:colId xmlns:a16="http://schemas.microsoft.com/office/drawing/2014/main" val="2503760891"/>
                    </a:ext>
                  </a:extLst>
                </a:gridCol>
                <a:gridCol w="964408">
                  <a:extLst>
                    <a:ext uri="{9D8B030D-6E8A-4147-A177-3AD203B41FA5}">
                      <a16:colId xmlns:a16="http://schemas.microsoft.com/office/drawing/2014/main" val="2433433169"/>
                    </a:ext>
                  </a:extLst>
                </a:gridCol>
                <a:gridCol w="747417">
                  <a:extLst>
                    <a:ext uri="{9D8B030D-6E8A-4147-A177-3AD203B41FA5}">
                      <a16:colId xmlns:a16="http://schemas.microsoft.com/office/drawing/2014/main" val="438378274"/>
                    </a:ext>
                  </a:extLst>
                </a:gridCol>
                <a:gridCol w="663030">
                  <a:extLst>
                    <a:ext uri="{9D8B030D-6E8A-4147-A177-3AD203B41FA5}">
                      <a16:colId xmlns:a16="http://schemas.microsoft.com/office/drawing/2014/main" val="3790655892"/>
                    </a:ext>
                  </a:extLst>
                </a:gridCol>
                <a:gridCol w="699196">
                  <a:extLst>
                    <a:ext uri="{9D8B030D-6E8A-4147-A177-3AD203B41FA5}">
                      <a16:colId xmlns:a16="http://schemas.microsoft.com/office/drawing/2014/main" val="2854779868"/>
                    </a:ext>
                  </a:extLst>
                </a:gridCol>
                <a:gridCol w="699196">
                  <a:extLst>
                    <a:ext uri="{9D8B030D-6E8A-4147-A177-3AD203B41FA5}">
                      <a16:colId xmlns:a16="http://schemas.microsoft.com/office/drawing/2014/main" val="2503533726"/>
                    </a:ext>
                  </a:extLst>
                </a:gridCol>
                <a:gridCol w="590700">
                  <a:extLst>
                    <a:ext uri="{9D8B030D-6E8A-4147-A177-3AD203B41FA5}">
                      <a16:colId xmlns:a16="http://schemas.microsoft.com/office/drawing/2014/main" val="479135790"/>
                    </a:ext>
                  </a:extLst>
                </a:gridCol>
              </a:tblGrid>
              <a:tr h="200025">
                <a:tc>
                  <a:txBody>
                    <a:bodyPr/>
                    <a:lstStyle/>
                    <a:p>
                      <a:pPr algn="l" fontAlgn="b"/>
                      <a:r>
                        <a:rPr lang="es-CO" sz="11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O"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r" fontAlgn="b"/>
                      <a:r>
                        <a:rPr lang="es-CO" sz="1100" b="0" i="0" u="none" strike="noStrike">
                          <a:solidFill>
                            <a:srgbClr val="000000"/>
                          </a:solidFill>
                          <a:effectLst/>
                          <a:latin typeface="Calibri" panose="020F0502020204030204" pitchFamily="34" charset="0"/>
                        </a:rPr>
                        <a:t>Cifras en millones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CO"/>
                    </a:p>
                  </a:txBody>
                  <a:tcPr/>
                </a:tc>
                <a:extLst>
                  <a:ext uri="{0D108BD9-81ED-4DB2-BD59-A6C34878D82A}">
                    <a16:rowId xmlns:a16="http://schemas.microsoft.com/office/drawing/2014/main" val="311684711"/>
                  </a:ext>
                </a:extLst>
              </a:tr>
              <a:tr h="257175">
                <a:tc gridSpan="10">
                  <a:txBody>
                    <a:bodyPr/>
                    <a:lstStyle/>
                    <a:p>
                      <a:pPr algn="ctr" fontAlgn="ctr"/>
                      <a:r>
                        <a:rPr lang="es-CO" sz="1100" b="1" i="0" u="none" strike="noStrike">
                          <a:solidFill>
                            <a:srgbClr val="FFFFFF"/>
                          </a:solidFill>
                          <a:effectLst/>
                          <a:latin typeface="Calibri" panose="020F0502020204030204" pitchFamily="34" charset="0"/>
                        </a:rPr>
                        <a:t>INVERSIÓN SECTOR HACIENDA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948144241"/>
                  </a:ext>
                </a:extLst>
              </a:tr>
              <a:tr h="190500">
                <a:tc rowSpan="2">
                  <a:txBody>
                    <a:bodyPr/>
                    <a:lstStyle/>
                    <a:p>
                      <a:pPr algn="ctr" rtl="0" fontAlgn="ctr"/>
                      <a:r>
                        <a:rPr lang="es-CO" sz="800" b="1" i="0" u="none" strike="noStrike">
                          <a:effectLst/>
                          <a:latin typeface="Arial" panose="020B0604020202020204" pitchFamily="34" charset="0"/>
                        </a:rPr>
                        <a:t>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8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8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8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8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2096238932"/>
                  </a:ext>
                </a:extLst>
              </a:tr>
              <a:tr h="419100">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8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983780824"/>
                  </a:ext>
                </a:extLst>
              </a:tr>
              <a:tr h="266700">
                <a:tc>
                  <a:txBody>
                    <a:bodyPr/>
                    <a:lstStyle/>
                    <a:p>
                      <a:pPr algn="ctr" rtl="0" fontAlgn="ctr"/>
                      <a:r>
                        <a:rPr lang="es-CO" sz="800" b="0" i="0" u="none" strike="noStrike">
                          <a:solidFill>
                            <a:srgbClr val="000000"/>
                          </a:solidFill>
                          <a:effectLst/>
                          <a:latin typeface="Arial" panose="020B060402020202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MINHACIENDA*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3,368,258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2,038,124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1,421,331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476,454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893290"/>
                  </a:ext>
                </a:extLst>
              </a:tr>
              <a:tr h="266700">
                <a:tc>
                  <a:txBody>
                    <a:bodyPr/>
                    <a:lstStyle/>
                    <a:p>
                      <a:pPr algn="ctr" rtl="0" fontAlgn="ctr"/>
                      <a:r>
                        <a:rPr lang="es-CO" sz="800" b="0" i="0" u="none" strike="noStrike">
                          <a:solidFill>
                            <a:srgbClr val="000000"/>
                          </a:solidFill>
                          <a:effectLst/>
                          <a:latin typeface="Arial" panose="020B060402020202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DIAN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89,911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131,911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95,723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52,439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808696"/>
                  </a:ext>
                </a:extLst>
              </a:tr>
              <a:tr h="266700">
                <a:tc>
                  <a:txBody>
                    <a:bodyPr/>
                    <a:lstStyle/>
                    <a:p>
                      <a:pPr algn="ctr" rtl="0" fontAlgn="ctr"/>
                      <a:r>
                        <a:rPr lang="es-CO" sz="800" b="0" i="0" u="none" strike="noStrike">
                          <a:solidFill>
                            <a:srgbClr val="000000"/>
                          </a:solidFill>
                          <a:effectLst/>
                          <a:latin typeface="Arial" panose="020B060402020202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SUPERFINANCIERA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31,118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31,118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23,416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12,754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989120"/>
                  </a:ext>
                </a:extLst>
              </a:tr>
              <a:tr h="266700">
                <a:tc>
                  <a:txBody>
                    <a:bodyPr/>
                    <a:lstStyle/>
                    <a:p>
                      <a:pPr algn="ctr" rtl="0" fontAlgn="ctr"/>
                      <a:r>
                        <a:rPr lang="es-CO" sz="800" b="0" i="0" u="none" strike="noStrike">
                          <a:solidFill>
                            <a:srgbClr val="000000"/>
                          </a:solidFill>
                          <a:effectLst/>
                          <a:latin typeface="Arial" panose="020B060402020202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CONTADURIA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7,368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180346"/>
                  </a:ext>
                </a:extLst>
              </a:tr>
              <a:tr h="266700">
                <a:tc>
                  <a:txBody>
                    <a:bodyPr/>
                    <a:lstStyle/>
                    <a:p>
                      <a:pPr algn="ctr" rtl="0" fontAlgn="ctr"/>
                      <a:r>
                        <a:rPr lang="es-CO" sz="800" b="0" i="0" u="none" strike="noStrike">
                          <a:solidFill>
                            <a:srgbClr val="000000"/>
                          </a:solidFill>
                          <a:effectLst/>
                          <a:latin typeface="Arial" panose="020B060402020202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SUPERSOLIDARIA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50,289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50,289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19,479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11,318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8147749"/>
                  </a:ext>
                </a:extLst>
              </a:tr>
              <a:tr h="266700">
                <a:tc>
                  <a:txBody>
                    <a:bodyPr/>
                    <a:lstStyle/>
                    <a:p>
                      <a:pPr algn="ctr" rtl="0" fontAlgn="ctr"/>
                      <a:r>
                        <a:rPr lang="es-CO" sz="800" b="0" i="0" u="none" strike="noStrike">
                          <a:solidFill>
                            <a:srgbClr val="000000"/>
                          </a:solidFill>
                          <a:effectLst/>
                          <a:latin typeface="Arial" panose="020B060402020202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UGPP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7,889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94.4%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4,384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027894"/>
                  </a:ext>
                </a:extLst>
              </a:tr>
              <a:tr h="266700">
                <a:tc>
                  <a:txBody>
                    <a:bodyPr/>
                    <a:lstStyle/>
                    <a:p>
                      <a:pPr algn="ctr" rtl="0" fontAlgn="ctr"/>
                      <a:r>
                        <a:rPr lang="es-CO" sz="800" b="0" i="0" u="none" strike="noStrike">
                          <a:solidFill>
                            <a:srgbClr val="000000"/>
                          </a:solidFill>
                          <a:effectLst/>
                          <a:latin typeface="Arial" panose="020B060402020202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ITRC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1,681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83.4%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501168"/>
                  </a:ext>
                </a:extLst>
              </a:tr>
              <a:tr h="266700">
                <a:tc>
                  <a:txBody>
                    <a:bodyPr/>
                    <a:lstStyle/>
                    <a:p>
                      <a:pPr algn="ctr" rtl="0" fontAlgn="ctr"/>
                      <a:r>
                        <a:rPr lang="es-CO" sz="800" b="0" i="0" u="none" strike="noStrike">
                          <a:solidFill>
                            <a:srgbClr val="000000"/>
                          </a:solidFill>
                          <a:effectLst/>
                          <a:latin typeface="Arial" panose="020B060402020202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UIAF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73.3%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8520530"/>
                  </a:ext>
                </a:extLst>
              </a:tr>
              <a:tr h="266700">
                <a:tc>
                  <a:txBody>
                    <a:bodyPr/>
                    <a:lstStyle/>
                    <a:p>
                      <a:pPr algn="ctr" rtl="0" fontAlgn="ctr"/>
                      <a:r>
                        <a:rPr lang="es-CO" sz="800" b="0" i="0" u="none" strike="noStrike">
                          <a:solidFill>
                            <a:srgbClr val="000000"/>
                          </a:solidFill>
                          <a:effectLst/>
                          <a:latin typeface="Arial" panose="020B060402020202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s-CO" sz="900" b="0" i="0" u="none" strike="noStrike">
                          <a:solidFill>
                            <a:srgbClr val="000000"/>
                          </a:solidFill>
                          <a:effectLst/>
                          <a:latin typeface="Arial" panose="020B0604020202020204" pitchFamily="34" charset="0"/>
                        </a:rPr>
                        <a:t> FONDO ADAPTACION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606,088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606,088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606,048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18,108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900" b="0" i="0" u="none" strike="noStrike">
                          <a:solidFill>
                            <a:srgbClr val="000000"/>
                          </a:solidFill>
                          <a:effectLst/>
                          <a:latin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982637"/>
                  </a:ext>
                </a:extLst>
              </a:tr>
              <a:tr h="266700">
                <a:tc>
                  <a:txBody>
                    <a:bodyPr/>
                    <a:lstStyle/>
                    <a:p>
                      <a:pPr algn="ctr" rtl="0" fontAlgn="ctr"/>
                      <a:r>
                        <a:rPr lang="es-CO"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rtl="0" fontAlgn="ctr"/>
                      <a:r>
                        <a:rPr lang="es-CO" sz="900" b="1" i="0" u="none" strike="noStrike">
                          <a:solidFill>
                            <a:srgbClr val="FFFFFF"/>
                          </a:solidFill>
                          <a:effectLst/>
                          <a:latin typeface="Arial" panose="020B0604020202020204" pitchFamily="34" charset="0"/>
                        </a:rPr>
                        <a:t>TOTAL SECTOR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4,170,435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2,882,300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2,185,880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75.8%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a:solidFill>
                            <a:srgbClr val="FFFFFF"/>
                          </a:solidFill>
                          <a:effectLst/>
                          <a:latin typeface="Arial" panose="020B0604020202020204" pitchFamily="34" charset="0"/>
                        </a:rPr>
                        <a:t>583,725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900" b="1" i="0" u="none" strike="noStrike" dirty="0">
                          <a:solidFill>
                            <a:srgbClr val="FFFFFF"/>
                          </a:solidFill>
                          <a:effectLst/>
                          <a:latin typeface="Arial" panose="020B0604020202020204" pitchFamily="34" charset="0"/>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400182346"/>
                  </a:ext>
                </a:extLst>
              </a:tr>
            </a:tbl>
          </a:graphicData>
        </a:graphic>
      </p:graphicFrame>
    </p:spTree>
    <p:extLst>
      <p:ext uri="{BB962C8B-B14F-4D97-AF65-F5344CB8AC3E}">
        <p14:creationId xmlns:p14="http://schemas.microsoft.com/office/powerpoint/2010/main" val="85601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CuadroTexto">
            <a:extLst>
              <a:ext uri="{FF2B5EF4-FFF2-40B4-BE49-F238E27FC236}">
                <a16:creationId xmlns:a16="http://schemas.microsoft.com/office/drawing/2014/main" id="{C4AFD1C7-FC80-4F58-AF4B-D4AF4B6A0EDD}"/>
              </a:ext>
            </a:extLst>
          </p:cNvPr>
          <p:cNvSpPr txBox="1">
            <a:spLocks noChangeArrowheads="1"/>
          </p:cNvSpPr>
          <p:nvPr/>
        </p:nvSpPr>
        <p:spPr bwMode="auto">
          <a:xfrm>
            <a:off x="7085660" y="6527089"/>
            <a:ext cx="1967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r"/>
            <a:r>
              <a:rPr lang="es-CO" sz="500" dirty="0">
                <a:latin typeface="Arial" charset="0"/>
              </a:rPr>
              <a:t>Fuente: Reporte SIIF NACION al 30 de Septiembre de 2022</a:t>
            </a:r>
          </a:p>
          <a:p>
            <a:pPr algn="r"/>
            <a:r>
              <a:rPr lang="es-CO" sz="500" dirty="0">
                <a:latin typeface="Arial" charset="0"/>
              </a:rPr>
              <a:t>Oficina Asesora de Planeación - OAP</a:t>
            </a:r>
          </a:p>
        </p:txBody>
      </p:sp>
      <p:sp>
        <p:nvSpPr>
          <p:cNvPr id="3" name="12 CuadroTexto">
            <a:extLst>
              <a:ext uri="{FF2B5EF4-FFF2-40B4-BE49-F238E27FC236}">
                <a16:creationId xmlns:a16="http://schemas.microsoft.com/office/drawing/2014/main" id="{639A3A25-F98E-4974-81D9-A53C3A17A314}"/>
              </a:ext>
            </a:extLst>
          </p:cNvPr>
          <p:cNvSpPr txBox="1"/>
          <p:nvPr/>
        </p:nvSpPr>
        <p:spPr>
          <a:xfrm>
            <a:off x="2693120" y="702885"/>
            <a:ext cx="4860032" cy="36933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defPPr>
              <a:defRPr lang="es-CO"/>
            </a:defPPr>
            <a:lvl1pPr>
              <a:defRPr sz="2000" b="1">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CO" sz="1800" dirty="0">
                <a:solidFill>
                  <a:schemeClr val="tx2"/>
                </a:solidFill>
                <a:latin typeface="Arial"/>
                <a:cs typeface="Arial"/>
              </a:rPr>
              <a:t>Consolidado Ejecución MHCP</a:t>
            </a:r>
          </a:p>
        </p:txBody>
      </p:sp>
      <p:sp>
        <p:nvSpPr>
          <p:cNvPr id="5" name="8 CuadroTexto">
            <a:extLst>
              <a:ext uri="{FF2B5EF4-FFF2-40B4-BE49-F238E27FC236}">
                <a16:creationId xmlns:a16="http://schemas.microsoft.com/office/drawing/2014/main" id="{784B74D2-DB34-4AB6-A923-624FF1085147}"/>
              </a:ext>
            </a:extLst>
          </p:cNvPr>
          <p:cNvSpPr txBox="1"/>
          <p:nvPr/>
        </p:nvSpPr>
        <p:spPr>
          <a:xfrm>
            <a:off x="577480" y="4610799"/>
            <a:ext cx="8229600" cy="1855893"/>
          </a:xfrm>
          <a:prstGeom prst="rect">
            <a:avLst/>
          </a:prstGeom>
          <a:noFill/>
        </p:spPr>
        <p:txBody>
          <a:bodyPr wrap="square" rtlCol="0">
            <a:spAutoFit/>
          </a:bodyPr>
          <a:lstStyle/>
          <a:p>
            <a:pPr algn="just">
              <a:lnSpc>
                <a:spcPct val="107000"/>
              </a:lnSpc>
              <a:spcAft>
                <a:spcPts val="800"/>
              </a:spcAft>
            </a:pPr>
            <a:r>
              <a:rPr lang="es-ES" sz="700" dirty="0">
                <a:effectLst/>
                <a:latin typeface="+mj-lt"/>
                <a:ea typeface="Calibri" panose="020F0502020204030204" pitchFamily="34" charset="0"/>
                <a:cs typeface="Times New Roman" panose="02020603050405020304" pitchFamily="18" charset="0"/>
              </a:rPr>
              <a:t>*</a:t>
            </a:r>
            <a:r>
              <a:rPr lang="es-ES" sz="700" dirty="0">
                <a:latin typeface="+mj-lt"/>
              </a:rPr>
              <a:t>Gastos de Personal – Nación: Hace referencia al rubro “Otros Gastos Personales – Distribución Previo Concepto DGPPN”, el cual incluye los recursos previstos para financiar el valor del incremento salarial a decretar por el Gobierno Nacional para las entidades del Presupuesto General de la Nación, en la vigencia 2022.</a:t>
            </a:r>
          </a:p>
          <a:p>
            <a:pPr algn="just">
              <a:lnSpc>
                <a:spcPct val="107000"/>
              </a:lnSpc>
              <a:spcAft>
                <a:spcPts val="800"/>
              </a:spcAft>
            </a:pPr>
            <a:r>
              <a:rPr lang="es-CO" sz="700" dirty="0">
                <a:latin typeface="+mj-lt"/>
              </a:rPr>
              <a:t>** Transferencias corrientes-nación: El presupuesto del Ministerio de Hacienda y Crédito Público, se adicionó en $1.6 billones mediante el Decreto 147 del 27 de enero de 2022, en respuesta a las medidas adoptadas por el Gobierno Nacional mediante el Decreto 417 de 2020, donde Declaró el Estado de Emergencia Económica, Social y Ecológica, y de conformidad con el Decreto 444 del 21 de marzo de 2020, por el cual se crea el Fondo de Mitigación de Emergencias – FOME. </a:t>
            </a:r>
          </a:p>
          <a:p>
            <a:pPr algn="just">
              <a:lnSpc>
                <a:spcPct val="107000"/>
              </a:lnSpc>
              <a:spcAft>
                <a:spcPts val="800"/>
              </a:spcAft>
            </a:pPr>
            <a:r>
              <a:rPr lang="es-CO" sz="700" dirty="0">
                <a:latin typeface="+mj-lt"/>
              </a:rPr>
              <a:t>*** </a:t>
            </a:r>
            <a:r>
              <a:rPr lang="es-ES" sz="700" dirty="0">
                <a:latin typeface="+mj-lt"/>
              </a:rPr>
              <a:t>En el</a:t>
            </a:r>
            <a:r>
              <a:rPr lang="es-CO" sz="700" dirty="0">
                <a:latin typeface="+mj-lt"/>
              </a:rPr>
              <a:t> Presupuesto del MHCP se contemplan recursos del proyecto “Apoyo a Proyectos de Inversión Nacional”, correspondientes a contingencias. Así mismo, en la unidad presupuestal 130101 se establecen recursos de los Transportes Masivos. </a:t>
            </a:r>
          </a:p>
          <a:p>
            <a:pPr>
              <a:lnSpc>
                <a:spcPct val="107000"/>
              </a:lnSpc>
              <a:spcAft>
                <a:spcPts val="800"/>
              </a:spcAft>
            </a:pPr>
            <a:r>
              <a:rPr lang="es-CO" sz="700" dirty="0">
                <a:effectLst/>
                <a:latin typeface="+mj-lt"/>
                <a:ea typeface="Calibri" panose="020F0502020204030204" pitchFamily="34" charset="0"/>
                <a:cs typeface="Times New Roman" panose="02020603050405020304" pitchFamily="18" charset="0"/>
              </a:rPr>
              <a:t> </a:t>
            </a:r>
            <a:r>
              <a:rPr lang="es-CO" sz="700" b="1" dirty="0">
                <a:latin typeface="+mj-lt"/>
              </a:rPr>
              <a:t>Notas</a:t>
            </a:r>
            <a:r>
              <a:rPr lang="es-CO" sz="700" dirty="0">
                <a:latin typeface="+mj-lt"/>
              </a:rPr>
              <a:t>:</a:t>
            </a:r>
          </a:p>
          <a:p>
            <a:pPr algn="just"/>
            <a:r>
              <a:rPr lang="es-CO" sz="700" dirty="0">
                <a:latin typeface="+mj-lt"/>
              </a:rPr>
              <a:t>1.  El Ministerio de Hacienda y Crédito Público presenta recursos bloqueados por $6.048.982 millones, de los cuales $5.500.716 millones son rubros de Funcionamiento (corresponden a los rubros otros gastos de personal – Distribución previo Concepto DGPPN y otras transferencias Distribución previo Concepto DGPPN) y $548.266 millones son de Inversión (correspondiente al Proyecto Apoyo a Proyectos de Inversión Nacional). </a:t>
            </a:r>
          </a:p>
          <a:p>
            <a:pPr algn="just"/>
            <a:r>
              <a:rPr lang="es-CO" sz="700" dirty="0">
                <a:latin typeface="+mj-lt"/>
                <a:cs typeface="Arial" panose="020B0604020202020204" pitchFamily="34" charset="0"/>
              </a:rPr>
              <a:t>2. </a:t>
            </a:r>
            <a:r>
              <a:rPr lang="es-CO" sz="700" dirty="0">
                <a:latin typeface="+mj-lt"/>
              </a:rPr>
              <a:t>El porcentaje de participación de cada concepto de gasto para la Entidad, se obtiene de dividir la apropiación vigente de cada concepto, sobre el total de la Entidad. Así mismo, el porcentaje de los compromisos y obligaciones </a:t>
            </a:r>
            <a:r>
              <a:rPr lang="es-CO" sz="700" dirty="0">
                <a:latin typeface="+mj-lt"/>
                <a:cs typeface="Arial" panose="020B0604020202020204" pitchFamily="34" charset="0"/>
              </a:rPr>
              <a:t>ejecutadas a la fecha</a:t>
            </a:r>
            <a:r>
              <a:rPr lang="es-CO" sz="700" dirty="0">
                <a:latin typeface="+mj-lt"/>
              </a:rPr>
              <a:t> se obtiene dividiendo los compromisos y obligaciones de cada concepto, sobre su apropiación vigente. </a:t>
            </a:r>
            <a:endParaRPr lang="es-ES" sz="700" dirty="0">
              <a:latin typeface="+mj-lt"/>
              <a:cs typeface="Arial" panose="020B0604020202020204" pitchFamily="34" charset="0"/>
            </a:endParaRPr>
          </a:p>
        </p:txBody>
      </p:sp>
      <p:grpSp>
        <p:nvGrpSpPr>
          <p:cNvPr id="25" name="27 Grupo">
            <a:extLst>
              <a:ext uri="{FF2B5EF4-FFF2-40B4-BE49-F238E27FC236}">
                <a16:creationId xmlns:a16="http://schemas.microsoft.com/office/drawing/2014/main" id="{4BF23F18-7532-49A6-B3BD-E3B7795A344E}"/>
              </a:ext>
            </a:extLst>
          </p:cNvPr>
          <p:cNvGrpSpPr/>
          <p:nvPr/>
        </p:nvGrpSpPr>
        <p:grpSpPr>
          <a:xfrm>
            <a:off x="6900982" y="86308"/>
            <a:ext cx="1967809" cy="509344"/>
            <a:chOff x="7092280" y="415711"/>
            <a:chExt cx="1872208" cy="791494"/>
          </a:xfrm>
        </p:grpSpPr>
        <p:sp>
          <p:nvSpPr>
            <p:cNvPr id="26" name="Forma libre 13">
              <a:extLst>
                <a:ext uri="{FF2B5EF4-FFF2-40B4-BE49-F238E27FC236}">
                  <a16:creationId xmlns:a16="http://schemas.microsoft.com/office/drawing/2014/main" id="{42D31C04-91C2-4A2C-92F1-7A8322B3400E}"/>
                </a:ext>
              </a:extLst>
            </p:cNvPr>
            <p:cNvSpPr/>
            <p:nvPr/>
          </p:nvSpPr>
          <p:spPr>
            <a:xfrm>
              <a:off x="8140704" y="872386"/>
              <a:ext cx="91440" cy="108000"/>
            </a:xfrm>
            <a:custGeom>
              <a:avLst/>
              <a:gdLst/>
              <a:ahLst/>
              <a:cxnLst/>
              <a:rect l="0" t="0" r="0" b="0"/>
              <a:pathLst>
                <a:path>
                  <a:moveTo>
                    <a:pt x="45720" y="0"/>
                  </a:moveTo>
                  <a:lnTo>
                    <a:pt x="77961" y="0"/>
                  </a:lnTo>
                  <a:lnTo>
                    <a:pt x="77961" y="275942"/>
                  </a:lnTo>
                  <a:lnTo>
                    <a:pt x="110203" y="27594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7" name="Forma libre 14">
              <a:extLst>
                <a:ext uri="{FF2B5EF4-FFF2-40B4-BE49-F238E27FC236}">
                  <a16:creationId xmlns:a16="http://schemas.microsoft.com/office/drawing/2014/main" id="{9E52F80C-7296-46DA-8348-C55B472A844D}"/>
                </a:ext>
              </a:extLst>
            </p:cNvPr>
            <p:cNvSpPr/>
            <p:nvPr/>
          </p:nvSpPr>
          <p:spPr>
            <a:xfrm>
              <a:off x="8140704" y="872386"/>
              <a:ext cx="91440" cy="108000"/>
            </a:xfrm>
            <a:custGeom>
              <a:avLst/>
              <a:gdLst/>
              <a:ahLst/>
              <a:cxnLst/>
              <a:rect l="0" t="0" r="0" b="0"/>
              <a:pathLst>
                <a:path>
                  <a:moveTo>
                    <a:pt x="45720" y="0"/>
                  </a:moveTo>
                  <a:lnTo>
                    <a:pt x="77961" y="0"/>
                  </a:lnTo>
                  <a:lnTo>
                    <a:pt x="77961" y="178717"/>
                  </a:lnTo>
                  <a:lnTo>
                    <a:pt x="110203" y="178717"/>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8" name="Forma libre 15">
              <a:extLst>
                <a:ext uri="{FF2B5EF4-FFF2-40B4-BE49-F238E27FC236}">
                  <a16:creationId xmlns:a16="http://schemas.microsoft.com/office/drawing/2014/main" id="{56826A83-BCB2-4CAB-845C-1B5138E24BDA}"/>
                </a:ext>
              </a:extLst>
            </p:cNvPr>
            <p:cNvSpPr/>
            <p:nvPr/>
          </p:nvSpPr>
          <p:spPr>
            <a:xfrm>
              <a:off x="8140704" y="826666"/>
              <a:ext cx="91440" cy="108000"/>
            </a:xfrm>
            <a:custGeom>
              <a:avLst/>
              <a:gdLst/>
              <a:ahLst/>
              <a:cxnLst/>
              <a:rect l="0" t="0" r="0" b="0"/>
              <a:pathLst>
                <a:path>
                  <a:moveTo>
                    <a:pt x="45720" y="45720"/>
                  </a:moveTo>
                  <a:lnTo>
                    <a:pt x="77961" y="45720"/>
                  </a:lnTo>
                  <a:lnTo>
                    <a:pt x="77961" y="126475"/>
                  </a:lnTo>
                  <a:lnTo>
                    <a:pt x="110203" y="12647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29" name="Forma libre 16">
              <a:extLst>
                <a:ext uri="{FF2B5EF4-FFF2-40B4-BE49-F238E27FC236}">
                  <a16:creationId xmlns:a16="http://schemas.microsoft.com/office/drawing/2014/main" id="{F11C4814-8235-49D3-9DF4-F1442E947A37}"/>
                </a:ext>
              </a:extLst>
            </p:cNvPr>
            <p:cNvSpPr/>
            <p:nvPr/>
          </p:nvSpPr>
          <p:spPr>
            <a:xfrm>
              <a:off x="8140704" y="489828"/>
              <a:ext cx="91440" cy="108000"/>
            </a:xfrm>
            <a:custGeom>
              <a:avLst/>
              <a:gdLst/>
              <a:ahLst/>
              <a:cxnLst/>
              <a:rect l="0" t="0" r="0" b="0"/>
              <a:pathLst>
                <a:path>
                  <a:moveTo>
                    <a:pt x="45720" y="0"/>
                  </a:moveTo>
                  <a:lnTo>
                    <a:pt x="77961" y="0"/>
                  </a:lnTo>
                  <a:lnTo>
                    <a:pt x="77961" y="201845"/>
                  </a:lnTo>
                  <a:lnTo>
                    <a:pt x="110203" y="201845"/>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0" name="Forma libre 17">
              <a:extLst>
                <a:ext uri="{FF2B5EF4-FFF2-40B4-BE49-F238E27FC236}">
                  <a16:creationId xmlns:a16="http://schemas.microsoft.com/office/drawing/2014/main" id="{54EC4DA7-6920-4840-9CA5-34A225455A07}"/>
                </a:ext>
              </a:extLst>
            </p:cNvPr>
            <p:cNvSpPr/>
            <p:nvPr/>
          </p:nvSpPr>
          <p:spPr>
            <a:xfrm>
              <a:off x="8140704" y="489828"/>
              <a:ext cx="91440" cy="108000"/>
            </a:xfrm>
            <a:custGeom>
              <a:avLst/>
              <a:gdLst/>
              <a:ahLst/>
              <a:cxnLst/>
              <a:rect l="0" t="0" r="0" b="0"/>
              <a:pathLst>
                <a:path>
                  <a:moveTo>
                    <a:pt x="45720" y="0"/>
                  </a:moveTo>
                  <a:lnTo>
                    <a:pt x="77961" y="0"/>
                  </a:lnTo>
                  <a:lnTo>
                    <a:pt x="77961" y="101602"/>
                  </a:lnTo>
                  <a:lnTo>
                    <a:pt x="110203" y="101602"/>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1" name="Forma libre 18">
              <a:extLst>
                <a:ext uri="{FF2B5EF4-FFF2-40B4-BE49-F238E27FC236}">
                  <a16:creationId xmlns:a16="http://schemas.microsoft.com/office/drawing/2014/main" id="{FF911B87-A5F1-4550-AA2F-C855D78526B4}"/>
                </a:ext>
              </a:extLst>
            </p:cNvPr>
            <p:cNvSpPr/>
            <p:nvPr/>
          </p:nvSpPr>
          <p:spPr>
            <a:xfrm>
              <a:off x="8140704" y="444108"/>
              <a:ext cx="91440" cy="108000"/>
            </a:xfrm>
            <a:custGeom>
              <a:avLst/>
              <a:gdLst/>
              <a:ahLst/>
              <a:cxnLst/>
              <a:rect l="0" t="0" r="0" b="0"/>
              <a:pathLst>
                <a:path>
                  <a:moveTo>
                    <a:pt x="45720" y="45720"/>
                  </a:moveTo>
                  <a:lnTo>
                    <a:pt x="77961" y="45720"/>
                  </a:lnTo>
                  <a:lnTo>
                    <a:pt x="77961" y="45720"/>
                  </a:lnTo>
                  <a:lnTo>
                    <a:pt x="110203" y="45720"/>
                  </a:lnTo>
                </a:path>
              </a:pathLst>
            </a:custGeom>
            <a:noFill/>
            <a:ln w="3175">
              <a:solidFill>
                <a:schemeClr val="bg1">
                  <a:lumMod val="85000"/>
                </a:schemeClr>
              </a:solidFill>
            </a:ln>
          </p:spPr>
          <p:style>
            <a:lnRef idx="2">
              <a:scrgbClr r="0" g="0" b="0"/>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sp>
        <p:sp>
          <p:nvSpPr>
            <p:cNvPr id="32" name="Forma libre 19">
              <a:extLst>
                <a:ext uri="{FF2B5EF4-FFF2-40B4-BE49-F238E27FC236}">
                  <a16:creationId xmlns:a16="http://schemas.microsoft.com/office/drawing/2014/main" id="{A2DE7A13-22AA-49D1-A33D-F4546F005C14}"/>
                </a:ext>
              </a:extLst>
            </p:cNvPr>
            <p:cNvSpPr/>
            <p:nvPr/>
          </p:nvSpPr>
          <p:spPr>
            <a:xfrm>
              <a:off x="7092280" y="548680"/>
              <a:ext cx="682458" cy="285785"/>
            </a:xfrm>
            <a:custGeom>
              <a:avLst/>
              <a:gdLst>
                <a:gd name="connsiteX0" fmla="*/ 0 w 322418"/>
                <a:gd name="connsiteY0" fmla="*/ 0 h 98337"/>
                <a:gd name="connsiteX1" fmla="*/ 322418 w 322418"/>
                <a:gd name="connsiteY1" fmla="*/ 0 h 98337"/>
                <a:gd name="connsiteX2" fmla="*/ 322418 w 322418"/>
                <a:gd name="connsiteY2" fmla="*/ 98337 h 98337"/>
                <a:gd name="connsiteX3" fmla="*/ 0 w 322418"/>
                <a:gd name="connsiteY3" fmla="*/ 98337 h 98337"/>
                <a:gd name="connsiteX4" fmla="*/ 0 w 322418"/>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98337">
                  <a:moveTo>
                    <a:pt x="0" y="0"/>
                  </a:moveTo>
                  <a:lnTo>
                    <a:pt x="322418" y="0"/>
                  </a:lnTo>
                  <a:lnTo>
                    <a:pt x="322418" y="98337"/>
                  </a:lnTo>
                  <a:lnTo>
                    <a:pt x="0" y="98337"/>
                  </a:lnTo>
                  <a:lnTo>
                    <a:pt x="0" y="0"/>
                  </a:lnTo>
                  <a:close/>
                </a:path>
              </a:pathLst>
            </a:custGeom>
            <a:solidFill>
              <a:schemeClr val="accent5">
                <a:lumMod val="50000"/>
                <a:alpha val="90000"/>
              </a:schemeClr>
            </a:solidFill>
            <a:ln>
              <a:noFill/>
            </a:ln>
          </p:spPr>
          <p:style>
            <a:lnRef idx="2">
              <a:schemeClr val="lt1">
                <a:hueOff val="0"/>
                <a:satOff val="0"/>
                <a:lumOff val="0"/>
                <a:alphaOff val="0"/>
              </a:schemeClr>
            </a:lnRef>
            <a:fillRef idx="1">
              <a:scrgbClr r="0" g="0" b="0"/>
            </a:fillRef>
            <a:effectRef idx="0">
              <a:schemeClr val="accent2">
                <a:alpha val="8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600" b="1" dirty="0">
                  <a:solidFill>
                    <a:schemeClr val="bg1"/>
                  </a:solidFill>
                </a:rPr>
                <a:t>EJECUCIÓN PRESUPUESTAL</a:t>
              </a:r>
              <a:endParaRPr lang="es-CO" sz="600" b="1" kern="1200" dirty="0">
                <a:solidFill>
                  <a:schemeClr val="bg1"/>
                </a:solidFill>
              </a:endParaRPr>
            </a:p>
          </p:txBody>
        </p:sp>
        <p:sp>
          <p:nvSpPr>
            <p:cNvPr id="33" name="Forma libre 20">
              <a:extLst>
                <a:ext uri="{FF2B5EF4-FFF2-40B4-BE49-F238E27FC236}">
                  <a16:creationId xmlns:a16="http://schemas.microsoft.com/office/drawing/2014/main" id="{D15741EE-7704-47B7-8051-A901D33F23C9}"/>
                </a:ext>
              </a:extLst>
            </p:cNvPr>
            <p:cNvSpPr/>
            <p:nvPr/>
          </p:nvSpPr>
          <p:spPr>
            <a:xfrm>
              <a:off x="7864006" y="415712"/>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rgbClr val="266E81"/>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S.H</a:t>
              </a:r>
            </a:p>
          </p:txBody>
        </p:sp>
        <p:sp>
          <p:nvSpPr>
            <p:cNvPr id="34" name="Forma libre 21">
              <a:extLst>
                <a:ext uri="{FF2B5EF4-FFF2-40B4-BE49-F238E27FC236}">
                  <a16:creationId xmlns:a16="http://schemas.microsoft.com/office/drawing/2014/main" id="{668FAF35-59A0-4D06-8D13-6B6F1B9A4FFA}"/>
                </a:ext>
              </a:extLst>
            </p:cNvPr>
            <p:cNvSpPr/>
            <p:nvPr/>
          </p:nvSpPr>
          <p:spPr>
            <a:xfrm>
              <a:off x="8250906" y="415711"/>
              <a:ext cx="713581" cy="11986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rgbClr val="318CA4"/>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b="1" dirty="0">
                  <a:solidFill>
                    <a:schemeClr val="bg1"/>
                  </a:solidFill>
                </a:rPr>
                <a:t>TOTAL</a:t>
              </a:r>
            </a:p>
          </p:txBody>
        </p:sp>
        <p:sp>
          <p:nvSpPr>
            <p:cNvPr id="35" name="Forma libre 22">
              <a:extLst>
                <a:ext uri="{FF2B5EF4-FFF2-40B4-BE49-F238E27FC236}">
                  <a16:creationId xmlns:a16="http://schemas.microsoft.com/office/drawing/2014/main" id="{4BB54021-DF35-462B-8675-490E9BEF74D4}"/>
                </a:ext>
              </a:extLst>
            </p:cNvPr>
            <p:cNvSpPr/>
            <p:nvPr/>
          </p:nvSpPr>
          <p:spPr>
            <a:xfrm>
              <a:off x="8250907" y="535578"/>
              <a:ext cx="713580" cy="122647"/>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INVERSION</a:t>
              </a:r>
            </a:p>
          </p:txBody>
        </p:sp>
        <p:sp>
          <p:nvSpPr>
            <p:cNvPr id="36" name="Forma libre 23">
              <a:extLst>
                <a:ext uri="{FF2B5EF4-FFF2-40B4-BE49-F238E27FC236}">
                  <a16:creationId xmlns:a16="http://schemas.microsoft.com/office/drawing/2014/main" id="{A693524C-AEBE-4D63-B320-E9B6AEA3C7BD}"/>
                </a:ext>
              </a:extLst>
            </p:cNvPr>
            <p:cNvSpPr/>
            <p:nvPr/>
          </p:nvSpPr>
          <p:spPr>
            <a:xfrm>
              <a:off x="8250906" y="658226"/>
              <a:ext cx="713582" cy="127669"/>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defTabSz="622300">
                <a:lnSpc>
                  <a:spcPct val="90000"/>
                </a:lnSpc>
                <a:spcBef>
                  <a:spcPct val="0"/>
                </a:spcBef>
                <a:spcAft>
                  <a:spcPct val="35000"/>
                </a:spcAft>
              </a:pPr>
              <a:r>
                <a:rPr lang="es-CO" sz="600" dirty="0">
                  <a:solidFill>
                    <a:schemeClr val="tx1"/>
                  </a:solidFill>
                </a:rPr>
                <a:t>FUNCIONAMIENTO</a:t>
              </a:r>
            </a:p>
          </p:txBody>
        </p:sp>
        <p:sp>
          <p:nvSpPr>
            <p:cNvPr id="37" name="Forma libre 24">
              <a:extLst>
                <a:ext uri="{FF2B5EF4-FFF2-40B4-BE49-F238E27FC236}">
                  <a16:creationId xmlns:a16="http://schemas.microsoft.com/office/drawing/2014/main" id="{022A3D5D-5676-4B10-9D66-2ABD9FC94115}"/>
                </a:ext>
              </a:extLst>
            </p:cNvPr>
            <p:cNvSpPr/>
            <p:nvPr/>
          </p:nvSpPr>
          <p:spPr>
            <a:xfrm>
              <a:off x="7864006" y="857285"/>
              <a:ext cx="322418" cy="134865"/>
            </a:xfrm>
            <a:custGeom>
              <a:avLst/>
              <a:gdLst>
                <a:gd name="connsiteX0" fmla="*/ 0 w 322418"/>
                <a:gd name="connsiteY0" fmla="*/ 0 h 134865"/>
                <a:gd name="connsiteX1" fmla="*/ 322418 w 322418"/>
                <a:gd name="connsiteY1" fmla="*/ 0 h 134865"/>
                <a:gd name="connsiteX2" fmla="*/ 322418 w 322418"/>
                <a:gd name="connsiteY2" fmla="*/ 134865 h 134865"/>
                <a:gd name="connsiteX3" fmla="*/ 0 w 322418"/>
                <a:gd name="connsiteY3" fmla="*/ 134865 h 134865"/>
                <a:gd name="connsiteX4" fmla="*/ 0 w 322418"/>
                <a:gd name="connsiteY4" fmla="*/ 0 h 134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418" h="134865">
                  <a:moveTo>
                    <a:pt x="0" y="0"/>
                  </a:moveTo>
                  <a:lnTo>
                    <a:pt x="322418" y="0"/>
                  </a:lnTo>
                  <a:lnTo>
                    <a:pt x="322418" y="134865"/>
                  </a:lnTo>
                  <a:lnTo>
                    <a:pt x="0" y="134865"/>
                  </a:lnTo>
                  <a:lnTo>
                    <a:pt x="0" y="0"/>
                  </a:lnTo>
                  <a:close/>
                </a:path>
              </a:pathLst>
            </a:custGeom>
            <a:solidFill>
              <a:schemeClr val="bg1">
                <a:lumMod val="85000"/>
                <a:alpha val="90000"/>
              </a:schemeClr>
            </a:solidFill>
            <a:ln>
              <a:noFill/>
            </a:ln>
          </p:spPr>
          <p:style>
            <a:lnRef idx="2">
              <a:schemeClr val="lt1">
                <a:hueOff val="0"/>
                <a:satOff val="0"/>
                <a:lumOff val="0"/>
                <a:alphaOff val="0"/>
              </a:schemeClr>
            </a:lnRef>
            <a:fillRef idx="1">
              <a:scrgbClr r="0" g="0" b="0"/>
            </a:fillRef>
            <a:effectRef idx="0">
              <a:schemeClr val="accent2">
                <a:alpha val="70000"/>
                <a:hueOff val="0"/>
                <a:satOff val="0"/>
                <a:lumOff val="0"/>
                <a:alphaOff val="0"/>
              </a:schemeClr>
            </a:effectRef>
            <a:fontRef idx="minor">
              <a:schemeClr val="lt1"/>
            </a:fontRef>
          </p:style>
          <p:txBody>
            <a:bodyPr spcFirstLastPara="0" vert="horz" wrap="square" lIns="8890" tIns="8890" rIns="8890" bIns="8890" numCol="1" spcCol="1270" anchor="ctr" anchorCtr="0">
              <a:noAutofit/>
            </a:bodyPr>
            <a:lstStyle/>
            <a:p>
              <a:pPr algn="ctr" defTabSz="622300">
                <a:lnSpc>
                  <a:spcPct val="90000"/>
                </a:lnSpc>
                <a:spcBef>
                  <a:spcPct val="0"/>
                </a:spcBef>
                <a:spcAft>
                  <a:spcPct val="35000"/>
                </a:spcAft>
              </a:pPr>
              <a:r>
                <a:rPr lang="es-CO" sz="600" b="1" dirty="0">
                  <a:solidFill>
                    <a:schemeClr val="tx1"/>
                  </a:solidFill>
                </a:rPr>
                <a:t>MHCP</a:t>
              </a:r>
            </a:p>
          </p:txBody>
        </p:sp>
        <p:sp>
          <p:nvSpPr>
            <p:cNvPr id="38" name="Forma libre 25">
              <a:extLst>
                <a:ext uri="{FF2B5EF4-FFF2-40B4-BE49-F238E27FC236}">
                  <a16:creationId xmlns:a16="http://schemas.microsoft.com/office/drawing/2014/main" id="{4B1EEEFC-E01F-4B7B-A42F-DE1F740B7132}"/>
                </a:ext>
              </a:extLst>
            </p:cNvPr>
            <p:cNvSpPr/>
            <p:nvPr/>
          </p:nvSpPr>
          <p:spPr>
            <a:xfrm>
              <a:off x="8250908" y="809276"/>
              <a:ext cx="713580" cy="115441"/>
            </a:xfrm>
            <a:custGeom>
              <a:avLst/>
              <a:gdLst>
                <a:gd name="connsiteX0" fmla="*/ 0 w 291611"/>
                <a:gd name="connsiteY0" fmla="*/ 0 h 98337"/>
                <a:gd name="connsiteX1" fmla="*/ 291611 w 291611"/>
                <a:gd name="connsiteY1" fmla="*/ 0 h 98337"/>
                <a:gd name="connsiteX2" fmla="*/ 291611 w 291611"/>
                <a:gd name="connsiteY2" fmla="*/ 98337 h 98337"/>
                <a:gd name="connsiteX3" fmla="*/ 0 w 291611"/>
                <a:gd name="connsiteY3" fmla="*/ 98337 h 98337"/>
                <a:gd name="connsiteX4" fmla="*/ 0 w 291611"/>
                <a:gd name="connsiteY4" fmla="*/ 0 h 98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337">
                  <a:moveTo>
                    <a:pt x="0" y="0"/>
                  </a:moveTo>
                  <a:lnTo>
                    <a:pt x="291611" y="0"/>
                  </a:lnTo>
                  <a:lnTo>
                    <a:pt x="291611" y="98337"/>
                  </a:lnTo>
                  <a:lnTo>
                    <a:pt x="0" y="98337"/>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TOTAL</a:t>
              </a:r>
            </a:p>
          </p:txBody>
        </p:sp>
        <p:sp>
          <p:nvSpPr>
            <p:cNvPr id="39" name="Forma libre 26">
              <a:extLst>
                <a:ext uri="{FF2B5EF4-FFF2-40B4-BE49-F238E27FC236}">
                  <a16:creationId xmlns:a16="http://schemas.microsoft.com/office/drawing/2014/main" id="{9D521729-E87F-4F0E-A1C4-F89598A0F487}"/>
                </a:ext>
              </a:extLst>
            </p:cNvPr>
            <p:cNvSpPr/>
            <p:nvPr/>
          </p:nvSpPr>
          <p:spPr>
            <a:xfrm>
              <a:off x="8250907" y="963201"/>
              <a:ext cx="713580" cy="117548"/>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alpha val="70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algn="ctr" defTabSz="622300">
                <a:lnSpc>
                  <a:spcPct val="90000"/>
                </a:lnSpc>
                <a:spcBef>
                  <a:spcPct val="0"/>
                </a:spcBef>
                <a:spcAft>
                  <a:spcPct val="35000"/>
                </a:spcAft>
              </a:pPr>
              <a:r>
                <a:rPr lang="es-CO" sz="600" dirty="0">
                  <a:solidFill>
                    <a:schemeClr val="tx1"/>
                  </a:solidFill>
                </a:rPr>
                <a:t>INVERSIÓN</a:t>
              </a:r>
            </a:p>
          </p:txBody>
        </p:sp>
        <p:sp>
          <p:nvSpPr>
            <p:cNvPr id="40" name="Forma libre 27">
              <a:extLst>
                <a:ext uri="{FF2B5EF4-FFF2-40B4-BE49-F238E27FC236}">
                  <a16:creationId xmlns:a16="http://schemas.microsoft.com/office/drawing/2014/main" id="{2092FFE7-421F-4D5E-9FDE-32DF8DAB600A}"/>
                </a:ext>
              </a:extLst>
            </p:cNvPr>
            <p:cNvSpPr/>
            <p:nvPr/>
          </p:nvSpPr>
          <p:spPr>
            <a:xfrm>
              <a:off x="8250906" y="1080749"/>
              <a:ext cx="713582" cy="126456"/>
            </a:xfrm>
            <a:custGeom>
              <a:avLst/>
              <a:gdLst>
                <a:gd name="connsiteX0" fmla="*/ 0 w 291611"/>
                <a:gd name="connsiteY0" fmla="*/ 0 h 98513"/>
                <a:gd name="connsiteX1" fmla="*/ 291611 w 291611"/>
                <a:gd name="connsiteY1" fmla="*/ 0 h 98513"/>
                <a:gd name="connsiteX2" fmla="*/ 291611 w 291611"/>
                <a:gd name="connsiteY2" fmla="*/ 98513 h 98513"/>
                <a:gd name="connsiteX3" fmla="*/ 0 w 291611"/>
                <a:gd name="connsiteY3" fmla="*/ 98513 h 98513"/>
                <a:gd name="connsiteX4" fmla="*/ 0 w 291611"/>
                <a:gd name="connsiteY4" fmla="*/ 0 h 98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611" h="98513">
                  <a:moveTo>
                    <a:pt x="0" y="0"/>
                  </a:moveTo>
                  <a:lnTo>
                    <a:pt x="291611" y="0"/>
                  </a:lnTo>
                  <a:lnTo>
                    <a:pt x="291611" y="98513"/>
                  </a:lnTo>
                  <a:lnTo>
                    <a:pt x="0" y="98513"/>
                  </a:lnTo>
                  <a:lnTo>
                    <a:pt x="0" y="0"/>
                  </a:lnTo>
                  <a:close/>
                </a:path>
              </a:pathLst>
            </a:custGeom>
            <a:solidFill>
              <a:schemeClr val="bg1">
                <a:lumMod val="85000"/>
              </a:schemeClr>
            </a:solidFill>
            <a:ln>
              <a:noFill/>
            </a:ln>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lt1"/>
            </a:fontRef>
          </p:style>
          <p:txBody>
            <a:bodyPr spcFirstLastPara="0" vert="horz" wrap="square" lIns="8890" tIns="8890" rIns="8890" bIns="8890" numCol="1" spcCol="1270" anchor="t" anchorCtr="0">
              <a:noAutofit/>
            </a:bodyPr>
            <a:lstStyle/>
            <a:p>
              <a:pPr lvl="0" algn="ctr" defTabSz="622300">
                <a:lnSpc>
                  <a:spcPct val="90000"/>
                </a:lnSpc>
                <a:spcBef>
                  <a:spcPct val="0"/>
                </a:spcBef>
                <a:spcAft>
                  <a:spcPct val="35000"/>
                </a:spcAft>
              </a:pPr>
              <a:r>
                <a:rPr lang="es-CO" sz="600" kern="1200" dirty="0">
                  <a:solidFill>
                    <a:schemeClr val="tx1"/>
                  </a:solidFill>
                </a:rPr>
                <a:t>FUNCIONAMIENTO</a:t>
              </a:r>
            </a:p>
          </p:txBody>
        </p:sp>
        <p:sp>
          <p:nvSpPr>
            <p:cNvPr id="41" name="Forma libre 28">
              <a:extLst>
                <a:ext uri="{FF2B5EF4-FFF2-40B4-BE49-F238E27FC236}">
                  <a16:creationId xmlns:a16="http://schemas.microsoft.com/office/drawing/2014/main" id="{0DCBFA90-B691-463C-B9FA-5CAD3C6B3BCB}"/>
                </a:ext>
              </a:extLst>
            </p:cNvPr>
            <p:cNvSpPr/>
            <p:nvPr/>
          </p:nvSpPr>
          <p:spPr>
            <a:xfrm>
              <a:off x="7740830" y="704983"/>
              <a:ext cx="91440" cy="161827"/>
            </a:xfrm>
            <a:custGeom>
              <a:avLst/>
              <a:gdLst/>
              <a:ahLst/>
              <a:cxnLst/>
              <a:rect l="0" t="0" r="0" b="0"/>
              <a:pathLst>
                <a:path>
                  <a:moveTo>
                    <a:pt x="45720" y="0"/>
                  </a:moveTo>
                  <a:lnTo>
                    <a:pt x="77961" y="0"/>
                  </a:lnTo>
                  <a:lnTo>
                    <a:pt x="77961" y="161827"/>
                  </a:lnTo>
                  <a:lnTo>
                    <a:pt x="110203" y="161827"/>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sp>
          <p:nvSpPr>
            <p:cNvPr id="42" name="Forma libre 29">
              <a:extLst>
                <a:ext uri="{FF2B5EF4-FFF2-40B4-BE49-F238E27FC236}">
                  <a16:creationId xmlns:a16="http://schemas.microsoft.com/office/drawing/2014/main" id="{391B32C8-1502-497E-A4F4-9038B278C1ED}"/>
                </a:ext>
              </a:extLst>
            </p:cNvPr>
            <p:cNvSpPr/>
            <p:nvPr/>
          </p:nvSpPr>
          <p:spPr>
            <a:xfrm>
              <a:off x="7740830" y="538218"/>
              <a:ext cx="91440" cy="166764"/>
            </a:xfrm>
            <a:custGeom>
              <a:avLst/>
              <a:gdLst/>
              <a:ahLst/>
              <a:cxnLst/>
              <a:rect l="0" t="0" r="0" b="0"/>
              <a:pathLst>
                <a:path>
                  <a:moveTo>
                    <a:pt x="45720" y="166764"/>
                  </a:moveTo>
                  <a:lnTo>
                    <a:pt x="77961" y="166764"/>
                  </a:lnTo>
                  <a:lnTo>
                    <a:pt x="77961" y="0"/>
                  </a:lnTo>
                  <a:lnTo>
                    <a:pt x="110203" y="0"/>
                  </a:lnTo>
                </a:path>
              </a:pathLst>
            </a:custGeom>
            <a:noFill/>
            <a:ln w="3175">
              <a:solidFill>
                <a:schemeClr val="bg1">
                  <a:lumMod val="85000"/>
                </a:schemeClr>
              </a:solidFill>
            </a:ln>
          </p:spPr>
          <p:style>
            <a:lnRef idx="2">
              <a:scrgbClr r="0" g="0" b="0"/>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sp>
      </p:grpSp>
      <p:graphicFrame>
        <p:nvGraphicFramePr>
          <p:cNvPr id="4" name="Tabla 3">
            <a:extLst>
              <a:ext uri="{FF2B5EF4-FFF2-40B4-BE49-F238E27FC236}">
                <a16:creationId xmlns:a16="http://schemas.microsoft.com/office/drawing/2014/main" id="{C01C819E-5202-41C9-98D0-9B138B25711C}"/>
              </a:ext>
            </a:extLst>
          </p:cNvPr>
          <p:cNvGraphicFramePr>
            <a:graphicFrameLocks noGrp="1"/>
          </p:cNvGraphicFramePr>
          <p:nvPr>
            <p:extLst>
              <p:ext uri="{D42A27DB-BD31-4B8C-83A1-F6EECF244321}">
                <p14:modId xmlns:p14="http://schemas.microsoft.com/office/powerpoint/2010/main" val="387737842"/>
              </p:ext>
            </p:extLst>
          </p:nvPr>
        </p:nvGraphicFramePr>
        <p:xfrm>
          <a:off x="630661" y="875832"/>
          <a:ext cx="7794249" cy="3674199"/>
        </p:xfrm>
        <a:graphic>
          <a:graphicData uri="http://schemas.openxmlformats.org/drawingml/2006/table">
            <a:tbl>
              <a:tblPr/>
              <a:tblGrid>
                <a:gridCol w="2054376">
                  <a:extLst>
                    <a:ext uri="{9D8B030D-6E8A-4147-A177-3AD203B41FA5}">
                      <a16:colId xmlns:a16="http://schemas.microsoft.com/office/drawing/2014/main" val="1968316177"/>
                    </a:ext>
                  </a:extLst>
                </a:gridCol>
                <a:gridCol w="889479">
                  <a:extLst>
                    <a:ext uri="{9D8B030D-6E8A-4147-A177-3AD203B41FA5}">
                      <a16:colId xmlns:a16="http://schemas.microsoft.com/office/drawing/2014/main" val="4160673099"/>
                    </a:ext>
                  </a:extLst>
                </a:gridCol>
                <a:gridCol w="875086">
                  <a:extLst>
                    <a:ext uri="{9D8B030D-6E8A-4147-A177-3AD203B41FA5}">
                      <a16:colId xmlns:a16="http://schemas.microsoft.com/office/drawing/2014/main" val="1639778147"/>
                    </a:ext>
                  </a:extLst>
                </a:gridCol>
                <a:gridCol w="440422">
                  <a:extLst>
                    <a:ext uri="{9D8B030D-6E8A-4147-A177-3AD203B41FA5}">
                      <a16:colId xmlns:a16="http://schemas.microsoft.com/office/drawing/2014/main" val="4143462947"/>
                    </a:ext>
                  </a:extLst>
                </a:gridCol>
                <a:gridCol w="817515">
                  <a:extLst>
                    <a:ext uri="{9D8B030D-6E8A-4147-A177-3AD203B41FA5}">
                      <a16:colId xmlns:a16="http://schemas.microsoft.com/office/drawing/2014/main" val="2137984674"/>
                    </a:ext>
                  </a:extLst>
                </a:gridCol>
                <a:gridCol w="713885">
                  <a:extLst>
                    <a:ext uri="{9D8B030D-6E8A-4147-A177-3AD203B41FA5}">
                      <a16:colId xmlns:a16="http://schemas.microsoft.com/office/drawing/2014/main" val="3377072692"/>
                    </a:ext>
                  </a:extLst>
                </a:gridCol>
                <a:gridCol w="725400">
                  <a:extLst>
                    <a:ext uri="{9D8B030D-6E8A-4147-A177-3AD203B41FA5}">
                      <a16:colId xmlns:a16="http://schemas.microsoft.com/office/drawing/2014/main" val="138799348"/>
                    </a:ext>
                  </a:extLst>
                </a:gridCol>
                <a:gridCol w="725400">
                  <a:extLst>
                    <a:ext uri="{9D8B030D-6E8A-4147-A177-3AD203B41FA5}">
                      <a16:colId xmlns:a16="http://schemas.microsoft.com/office/drawing/2014/main" val="2254333471"/>
                    </a:ext>
                  </a:extLst>
                </a:gridCol>
                <a:gridCol w="552686">
                  <a:extLst>
                    <a:ext uri="{9D8B030D-6E8A-4147-A177-3AD203B41FA5}">
                      <a16:colId xmlns:a16="http://schemas.microsoft.com/office/drawing/2014/main" val="3750591177"/>
                    </a:ext>
                  </a:extLst>
                </a:gridCol>
              </a:tblGrid>
              <a:tr h="148580">
                <a:tc>
                  <a:txBody>
                    <a:bodyPr/>
                    <a:lstStyle/>
                    <a:p>
                      <a:pPr algn="l" fontAlgn="b"/>
                      <a:endParaRPr lang="es-CO" sz="10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s-CO" sz="10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gridSpan="2">
                  <a:txBody>
                    <a:bodyPr/>
                    <a:lstStyle/>
                    <a:p>
                      <a:pPr algn="r" fontAlgn="b"/>
                      <a:r>
                        <a:rPr lang="es-CO" sz="1000" b="0" i="0" u="none" strike="noStrike">
                          <a:solidFill>
                            <a:srgbClr val="000000"/>
                          </a:solidFill>
                          <a:effectLst/>
                          <a:latin typeface="Calibri" panose="020F0502020204030204" pitchFamily="34" charset="0"/>
                        </a:rPr>
                        <a:t>Cifras en millones</a:t>
                      </a:r>
                    </a:p>
                  </a:txBody>
                  <a:tcPr marL="0" marR="0" marT="0" marB="0" anchor="b">
                    <a:lnL>
                      <a:noFill/>
                    </a:lnL>
                    <a:lnR>
                      <a:noFill/>
                    </a:lnR>
                    <a:lnT>
                      <a:noFill/>
                    </a:lnT>
                    <a:lnB>
                      <a:noFill/>
                    </a:lnB>
                  </a:tcPr>
                </a:tc>
                <a:tc hMerge="1">
                  <a:txBody>
                    <a:bodyPr/>
                    <a:lstStyle/>
                    <a:p>
                      <a:endParaRPr lang="es-CO"/>
                    </a:p>
                  </a:txBody>
                  <a:tcPr/>
                </a:tc>
                <a:extLst>
                  <a:ext uri="{0D108BD9-81ED-4DB2-BD59-A6C34878D82A}">
                    <a16:rowId xmlns:a16="http://schemas.microsoft.com/office/drawing/2014/main" val="2617415027"/>
                  </a:ext>
                </a:extLst>
              </a:tr>
              <a:tr h="186521">
                <a:tc gridSpan="9">
                  <a:txBody>
                    <a:bodyPr/>
                    <a:lstStyle/>
                    <a:p>
                      <a:pPr algn="ctr" fontAlgn="ctr"/>
                      <a:r>
                        <a:rPr lang="es-CO" sz="1000" b="1" i="0" u="none" strike="noStrike">
                          <a:solidFill>
                            <a:srgbClr val="FFFFFF"/>
                          </a:solidFill>
                          <a:effectLst/>
                          <a:latin typeface="Calibri" panose="020F0502020204030204" pitchFamily="34" charset="0"/>
                        </a:rPr>
                        <a:t>EJECUCIÓN RESUMEN - MHCP</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3996399257"/>
                  </a:ext>
                </a:extLst>
              </a:tr>
              <a:tr h="138164">
                <a:tc rowSpan="2">
                  <a:txBody>
                    <a:bodyPr/>
                    <a:lstStyle/>
                    <a:p>
                      <a:pPr algn="ctr" rtl="0" fontAlgn="ctr"/>
                      <a:r>
                        <a:rPr lang="es-CO" sz="700" b="1" i="0" u="none" strike="noStrike">
                          <a:effectLst/>
                          <a:latin typeface="Arial" panose="020B0604020202020204" pitchFamily="34" charset="0"/>
                        </a:rPr>
                        <a:t>CONCEPTO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700" b="1" i="0" u="none" strike="noStrike">
                          <a:effectLst/>
                          <a:latin typeface="Arial" panose="020B0604020202020204" pitchFamily="34" charset="0"/>
                        </a:rPr>
                        <a:t>APROPIACION INICIAL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rtl="0" fontAlgn="ctr"/>
                      <a:r>
                        <a:rPr lang="es-CO" sz="700" b="1" i="0" u="none" strike="noStrike">
                          <a:effectLst/>
                          <a:latin typeface="Arial" panose="020B0604020202020204" pitchFamily="34" charset="0"/>
                        </a:rPr>
                        <a:t>APROPIACION VIGENTE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700" b="1" i="0" u="none" strike="noStrike">
                          <a:effectLst/>
                          <a:latin typeface="Arial" panose="020B0604020202020204" pitchFamily="34" charset="0"/>
                        </a:rPr>
                        <a:t>% PART.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s-CO" sz="600" b="1" i="0" u="none" strike="noStrike">
                          <a:effectLst/>
                          <a:latin typeface="Arial" panose="020B0604020202020204" pitchFamily="34" charset="0"/>
                        </a:rPr>
                        <a:t>APROPIACIÓN BLOQUEADA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rtl="0" fontAlgn="ctr"/>
                      <a:r>
                        <a:rPr lang="es-CO" sz="700" b="1" i="0" u="none" strike="noStrike">
                          <a:effectLst/>
                          <a:latin typeface="Arial" panose="020B0604020202020204" pitchFamily="34" charset="0"/>
                        </a:rPr>
                        <a:t>COMPROMISOS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tc gridSpan="2">
                  <a:txBody>
                    <a:bodyPr/>
                    <a:lstStyle/>
                    <a:p>
                      <a:pPr algn="ctr" rtl="0" fontAlgn="ctr"/>
                      <a:r>
                        <a:rPr lang="es-CO" sz="700" b="1" i="0" u="none" strike="noStrike">
                          <a:effectLst/>
                          <a:latin typeface="Arial" panose="020B0604020202020204" pitchFamily="34" charset="0"/>
                        </a:rPr>
                        <a:t>OBLIGACIONES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s-CO"/>
                    </a:p>
                  </a:txBody>
                  <a:tcPr/>
                </a:tc>
                <a:extLst>
                  <a:ext uri="{0D108BD9-81ED-4DB2-BD59-A6C34878D82A}">
                    <a16:rowId xmlns:a16="http://schemas.microsoft.com/office/drawing/2014/main" val="1037908910"/>
                  </a:ext>
                </a:extLst>
              </a:tr>
              <a:tr h="276327">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rtl="0" fontAlgn="ctr"/>
                      <a:r>
                        <a:rPr lang="es-CO" sz="7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1" i="0" u="none" strike="noStrike">
                          <a:effectLst/>
                          <a:latin typeface="Arial" panose="020B0604020202020204" pitchFamily="34" charset="0"/>
                        </a:rPr>
                        <a:t>Valor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CO" sz="7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329985132"/>
                  </a:ext>
                </a:extLst>
              </a:tr>
              <a:tr h="165797">
                <a:tc>
                  <a:txBody>
                    <a:bodyPr/>
                    <a:lstStyle/>
                    <a:p>
                      <a:pPr algn="ctr" rtl="0" fontAlgn="ctr"/>
                      <a:r>
                        <a:rPr lang="es-CO" sz="700" b="1" i="0" u="none" strike="noStrike">
                          <a:solidFill>
                            <a:srgbClr val="000000"/>
                          </a:solidFill>
                          <a:effectLst/>
                          <a:latin typeface="Arial" panose="020B0604020202020204" pitchFamily="34" charset="0"/>
                        </a:rPr>
                        <a:t> FUNCIONAMIENTO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19,414,182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16,899,347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89.2%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5,500,716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7,945,583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7,811,694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80158845"/>
                  </a:ext>
                </a:extLst>
              </a:tr>
              <a:tr h="165797">
                <a:tc>
                  <a:txBody>
                    <a:bodyPr/>
                    <a:lstStyle/>
                    <a:p>
                      <a:pPr algn="l" rtl="0" fontAlgn="ctr"/>
                      <a:r>
                        <a:rPr lang="es-CO" sz="800" b="1" i="0" u="none" strike="noStrike">
                          <a:solidFill>
                            <a:srgbClr val="000000"/>
                          </a:solidFill>
                          <a:effectLst/>
                          <a:latin typeface="Arial" panose="020B0604020202020204" pitchFamily="34" charset="0"/>
                        </a:rPr>
                        <a:t> GASTOS DE PERSONAL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1,848,507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1,848,507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1,758,045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62,375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62,240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066740"/>
                  </a:ext>
                </a:extLst>
              </a:tr>
              <a:tr h="165797">
                <a:tc>
                  <a:txBody>
                    <a:bodyPr/>
                    <a:lstStyle/>
                    <a:p>
                      <a:pPr algn="l" rtl="0" fontAlgn="ctr"/>
                      <a:r>
                        <a:rPr lang="es-CO" sz="800" b="0" i="0" u="none" strike="noStrike">
                          <a:solidFill>
                            <a:srgbClr val="000000"/>
                          </a:solidFill>
                          <a:effectLst/>
                          <a:latin typeface="Arial" panose="020B0604020202020204" pitchFamily="34" charset="0"/>
                        </a:rPr>
                        <a:t>       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1,758,045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1,758,045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1,758,045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96212"/>
                  </a:ext>
                </a:extLst>
              </a:tr>
              <a:tr h="165797">
                <a:tc>
                  <a:txBody>
                    <a:bodyPr/>
                    <a:lstStyle/>
                    <a:p>
                      <a:pPr algn="l" rtl="0" fontAlgn="ctr"/>
                      <a:r>
                        <a:rPr lang="es-CO" sz="800" b="0" i="0" u="none" strike="noStrike">
                          <a:solidFill>
                            <a:srgbClr val="000000"/>
                          </a:solidFill>
                          <a:effectLst/>
                          <a:latin typeface="Arial" panose="020B0604020202020204" pitchFamily="34" charset="0"/>
                        </a:rPr>
                        <a:t>       MHCP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90,462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90,462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62,375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62,240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66811"/>
                  </a:ext>
                </a:extLst>
              </a:tr>
              <a:tr h="198956">
                <a:tc>
                  <a:txBody>
                    <a:bodyPr/>
                    <a:lstStyle/>
                    <a:p>
                      <a:pPr algn="l" rtl="0" fontAlgn="ctr"/>
                      <a:r>
                        <a:rPr lang="es-CO" sz="800" b="1" i="0" u="none" strike="noStrike">
                          <a:solidFill>
                            <a:srgbClr val="000000"/>
                          </a:solidFill>
                          <a:effectLst/>
                          <a:latin typeface="Arial" panose="020B0604020202020204" pitchFamily="34" charset="0"/>
                        </a:rPr>
                        <a:t> ADQUISICIÓN DE BIENES Y SERVICIOS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53,030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61,232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49,349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80.6%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34,491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56.3%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0176059"/>
                  </a:ext>
                </a:extLst>
              </a:tr>
              <a:tr h="165797">
                <a:tc>
                  <a:txBody>
                    <a:bodyPr/>
                    <a:lstStyle/>
                    <a:p>
                      <a:pPr algn="l" rtl="0" fontAlgn="ctr"/>
                      <a:r>
                        <a:rPr lang="es-CO" sz="800" b="1" i="0" u="none" strike="noStrike">
                          <a:solidFill>
                            <a:srgbClr val="000000"/>
                          </a:solidFill>
                          <a:effectLst/>
                          <a:latin typeface="Arial" panose="020B0604020202020204" pitchFamily="34" charset="0"/>
                        </a:rPr>
                        <a:t> TRANSFERENCIAS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16,887,219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14,364,137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75.9%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3,742,671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7,452,230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7,333,335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51.1%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5771452"/>
                  </a:ext>
                </a:extLst>
              </a:tr>
              <a:tr h="165797">
                <a:tc>
                  <a:txBody>
                    <a:bodyPr/>
                    <a:lstStyle/>
                    <a:p>
                      <a:pPr algn="l" rtl="0" fontAlgn="ctr"/>
                      <a:r>
                        <a:rPr lang="es-CO" sz="800" b="0" i="0" u="none" strike="noStrike">
                          <a:solidFill>
                            <a:srgbClr val="000000"/>
                          </a:solidFill>
                          <a:effectLst/>
                          <a:latin typeface="Arial" panose="020B0604020202020204" pitchFamily="34" charset="0"/>
                        </a:rPr>
                        <a:t>      CORRIENTES**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16,498,657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13,975,572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3,742,671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7,268,854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7,149,959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51.2%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098911"/>
                  </a:ext>
                </a:extLst>
              </a:tr>
              <a:tr h="165797">
                <a:tc>
                  <a:txBody>
                    <a:bodyPr/>
                    <a:lstStyle/>
                    <a:p>
                      <a:pPr algn="l" rtl="0" fontAlgn="ctr"/>
                      <a:r>
                        <a:rPr lang="es-CO" sz="800" b="0" i="0" u="none" strike="noStrike">
                          <a:solidFill>
                            <a:srgbClr val="000000"/>
                          </a:solidFill>
                          <a:effectLst/>
                          <a:latin typeface="Arial" panose="020B0604020202020204" pitchFamily="34" charset="0"/>
                        </a:rPr>
                        <a:t>      DE CAPITAL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388,562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388,565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183,376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183,376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47.2%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2299930"/>
                  </a:ext>
                </a:extLst>
              </a:tr>
              <a:tr h="276327">
                <a:tc>
                  <a:txBody>
                    <a:bodyPr/>
                    <a:lstStyle/>
                    <a:p>
                      <a:pPr algn="l" rtl="0" fontAlgn="ctr"/>
                      <a:r>
                        <a:rPr lang="es-CO" sz="800" b="1" i="0" u="none" strike="noStrike" dirty="0">
                          <a:solidFill>
                            <a:srgbClr val="000000"/>
                          </a:solidFill>
                          <a:effectLst/>
                          <a:latin typeface="Arial" panose="020B0604020202020204" pitchFamily="34" charset="0"/>
                        </a:rPr>
                        <a:t> ADQUISICIÓN DE ACTIVOS FINANCIEROS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392,576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392,576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381,206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381,206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97.1%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69144"/>
                  </a:ext>
                </a:extLst>
              </a:tr>
              <a:tr h="269419">
                <a:tc>
                  <a:txBody>
                    <a:bodyPr/>
                    <a:lstStyle/>
                    <a:p>
                      <a:pPr algn="l" rtl="0" fontAlgn="ctr"/>
                      <a:r>
                        <a:rPr lang="es-CO" sz="800" b="1" i="0" u="none" strike="noStrike">
                          <a:solidFill>
                            <a:srgbClr val="000000"/>
                          </a:solidFill>
                          <a:effectLst/>
                          <a:latin typeface="Arial" panose="020B0604020202020204" pitchFamily="34" charset="0"/>
                        </a:rPr>
                        <a:t> GASTOS POR TRIBUTOS, MULTAS, SANCIONES E INTERES DE MORA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232,850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232,895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422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778705"/>
                  </a:ext>
                </a:extLst>
              </a:tr>
              <a:tr h="165797">
                <a:tc>
                  <a:txBody>
                    <a:bodyPr/>
                    <a:lstStyle/>
                    <a:p>
                      <a:pPr algn="ctr" rtl="0" fontAlgn="ctr"/>
                      <a:r>
                        <a:rPr lang="es-CO" sz="800" b="1" i="0" u="none" strike="noStrike">
                          <a:solidFill>
                            <a:srgbClr val="000000"/>
                          </a:solidFill>
                          <a:effectLst/>
                          <a:latin typeface="Arial" panose="020B0604020202020204" pitchFamily="34" charset="0"/>
                        </a:rPr>
                        <a:t> INVERSION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3,368,258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2,038,124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1,421,331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69.7%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476,454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s-CO" sz="800" b="1" i="0" u="none" strike="noStrike">
                          <a:solidFill>
                            <a:srgbClr val="000000"/>
                          </a:solidFill>
                          <a:effectLst/>
                          <a:latin typeface="Arial" panose="020B060402020202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0108111"/>
                  </a:ext>
                </a:extLst>
              </a:tr>
              <a:tr h="165797">
                <a:tc>
                  <a:txBody>
                    <a:bodyPr/>
                    <a:lstStyle/>
                    <a:p>
                      <a:pPr algn="l" rtl="0" fontAlgn="ctr"/>
                      <a:r>
                        <a:rPr lang="es-CO" sz="800" b="1" i="0" u="none" strike="noStrike">
                          <a:solidFill>
                            <a:srgbClr val="000000"/>
                          </a:solidFill>
                          <a:effectLst/>
                          <a:latin typeface="Arial" panose="020B0604020202020204" pitchFamily="34" charset="0"/>
                        </a:rPr>
                        <a:t> PROYECTOS MISIONALES MHCP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108,856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108,856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effectLst/>
                          <a:latin typeface="Arial" panose="020B060402020202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48,637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effectLst/>
                          <a:latin typeface="Arial" panose="020B0604020202020204" pitchFamily="34" charset="0"/>
                        </a:rPr>
                        <a:t>44.7%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24,177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effectLst/>
                          <a:latin typeface="Arial" panose="020B0604020202020204" pitchFamily="34" charset="0"/>
                        </a:rPr>
                        <a:t>22.2%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24675"/>
                  </a:ext>
                </a:extLst>
              </a:tr>
              <a:tr h="165797">
                <a:tc>
                  <a:txBody>
                    <a:bodyPr/>
                    <a:lstStyle/>
                    <a:p>
                      <a:pPr algn="l" rtl="0" fontAlgn="ctr"/>
                      <a:r>
                        <a:rPr lang="es-CO" sz="800" b="1" i="0" u="none" strike="noStrike">
                          <a:solidFill>
                            <a:srgbClr val="000000"/>
                          </a:solidFill>
                          <a:effectLst/>
                          <a:latin typeface="Arial" panose="020B0604020202020204" pitchFamily="34" charset="0"/>
                        </a:rPr>
                        <a:t>       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3,259,402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1,929,268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effectLst/>
                          <a:latin typeface="Arial" panose="020B060402020202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1,372,694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effectLst/>
                          <a:latin typeface="Arial" panose="020B0604020202020204" pitchFamily="34" charset="0"/>
                        </a:rPr>
                        <a:t>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solidFill>
                            <a:srgbClr val="000000"/>
                          </a:solidFill>
                          <a:effectLst/>
                          <a:latin typeface="Arial" panose="020B0604020202020204" pitchFamily="34" charset="0"/>
                        </a:rPr>
                        <a:t>452,278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1" i="0" u="none" strike="noStrike">
                          <a:effectLst/>
                          <a:latin typeface="Arial" panose="020B0604020202020204" pitchFamily="34" charset="0"/>
                        </a:rPr>
                        <a:t>23.4%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49515"/>
                  </a:ext>
                </a:extLst>
              </a:tr>
              <a:tr h="165797">
                <a:tc>
                  <a:txBody>
                    <a:bodyPr/>
                    <a:lstStyle/>
                    <a:p>
                      <a:pPr algn="l" rtl="0" fontAlgn="ctr"/>
                      <a:r>
                        <a:rPr lang="es-CO" sz="800" b="0" i="0" u="none" strike="noStrike">
                          <a:solidFill>
                            <a:srgbClr val="000000"/>
                          </a:solidFill>
                          <a:effectLst/>
                          <a:latin typeface="Arial" panose="020B0604020202020204" pitchFamily="34" charset="0"/>
                        </a:rPr>
                        <a:t> - TRANSPORTE MASIVO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777,147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777,147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768,838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98.9%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243,568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31.3%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789414"/>
                  </a:ext>
                </a:extLst>
              </a:tr>
              <a:tr h="165797">
                <a:tc>
                  <a:txBody>
                    <a:bodyPr/>
                    <a:lstStyle/>
                    <a:p>
                      <a:pPr algn="l" rtl="0" fontAlgn="ctr"/>
                      <a:r>
                        <a:rPr lang="es-CO" sz="800" b="0" i="0" u="none" strike="noStrike">
                          <a:solidFill>
                            <a:srgbClr val="000000"/>
                          </a:solidFill>
                          <a:effectLst/>
                          <a:latin typeface="Arial" panose="020B0604020202020204" pitchFamily="34" charset="0"/>
                        </a:rPr>
                        <a:t> - ESTRATEGICOS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2,482,256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1,152,121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548,266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603,856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52.4%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solidFill>
                            <a:srgbClr val="000000"/>
                          </a:solidFill>
                          <a:effectLst/>
                          <a:latin typeface="Arial" panose="020B0604020202020204" pitchFamily="34" charset="0"/>
                        </a:rPr>
                        <a:t>208,709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CO" sz="800" b="0" i="0" u="none" strike="noStrike">
                          <a:effectLst/>
                          <a:latin typeface="Arial" panose="020B0604020202020204" pitchFamily="34" charset="0"/>
                        </a:rPr>
                        <a:t>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805365"/>
                  </a:ext>
                </a:extLst>
              </a:tr>
              <a:tr h="186521">
                <a:tc>
                  <a:txBody>
                    <a:bodyPr/>
                    <a:lstStyle/>
                    <a:p>
                      <a:pPr algn="ctr" rtl="0" fontAlgn="ctr"/>
                      <a:r>
                        <a:rPr lang="es-CO" sz="800" b="1" i="0" u="none" strike="noStrike">
                          <a:solidFill>
                            <a:srgbClr val="FFFFFF"/>
                          </a:solidFill>
                          <a:effectLst/>
                          <a:latin typeface="Arial" panose="020B0604020202020204" pitchFamily="34" charset="0"/>
                        </a:rPr>
                        <a:t>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22,782,440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18,937,471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6,048,982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9,366,913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49.5%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a:solidFill>
                            <a:srgbClr val="FFFFFF"/>
                          </a:solidFill>
                          <a:effectLst/>
                          <a:latin typeface="Arial" panose="020B0604020202020204" pitchFamily="34" charset="0"/>
                        </a:rPr>
                        <a:t>8,288,148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CO" sz="800" b="1" i="0" u="none" strike="noStrike" dirty="0">
                          <a:solidFill>
                            <a:srgbClr val="FFFFFF"/>
                          </a:solidFill>
                          <a:effectLst/>
                          <a:latin typeface="Arial" panose="020B0604020202020204" pitchFamily="34" charset="0"/>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454004499"/>
                  </a:ext>
                </a:extLst>
              </a:tr>
            </a:tbl>
          </a:graphicData>
        </a:graphic>
      </p:graphicFrame>
    </p:spTree>
    <p:extLst>
      <p:ext uri="{BB962C8B-B14F-4D97-AF65-F5344CB8AC3E}">
        <p14:creationId xmlns:p14="http://schemas.microsoft.com/office/powerpoint/2010/main" val="261749205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41F2E63D61B4EF4B93C738236FC81050" ma:contentTypeVersion="2" ma:contentTypeDescription="Crear nuevo documento." ma:contentTypeScope="" ma:versionID="ff10a781a61055101a412cec68910d44">
  <xsd:schema xmlns:xsd="http://www.w3.org/2001/XMLSchema" xmlns:xs="http://www.w3.org/2001/XMLSchema" xmlns:p="http://schemas.microsoft.com/office/2006/metadata/properties" xmlns:ns1="http://schemas.microsoft.com/sharepoint/v3" xmlns:ns2="aac6e9ca-a293-4c82-8e9f-9055b12d24a8" targetNamespace="http://schemas.microsoft.com/office/2006/metadata/properties" ma:root="true" ma:fieldsID="48b42b37a1e2ad92365a67a34aee8fa9" ns1:_="" ns2:_="">
    <xsd:import namespace="http://schemas.microsoft.com/sharepoint/v3"/>
    <xsd:import namespace="aac6e9ca-a293-4c82-8e9f-9055b12d24a8"/>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c6e9ca-a293-4c82-8e9f-9055b12d24a8" elementFormDefault="qualified">
    <xsd:import namespace="http://schemas.microsoft.com/office/2006/documentManagement/types"/>
    <xsd:import namespace="http://schemas.microsoft.com/office/infopath/2007/PartnerControls"/>
    <xsd:element name="SharedWithUsers" ma:index="10" nillable="true" ma:displayName="Compartid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3CC7C-8344-4D67-866C-6F4294E97DB9}">
  <ds:schemaRefs>
    <ds:schemaRef ds:uri="http://purl.org/dc/terms/"/>
    <ds:schemaRef ds:uri="http://schemas.openxmlformats.org/package/2006/metadata/core-properties"/>
    <ds:schemaRef ds:uri="aac6e9ca-a293-4c82-8e9f-9055b12d24a8"/>
    <ds:schemaRef ds:uri="http://www.w3.org/XML/1998/namespace"/>
    <ds:schemaRef ds:uri="http://schemas.microsoft.com/office/2006/documentManagement/types"/>
    <ds:schemaRef ds:uri="http://purl.org/dc/elements/1.1/"/>
    <ds:schemaRef ds:uri="http://purl.org/dc/dcmitype/"/>
    <ds:schemaRef ds:uri="http://schemas.microsoft.com/office/infopath/2007/PartnerControl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491AEE4D-015A-498B-8269-B4A255D8DF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6e9ca-a293-4c82-8e9f-9055b12d24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096C8F-E9E5-474B-BD63-DBA2A86FD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463</TotalTime>
  <Words>5102</Words>
  <Application>Microsoft Office PowerPoint</Application>
  <PresentationFormat>Presentación en pantalla (4:3)</PresentationFormat>
  <Paragraphs>1523</Paragraphs>
  <Slides>15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Gloria Alexandra Cortes Osorio</cp:lastModifiedBy>
  <cp:revision>91</cp:revision>
  <dcterms:created xsi:type="dcterms:W3CDTF">2018-11-28T18:31:04Z</dcterms:created>
  <dcterms:modified xsi:type="dcterms:W3CDTF">2022-10-05T20:17:59Z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0x01010041F2E63D61B4EF4B93C738236FC81050</vt:lpwstr>
  </property>
</Properties>
</file>