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9"/>
  </p:notesMasterIdLst>
  <p:sldIdLst>
    <p:sldId id="256" r:id="rId5"/>
    <p:sldId id="257" r:id="rId6"/>
    <p:sldId id="265" r:id="rId7"/>
    <p:sldId id="266" r:id="rId8"/>
    <p:sldId id="267" r:id="rId9"/>
    <p:sldId id="268" r:id="rId10"/>
    <p:sldId id="269" r:id="rId11"/>
    <p:sldId id="270" r:id="rId12"/>
    <p:sldId id="271" r:id="rId13"/>
    <p:sldId id="272" r:id="rId14"/>
    <p:sldId id="273" r:id="rId15"/>
    <p:sldId id="274" r:id="rId16"/>
    <p:sldId id="275" r:id="rId17"/>
    <p:sldId id="263" r:id="rId18"/>
  </p:sldIdLst>
  <p:sldSz cx="9144000" cy="6858000" type="screen4x3"/>
  <p:notesSz cx="6858000" cy="9144000"/>
  <p:defaultTextStyle>
    <a:defPPr>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02">
          <p15:clr>
            <a:srgbClr val="A4A3A4"/>
          </p15:clr>
        </p15:guide>
        <p15:guide id="2" pos="5484">
          <p15:clr>
            <a:srgbClr val="A4A3A4"/>
          </p15:clr>
        </p15:guide>
        <p15:guide id="3" pos="276">
          <p15:clr>
            <a:srgbClr val="A4A3A4"/>
          </p15:clr>
        </p15:guide>
        <p15:guide id="4" pos="2565">
          <p15:clr>
            <a:srgbClr val="A4A3A4"/>
          </p15:clr>
        </p15:guide>
        <p15:guide id="5" pos="2880">
          <p15:clr>
            <a:srgbClr val="A4A3A4"/>
          </p15:clr>
        </p15:guide>
        <p15:guide id="6" pos="319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38156"/>
    <a:srgbClr val="DBE6FC"/>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6544" autoAdjust="0"/>
    <p:restoredTop sz="94660"/>
  </p:normalViewPr>
  <p:slideViewPr>
    <p:cSldViewPr snapToGrid="0" snapToObjects="1" showGuides="1">
      <p:cViewPr varScale="1">
        <p:scale>
          <a:sx n="105" d="100"/>
          <a:sy n="105" d="100"/>
        </p:scale>
        <p:origin x="2238" y="114"/>
      </p:cViewPr>
      <p:guideLst>
        <p:guide orient="horz" pos="2402"/>
        <p:guide pos="5484"/>
        <p:guide pos="276"/>
        <p:guide pos="2565"/>
        <p:guide pos="2880"/>
        <p:guide pos="3194"/>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716A65F-39C8-4D3E-A80F-490C44E9B268}" type="doc">
      <dgm:prSet loTypeId="urn:microsoft.com/office/officeart/2009/3/layout/HorizontalOrganizationChart" loCatId="hierarchy" qsTypeId="urn:microsoft.com/office/officeart/2005/8/quickstyle/simple2" qsCatId="simple" csTypeId="urn:microsoft.com/office/officeart/2005/8/colors/colorful5" csCatId="colorful" phldr="1"/>
      <dgm:spPr/>
      <dgm:t>
        <a:bodyPr/>
        <a:lstStyle/>
        <a:p>
          <a:endParaRPr lang="es-CO"/>
        </a:p>
      </dgm:t>
    </dgm:pt>
    <dgm:pt modelId="{8436260B-F3A8-4FA6-9C25-3DDF5B74660E}">
      <dgm:prSet phldrT="[Texto]" custT="1"/>
      <dgm:spPr/>
      <dgm:t>
        <a:bodyPr anchor="ctr"/>
        <a:lstStyle/>
        <a:p>
          <a:r>
            <a:rPr lang="es-CO" sz="1800" b="1" dirty="0" smtClean="0"/>
            <a:t>Ejecución presupuestal Sector Hacienda</a:t>
          </a:r>
          <a:endParaRPr lang="es-CO" sz="1800" b="1" dirty="0"/>
        </a:p>
      </dgm:t>
    </dgm:pt>
    <dgm:pt modelId="{21E1488D-B35A-4B1B-8BE4-B45923A0D0F0}" type="parTrans" cxnId="{CDFEDBDF-0653-49A3-82A2-EA9EC473BEE0}">
      <dgm:prSet/>
      <dgm:spPr/>
      <dgm:t>
        <a:bodyPr/>
        <a:lstStyle/>
        <a:p>
          <a:endParaRPr lang="es-CO" sz="1600" b="1">
            <a:solidFill>
              <a:schemeClr val="tx1"/>
            </a:solidFill>
          </a:endParaRPr>
        </a:p>
      </dgm:t>
    </dgm:pt>
    <dgm:pt modelId="{3E7AB9E6-7381-4DC7-AA3A-CBCF4EA40CE0}" type="sibTrans" cxnId="{CDFEDBDF-0653-49A3-82A2-EA9EC473BEE0}">
      <dgm:prSet/>
      <dgm:spPr/>
      <dgm:t>
        <a:bodyPr/>
        <a:lstStyle/>
        <a:p>
          <a:endParaRPr lang="es-CO" sz="1600" b="1">
            <a:solidFill>
              <a:schemeClr val="tx1"/>
            </a:solidFill>
          </a:endParaRPr>
        </a:p>
      </dgm:t>
    </dgm:pt>
    <dgm:pt modelId="{E4E674A3-7D92-4589-912D-3B3D286B52AB}">
      <dgm:prSet phldrT="[Texto]" custT="1"/>
      <dgm:spPr/>
      <dgm:t>
        <a:bodyPr anchor="ctr"/>
        <a:lstStyle/>
        <a:p>
          <a:r>
            <a:rPr lang="es-CO" sz="1600" b="1" dirty="0" smtClean="0"/>
            <a:t>1. Sector Hacienda - SH</a:t>
          </a:r>
          <a:endParaRPr lang="es-CO" sz="1600" b="1" dirty="0"/>
        </a:p>
      </dgm:t>
    </dgm:pt>
    <dgm:pt modelId="{83197660-D51C-4EA0-B451-E9610F4E32F0}" type="parTrans" cxnId="{F559AD62-EA59-4D01-BE89-E503A5516AA5}">
      <dgm:prSet/>
      <dgm:spPr/>
      <dgm:t>
        <a:bodyPr anchor="ctr"/>
        <a:lstStyle/>
        <a:p>
          <a:endParaRPr lang="es-CO" sz="1600" b="1">
            <a:solidFill>
              <a:schemeClr val="tx1"/>
            </a:solidFill>
          </a:endParaRPr>
        </a:p>
      </dgm:t>
    </dgm:pt>
    <dgm:pt modelId="{3BFF8B13-2414-4F32-9F11-C3B5C7512FA4}" type="sibTrans" cxnId="{F559AD62-EA59-4D01-BE89-E503A5516AA5}">
      <dgm:prSet/>
      <dgm:spPr/>
      <dgm:t>
        <a:bodyPr/>
        <a:lstStyle/>
        <a:p>
          <a:endParaRPr lang="es-CO" sz="1600" b="1">
            <a:solidFill>
              <a:schemeClr val="tx1"/>
            </a:solidFill>
          </a:endParaRPr>
        </a:p>
      </dgm:t>
    </dgm:pt>
    <dgm:pt modelId="{EFA37E6A-C0E9-4129-965F-3D03E1970213}">
      <dgm:prSet phldrT="[Texto]" custT="1"/>
      <dgm:spPr/>
      <dgm:t>
        <a:bodyPr anchor="ctr"/>
        <a:lstStyle/>
        <a:p>
          <a:r>
            <a:rPr lang="es-CO" sz="1600" b="1" dirty="0" smtClean="0"/>
            <a:t>2. Ministerio de Hacienda y Crédito Público - MHCP</a:t>
          </a:r>
          <a:endParaRPr lang="es-CO" sz="1600" b="1" dirty="0"/>
        </a:p>
      </dgm:t>
    </dgm:pt>
    <dgm:pt modelId="{5BBDD36D-74FE-4974-917E-D9E41E19852A}" type="parTrans" cxnId="{F6ED8952-61C2-4845-A7EF-74F16E57EEDF}">
      <dgm:prSet/>
      <dgm:spPr/>
      <dgm:t>
        <a:bodyPr anchor="ctr"/>
        <a:lstStyle/>
        <a:p>
          <a:endParaRPr lang="es-CO" sz="1600" b="1">
            <a:solidFill>
              <a:schemeClr val="tx1"/>
            </a:solidFill>
          </a:endParaRPr>
        </a:p>
      </dgm:t>
    </dgm:pt>
    <dgm:pt modelId="{C3EFC2E2-C8DB-4546-8654-2A1487DE4ABA}" type="sibTrans" cxnId="{F6ED8952-61C2-4845-A7EF-74F16E57EEDF}">
      <dgm:prSet/>
      <dgm:spPr/>
      <dgm:t>
        <a:bodyPr/>
        <a:lstStyle/>
        <a:p>
          <a:endParaRPr lang="es-CO" sz="1600" b="1">
            <a:solidFill>
              <a:schemeClr val="tx1"/>
            </a:solidFill>
          </a:endParaRPr>
        </a:p>
      </dgm:t>
    </dgm:pt>
    <dgm:pt modelId="{BE808172-0D5F-4D30-9EDC-A4A5FDBB499F}">
      <dgm:prSet phldrT="[Texto]" custT="1"/>
      <dgm:spPr/>
      <dgm:t>
        <a:bodyPr anchor="ctr"/>
        <a:lstStyle/>
        <a:p>
          <a:pPr algn="ctr"/>
          <a:r>
            <a:rPr lang="es-CO" sz="1600" b="1" dirty="0" smtClean="0"/>
            <a:t>1.1 Total SH</a:t>
          </a:r>
          <a:endParaRPr lang="es-CO" sz="1600" b="1" dirty="0"/>
        </a:p>
      </dgm:t>
    </dgm:pt>
    <dgm:pt modelId="{D784EE81-F55E-49D2-B7EB-E61FEF750701}" type="parTrans" cxnId="{9B7B3CB2-B0B5-4695-849A-05534F119C1B}">
      <dgm:prSet/>
      <dgm:spPr/>
      <dgm:t>
        <a:bodyPr anchor="ctr"/>
        <a:lstStyle/>
        <a:p>
          <a:endParaRPr lang="es-CO" sz="1600" b="1">
            <a:solidFill>
              <a:schemeClr val="tx1"/>
            </a:solidFill>
          </a:endParaRPr>
        </a:p>
      </dgm:t>
    </dgm:pt>
    <dgm:pt modelId="{93F66C95-8B5C-4309-ACE8-047743AF8499}" type="sibTrans" cxnId="{9B7B3CB2-B0B5-4695-849A-05534F119C1B}">
      <dgm:prSet/>
      <dgm:spPr/>
      <dgm:t>
        <a:bodyPr/>
        <a:lstStyle/>
        <a:p>
          <a:endParaRPr lang="es-CO" sz="1600" b="1">
            <a:solidFill>
              <a:schemeClr val="tx1"/>
            </a:solidFill>
          </a:endParaRPr>
        </a:p>
      </dgm:t>
    </dgm:pt>
    <dgm:pt modelId="{80ED49C7-935D-4201-834E-F779A019C0F1}">
      <dgm:prSet phldrT="[Texto]" custT="1"/>
      <dgm:spPr/>
      <dgm:t>
        <a:bodyPr anchor="ctr"/>
        <a:lstStyle/>
        <a:p>
          <a:pPr algn="ctr"/>
          <a:r>
            <a:rPr lang="es-CO" sz="1600" b="1" smtClean="0"/>
            <a:t>1.2 Inversión</a:t>
          </a:r>
          <a:endParaRPr lang="es-CO" sz="1600" b="1" dirty="0"/>
        </a:p>
      </dgm:t>
    </dgm:pt>
    <dgm:pt modelId="{49C7A27D-129F-499C-B389-775D366F092C}" type="parTrans" cxnId="{3AA6B5A1-00BE-48D8-AFCD-2A0A5AF26BB1}">
      <dgm:prSet/>
      <dgm:spPr/>
      <dgm:t>
        <a:bodyPr anchor="ctr"/>
        <a:lstStyle/>
        <a:p>
          <a:endParaRPr lang="es-CO" sz="1600" b="1">
            <a:solidFill>
              <a:schemeClr val="tx1"/>
            </a:solidFill>
          </a:endParaRPr>
        </a:p>
      </dgm:t>
    </dgm:pt>
    <dgm:pt modelId="{633B225B-79A9-4E5E-BA4A-F944E5ABAC65}" type="sibTrans" cxnId="{3AA6B5A1-00BE-48D8-AFCD-2A0A5AF26BB1}">
      <dgm:prSet/>
      <dgm:spPr/>
      <dgm:t>
        <a:bodyPr/>
        <a:lstStyle/>
        <a:p>
          <a:endParaRPr lang="es-CO" sz="1600" b="1">
            <a:solidFill>
              <a:schemeClr val="tx1"/>
            </a:solidFill>
          </a:endParaRPr>
        </a:p>
      </dgm:t>
    </dgm:pt>
    <dgm:pt modelId="{5B0F4309-0308-42C3-8409-99A91980ABCA}">
      <dgm:prSet phldrT="[Texto]" custT="1"/>
      <dgm:spPr/>
      <dgm:t>
        <a:bodyPr anchor="ctr"/>
        <a:lstStyle/>
        <a:p>
          <a:pPr algn="l"/>
          <a:r>
            <a:rPr lang="es-CO" sz="1400" b="1" dirty="0" smtClean="0"/>
            <a:t>1.3Funcionamiento</a:t>
          </a:r>
          <a:endParaRPr lang="es-CO" sz="1400" b="1" dirty="0"/>
        </a:p>
      </dgm:t>
    </dgm:pt>
    <dgm:pt modelId="{6398E40D-471F-42A2-A7D6-E908D56074E9}" type="parTrans" cxnId="{2BEE66D4-9CC1-4CAD-AA4A-AD16EC6B1D1D}">
      <dgm:prSet/>
      <dgm:spPr/>
      <dgm:t>
        <a:bodyPr anchor="ctr"/>
        <a:lstStyle/>
        <a:p>
          <a:endParaRPr lang="es-CO" sz="1600" b="1">
            <a:solidFill>
              <a:schemeClr val="tx1"/>
            </a:solidFill>
          </a:endParaRPr>
        </a:p>
      </dgm:t>
    </dgm:pt>
    <dgm:pt modelId="{64D281EF-4589-41FC-BA17-79FCFCCE8BD3}" type="sibTrans" cxnId="{2BEE66D4-9CC1-4CAD-AA4A-AD16EC6B1D1D}">
      <dgm:prSet/>
      <dgm:spPr/>
      <dgm:t>
        <a:bodyPr/>
        <a:lstStyle/>
        <a:p>
          <a:endParaRPr lang="es-CO" sz="1600" b="1">
            <a:solidFill>
              <a:schemeClr val="tx1"/>
            </a:solidFill>
          </a:endParaRPr>
        </a:p>
      </dgm:t>
    </dgm:pt>
    <dgm:pt modelId="{CF0FBE52-B193-4A9F-8E1C-0B935DC98AD7}">
      <dgm:prSet phldrT="[Texto]" custT="1"/>
      <dgm:spPr/>
      <dgm:t>
        <a:bodyPr anchor="ctr"/>
        <a:lstStyle/>
        <a:p>
          <a:pPr algn="ctr"/>
          <a:r>
            <a:rPr lang="es-CO" sz="1600" b="1" dirty="0" smtClean="0"/>
            <a:t>2.1 Total MHCP</a:t>
          </a:r>
          <a:endParaRPr lang="es-CO" sz="1600" b="1" dirty="0"/>
        </a:p>
      </dgm:t>
    </dgm:pt>
    <dgm:pt modelId="{C40EBCDC-2A93-4ADD-ABE7-6424B78DAFA0}" type="parTrans" cxnId="{467CB88C-5B4D-438A-B6E5-A7B16ACFB4EA}">
      <dgm:prSet/>
      <dgm:spPr/>
      <dgm:t>
        <a:bodyPr anchor="ctr"/>
        <a:lstStyle/>
        <a:p>
          <a:endParaRPr lang="es-CO" sz="1600" b="1">
            <a:solidFill>
              <a:schemeClr val="tx1"/>
            </a:solidFill>
          </a:endParaRPr>
        </a:p>
      </dgm:t>
    </dgm:pt>
    <dgm:pt modelId="{57CC0005-4C6A-408C-B28D-553AD6B85DD7}" type="sibTrans" cxnId="{467CB88C-5B4D-438A-B6E5-A7B16ACFB4EA}">
      <dgm:prSet/>
      <dgm:spPr/>
      <dgm:t>
        <a:bodyPr/>
        <a:lstStyle/>
        <a:p>
          <a:endParaRPr lang="es-CO" sz="1600" b="1">
            <a:solidFill>
              <a:schemeClr val="tx1"/>
            </a:solidFill>
          </a:endParaRPr>
        </a:p>
      </dgm:t>
    </dgm:pt>
    <dgm:pt modelId="{98A0AFE9-4505-4D81-BAA2-64F8A222CEAA}">
      <dgm:prSet phldrT="[Texto]" custT="1"/>
      <dgm:spPr/>
      <dgm:t>
        <a:bodyPr anchor="ctr"/>
        <a:lstStyle/>
        <a:p>
          <a:pPr algn="ctr"/>
          <a:r>
            <a:rPr lang="es-CO" sz="1600" b="1" smtClean="0"/>
            <a:t>2.2 Inversión </a:t>
          </a:r>
          <a:endParaRPr lang="es-CO" sz="1600" b="1" dirty="0"/>
        </a:p>
      </dgm:t>
    </dgm:pt>
    <dgm:pt modelId="{05883CBA-3032-40FF-A0CB-47FB7D5CC3A1}" type="parTrans" cxnId="{B03CCAD7-4187-4EE3-A122-E0760C3A1099}">
      <dgm:prSet/>
      <dgm:spPr/>
      <dgm:t>
        <a:bodyPr anchor="ctr"/>
        <a:lstStyle/>
        <a:p>
          <a:endParaRPr lang="es-CO" sz="1600" b="1">
            <a:solidFill>
              <a:schemeClr val="tx1"/>
            </a:solidFill>
          </a:endParaRPr>
        </a:p>
      </dgm:t>
    </dgm:pt>
    <dgm:pt modelId="{739CDFE0-A9FE-4A60-898B-91E580F376ED}" type="sibTrans" cxnId="{B03CCAD7-4187-4EE3-A122-E0760C3A1099}">
      <dgm:prSet/>
      <dgm:spPr/>
      <dgm:t>
        <a:bodyPr/>
        <a:lstStyle/>
        <a:p>
          <a:endParaRPr lang="es-CO" sz="1600" b="1">
            <a:solidFill>
              <a:schemeClr val="tx1"/>
            </a:solidFill>
          </a:endParaRPr>
        </a:p>
      </dgm:t>
    </dgm:pt>
    <dgm:pt modelId="{C2D7AA97-C2AE-413C-8180-5BCBABA24713}">
      <dgm:prSet phldrT="[Texto]" custT="1"/>
      <dgm:spPr/>
      <dgm:t>
        <a:bodyPr anchor="ctr"/>
        <a:lstStyle/>
        <a:p>
          <a:pPr algn="ctr"/>
          <a:r>
            <a:rPr lang="es-CO" sz="1300" b="1" dirty="0" smtClean="0"/>
            <a:t>2.3Funcionamiento</a:t>
          </a:r>
          <a:endParaRPr lang="es-CO" sz="1300" b="1" dirty="0"/>
        </a:p>
      </dgm:t>
    </dgm:pt>
    <dgm:pt modelId="{EF424234-C71E-4F16-9742-FEC9E734D6B0}" type="parTrans" cxnId="{5E65DF6C-D778-4EB1-908A-F67855DB5854}">
      <dgm:prSet/>
      <dgm:spPr/>
      <dgm:t>
        <a:bodyPr anchor="ctr"/>
        <a:lstStyle/>
        <a:p>
          <a:endParaRPr lang="es-CO" sz="1600" b="1">
            <a:solidFill>
              <a:schemeClr val="tx1"/>
            </a:solidFill>
          </a:endParaRPr>
        </a:p>
      </dgm:t>
    </dgm:pt>
    <dgm:pt modelId="{1EC73FAA-4FF6-434D-86D2-3003866FE55E}" type="sibTrans" cxnId="{5E65DF6C-D778-4EB1-908A-F67855DB5854}">
      <dgm:prSet/>
      <dgm:spPr/>
      <dgm:t>
        <a:bodyPr/>
        <a:lstStyle/>
        <a:p>
          <a:endParaRPr lang="es-CO" sz="1600" b="1">
            <a:solidFill>
              <a:schemeClr val="tx1"/>
            </a:solidFill>
          </a:endParaRPr>
        </a:p>
      </dgm:t>
    </dgm:pt>
    <dgm:pt modelId="{5B98FCF2-AD04-45BF-AC0F-76F4046B4BEE}">
      <dgm:prSet phldrT="[Texto]" custT="1"/>
      <dgm:spPr/>
      <dgm:t>
        <a:bodyPr anchor="ctr"/>
        <a:lstStyle/>
        <a:p>
          <a:pPr algn="l">
            <a:lnSpc>
              <a:spcPct val="100000"/>
            </a:lnSpc>
            <a:spcAft>
              <a:spcPts val="0"/>
            </a:spcAft>
          </a:pPr>
          <a:r>
            <a:rPr lang="es-CO" sz="1600" b="1" dirty="0" smtClean="0"/>
            <a:t>- Consolidado </a:t>
          </a:r>
        </a:p>
        <a:p>
          <a:pPr algn="l">
            <a:lnSpc>
              <a:spcPct val="100000"/>
            </a:lnSpc>
            <a:spcAft>
              <a:spcPts val="0"/>
            </a:spcAft>
          </a:pPr>
          <a:r>
            <a:rPr lang="es-CO" sz="1600" b="1" dirty="0" smtClean="0"/>
            <a:t>- Ejecución por Entidad</a:t>
          </a:r>
          <a:endParaRPr lang="es-CO" sz="1600" b="1" dirty="0"/>
        </a:p>
      </dgm:t>
    </dgm:pt>
    <dgm:pt modelId="{EDAB728E-CBAC-4F0D-AE84-6B3948232DD3}" type="parTrans" cxnId="{348DF7B4-1CF7-4B84-8E42-6E4225F9809E}">
      <dgm:prSet/>
      <dgm:spPr/>
      <dgm:t>
        <a:bodyPr anchor="ctr"/>
        <a:lstStyle/>
        <a:p>
          <a:endParaRPr lang="es-CO" sz="1600" b="1">
            <a:solidFill>
              <a:schemeClr val="tx1"/>
            </a:solidFill>
          </a:endParaRPr>
        </a:p>
      </dgm:t>
    </dgm:pt>
    <dgm:pt modelId="{9AF6FA47-107F-4059-BEF4-6B53A20D2A03}" type="sibTrans" cxnId="{348DF7B4-1CF7-4B84-8E42-6E4225F9809E}">
      <dgm:prSet/>
      <dgm:spPr/>
      <dgm:t>
        <a:bodyPr/>
        <a:lstStyle/>
        <a:p>
          <a:endParaRPr lang="es-CO" sz="1600" b="1">
            <a:solidFill>
              <a:schemeClr val="tx1"/>
            </a:solidFill>
          </a:endParaRPr>
        </a:p>
      </dgm:t>
    </dgm:pt>
    <dgm:pt modelId="{D29CE175-65C8-4F4C-87AA-452764E838D5}">
      <dgm:prSet phldrT="[Texto]" custT="1"/>
      <dgm:spPr/>
      <dgm:t>
        <a:bodyPr anchor="ctr"/>
        <a:lstStyle/>
        <a:p>
          <a:pPr algn="l">
            <a:lnSpc>
              <a:spcPct val="100000"/>
            </a:lnSpc>
            <a:spcAft>
              <a:spcPts val="0"/>
            </a:spcAft>
          </a:pPr>
          <a:r>
            <a:rPr lang="es-CO" sz="1600" b="1" dirty="0" smtClean="0"/>
            <a:t>- Ejecución por Entidad</a:t>
          </a:r>
          <a:endParaRPr lang="es-CO" sz="1600" b="1" dirty="0"/>
        </a:p>
      </dgm:t>
    </dgm:pt>
    <dgm:pt modelId="{13470C40-83D9-466D-8E7A-0CBAC8DB9462}" type="parTrans" cxnId="{73B23B9B-4D83-491D-B41C-D0E0FAAB2E18}">
      <dgm:prSet/>
      <dgm:spPr/>
      <dgm:t>
        <a:bodyPr anchor="ctr"/>
        <a:lstStyle/>
        <a:p>
          <a:endParaRPr lang="es-CO" sz="1600" b="1">
            <a:solidFill>
              <a:schemeClr val="tx1"/>
            </a:solidFill>
          </a:endParaRPr>
        </a:p>
      </dgm:t>
    </dgm:pt>
    <dgm:pt modelId="{EF6ACF4B-48EC-4E23-84A8-C9806B75E7D5}" type="sibTrans" cxnId="{73B23B9B-4D83-491D-B41C-D0E0FAAB2E18}">
      <dgm:prSet/>
      <dgm:spPr/>
      <dgm:t>
        <a:bodyPr/>
        <a:lstStyle/>
        <a:p>
          <a:endParaRPr lang="es-CO" sz="1600" b="1">
            <a:solidFill>
              <a:schemeClr val="tx1"/>
            </a:solidFill>
          </a:endParaRPr>
        </a:p>
      </dgm:t>
    </dgm:pt>
    <dgm:pt modelId="{E1C62128-D3A2-49FC-96F3-33EB2A648ED3}">
      <dgm:prSet phldrT="[Texto]" custT="1"/>
      <dgm:spPr/>
      <dgm:t>
        <a:bodyPr anchor="ctr"/>
        <a:lstStyle/>
        <a:p>
          <a:pPr algn="l">
            <a:lnSpc>
              <a:spcPct val="100000"/>
            </a:lnSpc>
            <a:spcAft>
              <a:spcPts val="0"/>
            </a:spcAft>
          </a:pPr>
          <a:r>
            <a:rPr lang="es-CO" sz="1600" b="1" dirty="0" smtClean="0"/>
            <a:t>- Ejecución por Entidad</a:t>
          </a:r>
          <a:endParaRPr lang="es-CO" sz="1600" b="1" dirty="0"/>
        </a:p>
      </dgm:t>
    </dgm:pt>
    <dgm:pt modelId="{A229BAAE-0BAD-42C0-9C0C-B8FB6EFC3FEB}" type="parTrans" cxnId="{8873DFB3-994C-4C3A-8470-34C1612416CB}">
      <dgm:prSet/>
      <dgm:spPr/>
      <dgm:t>
        <a:bodyPr anchor="ctr"/>
        <a:lstStyle/>
        <a:p>
          <a:endParaRPr lang="es-CO" sz="1600" b="1">
            <a:solidFill>
              <a:schemeClr val="tx1"/>
            </a:solidFill>
          </a:endParaRPr>
        </a:p>
      </dgm:t>
    </dgm:pt>
    <dgm:pt modelId="{58AE3244-20C2-4CFC-B8C9-F2A6CFF04226}" type="sibTrans" cxnId="{8873DFB3-994C-4C3A-8470-34C1612416CB}">
      <dgm:prSet/>
      <dgm:spPr/>
      <dgm:t>
        <a:bodyPr/>
        <a:lstStyle/>
        <a:p>
          <a:endParaRPr lang="es-CO" sz="1600" b="1">
            <a:solidFill>
              <a:schemeClr val="tx1"/>
            </a:solidFill>
          </a:endParaRPr>
        </a:p>
      </dgm:t>
    </dgm:pt>
    <dgm:pt modelId="{E3BDFA71-9010-4957-9736-9CECFB084A46}">
      <dgm:prSet phldrT="[Texto]" custT="1"/>
      <dgm:spPr/>
      <dgm:t>
        <a:bodyPr anchor="ctr"/>
        <a:lstStyle/>
        <a:p>
          <a:pPr algn="l">
            <a:lnSpc>
              <a:spcPct val="100000"/>
            </a:lnSpc>
            <a:spcAft>
              <a:spcPts val="0"/>
            </a:spcAft>
          </a:pPr>
          <a:r>
            <a:rPr lang="es-CO" sz="1600" b="1" dirty="0" smtClean="0"/>
            <a:t>- Consolidado Ejecución </a:t>
          </a:r>
          <a:endParaRPr lang="es-CO" sz="1600" b="1" dirty="0"/>
        </a:p>
      </dgm:t>
    </dgm:pt>
    <dgm:pt modelId="{8C46C7D4-AD2A-462C-B912-484915D55DB3}" type="parTrans" cxnId="{7E6071C7-A65D-4776-A9A9-374FAB4D3571}">
      <dgm:prSet/>
      <dgm:spPr/>
      <dgm:t>
        <a:bodyPr anchor="ctr"/>
        <a:lstStyle/>
        <a:p>
          <a:endParaRPr lang="es-CO" sz="1600" b="1">
            <a:solidFill>
              <a:schemeClr val="tx1"/>
            </a:solidFill>
          </a:endParaRPr>
        </a:p>
      </dgm:t>
    </dgm:pt>
    <dgm:pt modelId="{08081AB7-2B9E-4B6B-BBD5-28E3C091F646}" type="sibTrans" cxnId="{7E6071C7-A65D-4776-A9A9-374FAB4D3571}">
      <dgm:prSet/>
      <dgm:spPr/>
      <dgm:t>
        <a:bodyPr/>
        <a:lstStyle/>
        <a:p>
          <a:endParaRPr lang="es-CO" sz="1600" b="1">
            <a:solidFill>
              <a:schemeClr val="tx1"/>
            </a:solidFill>
          </a:endParaRPr>
        </a:p>
      </dgm:t>
    </dgm:pt>
    <dgm:pt modelId="{1D80283A-6DE3-4882-BACF-37FF4A7EE7D6}">
      <dgm:prSet phldrT="[Texto]" custT="1"/>
      <dgm:spPr/>
      <dgm:t>
        <a:bodyPr anchor="ctr"/>
        <a:lstStyle/>
        <a:p>
          <a:pPr algn="l">
            <a:lnSpc>
              <a:spcPct val="100000"/>
            </a:lnSpc>
            <a:spcAft>
              <a:spcPts val="0"/>
            </a:spcAft>
          </a:pPr>
          <a:r>
            <a:rPr lang="es-CO" sz="1600" b="1" dirty="0" smtClean="0"/>
            <a:t>- Proyectos Misionales </a:t>
          </a:r>
        </a:p>
        <a:p>
          <a:pPr algn="l">
            <a:lnSpc>
              <a:spcPct val="100000"/>
            </a:lnSpc>
            <a:spcAft>
              <a:spcPts val="0"/>
            </a:spcAft>
          </a:pPr>
          <a:r>
            <a:rPr lang="es-CO" sz="1600" b="1" dirty="0" smtClean="0"/>
            <a:t>- Proyectos de Transporte Masivo</a:t>
          </a:r>
        </a:p>
        <a:p>
          <a:pPr algn="l">
            <a:lnSpc>
              <a:spcPct val="100000"/>
            </a:lnSpc>
            <a:spcAft>
              <a:spcPts val="0"/>
            </a:spcAft>
          </a:pPr>
          <a:r>
            <a:rPr lang="es-CO" sz="1600" b="1" dirty="0" smtClean="0"/>
            <a:t>- Proyectos Estratégicos</a:t>
          </a:r>
          <a:endParaRPr lang="es-CO" sz="1600" b="1" dirty="0"/>
        </a:p>
      </dgm:t>
    </dgm:pt>
    <dgm:pt modelId="{EF4EDE99-AC0D-400B-B559-4B6B57CB07E1}" type="parTrans" cxnId="{21B7772D-5348-4B90-BA93-FD617B5F09E9}">
      <dgm:prSet/>
      <dgm:spPr/>
      <dgm:t>
        <a:bodyPr anchor="ctr"/>
        <a:lstStyle/>
        <a:p>
          <a:endParaRPr lang="es-CO" sz="1600" b="1">
            <a:solidFill>
              <a:schemeClr val="tx1"/>
            </a:solidFill>
          </a:endParaRPr>
        </a:p>
      </dgm:t>
    </dgm:pt>
    <dgm:pt modelId="{C6CE1418-E119-4744-8343-C3D128B8BFEE}" type="sibTrans" cxnId="{21B7772D-5348-4B90-BA93-FD617B5F09E9}">
      <dgm:prSet/>
      <dgm:spPr/>
      <dgm:t>
        <a:bodyPr/>
        <a:lstStyle/>
        <a:p>
          <a:endParaRPr lang="es-CO" sz="1600" b="1">
            <a:solidFill>
              <a:schemeClr val="tx1"/>
            </a:solidFill>
          </a:endParaRPr>
        </a:p>
      </dgm:t>
    </dgm:pt>
    <dgm:pt modelId="{E1EA64A5-972C-466A-824D-4E0644E5AEAD}">
      <dgm:prSet phldrT="[Texto]" custT="1"/>
      <dgm:spPr/>
      <dgm:t>
        <a:bodyPr anchor="ctr"/>
        <a:lstStyle/>
        <a:p>
          <a:pPr algn="l">
            <a:lnSpc>
              <a:spcPct val="100000"/>
            </a:lnSpc>
            <a:spcAft>
              <a:spcPts val="0"/>
            </a:spcAft>
          </a:pPr>
          <a:r>
            <a:rPr lang="es-CO" sz="1600" b="1" dirty="0" smtClean="0"/>
            <a:t>- Gastos de Personal y Gastos    Generales</a:t>
          </a:r>
        </a:p>
        <a:p>
          <a:pPr algn="l">
            <a:lnSpc>
              <a:spcPct val="100000"/>
            </a:lnSpc>
            <a:spcAft>
              <a:spcPts val="0"/>
            </a:spcAft>
          </a:pPr>
          <a:r>
            <a:rPr lang="es-CO" sz="1600" b="1" dirty="0" smtClean="0"/>
            <a:t>- Transferencias corrientes</a:t>
          </a:r>
        </a:p>
        <a:p>
          <a:pPr algn="l">
            <a:lnSpc>
              <a:spcPct val="100000"/>
            </a:lnSpc>
            <a:spcAft>
              <a:spcPts val="0"/>
            </a:spcAft>
          </a:pPr>
          <a:r>
            <a:rPr lang="es-CO" sz="1600" b="1" dirty="0" smtClean="0"/>
            <a:t>- Transferencias de capital</a:t>
          </a:r>
          <a:endParaRPr lang="es-CO" sz="1600" b="1" dirty="0"/>
        </a:p>
      </dgm:t>
    </dgm:pt>
    <dgm:pt modelId="{C406D370-B3DC-488F-BD58-F196F379EA9A}" type="parTrans" cxnId="{9B40513F-4137-40B3-A3A9-9C4C11236A4F}">
      <dgm:prSet/>
      <dgm:spPr/>
      <dgm:t>
        <a:bodyPr anchor="ctr"/>
        <a:lstStyle/>
        <a:p>
          <a:endParaRPr lang="es-CO" sz="1600" b="1">
            <a:solidFill>
              <a:schemeClr val="tx1"/>
            </a:solidFill>
          </a:endParaRPr>
        </a:p>
      </dgm:t>
    </dgm:pt>
    <dgm:pt modelId="{B906F918-DD00-4214-A4E3-EE5DC0D0F106}" type="sibTrans" cxnId="{9B40513F-4137-40B3-A3A9-9C4C11236A4F}">
      <dgm:prSet/>
      <dgm:spPr/>
      <dgm:t>
        <a:bodyPr/>
        <a:lstStyle/>
        <a:p>
          <a:endParaRPr lang="es-CO" sz="1600" b="1">
            <a:solidFill>
              <a:schemeClr val="tx1"/>
            </a:solidFill>
          </a:endParaRPr>
        </a:p>
      </dgm:t>
    </dgm:pt>
    <dgm:pt modelId="{C61BB715-C99B-4666-BFC3-4903E0715875}" type="pres">
      <dgm:prSet presAssocID="{4716A65F-39C8-4D3E-A80F-490C44E9B268}" presName="hierChild1" presStyleCnt="0">
        <dgm:presLayoutVars>
          <dgm:orgChart val="1"/>
          <dgm:chPref val="1"/>
          <dgm:dir/>
          <dgm:animOne val="branch"/>
          <dgm:animLvl val="lvl"/>
          <dgm:resizeHandles/>
        </dgm:presLayoutVars>
      </dgm:prSet>
      <dgm:spPr/>
      <dgm:t>
        <a:bodyPr/>
        <a:lstStyle/>
        <a:p>
          <a:endParaRPr lang="es-CO"/>
        </a:p>
      </dgm:t>
    </dgm:pt>
    <dgm:pt modelId="{E7A1953A-54C6-4BEA-8594-E2BA3203B4ED}" type="pres">
      <dgm:prSet presAssocID="{8436260B-F3A8-4FA6-9C25-3DDF5B74660E}" presName="hierRoot1" presStyleCnt="0">
        <dgm:presLayoutVars>
          <dgm:hierBranch val="init"/>
        </dgm:presLayoutVars>
      </dgm:prSet>
      <dgm:spPr/>
      <dgm:t>
        <a:bodyPr/>
        <a:lstStyle/>
        <a:p>
          <a:endParaRPr lang="es-CO"/>
        </a:p>
      </dgm:t>
    </dgm:pt>
    <dgm:pt modelId="{19864495-A419-4916-8D2F-330FC06C0B27}" type="pres">
      <dgm:prSet presAssocID="{8436260B-F3A8-4FA6-9C25-3DDF5B74660E}" presName="rootComposite1" presStyleCnt="0"/>
      <dgm:spPr/>
      <dgm:t>
        <a:bodyPr/>
        <a:lstStyle/>
        <a:p>
          <a:endParaRPr lang="es-CO"/>
        </a:p>
      </dgm:t>
    </dgm:pt>
    <dgm:pt modelId="{02E9672E-8D0B-4B2E-84B0-5AF58449DE08}" type="pres">
      <dgm:prSet presAssocID="{8436260B-F3A8-4FA6-9C25-3DDF5B74660E}" presName="rootText1" presStyleLbl="node0" presStyleIdx="0" presStyleCnt="1" custScaleY="189847" custLinFactNeighborX="-220" custLinFactNeighborY="-76797">
        <dgm:presLayoutVars>
          <dgm:chPref val="3"/>
        </dgm:presLayoutVars>
      </dgm:prSet>
      <dgm:spPr/>
      <dgm:t>
        <a:bodyPr/>
        <a:lstStyle/>
        <a:p>
          <a:endParaRPr lang="es-CO"/>
        </a:p>
      </dgm:t>
    </dgm:pt>
    <dgm:pt modelId="{EEFC93CB-F141-407F-B967-375D6D5DEAA3}" type="pres">
      <dgm:prSet presAssocID="{8436260B-F3A8-4FA6-9C25-3DDF5B74660E}" presName="rootConnector1" presStyleLbl="node1" presStyleIdx="0" presStyleCnt="0"/>
      <dgm:spPr/>
      <dgm:t>
        <a:bodyPr/>
        <a:lstStyle/>
        <a:p>
          <a:endParaRPr lang="es-CO"/>
        </a:p>
      </dgm:t>
    </dgm:pt>
    <dgm:pt modelId="{2AB92D63-43BF-4212-A7A2-9B857C4B9606}" type="pres">
      <dgm:prSet presAssocID="{8436260B-F3A8-4FA6-9C25-3DDF5B74660E}" presName="hierChild2" presStyleCnt="0"/>
      <dgm:spPr/>
      <dgm:t>
        <a:bodyPr/>
        <a:lstStyle/>
        <a:p>
          <a:endParaRPr lang="es-CO"/>
        </a:p>
      </dgm:t>
    </dgm:pt>
    <dgm:pt modelId="{FAB7E447-39B9-4BF0-B345-41D471F625E8}" type="pres">
      <dgm:prSet presAssocID="{83197660-D51C-4EA0-B451-E9610F4E32F0}" presName="Name64" presStyleLbl="parChTrans1D2" presStyleIdx="0" presStyleCnt="2"/>
      <dgm:spPr/>
      <dgm:t>
        <a:bodyPr/>
        <a:lstStyle/>
        <a:p>
          <a:endParaRPr lang="es-CO"/>
        </a:p>
      </dgm:t>
    </dgm:pt>
    <dgm:pt modelId="{4A114C25-2341-4CAA-A273-DB7154A3A3ED}" type="pres">
      <dgm:prSet presAssocID="{E4E674A3-7D92-4589-912D-3B3D286B52AB}" presName="hierRoot2" presStyleCnt="0">
        <dgm:presLayoutVars>
          <dgm:hierBranch val="init"/>
        </dgm:presLayoutVars>
      </dgm:prSet>
      <dgm:spPr/>
      <dgm:t>
        <a:bodyPr/>
        <a:lstStyle/>
        <a:p>
          <a:endParaRPr lang="es-CO"/>
        </a:p>
      </dgm:t>
    </dgm:pt>
    <dgm:pt modelId="{17FD2DE5-2AA4-4472-A07C-2ED63BFA8094}" type="pres">
      <dgm:prSet presAssocID="{E4E674A3-7D92-4589-912D-3B3D286B52AB}" presName="rootComposite" presStyleCnt="0"/>
      <dgm:spPr/>
      <dgm:t>
        <a:bodyPr/>
        <a:lstStyle/>
        <a:p>
          <a:endParaRPr lang="es-CO"/>
        </a:p>
      </dgm:t>
    </dgm:pt>
    <dgm:pt modelId="{8E975517-6643-474F-AC0A-F303F9E52308}" type="pres">
      <dgm:prSet presAssocID="{E4E674A3-7D92-4589-912D-3B3D286B52AB}" presName="rootText" presStyleLbl="node2" presStyleIdx="0" presStyleCnt="2" custScaleY="137145" custLinFactY="-14690" custLinFactNeighborY="-100000">
        <dgm:presLayoutVars>
          <dgm:chPref val="3"/>
        </dgm:presLayoutVars>
      </dgm:prSet>
      <dgm:spPr/>
      <dgm:t>
        <a:bodyPr/>
        <a:lstStyle/>
        <a:p>
          <a:endParaRPr lang="es-CO"/>
        </a:p>
      </dgm:t>
    </dgm:pt>
    <dgm:pt modelId="{6CF88B6A-7673-4DEA-ABCE-0EC1E878A3E2}" type="pres">
      <dgm:prSet presAssocID="{E4E674A3-7D92-4589-912D-3B3D286B52AB}" presName="rootConnector" presStyleLbl="node2" presStyleIdx="0" presStyleCnt="2"/>
      <dgm:spPr/>
      <dgm:t>
        <a:bodyPr/>
        <a:lstStyle/>
        <a:p>
          <a:endParaRPr lang="es-CO"/>
        </a:p>
      </dgm:t>
    </dgm:pt>
    <dgm:pt modelId="{292CE788-3CDD-4B28-A85B-E71EE699BA6D}" type="pres">
      <dgm:prSet presAssocID="{E4E674A3-7D92-4589-912D-3B3D286B52AB}" presName="hierChild4" presStyleCnt="0"/>
      <dgm:spPr/>
      <dgm:t>
        <a:bodyPr/>
        <a:lstStyle/>
        <a:p>
          <a:endParaRPr lang="es-CO"/>
        </a:p>
      </dgm:t>
    </dgm:pt>
    <dgm:pt modelId="{1BEA72AC-0C61-45FD-8FF9-169C055116CF}" type="pres">
      <dgm:prSet presAssocID="{D784EE81-F55E-49D2-B7EB-E61FEF750701}" presName="Name64" presStyleLbl="parChTrans1D3" presStyleIdx="0" presStyleCnt="6"/>
      <dgm:spPr/>
      <dgm:t>
        <a:bodyPr/>
        <a:lstStyle/>
        <a:p>
          <a:endParaRPr lang="es-CO"/>
        </a:p>
      </dgm:t>
    </dgm:pt>
    <dgm:pt modelId="{C9291D0F-62A4-48CD-A282-A5679BAA8DEF}" type="pres">
      <dgm:prSet presAssocID="{BE808172-0D5F-4D30-9EDC-A4A5FDBB499F}" presName="hierRoot2" presStyleCnt="0">
        <dgm:presLayoutVars>
          <dgm:hierBranch val="init"/>
        </dgm:presLayoutVars>
      </dgm:prSet>
      <dgm:spPr/>
      <dgm:t>
        <a:bodyPr/>
        <a:lstStyle/>
        <a:p>
          <a:endParaRPr lang="es-CO"/>
        </a:p>
      </dgm:t>
    </dgm:pt>
    <dgm:pt modelId="{360011EA-53A0-4DBD-8A9E-BA156557AAF4}" type="pres">
      <dgm:prSet presAssocID="{BE808172-0D5F-4D30-9EDC-A4A5FDBB499F}" presName="rootComposite" presStyleCnt="0"/>
      <dgm:spPr/>
      <dgm:t>
        <a:bodyPr/>
        <a:lstStyle/>
        <a:p>
          <a:endParaRPr lang="es-CO"/>
        </a:p>
      </dgm:t>
    </dgm:pt>
    <dgm:pt modelId="{C25B2FEB-23B3-4B73-A8E6-B06410C33047}" type="pres">
      <dgm:prSet presAssocID="{BE808172-0D5F-4D30-9EDC-A4A5FDBB499F}" presName="rootText" presStyleLbl="node3" presStyleIdx="0" presStyleCnt="6" custScaleX="96769" custLinFactNeighborY="26294">
        <dgm:presLayoutVars>
          <dgm:chPref val="3"/>
        </dgm:presLayoutVars>
      </dgm:prSet>
      <dgm:spPr/>
      <dgm:t>
        <a:bodyPr/>
        <a:lstStyle/>
        <a:p>
          <a:endParaRPr lang="es-CO"/>
        </a:p>
      </dgm:t>
    </dgm:pt>
    <dgm:pt modelId="{56801C03-7CFC-41A2-AEC1-706D4ABDDF66}" type="pres">
      <dgm:prSet presAssocID="{BE808172-0D5F-4D30-9EDC-A4A5FDBB499F}" presName="rootConnector" presStyleLbl="node3" presStyleIdx="0" presStyleCnt="6"/>
      <dgm:spPr/>
      <dgm:t>
        <a:bodyPr/>
        <a:lstStyle/>
        <a:p>
          <a:endParaRPr lang="es-CO"/>
        </a:p>
      </dgm:t>
    </dgm:pt>
    <dgm:pt modelId="{E4CBC38F-128F-40B8-9DA0-F6D66A433995}" type="pres">
      <dgm:prSet presAssocID="{BE808172-0D5F-4D30-9EDC-A4A5FDBB499F}" presName="hierChild4" presStyleCnt="0"/>
      <dgm:spPr/>
      <dgm:t>
        <a:bodyPr/>
        <a:lstStyle/>
        <a:p>
          <a:endParaRPr lang="es-CO"/>
        </a:p>
      </dgm:t>
    </dgm:pt>
    <dgm:pt modelId="{AE90001F-5733-448D-9505-2EA139FD3853}" type="pres">
      <dgm:prSet presAssocID="{EDAB728E-CBAC-4F0D-AE84-6B3948232DD3}" presName="Name64" presStyleLbl="parChTrans1D4" presStyleIdx="0" presStyleCnt="6"/>
      <dgm:spPr/>
      <dgm:t>
        <a:bodyPr/>
        <a:lstStyle/>
        <a:p>
          <a:endParaRPr lang="es-CO"/>
        </a:p>
      </dgm:t>
    </dgm:pt>
    <dgm:pt modelId="{9CED8CDC-B695-48CB-9195-EB00B6B46242}" type="pres">
      <dgm:prSet presAssocID="{5B98FCF2-AD04-45BF-AC0F-76F4046B4BEE}" presName="hierRoot2" presStyleCnt="0">
        <dgm:presLayoutVars>
          <dgm:hierBranch val="init"/>
        </dgm:presLayoutVars>
      </dgm:prSet>
      <dgm:spPr/>
      <dgm:t>
        <a:bodyPr/>
        <a:lstStyle/>
        <a:p>
          <a:endParaRPr lang="es-CO"/>
        </a:p>
      </dgm:t>
    </dgm:pt>
    <dgm:pt modelId="{67C65BC2-4CA3-4FEF-A6E2-63C35830BF43}" type="pres">
      <dgm:prSet presAssocID="{5B98FCF2-AD04-45BF-AC0F-76F4046B4BEE}" presName="rootComposite" presStyleCnt="0"/>
      <dgm:spPr/>
      <dgm:t>
        <a:bodyPr/>
        <a:lstStyle/>
        <a:p>
          <a:endParaRPr lang="es-CO"/>
        </a:p>
      </dgm:t>
    </dgm:pt>
    <dgm:pt modelId="{8A6535B4-E34A-4ADF-B401-6267B24AA7EA}" type="pres">
      <dgm:prSet presAssocID="{5B98FCF2-AD04-45BF-AC0F-76F4046B4BEE}" presName="rootText" presStyleLbl="node4" presStyleIdx="0" presStyleCnt="6" custScaleX="190753" custLinFactNeighborX="-15432" custLinFactNeighborY="26294">
        <dgm:presLayoutVars>
          <dgm:chPref val="3"/>
        </dgm:presLayoutVars>
      </dgm:prSet>
      <dgm:spPr/>
      <dgm:t>
        <a:bodyPr/>
        <a:lstStyle/>
        <a:p>
          <a:endParaRPr lang="es-CO"/>
        </a:p>
      </dgm:t>
    </dgm:pt>
    <dgm:pt modelId="{00DB4E12-AFA4-45FE-8D72-D6A389D5BA18}" type="pres">
      <dgm:prSet presAssocID="{5B98FCF2-AD04-45BF-AC0F-76F4046B4BEE}" presName="rootConnector" presStyleLbl="node4" presStyleIdx="0" presStyleCnt="6"/>
      <dgm:spPr/>
      <dgm:t>
        <a:bodyPr/>
        <a:lstStyle/>
        <a:p>
          <a:endParaRPr lang="es-CO"/>
        </a:p>
      </dgm:t>
    </dgm:pt>
    <dgm:pt modelId="{4576B62E-6067-4927-97E2-C378E540AB8B}" type="pres">
      <dgm:prSet presAssocID="{5B98FCF2-AD04-45BF-AC0F-76F4046B4BEE}" presName="hierChild4" presStyleCnt="0"/>
      <dgm:spPr/>
      <dgm:t>
        <a:bodyPr/>
        <a:lstStyle/>
        <a:p>
          <a:endParaRPr lang="es-CO"/>
        </a:p>
      </dgm:t>
    </dgm:pt>
    <dgm:pt modelId="{C828D3B1-59D8-4F37-98EE-94342A56278F}" type="pres">
      <dgm:prSet presAssocID="{5B98FCF2-AD04-45BF-AC0F-76F4046B4BEE}" presName="hierChild5" presStyleCnt="0"/>
      <dgm:spPr/>
      <dgm:t>
        <a:bodyPr/>
        <a:lstStyle/>
        <a:p>
          <a:endParaRPr lang="es-CO"/>
        </a:p>
      </dgm:t>
    </dgm:pt>
    <dgm:pt modelId="{E0937AFB-61A3-4999-A923-20530A22C303}" type="pres">
      <dgm:prSet presAssocID="{BE808172-0D5F-4D30-9EDC-A4A5FDBB499F}" presName="hierChild5" presStyleCnt="0"/>
      <dgm:spPr/>
      <dgm:t>
        <a:bodyPr/>
        <a:lstStyle/>
        <a:p>
          <a:endParaRPr lang="es-CO"/>
        </a:p>
      </dgm:t>
    </dgm:pt>
    <dgm:pt modelId="{E2F02A37-24D8-4018-A14E-00EB30157DEC}" type="pres">
      <dgm:prSet presAssocID="{49C7A27D-129F-499C-B389-775D366F092C}" presName="Name64" presStyleLbl="parChTrans1D3" presStyleIdx="1" presStyleCnt="6"/>
      <dgm:spPr/>
      <dgm:t>
        <a:bodyPr/>
        <a:lstStyle/>
        <a:p>
          <a:endParaRPr lang="es-CO"/>
        </a:p>
      </dgm:t>
    </dgm:pt>
    <dgm:pt modelId="{5AC2801E-D1F8-47B2-86E7-E0DE1D862667}" type="pres">
      <dgm:prSet presAssocID="{80ED49C7-935D-4201-834E-F779A019C0F1}" presName="hierRoot2" presStyleCnt="0">
        <dgm:presLayoutVars>
          <dgm:hierBranch val="init"/>
        </dgm:presLayoutVars>
      </dgm:prSet>
      <dgm:spPr/>
      <dgm:t>
        <a:bodyPr/>
        <a:lstStyle/>
        <a:p>
          <a:endParaRPr lang="es-CO"/>
        </a:p>
      </dgm:t>
    </dgm:pt>
    <dgm:pt modelId="{D347BBC5-3E8E-4326-B8A0-EA9095BF4012}" type="pres">
      <dgm:prSet presAssocID="{80ED49C7-935D-4201-834E-F779A019C0F1}" presName="rootComposite" presStyleCnt="0"/>
      <dgm:spPr/>
      <dgm:t>
        <a:bodyPr/>
        <a:lstStyle/>
        <a:p>
          <a:endParaRPr lang="es-CO"/>
        </a:p>
      </dgm:t>
    </dgm:pt>
    <dgm:pt modelId="{A24D0E92-6499-43B3-ACBE-7B17B3812067}" type="pres">
      <dgm:prSet presAssocID="{80ED49C7-935D-4201-834E-F779A019C0F1}" presName="rootText" presStyleLbl="node3" presStyleIdx="1" presStyleCnt="6" custScaleX="96769" custLinFactNeighborY="-11370">
        <dgm:presLayoutVars>
          <dgm:chPref val="3"/>
        </dgm:presLayoutVars>
      </dgm:prSet>
      <dgm:spPr/>
      <dgm:t>
        <a:bodyPr/>
        <a:lstStyle/>
        <a:p>
          <a:endParaRPr lang="es-CO"/>
        </a:p>
      </dgm:t>
    </dgm:pt>
    <dgm:pt modelId="{A61CFF78-59F6-49D3-BFE0-6ADC6011976E}" type="pres">
      <dgm:prSet presAssocID="{80ED49C7-935D-4201-834E-F779A019C0F1}" presName="rootConnector" presStyleLbl="node3" presStyleIdx="1" presStyleCnt="6"/>
      <dgm:spPr/>
      <dgm:t>
        <a:bodyPr/>
        <a:lstStyle/>
        <a:p>
          <a:endParaRPr lang="es-CO"/>
        </a:p>
      </dgm:t>
    </dgm:pt>
    <dgm:pt modelId="{0D2FD7C0-FAF7-41A8-9476-B3B29ED88259}" type="pres">
      <dgm:prSet presAssocID="{80ED49C7-935D-4201-834E-F779A019C0F1}" presName="hierChild4" presStyleCnt="0"/>
      <dgm:spPr/>
      <dgm:t>
        <a:bodyPr/>
        <a:lstStyle/>
        <a:p>
          <a:endParaRPr lang="es-CO"/>
        </a:p>
      </dgm:t>
    </dgm:pt>
    <dgm:pt modelId="{B6ADBF5D-3977-45DB-8299-EC2A29A1F6BE}" type="pres">
      <dgm:prSet presAssocID="{13470C40-83D9-466D-8E7A-0CBAC8DB9462}" presName="Name64" presStyleLbl="parChTrans1D4" presStyleIdx="1" presStyleCnt="6"/>
      <dgm:spPr/>
      <dgm:t>
        <a:bodyPr/>
        <a:lstStyle/>
        <a:p>
          <a:endParaRPr lang="es-CO"/>
        </a:p>
      </dgm:t>
    </dgm:pt>
    <dgm:pt modelId="{82B36668-0ADE-4D3C-B4F3-149B9BE0DDAE}" type="pres">
      <dgm:prSet presAssocID="{D29CE175-65C8-4F4C-87AA-452764E838D5}" presName="hierRoot2" presStyleCnt="0">
        <dgm:presLayoutVars>
          <dgm:hierBranch val="init"/>
        </dgm:presLayoutVars>
      </dgm:prSet>
      <dgm:spPr/>
      <dgm:t>
        <a:bodyPr/>
        <a:lstStyle/>
        <a:p>
          <a:endParaRPr lang="es-CO"/>
        </a:p>
      </dgm:t>
    </dgm:pt>
    <dgm:pt modelId="{9D3736C8-E543-4F8F-899C-19AF5E98BD25}" type="pres">
      <dgm:prSet presAssocID="{D29CE175-65C8-4F4C-87AA-452764E838D5}" presName="rootComposite" presStyleCnt="0"/>
      <dgm:spPr/>
      <dgm:t>
        <a:bodyPr/>
        <a:lstStyle/>
        <a:p>
          <a:endParaRPr lang="es-CO"/>
        </a:p>
      </dgm:t>
    </dgm:pt>
    <dgm:pt modelId="{21CB8A88-05A5-4950-B9E3-3C89A12B25A2}" type="pres">
      <dgm:prSet presAssocID="{D29CE175-65C8-4F4C-87AA-452764E838D5}" presName="rootText" presStyleLbl="node4" presStyleIdx="1" presStyleCnt="6" custScaleX="190629" custLinFactNeighborX="-15432" custLinFactNeighborY="-11370">
        <dgm:presLayoutVars>
          <dgm:chPref val="3"/>
        </dgm:presLayoutVars>
      </dgm:prSet>
      <dgm:spPr/>
      <dgm:t>
        <a:bodyPr/>
        <a:lstStyle/>
        <a:p>
          <a:endParaRPr lang="es-CO"/>
        </a:p>
      </dgm:t>
    </dgm:pt>
    <dgm:pt modelId="{34CD3AE8-9C8E-4073-9C9D-CF93D6EAC5BA}" type="pres">
      <dgm:prSet presAssocID="{D29CE175-65C8-4F4C-87AA-452764E838D5}" presName="rootConnector" presStyleLbl="node4" presStyleIdx="1" presStyleCnt="6"/>
      <dgm:spPr/>
      <dgm:t>
        <a:bodyPr/>
        <a:lstStyle/>
        <a:p>
          <a:endParaRPr lang="es-CO"/>
        </a:p>
      </dgm:t>
    </dgm:pt>
    <dgm:pt modelId="{978F761B-3CAB-42C3-8442-B8D9311E5161}" type="pres">
      <dgm:prSet presAssocID="{D29CE175-65C8-4F4C-87AA-452764E838D5}" presName="hierChild4" presStyleCnt="0"/>
      <dgm:spPr/>
      <dgm:t>
        <a:bodyPr/>
        <a:lstStyle/>
        <a:p>
          <a:endParaRPr lang="es-CO"/>
        </a:p>
      </dgm:t>
    </dgm:pt>
    <dgm:pt modelId="{D14BBE70-A72D-45B0-86BF-EC20569DE336}" type="pres">
      <dgm:prSet presAssocID="{D29CE175-65C8-4F4C-87AA-452764E838D5}" presName="hierChild5" presStyleCnt="0"/>
      <dgm:spPr/>
      <dgm:t>
        <a:bodyPr/>
        <a:lstStyle/>
        <a:p>
          <a:endParaRPr lang="es-CO"/>
        </a:p>
      </dgm:t>
    </dgm:pt>
    <dgm:pt modelId="{9EDE1F35-C2D8-412C-BEE7-D38F9EE67B40}" type="pres">
      <dgm:prSet presAssocID="{80ED49C7-935D-4201-834E-F779A019C0F1}" presName="hierChild5" presStyleCnt="0"/>
      <dgm:spPr/>
      <dgm:t>
        <a:bodyPr/>
        <a:lstStyle/>
        <a:p>
          <a:endParaRPr lang="es-CO"/>
        </a:p>
      </dgm:t>
    </dgm:pt>
    <dgm:pt modelId="{B40FF35D-22C1-4697-997F-3FACECEAFEC3}" type="pres">
      <dgm:prSet presAssocID="{6398E40D-471F-42A2-A7D6-E908D56074E9}" presName="Name64" presStyleLbl="parChTrans1D3" presStyleIdx="2" presStyleCnt="6"/>
      <dgm:spPr/>
      <dgm:t>
        <a:bodyPr/>
        <a:lstStyle/>
        <a:p>
          <a:endParaRPr lang="es-CO"/>
        </a:p>
      </dgm:t>
    </dgm:pt>
    <dgm:pt modelId="{1332145C-BEFD-4F69-80C8-419FF97FC373}" type="pres">
      <dgm:prSet presAssocID="{5B0F4309-0308-42C3-8409-99A91980ABCA}" presName="hierRoot2" presStyleCnt="0">
        <dgm:presLayoutVars>
          <dgm:hierBranch val="init"/>
        </dgm:presLayoutVars>
      </dgm:prSet>
      <dgm:spPr/>
      <dgm:t>
        <a:bodyPr/>
        <a:lstStyle/>
        <a:p>
          <a:endParaRPr lang="es-CO"/>
        </a:p>
      </dgm:t>
    </dgm:pt>
    <dgm:pt modelId="{DBFFD6A8-6B6C-4625-A49E-1966EB35D23D}" type="pres">
      <dgm:prSet presAssocID="{5B0F4309-0308-42C3-8409-99A91980ABCA}" presName="rootComposite" presStyleCnt="0"/>
      <dgm:spPr/>
      <dgm:t>
        <a:bodyPr/>
        <a:lstStyle/>
        <a:p>
          <a:endParaRPr lang="es-CO"/>
        </a:p>
      </dgm:t>
    </dgm:pt>
    <dgm:pt modelId="{6F488B1C-DAF4-4B1D-9AC3-9C8B03A1F8B2}" type="pres">
      <dgm:prSet presAssocID="{5B0F4309-0308-42C3-8409-99A91980ABCA}" presName="rootText" presStyleLbl="node3" presStyleIdx="2" presStyleCnt="6" custScaleX="96769" custLinFactNeighborY="-50416">
        <dgm:presLayoutVars>
          <dgm:chPref val="3"/>
        </dgm:presLayoutVars>
      </dgm:prSet>
      <dgm:spPr/>
      <dgm:t>
        <a:bodyPr/>
        <a:lstStyle/>
        <a:p>
          <a:endParaRPr lang="es-CO"/>
        </a:p>
      </dgm:t>
    </dgm:pt>
    <dgm:pt modelId="{A6AE7FD4-DBD2-4A16-98BD-451697D5EEC7}" type="pres">
      <dgm:prSet presAssocID="{5B0F4309-0308-42C3-8409-99A91980ABCA}" presName="rootConnector" presStyleLbl="node3" presStyleIdx="2" presStyleCnt="6"/>
      <dgm:spPr/>
      <dgm:t>
        <a:bodyPr/>
        <a:lstStyle/>
        <a:p>
          <a:endParaRPr lang="es-CO"/>
        </a:p>
      </dgm:t>
    </dgm:pt>
    <dgm:pt modelId="{3D044D0C-E370-40FC-A587-79ABA21ED5A1}" type="pres">
      <dgm:prSet presAssocID="{5B0F4309-0308-42C3-8409-99A91980ABCA}" presName="hierChild4" presStyleCnt="0"/>
      <dgm:spPr/>
      <dgm:t>
        <a:bodyPr/>
        <a:lstStyle/>
        <a:p>
          <a:endParaRPr lang="es-CO"/>
        </a:p>
      </dgm:t>
    </dgm:pt>
    <dgm:pt modelId="{7727E65F-6905-43CE-9777-0F08B4C6324F}" type="pres">
      <dgm:prSet presAssocID="{A229BAAE-0BAD-42C0-9C0C-B8FB6EFC3FEB}" presName="Name64" presStyleLbl="parChTrans1D4" presStyleIdx="2" presStyleCnt="6"/>
      <dgm:spPr/>
      <dgm:t>
        <a:bodyPr/>
        <a:lstStyle/>
        <a:p>
          <a:endParaRPr lang="es-CO"/>
        </a:p>
      </dgm:t>
    </dgm:pt>
    <dgm:pt modelId="{059F2339-F21C-4AC8-91DF-65F9540E4BC5}" type="pres">
      <dgm:prSet presAssocID="{E1C62128-D3A2-49FC-96F3-33EB2A648ED3}" presName="hierRoot2" presStyleCnt="0">
        <dgm:presLayoutVars>
          <dgm:hierBranch val="init"/>
        </dgm:presLayoutVars>
      </dgm:prSet>
      <dgm:spPr/>
      <dgm:t>
        <a:bodyPr/>
        <a:lstStyle/>
        <a:p>
          <a:endParaRPr lang="es-CO"/>
        </a:p>
      </dgm:t>
    </dgm:pt>
    <dgm:pt modelId="{F9748FED-AFFF-4FCC-916F-493D25E15FC6}" type="pres">
      <dgm:prSet presAssocID="{E1C62128-D3A2-49FC-96F3-33EB2A648ED3}" presName="rootComposite" presStyleCnt="0"/>
      <dgm:spPr/>
      <dgm:t>
        <a:bodyPr/>
        <a:lstStyle/>
        <a:p>
          <a:endParaRPr lang="es-CO"/>
        </a:p>
      </dgm:t>
    </dgm:pt>
    <dgm:pt modelId="{5FA4F41C-7A55-41C0-B2CF-D8D6E42F47A3}" type="pres">
      <dgm:prSet presAssocID="{E1C62128-D3A2-49FC-96F3-33EB2A648ED3}" presName="rootText" presStyleLbl="node4" presStyleIdx="2" presStyleCnt="6" custScaleX="190629" custLinFactNeighborX="-15432" custLinFactNeighborY="-50416">
        <dgm:presLayoutVars>
          <dgm:chPref val="3"/>
        </dgm:presLayoutVars>
      </dgm:prSet>
      <dgm:spPr/>
      <dgm:t>
        <a:bodyPr/>
        <a:lstStyle/>
        <a:p>
          <a:endParaRPr lang="es-CO"/>
        </a:p>
      </dgm:t>
    </dgm:pt>
    <dgm:pt modelId="{1715A3A1-2EC2-4846-A3A8-7A824FCD0AAA}" type="pres">
      <dgm:prSet presAssocID="{E1C62128-D3A2-49FC-96F3-33EB2A648ED3}" presName="rootConnector" presStyleLbl="node4" presStyleIdx="2" presStyleCnt="6"/>
      <dgm:spPr/>
      <dgm:t>
        <a:bodyPr/>
        <a:lstStyle/>
        <a:p>
          <a:endParaRPr lang="es-CO"/>
        </a:p>
      </dgm:t>
    </dgm:pt>
    <dgm:pt modelId="{2778052D-DB33-46AB-9B7C-FCC13E870FF4}" type="pres">
      <dgm:prSet presAssocID="{E1C62128-D3A2-49FC-96F3-33EB2A648ED3}" presName="hierChild4" presStyleCnt="0"/>
      <dgm:spPr/>
      <dgm:t>
        <a:bodyPr/>
        <a:lstStyle/>
        <a:p>
          <a:endParaRPr lang="es-CO"/>
        </a:p>
      </dgm:t>
    </dgm:pt>
    <dgm:pt modelId="{064B6CEF-94C7-4F5F-B4C6-DAFD989DFC1B}" type="pres">
      <dgm:prSet presAssocID="{E1C62128-D3A2-49FC-96F3-33EB2A648ED3}" presName="hierChild5" presStyleCnt="0"/>
      <dgm:spPr/>
      <dgm:t>
        <a:bodyPr/>
        <a:lstStyle/>
        <a:p>
          <a:endParaRPr lang="es-CO"/>
        </a:p>
      </dgm:t>
    </dgm:pt>
    <dgm:pt modelId="{652A5F26-D3C5-4357-8B9C-548ABE0F2204}" type="pres">
      <dgm:prSet presAssocID="{5B0F4309-0308-42C3-8409-99A91980ABCA}" presName="hierChild5" presStyleCnt="0"/>
      <dgm:spPr/>
      <dgm:t>
        <a:bodyPr/>
        <a:lstStyle/>
        <a:p>
          <a:endParaRPr lang="es-CO"/>
        </a:p>
      </dgm:t>
    </dgm:pt>
    <dgm:pt modelId="{F22CB797-309C-4FDD-A6F0-07110A32482A}" type="pres">
      <dgm:prSet presAssocID="{E4E674A3-7D92-4589-912D-3B3D286B52AB}" presName="hierChild5" presStyleCnt="0"/>
      <dgm:spPr/>
      <dgm:t>
        <a:bodyPr/>
        <a:lstStyle/>
        <a:p>
          <a:endParaRPr lang="es-CO"/>
        </a:p>
      </dgm:t>
    </dgm:pt>
    <dgm:pt modelId="{18ABD392-DBB5-4FF0-AF35-37E74E117F5F}" type="pres">
      <dgm:prSet presAssocID="{5BBDD36D-74FE-4974-917E-D9E41E19852A}" presName="Name64" presStyleLbl="parChTrans1D2" presStyleIdx="1" presStyleCnt="2"/>
      <dgm:spPr/>
      <dgm:t>
        <a:bodyPr/>
        <a:lstStyle/>
        <a:p>
          <a:endParaRPr lang="es-CO"/>
        </a:p>
      </dgm:t>
    </dgm:pt>
    <dgm:pt modelId="{DC4426E1-47C2-48F2-9009-A45FDC7B8EAC}" type="pres">
      <dgm:prSet presAssocID="{EFA37E6A-C0E9-4129-965F-3D03E1970213}" presName="hierRoot2" presStyleCnt="0">
        <dgm:presLayoutVars>
          <dgm:hierBranch val="init"/>
        </dgm:presLayoutVars>
      </dgm:prSet>
      <dgm:spPr/>
      <dgm:t>
        <a:bodyPr/>
        <a:lstStyle/>
        <a:p>
          <a:endParaRPr lang="es-CO"/>
        </a:p>
      </dgm:t>
    </dgm:pt>
    <dgm:pt modelId="{8F36C9E5-119C-488E-860D-EA1E8E617C97}" type="pres">
      <dgm:prSet presAssocID="{EFA37E6A-C0E9-4129-965F-3D03E1970213}" presName="rootComposite" presStyleCnt="0"/>
      <dgm:spPr/>
      <dgm:t>
        <a:bodyPr/>
        <a:lstStyle/>
        <a:p>
          <a:endParaRPr lang="es-CO"/>
        </a:p>
      </dgm:t>
    </dgm:pt>
    <dgm:pt modelId="{16EA3416-360A-4B25-848F-78CCD669FB12}" type="pres">
      <dgm:prSet presAssocID="{EFA37E6A-C0E9-4129-965F-3D03E1970213}" presName="rootText" presStyleLbl="node2" presStyleIdx="1" presStyleCnt="2" custScaleY="208861" custLinFactNeighborX="908" custLinFactNeighborY="-54603">
        <dgm:presLayoutVars>
          <dgm:chPref val="3"/>
        </dgm:presLayoutVars>
      </dgm:prSet>
      <dgm:spPr/>
      <dgm:t>
        <a:bodyPr/>
        <a:lstStyle/>
        <a:p>
          <a:endParaRPr lang="es-CO"/>
        </a:p>
      </dgm:t>
    </dgm:pt>
    <dgm:pt modelId="{C6ED7C4F-D937-4E41-9F72-F863B507DEB4}" type="pres">
      <dgm:prSet presAssocID="{EFA37E6A-C0E9-4129-965F-3D03E1970213}" presName="rootConnector" presStyleLbl="node2" presStyleIdx="1" presStyleCnt="2"/>
      <dgm:spPr/>
      <dgm:t>
        <a:bodyPr/>
        <a:lstStyle/>
        <a:p>
          <a:endParaRPr lang="es-CO"/>
        </a:p>
      </dgm:t>
    </dgm:pt>
    <dgm:pt modelId="{A0B160FB-1F4B-4C0B-8AFC-A67D3DA22B95}" type="pres">
      <dgm:prSet presAssocID="{EFA37E6A-C0E9-4129-965F-3D03E1970213}" presName="hierChild4" presStyleCnt="0"/>
      <dgm:spPr/>
      <dgm:t>
        <a:bodyPr/>
        <a:lstStyle/>
        <a:p>
          <a:endParaRPr lang="es-CO"/>
        </a:p>
      </dgm:t>
    </dgm:pt>
    <dgm:pt modelId="{D605BC5D-B1F6-4A9A-AC0B-BAF9CFF26A1D}" type="pres">
      <dgm:prSet presAssocID="{C40EBCDC-2A93-4ADD-ABE7-6424B78DAFA0}" presName="Name64" presStyleLbl="parChTrans1D3" presStyleIdx="3" presStyleCnt="6"/>
      <dgm:spPr/>
      <dgm:t>
        <a:bodyPr/>
        <a:lstStyle/>
        <a:p>
          <a:endParaRPr lang="es-CO"/>
        </a:p>
      </dgm:t>
    </dgm:pt>
    <dgm:pt modelId="{A1855E81-82A8-4540-98D7-C107BEAADEBB}" type="pres">
      <dgm:prSet presAssocID="{CF0FBE52-B193-4A9F-8E1C-0B935DC98AD7}" presName="hierRoot2" presStyleCnt="0">
        <dgm:presLayoutVars>
          <dgm:hierBranch val="init"/>
        </dgm:presLayoutVars>
      </dgm:prSet>
      <dgm:spPr/>
      <dgm:t>
        <a:bodyPr/>
        <a:lstStyle/>
        <a:p>
          <a:endParaRPr lang="es-CO"/>
        </a:p>
      </dgm:t>
    </dgm:pt>
    <dgm:pt modelId="{FF73D6F6-17E5-4C70-A955-6664A25BBEE3}" type="pres">
      <dgm:prSet presAssocID="{CF0FBE52-B193-4A9F-8E1C-0B935DC98AD7}" presName="rootComposite" presStyleCnt="0"/>
      <dgm:spPr/>
      <dgm:t>
        <a:bodyPr/>
        <a:lstStyle/>
        <a:p>
          <a:endParaRPr lang="es-CO"/>
        </a:p>
      </dgm:t>
    </dgm:pt>
    <dgm:pt modelId="{8A9546EA-9445-45AE-BDB6-FFC6E7FC3AC0}" type="pres">
      <dgm:prSet presAssocID="{CF0FBE52-B193-4A9F-8E1C-0B935DC98AD7}" presName="rootText" presStyleLbl="node3" presStyleIdx="3" presStyleCnt="6" custScaleX="90445" custLinFactNeighborY="19610">
        <dgm:presLayoutVars>
          <dgm:chPref val="3"/>
        </dgm:presLayoutVars>
      </dgm:prSet>
      <dgm:spPr/>
      <dgm:t>
        <a:bodyPr/>
        <a:lstStyle/>
        <a:p>
          <a:endParaRPr lang="es-CO"/>
        </a:p>
      </dgm:t>
    </dgm:pt>
    <dgm:pt modelId="{95ABE6E3-E432-420F-BF2A-7A320554CF55}" type="pres">
      <dgm:prSet presAssocID="{CF0FBE52-B193-4A9F-8E1C-0B935DC98AD7}" presName="rootConnector" presStyleLbl="node3" presStyleIdx="3" presStyleCnt="6"/>
      <dgm:spPr/>
      <dgm:t>
        <a:bodyPr/>
        <a:lstStyle/>
        <a:p>
          <a:endParaRPr lang="es-CO"/>
        </a:p>
      </dgm:t>
    </dgm:pt>
    <dgm:pt modelId="{78EA0800-C621-4C75-8D73-D876A6D54B73}" type="pres">
      <dgm:prSet presAssocID="{CF0FBE52-B193-4A9F-8E1C-0B935DC98AD7}" presName="hierChild4" presStyleCnt="0"/>
      <dgm:spPr/>
      <dgm:t>
        <a:bodyPr/>
        <a:lstStyle/>
        <a:p>
          <a:endParaRPr lang="es-CO"/>
        </a:p>
      </dgm:t>
    </dgm:pt>
    <dgm:pt modelId="{971FA0F9-5E19-451D-B222-20D243E0D882}" type="pres">
      <dgm:prSet presAssocID="{8C46C7D4-AD2A-462C-B912-484915D55DB3}" presName="Name64" presStyleLbl="parChTrans1D4" presStyleIdx="3" presStyleCnt="6"/>
      <dgm:spPr/>
      <dgm:t>
        <a:bodyPr/>
        <a:lstStyle/>
        <a:p>
          <a:endParaRPr lang="es-CO"/>
        </a:p>
      </dgm:t>
    </dgm:pt>
    <dgm:pt modelId="{4FF36F73-5E85-4954-8FB4-0F3B05ABBE5A}" type="pres">
      <dgm:prSet presAssocID="{E3BDFA71-9010-4957-9736-9CECFB084A46}" presName="hierRoot2" presStyleCnt="0">
        <dgm:presLayoutVars>
          <dgm:hierBranch val="init"/>
        </dgm:presLayoutVars>
      </dgm:prSet>
      <dgm:spPr/>
      <dgm:t>
        <a:bodyPr/>
        <a:lstStyle/>
        <a:p>
          <a:endParaRPr lang="es-CO"/>
        </a:p>
      </dgm:t>
    </dgm:pt>
    <dgm:pt modelId="{D40DFA16-9B71-4D67-B67F-8CD2BDD4B222}" type="pres">
      <dgm:prSet presAssocID="{E3BDFA71-9010-4957-9736-9CECFB084A46}" presName="rootComposite" presStyleCnt="0"/>
      <dgm:spPr/>
      <dgm:t>
        <a:bodyPr/>
        <a:lstStyle/>
        <a:p>
          <a:endParaRPr lang="es-CO"/>
        </a:p>
      </dgm:t>
    </dgm:pt>
    <dgm:pt modelId="{A91C93B9-DAC1-4D9F-9A1D-0E1293A81B18}" type="pres">
      <dgm:prSet presAssocID="{E3BDFA71-9010-4957-9736-9CECFB084A46}" presName="rootText" presStyleLbl="node4" presStyleIdx="3" presStyleCnt="6" custScaleX="202629" custLinFactNeighborX="-15432" custLinFactNeighborY="19610">
        <dgm:presLayoutVars>
          <dgm:chPref val="3"/>
        </dgm:presLayoutVars>
      </dgm:prSet>
      <dgm:spPr/>
      <dgm:t>
        <a:bodyPr/>
        <a:lstStyle/>
        <a:p>
          <a:endParaRPr lang="es-CO"/>
        </a:p>
      </dgm:t>
    </dgm:pt>
    <dgm:pt modelId="{85E07078-0799-4AA4-9232-D6017F171C21}" type="pres">
      <dgm:prSet presAssocID="{E3BDFA71-9010-4957-9736-9CECFB084A46}" presName="rootConnector" presStyleLbl="node4" presStyleIdx="3" presStyleCnt="6"/>
      <dgm:spPr/>
      <dgm:t>
        <a:bodyPr/>
        <a:lstStyle/>
        <a:p>
          <a:endParaRPr lang="es-CO"/>
        </a:p>
      </dgm:t>
    </dgm:pt>
    <dgm:pt modelId="{069503AC-F80B-476B-A880-3D43844EAE9E}" type="pres">
      <dgm:prSet presAssocID="{E3BDFA71-9010-4957-9736-9CECFB084A46}" presName="hierChild4" presStyleCnt="0"/>
      <dgm:spPr/>
      <dgm:t>
        <a:bodyPr/>
        <a:lstStyle/>
        <a:p>
          <a:endParaRPr lang="es-CO"/>
        </a:p>
      </dgm:t>
    </dgm:pt>
    <dgm:pt modelId="{5CBA0770-688C-48BD-B311-CB40EA4DB5B6}" type="pres">
      <dgm:prSet presAssocID="{E3BDFA71-9010-4957-9736-9CECFB084A46}" presName="hierChild5" presStyleCnt="0"/>
      <dgm:spPr/>
      <dgm:t>
        <a:bodyPr/>
        <a:lstStyle/>
        <a:p>
          <a:endParaRPr lang="es-CO"/>
        </a:p>
      </dgm:t>
    </dgm:pt>
    <dgm:pt modelId="{8A9C4F09-57B0-43DE-B200-3CE65F1E7462}" type="pres">
      <dgm:prSet presAssocID="{CF0FBE52-B193-4A9F-8E1C-0B935DC98AD7}" presName="hierChild5" presStyleCnt="0"/>
      <dgm:spPr/>
      <dgm:t>
        <a:bodyPr/>
        <a:lstStyle/>
        <a:p>
          <a:endParaRPr lang="es-CO"/>
        </a:p>
      </dgm:t>
    </dgm:pt>
    <dgm:pt modelId="{92587B08-1E29-43EA-9357-438DCB1CD67C}" type="pres">
      <dgm:prSet presAssocID="{05883CBA-3032-40FF-A0CB-47FB7D5CC3A1}" presName="Name64" presStyleLbl="parChTrans1D3" presStyleIdx="4" presStyleCnt="6"/>
      <dgm:spPr/>
      <dgm:t>
        <a:bodyPr/>
        <a:lstStyle/>
        <a:p>
          <a:endParaRPr lang="es-CO"/>
        </a:p>
      </dgm:t>
    </dgm:pt>
    <dgm:pt modelId="{BF186943-540B-4DD0-B53A-CB02F0394C2C}" type="pres">
      <dgm:prSet presAssocID="{98A0AFE9-4505-4D81-BAA2-64F8A222CEAA}" presName="hierRoot2" presStyleCnt="0">
        <dgm:presLayoutVars>
          <dgm:hierBranch val="init"/>
        </dgm:presLayoutVars>
      </dgm:prSet>
      <dgm:spPr/>
      <dgm:t>
        <a:bodyPr/>
        <a:lstStyle/>
        <a:p>
          <a:endParaRPr lang="es-CO"/>
        </a:p>
      </dgm:t>
    </dgm:pt>
    <dgm:pt modelId="{EC326628-A43D-4A75-B0A0-9C9B4D35D707}" type="pres">
      <dgm:prSet presAssocID="{98A0AFE9-4505-4D81-BAA2-64F8A222CEAA}" presName="rootComposite" presStyleCnt="0"/>
      <dgm:spPr/>
      <dgm:t>
        <a:bodyPr/>
        <a:lstStyle/>
        <a:p>
          <a:endParaRPr lang="es-CO"/>
        </a:p>
      </dgm:t>
    </dgm:pt>
    <dgm:pt modelId="{80EE6BEB-C3DE-4B7F-B0AC-601AF23DF208}" type="pres">
      <dgm:prSet presAssocID="{98A0AFE9-4505-4D81-BAA2-64F8A222CEAA}" presName="rootText" presStyleLbl="node3" presStyleIdx="4" presStyleCnt="6" custScaleX="90445" custScaleY="174352" custLinFactNeighborY="-21845">
        <dgm:presLayoutVars>
          <dgm:chPref val="3"/>
        </dgm:presLayoutVars>
      </dgm:prSet>
      <dgm:spPr/>
      <dgm:t>
        <a:bodyPr/>
        <a:lstStyle/>
        <a:p>
          <a:endParaRPr lang="es-CO"/>
        </a:p>
      </dgm:t>
    </dgm:pt>
    <dgm:pt modelId="{99854C0B-91AC-4769-8CC0-F9EEC1D54A7B}" type="pres">
      <dgm:prSet presAssocID="{98A0AFE9-4505-4D81-BAA2-64F8A222CEAA}" presName="rootConnector" presStyleLbl="node3" presStyleIdx="4" presStyleCnt="6"/>
      <dgm:spPr/>
      <dgm:t>
        <a:bodyPr/>
        <a:lstStyle/>
        <a:p>
          <a:endParaRPr lang="es-CO"/>
        </a:p>
      </dgm:t>
    </dgm:pt>
    <dgm:pt modelId="{0EB5A492-A3FD-497A-AD61-75312EC0D2CD}" type="pres">
      <dgm:prSet presAssocID="{98A0AFE9-4505-4D81-BAA2-64F8A222CEAA}" presName="hierChild4" presStyleCnt="0"/>
      <dgm:spPr/>
      <dgm:t>
        <a:bodyPr/>
        <a:lstStyle/>
        <a:p>
          <a:endParaRPr lang="es-CO"/>
        </a:p>
      </dgm:t>
    </dgm:pt>
    <dgm:pt modelId="{3A1A9DA9-8326-48FD-8D6B-5073D15A9909}" type="pres">
      <dgm:prSet presAssocID="{EF4EDE99-AC0D-400B-B559-4B6B57CB07E1}" presName="Name64" presStyleLbl="parChTrans1D4" presStyleIdx="4" presStyleCnt="6"/>
      <dgm:spPr/>
      <dgm:t>
        <a:bodyPr/>
        <a:lstStyle/>
        <a:p>
          <a:endParaRPr lang="es-CO"/>
        </a:p>
      </dgm:t>
    </dgm:pt>
    <dgm:pt modelId="{DBFF9BCA-9BC4-4BC9-82CB-ECE553934D0C}" type="pres">
      <dgm:prSet presAssocID="{1D80283A-6DE3-4882-BACF-37FF4A7EE7D6}" presName="hierRoot2" presStyleCnt="0">
        <dgm:presLayoutVars>
          <dgm:hierBranch val="init"/>
        </dgm:presLayoutVars>
      </dgm:prSet>
      <dgm:spPr/>
      <dgm:t>
        <a:bodyPr/>
        <a:lstStyle/>
        <a:p>
          <a:endParaRPr lang="es-CO"/>
        </a:p>
      </dgm:t>
    </dgm:pt>
    <dgm:pt modelId="{D79E4C55-57F2-4711-BC5B-FADC174618AA}" type="pres">
      <dgm:prSet presAssocID="{1D80283A-6DE3-4882-BACF-37FF4A7EE7D6}" presName="rootComposite" presStyleCnt="0"/>
      <dgm:spPr/>
      <dgm:t>
        <a:bodyPr/>
        <a:lstStyle/>
        <a:p>
          <a:endParaRPr lang="es-CO"/>
        </a:p>
      </dgm:t>
    </dgm:pt>
    <dgm:pt modelId="{3C87B8DA-81BE-4975-8D8F-4FB08D7F1676}" type="pres">
      <dgm:prSet presAssocID="{1D80283A-6DE3-4882-BACF-37FF4A7EE7D6}" presName="rootText" presStyleLbl="node4" presStyleIdx="4" presStyleCnt="6" custScaleX="201920" custScaleY="235208" custLinFactNeighborX="-15432" custLinFactNeighborY="-21845">
        <dgm:presLayoutVars>
          <dgm:chPref val="3"/>
        </dgm:presLayoutVars>
      </dgm:prSet>
      <dgm:spPr/>
      <dgm:t>
        <a:bodyPr/>
        <a:lstStyle/>
        <a:p>
          <a:endParaRPr lang="es-CO"/>
        </a:p>
      </dgm:t>
    </dgm:pt>
    <dgm:pt modelId="{D2247CE3-7561-44EA-ABE9-DA97200ABA03}" type="pres">
      <dgm:prSet presAssocID="{1D80283A-6DE3-4882-BACF-37FF4A7EE7D6}" presName="rootConnector" presStyleLbl="node4" presStyleIdx="4" presStyleCnt="6"/>
      <dgm:spPr/>
      <dgm:t>
        <a:bodyPr/>
        <a:lstStyle/>
        <a:p>
          <a:endParaRPr lang="es-CO"/>
        </a:p>
      </dgm:t>
    </dgm:pt>
    <dgm:pt modelId="{1BFCA0ED-3517-4F16-BE3F-2F29155A8029}" type="pres">
      <dgm:prSet presAssocID="{1D80283A-6DE3-4882-BACF-37FF4A7EE7D6}" presName="hierChild4" presStyleCnt="0"/>
      <dgm:spPr/>
      <dgm:t>
        <a:bodyPr/>
        <a:lstStyle/>
        <a:p>
          <a:endParaRPr lang="es-CO"/>
        </a:p>
      </dgm:t>
    </dgm:pt>
    <dgm:pt modelId="{61A607B8-E80D-42C9-816C-C6D1FF3BB806}" type="pres">
      <dgm:prSet presAssocID="{1D80283A-6DE3-4882-BACF-37FF4A7EE7D6}" presName="hierChild5" presStyleCnt="0"/>
      <dgm:spPr/>
      <dgm:t>
        <a:bodyPr/>
        <a:lstStyle/>
        <a:p>
          <a:endParaRPr lang="es-CO"/>
        </a:p>
      </dgm:t>
    </dgm:pt>
    <dgm:pt modelId="{6FCB2991-0A4C-4A64-B721-100BC26773D9}" type="pres">
      <dgm:prSet presAssocID="{98A0AFE9-4505-4D81-BAA2-64F8A222CEAA}" presName="hierChild5" presStyleCnt="0"/>
      <dgm:spPr/>
      <dgm:t>
        <a:bodyPr/>
        <a:lstStyle/>
        <a:p>
          <a:endParaRPr lang="es-CO"/>
        </a:p>
      </dgm:t>
    </dgm:pt>
    <dgm:pt modelId="{AFA1AD29-BD6D-4A57-8332-10F3BC39124E}" type="pres">
      <dgm:prSet presAssocID="{EF424234-C71E-4F16-9742-FEC9E734D6B0}" presName="Name64" presStyleLbl="parChTrans1D3" presStyleIdx="5" presStyleCnt="6"/>
      <dgm:spPr/>
      <dgm:t>
        <a:bodyPr/>
        <a:lstStyle/>
        <a:p>
          <a:endParaRPr lang="es-CO"/>
        </a:p>
      </dgm:t>
    </dgm:pt>
    <dgm:pt modelId="{44FD3332-2EBD-4058-8AC5-11F79F6F1142}" type="pres">
      <dgm:prSet presAssocID="{C2D7AA97-C2AE-413C-8180-5BCBABA24713}" presName="hierRoot2" presStyleCnt="0">
        <dgm:presLayoutVars>
          <dgm:hierBranch val="init"/>
        </dgm:presLayoutVars>
      </dgm:prSet>
      <dgm:spPr/>
      <dgm:t>
        <a:bodyPr/>
        <a:lstStyle/>
        <a:p>
          <a:endParaRPr lang="es-CO"/>
        </a:p>
      </dgm:t>
    </dgm:pt>
    <dgm:pt modelId="{9D01B995-56CC-43F8-A894-C58CECE02CFF}" type="pres">
      <dgm:prSet presAssocID="{C2D7AA97-C2AE-413C-8180-5BCBABA24713}" presName="rootComposite" presStyleCnt="0"/>
      <dgm:spPr/>
      <dgm:t>
        <a:bodyPr/>
        <a:lstStyle/>
        <a:p>
          <a:endParaRPr lang="es-CO"/>
        </a:p>
      </dgm:t>
    </dgm:pt>
    <dgm:pt modelId="{B8CD48C7-A456-4EE6-B6D7-219BF9603A80}" type="pres">
      <dgm:prSet presAssocID="{C2D7AA97-C2AE-413C-8180-5BCBABA24713}" presName="rootText" presStyleLbl="node3" presStyleIdx="5" presStyleCnt="6" custScaleX="90445" custScaleY="189090" custLinFactNeighborY="-64139">
        <dgm:presLayoutVars>
          <dgm:chPref val="3"/>
        </dgm:presLayoutVars>
      </dgm:prSet>
      <dgm:spPr/>
      <dgm:t>
        <a:bodyPr/>
        <a:lstStyle/>
        <a:p>
          <a:endParaRPr lang="es-CO"/>
        </a:p>
      </dgm:t>
    </dgm:pt>
    <dgm:pt modelId="{789A6B89-5746-4312-913A-15860F34755B}" type="pres">
      <dgm:prSet presAssocID="{C2D7AA97-C2AE-413C-8180-5BCBABA24713}" presName="rootConnector" presStyleLbl="node3" presStyleIdx="5" presStyleCnt="6"/>
      <dgm:spPr/>
      <dgm:t>
        <a:bodyPr/>
        <a:lstStyle/>
        <a:p>
          <a:endParaRPr lang="es-CO"/>
        </a:p>
      </dgm:t>
    </dgm:pt>
    <dgm:pt modelId="{8D2CE6F3-4473-4480-AE61-5953EF1DE612}" type="pres">
      <dgm:prSet presAssocID="{C2D7AA97-C2AE-413C-8180-5BCBABA24713}" presName="hierChild4" presStyleCnt="0"/>
      <dgm:spPr/>
      <dgm:t>
        <a:bodyPr/>
        <a:lstStyle/>
        <a:p>
          <a:endParaRPr lang="es-CO"/>
        </a:p>
      </dgm:t>
    </dgm:pt>
    <dgm:pt modelId="{8A582C6A-1690-4213-80E3-2E44EB648785}" type="pres">
      <dgm:prSet presAssocID="{C406D370-B3DC-488F-BD58-F196F379EA9A}" presName="Name64" presStyleLbl="parChTrans1D4" presStyleIdx="5" presStyleCnt="6"/>
      <dgm:spPr/>
      <dgm:t>
        <a:bodyPr/>
        <a:lstStyle/>
        <a:p>
          <a:endParaRPr lang="es-CO"/>
        </a:p>
      </dgm:t>
    </dgm:pt>
    <dgm:pt modelId="{A623F4D3-7FE8-42DA-B410-6AD7ACC1E52B}" type="pres">
      <dgm:prSet presAssocID="{E1EA64A5-972C-466A-824D-4E0644E5AEAD}" presName="hierRoot2" presStyleCnt="0">
        <dgm:presLayoutVars>
          <dgm:hierBranch val="init"/>
        </dgm:presLayoutVars>
      </dgm:prSet>
      <dgm:spPr/>
      <dgm:t>
        <a:bodyPr/>
        <a:lstStyle/>
        <a:p>
          <a:endParaRPr lang="es-CO"/>
        </a:p>
      </dgm:t>
    </dgm:pt>
    <dgm:pt modelId="{40D2C69D-6656-47CC-8E5F-13CC3FD51EAF}" type="pres">
      <dgm:prSet presAssocID="{E1EA64A5-972C-466A-824D-4E0644E5AEAD}" presName="rootComposite" presStyleCnt="0"/>
      <dgm:spPr/>
      <dgm:t>
        <a:bodyPr/>
        <a:lstStyle/>
        <a:p>
          <a:endParaRPr lang="es-CO"/>
        </a:p>
      </dgm:t>
    </dgm:pt>
    <dgm:pt modelId="{067D26A6-9F91-49F0-A451-F6AC635879F5}" type="pres">
      <dgm:prSet presAssocID="{E1EA64A5-972C-466A-824D-4E0644E5AEAD}" presName="rootText" presStyleLbl="node4" presStyleIdx="5" presStyleCnt="6" custScaleX="201135" custScaleY="249377" custLinFactNeighborX="-15432" custLinFactNeighborY="-64139">
        <dgm:presLayoutVars>
          <dgm:chPref val="3"/>
        </dgm:presLayoutVars>
      </dgm:prSet>
      <dgm:spPr/>
      <dgm:t>
        <a:bodyPr/>
        <a:lstStyle/>
        <a:p>
          <a:endParaRPr lang="es-CO"/>
        </a:p>
      </dgm:t>
    </dgm:pt>
    <dgm:pt modelId="{32CE4D5E-E65D-4E79-9D91-8D371DCEBAD9}" type="pres">
      <dgm:prSet presAssocID="{E1EA64A5-972C-466A-824D-4E0644E5AEAD}" presName="rootConnector" presStyleLbl="node4" presStyleIdx="5" presStyleCnt="6"/>
      <dgm:spPr/>
      <dgm:t>
        <a:bodyPr/>
        <a:lstStyle/>
        <a:p>
          <a:endParaRPr lang="es-CO"/>
        </a:p>
      </dgm:t>
    </dgm:pt>
    <dgm:pt modelId="{7E06851B-A525-42B9-82D5-32D59F67726C}" type="pres">
      <dgm:prSet presAssocID="{E1EA64A5-972C-466A-824D-4E0644E5AEAD}" presName="hierChild4" presStyleCnt="0"/>
      <dgm:spPr/>
      <dgm:t>
        <a:bodyPr/>
        <a:lstStyle/>
        <a:p>
          <a:endParaRPr lang="es-CO"/>
        </a:p>
      </dgm:t>
    </dgm:pt>
    <dgm:pt modelId="{6FAEE0C3-5ED9-4D7C-9D0A-1F632075D3F3}" type="pres">
      <dgm:prSet presAssocID="{E1EA64A5-972C-466A-824D-4E0644E5AEAD}" presName="hierChild5" presStyleCnt="0"/>
      <dgm:spPr/>
      <dgm:t>
        <a:bodyPr/>
        <a:lstStyle/>
        <a:p>
          <a:endParaRPr lang="es-CO"/>
        </a:p>
      </dgm:t>
    </dgm:pt>
    <dgm:pt modelId="{A1436504-0E62-4E94-A5EF-98CD0839BD1B}" type="pres">
      <dgm:prSet presAssocID="{C2D7AA97-C2AE-413C-8180-5BCBABA24713}" presName="hierChild5" presStyleCnt="0"/>
      <dgm:spPr/>
      <dgm:t>
        <a:bodyPr/>
        <a:lstStyle/>
        <a:p>
          <a:endParaRPr lang="es-CO"/>
        </a:p>
      </dgm:t>
    </dgm:pt>
    <dgm:pt modelId="{1CCEBACD-8D42-447A-884C-DF99E421E27E}" type="pres">
      <dgm:prSet presAssocID="{EFA37E6A-C0E9-4129-965F-3D03E1970213}" presName="hierChild5" presStyleCnt="0"/>
      <dgm:spPr/>
      <dgm:t>
        <a:bodyPr/>
        <a:lstStyle/>
        <a:p>
          <a:endParaRPr lang="es-CO"/>
        </a:p>
      </dgm:t>
    </dgm:pt>
    <dgm:pt modelId="{D221F9B5-40E3-4D78-ACB1-58E5064AE81B}" type="pres">
      <dgm:prSet presAssocID="{8436260B-F3A8-4FA6-9C25-3DDF5B74660E}" presName="hierChild3" presStyleCnt="0"/>
      <dgm:spPr/>
      <dgm:t>
        <a:bodyPr/>
        <a:lstStyle/>
        <a:p>
          <a:endParaRPr lang="es-CO"/>
        </a:p>
      </dgm:t>
    </dgm:pt>
  </dgm:ptLst>
  <dgm:cxnLst>
    <dgm:cxn modelId="{570431D6-53BE-4096-A135-D9A23BC1E4C0}" type="presOf" srcId="{E4E674A3-7D92-4589-912D-3B3D286B52AB}" destId="{8E975517-6643-474F-AC0A-F303F9E52308}" srcOrd="0" destOrd="0" presId="urn:microsoft.com/office/officeart/2009/3/layout/HorizontalOrganizationChart"/>
    <dgm:cxn modelId="{30CDEE55-5803-4A47-8D7B-F669500D5557}" type="presOf" srcId="{A229BAAE-0BAD-42C0-9C0C-B8FB6EFC3FEB}" destId="{7727E65F-6905-43CE-9777-0F08B4C6324F}" srcOrd="0" destOrd="0" presId="urn:microsoft.com/office/officeart/2009/3/layout/HorizontalOrganizationChart"/>
    <dgm:cxn modelId="{F559AD62-EA59-4D01-BE89-E503A5516AA5}" srcId="{8436260B-F3A8-4FA6-9C25-3DDF5B74660E}" destId="{E4E674A3-7D92-4589-912D-3B3D286B52AB}" srcOrd="0" destOrd="0" parTransId="{83197660-D51C-4EA0-B451-E9610F4E32F0}" sibTransId="{3BFF8B13-2414-4F32-9F11-C3B5C7512FA4}"/>
    <dgm:cxn modelId="{DD3AE0D4-B558-453B-B8B9-178E0E4BBC94}" type="presOf" srcId="{5B0F4309-0308-42C3-8409-99A91980ABCA}" destId="{6F488B1C-DAF4-4B1D-9AC3-9C8B03A1F8B2}" srcOrd="0" destOrd="0" presId="urn:microsoft.com/office/officeart/2009/3/layout/HorizontalOrganizationChart"/>
    <dgm:cxn modelId="{839BE6F5-5347-424B-B62D-816A1846C5B3}" type="presOf" srcId="{C2D7AA97-C2AE-413C-8180-5BCBABA24713}" destId="{789A6B89-5746-4312-913A-15860F34755B}" srcOrd="1" destOrd="0" presId="urn:microsoft.com/office/officeart/2009/3/layout/HorizontalOrganizationChart"/>
    <dgm:cxn modelId="{5E65DF6C-D778-4EB1-908A-F67855DB5854}" srcId="{EFA37E6A-C0E9-4129-965F-3D03E1970213}" destId="{C2D7AA97-C2AE-413C-8180-5BCBABA24713}" srcOrd="2" destOrd="0" parTransId="{EF424234-C71E-4F16-9742-FEC9E734D6B0}" sibTransId="{1EC73FAA-4FF6-434D-86D2-3003866FE55E}"/>
    <dgm:cxn modelId="{3946ADCB-FDD9-445C-8FD2-25566D84B691}" type="presOf" srcId="{E1C62128-D3A2-49FC-96F3-33EB2A648ED3}" destId="{1715A3A1-2EC2-4846-A3A8-7A824FCD0AAA}" srcOrd="1" destOrd="0" presId="urn:microsoft.com/office/officeart/2009/3/layout/HorizontalOrganizationChart"/>
    <dgm:cxn modelId="{F4592C9E-3C7B-4C0E-811D-1CCB1EE74CE4}" type="presOf" srcId="{83197660-D51C-4EA0-B451-E9610F4E32F0}" destId="{FAB7E447-39B9-4BF0-B345-41D471F625E8}" srcOrd="0" destOrd="0" presId="urn:microsoft.com/office/officeart/2009/3/layout/HorizontalOrganizationChart"/>
    <dgm:cxn modelId="{CDFEDBDF-0653-49A3-82A2-EA9EC473BEE0}" srcId="{4716A65F-39C8-4D3E-A80F-490C44E9B268}" destId="{8436260B-F3A8-4FA6-9C25-3DDF5B74660E}" srcOrd="0" destOrd="0" parTransId="{21E1488D-B35A-4B1B-8BE4-B45923A0D0F0}" sibTransId="{3E7AB9E6-7381-4DC7-AA3A-CBCF4EA40CE0}"/>
    <dgm:cxn modelId="{E959A035-AEF2-42FA-9F01-F5B2EE40C567}" type="presOf" srcId="{E3BDFA71-9010-4957-9736-9CECFB084A46}" destId="{85E07078-0799-4AA4-9232-D6017F171C21}" srcOrd="1" destOrd="0" presId="urn:microsoft.com/office/officeart/2009/3/layout/HorizontalOrganizationChart"/>
    <dgm:cxn modelId="{467CB88C-5B4D-438A-B6E5-A7B16ACFB4EA}" srcId="{EFA37E6A-C0E9-4129-965F-3D03E1970213}" destId="{CF0FBE52-B193-4A9F-8E1C-0B935DC98AD7}" srcOrd="0" destOrd="0" parTransId="{C40EBCDC-2A93-4ADD-ABE7-6424B78DAFA0}" sibTransId="{57CC0005-4C6A-408C-B28D-553AD6B85DD7}"/>
    <dgm:cxn modelId="{70C832D6-6464-4C75-B634-4606F7CC003F}" type="presOf" srcId="{4716A65F-39C8-4D3E-A80F-490C44E9B268}" destId="{C61BB715-C99B-4666-BFC3-4903E0715875}" srcOrd="0" destOrd="0" presId="urn:microsoft.com/office/officeart/2009/3/layout/HorizontalOrganizationChart"/>
    <dgm:cxn modelId="{8873DFB3-994C-4C3A-8470-34C1612416CB}" srcId="{5B0F4309-0308-42C3-8409-99A91980ABCA}" destId="{E1C62128-D3A2-49FC-96F3-33EB2A648ED3}" srcOrd="0" destOrd="0" parTransId="{A229BAAE-0BAD-42C0-9C0C-B8FB6EFC3FEB}" sibTransId="{58AE3244-20C2-4CFC-B8C9-F2A6CFF04226}"/>
    <dgm:cxn modelId="{E11E6FCB-5223-4C18-8C8D-0B1D7CA1A420}" type="presOf" srcId="{CF0FBE52-B193-4A9F-8E1C-0B935DC98AD7}" destId="{95ABE6E3-E432-420F-BF2A-7A320554CF55}" srcOrd="1" destOrd="0" presId="urn:microsoft.com/office/officeart/2009/3/layout/HorizontalOrganizationChart"/>
    <dgm:cxn modelId="{73539B50-95B5-4E19-86A1-3353057E6B05}" type="presOf" srcId="{C2D7AA97-C2AE-413C-8180-5BCBABA24713}" destId="{B8CD48C7-A456-4EE6-B6D7-219BF9603A80}" srcOrd="0" destOrd="0" presId="urn:microsoft.com/office/officeart/2009/3/layout/HorizontalOrganizationChart"/>
    <dgm:cxn modelId="{E36FF37B-CD53-4BB6-8712-2472D9B1E18B}" type="presOf" srcId="{CF0FBE52-B193-4A9F-8E1C-0B935DC98AD7}" destId="{8A9546EA-9445-45AE-BDB6-FFC6E7FC3AC0}" srcOrd="0" destOrd="0" presId="urn:microsoft.com/office/officeart/2009/3/layout/HorizontalOrganizationChart"/>
    <dgm:cxn modelId="{5B52ECD5-7A01-4B2F-83C0-5C832E3B8587}" type="presOf" srcId="{EDAB728E-CBAC-4F0D-AE84-6B3948232DD3}" destId="{AE90001F-5733-448D-9505-2EA139FD3853}" srcOrd="0" destOrd="0" presId="urn:microsoft.com/office/officeart/2009/3/layout/HorizontalOrganizationChart"/>
    <dgm:cxn modelId="{DE0C5526-D42F-4D78-A801-50046BD2EC98}" type="presOf" srcId="{5BBDD36D-74FE-4974-917E-D9E41E19852A}" destId="{18ABD392-DBB5-4FF0-AF35-37E74E117F5F}" srcOrd="0" destOrd="0" presId="urn:microsoft.com/office/officeart/2009/3/layout/HorizontalOrganizationChart"/>
    <dgm:cxn modelId="{73B23B9B-4D83-491D-B41C-D0E0FAAB2E18}" srcId="{80ED49C7-935D-4201-834E-F779A019C0F1}" destId="{D29CE175-65C8-4F4C-87AA-452764E838D5}" srcOrd="0" destOrd="0" parTransId="{13470C40-83D9-466D-8E7A-0CBAC8DB9462}" sibTransId="{EF6ACF4B-48EC-4E23-84A8-C9806B75E7D5}"/>
    <dgm:cxn modelId="{0F324FF0-D346-4763-901A-C08AF44D8DBE}" type="presOf" srcId="{8C46C7D4-AD2A-462C-B912-484915D55DB3}" destId="{971FA0F9-5E19-451D-B222-20D243E0D882}" srcOrd="0" destOrd="0" presId="urn:microsoft.com/office/officeart/2009/3/layout/HorizontalOrganizationChart"/>
    <dgm:cxn modelId="{1A0FBA77-2C17-43A2-BA89-F90B5E54D23C}" type="presOf" srcId="{D784EE81-F55E-49D2-B7EB-E61FEF750701}" destId="{1BEA72AC-0C61-45FD-8FF9-169C055116CF}" srcOrd="0" destOrd="0" presId="urn:microsoft.com/office/officeart/2009/3/layout/HorizontalOrganizationChart"/>
    <dgm:cxn modelId="{1FC160BC-DF72-4549-A2A3-886AF16141F9}" type="presOf" srcId="{E1C62128-D3A2-49FC-96F3-33EB2A648ED3}" destId="{5FA4F41C-7A55-41C0-B2CF-D8D6E42F47A3}" srcOrd="0" destOrd="0" presId="urn:microsoft.com/office/officeart/2009/3/layout/HorizontalOrganizationChart"/>
    <dgm:cxn modelId="{9E34B1F2-EAC1-4E8B-B0DB-5B865910ADD4}" type="presOf" srcId="{E1EA64A5-972C-466A-824D-4E0644E5AEAD}" destId="{067D26A6-9F91-49F0-A451-F6AC635879F5}" srcOrd="0" destOrd="0" presId="urn:microsoft.com/office/officeart/2009/3/layout/HorizontalOrganizationChart"/>
    <dgm:cxn modelId="{9656437C-38BC-4A28-823A-D162AAB75D28}" type="presOf" srcId="{5B98FCF2-AD04-45BF-AC0F-76F4046B4BEE}" destId="{8A6535B4-E34A-4ADF-B401-6267B24AA7EA}" srcOrd="0" destOrd="0" presId="urn:microsoft.com/office/officeart/2009/3/layout/HorizontalOrganizationChart"/>
    <dgm:cxn modelId="{C6509A99-9566-4653-A92B-4AAD256FAB0F}" type="presOf" srcId="{1D80283A-6DE3-4882-BACF-37FF4A7EE7D6}" destId="{D2247CE3-7561-44EA-ABE9-DA97200ABA03}" srcOrd="1" destOrd="0" presId="urn:microsoft.com/office/officeart/2009/3/layout/HorizontalOrganizationChart"/>
    <dgm:cxn modelId="{C989A0E9-8E3E-45DE-B8AE-71FDA1D95E16}" type="presOf" srcId="{EFA37E6A-C0E9-4129-965F-3D03E1970213}" destId="{16EA3416-360A-4B25-848F-78CCD669FB12}" srcOrd="0" destOrd="0" presId="urn:microsoft.com/office/officeart/2009/3/layout/HorizontalOrganizationChart"/>
    <dgm:cxn modelId="{93B8751C-B168-4253-915F-F6F2C79F4972}" type="presOf" srcId="{D29CE175-65C8-4F4C-87AA-452764E838D5}" destId="{34CD3AE8-9C8E-4073-9C9D-CF93D6EAC5BA}" srcOrd="1" destOrd="0" presId="urn:microsoft.com/office/officeart/2009/3/layout/HorizontalOrganizationChart"/>
    <dgm:cxn modelId="{2F3C011B-B2F7-4D09-BD17-CBF7F2BAF5AA}" type="presOf" srcId="{05883CBA-3032-40FF-A0CB-47FB7D5CC3A1}" destId="{92587B08-1E29-43EA-9357-438DCB1CD67C}" srcOrd="0" destOrd="0" presId="urn:microsoft.com/office/officeart/2009/3/layout/HorizontalOrganizationChart"/>
    <dgm:cxn modelId="{9B40513F-4137-40B3-A3A9-9C4C11236A4F}" srcId="{C2D7AA97-C2AE-413C-8180-5BCBABA24713}" destId="{E1EA64A5-972C-466A-824D-4E0644E5AEAD}" srcOrd="0" destOrd="0" parTransId="{C406D370-B3DC-488F-BD58-F196F379EA9A}" sibTransId="{B906F918-DD00-4214-A4E3-EE5DC0D0F106}"/>
    <dgm:cxn modelId="{0798D131-CB30-425C-8595-DBF8CFDFA1ED}" type="presOf" srcId="{98A0AFE9-4505-4D81-BAA2-64F8A222CEAA}" destId="{80EE6BEB-C3DE-4B7F-B0AC-601AF23DF208}" srcOrd="0" destOrd="0" presId="urn:microsoft.com/office/officeart/2009/3/layout/HorizontalOrganizationChart"/>
    <dgm:cxn modelId="{21B7772D-5348-4B90-BA93-FD617B5F09E9}" srcId="{98A0AFE9-4505-4D81-BAA2-64F8A222CEAA}" destId="{1D80283A-6DE3-4882-BACF-37FF4A7EE7D6}" srcOrd="0" destOrd="0" parTransId="{EF4EDE99-AC0D-400B-B559-4B6B57CB07E1}" sibTransId="{C6CE1418-E119-4744-8343-C3D128B8BFEE}"/>
    <dgm:cxn modelId="{F6ED8952-61C2-4845-A7EF-74F16E57EEDF}" srcId="{8436260B-F3A8-4FA6-9C25-3DDF5B74660E}" destId="{EFA37E6A-C0E9-4129-965F-3D03E1970213}" srcOrd="1" destOrd="0" parTransId="{5BBDD36D-74FE-4974-917E-D9E41E19852A}" sibTransId="{C3EFC2E2-C8DB-4546-8654-2A1487DE4ABA}"/>
    <dgm:cxn modelId="{4FC38FF3-8ACA-4287-BDEE-A19247334797}" type="presOf" srcId="{C40EBCDC-2A93-4ADD-ABE7-6424B78DAFA0}" destId="{D605BC5D-B1F6-4A9A-AC0B-BAF9CFF26A1D}" srcOrd="0" destOrd="0" presId="urn:microsoft.com/office/officeart/2009/3/layout/HorizontalOrganizationChart"/>
    <dgm:cxn modelId="{F1846D11-CD6F-4E1D-BFCC-BBE02BA2FEAE}" type="presOf" srcId="{49C7A27D-129F-499C-B389-775D366F092C}" destId="{E2F02A37-24D8-4018-A14E-00EB30157DEC}" srcOrd="0" destOrd="0" presId="urn:microsoft.com/office/officeart/2009/3/layout/HorizontalOrganizationChart"/>
    <dgm:cxn modelId="{4D235393-C02A-4BDF-933D-BE4E9D2901FC}" type="presOf" srcId="{C406D370-B3DC-488F-BD58-F196F379EA9A}" destId="{8A582C6A-1690-4213-80E3-2E44EB648785}" srcOrd="0" destOrd="0" presId="urn:microsoft.com/office/officeart/2009/3/layout/HorizontalOrganizationChart"/>
    <dgm:cxn modelId="{7E6071C7-A65D-4776-A9A9-374FAB4D3571}" srcId="{CF0FBE52-B193-4A9F-8E1C-0B935DC98AD7}" destId="{E3BDFA71-9010-4957-9736-9CECFB084A46}" srcOrd="0" destOrd="0" parTransId="{8C46C7D4-AD2A-462C-B912-484915D55DB3}" sibTransId="{08081AB7-2B9E-4B6B-BBD5-28E3C091F646}"/>
    <dgm:cxn modelId="{C35C8F68-CD96-4941-8070-792476317067}" type="presOf" srcId="{D29CE175-65C8-4F4C-87AA-452764E838D5}" destId="{21CB8A88-05A5-4950-B9E3-3C89A12B25A2}" srcOrd="0" destOrd="0" presId="urn:microsoft.com/office/officeart/2009/3/layout/HorizontalOrganizationChart"/>
    <dgm:cxn modelId="{FAB7FBA5-5E83-4033-AA2C-C1A9C8AF3137}" type="presOf" srcId="{5B0F4309-0308-42C3-8409-99A91980ABCA}" destId="{A6AE7FD4-DBD2-4A16-98BD-451697D5EEC7}" srcOrd="1" destOrd="0" presId="urn:microsoft.com/office/officeart/2009/3/layout/HorizontalOrganizationChart"/>
    <dgm:cxn modelId="{B03CCAD7-4187-4EE3-A122-E0760C3A1099}" srcId="{EFA37E6A-C0E9-4129-965F-3D03E1970213}" destId="{98A0AFE9-4505-4D81-BAA2-64F8A222CEAA}" srcOrd="1" destOrd="0" parTransId="{05883CBA-3032-40FF-A0CB-47FB7D5CC3A1}" sibTransId="{739CDFE0-A9FE-4A60-898B-91E580F376ED}"/>
    <dgm:cxn modelId="{17B21E72-4368-4D6F-84C4-6D1DCD710814}" type="presOf" srcId="{EFA37E6A-C0E9-4129-965F-3D03E1970213}" destId="{C6ED7C4F-D937-4E41-9F72-F863B507DEB4}" srcOrd="1" destOrd="0" presId="urn:microsoft.com/office/officeart/2009/3/layout/HorizontalOrganizationChart"/>
    <dgm:cxn modelId="{1C8C2008-D2D7-4743-9945-68EE30B82A69}" type="presOf" srcId="{BE808172-0D5F-4D30-9EDC-A4A5FDBB499F}" destId="{56801C03-7CFC-41A2-AEC1-706D4ABDDF66}" srcOrd="1" destOrd="0" presId="urn:microsoft.com/office/officeart/2009/3/layout/HorizontalOrganizationChart"/>
    <dgm:cxn modelId="{9F44452F-68DE-4C6B-88FB-39D128566F41}" type="presOf" srcId="{98A0AFE9-4505-4D81-BAA2-64F8A222CEAA}" destId="{99854C0B-91AC-4769-8CC0-F9EEC1D54A7B}" srcOrd="1" destOrd="0" presId="urn:microsoft.com/office/officeart/2009/3/layout/HorizontalOrganizationChart"/>
    <dgm:cxn modelId="{73F7A588-23F2-4D29-9D4D-E11A307443A3}" type="presOf" srcId="{6398E40D-471F-42A2-A7D6-E908D56074E9}" destId="{B40FF35D-22C1-4697-997F-3FACECEAFEC3}" srcOrd="0" destOrd="0" presId="urn:microsoft.com/office/officeart/2009/3/layout/HorizontalOrganizationChart"/>
    <dgm:cxn modelId="{4E41508E-1B4E-4FC0-9892-9EE24B2F9A2B}" type="presOf" srcId="{13470C40-83D9-466D-8E7A-0CBAC8DB9462}" destId="{B6ADBF5D-3977-45DB-8299-EC2A29A1F6BE}" srcOrd="0" destOrd="0" presId="urn:microsoft.com/office/officeart/2009/3/layout/HorizontalOrganizationChart"/>
    <dgm:cxn modelId="{38D393F7-679F-4FB5-B21C-053742D00311}" type="presOf" srcId="{E1EA64A5-972C-466A-824D-4E0644E5AEAD}" destId="{32CE4D5E-E65D-4E79-9D91-8D371DCEBAD9}" srcOrd="1" destOrd="0" presId="urn:microsoft.com/office/officeart/2009/3/layout/HorizontalOrganizationChart"/>
    <dgm:cxn modelId="{348DF7B4-1CF7-4B84-8E42-6E4225F9809E}" srcId="{BE808172-0D5F-4D30-9EDC-A4A5FDBB499F}" destId="{5B98FCF2-AD04-45BF-AC0F-76F4046B4BEE}" srcOrd="0" destOrd="0" parTransId="{EDAB728E-CBAC-4F0D-AE84-6B3948232DD3}" sibTransId="{9AF6FA47-107F-4059-BEF4-6B53A20D2A03}"/>
    <dgm:cxn modelId="{2BEE66D4-9CC1-4CAD-AA4A-AD16EC6B1D1D}" srcId="{E4E674A3-7D92-4589-912D-3B3D286B52AB}" destId="{5B0F4309-0308-42C3-8409-99A91980ABCA}" srcOrd="2" destOrd="0" parTransId="{6398E40D-471F-42A2-A7D6-E908D56074E9}" sibTransId="{64D281EF-4589-41FC-BA17-79FCFCCE8BD3}"/>
    <dgm:cxn modelId="{053AD2AF-3C8E-4724-9F63-BB7C456C750A}" type="presOf" srcId="{EF424234-C71E-4F16-9742-FEC9E734D6B0}" destId="{AFA1AD29-BD6D-4A57-8332-10F3BC39124E}" srcOrd="0" destOrd="0" presId="urn:microsoft.com/office/officeart/2009/3/layout/HorizontalOrganizationChart"/>
    <dgm:cxn modelId="{02532927-AEC8-4F1B-8C04-E72E8F32E945}" type="presOf" srcId="{8436260B-F3A8-4FA6-9C25-3DDF5B74660E}" destId="{02E9672E-8D0B-4B2E-84B0-5AF58449DE08}" srcOrd="0" destOrd="0" presId="urn:microsoft.com/office/officeart/2009/3/layout/HorizontalOrganizationChart"/>
    <dgm:cxn modelId="{6136602F-45EA-4A66-A6DC-0F8BA7FA540B}" type="presOf" srcId="{EF4EDE99-AC0D-400B-B559-4B6B57CB07E1}" destId="{3A1A9DA9-8326-48FD-8D6B-5073D15A9909}" srcOrd="0" destOrd="0" presId="urn:microsoft.com/office/officeart/2009/3/layout/HorizontalOrganizationChart"/>
    <dgm:cxn modelId="{54DCC2EB-F85D-4D74-9208-8C0F7D12CE6C}" type="presOf" srcId="{BE808172-0D5F-4D30-9EDC-A4A5FDBB499F}" destId="{C25B2FEB-23B3-4B73-A8E6-B06410C33047}" srcOrd="0" destOrd="0" presId="urn:microsoft.com/office/officeart/2009/3/layout/HorizontalOrganizationChart"/>
    <dgm:cxn modelId="{81102059-1FAB-4552-9055-87A9CC29128A}" type="presOf" srcId="{1D80283A-6DE3-4882-BACF-37FF4A7EE7D6}" destId="{3C87B8DA-81BE-4975-8D8F-4FB08D7F1676}" srcOrd="0" destOrd="0" presId="urn:microsoft.com/office/officeart/2009/3/layout/HorizontalOrganizationChart"/>
    <dgm:cxn modelId="{E2494233-F6F6-4EA4-BCB6-01B21E3EAAB2}" type="presOf" srcId="{80ED49C7-935D-4201-834E-F779A019C0F1}" destId="{A24D0E92-6499-43B3-ACBE-7B17B3812067}" srcOrd="0" destOrd="0" presId="urn:microsoft.com/office/officeart/2009/3/layout/HorizontalOrganizationChart"/>
    <dgm:cxn modelId="{B92CA648-0B38-45B3-851C-E182A3F11FA8}" type="presOf" srcId="{8436260B-F3A8-4FA6-9C25-3DDF5B74660E}" destId="{EEFC93CB-F141-407F-B967-375D6D5DEAA3}" srcOrd="1" destOrd="0" presId="urn:microsoft.com/office/officeart/2009/3/layout/HorizontalOrganizationChart"/>
    <dgm:cxn modelId="{9B7B3CB2-B0B5-4695-849A-05534F119C1B}" srcId="{E4E674A3-7D92-4589-912D-3B3D286B52AB}" destId="{BE808172-0D5F-4D30-9EDC-A4A5FDBB499F}" srcOrd="0" destOrd="0" parTransId="{D784EE81-F55E-49D2-B7EB-E61FEF750701}" sibTransId="{93F66C95-8B5C-4309-ACE8-047743AF8499}"/>
    <dgm:cxn modelId="{9C2C6631-8CB9-42EB-844A-9B975686E44C}" type="presOf" srcId="{5B98FCF2-AD04-45BF-AC0F-76F4046B4BEE}" destId="{00DB4E12-AFA4-45FE-8D72-D6A389D5BA18}" srcOrd="1" destOrd="0" presId="urn:microsoft.com/office/officeart/2009/3/layout/HorizontalOrganizationChart"/>
    <dgm:cxn modelId="{03AD895B-2B06-43AF-92FC-11C1EFCA3FD2}" type="presOf" srcId="{E4E674A3-7D92-4589-912D-3B3D286B52AB}" destId="{6CF88B6A-7673-4DEA-ABCE-0EC1E878A3E2}" srcOrd="1" destOrd="0" presId="urn:microsoft.com/office/officeart/2009/3/layout/HorizontalOrganizationChart"/>
    <dgm:cxn modelId="{12477A66-B40D-4288-BFB3-6E415119628C}" type="presOf" srcId="{80ED49C7-935D-4201-834E-F779A019C0F1}" destId="{A61CFF78-59F6-49D3-BFE0-6ADC6011976E}" srcOrd="1" destOrd="0" presId="urn:microsoft.com/office/officeart/2009/3/layout/HorizontalOrganizationChart"/>
    <dgm:cxn modelId="{3AA6B5A1-00BE-48D8-AFCD-2A0A5AF26BB1}" srcId="{E4E674A3-7D92-4589-912D-3B3D286B52AB}" destId="{80ED49C7-935D-4201-834E-F779A019C0F1}" srcOrd="1" destOrd="0" parTransId="{49C7A27D-129F-499C-B389-775D366F092C}" sibTransId="{633B225B-79A9-4E5E-BA4A-F944E5ABAC65}"/>
    <dgm:cxn modelId="{27BD125E-7F17-40D8-BA61-B482F6F6E8F6}" type="presOf" srcId="{E3BDFA71-9010-4957-9736-9CECFB084A46}" destId="{A91C93B9-DAC1-4D9F-9A1D-0E1293A81B18}" srcOrd="0" destOrd="0" presId="urn:microsoft.com/office/officeart/2009/3/layout/HorizontalOrganizationChart"/>
    <dgm:cxn modelId="{12270BC5-5F3F-4085-BF79-56BE00FE9876}" type="presParOf" srcId="{C61BB715-C99B-4666-BFC3-4903E0715875}" destId="{E7A1953A-54C6-4BEA-8594-E2BA3203B4ED}" srcOrd="0" destOrd="0" presId="urn:microsoft.com/office/officeart/2009/3/layout/HorizontalOrganizationChart"/>
    <dgm:cxn modelId="{65E5059C-5446-45BE-A3B0-A9B613BDBE84}" type="presParOf" srcId="{E7A1953A-54C6-4BEA-8594-E2BA3203B4ED}" destId="{19864495-A419-4916-8D2F-330FC06C0B27}" srcOrd="0" destOrd="0" presId="urn:microsoft.com/office/officeart/2009/3/layout/HorizontalOrganizationChart"/>
    <dgm:cxn modelId="{0C8C0D69-CA59-40BC-BBE8-099221D5F308}" type="presParOf" srcId="{19864495-A419-4916-8D2F-330FC06C0B27}" destId="{02E9672E-8D0B-4B2E-84B0-5AF58449DE08}" srcOrd="0" destOrd="0" presId="urn:microsoft.com/office/officeart/2009/3/layout/HorizontalOrganizationChart"/>
    <dgm:cxn modelId="{B71F42C4-2A28-48DA-ACC2-3862805F7D2F}" type="presParOf" srcId="{19864495-A419-4916-8D2F-330FC06C0B27}" destId="{EEFC93CB-F141-407F-B967-375D6D5DEAA3}" srcOrd="1" destOrd="0" presId="urn:microsoft.com/office/officeart/2009/3/layout/HorizontalOrganizationChart"/>
    <dgm:cxn modelId="{5035E410-D794-4BA4-BAD6-4CA39F980EC7}" type="presParOf" srcId="{E7A1953A-54C6-4BEA-8594-E2BA3203B4ED}" destId="{2AB92D63-43BF-4212-A7A2-9B857C4B9606}" srcOrd="1" destOrd="0" presId="urn:microsoft.com/office/officeart/2009/3/layout/HorizontalOrganizationChart"/>
    <dgm:cxn modelId="{931BEEC6-8783-48F1-9AA6-66E608B72D99}" type="presParOf" srcId="{2AB92D63-43BF-4212-A7A2-9B857C4B9606}" destId="{FAB7E447-39B9-4BF0-B345-41D471F625E8}" srcOrd="0" destOrd="0" presId="urn:microsoft.com/office/officeart/2009/3/layout/HorizontalOrganizationChart"/>
    <dgm:cxn modelId="{FBEC6876-9C4C-4B95-820C-BB907081E724}" type="presParOf" srcId="{2AB92D63-43BF-4212-A7A2-9B857C4B9606}" destId="{4A114C25-2341-4CAA-A273-DB7154A3A3ED}" srcOrd="1" destOrd="0" presId="urn:microsoft.com/office/officeart/2009/3/layout/HorizontalOrganizationChart"/>
    <dgm:cxn modelId="{49DD7AA6-DC15-42C4-8119-DB0A0F939388}" type="presParOf" srcId="{4A114C25-2341-4CAA-A273-DB7154A3A3ED}" destId="{17FD2DE5-2AA4-4472-A07C-2ED63BFA8094}" srcOrd="0" destOrd="0" presId="urn:microsoft.com/office/officeart/2009/3/layout/HorizontalOrganizationChart"/>
    <dgm:cxn modelId="{16DD7707-F7D2-49AD-886F-7F09A81E6338}" type="presParOf" srcId="{17FD2DE5-2AA4-4472-A07C-2ED63BFA8094}" destId="{8E975517-6643-474F-AC0A-F303F9E52308}" srcOrd="0" destOrd="0" presId="urn:microsoft.com/office/officeart/2009/3/layout/HorizontalOrganizationChart"/>
    <dgm:cxn modelId="{27C10DDB-B5FC-4884-9A59-8ECC539AFA62}" type="presParOf" srcId="{17FD2DE5-2AA4-4472-A07C-2ED63BFA8094}" destId="{6CF88B6A-7673-4DEA-ABCE-0EC1E878A3E2}" srcOrd="1" destOrd="0" presId="urn:microsoft.com/office/officeart/2009/3/layout/HorizontalOrganizationChart"/>
    <dgm:cxn modelId="{8F71C27E-2913-4236-BCBC-180FEE22E4D7}" type="presParOf" srcId="{4A114C25-2341-4CAA-A273-DB7154A3A3ED}" destId="{292CE788-3CDD-4B28-A85B-E71EE699BA6D}" srcOrd="1" destOrd="0" presId="urn:microsoft.com/office/officeart/2009/3/layout/HorizontalOrganizationChart"/>
    <dgm:cxn modelId="{CE4D933C-7B6A-498F-B744-C9483707A684}" type="presParOf" srcId="{292CE788-3CDD-4B28-A85B-E71EE699BA6D}" destId="{1BEA72AC-0C61-45FD-8FF9-169C055116CF}" srcOrd="0" destOrd="0" presId="urn:microsoft.com/office/officeart/2009/3/layout/HorizontalOrganizationChart"/>
    <dgm:cxn modelId="{0B8B1782-6FC1-47A1-9327-53ABB7E7424D}" type="presParOf" srcId="{292CE788-3CDD-4B28-A85B-E71EE699BA6D}" destId="{C9291D0F-62A4-48CD-A282-A5679BAA8DEF}" srcOrd="1" destOrd="0" presId="urn:microsoft.com/office/officeart/2009/3/layout/HorizontalOrganizationChart"/>
    <dgm:cxn modelId="{EB541D36-FFCE-4705-85A0-D4DA85D79363}" type="presParOf" srcId="{C9291D0F-62A4-48CD-A282-A5679BAA8DEF}" destId="{360011EA-53A0-4DBD-8A9E-BA156557AAF4}" srcOrd="0" destOrd="0" presId="urn:microsoft.com/office/officeart/2009/3/layout/HorizontalOrganizationChart"/>
    <dgm:cxn modelId="{438157E3-ADD8-4EDA-84E3-91CC69384B45}" type="presParOf" srcId="{360011EA-53A0-4DBD-8A9E-BA156557AAF4}" destId="{C25B2FEB-23B3-4B73-A8E6-B06410C33047}" srcOrd="0" destOrd="0" presId="urn:microsoft.com/office/officeart/2009/3/layout/HorizontalOrganizationChart"/>
    <dgm:cxn modelId="{F1A19116-1285-481F-8DEA-88D96E838B84}" type="presParOf" srcId="{360011EA-53A0-4DBD-8A9E-BA156557AAF4}" destId="{56801C03-7CFC-41A2-AEC1-706D4ABDDF66}" srcOrd="1" destOrd="0" presId="urn:microsoft.com/office/officeart/2009/3/layout/HorizontalOrganizationChart"/>
    <dgm:cxn modelId="{80FA3CAF-D2F7-4806-BA60-0846D492DA90}" type="presParOf" srcId="{C9291D0F-62A4-48CD-A282-A5679BAA8DEF}" destId="{E4CBC38F-128F-40B8-9DA0-F6D66A433995}" srcOrd="1" destOrd="0" presId="urn:microsoft.com/office/officeart/2009/3/layout/HorizontalOrganizationChart"/>
    <dgm:cxn modelId="{93E27DDA-F4EB-41D8-8C56-D1435C1027DF}" type="presParOf" srcId="{E4CBC38F-128F-40B8-9DA0-F6D66A433995}" destId="{AE90001F-5733-448D-9505-2EA139FD3853}" srcOrd="0" destOrd="0" presId="urn:microsoft.com/office/officeart/2009/3/layout/HorizontalOrganizationChart"/>
    <dgm:cxn modelId="{64B897B3-1A34-4C34-A90C-4FC1D0DDEE86}" type="presParOf" srcId="{E4CBC38F-128F-40B8-9DA0-F6D66A433995}" destId="{9CED8CDC-B695-48CB-9195-EB00B6B46242}" srcOrd="1" destOrd="0" presId="urn:microsoft.com/office/officeart/2009/3/layout/HorizontalOrganizationChart"/>
    <dgm:cxn modelId="{D5D57F3F-5F52-4728-AC4F-6CA5677C2149}" type="presParOf" srcId="{9CED8CDC-B695-48CB-9195-EB00B6B46242}" destId="{67C65BC2-4CA3-4FEF-A6E2-63C35830BF43}" srcOrd="0" destOrd="0" presId="urn:microsoft.com/office/officeart/2009/3/layout/HorizontalOrganizationChart"/>
    <dgm:cxn modelId="{4BAA354E-E876-4152-B744-32832779A0A1}" type="presParOf" srcId="{67C65BC2-4CA3-4FEF-A6E2-63C35830BF43}" destId="{8A6535B4-E34A-4ADF-B401-6267B24AA7EA}" srcOrd="0" destOrd="0" presId="urn:microsoft.com/office/officeart/2009/3/layout/HorizontalOrganizationChart"/>
    <dgm:cxn modelId="{E639412D-00DC-43FA-9C31-9DF32CCC1249}" type="presParOf" srcId="{67C65BC2-4CA3-4FEF-A6E2-63C35830BF43}" destId="{00DB4E12-AFA4-45FE-8D72-D6A389D5BA18}" srcOrd="1" destOrd="0" presId="urn:microsoft.com/office/officeart/2009/3/layout/HorizontalOrganizationChart"/>
    <dgm:cxn modelId="{25993B22-C2A0-4DE3-B7C5-FC8808246E9F}" type="presParOf" srcId="{9CED8CDC-B695-48CB-9195-EB00B6B46242}" destId="{4576B62E-6067-4927-97E2-C378E540AB8B}" srcOrd="1" destOrd="0" presId="urn:microsoft.com/office/officeart/2009/3/layout/HorizontalOrganizationChart"/>
    <dgm:cxn modelId="{DE068FAA-BF80-42FC-916F-2CA0B079D406}" type="presParOf" srcId="{9CED8CDC-B695-48CB-9195-EB00B6B46242}" destId="{C828D3B1-59D8-4F37-98EE-94342A56278F}" srcOrd="2" destOrd="0" presId="urn:microsoft.com/office/officeart/2009/3/layout/HorizontalOrganizationChart"/>
    <dgm:cxn modelId="{2E4AE6BC-12F8-4342-8C90-229BAFD7538C}" type="presParOf" srcId="{C9291D0F-62A4-48CD-A282-A5679BAA8DEF}" destId="{E0937AFB-61A3-4999-A923-20530A22C303}" srcOrd="2" destOrd="0" presId="urn:microsoft.com/office/officeart/2009/3/layout/HorizontalOrganizationChart"/>
    <dgm:cxn modelId="{9104A303-9C54-444D-BC15-CBE768F5ABE8}" type="presParOf" srcId="{292CE788-3CDD-4B28-A85B-E71EE699BA6D}" destId="{E2F02A37-24D8-4018-A14E-00EB30157DEC}" srcOrd="2" destOrd="0" presId="urn:microsoft.com/office/officeart/2009/3/layout/HorizontalOrganizationChart"/>
    <dgm:cxn modelId="{8A20E7A4-A177-4C67-927C-9B514916A3AB}" type="presParOf" srcId="{292CE788-3CDD-4B28-A85B-E71EE699BA6D}" destId="{5AC2801E-D1F8-47B2-86E7-E0DE1D862667}" srcOrd="3" destOrd="0" presId="urn:microsoft.com/office/officeart/2009/3/layout/HorizontalOrganizationChart"/>
    <dgm:cxn modelId="{B0BBBC44-699E-4CF8-9DC5-F13388982E23}" type="presParOf" srcId="{5AC2801E-D1F8-47B2-86E7-E0DE1D862667}" destId="{D347BBC5-3E8E-4326-B8A0-EA9095BF4012}" srcOrd="0" destOrd="0" presId="urn:microsoft.com/office/officeart/2009/3/layout/HorizontalOrganizationChart"/>
    <dgm:cxn modelId="{D5AA068E-AD49-447D-948F-42434DBC324D}" type="presParOf" srcId="{D347BBC5-3E8E-4326-B8A0-EA9095BF4012}" destId="{A24D0E92-6499-43B3-ACBE-7B17B3812067}" srcOrd="0" destOrd="0" presId="urn:microsoft.com/office/officeart/2009/3/layout/HorizontalOrganizationChart"/>
    <dgm:cxn modelId="{96088154-33C1-48F4-9C2C-C29A8B9613EF}" type="presParOf" srcId="{D347BBC5-3E8E-4326-B8A0-EA9095BF4012}" destId="{A61CFF78-59F6-49D3-BFE0-6ADC6011976E}" srcOrd="1" destOrd="0" presId="urn:microsoft.com/office/officeart/2009/3/layout/HorizontalOrganizationChart"/>
    <dgm:cxn modelId="{09068C3F-7526-4CA1-878B-387EC7244ED9}" type="presParOf" srcId="{5AC2801E-D1F8-47B2-86E7-E0DE1D862667}" destId="{0D2FD7C0-FAF7-41A8-9476-B3B29ED88259}" srcOrd="1" destOrd="0" presId="urn:microsoft.com/office/officeart/2009/3/layout/HorizontalOrganizationChart"/>
    <dgm:cxn modelId="{D083344D-CFDB-4775-BBBD-AC7468FBC441}" type="presParOf" srcId="{0D2FD7C0-FAF7-41A8-9476-B3B29ED88259}" destId="{B6ADBF5D-3977-45DB-8299-EC2A29A1F6BE}" srcOrd="0" destOrd="0" presId="urn:microsoft.com/office/officeart/2009/3/layout/HorizontalOrganizationChart"/>
    <dgm:cxn modelId="{EE476F6C-9D98-428A-92FB-AA06C227209B}" type="presParOf" srcId="{0D2FD7C0-FAF7-41A8-9476-B3B29ED88259}" destId="{82B36668-0ADE-4D3C-B4F3-149B9BE0DDAE}" srcOrd="1" destOrd="0" presId="urn:microsoft.com/office/officeart/2009/3/layout/HorizontalOrganizationChart"/>
    <dgm:cxn modelId="{913560DA-E2F2-4F57-BFA5-6E141999154E}" type="presParOf" srcId="{82B36668-0ADE-4D3C-B4F3-149B9BE0DDAE}" destId="{9D3736C8-E543-4F8F-899C-19AF5E98BD25}" srcOrd="0" destOrd="0" presId="urn:microsoft.com/office/officeart/2009/3/layout/HorizontalOrganizationChart"/>
    <dgm:cxn modelId="{4C669DC9-A9E2-4CC8-9B18-D97AEBB6A4F2}" type="presParOf" srcId="{9D3736C8-E543-4F8F-899C-19AF5E98BD25}" destId="{21CB8A88-05A5-4950-B9E3-3C89A12B25A2}" srcOrd="0" destOrd="0" presId="urn:microsoft.com/office/officeart/2009/3/layout/HorizontalOrganizationChart"/>
    <dgm:cxn modelId="{6C49B89F-96E8-4E24-8490-DD79DED852A5}" type="presParOf" srcId="{9D3736C8-E543-4F8F-899C-19AF5E98BD25}" destId="{34CD3AE8-9C8E-4073-9C9D-CF93D6EAC5BA}" srcOrd="1" destOrd="0" presId="urn:microsoft.com/office/officeart/2009/3/layout/HorizontalOrganizationChart"/>
    <dgm:cxn modelId="{2A4EF5A6-77AB-41AA-821B-007E05650A5B}" type="presParOf" srcId="{82B36668-0ADE-4D3C-B4F3-149B9BE0DDAE}" destId="{978F761B-3CAB-42C3-8442-B8D9311E5161}" srcOrd="1" destOrd="0" presId="urn:microsoft.com/office/officeart/2009/3/layout/HorizontalOrganizationChart"/>
    <dgm:cxn modelId="{CAAA9964-34B8-4570-AFD3-462C1C86376F}" type="presParOf" srcId="{82B36668-0ADE-4D3C-B4F3-149B9BE0DDAE}" destId="{D14BBE70-A72D-45B0-86BF-EC20569DE336}" srcOrd="2" destOrd="0" presId="urn:microsoft.com/office/officeart/2009/3/layout/HorizontalOrganizationChart"/>
    <dgm:cxn modelId="{EC744671-9A05-4B16-95B0-EE1A7B4A7249}" type="presParOf" srcId="{5AC2801E-D1F8-47B2-86E7-E0DE1D862667}" destId="{9EDE1F35-C2D8-412C-BEE7-D38F9EE67B40}" srcOrd="2" destOrd="0" presId="urn:microsoft.com/office/officeart/2009/3/layout/HorizontalOrganizationChart"/>
    <dgm:cxn modelId="{2ABEA227-5896-407C-BAA6-A2B2F9A0E6E4}" type="presParOf" srcId="{292CE788-3CDD-4B28-A85B-E71EE699BA6D}" destId="{B40FF35D-22C1-4697-997F-3FACECEAFEC3}" srcOrd="4" destOrd="0" presId="urn:microsoft.com/office/officeart/2009/3/layout/HorizontalOrganizationChart"/>
    <dgm:cxn modelId="{B1D5966B-5AB7-45F8-8856-BDE2162EF118}" type="presParOf" srcId="{292CE788-3CDD-4B28-A85B-E71EE699BA6D}" destId="{1332145C-BEFD-4F69-80C8-419FF97FC373}" srcOrd="5" destOrd="0" presId="urn:microsoft.com/office/officeart/2009/3/layout/HorizontalOrganizationChart"/>
    <dgm:cxn modelId="{743B1CBC-C38C-4DC2-B15B-B01983D293C8}" type="presParOf" srcId="{1332145C-BEFD-4F69-80C8-419FF97FC373}" destId="{DBFFD6A8-6B6C-4625-A49E-1966EB35D23D}" srcOrd="0" destOrd="0" presId="urn:microsoft.com/office/officeart/2009/3/layout/HorizontalOrganizationChart"/>
    <dgm:cxn modelId="{D5EEC6AA-683C-48FD-9ED0-0B92087BAA3B}" type="presParOf" srcId="{DBFFD6A8-6B6C-4625-A49E-1966EB35D23D}" destId="{6F488B1C-DAF4-4B1D-9AC3-9C8B03A1F8B2}" srcOrd="0" destOrd="0" presId="urn:microsoft.com/office/officeart/2009/3/layout/HorizontalOrganizationChart"/>
    <dgm:cxn modelId="{7B325FA1-CD07-4985-A22A-EE0C225A116E}" type="presParOf" srcId="{DBFFD6A8-6B6C-4625-A49E-1966EB35D23D}" destId="{A6AE7FD4-DBD2-4A16-98BD-451697D5EEC7}" srcOrd="1" destOrd="0" presId="urn:microsoft.com/office/officeart/2009/3/layout/HorizontalOrganizationChart"/>
    <dgm:cxn modelId="{D46DCE02-11FC-460D-9937-9F9CD2DEAB8B}" type="presParOf" srcId="{1332145C-BEFD-4F69-80C8-419FF97FC373}" destId="{3D044D0C-E370-40FC-A587-79ABA21ED5A1}" srcOrd="1" destOrd="0" presId="urn:microsoft.com/office/officeart/2009/3/layout/HorizontalOrganizationChart"/>
    <dgm:cxn modelId="{86AA6DBC-E2D1-4903-B435-65922263B1F7}" type="presParOf" srcId="{3D044D0C-E370-40FC-A587-79ABA21ED5A1}" destId="{7727E65F-6905-43CE-9777-0F08B4C6324F}" srcOrd="0" destOrd="0" presId="urn:microsoft.com/office/officeart/2009/3/layout/HorizontalOrganizationChart"/>
    <dgm:cxn modelId="{84C54B4F-66C6-4B5E-94C2-426774F4AC59}" type="presParOf" srcId="{3D044D0C-E370-40FC-A587-79ABA21ED5A1}" destId="{059F2339-F21C-4AC8-91DF-65F9540E4BC5}" srcOrd="1" destOrd="0" presId="urn:microsoft.com/office/officeart/2009/3/layout/HorizontalOrganizationChart"/>
    <dgm:cxn modelId="{7DD25BEF-8785-4C3A-AD61-EC275DAA527B}" type="presParOf" srcId="{059F2339-F21C-4AC8-91DF-65F9540E4BC5}" destId="{F9748FED-AFFF-4FCC-916F-493D25E15FC6}" srcOrd="0" destOrd="0" presId="urn:microsoft.com/office/officeart/2009/3/layout/HorizontalOrganizationChart"/>
    <dgm:cxn modelId="{ABA1E53A-2638-48F0-88C9-B75B7EA83687}" type="presParOf" srcId="{F9748FED-AFFF-4FCC-916F-493D25E15FC6}" destId="{5FA4F41C-7A55-41C0-B2CF-D8D6E42F47A3}" srcOrd="0" destOrd="0" presId="urn:microsoft.com/office/officeart/2009/3/layout/HorizontalOrganizationChart"/>
    <dgm:cxn modelId="{C9E24C87-4D2D-46C8-9098-745FF35813E5}" type="presParOf" srcId="{F9748FED-AFFF-4FCC-916F-493D25E15FC6}" destId="{1715A3A1-2EC2-4846-A3A8-7A824FCD0AAA}" srcOrd="1" destOrd="0" presId="urn:microsoft.com/office/officeart/2009/3/layout/HorizontalOrganizationChart"/>
    <dgm:cxn modelId="{475A0634-CBAE-4677-B5B1-F89F5CD81EC7}" type="presParOf" srcId="{059F2339-F21C-4AC8-91DF-65F9540E4BC5}" destId="{2778052D-DB33-46AB-9B7C-FCC13E870FF4}" srcOrd="1" destOrd="0" presId="urn:microsoft.com/office/officeart/2009/3/layout/HorizontalOrganizationChart"/>
    <dgm:cxn modelId="{DD98A793-A2E0-4C38-90AD-AA0AACED433D}" type="presParOf" srcId="{059F2339-F21C-4AC8-91DF-65F9540E4BC5}" destId="{064B6CEF-94C7-4F5F-B4C6-DAFD989DFC1B}" srcOrd="2" destOrd="0" presId="urn:microsoft.com/office/officeart/2009/3/layout/HorizontalOrganizationChart"/>
    <dgm:cxn modelId="{324060C4-8F3B-429E-B478-A78069932CA4}" type="presParOf" srcId="{1332145C-BEFD-4F69-80C8-419FF97FC373}" destId="{652A5F26-D3C5-4357-8B9C-548ABE0F2204}" srcOrd="2" destOrd="0" presId="urn:microsoft.com/office/officeart/2009/3/layout/HorizontalOrganizationChart"/>
    <dgm:cxn modelId="{4AFAAD28-A018-4ECD-B613-2D9C56F7BA9A}" type="presParOf" srcId="{4A114C25-2341-4CAA-A273-DB7154A3A3ED}" destId="{F22CB797-309C-4FDD-A6F0-07110A32482A}" srcOrd="2" destOrd="0" presId="urn:microsoft.com/office/officeart/2009/3/layout/HorizontalOrganizationChart"/>
    <dgm:cxn modelId="{5EAC0BFD-604C-4B0E-91F2-CA58326076C6}" type="presParOf" srcId="{2AB92D63-43BF-4212-A7A2-9B857C4B9606}" destId="{18ABD392-DBB5-4FF0-AF35-37E74E117F5F}" srcOrd="2" destOrd="0" presId="urn:microsoft.com/office/officeart/2009/3/layout/HorizontalOrganizationChart"/>
    <dgm:cxn modelId="{12911D22-9227-4783-A584-8E582A2E493F}" type="presParOf" srcId="{2AB92D63-43BF-4212-A7A2-9B857C4B9606}" destId="{DC4426E1-47C2-48F2-9009-A45FDC7B8EAC}" srcOrd="3" destOrd="0" presId="urn:microsoft.com/office/officeart/2009/3/layout/HorizontalOrganizationChart"/>
    <dgm:cxn modelId="{00D45847-DCF2-44EE-9C36-77888A1A6474}" type="presParOf" srcId="{DC4426E1-47C2-48F2-9009-A45FDC7B8EAC}" destId="{8F36C9E5-119C-488E-860D-EA1E8E617C97}" srcOrd="0" destOrd="0" presId="urn:microsoft.com/office/officeart/2009/3/layout/HorizontalOrganizationChart"/>
    <dgm:cxn modelId="{B78F7A5B-2432-49C2-AA48-D5006C21699B}" type="presParOf" srcId="{8F36C9E5-119C-488E-860D-EA1E8E617C97}" destId="{16EA3416-360A-4B25-848F-78CCD669FB12}" srcOrd="0" destOrd="0" presId="urn:microsoft.com/office/officeart/2009/3/layout/HorizontalOrganizationChart"/>
    <dgm:cxn modelId="{6E3D8D91-A057-4388-B445-58E36493DD27}" type="presParOf" srcId="{8F36C9E5-119C-488E-860D-EA1E8E617C97}" destId="{C6ED7C4F-D937-4E41-9F72-F863B507DEB4}" srcOrd="1" destOrd="0" presId="urn:microsoft.com/office/officeart/2009/3/layout/HorizontalOrganizationChart"/>
    <dgm:cxn modelId="{E76DC936-1F4D-4550-8E75-7AC915001B4B}" type="presParOf" srcId="{DC4426E1-47C2-48F2-9009-A45FDC7B8EAC}" destId="{A0B160FB-1F4B-4C0B-8AFC-A67D3DA22B95}" srcOrd="1" destOrd="0" presId="urn:microsoft.com/office/officeart/2009/3/layout/HorizontalOrganizationChart"/>
    <dgm:cxn modelId="{B1E60868-4D9D-4248-BF2E-0C72D8E74F45}" type="presParOf" srcId="{A0B160FB-1F4B-4C0B-8AFC-A67D3DA22B95}" destId="{D605BC5D-B1F6-4A9A-AC0B-BAF9CFF26A1D}" srcOrd="0" destOrd="0" presId="urn:microsoft.com/office/officeart/2009/3/layout/HorizontalOrganizationChart"/>
    <dgm:cxn modelId="{C4B767D0-4363-4F72-A38D-9675D70BCDA0}" type="presParOf" srcId="{A0B160FB-1F4B-4C0B-8AFC-A67D3DA22B95}" destId="{A1855E81-82A8-4540-98D7-C107BEAADEBB}" srcOrd="1" destOrd="0" presId="urn:microsoft.com/office/officeart/2009/3/layout/HorizontalOrganizationChart"/>
    <dgm:cxn modelId="{628D0C80-6346-431C-A303-C707EFFC5051}" type="presParOf" srcId="{A1855E81-82A8-4540-98D7-C107BEAADEBB}" destId="{FF73D6F6-17E5-4C70-A955-6664A25BBEE3}" srcOrd="0" destOrd="0" presId="urn:microsoft.com/office/officeart/2009/3/layout/HorizontalOrganizationChart"/>
    <dgm:cxn modelId="{66A10705-AFD9-4C2B-B664-F05C473DCE50}" type="presParOf" srcId="{FF73D6F6-17E5-4C70-A955-6664A25BBEE3}" destId="{8A9546EA-9445-45AE-BDB6-FFC6E7FC3AC0}" srcOrd="0" destOrd="0" presId="urn:microsoft.com/office/officeart/2009/3/layout/HorizontalOrganizationChart"/>
    <dgm:cxn modelId="{B7EE1A06-5B19-45D4-899C-17FD6BF11B16}" type="presParOf" srcId="{FF73D6F6-17E5-4C70-A955-6664A25BBEE3}" destId="{95ABE6E3-E432-420F-BF2A-7A320554CF55}" srcOrd="1" destOrd="0" presId="urn:microsoft.com/office/officeart/2009/3/layout/HorizontalOrganizationChart"/>
    <dgm:cxn modelId="{78EECA40-9ACB-4E2F-A88A-4336A00A9B37}" type="presParOf" srcId="{A1855E81-82A8-4540-98D7-C107BEAADEBB}" destId="{78EA0800-C621-4C75-8D73-D876A6D54B73}" srcOrd="1" destOrd="0" presId="urn:microsoft.com/office/officeart/2009/3/layout/HorizontalOrganizationChart"/>
    <dgm:cxn modelId="{DCF2EBFA-7524-4FFA-8703-9F26B65E001E}" type="presParOf" srcId="{78EA0800-C621-4C75-8D73-D876A6D54B73}" destId="{971FA0F9-5E19-451D-B222-20D243E0D882}" srcOrd="0" destOrd="0" presId="urn:microsoft.com/office/officeart/2009/3/layout/HorizontalOrganizationChart"/>
    <dgm:cxn modelId="{7B00628C-68EE-4C95-BE99-0CC6B50A7DF4}" type="presParOf" srcId="{78EA0800-C621-4C75-8D73-D876A6D54B73}" destId="{4FF36F73-5E85-4954-8FB4-0F3B05ABBE5A}" srcOrd="1" destOrd="0" presId="urn:microsoft.com/office/officeart/2009/3/layout/HorizontalOrganizationChart"/>
    <dgm:cxn modelId="{FD9C52E1-FD68-4B59-8ABF-2B42DFBD6F62}" type="presParOf" srcId="{4FF36F73-5E85-4954-8FB4-0F3B05ABBE5A}" destId="{D40DFA16-9B71-4D67-B67F-8CD2BDD4B222}" srcOrd="0" destOrd="0" presId="urn:microsoft.com/office/officeart/2009/3/layout/HorizontalOrganizationChart"/>
    <dgm:cxn modelId="{2CF89EAE-0934-4BD5-9033-F4930F5C92F7}" type="presParOf" srcId="{D40DFA16-9B71-4D67-B67F-8CD2BDD4B222}" destId="{A91C93B9-DAC1-4D9F-9A1D-0E1293A81B18}" srcOrd="0" destOrd="0" presId="urn:microsoft.com/office/officeart/2009/3/layout/HorizontalOrganizationChart"/>
    <dgm:cxn modelId="{88F99726-8D16-4923-90E8-5C46F1D6E729}" type="presParOf" srcId="{D40DFA16-9B71-4D67-B67F-8CD2BDD4B222}" destId="{85E07078-0799-4AA4-9232-D6017F171C21}" srcOrd="1" destOrd="0" presId="urn:microsoft.com/office/officeart/2009/3/layout/HorizontalOrganizationChart"/>
    <dgm:cxn modelId="{AD93C68F-FE3E-4FBE-9B0D-1DFC9B03DC83}" type="presParOf" srcId="{4FF36F73-5E85-4954-8FB4-0F3B05ABBE5A}" destId="{069503AC-F80B-476B-A880-3D43844EAE9E}" srcOrd="1" destOrd="0" presId="urn:microsoft.com/office/officeart/2009/3/layout/HorizontalOrganizationChart"/>
    <dgm:cxn modelId="{BD3AEA2A-839F-430C-8588-C94A4E6A0928}" type="presParOf" srcId="{4FF36F73-5E85-4954-8FB4-0F3B05ABBE5A}" destId="{5CBA0770-688C-48BD-B311-CB40EA4DB5B6}" srcOrd="2" destOrd="0" presId="urn:microsoft.com/office/officeart/2009/3/layout/HorizontalOrganizationChart"/>
    <dgm:cxn modelId="{D4357DB1-AB47-45D2-AE14-D75D0FE3E521}" type="presParOf" srcId="{A1855E81-82A8-4540-98D7-C107BEAADEBB}" destId="{8A9C4F09-57B0-43DE-B200-3CE65F1E7462}" srcOrd="2" destOrd="0" presId="urn:microsoft.com/office/officeart/2009/3/layout/HorizontalOrganizationChart"/>
    <dgm:cxn modelId="{30650673-8C72-4CBE-89C3-B2289FDD65C2}" type="presParOf" srcId="{A0B160FB-1F4B-4C0B-8AFC-A67D3DA22B95}" destId="{92587B08-1E29-43EA-9357-438DCB1CD67C}" srcOrd="2" destOrd="0" presId="urn:microsoft.com/office/officeart/2009/3/layout/HorizontalOrganizationChart"/>
    <dgm:cxn modelId="{F0381B3C-F6FA-4EAE-B03B-F9A04A263057}" type="presParOf" srcId="{A0B160FB-1F4B-4C0B-8AFC-A67D3DA22B95}" destId="{BF186943-540B-4DD0-B53A-CB02F0394C2C}" srcOrd="3" destOrd="0" presId="urn:microsoft.com/office/officeart/2009/3/layout/HorizontalOrganizationChart"/>
    <dgm:cxn modelId="{E34DF09D-6F8B-432A-83FA-19026F78E1BB}" type="presParOf" srcId="{BF186943-540B-4DD0-B53A-CB02F0394C2C}" destId="{EC326628-A43D-4A75-B0A0-9C9B4D35D707}" srcOrd="0" destOrd="0" presId="urn:microsoft.com/office/officeart/2009/3/layout/HorizontalOrganizationChart"/>
    <dgm:cxn modelId="{58F1AAA8-4560-49BF-AE22-1977C9DE5A39}" type="presParOf" srcId="{EC326628-A43D-4A75-B0A0-9C9B4D35D707}" destId="{80EE6BEB-C3DE-4B7F-B0AC-601AF23DF208}" srcOrd="0" destOrd="0" presId="urn:microsoft.com/office/officeart/2009/3/layout/HorizontalOrganizationChart"/>
    <dgm:cxn modelId="{0903D614-FE3C-4B6E-9192-2CCB6692E963}" type="presParOf" srcId="{EC326628-A43D-4A75-B0A0-9C9B4D35D707}" destId="{99854C0B-91AC-4769-8CC0-F9EEC1D54A7B}" srcOrd="1" destOrd="0" presId="urn:microsoft.com/office/officeart/2009/3/layout/HorizontalOrganizationChart"/>
    <dgm:cxn modelId="{9527D3A4-BD7D-40E3-A1EC-C96971885041}" type="presParOf" srcId="{BF186943-540B-4DD0-B53A-CB02F0394C2C}" destId="{0EB5A492-A3FD-497A-AD61-75312EC0D2CD}" srcOrd="1" destOrd="0" presId="urn:microsoft.com/office/officeart/2009/3/layout/HorizontalOrganizationChart"/>
    <dgm:cxn modelId="{A5E2F43F-0872-473D-9019-19FD080A5CCE}" type="presParOf" srcId="{0EB5A492-A3FD-497A-AD61-75312EC0D2CD}" destId="{3A1A9DA9-8326-48FD-8D6B-5073D15A9909}" srcOrd="0" destOrd="0" presId="urn:microsoft.com/office/officeart/2009/3/layout/HorizontalOrganizationChart"/>
    <dgm:cxn modelId="{382936AB-F531-47AA-8C4D-DF0453C2DBA3}" type="presParOf" srcId="{0EB5A492-A3FD-497A-AD61-75312EC0D2CD}" destId="{DBFF9BCA-9BC4-4BC9-82CB-ECE553934D0C}" srcOrd="1" destOrd="0" presId="urn:microsoft.com/office/officeart/2009/3/layout/HorizontalOrganizationChart"/>
    <dgm:cxn modelId="{7018F3E3-B83F-4928-BD9F-F78246172C74}" type="presParOf" srcId="{DBFF9BCA-9BC4-4BC9-82CB-ECE553934D0C}" destId="{D79E4C55-57F2-4711-BC5B-FADC174618AA}" srcOrd="0" destOrd="0" presId="urn:microsoft.com/office/officeart/2009/3/layout/HorizontalOrganizationChart"/>
    <dgm:cxn modelId="{E4077D29-FACD-4738-BA57-55B16D125F54}" type="presParOf" srcId="{D79E4C55-57F2-4711-BC5B-FADC174618AA}" destId="{3C87B8DA-81BE-4975-8D8F-4FB08D7F1676}" srcOrd="0" destOrd="0" presId="urn:microsoft.com/office/officeart/2009/3/layout/HorizontalOrganizationChart"/>
    <dgm:cxn modelId="{15050886-A6EF-416F-BCF1-274B4B44464D}" type="presParOf" srcId="{D79E4C55-57F2-4711-BC5B-FADC174618AA}" destId="{D2247CE3-7561-44EA-ABE9-DA97200ABA03}" srcOrd="1" destOrd="0" presId="urn:microsoft.com/office/officeart/2009/3/layout/HorizontalOrganizationChart"/>
    <dgm:cxn modelId="{E6C78DB3-89DF-46C0-95EB-537644B49CBC}" type="presParOf" srcId="{DBFF9BCA-9BC4-4BC9-82CB-ECE553934D0C}" destId="{1BFCA0ED-3517-4F16-BE3F-2F29155A8029}" srcOrd="1" destOrd="0" presId="urn:microsoft.com/office/officeart/2009/3/layout/HorizontalOrganizationChart"/>
    <dgm:cxn modelId="{D11B7C8B-1351-4D94-96E7-594EEABE53FA}" type="presParOf" srcId="{DBFF9BCA-9BC4-4BC9-82CB-ECE553934D0C}" destId="{61A607B8-E80D-42C9-816C-C6D1FF3BB806}" srcOrd="2" destOrd="0" presId="urn:microsoft.com/office/officeart/2009/3/layout/HorizontalOrganizationChart"/>
    <dgm:cxn modelId="{435B62F5-7801-4CF7-9708-397DB782C795}" type="presParOf" srcId="{BF186943-540B-4DD0-B53A-CB02F0394C2C}" destId="{6FCB2991-0A4C-4A64-B721-100BC26773D9}" srcOrd="2" destOrd="0" presId="urn:microsoft.com/office/officeart/2009/3/layout/HorizontalOrganizationChart"/>
    <dgm:cxn modelId="{582CAF97-6B99-485D-AF45-4C2EEBAA8638}" type="presParOf" srcId="{A0B160FB-1F4B-4C0B-8AFC-A67D3DA22B95}" destId="{AFA1AD29-BD6D-4A57-8332-10F3BC39124E}" srcOrd="4" destOrd="0" presId="urn:microsoft.com/office/officeart/2009/3/layout/HorizontalOrganizationChart"/>
    <dgm:cxn modelId="{E8A4D27B-EAC4-4151-ACD4-4338017678A9}" type="presParOf" srcId="{A0B160FB-1F4B-4C0B-8AFC-A67D3DA22B95}" destId="{44FD3332-2EBD-4058-8AC5-11F79F6F1142}" srcOrd="5" destOrd="0" presId="urn:microsoft.com/office/officeart/2009/3/layout/HorizontalOrganizationChart"/>
    <dgm:cxn modelId="{599B20E3-75DA-466F-BD2D-199A1FF2E688}" type="presParOf" srcId="{44FD3332-2EBD-4058-8AC5-11F79F6F1142}" destId="{9D01B995-56CC-43F8-A894-C58CECE02CFF}" srcOrd="0" destOrd="0" presId="urn:microsoft.com/office/officeart/2009/3/layout/HorizontalOrganizationChart"/>
    <dgm:cxn modelId="{CB0EB81C-F16B-40D2-B710-7DCD06F0D0F2}" type="presParOf" srcId="{9D01B995-56CC-43F8-A894-C58CECE02CFF}" destId="{B8CD48C7-A456-4EE6-B6D7-219BF9603A80}" srcOrd="0" destOrd="0" presId="urn:microsoft.com/office/officeart/2009/3/layout/HorizontalOrganizationChart"/>
    <dgm:cxn modelId="{A6AD8A33-E9EE-430A-994C-3E6F22728A7C}" type="presParOf" srcId="{9D01B995-56CC-43F8-A894-C58CECE02CFF}" destId="{789A6B89-5746-4312-913A-15860F34755B}" srcOrd="1" destOrd="0" presId="urn:microsoft.com/office/officeart/2009/3/layout/HorizontalOrganizationChart"/>
    <dgm:cxn modelId="{C65A00DF-2A37-4803-82E4-830E838617DA}" type="presParOf" srcId="{44FD3332-2EBD-4058-8AC5-11F79F6F1142}" destId="{8D2CE6F3-4473-4480-AE61-5953EF1DE612}" srcOrd="1" destOrd="0" presId="urn:microsoft.com/office/officeart/2009/3/layout/HorizontalOrganizationChart"/>
    <dgm:cxn modelId="{7765D5B2-C8FC-4B29-9F8A-D771844D6E20}" type="presParOf" srcId="{8D2CE6F3-4473-4480-AE61-5953EF1DE612}" destId="{8A582C6A-1690-4213-80E3-2E44EB648785}" srcOrd="0" destOrd="0" presId="urn:microsoft.com/office/officeart/2009/3/layout/HorizontalOrganizationChart"/>
    <dgm:cxn modelId="{045E0DF4-6D42-4056-9813-FAFC65A723F9}" type="presParOf" srcId="{8D2CE6F3-4473-4480-AE61-5953EF1DE612}" destId="{A623F4D3-7FE8-42DA-B410-6AD7ACC1E52B}" srcOrd="1" destOrd="0" presId="urn:microsoft.com/office/officeart/2009/3/layout/HorizontalOrganizationChart"/>
    <dgm:cxn modelId="{0FEB74FD-27ED-4A6D-B767-94701C6A2199}" type="presParOf" srcId="{A623F4D3-7FE8-42DA-B410-6AD7ACC1E52B}" destId="{40D2C69D-6656-47CC-8E5F-13CC3FD51EAF}" srcOrd="0" destOrd="0" presId="urn:microsoft.com/office/officeart/2009/3/layout/HorizontalOrganizationChart"/>
    <dgm:cxn modelId="{6F94D952-0488-4BD8-9042-4E05D8E9F8CC}" type="presParOf" srcId="{40D2C69D-6656-47CC-8E5F-13CC3FD51EAF}" destId="{067D26A6-9F91-49F0-A451-F6AC635879F5}" srcOrd="0" destOrd="0" presId="urn:microsoft.com/office/officeart/2009/3/layout/HorizontalOrganizationChart"/>
    <dgm:cxn modelId="{0DD56DA3-413F-4F14-A9FB-63B7B286C79D}" type="presParOf" srcId="{40D2C69D-6656-47CC-8E5F-13CC3FD51EAF}" destId="{32CE4D5E-E65D-4E79-9D91-8D371DCEBAD9}" srcOrd="1" destOrd="0" presId="urn:microsoft.com/office/officeart/2009/3/layout/HorizontalOrganizationChart"/>
    <dgm:cxn modelId="{D4680F9C-2DA2-47E1-9141-0C99D9D811D5}" type="presParOf" srcId="{A623F4D3-7FE8-42DA-B410-6AD7ACC1E52B}" destId="{7E06851B-A525-42B9-82D5-32D59F67726C}" srcOrd="1" destOrd="0" presId="urn:microsoft.com/office/officeart/2009/3/layout/HorizontalOrganizationChart"/>
    <dgm:cxn modelId="{8FB3D459-3AA1-415E-BB3B-D8EBFB4851F3}" type="presParOf" srcId="{A623F4D3-7FE8-42DA-B410-6AD7ACC1E52B}" destId="{6FAEE0C3-5ED9-4D7C-9D0A-1F632075D3F3}" srcOrd="2" destOrd="0" presId="urn:microsoft.com/office/officeart/2009/3/layout/HorizontalOrganizationChart"/>
    <dgm:cxn modelId="{8F84A6A2-71A9-4C46-9191-2F9CE03A7830}" type="presParOf" srcId="{44FD3332-2EBD-4058-8AC5-11F79F6F1142}" destId="{A1436504-0E62-4E94-A5EF-98CD0839BD1B}" srcOrd="2" destOrd="0" presId="urn:microsoft.com/office/officeart/2009/3/layout/HorizontalOrganizationChart"/>
    <dgm:cxn modelId="{24D3B971-9E4C-4CB6-8D6D-AE2D54CB2CC4}" type="presParOf" srcId="{DC4426E1-47C2-48F2-9009-A45FDC7B8EAC}" destId="{1CCEBACD-8D42-447A-884C-DF99E421E27E}" srcOrd="2" destOrd="0" presId="urn:microsoft.com/office/officeart/2009/3/layout/HorizontalOrganizationChart"/>
    <dgm:cxn modelId="{7025465A-FA0B-46D3-B1E0-1FE63F1E4705}" type="presParOf" srcId="{E7A1953A-54C6-4BEA-8594-E2BA3203B4ED}" destId="{D221F9B5-40E3-4D78-ACB1-58E5064AE81B}" srcOrd="2" destOrd="0" presId="urn:microsoft.com/office/officeart/2009/3/layout/HorizontalOrganizationChart"/>
  </dgm:cxnLst>
  <dgm:bg/>
  <dgm:whole>
    <a:ln>
      <a:noFill/>
    </a:ln>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A582C6A-1690-4213-80E3-2E44EB648785}">
      <dsp:nvSpPr>
        <dsp:cNvPr id="0" name=""/>
        <dsp:cNvSpPr/>
      </dsp:nvSpPr>
      <dsp:spPr>
        <a:xfrm>
          <a:off x="5159340" y="4291386"/>
          <a:ext cx="91440" cy="91440"/>
        </a:xfrm>
        <a:custGeom>
          <a:avLst/>
          <a:gdLst/>
          <a:ahLst/>
          <a:cxnLst/>
          <a:rect l="0" t="0" r="0" b="0"/>
          <a:pathLst>
            <a:path>
              <a:moveTo>
                <a:pt x="45720" y="45720"/>
              </a:moveTo>
              <a:lnTo>
                <a:pt x="117625" y="45720"/>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FA1AD29-BD6D-4A57-8332-10F3BC39124E}">
      <dsp:nvSpPr>
        <dsp:cNvPr id="0" name=""/>
        <dsp:cNvSpPr/>
      </dsp:nvSpPr>
      <dsp:spPr>
        <a:xfrm>
          <a:off x="3480816" y="3309086"/>
          <a:ext cx="300531" cy="1028020"/>
        </a:xfrm>
        <a:custGeom>
          <a:avLst/>
          <a:gdLst/>
          <a:ahLst/>
          <a:cxnLst/>
          <a:rect l="0" t="0" r="0" b="0"/>
          <a:pathLst>
            <a:path>
              <a:moveTo>
                <a:pt x="0" y="0"/>
              </a:moveTo>
              <a:lnTo>
                <a:pt x="143119" y="0"/>
              </a:lnTo>
              <a:lnTo>
                <a:pt x="143119" y="1028020"/>
              </a:lnTo>
              <a:lnTo>
                <a:pt x="300531" y="1028020"/>
              </a:lnTo>
            </a:path>
          </a:pathLst>
        </a:custGeom>
        <a:noFill/>
        <a:ln w="25400"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A1A9DA9-8326-48FD-8D6B-5073D15A9909}">
      <dsp:nvSpPr>
        <dsp:cNvPr id="0" name=""/>
        <dsp:cNvSpPr/>
      </dsp:nvSpPr>
      <dsp:spPr>
        <a:xfrm>
          <a:off x="5159340" y="3134415"/>
          <a:ext cx="91440" cy="91440"/>
        </a:xfrm>
        <a:custGeom>
          <a:avLst/>
          <a:gdLst/>
          <a:ahLst/>
          <a:cxnLst/>
          <a:rect l="0" t="0" r="0" b="0"/>
          <a:pathLst>
            <a:path>
              <a:moveTo>
                <a:pt x="45720" y="45720"/>
              </a:moveTo>
              <a:lnTo>
                <a:pt x="117625" y="45720"/>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2587B08-1E29-43EA-9357-438DCB1CD67C}">
      <dsp:nvSpPr>
        <dsp:cNvPr id="0" name=""/>
        <dsp:cNvSpPr/>
      </dsp:nvSpPr>
      <dsp:spPr>
        <a:xfrm>
          <a:off x="3480816" y="3180135"/>
          <a:ext cx="300531" cy="128950"/>
        </a:xfrm>
        <a:custGeom>
          <a:avLst/>
          <a:gdLst/>
          <a:ahLst/>
          <a:cxnLst/>
          <a:rect l="0" t="0" r="0" b="0"/>
          <a:pathLst>
            <a:path>
              <a:moveTo>
                <a:pt x="0" y="128950"/>
              </a:moveTo>
              <a:lnTo>
                <a:pt x="143119" y="128950"/>
              </a:lnTo>
              <a:lnTo>
                <a:pt x="143119" y="0"/>
              </a:lnTo>
              <a:lnTo>
                <a:pt x="300531" y="0"/>
              </a:lnTo>
            </a:path>
          </a:pathLst>
        </a:custGeom>
        <a:noFill/>
        <a:ln w="25400"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71FA0F9-5E19-451D-B222-20D243E0D882}">
      <dsp:nvSpPr>
        <dsp:cNvPr id="0" name=""/>
        <dsp:cNvSpPr/>
      </dsp:nvSpPr>
      <dsp:spPr>
        <a:xfrm>
          <a:off x="5159340" y="2332000"/>
          <a:ext cx="91440" cy="91440"/>
        </a:xfrm>
        <a:custGeom>
          <a:avLst/>
          <a:gdLst/>
          <a:ahLst/>
          <a:cxnLst/>
          <a:rect l="0" t="0" r="0" b="0"/>
          <a:pathLst>
            <a:path>
              <a:moveTo>
                <a:pt x="45720" y="45720"/>
              </a:moveTo>
              <a:lnTo>
                <a:pt x="117625" y="45720"/>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605BC5D-B1F6-4A9A-AC0B-BAF9CFF26A1D}">
      <dsp:nvSpPr>
        <dsp:cNvPr id="0" name=""/>
        <dsp:cNvSpPr/>
      </dsp:nvSpPr>
      <dsp:spPr>
        <a:xfrm>
          <a:off x="3480816" y="2377720"/>
          <a:ext cx="300531" cy="931365"/>
        </a:xfrm>
        <a:custGeom>
          <a:avLst/>
          <a:gdLst/>
          <a:ahLst/>
          <a:cxnLst/>
          <a:rect l="0" t="0" r="0" b="0"/>
          <a:pathLst>
            <a:path>
              <a:moveTo>
                <a:pt x="0" y="931365"/>
              </a:moveTo>
              <a:lnTo>
                <a:pt x="143119" y="931365"/>
              </a:lnTo>
              <a:lnTo>
                <a:pt x="143119" y="0"/>
              </a:lnTo>
              <a:lnTo>
                <a:pt x="300531" y="0"/>
              </a:lnTo>
            </a:path>
          </a:pathLst>
        </a:custGeom>
        <a:noFill/>
        <a:ln w="25400"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8ABD392-DBB5-4FF0-AF35-37E74E117F5F}">
      <dsp:nvSpPr>
        <dsp:cNvPr id="0" name=""/>
        <dsp:cNvSpPr/>
      </dsp:nvSpPr>
      <dsp:spPr>
        <a:xfrm>
          <a:off x="1574120" y="1967904"/>
          <a:ext cx="332576" cy="1341181"/>
        </a:xfrm>
        <a:custGeom>
          <a:avLst/>
          <a:gdLst/>
          <a:ahLst/>
          <a:cxnLst/>
          <a:rect l="0" t="0" r="0" b="0"/>
          <a:pathLst>
            <a:path>
              <a:moveTo>
                <a:pt x="0" y="0"/>
              </a:moveTo>
              <a:lnTo>
                <a:pt x="175164" y="0"/>
              </a:lnTo>
              <a:lnTo>
                <a:pt x="175164" y="1341181"/>
              </a:lnTo>
              <a:lnTo>
                <a:pt x="332576" y="1341181"/>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727E65F-6905-43CE-9777-0F08B4C6324F}">
      <dsp:nvSpPr>
        <dsp:cNvPr id="0" name=""/>
        <dsp:cNvSpPr/>
      </dsp:nvSpPr>
      <dsp:spPr>
        <a:xfrm>
          <a:off x="5258888" y="1318929"/>
          <a:ext cx="91440" cy="91440"/>
        </a:xfrm>
        <a:custGeom>
          <a:avLst/>
          <a:gdLst/>
          <a:ahLst/>
          <a:cxnLst/>
          <a:rect l="0" t="0" r="0" b="0"/>
          <a:pathLst>
            <a:path>
              <a:moveTo>
                <a:pt x="45720" y="45720"/>
              </a:moveTo>
              <a:lnTo>
                <a:pt x="117625" y="45720"/>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40FF35D-22C1-4697-997F-3FACECEAFEC3}">
      <dsp:nvSpPr>
        <dsp:cNvPr id="0" name=""/>
        <dsp:cNvSpPr/>
      </dsp:nvSpPr>
      <dsp:spPr>
        <a:xfrm>
          <a:off x="3466523" y="379194"/>
          <a:ext cx="314824" cy="985455"/>
        </a:xfrm>
        <a:custGeom>
          <a:avLst/>
          <a:gdLst/>
          <a:ahLst/>
          <a:cxnLst/>
          <a:rect l="0" t="0" r="0" b="0"/>
          <a:pathLst>
            <a:path>
              <a:moveTo>
                <a:pt x="0" y="0"/>
              </a:moveTo>
              <a:lnTo>
                <a:pt x="157412" y="0"/>
              </a:lnTo>
              <a:lnTo>
                <a:pt x="157412" y="985455"/>
              </a:lnTo>
              <a:lnTo>
                <a:pt x="314824" y="985455"/>
              </a:lnTo>
            </a:path>
          </a:pathLst>
        </a:custGeom>
        <a:noFill/>
        <a:ln w="25400"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6ADBF5D-3977-45DB-8299-EC2A29A1F6BE}">
      <dsp:nvSpPr>
        <dsp:cNvPr id="0" name=""/>
        <dsp:cNvSpPr/>
      </dsp:nvSpPr>
      <dsp:spPr>
        <a:xfrm>
          <a:off x="5258888" y="829520"/>
          <a:ext cx="91440" cy="91440"/>
        </a:xfrm>
        <a:custGeom>
          <a:avLst/>
          <a:gdLst/>
          <a:ahLst/>
          <a:cxnLst/>
          <a:rect l="0" t="0" r="0" b="0"/>
          <a:pathLst>
            <a:path>
              <a:moveTo>
                <a:pt x="45720" y="45720"/>
              </a:moveTo>
              <a:lnTo>
                <a:pt x="117625" y="45720"/>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2F02A37-24D8-4018-A14E-00EB30157DEC}">
      <dsp:nvSpPr>
        <dsp:cNvPr id="0" name=""/>
        <dsp:cNvSpPr/>
      </dsp:nvSpPr>
      <dsp:spPr>
        <a:xfrm>
          <a:off x="3466523" y="379194"/>
          <a:ext cx="314824" cy="496046"/>
        </a:xfrm>
        <a:custGeom>
          <a:avLst/>
          <a:gdLst/>
          <a:ahLst/>
          <a:cxnLst/>
          <a:rect l="0" t="0" r="0" b="0"/>
          <a:pathLst>
            <a:path>
              <a:moveTo>
                <a:pt x="0" y="0"/>
              </a:moveTo>
              <a:lnTo>
                <a:pt x="157412" y="0"/>
              </a:lnTo>
              <a:lnTo>
                <a:pt x="157412" y="496046"/>
              </a:lnTo>
              <a:lnTo>
                <a:pt x="314824" y="496046"/>
              </a:lnTo>
            </a:path>
          </a:pathLst>
        </a:custGeom>
        <a:noFill/>
        <a:ln w="25400"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E90001F-5733-448D-9505-2EA139FD3853}">
      <dsp:nvSpPr>
        <dsp:cNvPr id="0" name=""/>
        <dsp:cNvSpPr/>
      </dsp:nvSpPr>
      <dsp:spPr>
        <a:xfrm>
          <a:off x="5258888" y="333476"/>
          <a:ext cx="91440" cy="91440"/>
        </a:xfrm>
        <a:custGeom>
          <a:avLst/>
          <a:gdLst/>
          <a:ahLst/>
          <a:cxnLst/>
          <a:rect l="0" t="0" r="0" b="0"/>
          <a:pathLst>
            <a:path>
              <a:moveTo>
                <a:pt x="45720" y="45720"/>
              </a:moveTo>
              <a:lnTo>
                <a:pt x="117625" y="45720"/>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BEA72AC-0C61-45FD-8FF9-169C055116CF}">
      <dsp:nvSpPr>
        <dsp:cNvPr id="0" name=""/>
        <dsp:cNvSpPr/>
      </dsp:nvSpPr>
      <dsp:spPr>
        <a:xfrm>
          <a:off x="3466523" y="333474"/>
          <a:ext cx="314824" cy="91440"/>
        </a:xfrm>
        <a:custGeom>
          <a:avLst/>
          <a:gdLst/>
          <a:ahLst/>
          <a:cxnLst/>
          <a:rect l="0" t="0" r="0" b="0"/>
          <a:pathLst>
            <a:path>
              <a:moveTo>
                <a:pt x="0" y="45720"/>
              </a:moveTo>
              <a:lnTo>
                <a:pt x="157412" y="45720"/>
              </a:lnTo>
              <a:lnTo>
                <a:pt x="157412" y="45721"/>
              </a:lnTo>
              <a:lnTo>
                <a:pt x="314824" y="45721"/>
              </a:lnTo>
            </a:path>
          </a:pathLst>
        </a:custGeom>
        <a:noFill/>
        <a:ln w="25400"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AB7E447-39B9-4BF0-B345-41D471F625E8}">
      <dsp:nvSpPr>
        <dsp:cNvPr id="0" name=""/>
        <dsp:cNvSpPr/>
      </dsp:nvSpPr>
      <dsp:spPr>
        <a:xfrm>
          <a:off x="1574120" y="379194"/>
          <a:ext cx="318283" cy="1588710"/>
        </a:xfrm>
        <a:custGeom>
          <a:avLst/>
          <a:gdLst/>
          <a:ahLst/>
          <a:cxnLst/>
          <a:rect l="0" t="0" r="0" b="0"/>
          <a:pathLst>
            <a:path>
              <a:moveTo>
                <a:pt x="0" y="1588710"/>
              </a:moveTo>
              <a:lnTo>
                <a:pt x="160871" y="1588710"/>
              </a:lnTo>
              <a:lnTo>
                <a:pt x="160871" y="0"/>
              </a:lnTo>
              <a:lnTo>
                <a:pt x="318283" y="0"/>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2E9672E-8D0B-4B2E-84B0-5AF58449DE08}">
      <dsp:nvSpPr>
        <dsp:cNvPr id="0" name=""/>
        <dsp:cNvSpPr/>
      </dsp:nvSpPr>
      <dsp:spPr>
        <a:xfrm>
          <a:off x="0" y="1512170"/>
          <a:ext cx="1574120" cy="911468"/>
        </a:xfrm>
        <a:prstGeom prst="rect">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s-CO" sz="1800" b="1" kern="1200" dirty="0" smtClean="0"/>
            <a:t>Ejecución presupuestal Sector Hacienda</a:t>
          </a:r>
          <a:endParaRPr lang="es-CO" sz="1800" b="1" kern="1200" dirty="0"/>
        </a:p>
      </dsp:txBody>
      <dsp:txXfrm>
        <a:off x="0" y="1512170"/>
        <a:ext cx="1574120" cy="911468"/>
      </dsp:txXfrm>
    </dsp:sp>
    <dsp:sp modelId="{8E975517-6643-474F-AC0A-F303F9E52308}">
      <dsp:nvSpPr>
        <dsp:cNvPr id="0" name=""/>
        <dsp:cNvSpPr/>
      </dsp:nvSpPr>
      <dsp:spPr>
        <a:xfrm>
          <a:off x="1892403" y="49973"/>
          <a:ext cx="1574120" cy="658442"/>
        </a:xfrm>
        <a:prstGeom prst="rect">
          <a:avLst/>
        </a:prstGeom>
        <a:solidFill>
          <a:schemeClr val="accent6">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s-CO" sz="1600" b="1" kern="1200" dirty="0" smtClean="0"/>
            <a:t>1. Sector Hacienda - SH</a:t>
          </a:r>
          <a:endParaRPr lang="es-CO" sz="1600" b="1" kern="1200" dirty="0"/>
        </a:p>
      </dsp:txBody>
      <dsp:txXfrm>
        <a:off x="1892403" y="49973"/>
        <a:ext cx="1574120" cy="658442"/>
      </dsp:txXfrm>
    </dsp:sp>
    <dsp:sp modelId="{C25B2FEB-23B3-4B73-A8E6-B06410C33047}">
      <dsp:nvSpPr>
        <dsp:cNvPr id="0" name=""/>
        <dsp:cNvSpPr/>
      </dsp:nvSpPr>
      <dsp:spPr>
        <a:xfrm>
          <a:off x="3781347" y="139142"/>
          <a:ext cx="1523260" cy="480106"/>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s-CO" sz="1600" b="1" kern="1200" dirty="0" smtClean="0"/>
            <a:t>1.1 Total SH</a:t>
          </a:r>
          <a:endParaRPr lang="es-CO" sz="1600" b="1" kern="1200" dirty="0"/>
        </a:p>
      </dsp:txBody>
      <dsp:txXfrm>
        <a:off x="3781347" y="139142"/>
        <a:ext cx="1523260" cy="480106"/>
      </dsp:txXfrm>
    </dsp:sp>
    <dsp:sp modelId="{8A6535B4-E34A-4ADF-B401-6267B24AA7EA}">
      <dsp:nvSpPr>
        <dsp:cNvPr id="0" name=""/>
        <dsp:cNvSpPr/>
      </dsp:nvSpPr>
      <dsp:spPr>
        <a:xfrm>
          <a:off x="5376513" y="139142"/>
          <a:ext cx="3002681" cy="480106"/>
        </a:xfrm>
        <a:prstGeom prst="rect">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lvl="0" algn="l" defTabSz="711200">
            <a:lnSpc>
              <a:spcPct val="100000"/>
            </a:lnSpc>
            <a:spcBef>
              <a:spcPct val="0"/>
            </a:spcBef>
            <a:spcAft>
              <a:spcPts val="0"/>
            </a:spcAft>
          </a:pPr>
          <a:r>
            <a:rPr lang="es-CO" sz="1600" b="1" kern="1200" dirty="0" smtClean="0"/>
            <a:t>- Consolidado </a:t>
          </a:r>
        </a:p>
        <a:p>
          <a:pPr lvl="0" algn="l" defTabSz="711200">
            <a:lnSpc>
              <a:spcPct val="100000"/>
            </a:lnSpc>
            <a:spcBef>
              <a:spcPct val="0"/>
            </a:spcBef>
            <a:spcAft>
              <a:spcPts val="0"/>
            </a:spcAft>
          </a:pPr>
          <a:r>
            <a:rPr lang="es-CO" sz="1600" b="1" kern="1200" dirty="0" smtClean="0"/>
            <a:t>- Ejecución por Entidad</a:t>
          </a:r>
          <a:endParaRPr lang="es-CO" sz="1600" b="1" kern="1200" dirty="0"/>
        </a:p>
      </dsp:txBody>
      <dsp:txXfrm>
        <a:off x="5376513" y="139142"/>
        <a:ext cx="3002681" cy="480106"/>
      </dsp:txXfrm>
    </dsp:sp>
    <dsp:sp modelId="{A24D0E92-6499-43B3-ACBE-7B17B3812067}">
      <dsp:nvSpPr>
        <dsp:cNvPr id="0" name=""/>
        <dsp:cNvSpPr/>
      </dsp:nvSpPr>
      <dsp:spPr>
        <a:xfrm>
          <a:off x="3781347" y="635187"/>
          <a:ext cx="1523260" cy="480106"/>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s-CO" sz="1600" b="1" kern="1200" smtClean="0"/>
            <a:t>1.2 Inversión</a:t>
          </a:r>
          <a:endParaRPr lang="es-CO" sz="1600" b="1" kern="1200" dirty="0"/>
        </a:p>
      </dsp:txBody>
      <dsp:txXfrm>
        <a:off x="3781347" y="635187"/>
        <a:ext cx="1523260" cy="480106"/>
      </dsp:txXfrm>
    </dsp:sp>
    <dsp:sp modelId="{21CB8A88-05A5-4950-B9E3-3C89A12B25A2}">
      <dsp:nvSpPr>
        <dsp:cNvPr id="0" name=""/>
        <dsp:cNvSpPr/>
      </dsp:nvSpPr>
      <dsp:spPr>
        <a:xfrm>
          <a:off x="5376513" y="635187"/>
          <a:ext cx="3000729" cy="480106"/>
        </a:xfrm>
        <a:prstGeom prst="rect">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lvl="0" algn="l" defTabSz="711200">
            <a:lnSpc>
              <a:spcPct val="100000"/>
            </a:lnSpc>
            <a:spcBef>
              <a:spcPct val="0"/>
            </a:spcBef>
            <a:spcAft>
              <a:spcPts val="0"/>
            </a:spcAft>
          </a:pPr>
          <a:r>
            <a:rPr lang="es-CO" sz="1600" b="1" kern="1200" dirty="0" smtClean="0"/>
            <a:t>- Ejecución por Entidad</a:t>
          </a:r>
          <a:endParaRPr lang="es-CO" sz="1600" b="1" kern="1200" dirty="0"/>
        </a:p>
      </dsp:txBody>
      <dsp:txXfrm>
        <a:off x="5376513" y="635187"/>
        <a:ext cx="3000729" cy="480106"/>
      </dsp:txXfrm>
    </dsp:sp>
    <dsp:sp modelId="{6F488B1C-DAF4-4B1D-9AC3-9C8B03A1F8B2}">
      <dsp:nvSpPr>
        <dsp:cNvPr id="0" name=""/>
        <dsp:cNvSpPr/>
      </dsp:nvSpPr>
      <dsp:spPr>
        <a:xfrm>
          <a:off x="3781347" y="1124596"/>
          <a:ext cx="1523260" cy="480106"/>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890" tIns="8890" rIns="8890" bIns="8890" numCol="1" spcCol="1270" anchor="ctr" anchorCtr="0">
          <a:noAutofit/>
        </a:bodyPr>
        <a:lstStyle/>
        <a:p>
          <a:pPr lvl="0" algn="l" defTabSz="622300">
            <a:lnSpc>
              <a:spcPct val="90000"/>
            </a:lnSpc>
            <a:spcBef>
              <a:spcPct val="0"/>
            </a:spcBef>
            <a:spcAft>
              <a:spcPct val="35000"/>
            </a:spcAft>
          </a:pPr>
          <a:r>
            <a:rPr lang="es-CO" sz="1400" b="1" kern="1200" dirty="0" smtClean="0"/>
            <a:t>1.3Funcionamiento</a:t>
          </a:r>
          <a:endParaRPr lang="es-CO" sz="1400" b="1" kern="1200" dirty="0"/>
        </a:p>
      </dsp:txBody>
      <dsp:txXfrm>
        <a:off x="3781347" y="1124596"/>
        <a:ext cx="1523260" cy="480106"/>
      </dsp:txXfrm>
    </dsp:sp>
    <dsp:sp modelId="{5FA4F41C-7A55-41C0-B2CF-D8D6E42F47A3}">
      <dsp:nvSpPr>
        <dsp:cNvPr id="0" name=""/>
        <dsp:cNvSpPr/>
      </dsp:nvSpPr>
      <dsp:spPr>
        <a:xfrm>
          <a:off x="5376513" y="1124596"/>
          <a:ext cx="3000729" cy="480106"/>
        </a:xfrm>
        <a:prstGeom prst="rect">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lvl="0" algn="l" defTabSz="711200">
            <a:lnSpc>
              <a:spcPct val="100000"/>
            </a:lnSpc>
            <a:spcBef>
              <a:spcPct val="0"/>
            </a:spcBef>
            <a:spcAft>
              <a:spcPts val="0"/>
            </a:spcAft>
          </a:pPr>
          <a:r>
            <a:rPr lang="es-CO" sz="1600" b="1" kern="1200" dirty="0" smtClean="0"/>
            <a:t>- Ejecución por Entidad</a:t>
          </a:r>
          <a:endParaRPr lang="es-CO" sz="1600" b="1" kern="1200" dirty="0"/>
        </a:p>
      </dsp:txBody>
      <dsp:txXfrm>
        <a:off x="5376513" y="1124596"/>
        <a:ext cx="3000729" cy="480106"/>
      </dsp:txXfrm>
    </dsp:sp>
    <dsp:sp modelId="{16EA3416-360A-4B25-848F-78CCD669FB12}">
      <dsp:nvSpPr>
        <dsp:cNvPr id="0" name=""/>
        <dsp:cNvSpPr/>
      </dsp:nvSpPr>
      <dsp:spPr>
        <a:xfrm>
          <a:off x="1906696" y="2807708"/>
          <a:ext cx="1574120" cy="1002755"/>
        </a:xfrm>
        <a:prstGeom prst="rect">
          <a:avLst/>
        </a:prstGeom>
        <a:solidFill>
          <a:schemeClr val="accent6">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s-CO" sz="1600" b="1" kern="1200" dirty="0" smtClean="0"/>
            <a:t>2. Ministerio de Hacienda y Crédito Público - MHCP</a:t>
          </a:r>
          <a:endParaRPr lang="es-CO" sz="1600" b="1" kern="1200" dirty="0"/>
        </a:p>
      </dsp:txBody>
      <dsp:txXfrm>
        <a:off x="1906696" y="2807708"/>
        <a:ext cx="1574120" cy="1002755"/>
      </dsp:txXfrm>
    </dsp:sp>
    <dsp:sp modelId="{8A9546EA-9445-45AE-BDB6-FFC6E7FC3AC0}">
      <dsp:nvSpPr>
        <dsp:cNvPr id="0" name=""/>
        <dsp:cNvSpPr/>
      </dsp:nvSpPr>
      <dsp:spPr>
        <a:xfrm>
          <a:off x="3781347" y="2137667"/>
          <a:ext cx="1423713" cy="480106"/>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s-CO" sz="1600" b="1" kern="1200" dirty="0" smtClean="0"/>
            <a:t>2.1 Total MHCP</a:t>
          </a:r>
          <a:endParaRPr lang="es-CO" sz="1600" b="1" kern="1200" dirty="0"/>
        </a:p>
      </dsp:txBody>
      <dsp:txXfrm>
        <a:off x="3781347" y="2137667"/>
        <a:ext cx="1423713" cy="480106"/>
      </dsp:txXfrm>
    </dsp:sp>
    <dsp:sp modelId="{A91C93B9-DAC1-4D9F-9A1D-0E1293A81B18}">
      <dsp:nvSpPr>
        <dsp:cNvPr id="0" name=""/>
        <dsp:cNvSpPr/>
      </dsp:nvSpPr>
      <dsp:spPr>
        <a:xfrm>
          <a:off x="5276966" y="2137667"/>
          <a:ext cx="3189624" cy="480106"/>
        </a:xfrm>
        <a:prstGeom prst="rect">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lvl="0" algn="l" defTabSz="711200">
            <a:lnSpc>
              <a:spcPct val="100000"/>
            </a:lnSpc>
            <a:spcBef>
              <a:spcPct val="0"/>
            </a:spcBef>
            <a:spcAft>
              <a:spcPts val="0"/>
            </a:spcAft>
          </a:pPr>
          <a:r>
            <a:rPr lang="es-CO" sz="1600" b="1" kern="1200" dirty="0" smtClean="0"/>
            <a:t>- Consolidado Ejecución </a:t>
          </a:r>
          <a:endParaRPr lang="es-CO" sz="1600" b="1" kern="1200" dirty="0"/>
        </a:p>
      </dsp:txBody>
      <dsp:txXfrm>
        <a:off x="5276966" y="2137667"/>
        <a:ext cx="3189624" cy="480106"/>
      </dsp:txXfrm>
    </dsp:sp>
    <dsp:sp modelId="{80EE6BEB-C3DE-4B7F-B0AC-601AF23DF208}">
      <dsp:nvSpPr>
        <dsp:cNvPr id="0" name=""/>
        <dsp:cNvSpPr/>
      </dsp:nvSpPr>
      <dsp:spPr>
        <a:xfrm>
          <a:off x="3781347" y="2761597"/>
          <a:ext cx="1423713" cy="837075"/>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s-CO" sz="1600" b="1" kern="1200" smtClean="0"/>
            <a:t>2.2 Inversión </a:t>
          </a:r>
          <a:endParaRPr lang="es-CO" sz="1600" b="1" kern="1200" dirty="0"/>
        </a:p>
      </dsp:txBody>
      <dsp:txXfrm>
        <a:off x="3781347" y="2761597"/>
        <a:ext cx="1423713" cy="837075"/>
      </dsp:txXfrm>
    </dsp:sp>
    <dsp:sp modelId="{3C87B8DA-81BE-4975-8D8F-4FB08D7F1676}">
      <dsp:nvSpPr>
        <dsp:cNvPr id="0" name=""/>
        <dsp:cNvSpPr/>
      </dsp:nvSpPr>
      <dsp:spPr>
        <a:xfrm>
          <a:off x="5276966" y="2615511"/>
          <a:ext cx="3178463" cy="1129249"/>
        </a:xfrm>
        <a:prstGeom prst="rect">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lvl="0" algn="l" defTabSz="711200">
            <a:lnSpc>
              <a:spcPct val="100000"/>
            </a:lnSpc>
            <a:spcBef>
              <a:spcPct val="0"/>
            </a:spcBef>
            <a:spcAft>
              <a:spcPts val="0"/>
            </a:spcAft>
          </a:pPr>
          <a:r>
            <a:rPr lang="es-CO" sz="1600" b="1" kern="1200" dirty="0" smtClean="0"/>
            <a:t>- Proyectos Misionales </a:t>
          </a:r>
        </a:p>
        <a:p>
          <a:pPr lvl="0" algn="l" defTabSz="711200">
            <a:lnSpc>
              <a:spcPct val="100000"/>
            </a:lnSpc>
            <a:spcBef>
              <a:spcPct val="0"/>
            </a:spcBef>
            <a:spcAft>
              <a:spcPts val="0"/>
            </a:spcAft>
          </a:pPr>
          <a:r>
            <a:rPr lang="es-CO" sz="1600" b="1" kern="1200" dirty="0" smtClean="0"/>
            <a:t>- Proyectos de Transporte Masivo</a:t>
          </a:r>
        </a:p>
        <a:p>
          <a:pPr lvl="0" algn="l" defTabSz="711200">
            <a:lnSpc>
              <a:spcPct val="100000"/>
            </a:lnSpc>
            <a:spcBef>
              <a:spcPct val="0"/>
            </a:spcBef>
            <a:spcAft>
              <a:spcPts val="0"/>
            </a:spcAft>
          </a:pPr>
          <a:r>
            <a:rPr lang="es-CO" sz="1600" b="1" kern="1200" dirty="0" smtClean="0"/>
            <a:t>- Proyectos Estratégicos</a:t>
          </a:r>
          <a:endParaRPr lang="es-CO" sz="1600" b="1" kern="1200" dirty="0"/>
        </a:p>
      </dsp:txBody>
      <dsp:txXfrm>
        <a:off x="5276966" y="2615511"/>
        <a:ext cx="3178463" cy="1129249"/>
      </dsp:txXfrm>
    </dsp:sp>
    <dsp:sp modelId="{B8CD48C7-A456-4EE6-B6D7-219BF9603A80}">
      <dsp:nvSpPr>
        <dsp:cNvPr id="0" name=""/>
        <dsp:cNvSpPr/>
      </dsp:nvSpPr>
      <dsp:spPr>
        <a:xfrm>
          <a:off x="3781347" y="3883190"/>
          <a:ext cx="1423713" cy="907833"/>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s-CO" sz="1300" b="1" kern="1200" dirty="0" smtClean="0"/>
            <a:t>2.3Funcionamiento</a:t>
          </a:r>
          <a:endParaRPr lang="es-CO" sz="1300" b="1" kern="1200" dirty="0"/>
        </a:p>
      </dsp:txBody>
      <dsp:txXfrm>
        <a:off x="3781347" y="3883190"/>
        <a:ext cx="1423713" cy="907833"/>
      </dsp:txXfrm>
    </dsp:sp>
    <dsp:sp modelId="{067D26A6-9F91-49F0-A451-F6AC635879F5}">
      <dsp:nvSpPr>
        <dsp:cNvPr id="0" name=""/>
        <dsp:cNvSpPr/>
      </dsp:nvSpPr>
      <dsp:spPr>
        <a:xfrm>
          <a:off x="5276966" y="3738469"/>
          <a:ext cx="3166106" cy="1197275"/>
        </a:xfrm>
        <a:prstGeom prst="rect">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lvl="0" algn="l" defTabSz="711200">
            <a:lnSpc>
              <a:spcPct val="100000"/>
            </a:lnSpc>
            <a:spcBef>
              <a:spcPct val="0"/>
            </a:spcBef>
            <a:spcAft>
              <a:spcPts val="0"/>
            </a:spcAft>
          </a:pPr>
          <a:r>
            <a:rPr lang="es-CO" sz="1600" b="1" kern="1200" dirty="0" smtClean="0"/>
            <a:t>- Gastos de Personal y Gastos    Generales</a:t>
          </a:r>
        </a:p>
        <a:p>
          <a:pPr lvl="0" algn="l" defTabSz="711200">
            <a:lnSpc>
              <a:spcPct val="100000"/>
            </a:lnSpc>
            <a:spcBef>
              <a:spcPct val="0"/>
            </a:spcBef>
            <a:spcAft>
              <a:spcPts val="0"/>
            </a:spcAft>
          </a:pPr>
          <a:r>
            <a:rPr lang="es-CO" sz="1600" b="1" kern="1200" dirty="0" smtClean="0"/>
            <a:t>- Transferencias corrientes</a:t>
          </a:r>
        </a:p>
        <a:p>
          <a:pPr lvl="0" algn="l" defTabSz="711200">
            <a:lnSpc>
              <a:spcPct val="100000"/>
            </a:lnSpc>
            <a:spcBef>
              <a:spcPct val="0"/>
            </a:spcBef>
            <a:spcAft>
              <a:spcPts val="0"/>
            </a:spcAft>
          </a:pPr>
          <a:r>
            <a:rPr lang="es-CO" sz="1600" b="1" kern="1200" dirty="0" smtClean="0"/>
            <a:t>- Transferencias de capital</a:t>
          </a:r>
          <a:endParaRPr lang="es-CO" sz="1600" b="1" kern="1200" dirty="0"/>
        </a:p>
      </dsp:txBody>
      <dsp:txXfrm>
        <a:off x="5276966" y="3738469"/>
        <a:ext cx="3166106" cy="1197275"/>
      </dsp:txXfrm>
    </dsp:sp>
  </dsp:spTree>
</dsp:drawing>
</file>

<file path=ppt/diagrams/layout1.xml><?xml version="1.0" encoding="utf-8"?>
<dgm:layoutDef xmlns:dgm="http://schemas.openxmlformats.org/drawingml/2006/diagram" xmlns:a="http://schemas.openxmlformats.org/drawingml/2006/main" uniqueId="urn:microsoft.com/office/officeart/2009/3/layout/HorizontalOrganizationChart">
  <dgm:title val=""/>
  <dgm:desc val=""/>
  <dgm:catLst>
    <dgm:cat type="hierarchy" pri="43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305"/>
      <dgm:constr type="w" for="des" forName="rootComposite" refType="w" fact="10"/>
      <dgm:constr type="h" for="des" forName="rootComposite" refType="w" refFor="des" refForName="rootComposite1" fact="0.305"/>
      <dgm:constr type="w" for="des" forName="rootComposite3" refType="w" fact="10"/>
      <dgm:constr type="h" for="des" forName="rootComposite3" refType="w" refFor="des" refForName="rootComposite1" fact="0.305"/>
      <dgm:constr type="primFontSz" for="des" ptType="node" op="equ"/>
      <dgm:constr type="sp" for="des" op="equ"/>
      <dgm:constr type="sp" for="des" forName="hierRoot1" refType="w" refFor="des" refForName="rootComposite1" fact="0.2"/>
      <dgm:constr type="sp" for="des" forName="hierRoot2" refType="sp" refFor="des" refForName="hierRoot1"/>
      <dgm:constr type="sp" for="des" forName="hierRoot3" refType="sp" refFor="des" refForName="hierRoot1"/>
      <dgm:constr type="sibSp" refType="w" refFor="des" refForName="rootComposite1" fact="0.125"/>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125"/>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func="var" arg="dir" op="equ" val="norm">
                  <dgm:alg type="hierRoot">
                    <dgm:param type="hierAlign" val="lT"/>
                  </dgm:alg>
                  <dgm:constrLst>
                    <dgm:constr type="alignOff" val="0.75"/>
                  </dgm:constrLst>
                </dgm:if>
                <dgm:else name="Name9">
                  <dgm:alg type="hierRoot">
                    <dgm:param type="hierAlign" val="rT"/>
                  </dgm:alg>
                  <dgm:constrLst>
                    <dgm:constr type="alignOff" val="0.75"/>
                  </dgm:constrLst>
                </dgm:else>
              </dgm:choose>
            </dgm:if>
            <dgm:if name="Name10" func="var" arg="hierBranch" op="equ" val="r">
              <dgm:choose name="Name11">
                <dgm:if name="Name12" func="var" arg="dir" op="equ" val="norm">
                  <dgm:alg type="hierRoot">
                    <dgm:param type="hierAlign" val="lB"/>
                  </dgm:alg>
                  <dgm:constrLst>
                    <dgm:constr type="alignOff" val="0.75"/>
                  </dgm:constrLst>
                </dgm:if>
                <dgm:else name="Name13">
                  <dgm:alg type="hierRoot">
                    <dgm:param type="hierAlign" val="rB"/>
                  </dgm:alg>
                  <dgm:constrLst>
                    <dgm:constr type="alignOff" val="0.75"/>
                  </dgm:constrLst>
                </dgm:else>
              </dgm:choose>
            </dgm:if>
            <dgm:if name="Name14" func="var" arg="hierBranch" op="equ" val="hang">
              <dgm:choose name="Name15">
                <dgm:if name="Name16" func="var" arg="dir" op="equ" val="norm">
                  <dgm:alg type="hierRoot">
                    <dgm:param type="hierAlign" val="lCtrCh"/>
                  </dgm:alg>
                  <dgm:constrLst>
                    <dgm:constr type="alignOff" val="0.65"/>
                  </dgm:constrLst>
                </dgm:if>
                <dgm:else name="Name17">
                  <dgm:alg type="hierRoot">
                    <dgm:param type="hierAlign" val="rCtrCh"/>
                  </dgm:alg>
                  <dgm:constrLst>
                    <dgm:constr type="alignOff" val="0.65"/>
                  </dgm:constrLst>
                </dgm:else>
              </dgm:choose>
            </dgm:if>
            <dgm:else name="Name18">
              <dgm:choose name="Name19">
                <dgm:if name="Name20" func="var" arg="dir" op="equ" val="norm">
                  <dgm:alg type="hierRoot">
                    <dgm:param type="hierAlign" val="lCtrCh"/>
                  </dgm:alg>
                  <dgm:constrLst>
                    <dgm:constr type="alignOff"/>
                    <dgm:constr type="bendDist" for="des" ptType="parTrans" refType="sp" fact="0.5"/>
                  </dgm:constrLst>
                </dgm:if>
                <dgm:else name="Name21">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22">
              <dgm:if name="Name23"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24"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25"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6">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7">
              <dgm:if name="Name28" func="var" arg="hierBranch" op="equ" val="l">
                <dgm:choose name="Name29">
                  <dgm:if name="Name30" func="var" arg="dir" op="equ" val="norm">
                    <dgm:alg type="hierChild">
                      <dgm:param type="chAlign" val="t"/>
                      <dgm:param type="linDir" val="fromL"/>
                    </dgm:alg>
                  </dgm:if>
                  <dgm:else name="Name31">
                    <dgm:alg type="hierChild">
                      <dgm:param type="chAlign" val="t"/>
                      <dgm:param type="linDir" val="fromR"/>
                    </dgm:alg>
                  </dgm:else>
                </dgm:choose>
              </dgm:if>
              <dgm:if name="Name32" func="var" arg="hierBranch" op="equ" val="r">
                <dgm:choose name="Name33">
                  <dgm:if name="Name34" func="var" arg="dir" op="equ" val="norm">
                    <dgm:alg type="hierChild">
                      <dgm:param type="chAlign" val="b"/>
                      <dgm:param type="linDir" val="fromL"/>
                    </dgm:alg>
                  </dgm:if>
                  <dgm:else name="Name35">
                    <dgm:alg type="hierChild">
                      <dgm:param type="chAlign" val="b"/>
                      <dgm:param type="linDir" val="fromR"/>
                    </dgm:alg>
                  </dgm:else>
                </dgm:choose>
              </dgm:if>
              <dgm:if name="Name36" func="var" arg="hierBranch" op="equ" val="hang">
                <dgm:choose name="Name37">
                  <dgm:if name="Name38" func="var" arg="dir" op="equ" val="norm">
                    <dgm:alg type="hierChild">
                      <dgm:param type="chAlign" val="l"/>
                      <dgm:param type="linDir" val="fromT"/>
                      <dgm:param type="secChAlign" val="t"/>
                      <dgm:param type="secLinDir" val="fromL"/>
                    </dgm:alg>
                  </dgm:if>
                  <dgm:else name="Name39">
                    <dgm:alg type="hierChild">
                      <dgm:param type="chAlign" val="r"/>
                      <dgm:param type="linDir" val="fromT"/>
                      <dgm:param type="secChAlign" val="t"/>
                      <dgm:param type="secLinDir" val="fromR"/>
                    </dgm:alg>
                  </dgm:else>
                </dgm:choose>
              </dgm:if>
              <dgm:else name="Name40">
                <dgm:choose name="Name41">
                  <dgm:if name="Name42" func="var" arg="dir" op="equ" val="norm">
                    <dgm:alg type="hierChild">
                      <dgm:param type="linDir" val="fromT"/>
                      <dgm:param type="chAlign" val="l"/>
                    </dgm:alg>
                  </dgm:if>
                  <dgm:else name="Name43">
                    <dgm:alg type="hierChild">
                      <dgm:param type="linDir" val="fromT"/>
                      <dgm:param type="chAlign" val="r"/>
                    </dgm:alg>
                  </dgm:else>
                </dgm:choose>
              </dgm:else>
            </dgm:choose>
            <dgm:shape xmlns:r="http://schemas.openxmlformats.org/officeDocument/2006/relationships" r:blip="">
              <dgm:adjLst/>
            </dgm:shape>
            <dgm:presOf/>
            <dgm:constrLst/>
            <dgm:ruleLst/>
            <dgm:forEach name="rep2a" axis="ch" ptType="nonAsst">
              <dgm:forEach name="Name44" axis="precedSib" ptType="parTrans" st="-1" cnt="1">
                <dgm:choose name="Name45">
                  <dgm:if name="Name46" func="var" arg="hierBranch" op="equ" val="hang">
                    <dgm:layoutNode name="Name47">
                      <dgm:choose name="Name48">
                        <dgm:if name="Name49" func="var" arg="dir" op="equ" val="norm">
                          <dgm:alg type="conn">
                            <dgm:param type="connRout" val="bend"/>
                            <dgm:param type="dim" val="1D"/>
                            <dgm:param type="endSty" val="noArr"/>
                            <dgm:param type="begPts" val="midR"/>
                            <dgm:param type="endPts" val="bCtr tCtr"/>
                          </dgm:alg>
                        </dgm:if>
                        <dgm:else name="Name50">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1" func="var" arg="hierBranch" op="equ" val="l">
                    <dgm:layoutNode name="Name52">
                      <dgm:choose name="Name53">
                        <dgm:if name="Name54" func="var" arg="dir" op="equ" val="norm">
                          <dgm:alg type="conn">
                            <dgm:param type="connRout" val="bend"/>
                            <dgm:param type="dim" val="1D"/>
                            <dgm:param type="endSty" val="noArr"/>
                            <dgm:param type="begPts" val="midR"/>
                            <dgm:param type="endPts" val="tCtr"/>
                          </dgm:alg>
                        </dgm:if>
                        <dgm:else name="Name55">
                          <dgm:alg type="conn">
                            <dgm:param type="connRout" val="bend"/>
                            <dgm:param type="dim" val="1D"/>
                            <dgm:param type="endSty" val="noArr"/>
                            <dgm:param type="begPts" val="midL"/>
                            <dgm:param type="endPts" val="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6" func="var" arg="hierBranch" op="equ" val="r">
                    <dgm:layoutNode name="Name57">
                      <dgm:choose name="Name58">
                        <dgm:if name="Name59" func="var" arg="dir" op="equ" val="norm">
                          <dgm:alg type="conn">
                            <dgm:param type="connRout" val="bend"/>
                            <dgm:param type="dim" val="1D"/>
                            <dgm:param type="endSty" val="noArr"/>
                            <dgm:param type="begPts" val="midR"/>
                            <dgm:param type="endPts" val="bCtr"/>
                          </dgm:alg>
                        </dgm:if>
                        <dgm:else name="Name60">
                          <dgm:alg type="conn">
                            <dgm:param type="connRout" val="bend"/>
                            <dgm:param type="dim" val="1D"/>
                            <dgm:param type="endSty" val="noArr"/>
                            <dgm:param type="begPts" val="midL"/>
                            <dgm:param type="endPts" val="bCtr"/>
                          </dgm:alg>
                        </dgm:else>
                      </dgm:choose>
                      <dgm:shape xmlns:r="http://schemas.openxmlformats.org/officeDocument/2006/relationships" type="conn" r:blip="" zOrderOff="-99999">
                        <dgm:adjLst/>
                      </dgm:shape>
                      <dgm:presOf axis="self"/>
                      <dgm:constrLst>
                        <dgm:constr type="begPad"/>
                        <dgm:constr type="endPad"/>
                      </dgm:constrLst>
                      <dgm:ruleLst/>
                    </dgm:layoutNode>
                  </dgm:if>
                  <dgm:else name="Name61">
                    <dgm:choose name="Name62">
                      <dgm:if name="Name63" func="var" arg="dir" op="equ" val="norm">
                        <dgm:layoutNode name="Name64">
                          <dgm:alg type="conn">
                            <dgm:param type="connRout" val="bend"/>
                            <dgm:param type="dim" val="1D"/>
                            <dgm:param type="endSty" val="noArr"/>
                            <dgm:param type="begPts" val="midR"/>
                            <dgm:param type="endPts" val="midL"/>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else name="Name65">
                        <dgm:layoutNode name="Name66">
                          <dgm:alg type="conn">
                            <dgm:param type="connRout" val="bend"/>
                            <dgm:param type="dim" val="1D"/>
                            <dgm:param type="endSty" val="noArr"/>
                            <dgm:param type="begPts" val="midL"/>
                            <dgm:param type="endPts" val="midR"/>
                            <dgm:param type="bendPt" val="end"/>
                          </dgm:alg>
                          <dgm:shape xmlns:r="http://schemas.openxmlformats.org/officeDocument/2006/relationships" type="conn" r:blip="" zOrderOff="-99999">
                            <dgm:adjLst/>
                          </dgm:shape>
                          <dgm:presOf axis="self"/>
                          <dgm:constrLst>
                            <dgm:constr type="begPad"/>
                            <dgm:constr type="endPad"/>
                          </dgm:constrLst>
                          <dgm:ruleLst/>
                        </dgm:layoutNode>
                      </dgm:else>
                    </dgm:choose>
                  </dgm:else>
                </dgm:choose>
              </dgm:forEach>
              <dgm:layoutNode name="hierRoot2">
                <dgm:varLst>
                  <dgm:hierBranch val="init"/>
                </dgm:varLst>
                <dgm:choose name="Name67">
                  <dgm:if name="Name68" func="var" arg="hierBranch" op="equ" val="l">
                    <dgm:choose name="Name69">
                      <dgm:if name="Name70" func="var" arg="dir" op="equ" val="norm">
                        <dgm:alg type="hierRoot">
                          <dgm:param type="hierAlign" val="lT"/>
                        </dgm:alg>
                        <dgm:constrLst>
                          <dgm:constr type="alignOff" val="0.75"/>
                        </dgm:constrLst>
                      </dgm:if>
                      <dgm:else name="Name71">
                        <dgm:alg type="hierRoot">
                          <dgm:param type="hierAlign" val="rT"/>
                        </dgm:alg>
                        <dgm:constrLst>
                          <dgm:constr type="alignOff" val="0.75"/>
                        </dgm:constrLst>
                      </dgm:else>
                    </dgm:choose>
                  </dgm:if>
                  <dgm:if name="Name72" func="var" arg="hierBranch" op="equ" val="r">
                    <dgm:choose name="Name73">
                      <dgm:if name="Name74" func="var" arg="dir" op="equ" val="norm">
                        <dgm:alg type="hierRoot">
                          <dgm:param type="hierAlign" val="lB"/>
                        </dgm:alg>
                        <dgm:constrLst>
                          <dgm:constr type="alignOff" val="0.75"/>
                        </dgm:constrLst>
                      </dgm:if>
                      <dgm:else name="Name75">
                        <dgm:alg type="hierRoot">
                          <dgm:param type="hierAlign" val="rB"/>
                        </dgm:alg>
                        <dgm:constrLst>
                          <dgm:constr type="alignOff" val="0.75"/>
                        </dgm:constrLst>
                      </dgm:else>
                    </dgm:choose>
                  </dgm:if>
                  <dgm:if name="Name76" func="var" arg="hierBranch" op="equ" val="hang">
                    <dgm:choose name="Name77">
                      <dgm:if name="Name78" func="var" arg="dir" op="equ" val="norm">
                        <dgm:alg type="hierRoot">
                          <dgm:param type="hierAlign" val="lCtrCh"/>
                        </dgm:alg>
                        <dgm:constrLst>
                          <dgm:constr type="alignOff" val="0.65"/>
                        </dgm:constrLst>
                      </dgm:if>
                      <dgm:else name="Name79">
                        <dgm:alg type="hierRoot">
                          <dgm:param type="hierAlign" val="rCtrCh"/>
                        </dgm:alg>
                        <dgm:constrLst>
                          <dgm:constr type="alignOff" val="0.65"/>
                        </dgm:constrLst>
                      </dgm:else>
                    </dgm:choose>
                  </dgm:if>
                  <dgm:else name="Name80">
                    <dgm:choose name="Name81">
                      <dgm:if name="Name82" func="var" arg="dir" op="equ" val="norm">
                        <dgm:alg type="hierRoot">
                          <dgm:param type="hierAlign" val="lCtrCh"/>
                        </dgm:alg>
                        <dgm:constrLst>
                          <dgm:constr type="alignOff"/>
                          <dgm:constr type="bendDist" for="des" ptType="parTrans" refType="sp" fact="0.5"/>
                        </dgm:constrLst>
                      </dgm:if>
                      <dgm:else name="Name83">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
                  <dgm:alg type="composite"/>
                  <dgm:shape xmlns:r="http://schemas.openxmlformats.org/officeDocument/2006/relationships" r:blip="">
                    <dgm:adjLst/>
                  </dgm:shape>
                  <dgm:presOf axis="self" ptType="node" cnt="1"/>
                  <dgm:choose name="Name84">
                    <dgm:if name="Name85"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6"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7"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8">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9">
                    <dgm:if name="Name90" func="var" arg="hierBranch" op="equ" val="l">
                      <dgm:choose name="Name91">
                        <dgm:if name="Name92" func="var" arg="dir" op="equ" val="norm">
                          <dgm:alg type="hierChild">
                            <dgm:param type="chAlign" val="t"/>
                            <dgm:param type="linDir" val="fromL"/>
                          </dgm:alg>
                        </dgm:if>
                        <dgm:else name="Name93">
                          <dgm:alg type="hierChild">
                            <dgm:param type="chAlign" val="t"/>
                            <dgm:param type="linDir" val="fromR"/>
                          </dgm:alg>
                        </dgm:else>
                      </dgm:choose>
                    </dgm:if>
                    <dgm:if name="Name94" func="var" arg="hierBranch" op="equ" val="r">
                      <dgm:choose name="Name95">
                        <dgm:if name="Name96" func="var" arg="dir" op="equ" val="norm">
                          <dgm:alg type="hierChild">
                            <dgm:param type="chAlign" val="b"/>
                            <dgm:param type="linDir" val="fromL"/>
                          </dgm:alg>
                        </dgm:if>
                        <dgm:else name="Name97">
                          <dgm:alg type="hierChild">
                            <dgm:param type="chAlign" val="b"/>
                            <dgm:param type="linDir" val="fromR"/>
                          </dgm:alg>
                        </dgm:else>
                      </dgm:choose>
                    </dgm:if>
                    <dgm:if name="Name98" func="var" arg="hierBranch" op="equ" val="hang">
                      <dgm:choose name="Name99">
                        <dgm:if name="Name100" func="var" arg="dir" op="equ" val="norm">
                          <dgm:alg type="hierChild">
                            <dgm:param type="chAlign" val="l"/>
                            <dgm:param type="linDir" val="fromT"/>
                            <dgm:param type="secChAlign" val="t"/>
                            <dgm:param type="secLinDir" val="fromL"/>
                          </dgm:alg>
                        </dgm:if>
                        <dgm:else name="Name101">
                          <dgm:alg type="hierChild">
                            <dgm:param type="chAlign" val="r"/>
                            <dgm:param type="linDir" val="fromT"/>
                            <dgm:param type="secChAlign" val="t"/>
                            <dgm:param type="secLinDir" val="fromR"/>
                          </dgm:alg>
                        </dgm:else>
                      </dgm:choose>
                    </dgm:if>
                    <dgm:else name="Name102">
                      <dgm:choose name="Name103">
                        <dgm:if name="Name104" func="var" arg="dir" op="equ" val="norm">
                          <dgm:alg type="hierChild">
                            <dgm:param type="linDir" val="fromT"/>
                            <dgm:param type="chAlign" val="l"/>
                          </dgm:alg>
                        </dgm:if>
                        <dgm:else name="Name105">
                          <dgm:alg type="hierChild">
                            <dgm:param type="linDir" val="fromT"/>
                            <dgm:param type="chAlign" val="r"/>
                          </dgm:alg>
                        </dgm:else>
                      </dgm:choose>
                    </dgm:else>
                  </dgm:choose>
                  <dgm:shape xmlns:r="http://schemas.openxmlformats.org/officeDocument/2006/relationships" r:blip="">
                    <dgm:adjLst/>
                  </dgm:shape>
                  <dgm:presOf/>
                  <dgm:constrLst/>
                  <dgm:ruleLst/>
                  <dgm:forEach name="Name106" ref="rep2a"/>
                </dgm:layoutNode>
                <dgm:layoutNode name="hierChild5">
                  <dgm:choose name="Name107">
                    <dgm:if name="Name108" func="var" arg="dir" op="equ" val="norm">
                      <dgm:alg type="hierChild">
                        <dgm:param type="chAlign" val="l"/>
                        <dgm:param type="linDir" val="fromT"/>
                        <dgm:param type="secChAlign" val="t"/>
                        <dgm:param type="secLinDir" val="fromL"/>
                      </dgm:alg>
                    </dgm:if>
                    <dgm:else name="Name109">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10" ref="rep2b"/>
                </dgm:layoutNode>
              </dgm:layoutNode>
            </dgm:forEach>
          </dgm:layoutNode>
          <dgm:layoutNode name="hierChild3">
            <dgm:choose name="Name111">
              <dgm:if name="Name112" func="var" arg="dir" op="equ" val="norm">
                <dgm:alg type="hierChild">
                  <dgm:param type="chAlign" val="l"/>
                  <dgm:param type="linDir" val="fromT"/>
                  <dgm:param type="secChAlign" val="t"/>
                  <dgm:param type="secLinDir" val="fromL"/>
                </dgm:alg>
              </dgm:if>
              <dgm:else name="Name113">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rep2b" axis="ch" ptType="asst">
              <dgm:forEach name="Name114" axis="precedSib" ptType="parTrans" st="-1" cnt="1">
                <dgm:layoutNode name="Name115">
                  <dgm:choose name="Name116">
                    <dgm:if name="Name117" func="var" arg="dir" op="equ" val="norm">
                      <dgm:alg type="conn">
                        <dgm:param type="connRout" val="bend"/>
                        <dgm:param type="dim" val="1D"/>
                        <dgm:param type="endSty" val="noArr"/>
                        <dgm:param type="begPts" val="midR"/>
                        <dgm:param type="endPts" val="bCtr tCtr"/>
                      </dgm:alg>
                    </dgm:if>
                    <dgm:else name="Name118">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9">
                  <dgm:if name="Name120" func="var" arg="hierBranch" op="equ" val="l">
                    <dgm:choose name="Name121">
                      <dgm:if name="Name122" func="var" arg="dir" op="equ" val="norm">
                        <dgm:alg type="hierRoot">
                          <dgm:param type="hierAlign" val="lT"/>
                        </dgm:alg>
                        <dgm:constrLst>
                          <dgm:constr type="alignOff" val="0.75"/>
                        </dgm:constrLst>
                      </dgm:if>
                      <dgm:else name="Name123">
                        <dgm:alg type="hierRoot">
                          <dgm:param type="hierAlign" val="rT"/>
                        </dgm:alg>
                        <dgm:constrLst>
                          <dgm:constr type="alignOff" val="0.75"/>
                        </dgm:constrLst>
                      </dgm:else>
                    </dgm:choose>
                  </dgm:if>
                  <dgm:if name="Name124" func="var" arg="hierBranch" op="equ" val="r">
                    <dgm:choose name="Name125">
                      <dgm:if name="Name126" func="var" arg="dir" op="equ" val="norm">
                        <dgm:alg type="hierRoot">
                          <dgm:param type="hierAlign" val="lB"/>
                        </dgm:alg>
                        <dgm:constrLst>
                          <dgm:constr type="alignOff" val="0.75"/>
                        </dgm:constrLst>
                      </dgm:if>
                      <dgm:else name="Name127">
                        <dgm:alg type="hierRoot">
                          <dgm:param type="hierAlign" val="rB"/>
                        </dgm:alg>
                        <dgm:constrLst>
                          <dgm:constr type="alignOff" val="0.75"/>
                        </dgm:constrLst>
                      </dgm:else>
                    </dgm:choose>
                  </dgm:if>
                  <dgm:if name="Name128" func="var" arg="hierBranch" op="equ" val="hang">
                    <dgm:choose name="Name129">
                      <dgm:if name="Name130" func="var" arg="dir" op="equ" val="norm">
                        <dgm:alg type="hierRoot">
                          <dgm:param type="hierAlign" val="lCtrCh"/>
                        </dgm:alg>
                        <dgm:constrLst>
                          <dgm:constr type="alignOff" val="0.65"/>
                        </dgm:constrLst>
                      </dgm:if>
                      <dgm:else name="Name131">
                        <dgm:alg type="hierRoot">
                          <dgm:param type="hierAlign" val="rCtrCh"/>
                        </dgm:alg>
                        <dgm:constrLst>
                          <dgm:constr type="alignOff" val="0.65"/>
                        </dgm:constrLst>
                      </dgm:else>
                    </dgm:choose>
                  </dgm:if>
                  <dgm:else name="Name132">
                    <dgm:choose name="Name133">
                      <dgm:if name="Name134" func="var" arg="dir" op="equ" val="norm">
                        <dgm:alg type="hierRoot">
                          <dgm:param type="hierAlign" val="lCtrCh"/>
                        </dgm:alg>
                        <dgm:constrLst>
                          <dgm:constr type="alignOff"/>
                          <dgm:constr type="bendDist" for="des" ptType="parTrans" refType="sp" fact="0.5"/>
                        </dgm:constrLst>
                      </dgm:if>
                      <dgm:else name="Name135">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3">
                  <dgm:alg type="composite"/>
                  <dgm:shape xmlns:r="http://schemas.openxmlformats.org/officeDocument/2006/relationships" r:blip="">
                    <dgm:adjLst/>
                  </dgm:shape>
                  <dgm:presOf axis="self" ptType="node" cnt="1"/>
                  <dgm:choose name="Name136">
                    <dgm:if name="Name137"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38"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39"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40">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41">
                    <dgm:if name="Name142" func="var" arg="hierBranch" op="equ" val="l">
                      <dgm:choose name="Name143">
                        <dgm:if name="Name144" func="var" arg="dir" op="equ" val="norm">
                          <dgm:alg type="hierChild">
                            <dgm:param type="chAlign" val="t"/>
                            <dgm:param type="linDir" val="fromL"/>
                          </dgm:alg>
                        </dgm:if>
                        <dgm:else name="Name145">
                          <dgm:alg type="hierChild">
                            <dgm:param type="chAlign" val="t"/>
                            <dgm:param type="linDir" val="fromR"/>
                          </dgm:alg>
                        </dgm:else>
                      </dgm:choose>
                    </dgm:if>
                    <dgm:if name="Name146" func="var" arg="hierBranch" op="equ" val="r">
                      <dgm:choose name="Name147">
                        <dgm:if name="Name148" func="var" arg="dir" op="equ" val="norm">
                          <dgm:alg type="hierChild">
                            <dgm:param type="chAlign" val="b"/>
                            <dgm:param type="linDir" val="fromL"/>
                          </dgm:alg>
                        </dgm:if>
                        <dgm:else name="Name149">
                          <dgm:alg type="hierChild">
                            <dgm:param type="chAlign" val="b"/>
                            <dgm:param type="linDir" val="fromR"/>
                          </dgm:alg>
                        </dgm:else>
                      </dgm:choose>
                    </dgm:if>
                    <dgm:if name="Name150" func="var" arg="hierBranch" op="equ" val="hang">
                      <dgm:choose name="Name151">
                        <dgm:if name="Name152" func="var" arg="dir" op="equ" val="norm">
                          <dgm:alg type="hierChild">
                            <dgm:param type="chAlign" val="l"/>
                            <dgm:param type="linDir" val="fromT"/>
                            <dgm:param type="secChAlign" val="t"/>
                            <dgm:param type="secLinDir" val="fromL"/>
                          </dgm:alg>
                        </dgm:if>
                        <dgm:else name="Name153">
                          <dgm:alg type="hierChild">
                            <dgm:param type="chAlign" val="r"/>
                            <dgm:param type="linDir" val="fromT"/>
                            <dgm:param type="secChAlign" val="t"/>
                            <dgm:param type="secLinDir" val="fromR"/>
                          </dgm:alg>
                        </dgm:else>
                      </dgm:choose>
                    </dgm:if>
                    <dgm:else name="Name154">
                      <dgm:choose name="Name155">
                        <dgm:if name="Name156" func="var" arg="dir" op="equ" val="norm">
                          <dgm:alg type="hierChild">
                            <dgm:param type="linDir" val="fromT"/>
                            <dgm:param type="chAlign" val="l"/>
                          </dgm:alg>
                        </dgm:if>
                        <dgm:else name="Name157">
                          <dgm:alg type="hierChild">
                            <dgm:param type="linDir" val="fromT"/>
                            <dgm:param type="chAlign" val="r"/>
                          </dgm:alg>
                        </dgm:else>
                      </dgm:choose>
                    </dgm:else>
                  </dgm:choose>
                  <dgm:shape xmlns:r="http://schemas.openxmlformats.org/officeDocument/2006/relationships" r:blip="">
                    <dgm:adjLst/>
                  </dgm:shape>
                  <dgm:presOf/>
                  <dgm:constrLst/>
                  <dgm:ruleLst/>
                  <dgm:forEach name="Name158" ref="rep2a"/>
                </dgm:layoutNode>
                <dgm:layoutNode name="hierChild7">
                  <dgm:choose name="Name159">
                    <dgm:if name="Name160" func="var" arg="dir" op="equ" val="norm">
                      <dgm:alg type="hierChild">
                        <dgm:param type="chAlign" val="l"/>
                        <dgm:param type="linDir" val="fromT"/>
                        <dgm:param type="secChAlign" val="t"/>
                        <dgm:param type="secLinDir" val="fromL"/>
                      </dgm:alg>
                    </dgm:if>
                    <dgm:else name="Name161">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62"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1408F98-BC6A-4E19-86D1-A2A8F0043CD3}" type="datetimeFigureOut">
              <a:rPr lang="es-CO" smtClean="0"/>
              <a:t>3/03/2020</a:t>
            </a:fld>
            <a:endParaRPr lang="es-CO"/>
          </a:p>
        </p:txBody>
      </p:sp>
      <p:sp>
        <p:nvSpPr>
          <p:cNvPr id="4" name="Marcador de imagen de diapositiva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0AB8988-8D6E-416F-89A2-D0BE026442C1}" type="slidenum">
              <a:rPr lang="es-CO" smtClean="0"/>
              <a:t>‹Nº›</a:t>
            </a:fld>
            <a:endParaRPr lang="es-CO"/>
          </a:p>
        </p:txBody>
      </p:sp>
    </p:spTree>
    <p:extLst>
      <p:ext uri="{BB962C8B-B14F-4D97-AF65-F5344CB8AC3E}">
        <p14:creationId xmlns:p14="http://schemas.microsoft.com/office/powerpoint/2010/main" val="5509633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10"/>
          </p:nvPr>
        </p:nvSpPr>
        <p:spPr/>
        <p:txBody>
          <a:bodyPr/>
          <a:lstStyle/>
          <a:p>
            <a:fld id="{DAB47B95-D507-4971-AD9A-AB9F25247F5D}" type="slidenum">
              <a:rPr lang="es-CO" smtClean="0"/>
              <a:t>4</a:t>
            </a:fld>
            <a:endParaRPr lang="es-CO"/>
          </a:p>
        </p:txBody>
      </p:sp>
    </p:spTree>
    <p:extLst>
      <p:ext uri="{BB962C8B-B14F-4D97-AF65-F5344CB8AC3E}">
        <p14:creationId xmlns:p14="http://schemas.microsoft.com/office/powerpoint/2010/main" val="7507182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10"/>
          </p:nvPr>
        </p:nvSpPr>
        <p:spPr/>
        <p:txBody>
          <a:bodyPr/>
          <a:lstStyle/>
          <a:p>
            <a:fld id="{D0AB8988-8D6E-416F-89A2-D0BE026442C1}" type="slidenum">
              <a:rPr lang="es-CO" smtClean="0"/>
              <a:t>8</a:t>
            </a:fld>
            <a:endParaRPr lang="es-CO"/>
          </a:p>
        </p:txBody>
      </p:sp>
    </p:spTree>
    <p:extLst>
      <p:ext uri="{BB962C8B-B14F-4D97-AF65-F5344CB8AC3E}">
        <p14:creationId xmlns:p14="http://schemas.microsoft.com/office/powerpoint/2010/main" val="6070942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10"/>
          </p:nvPr>
        </p:nvSpPr>
        <p:spPr/>
        <p:txBody>
          <a:bodyPr/>
          <a:lstStyle/>
          <a:p>
            <a:fld id="{D0AB8988-8D6E-416F-89A2-D0BE026442C1}" type="slidenum">
              <a:rPr lang="es-CO" smtClean="0"/>
              <a:t>9</a:t>
            </a:fld>
            <a:endParaRPr lang="es-CO"/>
          </a:p>
        </p:txBody>
      </p:sp>
    </p:spTree>
    <p:extLst>
      <p:ext uri="{BB962C8B-B14F-4D97-AF65-F5344CB8AC3E}">
        <p14:creationId xmlns:p14="http://schemas.microsoft.com/office/powerpoint/2010/main" val="7164179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10"/>
          </p:nvPr>
        </p:nvSpPr>
        <p:spPr/>
        <p:txBody>
          <a:bodyPr/>
          <a:lstStyle/>
          <a:p>
            <a:fld id="{D0AB8988-8D6E-416F-89A2-D0BE026442C1}" type="slidenum">
              <a:rPr lang="es-CO" smtClean="0"/>
              <a:t>12</a:t>
            </a:fld>
            <a:endParaRPr lang="es-CO"/>
          </a:p>
        </p:txBody>
      </p:sp>
    </p:spTree>
    <p:extLst>
      <p:ext uri="{BB962C8B-B14F-4D97-AF65-F5344CB8AC3E}">
        <p14:creationId xmlns:p14="http://schemas.microsoft.com/office/powerpoint/2010/main" val="28798257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a:prstGeom prst="rect">
            <a:avLst/>
          </a:prstGeom>
        </p:spPr>
        <p:txBody>
          <a:bodyPr/>
          <a:lstStyle/>
          <a:p>
            <a:r>
              <a:rPr lang="es-ES_tradnl" smtClean="0"/>
              <a:t>Clic para editar título</a:t>
            </a:r>
            <a:endParaRPr lang="es-ES"/>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_tradnl" smtClean="0"/>
              <a:t>Haga clic para modificar el estilo de subtítulo del patrón</a:t>
            </a:r>
            <a:endParaRPr lang="es-ES"/>
          </a:p>
        </p:txBody>
      </p:sp>
      <p:sp>
        <p:nvSpPr>
          <p:cNvPr id="4" name="Marcador de fecha 3"/>
          <p:cNvSpPr>
            <a:spLocks noGrp="1"/>
          </p:cNvSpPr>
          <p:nvPr>
            <p:ph type="dt" sz="half" idx="10"/>
          </p:nvPr>
        </p:nvSpPr>
        <p:spPr/>
        <p:txBody>
          <a:bodyPr/>
          <a:lstStyle/>
          <a:p>
            <a:fld id="{F3AB776D-EF97-4943-BE9E-2B6480321001}" type="datetimeFigureOut">
              <a:rPr lang="es-ES" smtClean="0"/>
              <a:t>03/03/2020</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B116B262-555D-A940-A65C-9566E1B1300D}" type="slidenum">
              <a:rPr lang="es-ES" smtClean="0"/>
              <a:t>‹Nº›</a:t>
            </a:fld>
            <a:endParaRPr lang="es-ES"/>
          </a:p>
        </p:txBody>
      </p:sp>
    </p:spTree>
    <p:extLst>
      <p:ext uri="{BB962C8B-B14F-4D97-AF65-F5344CB8AC3E}">
        <p14:creationId xmlns:p14="http://schemas.microsoft.com/office/powerpoint/2010/main" val="12879185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a:prstGeom prst="rect">
            <a:avLst/>
          </a:prstGeom>
        </p:spPr>
        <p:txBody>
          <a:bodyPr/>
          <a:lstStyle/>
          <a:p>
            <a:r>
              <a:rPr lang="es-ES_tradnl" smtClean="0"/>
              <a:t>Clic para editar título</a:t>
            </a:r>
            <a:endParaRPr lang="es-ES"/>
          </a:p>
        </p:txBody>
      </p:sp>
      <p:sp>
        <p:nvSpPr>
          <p:cNvPr id="3" name="Marcador de texto vertical 2"/>
          <p:cNvSpPr>
            <a:spLocks noGrp="1"/>
          </p:cNvSpPr>
          <p:nvPr>
            <p:ph type="body" orient="vert" idx="1"/>
          </p:nvPr>
        </p:nvSpPr>
        <p:spPr/>
        <p:txBody>
          <a:bodyPr vert="eaVert"/>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10"/>
          </p:nvPr>
        </p:nvSpPr>
        <p:spPr/>
        <p:txBody>
          <a:bodyPr/>
          <a:lstStyle/>
          <a:p>
            <a:fld id="{F3AB776D-EF97-4943-BE9E-2B6480321001}" type="datetimeFigureOut">
              <a:rPr lang="es-ES" smtClean="0"/>
              <a:t>03/03/2020</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B116B262-555D-A940-A65C-9566E1B1300D}" type="slidenum">
              <a:rPr lang="es-ES" smtClean="0"/>
              <a:t>‹Nº›</a:t>
            </a:fld>
            <a:endParaRPr lang="es-ES"/>
          </a:p>
        </p:txBody>
      </p:sp>
    </p:spTree>
    <p:extLst>
      <p:ext uri="{BB962C8B-B14F-4D97-AF65-F5344CB8AC3E}">
        <p14:creationId xmlns:p14="http://schemas.microsoft.com/office/powerpoint/2010/main" val="3464296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a:prstGeom prst="rect">
            <a:avLst/>
          </a:prstGeom>
        </p:spPr>
        <p:txBody>
          <a:bodyPr vert="eaVert"/>
          <a:lstStyle/>
          <a:p>
            <a:r>
              <a:rPr lang="es-ES_tradnl" smtClean="0"/>
              <a:t>Clic para editar título</a:t>
            </a:r>
            <a:endParaRPr lang="es-ES"/>
          </a:p>
        </p:txBody>
      </p:sp>
      <p:sp>
        <p:nvSpPr>
          <p:cNvPr id="3" name="Marcador de texto vertical 2"/>
          <p:cNvSpPr>
            <a:spLocks noGrp="1"/>
          </p:cNvSpPr>
          <p:nvPr>
            <p:ph type="body" orient="vert" idx="1"/>
          </p:nvPr>
        </p:nvSpPr>
        <p:spPr>
          <a:xfrm>
            <a:off x="457200" y="274638"/>
            <a:ext cx="6019800" cy="5851525"/>
          </a:xfrm>
        </p:spPr>
        <p:txBody>
          <a:bodyPr vert="eaVert"/>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10"/>
          </p:nvPr>
        </p:nvSpPr>
        <p:spPr/>
        <p:txBody>
          <a:bodyPr/>
          <a:lstStyle/>
          <a:p>
            <a:fld id="{F3AB776D-EF97-4943-BE9E-2B6480321001}" type="datetimeFigureOut">
              <a:rPr lang="es-ES" smtClean="0"/>
              <a:t>03/03/2020</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B116B262-555D-A940-A65C-9566E1B1300D}" type="slidenum">
              <a:rPr lang="es-ES" smtClean="0"/>
              <a:t>‹Nº›</a:t>
            </a:fld>
            <a:endParaRPr lang="es-ES"/>
          </a:p>
        </p:txBody>
      </p:sp>
    </p:spTree>
    <p:extLst>
      <p:ext uri="{BB962C8B-B14F-4D97-AF65-F5344CB8AC3E}">
        <p14:creationId xmlns:p14="http://schemas.microsoft.com/office/powerpoint/2010/main" val="23056312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a:prstGeom prst="rect">
            <a:avLst/>
          </a:prstGeom>
        </p:spPr>
        <p:txBody>
          <a:bodyPr/>
          <a:lstStyle/>
          <a:p>
            <a:r>
              <a:rPr lang="es-ES_tradnl" smtClean="0"/>
              <a:t>Clic para editar título</a:t>
            </a:r>
            <a:endParaRPr lang="es-ES"/>
          </a:p>
        </p:txBody>
      </p:sp>
      <p:sp>
        <p:nvSpPr>
          <p:cNvPr id="3" name="Marcador de contenido 2"/>
          <p:cNvSpPr>
            <a:spLocks noGrp="1"/>
          </p:cNvSpPr>
          <p:nvPr>
            <p:ph idx="1"/>
          </p:nvPr>
        </p:nvSpPr>
        <p:spPr/>
        <p:txBody>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10"/>
          </p:nvPr>
        </p:nvSpPr>
        <p:spPr/>
        <p:txBody>
          <a:bodyPr/>
          <a:lstStyle/>
          <a:p>
            <a:fld id="{F3AB776D-EF97-4943-BE9E-2B6480321001}" type="datetimeFigureOut">
              <a:rPr lang="es-ES" smtClean="0"/>
              <a:t>03/03/2020</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B116B262-555D-A940-A65C-9566E1B1300D}" type="slidenum">
              <a:rPr lang="es-ES" smtClean="0"/>
              <a:t>‹Nº›</a:t>
            </a:fld>
            <a:endParaRPr lang="es-ES"/>
          </a:p>
        </p:txBody>
      </p:sp>
    </p:spTree>
    <p:extLst>
      <p:ext uri="{BB962C8B-B14F-4D97-AF65-F5344CB8AC3E}">
        <p14:creationId xmlns:p14="http://schemas.microsoft.com/office/powerpoint/2010/main" val="13167895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s-ES_tradnl" smtClean="0"/>
              <a:t>Clic para editar título</a:t>
            </a:r>
            <a:endParaRPr lang="es-ES"/>
          </a:p>
        </p:txBody>
      </p:sp>
      <p:sp>
        <p:nvSpPr>
          <p:cNvPr id="3" name="Marcador de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_tradnl" smtClean="0"/>
              <a:t>Haga clic para modificar el estilo de texto del patrón</a:t>
            </a:r>
          </a:p>
        </p:txBody>
      </p:sp>
      <p:sp>
        <p:nvSpPr>
          <p:cNvPr id="4" name="Marcador de fecha 3"/>
          <p:cNvSpPr>
            <a:spLocks noGrp="1"/>
          </p:cNvSpPr>
          <p:nvPr>
            <p:ph type="dt" sz="half" idx="10"/>
          </p:nvPr>
        </p:nvSpPr>
        <p:spPr/>
        <p:txBody>
          <a:bodyPr/>
          <a:lstStyle/>
          <a:p>
            <a:fld id="{F3AB776D-EF97-4943-BE9E-2B6480321001}" type="datetimeFigureOut">
              <a:rPr lang="es-ES" smtClean="0"/>
              <a:t>03/03/2020</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B116B262-555D-A940-A65C-9566E1B1300D}" type="slidenum">
              <a:rPr lang="es-ES" smtClean="0"/>
              <a:t>‹Nº›</a:t>
            </a:fld>
            <a:endParaRPr lang="es-ES"/>
          </a:p>
        </p:txBody>
      </p:sp>
    </p:spTree>
    <p:extLst>
      <p:ext uri="{BB962C8B-B14F-4D97-AF65-F5344CB8AC3E}">
        <p14:creationId xmlns:p14="http://schemas.microsoft.com/office/powerpoint/2010/main" val="24007123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a:prstGeom prst="rect">
            <a:avLst/>
          </a:prstGeom>
        </p:spPr>
        <p:txBody>
          <a:bodyPr/>
          <a:lstStyle/>
          <a:p>
            <a:r>
              <a:rPr lang="es-ES_tradnl" smtClean="0"/>
              <a:t>Clic para editar título</a:t>
            </a:r>
            <a:endParaRPr lang="es-ES"/>
          </a:p>
        </p:txBody>
      </p:sp>
      <p:sp>
        <p:nvSpPr>
          <p:cNvPr id="3" name="Marcador de conteni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conteni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5" name="Marcador de fecha 4"/>
          <p:cNvSpPr>
            <a:spLocks noGrp="1"/>
          </p:cNvSpPr>
          <p:nvPr>
            <p:ph type="dt" sz="half" idx="10"/>
          </p:nvPr>
        </p:nvSpPr>
        <p:spPr/>
        <p:txBody>
          <a:bodyPr/>
          <a:lstStyle/>
          <a:p>
            <a:fld id="{F3AB776D-EF97-4943-BE9E-2B6480321001}" type="datetimeFigureOut">
              <a:rPr lang="es-ES" smtClean="0"/>
              <a:t>03/03/2020</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B116B262-555D-A940-A65C-9566E1B1300D}" type="slidenum">
              <a:rPr lang="es-ES" smtClean="0"/>
              <a:t>‹Nº›</a:t>
            </a:fld>
            <a:endParaRPr lang="es-ES"/>
          </a:p>
        </p:txBody>
      </p:sp>
    </p:spTree>
    <p:extLst>
      <p:ext uri="{BB962C8B-B14F-4D97-AF65-F5344CB8AC3E}">
        <p14:creationId xmlns:p14="http://schemas.microsoft.com/office/powerpoint/2010/main" val="13426532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a:prstGeom prst="rect">
            <a:avLst/>
          </a:prstGeom>
        </p:spPr>
        <p:txBody>
          <a:bodyPr/>
          <a:lstStyle>
            <a:lvl1pPr>
              <a:defRPr/>
            </a:lvl1pPr>
          </a:lstStyle>
          <a:p>
            <a:r>
              <a:rPr lang="es-ES_tradnl" smtClean="0"/>
              <a:t>Clic para editar título</a:t>
            </a:r>
            <a:endParaRPr lang="es-ES"/>
          </a:p>
        </p:txBody>
      </p:sp>
      <p:sp>
        <p:nvSpPr>
          <p:cNvPr id="3" name="Marcador de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Haga clic para modificar el estilo de texto del patrón</a:t>
            </a:r>
          </a:p>
        </p:txBody>
      </p:sp>
      <p:sp>
        <p:nvSpPr>
          <p:cNvPr id="4" name="Marcador de conteni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5" name="Marcador de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Haga clic para modificar el estilo de texto del patrón</a:t>
            </a:r>
          </a:p>
        </p:txBody>
      </p:sp>
      <p:sp>
        <p:nvSpPr>
          <p:cNvPr id="6" name="Marcador de conteni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7" name="Marcador de fecha 6"/>
          <p:cNvSpPr>
            <a:spLocks noGrp="1"/>
          </p:cNvSpPr>
          <p:nvPr>
            <p:ph type="dt" sz="half" idx="10"/>
          </p:nvPr>
        </p:nvSpPr>
        <p:spPr/>
        <p:txBody>
          <a:bodyPr/>
          <a:lstStyle/>
          <a:p>
            <a:fld id="{F3AB776D-EF97-4943-BE9E-2B6480321001}" type="datetimeFigureOut">
              <a:rPr lang="es-ES" smtClean="0"/>
              <a:t>03/03/2020</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B116B262-555D-A940-A65C-9566E1B1300D}" type="slidenum">
              <a:rPr lang="es-ES" smtClean="0"/>
              <a:t>‹Nº›</a:t>
            </a:fld>
            <a:endParaRPr lang="es-ES"/>
          </a:p>
        </p:txBody>
      </p:sp>
    </p:spTree>
    <p:extLst>
      <p:ext uri="{BB962C8B-B14F-4D97-AF65-F5344CB8AC3E}">
        <p14:creationId xmlns:p14="http://schemas.microsoft.com/office/powerpoint/2010/main" val="3784660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a:prstGeom prst="rect">
            <a:avLst/>
          </a:prstGeom>
        </p:spPr>
        <p:txBody>
          <a:bodyPr/>
          <a:lstStyle/>
          <a:p>
            <a:r>
              <a:rPr lang="es-ES_tradnl" smtClean="0"/>
              <a:t>Clic para editar título</a:t>
            </a:r>
            <a:endParaRPr lang="es-ES"/>
          </a:p>
        </p:txBody>
      </p:sp>
      <p:sp>
        <p:nvSpPr>
          <p:cNvPr id="3" name="Marcador de fecha 2"/>
          <p:cNvSpPr>
            <a:spLocks noGrp="1"/>
          </p:cNvSpPr>
          <p:nvPr>
            <p:ph type="dt" sz="half" idx="10"/>
          </p:nvPr>
        </p:nvSpPr>
        <p:spPr/>
        <p:txBody>
          <a:bodyPr/>
          <a:lstStyle/>
          <a:p>
            <a:fld id="{F3AB776D-EF97-4943-BE9E-2B6480321001}" type="datetimeFigureOut">
              <a:rPr lang="es-ES" smtClean="0"/>
              <a:t>03/03/2020</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B116B262-555D-A940-A65C-9566E1B1300D}" type="slidenum">
              <a:rPr lang="es-ES" smtClean="0"/>
              <a:t>‹Nº›</a:t>
            </a:fld>
            <a:endParaRPr lang="es-ES"/>
          </a:p>
        </p:txBody>
      </p:sp>
    </p:spTree>
    <p:extLst>
      <p:ext uri="{BB962C8B-B14F-4D97-AF65-F5344CB8AC3E}">
        <p14:creationId xmlns:p14="http://schemas.microsoft.com/office/powerpoint/2010/main" val="17583695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F3AB776D-EF97-4943-BE9E-2B6480321001}" type="datetimeFigureOut">
              <a:rPr lang="es-ES" smtClean="0"/>
              <a:t>03/03/2020</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B116B262-555D-A940-A65C-9566E1B1300D}" type="slidenum">
              <a:rPr lang="es-ES" smtClean="0"/>
              <a:t>‹Nº›</a:t>
            </a:fld>
            <a:endParaRPr lang="es-ES"/>
          </a:p>
        </p:txBody>
      </p:sp>
    </p:spTree>
    <p:extLst>
      <p:ext uri="{BB962C8B-B14F-4D97-AF65-F5344CB8AC3E}">
        <p14:creationId xmlns:p14="http://schemas.microsoft.com/office/powerpoint/2010/main" val="36704610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a:prstGeom prst="rect">
            <a:avLst/>
          </a:prstGeom>
        </p:spPr>
        <p:txBody>
          <a:bodyPr anchor="b"/>
          <a:lstStyle>
            <a:lvl1pPr algn="l">
              <a:defRPr sz="2000" b="1"/>
            </a:lvl1pPr>
          </a:lstStyle>
          <a:p>
            <a:r>
              <a:rPr lang="es-ES_tradnl" smtClean="0"/>
              <a:t>Clic para editar título</a:t>
            </a:r>
            <a:endParaRPr lang="es-ES"/>
          </a:p>
        </p:txBody>
      </p:sp>
      <p:sp>
        <p:nvSpPr>
          <p:cNvPr id="3" name="Marcador de conteni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Haga clic para modificar el estilo de texto del patrón</a:t>
            </a:r>
          </a:p>
        </p:txBody>
      </p:sp>
      <p:sp>
        <p:nvSpPr>
          <p:cNvPr id="5" name="Marcador de fecha 4"/>
          <p:cNvSpPr>
            <a:spLocks noGrp="1"/>
          </p:cNvSpPr>
          <p:nvPr>
            <p:ph type="dt" sz="half" idx="10"/>
          </p:nvPr>
        </p:nvSpPr>
        <p:spPr/>
        <p:txBody>
          <a:bodyPr/>
          <a:lstStyle/>
          <a:p>
            <a:fld id="{F3AB776D-EF97-4943-BE9E-2B6480321001}" type="datetimeFigureOut">
              <a:rPr lang="es-ES" smtClean="0"/>
              <a:t>03/03/2020</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B116B262-555D-A940-A65C-9566E1B1300D}" type="slidenum">
              <a:rPr lang="es-ES" smtClean="0"/>
              <a:t>‹Nº›</a:t>
            </a:fld>
            <a:endParaRPr lang="es-ES"/>
          </a:p>
        </p:txBody>
      </p:sp>
    </p:spTree>
    <p:extLst>
      <p:ext uri="{BB962C8B-B14F-4D97-AF65-F5344CB8AC3E}">
        <p14:creationId xmlns:p14="http://schemas.microsoft.com/office/powerpoint/2010/main" val="27790936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s-ES_tradnl" smtClean="0"/>
              <a:t>Clic para editar título</a:t>
            </a:r>
            <a:endParaRPr lang="es-ES"/>
          </a:p>
        </p:txBody>
      </p:sp>
      <p:sp>
        <p:nvSpPr>
          <p:cNvPr id="3" name="Marcador de posición de imagen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Haga clic para modificar el estilo de texto del patrón</a:t>
            </a:r>
          </a:p>
        </p:txBody>
      </p:sp>
      <p:sp>
        <p:nvSpPr>
          <p:cNvPr id="5" name="Marcador de fecha 4"/>
          <p:cNvSpPr>
            <a:spLocks noGrp="1"/>
          </p:cNvSpPr>
          <p:nvPr>
            <p:ph type="dt" sz="half" idx="10"/>
          </p:nvPr>
        </p:nvSpPr>
        <p:spPr/>
        <p:txBody>
          <a:bodyPr/>
          <a:lstStyle/>
          <a:p>
            <a:fld id="{F3AB776D-EF97-4943-BE9E-2B6480321001}" type="datetimeFigureOut">
              <a:rPr lang="es-ES" smtClean="0"/>
              <a:t>03/03/2020</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B116B262-555D-A940-A65C-9566E1B1300D}" type="slidenum">
              <a:rPr lang="es-ES" smtClean="0"/>
              <a:t>‹Nº›</a:t>
            </a:fld>
            <a:endParaRPr lang="es-ES"/>
          </a:p>
        </p:txBody>
      </p:sp>
    </p:spTree>
    <p:extLst>
      <p:ext uri="{BB962C8B-B14F-4D97-AF65-F5344CB8AC3E}">
        <p14:creationId xmlns:p14="http://schemas.microsoft.com/office/powerpoint/2010/main" val="25852034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Marcador de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AB776D-EF97-4943-BE9E-2B6480321001}" type="datetimeFigureOut">
              <a:rPr lang="es-ES" smtClean="0"/>
              <a:t>03/03/2020</a:t>
            </a:fld>
            <a:endParaRPr lang="es-ES"/>
          </a:p>
        </p:txBody>
      </p:sp>
      <p:sp>
        <p:nvSpPr>
          <p:cNvPr id="5" name="Marcador de pie de pá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16B262-555D-A940-A65C-9566E1B1300D}" type="slidenum">
              <a:rPr lang="es-ES" smtClean="0"/>
              <a:t>‹Nº›</a:t>
            </a:fld>
            <a:endParaRPr lang="es-ES"/>
          </a:p>
        </p:txBody>
      </p:sp>
      <p:sp>
        <p:nvSpPr>
          <p:cNvPr id="7" name="Rectángulo 6"/>
          <p:cNvSpPr/>
          <p:nvPr userDrawn="1"/>
        </p:nvSpPr>
        <p:spPr>
          <a:xfrm flipH="1">
            <a:off x="8705849" y="-1"/>
            <a:ext cx="438145" cy="878959"/>
          </a:xfrm>
          <a:prstGeom prst="rect">
            <a:avLst/>
          </a:prstGeom>
          <a:solidFill>
            <a:srgbClr val="13815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dirty="0"/>
          </a:p>
        </p:txBody>
      </p:sp>
      <p:sp>
        <p:nvSpPr>
          <p:cNvPr id="8" name="Rectángulo 7"/>
          <p:cNvSpPr/>
          <p:nvPr userDrawn="1"/>
        </p:nvSpPr>
        <p:spPr>
          <a:xfrm flipH="1">
            <a:off x="-5" y="-1"/>
            <a:ext cx="8705854" cy="878959"/>
          </a:xfrm>
          <a:prstGeom prst="rect">
            <a:avLst/>
          </a:prstGeom>
          <a:solidFill>
            <a:srgbClr val="DBE6F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dirty="0"/>
          </a:p>
        </p:txBody>
      </p:sp>
      <p:pic>
        <p:nvPicPr>
          <p:cNvPr id="9" name="Imagen 8" descr="Logo-Minhacienda.png"/>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439479"/>
            <a:ext cx="2601310" cy="439479"/>
          </a:xfrm>
          <a:prstGeom prst="rect">
            <a:avLst/>
          </a:prstGeom>
        </p:spPr>
      </p:pic>
    </p:spTree>
    <p:extLst>
      <p:ext uri="{BB962C8B-B14F-4D97-AF65-F5344CB8AC3E}">
        <p14:creationId xmlns:p14="http://schemas.microsoft.com/office/powerpoint/2010/main" val="2061955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descr="Plantilla-PPT-MHCP-4-3.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382534687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1 Título"/>
          <p:cNvSpPr txBox="1">
            <a:spLocks/>
          </p:cNvSpPr>
          <p:nvPr/>
        </p:nvSpPr>
        <p:spPr bwMode="auto">
          <a:xfrm>
            <a:off x="7342410" y="943601"/>
            <a:ext cx="1801590" cy="298261"/>
          </a:xfrm>
          <a:prstGeom prst="rect">
            <a:avLst/>
          </a:prstGeom>
          <a:noFill/>
          <a:ln w="9525">
            <a:noFill/>
            <a:miter lim="800000"/>
            <a:headEnd/>
            <a:tailEnd/>
          </a:ln>
        </p:spPr>
        <p:txBody>
          <a:bodyPr anchor="ctr"/>
          <a:lstStyle/>
          <a:p>
            <a:pPr algn="ctr" eaLnBrk="0" hangingPunct="0">
              <a:lnSpc>
                <a:spcPts val="2000"/>
              </a:lnSpc>
              <a:defRPr/>
            </a:pPr>
            <a:r>
              <a:rPr lang="es-CO" sz="900" b="1" kern="0" dirty="0" smtClean="0">
                <a:latin typeface="+mj-lt"/>
                <a:ea typeface="+mj-ea"/>
                <a:cs typeface="+mj-cs"/>
              </a:rPr>
              <a:t>Cifras en millones </a:t>
            </a:r>
            <a:endParaRPr lang="es-CO" sz="900" b="1" kern="0" dirty="0">
              <a:latin typeface="+mj-lt"/>
              <a:ea typeface="+mj-ea"/>
              <a:cs typeface="+mj-cs"/>
            </a:endParaRPr>
          </a:p>
        </p:txBody>
      </p:sp>
      <p:sp>
        <p:nvSpPr>
          <p:cNvPr id="12" name="13 CuadroTexto"/>
          <p:cNvSpPr txBox="1"/>
          <p:nvPr/>
        </p:nvSpPr>
        <p:spPr>
          <a:xfrm>
            <a:off x="2778361" y="438061"/>
            <a:ext cx="6732240" cy="369332"/>
          </a:xfrm>
          <a:prstGeom prst="rect">
            <a:avLst/>
          </a:prstGeom>
          <a:noFill/>
          <a:ln>
            <a:noFill/>
          </a:ln>
        </p:spPr>
        <p:style>
          <a:lnRef idx="2">
            <a:schemeClr val="accent2"/>
          </a:lnRef>
          <a:fillRef idx="1">
            <a:schemeClr val="lt1"/>
          </a:fillRef>
          <a:effectRef idx="0">
            <a:schemeClr val="accent2"/>
          </a:effectRef>
          <a:fontRef idx="minor">
            <a:schemeClr val="dk1"/>
          </a:fontRef>
        </p:style>
        <p:txBody>
          <a:bodyPr wrap="square" rtlCol="0">
            <a:spAutoFit/>
          </a:bodyPr>
          <a:lstStyle>
            <a:defPPr>
              <a:defRPr lang="es-CO"/>
            </a:defPPr>
            <a:lvl1pPr>
              <a:defRPr sz="2000" b="1">
                <a:solidFill>
                  <a:schemeClr val="dk1"/>
                </a:solidFill>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es-CO" sz="1800" dirty="0" smtClean="0"/>
              <a:t> </a:t>
            </a:r>
            <a:r>
              <a:rPr lang="es-CO" sz="1800" b="0" dirty="0">
                <a:solidFill>
                  <a:schemeClr val="tx2"/>
                </a:solidFill>
                <a:latin typeface="Arial"/>
                <a:cs typeface="Arial"/>
              </a:rPr>
              <a:t>Proyectos de Transporte Masivo</a:t>
            </a:r>
          </a:p>
        </p:txBody>
      </p:sp>
      <p:grpSp>
        <p:nvGrpSpPr>
          <p:cNvPr id="2" name="1 Grupo"/>
          <p:cNvGrpSpPr/>
          <p:nvPr/>
        </p:nvGrpSpPr>
        <p:grpSpPr>
          <a:xfrm>
            <a:off x="6783777" y="36922"/>
            <a:ext cx="1872208" cy="835489"/>
            <a:chOff x="6300192" y="415711"/>
            <a:chExt cx="1872208" cy="835489"/>
          </a:xfrm>
        </p:grpSpPr>
        <p:grpSp>
          <p:nvGrpSpPr>
            <p:cNvPr id="35" name="34 Grupo"/>
            <p:cNvGrpSpPr/>
            <p:nvPr/>
          </p:nvGrpSpPr>
          <p:grpSpPr>
            <a:xfrm>
              <a:off x="6300192" y="415711"/>
              <a:ext cx="1872208" cy="835489"/>
              <a:chOff x="7092280" y="415711"/>
              <a:chExt cx="1872208" cy="835489"/>
            </a:xfrm>
          </p:grpSpPr>
          <p:sp>
            <p:nvSpPr>
              <p:cNvPr id="36" name="Forma libre 13"/>
              <p:cNvSpPr/>
              <p:nvPr/>
            </p:nvSpPr>
            <p:spPr>
              <a:xfrm>
                <a:off x="8140704" y="872386"/>
                <a:ext cx="91440" cy="108000"/>
              </a:xfrm>
              <a:custGeom>
                <a:avLst/>
                <a:gdLst/>
                <a:ahLst/>
                <a:cxnLst/>
                <a:rect l="0" t="0" r="0" b="0"/>
                <a:pathLst>
                  <a:path>
                    <a:moveTo>
                      <a:pt x="45720" y="0"/>
                    </a:moveTo>
                    <a:lnTo>
                      <a:pt x="77961" y="0"/>
                    </a:lnTo>
                    <a:lnTo>
                      <a:pt x="77961" y="275942"/>
                    </a:lnTo>
                    <a:lnTo>
                      <a:pt x="110203" y="275942"/>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37" name="Forma libre 14"/>
              <p:cNvSpPr/>
              <p:nvPr/>
            </p:nvSpPr>
            <p:spPr>
              <a:xfrm>
                <a:off x="8140704" y="872386"/>
                <a:ext cx="91440" cy="108000"/>
              </a:xfrm>
              <a:custGeom>
                <a:avLst/>
                <a:gdLst/>
                <a:ahLst/>
                <a:cxnLst/>
                <a:rect l="0" t="0" r="0" b="0"/>
                <a:pathLst>
                  <a:path>
                    <a:moveTo>
                      <a:pt x="45720" y="0"/>
                    </a:moveTo>
                    <a:lnTo>
                      <a:pt x="77961" y="0"/>
                    </a:lnTo>
                    <a:lnTo>
                      <a:pt x="77961" y="178717"/>
                    </a:lnTo>
                    <a:lnTo>
                      <a:pt x="110203" y="178717"/>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38" name="Forma libre 15"/>
              <p:cNvSpPr/>
              <p:nvPr/>
            </p:nvSpPr>
            <p:spPr>
              <a:xfrm>
                <a:off x="8140704" y="826666"/>
                <a:ext cx="91440" cy="108000"/>
              </a:xfrm>
              <a:custGeom>
                <a:avLst/>
                <a:gdLst/>
                <a:ahLst/>
                <a:cxnLst/>
                <a:rect l="0" t="0" r="0" b="0"/>
                <a:pathLst>
                  <a:path>
                    <a:moveTo>
                      <a:pt x="45720" y="45720"/>
                    </a:moveTo>
                    <a:lnTo>
                      <a:pt x="77961" y="45720"/>
                    </a:lnTo>
                    <a:lnTo>
                      <a:pt x="77961" y="126475"/>
                    </a:lnTo>
                    <a:lnTo>
                      <a:pt x="110203" y="126475"/>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39" name="Forma libre 16"/>
              <p:cNvSpPr/>
              <p:nvPr/>
            </p:nvSpPr>
            <p:spPr>
              <a:xfrm>
                <a:off x="8140704" y="489828"/>
                <a:ext cx="91440" cy="108000"/>
              </a:xfrm>
              <a:custGeom>
                <a:avLst/>
                <a:gdLst/>
                <a:ahLst/>
                <a:cxnLst/>
                <a:rect l="0" t="0" r="0" b="0"/>
                <a:pathLst>
                  <a:path>
                    <a:moveTo>
                      <a:pt x="45720" y="0"/>
                    </a:moveTo>
                    <a:lnTo>
                      <a:pt x="77961" y="0"/>
                    </a:lnTo>
                    <a:lnTo>
                      <a:pt x="77961" y="201845"/>
                    </a:lnTo>
                    <a:lnTo>
                      <a:pt x="110203" y="201845"/>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40" name="Forma libre 17"/>
              <p:cNvSpPr/>
              <p:nvPr/>
            </p:nvSpPr>
            <p:spPr>
              <a:xfrm>
                <a:off x="8140704" y="489828"/>
                <a:ext cx="91440" cy="108000"/>
              </a:xfrm>
              <a:custGeom>
                <a:avLst/>
                <a:gdLst/>
                <a:ahLst/>
                <a:cxnLst/>
                <a:rect l="0" t="0" r="0" b="0"/>
                <a:pathLst>
                  <a:path>
                    <a:moveTo>
                      <a:pt x="45720" y="0"/>
                    </a:moveTo>
                    <a:lnTo>
                      <a:pt x="77961" y="0"/>
                    </a:lnTo>
                    <a:lnTo>
                      <a:pt x="77961" y="101602"/>
                    </a:lnTo>
                    <a:lnTo>
                      <a:pt x="110203" y="101602"/>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41" name="Forma libre 18"/>
              <p:cNvSpPr/>
              <p:nvPr/>
            </p:nvSpPr>
            <p:spPr>
              <a:xfrm>
                <a:off x="8140704" y="444108"/>
                <a:ext cx="91440" cy="108000"/>
              </a:xfrm>
              <a:custGeom>
                <a:avLst/>
                <a:gdLst/>
                <a:ahLst/>
                <a:cxnLst/>
                <a:rect l="0" t="0" r="0" b="0"/>
                <a:pathLst>
                  <a:path>
                    <a:moveTo>
                      <a:pt x="45720" y="45720"/>
                    </a:moveTo>
                    <a:lnTo>
                      <a:pt x="77961" y="45720"/>
                    </a:lnTo>
                    <a:lnTo>
                      <a:pt x="77961" y="45720"/>
                    </a:lnTo>
                    <a:lnTo>
                      <a:pt x="110203" y="45720"/>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42" name="Forma libre 19"/>
              <p:cNvSpPr/>
              <p:nvPr/>
            </p:nvSpPr>
            <p:spPr>
              <a:xfrm>
                <a:off x="7092280" y="548680"/>
                <a:ext cx="682458" cy="285785"/>
              </a:xfrm>
              <a:custGeom>
                <a:avLst/>
                <a:gdLst>
                  <a:gd name="connsiteX0" fmla="*/ 0 w 322418"/>
                  <a:gd name="connsiteY0" fmla="*/ 0 h 98337"/>
                  <a:gd name="connsiteX1" fmla="*/ 322418 w 322418"/>
                  <a:gd name="connsiteY1" fmla="*/ 0 h 98337"/>
                  <a:gd name="connsiteX2" fmla="*/ 322418 w 322418"/>
                  <a:gd name="connsiteY2" fmla="*/ 98337 h 98337"/>
                  <a:gd name="connsiteX3" fmla="*/ 0 w 322418"/>
                  <a:gd name="connsiteY3" fmla="*/ 98337 h 98337"/>
                  <a:gd name="connsiteX4" fmla="*/ 0 w 322418"/>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2418" h="98337">
                    <a:moveTo>
                      <a:pt x="0" y="0"/>
                    </a:moveTo>
                    <a:lnTo>
                      <a:pt x="322418" y="0"/>
                    </a:lnTo>
                    <a:lnTo>
                      <a:pt x="322418" y="98337"/>
                    </a:lnTo>
                    <a:lnTo>
                      <a:pt x="0" y="98337"/>
                    </a:lnTo>
                    <a:lnTo>
                      <a:pt x="0" y="0"/>
                    </a:lnTo>
                    <a:close/>
                  </a:path>
                </a:pathLst>
              </a:custGeom>
              <a:solidFill>
                <a:schemeClr val="accent6">
                  <a:alpha val="90000"/>
                </a:schemeClr>
              </a:solidFill>
              <a:ln>
                <a:noFill/>
              </a:ln>
            </p:spPr>
            <p:style>
              <a:lnRef idx="2">
                <a:schemeClr val="lt1">
                  <a:hueOff val="0"/>
                  <a:satOff val="0"/>
                  <a:lumOff val="0"/>
                  <a:alphaOff val="0"/>
                </a:schemeClr>
              </a:lnRef>
              <a:fillRef idx="1">
                <a:scrgbClr r="0" g="0" b="0"/>
              </a:fillRef>
              <a:effectRef idx="0">
                <a:schemeClr val="accent2">
                  <a:alpha val="80000"/>
                  <a:hueOff val="0"/>
                  <a:satOff val="0"/>
                  <a:lumOff val="0"/>
                  <a:alphaOff val="0"/>
                </a:schemeClr>
              </a:effectRef>
              <a:fontRef idx="minor">
                <a:schemeClr val="lt1"/>
              </a:fontRef>
            </p:style>
            <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s-CO" sz="800" b="1" dirty="0" smtClean="0">
                    <a:solidFill>
                      <a:schemeClr val="tx1"/>
                    </a:solidFill>
                  </a:rPr>
                  <a:t>EJECUCIÓN PRESUPUESTAL</a:t>
                </a:r>
                <a:endParaRPr lang="es-CO" sz="800" b="1" kern="1200" dirty="0" smtClean="0">
                  <a:solidFill>
                    <a:schemeClr val="tx1"/>
                  </a:solidFill>
                </a:endParaRPr>
              </a:p>
            </p:txBody>
          </p:sp>
          <p:sp>
            <p:nvSpPr>
              <p:cNvPr id="43" name="Forma libre 20"/>
              <p:cNvSpPr/>
              <p:nvPr/>
            </p:nvSpPr>
            <p:spPr>
              <a:xfrm>
                <a:off x="7864006" y="415712"/>
                <a:ext cx="322418" cy="134865"/>
              </a:xfrm>
              <a:custGeom>
                <a:avLst/>
                <a:gdLst>
                  <a:gd name="connsiteX0" fmla="*/ 0 w 322418"/>
                  <a:gd name="connsiteY0" fmla="*/ 0 h 134865"/>
                  <a:gd name="connsiteX1" fmla="*/ 322418 w 322418"/>
                  <a:gd name="connsiteY1" fmla="*/ 0 h 134865"/>
                  <a:gd name="connsiteX2" fmla="*/ 322418 w 322418"/>
                  <a:gd name="connsiteY2" fmla="*/ 134865 h 134865"/>
                  <a:gd name="connsiteX3" fmla="*/ 0 w 322418"/>
                  <a:gd name="connsiteY3" fmla="*/ 134865 h 134865"/>
                  <a:gd name="connsiteX4" fmla="*/ 0 w 322418"/>
                  <a:gd name="connsiteY4" fmla="*/ 0 h 1348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2418" h="134865">
                    <a:moveTo>
                      <a:pt x="0" y="0"/>
                    </a:moveTo>
                    <a:lnTo>
                      <a:pt x="322418" y="0"/>
                    </a:lnTo>
                    <a:lnTo>
                      <a:pt x="322418" y="134865"/>
                    </a:lnTo>
                    <a:lnTo>
                      <a:pt x="0" y="134865"/>
                    </a:lnTo>
                    <a:lnTo>
                      <a:pt x="0" y="0"/>
                    </a:lnTo>
                    <a:close/>
                  </a:path>
                </a:pathLst>
              </a:cu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algn="ctr" defTabSz="622300">
                  <a:lnSpc>
                    <a:spcPct val="90000"/>
                  </a:lnSpc>
                  <a:spcBef>
                    <a:spcPct val="0"/>
                  </a:spcBef>
                  <a:spcAft>
                    <a:spcPct val="35000"/>
                  </a:spcAft>
                </a:pPr>
                <a:r>
                  <a:rPr lang="es-CO" sz="800" dirty="0" smtClean="0">
                    <a:solidFill>
                      <a:schemeClr val="bg1"/>
                    </a:solidFill>
                  </a:rPr>
                  <a:t>S.H</a:t>
                </a:r>
                <a:endParaRPr lang="es-CO" sz="800" dirty="0">
                  <a:solidFill>
                    <a:schemeClr val="bg1"/>
                  </a:solidFill>
                </a:endParaRPr>
              </a:p>
            </p:txBody>
          </p:sp>
          <p:sp>
            <p:nvSpPr>
              <p:cNvPr id="44" name="Forma libre 21"/>
              <p:cNvSpPr/>
              <p:nvPr/>
            </p:nvSpPr>
            <p:spPr>
              <a:xfrm>
                <a:off x="8250906" y="415711"/>
                <a:ext cx="713581" cy="119867"/>
              </a:xfrm>
              <a:custGeom>
                <a:avLst/>
                <a:gdLst>
                  <a:gd name="connsiteX0" fmla="*/ 0 w 291611"/>
                  <a:gd name="connsiteY0" fmla="*/ 0 h 98337"/>
                  <a:gd name="connsiteX1" fmla="*/ 291611 w 291611"/>
                  <a:gd name="connsiteY1" fmla="*/ 0 h 98337"/>
                  <a:gd name="connsiteX2" fmla="*/ 291611 w 291611"/>
                  <a:gd name="connsiteY2" fmla="*/ 98337 h 98337"/>
                  <a:gd name="connsiteX3" fmla="*/ 0 w 291611"/>
                  <a:gd name="connsiteY3" fmla="*/ 98337 h 98337"/>
                  <a:gd name="connsiteX4" fmla="*/ 0 w 291611"/>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337">
                    <a:moveTo>
                      <a:pt x="0" y="0"/>
                    </a:moveTo>
                    <a:lnTo>
                      <a:pt x="291611" y="0"/>
                    </a:lnTo>
                    <a:lnTo>
                      <a:pt x="291611" y="98337"/>
                    </a:lnTo>
                    <a:lnTo>
                      <a:pt x="0" y="98337"/>
                    </a:lnTo>
                    <a:lnTo>
                      <a:pt x="0" y="0"/>
                    </a:lnTo>
                    <a:close/>
                  </a:path>
                </a:pathLst>
              </a:cu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algn="ctr" defTabSz="622300">
                  <a:lnSpc>
                    <a:spcPct val="90000"/>
                  </a:lnSpc>
                  <a:spcBef>
                    <a:spcPct val="0"/>
                  </a:spcBef>
                  <a:spcAft>
                    <a:spcPct val="35000"/>
                  </a:spcAft>
                </a:pPr>
                <a:r>
                  <a:rPr lang="es-CO" sz="800" dirty="0" smtClean="0">
                    <a:solidFill>
                      <a:schemeClr val="bg1"/>
                    </a:solidFill>
                  </a:rPr>
                  <a:t>TOTAL</a:t>
                </a:r>
                <a:endParaRPr lang="es-CO" sz="800" dirty="0">
                  <a:solidFill>
                    <a:schemeClr val="bg1"/>
                  </a:solidFill>
                </a:endParaRPr>
              </a:p>
            </p:txBody>
          </p:sp>
          <p:sp>
            <p:nvSpPr>
              <p:cNvPr id="45" name="Forma libre 22"/>
              <p:cNvSpPr/>
              <p:nvPr/>
            </p:nvSpPr>
            <p:spPr>
              <a:xfrm>
                <a:off x="8250907" y="535578"/>
                <a:ext cx="713580" cy="122647"/>
              </a:xfrm>
              <a:custGeom>
                <a:avLst/>
                <a:gdLst>
                  <a:gd name="connsiteX0" fmla="*/ 0 w 291611"/>
                  <a:gd name="connsiteY0" fmla="*/ 0 h 98337"/>
                  <a:gd name="connsiteX1" fmla="*/ 291611 w 291611"/>
                  <a:gd name="connsiteY1" fmla="*/ 0 h 98337"/>
                  <a:gd name="connsiteX2" fmla="*/ 291611 w 291611"/>
                  <a:gd name="connsiteY2" fmla="*/ 98337 h 98337"/>
                  <a:gd name="connsiteX3" fmla="*/ 0 w 291611"/>
                  <a:gd name="connsiteY3" fmla="*/ 98337 h 98337"/>
                  <a:gd name="connsiteX4" fmla="*/ 0 w 291611"/>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337">
                    <a:moveTo>
                      <a:pt x="0" y="0"/>
                    </a:moveTo>
                    <a:lnTo>
                      <a:pt x="291611" y="0"/>
                    </a:lnTo>
                    <a:lnTo>
                      <a:pt x="291611" y="98337"/>
                    </a:lnTo>
                    <a:lnTo>
                      <a:pt x="0" y="98337"/>
                    </a:lnTo>
                    <a:lnTo>
                      <a:pt x="0" y="0"/>
                    </a:lnTo>
                    <a:close/>
                  </a:path>
                </a:pathLst>
              </a:cu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algn="ctr" defTabSz="622300">
                  <a:lnSpc>
                    <a:spcPct val="90000"/>
                  </a:lnSpc>
                  <a:spcBef>
                    <a:spcPct val="0"/>
                  </a:spcBef>
                  <a:spcAft>
                    <a:spcPct val="35000"/>
                  </a:spcAft>
                </a:pPr>
                <a:r>
                  <a:rPr lang="es-CO" sz="800" dirty="0" smtClean="0">
                    <a:solidFill>
                      <a:schemeClr val="bg1"/>
                    </a:solidFill>
                  </a:rPr>
                  <a:t>INVERSION</a:t>
                </a:r>
                <a:endParaRPr lang="es-CO" sz="800" dirty="0">
                  <a:solidFill>
                    <a:schemeClr val="bg1"/>
                  </a:solidFill>
                </a:endParaRPr>
              </a:p>
            </p:txBody>
          </p:sp>
          <p:sp>
            <p:nvSpPr>
              <p:cNvPr id="46" name="Forma libre 23"/>
              <p:cNvSpPr/>
              <p:nvPr/>
            </p:nvSpPr>
            <p:spPr>
              <a:xfrm>
                <a:off x="8250906" y="658226"/>
                <a:ext cx="713582" cy="127669"/>
              </a:xfrm>
              <a:custGeom>
                <a:avLst/>
                <a:gdLst>
                  <a:gd name="connsiteX0" fmla="*/ 0 w 291611"/>
                  <a:gd name="connsiteY0" fmla="*/ 0 h 98337"/>
                  <a:gd name="connsiteX1" fmla="*/ 291611 w 291611"/>
                  <a:gd name="connsiteY1" fmla="*/ 0 h 98337"/>
                  <a:gd name="connsiteX2" fmla="*/ 291611 w 291611"/>
                  <a:gd name="connsiteY2" fmla="*/ 98337 h 98337"/>
                  <a:gd name="connsiteX3" fmla="*/ 0 w 291611"/>
                  <a:gd name="connsiteY3" fmla="*/ 98337 h 98337"/>
                  <a:gd name="connsiteX4" fmla="*/ 0 w 291611"/>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337">
                    <a:moveTo>
                      <a:pt x="0" y="0"/>
                    </a:moveTo>
                    <a:lnTo>
                      <a:pt x="291611" y="0"/>
                    </a:lnTo>
                    <a:lnTo>
                      <a:pt x="291611" y="98337"/>
                    </a:lnTo>
                    <a:lnTo>
                      <a:pt x="0" y="98337"/>
                    </a:lnTo>
                    <a:lnTo>
                      <a:pt x="0" y="0"/>
                    </a:lnTo>
                    <a:close/>
                  </a:path>
                </a:pathLst>
              </a:cu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defTabSz="622300">
                  <a:lnSpc>
                    <a:spcPct val="90000"/>
                  </a:lnSpc>
                  <a:spcBef>
                    <a:spcPct val="0"/>
                  </a:spcBef>
                  <a:spcAft>
                    <a:spcPct val="35000"/>
                  </a:spcAft>
                </a:pPr>
                <a:r>
                  <a:rPr lang="es-CO" sz="700" dirty="0" smtClean="0">
                    <a:solidFill>
                      <a:schemeClr val="bg1"/>
                    </a:solidFill>
                  </a:rPr>
                  <a:t>FUNCIONAMIENTO</a:t>
                </a:r>
                <a:endParaRPr lang="es-CO" sz="800" dirty="0">
                  <a:solidFill>
                    <a:schemeClr val="bg1"/>
                  </a:solidFill>
                </a:endParaRPr>
              </a:p>
            </p:txBody>
          </p:sp>
          <p:sp>
            <p:nvSpPr>
              <p:cNvPr id="47" name="Forma libre 24"/>
              <p:cNvSpPr/>
              <p:nvPr/>
            </p:nvSpPr>
            <p:spPr>
              <a:xfrm>
                <a:off x="7864006" y="857285"/>
                <a:ext cx="322418" cy="134865"/>
              </a:xfrm>
              <a:custGeom>
                <a:avLst/>
                <a:gdLst>
                  <a:gd name="connsiteX0" fmla="*/ 0 w 322418"/>
                  <a:gd name="connsiteY0" fmla="*/ 0 h 134865"/>
                  <a:gd name="connsiteX1" fmla="*/ 322418 w 322418"/>
                  <a:gd name="connsiteY1" fmla="*/ 0 h 134865"/>
                  <a:gd name="connsiteX2" fmla="*/ 322418 w 322418"/>
                  <a:gd name="connsiteY2" fmla="*/ 134865 h 134865"/>
                  <a:gd name="connsiteX3" fmla="*/ 0 w 322418"/>
                  <a:gd name="connsiteY3" fmla="*/ 134865 h 134865"/>
                  <a:gd name="connsiteX4" fmla="*/ 0 w 322418"/>
                  <a:gd name="connsiteY4" fmla="*/ 0 h 1348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2418" h="134865">
                    <a:moveTo>
                      <a:pt x="0" y="0"/>
                    </a:moveTo>
                    <a:lnTo>
                      <a:pt x="322418" y="0"/>
                    </a:lnTo>
                    <a:lnTo>
                      <a:pt x="322418" y="134865"/>
                    </a:lnTo>
                    <a:lnTo>
                      <a:pt x="0" y="134865"/>
                    </a:lnTo>
                    <a:lnTo>
                      <a:pt x="0" y="0"/>
                    </a:lnTo>
                    <a:close/>
                  </a:path>
                </a:pathLst>
              </a:custGeom>
              <a:solidFill>
                <a:schemeClr val="tx2">
                  <a:lumMod val="60000"/>
                  <a:lumOff val="40000"/>
                  <a:alpha val="90000"/>
                </a:schemeClr>
              </a:solidFill>
              <a:ln>
                <a:noFill/>
              </a:ln>
            </p:spPr>
            <p:style>
              <a:lnRef idx="2">
                <a:schemeClr val="lt1">
                  <a:hueOff val="0"/>
                  <a:satOff val="0"/>
                  <a:lumOff val="0"/>
                  <a:alphaOff val="0"/>
                </a:schemeClr>
              </a:lnRef>
              <a:fillRef idx="1">
                <a:scrgbClr r="0" g="0" b="0"/>
              </a:fillRef>
              <a:effectRef idx="0">
                <a:schemeClr val="accent2">
                  <a:alpha val="70000"/>
                  <a:hueOff val="0"/>
                  <a:satOff val="0"/>
                  <a:lumOff val="0"/>
                  <a:alphaOff val="0"/>
                </a:schemeClr>
              </a:effectRef>
              <a:fontRef idx="minor">
                <a:schemeClr val="lt1"/>
              </a:fontRef>
            </p:style>
            <p:txBody>
              <a:bodyPr spcFirstLastPara="0" vert="horz" wrap="square" lIns="8890" tIns="8890" rIns="8890" bIns="8890" numCol="1" spcCol="1270" anchor="ctr" anchorCtr="0">
                <a:noAutofit/>
              </a:bodyPr>
              <a:lstStyle/>
              <a:p>
                <a:pPr algn="ctr" defTabSz="622300">
                  <a:lnSpc>
                    <a:spcPct val="90000"/>
                  </a:lnSpc>
                  <a:spcBef>
                    <a:spcPct val="0"/>
                  </a:spcBef>
                  <a:spcAft>
                    <a:spcPct val="35000"/>
                  </a:spcAft>
                </a:pPr>
                <a:r>
                  <a:rPr lang="es-CO" sz="800" b="1" dirty="0" smtClean="0">
                    <a:solidFill>
                      <a:schemeClr val="tx1"/>
                    </a:solidFill>
                  </a:rPr>
                  <a:t>MHCP</a:t>
                </a:r>
                <a:endParaRPr lang="es-CO" sz="800" b="1" dirty="0">
                  <a:solidFill>
                    <a:schemeClr val="tx1"/>
                  </a:solidFill>
                </a:endParaRPr>
              </a:p>
            </p:txBody>
          </p:sp>
          <p:sp>
            <p:nvSpPr>
              <p:cNvPr id="48" name="Forma libre 25"/>
              <p:cNvSpPr/>
              <p:nvPr/>
            </p:nvSpPr>
            <p:spPr>
              <a:xfrm>
                <a:off x="8250907" y="865287"/>
                <a:ext cx="713580" cy="115441"/>
              </a:xfrm>
              <a:custGeom>
                <a:avLst/>
                <a:gdLst>
                  <a:gd name="connsiteX0" fmla="*/ 0 w 291611"/>
                  <a:gd name="connsiteY0" fmla="*/ 0 h 98337"/>
                  <a:gd name="connsiteX1" fmla="*/ 291611 w 291611"/>
                  <a:gd name="connsiteY1" fmla="*/ 0 h 98337"/>
                  <a:gd name="connsiteX2" fmla="*/ 291611 w 291611"/>
                  <a:gd name="connsiteY2" fmla="*/ 98337 h 98337"/>
                  <a:gd name="connsiteX3" fmla="*/ 0 w 291611"/>
                  <a:gd name="connsiteY3" fmla="*/ 98337 h 98337"/>
                  <a:gd name="connsiteX4" fmla="*/ 0 w 291611"/>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337">
                    <a:moveTo>
                      <a:pt x="0" y="0"/>
                    </a:moveTo>
                    <a:lnTo>
                      <a:pt x="291611" y="0"/>
                    </a:lnTo>
                    <a:lnTo>
                      <a:pt x="291611" y="98337"/>
                    </a:lnTo>
                    <a:lnTo>
                      <a:pt x="0" y="98337"/>
                    </a:lnTo>
                    <a:lnTo>
                      <a:pt x="0" y="0"/>
                    </a:lnTo>
                    <a:close/>
                  </a:path>
                </a:pathLst>
              </a:cu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algn="ctr" defTabSz="622300">
                  <a:lnSpc>
                    <a:spcPct val="90000"/>
                  </a:lnSpc>
                  <a:spcBef>
                    <a:spcPct val="0"/>
                  </a:spcBef>
                  <a:spcAft>
                    <a:spcPct val="35000"/>
                  </a:spcAft>
                </a:pPr>
                <a:r>
                  <a:rPr lang="es-CO" sz="800" dirty="0" smtClean="0">
                    <a:solidFill>
                      <a:schemeClr val="bg1"/>
                    </a:solidFill>
                  </a:rPr>
                  <a:t>TOTAL</a:t>
                </a:r>
                <a:endParaRPr lang="es-CO" sz="800" dirty="0">
                  <a:solidFill>
                    <a:schemeClr val="bg1"/>
                  </a:solidFill>
                </a:endParaRPr>
              </a:p>
            </p:txBody>
          </p:sp>
          <p:sp>
            <p:nvSpPr>
              <p:cNvPr id="49" name="Forma libre 27"/>
              <p:cNvSpPr/>
              <p:nvPr/>
            </p:nvSpPr>
            <p:spPr>
              <a:xfrm>
                <a:off x="8250906" y="1124744"/>
                <a:ext cx="713582" cy="126456"/>
              </a:xfrm>
              <a:custGeom>
                <a:avLst/>
                <a:gdLst>
                  <a:gd name="connsiteX0" fmla="*/ 0 w 291611"/>
                  <a:gd name="connsiteY0" fmla="*/ 0 h 98513"/>
                  <a:gd name="connsiteX1" fmla="*/ 291611 w 291611"/>
                  <a:gd name="connsiteY1" fmla="*/ 0 h 98513"/>
                  <a:gd name="connsiteX2" fmla="*/ 291611 w 291611"/>
                  <a:gd name="connsiteY2" fmla="*/ 98513 h 98513"/>
                  <a:gd name="connsiteX3" fmla="*/ 0 w 291611"/>
                  <a:gd name="connsiteY3" fmla="*/ 98513 h 98513"/>
                  <a:gd name="connsiteX4" fmla="*/ 0 w 291611"/>
                  <a:gd name="connsiteY4" fmla="*/ 0 h 985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513">
                    <a:moveTo>
                      <a:pt x="0" y="0"/>
                    </a:moveTo>
                    <a:lnTo>
                      <a:pt x="291611" y="0"/>
                    </a:lnTo>
                    <a:lnTo>
                      <a:pt x="291611" y="98513"/>
                    </a:lnTo>
                    <a:lnTo>
                      <a:pt x="0" y="98513"/>
                    </a:lnTo>
                    <a:lnTo>
                      <a:pt x="0" y="0"/>
                    </a:lnTo>
                    <a:close/>
                  </a:path>
                </a:pathLst>
              </a:cu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lvl="0" algn="ctr" defTabSz="622300">
                  <a:lnSpc>
                    <a:spcPct val="90000"/>
                  </a:lnSpc>
                  <a:spcBef>
                    <a:spcPct val="0"/>
                  </a:spcBef>
                  <a:spcAft>
                    <a:spcPct val="35000"/>
                  </a:spcAft>
                </a:pPr>
                <a:r>
                  <a:rPr lang="es-CO" sz="700" kern="1200" dirty="0" smtClean="0">
                    <a:solidFill>
                      <a:schemeClr val="bg1"/>
                    </a:solidFill>
                  </a:rPr>
                  <a:t>FUNCIONAMIENTO</a:t>
                </a:r>
                <a:endParaRPr lang="es-CO" sz="700" kern="1200" dirty="0">
                  <a:solidFill>
                    <a:schemeClr val="bg1"/>
                  </a:solidFill>
                </a:endParaRPr>
              </a:p>
            </p:txBody>
          </p:sp>
          <p:sp>
            <p:nvSpPr>
              <p:cNvPr id="50" name="Forma libre 28"/>
              <p:cNvSpPr/>
              <p:nvPr/>
            </p:nvSpPr>
            <p:spPr>
              <a:xfrm>
                <a:off x="7740830" y="704983"/>
                <a:ext cx="91440" cy="161827"/>
              </a:xfrm>
              <a:custGeom>
                <a:avLst/>
                <a:gdLst/>
                <a:ahLst/>
                <a:cxnLst/>
                <a:rect l="0" t="0" r="0" b="0"/>
                <a:pathLst>
                  <a:path>
                    <a:moveTo>
                      <a:pt x="45720" y="0"/>
                    </a:moveTo>
                    <a:lnTo>
                      <a:pt x="77961" y="0"/>
                    </a:lnTo>
                    <a:lnTo>
                      <a:pt x="77961" y="161827"/>
                    </a:lnTo>
                    <a:lnTo>
                      <a:pt x="110203" y="161827"/>
                    </a:lnTo>
                  </a:path>
                </a:pathLst>
              </a:custGeom>
              <a:noFill/>
              <a:ln w="3175">
                <a:solidFill>
                  <a:schemeClr val="bg1">
                    <a:lumMod val="85000"/>
                  </a:schemeClr>
                </a:solidFill>
              </a:ln>
            </p:spPr>
            <p:style>
              <a:lnRef idx="2">
                <a:scrgbClr r="0" g="0" b="0"/>
              </a:lnRef>
              <a:fillRef idx="0">
                <a:scrgbClr r="0" g="0" b="0"/>
              </a:fillRef>
              <a:effectRef idx="0">
                <a:schemeClr val="accent2">
                  <a:tint val="90000"/>
                  <a:hueOff val="0"/>
                  <a:satOff val="0"/>
                  <a:lumOff val="0"/>
                  <a:alphaOff val="0"/>
                </a:schemeClr>
              </a:effectRef>
              <a:fontRef idx="minor">
                <a:schemeClr val="tx1">
                  <a:hueOff val="0"/>
                  <a:satOff val="0"/>
                  <a:lumOff val="0"/>
                  <a:alphaOff val="0"/>
                </a:schemeClr>
              </a:fontRef>
            </p:style>
          </p:sp>
          <p:sp>
            <p:nvSpPr>
              <p:cNvPr id="51" name="Forma libre 29"/>
              <p:cNvSpPr/>
              <p:nvPr/>
            </p:nvSpPr>
            <p:spPr>
              <a:xfrm>
                <a:off x="7740830" y="538218"/>
                <a:ext cx="91440" cy="166764"/>
              </a:xfrm>
              <a:custGeom>
                <a:avLst/>
                <a:gdLst/>
                <a:ahLst/>
                <a:cxnLst/>
                <a:rect l="0" t="0" r="0" b="0"/>
                <a:pathLst>
                  <a:path>
                    <a:moveTo>
                      <a:pt x="45720" y="166764"/>
                    </a:moveTo>
                    <a:lnTo>
                      <a:pt x="77961" y="166764"/>
                    </a:lnTo>
                    <a:lnTo>
                      <a:pt x="77961" y="0"/>
                    </a:lnTo>
                    <a:lnTo>
                      <a:pt x="110203" y="0"/>
                    </a:lnTo>
                  </a:path>
                </a:pathLst>
              </a:custGeom>
              <a:noFill/>
              <a:ln w="3175">
                <a:solidFill>
                  <a:schemeClr val="bg1">
                    <a:lumMod val="85000"/>
                  </a:schemeClr>
                </a:solidFill>
              </a:ln>
            </p:spPr>
            <p:style>
              <a:lnRef idx="2">
                <a:scrgbClr r="0" g="0" b="0"/>
              </a:lnRef>
              <a:fillRef idx="0">
                <a:scrgbClr r="0" g="0" b="0"/>
              </a:fillRef>
              <a:effectRef idx="0">
                <a:schemeClr val="accent2">
                  <a:tint val="90000"/>
                  <a:hueOff val="0"/>
                  <a:satOff val="0"/>
                  <a:lumOff val="0"/>
                  <a:alphaOff val="0"/>
                </a:schemeClr>
              </a:effectRef>
              <a:fontRef idx="minor">
                <a:schemeClr val="tx1">
                  <a:hueOff val="0"/>
                  <a:satOff val="0"/>
                  <a:lumOff val="0"/>
                  <a:alphaOff val="0"/>
                </a:schemeClr>
              </a:fontRef>
            </p:style>
          </p:sp>
        </p:grpSp>
        <p:sp>
          <p:nvSpPr>
            <p:cNvPr id="52" name="Forma libre 25"/>
            <p:cNvSpPr/>
            <p:nvPr/>
          </p:nvSpPr>
          <p:spPr>
            <a:xfrm>
              <a:off x="7452320" y="980728"/>
              <a:ext cx="713580" cy="115441"/>
            </a:xfrm>
            <a:custGeom>
              <a:avLst/>
              <a:gdLst>
                <a:gd name="connsiteX0" fmla="*/ 0 w 291611"/>
                <a:gd name="connsiteY0" fmla="*/ 0 h 98337"/>
                <a:gd name="connsiteX1" fmla="*/ 291611 w 291611"/>
                <a:gd name="connsiteY1" fmla="*/ 0 h 98337"/>
                <a:gd name="connsiteX2" fmla="*/ 291611 w 291611"/>
                <a:gd name="connsiteY2" fmla="*/ 98337 h 98337"/>
                <a:gd name="connsiteX3" fmla="*/ 0 w 291611"/>
                <a:gd name="connsiteY3" fmla="*/ 98337 h 98337"/>
                <a:gd name="connsiteX4" fmla="*/ 0 w 291611"/>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337">
                  <a:moveTo>
                    <a:pt x="0" y="0"/>
                  </a:moveTo>
                  <a:lnTo>
                    <a:pt x="291611" y="0"/>
                  </a:lnTo>
                  <a:lnTo>
                    <a:pt x="291611" y="98337"/>
                  </a:lnTo>
                  <a:lnTo>
                    <a:pt x="0" y="98337"/>
                  </a:lnTo>
                  <a:lnTo>
                    <a:pt x="0" y="0"/>
                  </a:lnTo>
                  <a:close/>
                </a:path>
              </a:pathLst>
            </a:custGeom>
            <a:solidFill>
              <a:schemeClr val="accent2">
                <a:lumMod val="7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algn="ctr" defTabSz="622300">
                <a:lnSpc>
                  <a:spcPct val="90000"/>
                </a:lnSpc>
                <a:spcBef>
                  <a:spcPct val="0"/>
                </a:spcBef>
                <a:spcAft>
                  <a:spcPct val="35000"/>
                </a:spcAft>
              </a:pPr>
              <a:r>
                <a:rPr lang="es-CO" sz="800" dirty="0" smtClean="0">
                  <a:solidFill>
                    <a:schemeClr val="bg1"/>
                  </a:solidFill>
                </a:rPr>
                <a:t>INVERSIÓN</a:t>
              </a:r>
              <a:endParaRPr lang="es-CO" sz="800" dirty="0">
                <a:solidFill>
                  <a:schemeClr val="bg1"/>
                </a:solidFill>
              </a:endParaRPr>
            </a:p>
          </p:txBody>
        </p:sp>
      </p:grpSp>
      <p:sp>
        <p:nvSpPr>
          <p:cNvPr id="25" name="4 CuadroTexto"/>
          <p:cNvSpPr txBox="1">
            <a:spLocks noChangeArrowheads="1"/>
          </p:cNvSpPr>
          <p:nvPr/>
        </p:nvSpPr>
        <p:spPr bwMode="auto">
          <a:xfrm>
            <a:off x="5957927" y="6532525"/>
            <a:ext cx="3224563"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lgn="r"/>
            <a:r>
              <a:rPr lang="es-CO" sz="500" dirty="0" smtClean="0">
                <a:latin typeface="Arial" charset="0"/>
              </a:rPr>
              <a:t>Fuente: Reporte SIIF </a:t>
            </a:r>
            <a:r>
              <a:rPr lang="es-CO" sz="500" dirty="0">
                <a:latin typeface="Arial" charset="0"/>
              </a:rPr>
              <a:t>NACION </a:t>
            </a:r>
            <a:r>
              <a:rPr lang="es-CO" sz="500" dirty="0" smtClean="0">
                <a:latin typeface="Arial" charset="0"/>
              </a:rPr>
              <a:t>al 02 de marzo de 2020</a:t>
            </a:r>
            <a:endParaRPr lang="es-CO" sz="500" dirty="0">
              <a:latin typeface="Arial" charset="0"/>
            </a:endParaRPr>
          </a:p>
          <a:p>
            <a:pPr algn="r"/>
            <a:r>
              <a:rPr lang="es-CO" sz="500" dirty="0" smtClean="0">
                <a:latin typeface="Arial" charset="0"/>
              </a:rPr>
              <a:t>Oficina </a:t>
            </a:r>
            <a:r>
              <a:rPr lang="es-CO" sz="500" dirty="0">
                <a:latin typeface="Arial" charset="0"/>
              </a:rPr>
              <a:t>Asesora de Planeación </a:t>
            </a:r>
            <a:r>
              <a:rPr lang="es-CO" sz="500" dirty="0" smtClean="0">
                <a:latin typeface="Arial" charset="0"/>
              </a:rPr>
              <a:t>- OAP </a:t>
            </a:r>
          </a:p>
        </p:txBody>
      </p:sp>
      <p:graphicFrame>
        <p:nvGraphicFramePr>
          <p:cNvPr id="3" name="Tabla 2"/>
          <p:cNvGraphicFramePr>
            <a:graphicFrameLocks noGrp="1"/>
          </p:cNvGraphicFramePr>
          <p:nvPr>
            <p:extLst>
              <p:ext uri="{D42A27DB-BD31-4B8C-83A1-F6EECF244321}">
                <p14:modId xmlns:p14="http://schemas.microsoft.com/office/powerpoint/2010/main" val="1036579443"/>
              </p:ext>
            </p:extLst>
          </p:nvPr>
        </p:nvGraphicFramePr>
        <p:xfrm>
          <a:off x="365760" y="1193175"/>
          <a:ext cx="8412480" cy="5025438"/>
        </p:xfrm>
        <a:graphic>
          <a:graphicData uri="http://schemas.openxmlformats.org/drawingml/2006/table">
            <a:tbl>
              <a:tblPr/>
              <a:tblGrid>
                <a:gridCol w="3931323">
                  <a:extLst>
                    <a:ext uri="{9D8B030D-6E8A-4147-A177-3AD203B41FA5}">
                      <a16:colId xmlns:a16="http://schemas.microsoft.com/office/drawing/2014/main" val="1524576958"/>
                    </a:ext>
                  </a:extLst>
                </a:gridCol>
                <a:gridCol w="1127162">
                  <a:extLst>
                    <a:ext uri="{9D8B030D-6E8A-4147-A177-3AD203B41FA5}">
                      <a16:colId xmlns:a16="http://schemas.microsoft.com/office/drawing/2014/main" val="1684015026"/>
                    </a:ext>
                  </a:extLst>
                </a:gridCol>
                <a:gridCol w="494851">
                  <a:extLst>
                    <a:ext uri="{9D8B030D-6E8A-4147-A177-3AD203B41FA5}">
                      <a16:colId xmlns:a16="http://schemas.microsoft.com/office/drawing/2014/main" val="3074701974"/>
                    </a:ext>
                  </a:extLst>
                </a:gridCol>
                <a:gridCol w="714786">
                  <a:extLst>
                    <a:ext uri="{9D8B030D-6E8A-4147-A177-3AD203B41FA5}">
                      <a16:colId xmlns:a16="http://schemas.microsoft.com/office/drawing/2014/main" val="1959036863"/>
                    </a:ext>
                  </a:extLst>
                </a:gridCol>
                <a:gridCol w="714786">
                  <a:extLst>
                    <a:ext uri="{9D8B030D-6E8A-4147-A177-3AD203B41FA5}">
                      <a16:colId xmlns:a16="http://schemas.microsoft.com/office/drawing/2014/main" val="2870196438"/>
                    </a:ext>
                  </a:extLst>
                </a:gridCol>
                <a:gridCol w="714786">
                  <a:extLst>
                    <a:ext uri="{9D8B030D-6E8A-4147-A177-3AD203B41FA5}">
                      <a16:colId xmlns:a16="http://schemas.microsoft.com/office/drawing/2014/main" val="206500671"/>
                    </a:ext>
                  </a:extLst>
                </a:gridCol>
                <a:gridCol w="714786">
                  <a:extLst>
                    <a:ext uri="{9D8B030D-6E8A-4147-A177-3AD203B41FA5}">
                      <a16:colId xmlns:a16="http://schemas.microsoft.com/office/drawing/2014/main" val="1902645115"/>
                    </a:ext>
                  </a:extLst>
                </a:gridCol>
              </a:tblGrid>
              <a:tr h="178050">
                <a:tc gridSpan="7">
                  <a:txBody>
                    <a:bodyPr/>
                    <a:lstStyle/>
                    <a:p>
                      <a:pPr algn="ctr" fontAlgn="b"/>
                      <a:r>
                        <a:rPr lang="es-CO" sz="1050" b="1" i="0" u="none" strike="noStrike">
                          <a:solidFill>
                            <a:srgbClr val="FFFFFF"/>
                          </a:solidFill>
                          <a:effectLst/>
                          <a:latin typeface="Calibri" panose="020F0502020204030204" pitchFamily="34" charset="0"/>
                        </a:rPr>
                        <a:t>EJECUCIÓN PRESUPUESTAL TRANSPORTE</a:t>
                      </a:r>
                    </a:p>
                  </a:txBody>
                  <a:tcPr marL="7737" marR="7737" marT="773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extLst>
                  <a:ext uri="{0D108BD9-81ED-4DB2-BD59-A6C34878D82A}">
                    <a16:rowId xmlns:a16="http://schemas.microsoft.com/office/drawing/2014/main" val="2218566357"/>
                  </a:ext>
                </a:extLst>
              </a:tr>
              <a:tr h="137613">
                <a:tc rowSpan="2">
                  <a:txBody>
                    <a:bodyPr/>
                    <a:lstStyle/>
                    <a:p>
                      <a:pPr algn="ctr" rtl="0" fontAlgn="ctr"/>
                      <a:r>
                        <a:rPr lang="es-CO" sz="800" b="1" i="0" u="none" strike="noStrike">
                          <a:solidFill>
                            <a:srgbClr val="000000"/>
                          </a:solidFill>
                          <a:effectLst/>
                          <a:latin typeface="Arial" panose="020B0604020202020204" pitchFamily="34" charset="0"/>
                        </a:rPr>
                        <a:t> NOMBRE DEL PROYECTO</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rowSpan="2">
                  <a:txBody>
                    <a:bodyPr/>
                    <a:lstStyle/>
                    <a:p>
                      <a:pPr algn="ctr" rtl="0" fontAlgn="ctr"/>
                      <a:r>
                        <a:rPr lang="es-CO" sz="800" b="1" i="0" u="none" strike="noStrike">
                          <a:solidFill>
                            <a:srgbClr val="000000"/>
                          </a:solidFill>
                          <a:effectLst/>
                          <a:latin typeface="Arial" panose="020B0604020202020204" pitchFamily="34" charset="0"/>
                        </a:rPr>
                        <a:t>APROPIACION VIGENTE 2020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rowSpan="2">
                  <a:txBody>
                    <a:bodyPr/>
                    <a:lstStyle/>
                    <a:p>
                      <a:pPr algn="ctr" rtl="0" fontAlgn="ctr"/>
                      <a:r>
                        <a:rPr lang="es-CO" sz="800" b="1" i="0" u="none" strike="noStrike">
                          <a:solidFill>
                            <a:srgbClr val="000000"/>
                          </a:solidFill>
                          <a:effectLst/>
                          <a:latin typeface="Arial" panose="020B0604020202020204" pitchFamily="34" charset="0"/>
                        </a:rPr>
                        <a:t>% PART.</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gridSpan="2">
                  <a:txBody>
                    <a:bodyPr/>
                    <a:lstStyle/>
                    <a:p>
                      <a:pPr algn="ctr" rtl="0" fontAlgn="ctr"/>
                      <a:r>
                        <a:rPr lang="es-CO" sz="800" b="1" i="0" u="none" strike="noStrike">
                          <a:solidFill>
                            <a:srgbClr val="000000"/>
                          </a:solidFill>
                          <a:effectLst/>
                          <a:latin typeface="Arial" panose="020B0604020202020204" pitchFamily="34" charset="0"/>
                        </a:rPr>
                        <a:t>COMPROMISOS 2020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hMerge="1">
                  <a:txBody>
                    <a:bodyPr/>
                    <a:lstStyle/>
                    <a:p>
                      <a:endParaRPr lang="es-CO"/>
                    </a:p>
                  </a:txBody>
                  <a:tcPr/>
                </a:tc>
                <a:tc gridSpan="2">
                  <a:txBody>
                    <a:bodyPr/>
                    <a:lstStyle/>
                    <a:p>
                      <a:pPr algn="ctr" rtl="0" fontAlgn="ctr"/>
                      <a:r>
                        <a:rPr lang="es-CO" sz="800" b="1" i="0" u="none" strike="noStrike">
                          <a:solidFill>
                            <a:srgbClr val="000000"/>
                          </a:solidFill>
                          <a:effectLst/>
                          <a:latin typeface="Arial" panose="020B0604020202020204" pitchFamily="34" charset="0"/>
                        </a:rPr>
                        <a:t>OBLIGACIONES 2020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hMerge="1">
                  <a:txBody>
                    <a:bodyPr/>
                    <a:lstStyle/>
                    <a:p>
                      <a:endParaRPr lang="es-CO"/>
                    </a:p>
                  </a:txBody>
                  <a:tcPr/>
                </a:tc>
                <a:extLst>
                  <a:ext uri="{0D108BD9-81ED-4DB2-BD59-A6C34878D82A}">
                    <a16:rowId xmlns:a16="http://schemas.microsoft.com/office/drawing/2014/main" val="643173801"/>
                  </a:ext>
                </a:extLst>
              </a:tr>
              <a:tr h="137613">
                <a:tc vMerge="1">
                  <a:txBody>
                    <a:bodyPr/>
                    <a:lstStyle/>
                    <a:p>
                      <a:endParaRPr lang="es-CO"/>
                    </a:p>
                  </a:txBody>
                  <a:tcPr/>
                </a:tc>
                <a:tc vMerge="1">
                  <a:txBody>
                    <a:bodyPr/>
                    <a:lstStyle/>
                    <a:p>
                      <a:endParaRPr lang="es-CO"/>
                    </a:p>
                  </a:txBody>
                  <a:tcPr/>
                </a:tc>
                <a:tc vMerge="1">
                  <a:txBody>
                    <a:bodyPr/>
                    <a:lstStyle/>
                    <a:p>
                      <a:endParaRPr lang="es-CO"/>
                    </a:p>
                  </a:txBody>
                  <a:tcPr/>
                </a:tc>
                <a:tc>
                  <a:txBody>
                    <a:bodyPr/>
                    <a:lstStyle/>
                    <a:p>
                      <a:pPr algn="ctr" rtl="0" fontAlgn="ctr"/>
                      <a:r>
                        <a:rPr lang="es-CO" sz="800" b="1" i="0" u="none" strike="noStrike">
                          <a:solidFill>
                            <a:srgbClr val="000000"/>
                          </a:solidFill>
                          <a:effectLst/>
                          <a:latin typeface="Arial" panose="020B0604020202020204" pitchFamily="34" charset="0"/>
                        </a:rPr>
                        <a:t>Valor</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rtl="0" fontAlgn="ctr"/>
                      <a:r>
                        <a:rPr lang="es-CO" sz="800" b="1" i="0" u="none" strike="noStrike">
                          <a:solidFill>
                            <a:srgbClr val="000000"/>
                          </a:solidFill>
                          <a:effectLst/>
                          <a:latin typeface="Arial" panose="020B0604020202020204" pitchFamily="34" charset="0"/>
                        </a:rPr>
                        <a:t>%</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rtl="0" fontAlgn="ctr"/>
                      <a:r>
                        <a:rPr lang="es-CO" sz="800" b="1" i="0" u="none" strike="noStrike">
                          <a:solidFill>
                            <a:srgbClr val="000000"/>
                          </a:solidFill>
                          <a:effectLst/>
                          <a:latin typeface="Arial" panose="020B0604020202020204" pitchFamily="34" charset="0"/>
                        </a:rPr>
                        <a:t>Valor</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rtl="0" fontAlgn="ctr"/>
                      <a:r>
                        <a:rPr lang="es-CO" sz="800" b="1" i="0" u="none" strike="noStrike">
                          <a:solidFill>
                            <a:srgbClr val="000000"/>
                          </a:solidFill>
                          <a:effectLst/>
                          <a:latin typeface="Arial" panose="020B0604020202020204" pitchFamily="34" charset="0"/>
                        </a:rPr>
                        <a:t>%</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extLst>
                  <a:ext uri="{0D108BD9-81ED-4DB2-BD59-A6C34878D82A}">
                    <a16:rowId xmlns:a16="http://schemas.microsoft.com/office/drawing/2014/main" val="2815755608"/>
                  </a:ext>
                </a:extLst>
              </a:tr>
              <a:tr h="299364">
                <a:tc>
                  <a:txBody>
                    <a:bodyPr/>
                    <a:lstStyle/>
                    <a:p>
                      <a:pPr algn="just" fontAlgn="ctr"/>
                      <a:r>
                        <a:rPr lang="es-ES" sz="900" b="0" i="0" u="none" strike="noStrike">
                          <a:solidFill>
                            <a:srgbClr val="000000"/>
                          </a:solidFill>
                          <a:effectLst/>
                          <a:latin typeface="Arial" panose="020B0604020202020204" pitchFamily="34" charset="0"/>
                        </a:rPr>
                        <a:t>Construcción de las fases II y III de la extensión de la troncal norte quito sur del sistema Transmilenio   Soacha</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26,729</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5.4%</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26,729</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100.0%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35607695"/>
                  </a:ext>
                </a:extLst>
              </a:tr>
              <a:tr h="299364">
                <a:tc>
                  <a:txBody>
                    <a:bodyPr/>
                    <a:lstStyle/>
                    <a:p>
                      <a:pPr algn="just" fontAlgn="ctr"/>
                      <a:r>
                        <a:rPr lang="es-ES" sz="900" b="0" i="0" u="none" strike="noStrike">
                          <a:solidFill>
                            <a:srgbClr val="000000"/>
                          </a:solidFill>
                          <a:effectLst/>
                          <a:latin typeface="Arial" panose="020B0604020202020204" pitchFamily="34" charset="0"/>
                        </a:rPr>
                        <a:t>Implementación sistema estratégico de transporte público setp en el municipio de  Neiva</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25,783</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5.2%</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25,783</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100.0%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82798639"/>
                  </a:ext>
                </a:extLst>
              </a:tr>
              <a:tr h="299364">
                <a:tc>
                  <a:txBody>
                    <a:bodyPr/>
                    <a:lstStyle/>
                    <a:p>
                      <a:pPr algn="just" fontAlgn="ctr"/>
                      <a:r>
                        <a:rPr lang="es-CO" sz="900" b="0" i="0" u="none" strike="noStrike">
                          <a:solidFill>
                            <a:srgbClr val="000000"/>
                          </a:solidFill>
                          <a:effectLst/>
                          <a:latin typeface="Arial" panose="020B0604020202020204" pitchFamily="34" charset="0"/>
                        </a:rPr>
                        <a:t>Implementación sistema estratégico de transporte público del municipio  Popayán</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24,779</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5.0%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24,779</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100.0%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79858893"/>
                  </a:ext>
                </a:extLst>
              </a:tr>
              <a:tr h="299364">
                <a:tc>
                  <a:txBody>
                    <a:bodyPr/>
                    <a:lstStyle/>
                    <a:p>
                      <a:pPr algn="just" fontAlgn="ctr"/>
                      <a:r>
                        <a:rPr lang="es-CO" sz="900" b="0" i="0" u="none" strike="noStrike">
                          <a:solidFill>
                            <a:srgbClr val="000000"/>
                          </a:solidFill>
                          <a:effectLst/>
                          <a:latin typeface="Arial" panose="020B0604020202020204" pitchFamily="34" charset="0"/>
                        </a:rPr>
                        <a:t>Implementación del sistema estratégico de transporte público de Pasto</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25,146</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5.1%</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25,146</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100.0%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22230485"/>
                  </a:ext>
                </a:extLst>
              </a:tr>
              <a:tr h="299364">
                <a:tc>
                  <a:txBody>
                    <a:bodyPr/>
                    <a:lstStyle/>
                    <a:p>
                      <a:pPr algn="just" fontAlgn="ctr"/>
                      <a:r>
                        <a:rPr lang="es-ES" sz="900" b="0" i="0" u="none" strike="noStrike">
                          <a:solidFill>
                            <a:srgbClr val="000000"/>
                          </a:solidFill>
                          <a:effectLst/>
                          <a:latin typeface="Arial" panose="020B0604020202020204" pitchFamily="34" charset="0"/>
                        </a:rPr>
                        <a:t>Implementación sistema estratégico de transporte público del municipio  Montería</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22,665</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4.6%</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22,665</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100.0%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28024814"/>
                  </a:ext>
                </a:extLst>
              </a:tr>
              <a:tr h="299364">
                <a:tc>
                  <a:txBody>
                    <a:bodyPr/>
                    <a:lstStyle/>
                    <a:p>
                      <a:pPr algn="just" fontAlgn="ctr"/>
                      <a:r>
                        <a:rPr lang="es-ES" sz="900" b="0" i="0" u="none" strike="noStrike">
                          <a:solidFill>
                            <a:srgbClr val="000000"/>
                          </a:solidFill>
                          <a:effectLst/>
                          <a:latin typeface="Arial" panose="020B0604020202020204" pitchFamily="34" charset="0"/>
                        </a:rPr>
                        <a:t>Implementación del sistema estratégico de transporte público de  Sincelejo</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22,883</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4.6%</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22,883</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100.0%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27875197"/>
                  </a:ext>
                </a:extLst>
              </a:tr>
              <a:tr h="299364">
                <a:tc>
                  <a:txBody>
                    <a:bodyPr/>
                    <a:lstStyle/>
                    <a:p>
                      <a:pPr algn="just" fontAlgn="ctr"/>
                      <a:r>
                        <a:rPr lang="es-ES" sz="900" b="0" i="0" u="none" strike="noStrike">
                          <a:solidFill>
                            <a:srgbClr val="000000"/>
                          </a:solidFill>
                          <a:effectLst/>
                          <a:latin typeface="Arial" panose="020B0604020202020204" pitchFamily="34" charset="0"/>
                        </a:rPr>
                        <a:t>Implementación sistema estratégico de transporte público de pasajeros para el municipio de Valledupar</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38,396</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7.7%</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38,396</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100.0%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05901225"/>
                  </a:ext>
                </a:extLst>
              </a:tr>
              <a:tr h="299364">
                <a:tc>
                  <a:txBody>
                    <a:bodyPr/>
                    <a:lstStyle/>
                    <a:p>
                      <a:pPr algn="just" fontAlgn="ctr"/>
                      <a:r>
                        <a:rPr lang="es-ES" sz="900" b="0" i="0" u="none" strike="noStrike">
                          <a:solidFill>
                            <a:srgbClr val="000000"/>
                          </a:solidFill>
                          <a:effectLst/>
                          <a:latin typeface="Arial" panose="020B0604020202020204" pitchFamily="34" charset="0"/>
                        </a:rPr>
                        <a:t>Implementación sistema estratégico de transporte público setp en el municipio de Armenia</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16,203</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3.3%</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16,203</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100.0%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22936444"/>
                  </a:ext>
                </a:extLst>
              </a:tr>
              <a:tr h="299364">
                <a:tc>
                  <a:txBody>
                    <a:bodyPr/>
                    <a:lstStyle/>
                    <a:p>
                      <a:pPr algn="just" fontAlgn="ctr"/>
                      <a:r>
                        <a:rPr lang="es-CO" sz="900" b="0" i="0" u="none" strike="noStrike">
                          <a:solidFill>
                            <a:srgbClr val="000000"/>
                          </a:solidFill>
                          <a:effectLst/>
                          <a:latin typeface="Arial" panose="020B0604020202020204" pitchFamily="34" charset="0"/>
                        </a:rPr>
                        <a:t>Implementación sistema estratégico de transporte público del municipio  de  Santa Marta</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39,928</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8.0%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39,928</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100.0%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16542481"/>
                  </a:ext>
                </a:extLst>
              </a:tr>
              <a:tr h="223269">
                <a:tc>
                  <a:txBody>
                    <a:bodyPr/>
                    <a:lstStyle/>
                    <a:p>
                      <a:pPr algn="just" fontAlgn="ctr"/>
                      <a:r>
                        <a:rPr lang="es-CO" sz="900" b="0" i="0" u="none" strike="noStrike">
                          <a:solidFill>
                            <a:srgbClr val="000000"/>
                          </a:solidFill>
                          <a:effectLst/>
                          <a:latin typeface="Arial" panose="020B0604020202020204" pitchFamily="34" charset="0"/>
                        </a:rPr>
                        <a:t>Implementación sistema integrado de transporte masivo de Cali</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40,455</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8.1%</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40,455</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100.0%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38479004"/>
                  </a:ext>
                </a:extLst>
              </a:tr>
              <a:tr h="299364">
                <a:tc>
                  <a:txBody>
                    <a:bodyPr/>
                    <a:lstStyle/>
                    <a:p>
                      <a:pPr algn="just" fontAlgn="ctr"/>
                      <a:r>
                        <a:rPr lang="es-CO" sz="900" b="0" i="0" u="none" strike="noStrike">
                          <a:solidFill>
                            <a:srgbClr val="000000"/>
                          </a:solidFill>
                          <a:effectLst/>
                          <a:latin typeface="Arial" panose="020B0604020202020204" pitchFamily="34" charset="0"/>
                        </a:rPr>
                        <a:t>Implementación sistema integrado de transporte masivo para Cartagena</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18,925</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4%</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18,925</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100.0%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37535438"/>
                  </a:ext>
                </a:extLst>
              </a:tr>
              <a:tr h="444940">
                <a:tc>
                  <a:txBody>
                    <a:bodyPr/>
                    <a:lstStyle/>
                    <a:p>
                      <a:pPr algn="just" fontAlgn="ctr"/>
                      <a:r>
                        <a:rPr lang="es-ES" sz="900" b="0" i="0" u="none" strike="noStrike">
                          <a:solidFill>
                            <a:srgbClr val="000000"/>
                          </a:solidFill>
                          <a:effectLst/>
                          <a:latin typeface="Arial" panose="020B0604020202020204" pitchFamily="34" charset="0"/>
                        </a:rPr>
                        <a:t>Implementación del sistema integrado del servicio público urbano de transporte masivo de pasajeros del área metropolitana de Bucaramanga</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9,505</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2%</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27020900"/>
                  </a:ext>
                </a:extLst>
              </a:tr>
              <a:tr h="355202">
                <a:tc>
                  <a:txBody>
                    <a:bodyPr/>
                    <a:lstStyle/>
                    <a:p>
                      <a:pPr algn="just" fontAlgn="ctr"/>
                      <a:r>
                        <a:rPr lang="es-CO" sz="900" b="0" i="0" u="none" strike="noStrike">
                          <a:solidFill>
                            <a:srgbClr val="000000"/>
                          </a:solidFill>
                          <a:effectLst/>
                          <a:latin typeface="Arial" panose="020B0604020202020204" pitchFamily="34" charset="0"/>
                        </a:rPr>
                        <a:t>Implementación sistema integrado de transporte masivo Envigado, Medellín, Itagüí</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30,683</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6%</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30,683</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100.0%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26307982"/>
                  </a:ext>
                </a:extLst>
              </a:tr>
              <a:tr h="331842">
                <a:tc>
                  <a:txBody>
                    <a:bodyPr/>
                    <a:lstStyle/>
                    <a:p>
                      <a:pPr algn="just" fontAlgn="ctr"/>
                      <a:r>
                        <a:rPr lang="es-ES" sz="900" b="0" i="0" u="none" strike="noStrike">
                          <a:solidFill>
                            <a:srgbClr val="000000"/>
                          </a:solidFill>
                          <a:effectLst/>
                          <a:latin typeface="Arial" panose="020B0604020202020204" pitchFamily="34" charset="0"/>
                        </a:rPr>
                        <a:t>Construcción tramo 1 de la primera línea de metro de Bogotá para mejorar las condiciones de movilidad de sus habitantes.  Bogotá</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155,248</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31%</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155,248</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100.0%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3219142"/>
                  </a:ext>
                </a:extLst>
              </a:tr>
              <a:tr h="223269">
                <a:tc>
                  <a:txBody>
                    <a:bodyPr/>
                    <a:lstStyle/>
                    <a:p>
                      <a:pPr algn="l" rtl="0" fontAlgn="ctr"/>
                      <a:r>
                        <a:rPr lang="es-CO" sz="1000" b="1" i="0" u="none" strike="noStrike">
                          <a:solidFill>
                            <a:srgbClr val="FFFFFF"/>
                          </a:solidFill>
                          <a:effectLst/>
                          <a:latin typeface="Arial" panose="020B0604020202020204" pitchFamily="34" charset="0"/>
                        </a:rPr>
                        <a:t>TOTAL PROYECTOS TRANSPORTE MASIVO</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900" b="1" i="0" u="none" strike="noStrike">
                          <a:solidFill>
                            <a:srgbClr val="FFFFFF"/>
                          </a:solidFill>
                          <a:effectLst/>
                          <a:latin typeface="Arial" panose="020B0604020202020204" pitchFamily="34" charset="0"/>
                        </a:rPr>
                        <a:t>497,330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900" b="1" i="0" u="none" strike="noStrike">
                          <a:solidFill>
                            <a:srgbClr val="FFFFFF"/>
                          </a:solidFill>
                          <a:effectLst/>
                          <a:latin typeface="Arial" panose="020B0604020202020204" pitchFamily="34" charset="0"/>
                        </a:rPr>
                        <a:t>100.0%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900" b="1" i="0" u="none" strike="noStrike">
                          <a:solidFill>
                            <a:srgbClr val="FFFFFF"/>
                          </a:solidFill>
                          <a:effectLst/>
                          <a:latin typeface="Arial" panose="020B0604020202020204" pitchFamily="34" charset="0"/>
                        </a:rPr>
                        <a:t>487,825</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900" b="1" i="0" u="none" strike="noStrike">
                          <a:solidFill>
                            <a:srgbClr val="FFFFFF"/>
                          </a:solidFill>
                          <a:effectLst/>
                          <a:latin typeface="Arial" panose="020B0604020202020204" pitchFamily="34" charset="0"/>
                        </a:rPr>
                        <a:t>98.1%</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900" b="1" i="0" u="none" strike="noStrike" dirty="0">
                          <a:solidFill>
                            <a:srgbClr val="FFFFFF"/>
                          </a:solidFill>
                          <a:effectLst/>
                          <a:latin typeface="Arial" panose="020B0604020202020204" pitchFamily="34" charset="0"/>
                        </a:rPr>
                        <a:t>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900" b="1" i="0" u="none" strike="noStrike" dirty="0">
                          <a:solidFill>
                            <a:srgbClr val="FFFFFF"/>
                          </a:solidFill>
                          <a:effectLst/>
                          <a:latin typeface="Arial" panose="020B0604020202020204" pitchFamily="34" charset="0"/>
                        </a:rPr>
                        <a:t>0.0%</a:t>
                      </a:r>
                    </a:p>
                  </a:txBody>
                  <a:tcPr marL="7737" marR="7737" marT="773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extLst>
                  <a:ext uri="{0D108BD9-81ED-4DB2-BD59-A6C34878D82A}">
                    <a16:rowId xmlns:a16="http://schemas.microsoft.com/office/drawing/2014/main" val="1102755541"/>
                  </a:ext>
                </a:extLst>
              </a:tr>
            </a:tbl>
          </a:graphicData>
        </a:graphic>
      </p:graphicFrame>
    </p:spTree>
    <p:extLst>
      <p:ext uri="{BB962C8B-B14F-4D97-AF65-F5344CB8AC3E}">
        <p14:creationId xmlns:p14="http://schemas.microsoft.com/office/powerpoint/2010/main" val="281074434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1 Título"/>
          <p:cNvSpPr txBox="1">
            <a:spLocks/>
          </p:cNvSpPr>
          <p:nvPr/>
        </p:nvSpPr>
        <p:spPr bwMode="auto">
          <a:xfrm>
            <a:off x="7414252" y="1253975"/>
            <a:ext cx="1801590" cy="298261"/>
          </a:xfrm>
          <a:prstGeom prst="rect">
            <a:avLst/>
          </a:prstGeom>
          <a:noFill/>
          <a:ln w="9525">
            <a:noFill/>
            <a:miter lim="800000"/>
            <a:headEnd/>
            <a:tailEnd/>
          </a:ln>
        </p:spPr>
        <p:txBody>
          <a:bodyPr anchor="ctr"/>
          <a:lstStyle/>
          <a:p>
            <a:pPr algn="ctr" eaLnBrk="0" hangingPunct="0">
              <a:lnSpc>
                <a:spcPts val="2000"/>
              </a:lnSpc>
              <a:defRPr/>
            </a:pPr>
            <a:r>
              <a:rPr lang="es-CO" sz="900" b="1" kern="0" dirty="0" smtClean="0">
                <a:latin typeface="+mj-lt"/>
                <a:ea typeface="+mj-ea"/>
                <a:cs typeface="+mj-cs"/>
              </a:rPr>
              <a:t>Cifras en millones </a:t>
            </a:r>
            <a:endParaRPr lang="es-CO" sz="900" b="1" kern="0" dirty="0">
              <a:latin typeface="+mj-lt"/>
              <a:ea typeface="+mj-ea"/>
              <a:cs typeface="+mj-cs"/>
            </a:endParaRPr>
          </a:p>
        </p:txBody>
      </p:sp>
      <p:sp>
        <p:nvSpPr>
          <p:cNvPr id="13" name="13 CuadroTexto"/>
          <p:cNvSpPr txBox="1"/>
          <p:nvPr/>
        </p:nvSpPr>
        <p:spPr>
          <a:xfrm>
            <a:off x="3488528" y="418567"/>
            <a:ext cx="4860032" cy="369332"/>
          </a:xfrm>
          <a:prstGeom prst="rect">
            <a:avLst/>
          </a:prstGeom>
          <a:noFill/>
          <a:ln>
            <a:noFill/>
          </a:ln>
        </p:spPr>
        <p:style>
          <a:lnRef idx="2">
            <a:schemeClr val="accent2"/>
          </a:lnRef>
          <a:fillRef idx="1">
            <a:schemeClr val="lt1"/>
          </a:fillRef>
          <a:effectRef idx="0">
            <a:schemeClr val="accent2"/>
          </a:effectRef>
          <a:fontRef idx="minor">
            <a:schemeClr val="dk1"/>
          </a:fontRef>
        </p:style>
        <p:txBody>
          <a:bodyPr wrap="square" rtlCol="0">
            <a:spAutoFit/>
          </a:bodyPr>
          <a:lstStyle>
            <a:defPPr>
              <a:defRPr lang="es-CO"/>
            </a:defPPr>
            <a:lvl1pPr>
              <a:defRPr sz="2000" b="1">
                <a:solidFill>
                  <a:schemeClr val="dk1"/>
                </a:solidFill>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es-CO" sz="1800" b="0" dirty="0">
                <a:solidFill>
                  <a:schemeClr val="tx2"/>
                </a:solidFill>
                <a:latin typeface="Arial"/>
                <a:cs typeface="Arial"/>
              </a:rPr>
              <a:t>Proyectos Estratégicos</a:t>
            </a:r>
          </a:p>
        </p:txBody>
      </p:sp>
      <p:grpSp>
        <p:nvGrpSpPr>
          <p:cNvPr id="34" name="33 Grupo"/>
          <p:cNvGrpSpPr/>
          <p:nvPr/>
        </p:nvGrpSpPr>
        <p:grpSpPr>
          <a:xfrm>
            <a:off x="6700638" y="29288"/>
            <a:ext cx="1872208" cy="835489"/>
            <a:chOff x="6300192" y="415711"/>
            <a:chExt cx="1872208" cy="835489"/>
          </a:xfrm>
        </p:grpSpPr>
        <p:grpSp>
          <p:nvGrpSpPr>
            <p:cNvPr id="35" name="34 Grupo"/>
            <p:cNvGrpSpPr/>
            <p:nvPr/>
          </p:nvGrpSpPr>
          <p:grpSpPr>
            <a:xfrm>
              <a:off x="6300192" y="415711"/>
              <a:ext cx="1872208" cy="835489"/>
              <a:chOff x="7092280" y="415711"/>
              <a:chExt cx="1872208" cy="835489"/>
            </a:xfrm>
          </p:grpSpPr>
          <p:sp>
            <p:nvSpPr>
              <p:cNvPr id="37" name="Forma libre 13"/>
              <p:cNvSpPr/>
              <p:nvPr/>
            </p:nvSpPr>
            <p:spPr>
              <a:xfrm>
                <a:off x="8140704" y="872386"/>
                <a:ext cx="91440" cy="108000"/>
              </a:xfrm>
              <a:custGeom>
                <a:avLst/>
                <a:gdLst/>
                <a:ahLst/>
                <a:cxnLst/>
                <a:rect l="0" t="0" r="0" b="0"/>
                <a:pathLst>
                  <a:path>
                    <a:moveTo>
                      <a:pt x="45720" y="0"/>
                    </a:moveTo>
                    <a:lnTo>
                      <a:pt x="77961" y="0"/>
                    </a:lnTo>
                    <a:lnTo>
                      <a:pt x="77961" y="275942"/>
                    </a:lnTo>
                    <a:lnTo>
                      <a:pt x="110203" y="275942"/>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38" name="Forma libre 14"/>
              <p:cNvSpPr/>
              <p:nvPr/>
            </p:nvSpPr>
            <p:spPr>
              <a:xfrm>
                <a:off x="8140704" y="872386"/>
                <a:ext cx="91440" cy="108000"/>
              </a:xfrm>
              <a:custGeom>
                <a:avLst/>
                <a:gdLst/>
                <a:ahLst/>
                <a:cxnLst/>
                <a:rect l="0" t="0" r="0" b="0"/>
                <a:pathLst>
                  <a:path>
                    <a:moveTo>
                      <a:pt x="45720" y="0"/>
                    </a:moveTo>
                    <a:lnTo>
                      <a:pt x="77961" y="0"/>
                    </a:lnTo>
                    <a:lnTo>
                      <a:pt x="77961" y="178717"/>
                    </a:lnTo>
                    <a:lnTo>
                      <a:pt x="110203" y="178717"/>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39" name="Forma libre 15"/>
              <p:cNvSpPr/>
              <p:nvPr/>
            </p:nvSpPr>
            <p:spPr>
              <a:xfrm>
                <a:off x="8140704" y="826666"/>
                <a:ext cx="91440" cy="108000"/>
              </a:xfrm>
              <a:custGeom>
                <a:avLst/>
                <a:gdLst/>
                <a:ahLst/>
                <a:cxnLst/>
                <a:rect l="0" t="0" r="0" b="0"/>
                <a:pathLst>
                  <a:path>
                    <a:moveTo>
                      <a:pt x="45720" y="45720"/>
                    </a:moveTo>
                    <a:lnTo>
                      <a:pt x="77961" y="45720"/>
                    </a:lnTo>
                    <a:lnTo>
                      <a:pt x="77961" y="126475"/>
                    </a:lnTo>
                    <a:lnTo>
                      <a:pt x="110203" y="126475"/>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40" name="Forma libre 16"/>
              <p:cNvSpPr/>
              <p:nvPr/>
            </p:nvSpPr>
            <p:spPr>
              <a:xfrm>
                <a:off x="8140704" y="489828"/>
                <a:ext cx="91440" cy="108000"/>
              </a:xfrm>
              <a:custGeom>
                <a:avLst/>
                <a:gdLst/>
                <a:ahLst/>
                <a:cxnLst/>
                <a:rect l="0" t="0" r="0" b="0"/>
                <a:pathLst>
                  <a:path>
                    <a:moveTo>
                      <a:pt x="45720" y="0"/>
                    </a:moveTo>
                    <a:lnTo>
                      <a:pt x="77961" y="0"/>
                    </a:lnTo>
                    <a:lnTo>
                      <a:pt x="77961" y="201845"/>
                    </a:lnTo>
                    <a:lnTo>
                      <a:pt x="110203" y="201845"/>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41" name="Forma libre 17"/>
              <p:cNvSpPr/>
              <p:nvPr/>
            </p:nvSpPr>
            <p:spPr>
              <a:xfrm>
                <a:off x="8140704" y="489828"/>
                <a:ext cx="91440" cy="108000"/>
              </a:xfrm>
              <a:custGeom>
                <a:avLst/>
                <a:gdLst/>
                <a:ahLst/>
                <a:cxnLst/>
                <a:rect l="0" t="0" r="0" b="0"/>
                <a:pathLst>
                  <a:path>
                    <a:moveTo>
                      <a:pt x="45720" y="0"/>
                    </a:moveTo>
                    <a:lnTo>
                      <a:pt x="77961" y="0"/>
                    </a:lnTo>
                    <a:lnTo>
                      <a:pt x="77961" y="101602"/>
                    </a:lnTo>
                    <a:lnTo>
                      <a:pt x="110203" y="101602"/>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42" name="Forma libre 18"/>
              <p:cNvSpPr/>
              <p:nvPr/>
            </p:nvSpPr>
            <p:spPr>
              <a:xfrm>
                <a:off x="8140704" y="444108"/>
                <a:ext cx="91440" cy="108000"/>
              </a:xfrm>
              <a:custGeom>
                <a:avLst/>
                <a:gdLst/>
                <a:ahLst/>
                <a:cxnLst/>
                <a:rect l="0" t="0" r="0" b="0"/>
                <a:pathLst>
                  <a:path>
                    <a:moveTo>
                      <a:pt x="45720" y="45720"/>
                    </a:moveTo>
                    <a:lnTo>
                      <a:pt x="77961" y="45720"/>
                    </a:lnTo>
                    <a:lnTo>
                      <a:pt x="77961" y="45720"/>
                    </a:lnTo>
                    <a:lnTo>
                      <a:pt x="110203" y="45720"/>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43" name="Forma libre 19"/>
              <p:cNvSpPr/>
              <p:nvPr/>
            </p:nvSpPr>
            <p:spPr>
              <a:xfrm>
                <a:off x="7092280" y="548680"/>
                <a:ext cx="682458" cy="285785"/>
              </a:xfrm>
              <a:custGeom>
                <a:avLst/>
                <a:gdLst>
                  <a:gd name="connsiteX0" fmla="*/ 0 w 322418"/>
                  <a:gd name="connsiteY0" fmla="*/ 0 h 98337"/>
                  <a:gd name="connsiteX1" fmla="*/ 322418 w 322418"/>
                  <a:gd name="connsiteY1" fmla="*/ 0 h 98337"/>
                  <a:gd name="connsiteX2" fmla="*/ 322418 w 322418"/>
                  <a:gd name="connsiteY2" fmla="*/ 98337 h 98337"/>
                  <a:gd name="connsiteX3" fmla="*/ 0 w 322418"/>
                  <a:gd name="connsiteY3" fmla="*/ 98337 h 98337"/>
                  <a:gd name="connsiteX4" fmla="*/ 0 w 322418"/>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2418" h="98337">
                    <a:moveTo>
                      <a:pt x="0" y="0"/>
                    </a:moveTo>
                    <a:lnTo>
                      <a:pt x="322418" y="0"/>
                    </a:lnTo>
                    <a:lnTo>
                      <a:pt x="322418" y="98337"/>
                    </a:lnTo>
                    <a:lnTo>
                      <a:pt x="0" y="98337"/>
                    </a:lnTo>
                    <a:lnTo>
                      <a:pt x="0" y="0"/>
                    </a:lnTo>
                    <a:close/>
                  </a:path>
                </a:pathLst>
              </a:custGeom>
              <a:solidFill>
                <a:schemeClr val="accent6">
                  <a:alpha val="90000"/>
                </a:schemeClr>
              </a:solidFill>
              <a:ln>
                <a:noFill/>
              </a:ln>
            </p:spPr>
            <p:style>
              <a:lnRef idx="2">
                <a:schemeClr val="lt1">
                  <a:hueOff val="0"/>
                  <a:satOff val="0"/>
                  <a:lumOff val="0"/>
                  <a:alphaOff val="0"/>
                </a:schemeClr>
              </a:lnRef>
              <a:fillRef idx="1">
                <a:scrgbClr r="0" g="0" b="0"/>
              </a:fillRef>
              <a:effectRef idx="0">
                <a:schemeClr val="accent2">
                  <a:alpha val="80000"/>
                  <a:hueOff val="0"/>
                  <a:satOff val="0"/>
                  <a:lumOff val="0"/>
                  <a:alphaOff val="0"/>
                </a:schemeClr>
              </a:effectRef>
              <a:fontRef idx="minor">
                <a:schemeClr val="lt1"/>
              </a:fontRef>
            </p:style>
            <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s-CO" sz="800" b="1" dirty="0" smtClean="0">
                    <a:solidFill>
                      <a:schemeClr val="tx1"/>
                    </a:solidFill>
                  </a:rPr>
                  <a:t>EJECUCIÓN PRESUPUESTAL</a:t>
                </a:r>
                <a:endParaRPr lang="es-CO" sz="800" b="1" kern="1200" dirty="0" smtClean="0">
                  <a:solidFill>
                    <a:schemeClr val="tx1"/>
                  </a:solidFill>
                </a:endParaRPr>
              </a:p>
            </p:txBody>
          </p:sp>
          <p:sp>
            <p:nvSpPr>
              <p:cNvPr id="44" name="Forma libre 20"/>
              <p:cNvSpPr/>
              <p:nvPr/>
            </p:nvSpPr>
            <p:spPr>
              <a:xfrm>
                <a:off x="7864006" y="415712"/>
                <a:ext cx="322418" cy="134865"/>
              </a:xfrm>
              <a:custGeom>
                <a:avLst/>
                <a:gdLst>
                  <a:gd name="connsiteX0" fmla="*/ 0 w 322418"/>
                  <a:gd name="connsiteY0" fmla="*/ 0 h 134865"/>
                  <a:gd name="connsiteX1" fmla="*/ 322418 w 322418"/>
                  <a:gd name="connsiteY1" fmla="*/ 0 h 134865"/>
                  <a:gd name="connsiteX2" fmla="*/ 322418 w 322418"/>
                  <a:gd name="connsiteY2" fmla="*/ 134865 h 134865"/>
                  <a:gd name="connsiteX3" fmla="*/ 0 w 322418"/>
                  <a:gd name="connsiteY3" fmla="*/ 134865 h 134865"/>
                  <a:gd name="connsiteX4" fmla="*/ 0 w 322418"/>
                  <a:gd name="connsiteY4" fmla="*/ 0 h 1348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2418" h="134865">
                    <a:moveTo>
                      <a:pt x="0" y="0"/>
                    </a:moveTo>
                    <a:lnTo>
                      <a:pt x="322418" y="0"/>
                    </a:lnTo>
                    <a:lnTo>
                      <a:pt x="322418" y="134865"/>
                    </a:lnTo>
                    <a:lnTo>
                      <a:pt x="0" y="134865"/>
                    </a:lnTo>
                    <a:lnTo>
                      <a:pt x="0" y="0"/>
                    </a:lnTo>
                    <a:close/>
                  </a:path>
                </a:pathLst>
              </a:cu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algn="ctr" defTabSz="622300">
                  <a:lnSpc>
                    <a:spcPct val="90000"/>
                  </a:lnSpc>
                  <a:spcBef>
                    <a:spcPct val="0"/>
                  </a:spcBef>
                  <a:spcAft>
                    <a:spcPct val="35000"/>
                  </a:spcAft>
                </a:pPr>
                <a:r>
                  <a:rPr lang="es-CO" sz="800" dirty="0" smtClean="0">
                    <a:solidFill>
                      <a:schemeClr val="bg1"/>
                    </a:solidFill>
                  </a:rPr>
                  <a:t>S.H</a:t>
                </a:r>
                <a:endParaRPr lang="es-CO" sz="800" dirty="0">
                  <a:solidFill>
                    <a:schemeClr val="bg1"/>
                  </a:solidFill>
                </a:endParaRPr>
              </a:p>
            </p:txBody>
          </p:sp>
          <p:sp>
            <p:nvSpPr>
              <p:cNvPr id="45" name="Forma libre 21"/>
              <p:cNvSpPr/>
              <p:nvPr/>
            </p:nvSpPr>
            <p:spPr>
              <a:xfrm>
                <a:off x="8250906" y="415711"/>
                <a:ext cx="713581" cy="119867"/>
              </a:xfrm>
              <a:custGeom>
                <a:avLst/>
                <a:gdLst>
                  <a:gd name="connsiteX0" fmla="*/ 0 w 291611"/>
                  <a:gd name="connsiteY0" fmla="*/ 0 h 98337"/>
                  <a:gd name="connsiteX1" fmla="*/ 291611 w 291611"/>
                  <a:gd name="connsiteY1" fmla="*/ 0 h 98337"/>
                  <a:gd name="connsiteX2" fmla="*/ 291611 w 291611"/>
                  <a:gd name="connsiteY2" fmla="*/ 98337 h 98337"/>
                  <a:gd name="connsiteX3" fmla="*/ 0 w 291611"/>
                  <a:gd name="connsiteY3" fmla="*/ 98337 h 98337"/>
                  <a:gd name="connsiteX4" fmla="*/ 0 w 291611"/>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337">
                    <a:moveTo>
                      <a:pt x="0" y="0"/>
                    </a:moveTo>
                    <a:lnTo>
                      <a:pt x="291611" y="0"/>
                    </a:lnTo>
                    <a:lnTo>
                      <a:pt x="291611" y="98337"/>
                    </a:lnTo>
                    <a:lnTo>
                      <a:pt x="0" y="98337"/>
                    </a:lnTo>
                    <a:lnTo>
                      <a:pt x="0" y="0"/>
                    </a:lnTo>
                    <a:close/>
                  </a:path>
                </a:pathLst>
              </a:cu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algn="ctr" defTabSz="622300">
                  <a:lnSpc>
                    <a:spcPct val="90000"/>
                  </a:lnSpc>
                  <a:spcBef>
                    <a:spcPct val="0"/>
                  </a:spcBef>
                  <a:spcAft>
                    <a:spcPct val="35000"/>
                  </a:spcAft>
                </a:pPr>
                <a:r>
                  <a:rPr lang="es-CO" sz="800" dirty="0" smtClean="0">
                    <a:solidFill>
                      <a:schemeClr val="bg1"/>
                    </a:solidFill>
                  </a:rPr>
                  <a:t>TOTAL</a:t>
                </a:r>
                <a:endParaRPr lang="es-CO" sz="800" dirty="0">
                  <a:solidFill>
                    <a:schemeClr val="bg1"/>
                  </a:solidFill>
                </a:endParaRPr>
              </a:p>
            </p:txBody>
          </p:sp>
          <p:sp>
            <p:nvSpPr>
              <p:cNvPr id="46" name="Forma libre 22"/>
              <p:cNvSpPr/>
              <p:nvPr/>
            </p:nvSpPr>
            <p:spPr>
              <a:xfrm>
                <a:off x="8250907" y="535578"/>
                <a:ext cx="713580" cy="122647"/>
              </a:xfrm>
              <a:custGeom>
                <a:avLst/>
                <a:gdLst>
                  <a:gd name="connsiteX0" fmla="*/ 0 w 291611"/>
                  <a:gd name="connsiteY0" fmla="*/ 0 h 98337"/>
                  <a:gd name="connsiteX1" fmla="*/ 291611 w 291611"/>
                  <a:gd name="connsiteY1" fmla="*/ 0 h 98337"/>
                  <a:gd name="connsiteX2" fmla="*/ 291611 w 291611"/>
                  <a:gd name="connsiteY2" fmla="*/ 98337 h 98337"/>
                  <a:gd name="connsiteX3" fmla="*/ 0 w 291611"/>
                  <a:gd name="connsiteY3" fmla="*/ 98337 h 98337"/>
                  <a:gd name="connsiteX4" fmla="*/ 0 w 291611"/>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337">
                    <a:moveTo>
                      <a:pt x="0" y="0"/>
                    </a:moveTo>
                    <a:lnTo>
                      <a:pt x="291611" y="0"/>
                    </a:lnTo>
                    <a:lnTo>
                      <a:pt x="291611" y="98337"/>
                    </a:lnTo>
                    <a:lnTo>
                      <a:pt x="0" y="98337"/>
                    </a:lnTo>
                    <a:lnTo>
                      <a:pt x="0" y="0"/>
                    </a:lnTo>
                    <a:close/>
                  </a:path>
                </a:pathLst>
              </a:cu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algn="ctr" defTabSz="622300">
                  <a:lnSpc>
                    <a:spcPct val="90000"/>
                  </a:lnSpc>
                  <a:spcBef>
                    <a:spcPct val="0"/>
                  </a:spcBef>
                  <a:spcAft>
                    <a:spcPct val="35000"/>
                  </a:spcAft>
                </a:pPr>
                <a:r>
                  <a:rPr lang="es-CO" sz="800" dirty="0" smtClean="0">
                    <a:solidFill>
                      <a:schemeClr val="bg1"/>
                    </a:solidFill>
                  </a:rPr>
                  <a:t>INVERSION</a:t>
                </a:r>
                <a:endParaRPr lang="es-CO" sz="800" dirty="0">
                  <a:solidFill>
                    <a:schemeClr val="bg1"/>
                  </a:solidFill>
                </a:endParaRPr>
              </a:p>
            </p:txBody>
          </p:sp>
          <p:sp>
            <p:nvSpPr>
              <p:cNvPr id="47" name="Forma libre 23"/>
              <p:cNvSpPr/>
              <p:nvPr/>
            </p:nvSpPr>
            <p:spPr>
              <a:xfrm>
                <a:off x="8250906" y="658226"/>
                <a:ext cx="713582" cy="127669"/>
              </a:xfrm>
              <a:custGeom>
                <a:avLst/>
                <a:gdLst>
                  <a:gd name="connsiteX0" fmla="*/ 0 w 291611"/>
                  <a:gd name="connsiteY0" fmla="*/ 0 h 98337"/>
                  <a:gd name="connsiteX1" fmla="*/ 291611 w 291611"/>
                  <a:gd name="connsiteY1" fmla="*/ 0 h 98337"/>
                  <a:gd name="connsiteX2" fmla="*/ 291611 w 291611"/>
                  <a:gd name="connsiteY2" fmla="*/ 98337 h 98337"/>
                  <a:gd name="connsiteX3" fmla="*/ 0 w 291611"/>
                  <a:gd name="connsiteY3" fmla="*/ 98337 h 98337"/>
                  <a:gd name="connsiteX4" fmla="*/ 0 w 291611"/>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337">
                    <a:moveTo>
                      <a:pt x="0" y="0"/>
                    </a:moveTo>
                    <a:lnTo>
                      <a:pt x="291611" y="0"/>
                    </a:lnTo>
                    <a:lnTo>
                      <a:pt x="291611" y="98337"/>
                    </a:lnTo>
                    <a:lnTo>
                      <a:pt x="0" y="98337"/>
                    </a:lnTo>
                    <a:lnTo>
                      <a:pt x="0" y="0"/>
                    </a:lnTo>
                    <a:close/>
                  </a:path>
                </a:pathLst>
              </a:cu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defTabSz="622300">
                  <a:lnSpc>
                    <a:spcPct val="90000"/>
                  </a:lnSpc>
                  <a:spcBef>
                    <a:spcPct val="0"/>
                  </a:spcBef>
                  <a:spcAft>
                    <a:spcPct val="35000"/>
                  </a:spcAft>
                </a:pPr>
                <a:r>
                  <a:rPr lang="es-CO" sz="700" dirty="0" smtClean="0">
                    <a:solidFill>
                      <a:schemeClr val="bg1"/>
                    </a:solidFill>
                  </a:rPr>
                  <a:t>FUNCIONAMIENTO</a:t>
                </a:r>
                <a:endParaRPr lang="es-CO" sz="800" dirty="0">
                  <a:solidFill>
                    <a:schemeClr val="bg1"/>
                  </a:solidFill>
                </a:endParaRPr>
              </a:p>
            </p:txBody>
          </p:sp>
          <p:sp>
            <p:nvSpPr>
              <p:cNvPr id="48" name="Forma libre 24"/>
              <p:cNvSpPr/>
              <p:nvPr/>
            </p:nvSpPr>
            <p:spPr>
              <a:xfrm>
                <a:off x="7864006" y="857285"/>
                <a:ext cx="322418" cy="134865"/>
              </a:xfrm>
              <a:custGeom>
                <a:avLst/>
                <a:gdLst>
                  <a:gd name="connsiteX0" fmla="*/ 0 w 322418"/>
                  <a:gd name="connsiteY0" fmla="*/ 0 h 134865"/>
                  <a:gd name="connsiteX1" fmla="*/ 322418 w 322418"/>
                  <a:gd name="connsiteY1" fmla="*/ 0 h 134865"/>
                  <a:gd name="connsiteX2" fmla="*/ 322418 w 322418"/>
                  <a:gd name="connsiteY2" fmla="*/ 134865 h 134865"/>
                  <a:gd name="connsiteX3" fmla="*/ 0 w 322418"/>
                  <a:gd name="connsiteY3" fmla="*/ 134865 h 134865"/>
                  <a:gd name="connsiteX4" fmla="*/ 0 w 322418"/>
                  <a:gd name="connsiteY4" fmla="*/ 0 h 1348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2418" h="134865">
                    <a:moveTo>
                      <a:pt x="0" y="0"/>
                    </a:moveTo>
                    <a:lnTo>
                      <a:pt x="322418" y="0"/>
                    </a:lnTo>
                    <a:lnTo>
                      <a:pt x="322418" y="134865"/>
                    </a:lnTo>
                    <a:lnTo>
                      <a:pt x="0" y="134865"/>
                    </a:lnTo>
                    <a:lnTo>
                      <a:pt x="0" y="0"/>
                    </a:lnTo>
                    <a:close/>
                  </a:path>
                </a:pathLst>
              </a:custGeom>
              <a:solidFill>
                <a:schemeClr val="tx2">
                  <a:lumMod val="60000"/>
                  <a:lumOff val="40000"/>
                  <a:alpha val="90000"/>
                </a:schemeClr>
              </a:solidFill>
              <a:ln>
                <a:noFill/>
              </a:ln>
            </p:spPr>
            <p:style>
              <a:lnRef idx="2">
                <a:schemeClr val="lt1">
                  <a:hueOff val="0"/>
                  <a:satOff val="0"/>
                  <a:lumOff val="0"/>
                  <a:alphaOff val="0"/>
                </a:schemeClr>
              </a:lnRef>
              <a:fillRef idx="1">
                <a:scrgbClr r="0" g="0" b="0"/>
              </a:fillRef>
              <a:effectRef idx="0">
                <a:schemeClr val="accent2">
                  <a:alpha val="70000"/>
                  <a:hueOff val="0"/>
                  <a:satOff val="0"/>
                  <a:lumOff val="0"/>
                  <a:alphaOff val="0"/>
                </a:schemeClr>
              </a:effectRef>
              <a:fontRef idx="minor">
                <a:schemeClr val="lt1"/>
              </a:fontRef>
            </p:style>
            <p:txBody>
              <a:bodyPr spcFirstLastPara="0" vert="horz" wrap="square" lIns="8890" tIns="8890" rIns="8890" bIns="8890" numCol="1" spcCol="1270" anchor="ctr" anchorCtr="0">
                <a:noAutofit/>
              </a:bodyPr>
              <a:lstStyle/>
              <a:p>
                <a:pPr algn="ctr" defTabSz="622300">
                  <a:lnSpc>
                    <a:spcPct val="90000"/>
                  </a:lnSpc>
                  <a:spcBef>
                    <a:spcPct val="0"/>
                  </a:spcBef>
                  <a:spcAft>
                    <a:spcPct val="35000"/>
                  </a:spcAft>
                </a:pPr>
                <a:r>
                  <a:rPr lang="es-CO" sz="800" b="1" dirty="0" smtClean="0">
                    <a:solidFill>
                      <a:schemeClr val="tx1"/>
                    </a:solidFill>
                  </a:rPr>
                  <a:t>MHCP</a:t>
                </a:r>
                <a:endParaRPr lang="es-CO" sz="800" b="1" dirty="0">
                  <a:solidFill>
                    <a:schemeClr val="tx1"/>
                  </a:solidFill>
                </a:endParaRPr>
              </a:p>
            </p:txBody>
          </p:sp>
          <p:sp>
            <p:nvSpPr>
              <p:cNvPr id="49" name="Forma libre 25"/>
              <p:cNvSpPr/>
              <p:nvPr/>
            </p:nvSpPr>
            <p:spPr>
              <a:xfrm>
                <a:off x="8250907" y="865287"/>
                <a:ext cx="713580" cy="115441"/>
              </a:xfrm>
              <a:custGeom>
                <a:avLst/>
                <a:gdLst>
                  <a:gd name="connsiteX0" fmla="*/ 0 w 291611"/>
                  <a:gd name="connsiteY0" fmla="*/ 0 h 98337"/>
                  <a:gd name="connsiteX1" fmla="*/ 291611 w 291611"/>
                  <a:gd name="connsiteY1" fmla="*/ 0 h 98337"/>
                  <a:gd name="connsiteX2" fmla="*/ 291611 w 291611"/>
                  <a:gd name="connsiteY2" fmla="*/ 98337 h 98337"/>
                  <a:gd name="connsiteX3" fmla="*/ 0 w 291611"/>
                  <a:gd name="connsiteY3" fmla="*/ 98337 h 98337"/>
                  <a:gd name="connsiteX4" fmla="*/ 0 w 291611"/>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337">
                    <a:moveTo>
                      <a:pt x="0" y="0"/>
                    </a:moveTo>
                    <a:lnTo>
                      <a:pt x="291611" y="0"/>
                    </a:lnTo>
                    <a:lnTo>
                      <a:pt x="291611" y="98337"/>
                    </a:lnTo>
                    <a:lnTo>
                      <a:pt x="0" y="98337"/>
                    </a:lnTo>
                    <a:lnTo>
                      <a:pt x="0" y="0"/>
                    </a:lnTo>
                    <a:close/>
                  </a:path>
                </a:pathLst>
              </a:cu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algn="ctr" defTabSz="622300">
                  <a:lnSpc>
                    <a:spcPct val="90000"/>
                  </a:lnSpc>
                  <a:spcBef>
                    <a:spcPct val="0"/>
                  </a:spcBef>
                  <a:spcAft>
                    <a:spcPct val="35000"/>
                  </a:spcAft>
                </a:pPr>
                <a:r>
                  <a:rPr lang="es-CO" sz="800" dirty="0" smtClean="0">
                    <a:solidFill>
                      <a:schemeClr val="bg1"/>
                    </a:solidFill>
                  </a:rPr>
                  <a:t>TOTAL</a:t>
                </a:r>
                <a:endParaRPr lang="es-CO" sz="800" dirty="0">
                  <a:solidFill>
                    <a:schemeClr val="bg1"/>
                  </a:solidFill>
                </a:endParaRPr>
              </a:p>
            </p:txBody>
          </p:sp>
          <p:sp>
            <p:nvSpPr>
              <p:cNvPr id="50" name="Forma libre 27"/>
              <p:cNvSpPr/>
              <p:nvPr/>
            </p:nvSpPr>
            <p:spPr>
              <a:xfrm>
                <a:off x="8250906" y="1124744"/>
                <a:ext cx="713582" cy="126456"/>
              </a:xfrm>
              <a:custGeom>
                <a:avLst/>
                <a:gdLst>
                  <a:gd name="connsiteX0" fmla="*/ 0 w 291611"/>
                  <a:gd name="connsiteY0" fmla="*/ 0 h 98513"/>
                  <a:gd name="connsiteX1" fmla="*/ 291611 w 291611"/>
                  <a:gd name="connsiteY1" fmla="*/ 0 h 98513"/>
                  <a:gd name="connsiteX2" fmla="*/ 291611 w 291611"/>
                  <a:gd name="connsiteY2" fmla="*/ 98513 h 98513"/>
                  <a:gd name="connsiteX3" fmla="*/ 0 w 291611"/>
                  <a:gd name="connsiteY3" fmla="*/ 98513 h 98513"/>
                  <a:gd name="connsiteX4" fmla="*/ 0 w 291611"/>
                  <a:gd name="connsiteY4" fmla="*/ 0 h 985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513">
                    <a:moveTo>
                      <a:pt x="0" y="0"/>
                    </a:moveTo>
                    <a:lnTo>
                      <a:pt x="291611" y="0"/>
                    </a:lnTo>
                    <a:lnTo>
                      <a:pt x="291611" y="98513"/>
                    </a:lnTo>
                    <a:lnTo>
                      <a:pt x="0" y="98513"/>
                    </a:lnTo>
                    <a:lnTo>
                      <a:pt x="0" y="0"/>
                    </a:lnTo>
                    <a:close/>
                  </a:path>
                </a:pathLst>
              </a:cu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lvl="0" algn="ctr" defTabSz="622300">
                  <a:lnSpc>
                    <a:spcPct val="90000"/>
                  </a:lnSpc>
                  <a:spcBef>
                    <a:spcPct val="0"/>
                  </a:spcBef>
                  <a:spcAft>
                    <a:spcPct val="35000"/>
                  </a:spcAft>
                </a:pPr>
                <a:r>
                  <a:rPr lang="es-CO" sz="700" kern="1200" dirty="0" smtClean="0">
                    <a:solidFill>
                      <a:schemeClr val="bg1"/>
                    </a:solidFill>
                  </a:rPr>
                  <a:t>FUNCIONAMIENTO</a:t>
                </a:r>
                <a:endParaRPr lang="es-CO" sz="700" kern="1200" dirty="0">
                  <a:solidFill>
                    <a:schemeClr val="bg1"/>
                  </a:solidFill>
                </a:endParaRPr>
              </a:p>
            </p:txBody>
          </p:sp>
          <p:sp>
            <p:nvSpPr>
              <p:cNvPr id="51" name="Forma libre 28"/>
              <p:cNvSpPr/>
              <p:nvPr/>
            </p:nvSpPr>
            <p:spPr>
              <a:xfrm>
                <a:off x="7740830" y="704983"/>
                <a:ext cx="91440" cy="161827"/>
              </a:xfrm>
              <a:custGeom>
                <a:avLst/>
                <a:gdLst/>
                <a:ahLst/>
                <a:cxnLst/>
                <a:rect l="0" t="0" r="0" b="0"/>
                <a:pathLst>
                  <a:path>
                    <a:moveTo>
                      <a:pt x="45720" y="0"/>
                    </a:moveTo>
                    <a:lnTo>
                      <a:pt x="77961" y="0"/>
                    </a:lnTo>
                    <a:lnTo>
                      <a:pt x="77961" y="161827"/>
                    </a:lnTo>
                    <a:lnTo>
                      <a:pt x="110203" y="161827"/>
                    </a:lnTo>
                  </a:path>
                </a:pathLst>
              </a:custGeom>
              <a:noFill/>
              <a:ln w="3175">
                <a:solidFill>
                  <a:schemeClr val="bg1">
                    <a:lumMod val="85000"/>
                  </a:schemeClr>
                </a:solidFill>
              </a:ln>
            </p:spPr>
            <p:style>
              <a:lnRef idx="2">
                <a:scrgbClr r="0" g="0" b="0"/>
              </a:lnRef>
              <a:fillRef idx="0">
                <a:scrgbClr r="0" g="0" b="0"/>
              </a:fillRef>
              <a:effectRef idx="0">
                <a:schemeClr val="accent2">
                  <a:tint val="90000"/>
                  <a:hueOff val="0"/>
                  <a:satOff val="0"/>
                  <a:lumOff val="0"/>
                  <a:alphaOff val="0"/>
                </a:schemeClr>
              </a:effectRef>
              <a:fontRef idx="minor">
                <a:schemeClr val="tx1">
                  <a:hueOff val="0"/>
                  <a:satOff val="0"/>
                  <a:lumOff val="0"/>
                  <a:alphaOff val="0"/>
                </a:schemeClr>
              </a:fontRef>
            </p:style>
          </p:sp>
          <p:sp>
            <p:nvSpPr>
              <p:cNvPr id="52" name="Forma libre 29"/>
              <p:cNvSpPr/>
              <p:nvPr/>
            </p:nvSpPr>
            <p:spPr>
              <a:xfrm>
                <a:off x="7740830" y="538218"/>
                <a:ext cx="91440" cy="166764"/>
              </a:xfrm>
              <a:custGeom>
                <a:avLst/>
                <a:gdLst/>
                <a:ahLst/>
                <a:cxnLst/>
                <a:rect l="0" t="0" r="0" b="0"/>
                <a:pathLst>
                  <a:path>
                    <a:moveTo>
                      <a:pt x="45720" y="166764"/>
                    </a:moveTo>
                    <a:lnTo>
                      <a:pt x="77961" y="166764"/>
                    </a:lnTo>
                    <a:lnTo>
                      <a:pt x="77961" y="0"/>
                    </a:lnTo>
                    <a:lnTo>
                      <a:pt x="110203" y="0"/>
                    </a:lnTo>
                  </a:path>
                </a:pathLst>
              </a:custGeom>
              <a:noFill/>
              <a:ln w="3175">
                <a:solidFill>
                  <a:schemeClr val="bg1">
                    <a:lumMod val="85000"/>
                  </a:schemeClr>
                </a:solidFill>
              </a:ln>
            </p:spPr>
            <p:style>
              <a:lnRef idx="2">
                <a:scrgbClr r="0" g="0" b="0"/>
              </a:lnRef>
              <a:fillRef idx="0">
                <a:scrgbClr r="0" g="0" b="0"/>
              </a:fillRef>
              <a:effectRef idx="0">
                <a:schemeClr val="accent2">
                  <a:tint val="90000"/>
                  <a:hueOff val="0"/>
                  <a:satOff val="0"/>
                  <a:lumOff val="0"/>
                  <a:alphaOff val="0"/>
                </a:schemeClr>
              </a:effectRef>
              <a:fontRef idx="minor">
                <a:schemeClr val="tx1">
                  <a:hueOff val="0"/>
                  <a:satOff val="0"/>
                  <a:lumOff val="0"/>
                  <a:alphaOff val="0"/>
                </a:schemeClr>
              </a:fontRef>
            </p:style>
          </p:sp>
        </p:grpSp>
        <p:sp>
          <p:nvSpPr>
            <p:cNvPr id="36" name="Forma libre 25"/>
            <p:cNvSpPr/>
            <p:nvPr/>
          </p:nvSpPr>
          <p:spPr>
            <a:xfrm>
              <a:off x="7452320" y="980728"/>
              <a:ext cx="713580" cy="115441"/>
            </a:xfrm>
            <a:custGeom>
              <a:avLst/>
              <a:gdLst>
                <a:gd name="connsiteX0" fmla="*/ 0 w 291611"/>
                <a:gd name="connsiteY0" fmla="*/ 0 h 98337"/>
                <a:gd name="connsiteX1" fmla="*/ 291611 w 291611"/>
                <a:gd name="connsiteY1" fmla="*/ 0 h 98337"/>
                <a:gd name="connsiteX2" fmla="*/ 291611 w 291611"/>
                <a:gd name="connsiteY2" fmla="*/ 98337 h 98337"/>
                <a:gd name="connsiteX3" fmla="*/ 0 w 291611"/>
                <a:gd name="connsiteY3" fmla="*/ 98337 h 98337"/>
                <a:gd name="connsiteX4" fmla="*/ 0 w 291611"/>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337">
                  <a:moveTo>
                    <a:pt x="0" y="0"/>
                  </a:moveTo>
                  <a:lnTo>
                    <a:pt x="291611" y="0"/>
                  </a:lnTo>
                  <a:lnTo>
                    <a:pt x="291611" y="98337"/>
                  </a:lnTo>
                  <a:lnTo>
                    <a:pt x="0" y="98337"/>
                  </a:lnTo>
                  <a:lnTo>
                    <a:pt x="0" y="0"/>
                  </a:lnTo>
                  <a:close/>
                </a:path>
              </a:pathLst>
            </a:custGeom>
            <a:solidFill>
              <a:schemeClr val="accent2">
                <a:lumMod val="7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algn="ctr" defTabSz="622300">
                <a:lnSpc>
                  <a:spcPct val="90000"/>
                </a:lnSpc>
                <a:spcBef>
                  <a:spcPct val="0"/>
                </a:spcBef>
                <a:spcAft>
                  <a:spcPct val="35000"/>
                </a:spcAft>
              </a:pPr>
              <a:r>
                <a:rPr lang="es-CO" sz="800" dirty="0" smtClean="0">
                  <a:solidFill>
                    <a:schemeClr val="bg1"/>
                  </a:solidFill>
                </a:rPr>
                <a:t>INVERSIÓN</a:t>
              </a:r>
              <a:endParaRPr lang="es-CO" sz="800" dirty="0">
                <a:solidFill>
                  <a:schemeClr val="bg1"/>
                </a:solidFill>
              </a:endParaRPr>
            </a:p>
          </p:txBody>
        </p:sp>
      </p:grpSp>
      <p:sp>
        <p:nvSpPr>
          <p:cNvPr id="25" name="4 CuadroTexto"/>
          <p:cNvSpPr txBox="1">
            <a:spLocks noChangeArrowheads="1"/>
          </p:cNvSpPr>
          <p:nvPr/>
        </p:nvSpPr>
        <p:spPr bwMode="auto">
          <a:xfrm>
            <a:off x="514350" y="3806221"/>
            <a:ext cx="8357615" cy="1692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lgn="just"/>
            <a:r>
              <a:rPr lang="es-CO" sz="500" dirty="0" smtClean="0">
                <a:latin typeface="Arial" charset="0"/>
              </a:rPr>
              <a:t>* Dentro del Presupuesto del MHCP se contemplan recursos del proyecto “Apoyo a Proyectos de Inversión Nacional”, por 1 billón de pesos, correspondientes a contingencias. Los recursos se distribuyen a las entidades y se ejecutan a través de sus presupuestos.. </a:t>
            </a:r>
          </a:p>
        </p:txBody>
      </p:sp>
      <p:sp>
        <p:nvSpPr>
          <p:cNvPr id="27" name="4 CuadroTexto"/>
          <p:cNvSpPr txBox="1">
            <a:spLocks noChangeArrowheads="1"/>
          </p:cNvSpPr>
          <p:nvPr/>
        </p:nvSpPr>
        <p:spPr bwMode="auto">
          <a:xfrm>
            <a:off x="5957927" y="6532525"/>
            <a:ext cx="3224563"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lgn="r"/>
            <a:r>
              <a:rPr lang="es-CO" sz="500" dirty="0" smtClean="0">
                <a:latin typeface="Arial" charset="0"/>
              </a:rPr>
              <a:t>Fuente: Reporte SIIF </a:t>
            </a:r>
            <a:r>
              <a:rPr lang="es-CO" sz="500" dirty="0">
                <a:latin typeface="Arial" charset="0"/>
              </a:rPr>
              <a:t>NACION </a:t>
            </a:r>
            <a:r>
              <a:rPr lang="es-CO" sz="500" dirty="0" smtClean="0">
                <a:latin typeface="Arial" charset="0"/>
              </a:rPr>
              <a:t>al 02 de marzo de 2020</a:t>
            </a:r>
            <a:endParaRPr lang="es-CO" sz="500" dirty="0">
              <a:latin typeface="Arial" charset="0"/>
            </a:endParaRPr>
          </a:p>
          <a:p>
            <a:pPr algn="r"/>
            <a:r>
              <a:rPr lang="es-CO" sz="500" dirty="0" smtClean="0">
                <a:latin typeface="Arial" charset="0"/>
              </a:rPr>
              <a:t>Oficina </a:t>
            </a:r>
            <a:r>
              <a:rPr lang="es-CO" sz="500" dirty="0">
                <a:latin typeface="Arial" charset="0"/>
              </a:rPr>
              <a:t>Asesora de Planeación </a:t>
            </a:r>
            <a:r>
              <a:rPr lang="es-CO" sz="500" dirty="0" smtClean="0">
                <a:latin typeface="Arial" charset="0"/>
              </a:rPr>
              <a:t>- OAP </a:t>
            </a:r>
          </a:p>
        </p:txBody>
      </p:sp>
      <p:graphicFrame>
        <p:nvGraphicFramePr>
          <p:cNvPr id="3" name="Tabla 2"/>
          <p:cNvGraphicFramePr>
            <a:graphicFrameLocks noGrp="1"/>
          </p:cNvGraphicFramePr>
          <p:nvPr>
            <p:extLst>
              <p:ext uri="{D42A27DB-BD31-4B8C-83A1-F6EECF244321}">
                <p14:modId xmlns:p14="http://schemas.microsoft.com/office/powerpoint/2010/main" val="3088048155"/>
              </p:ext>
            </p:extLst>
          </p:nvPr>
        </p:nvGraphicFramePr>
        <p:xfrm>
          <a:off x="514350" y="1564177"/>
          <a:ext cx="8229600" cy="2221290"/>
        </p:xfrm>
        <a:graphic>
          <a:graphicData uri="http://schemas.openxmlformats.org/drawingml/2006/table">
            <a:tbl>
              <a:tblPr/>
              <a:tblGrid>
                <a:gridCol w="2195126">
                  <a:extLst>
                    <a:ext uri="{9D8B030D-6E8A-4147-A177-3AD203B41FA5}">
                      <a16:colId xmlns:a16="http://schemas.microsoft.com/office/drawing/2014/main" val="799683369"/>
                    </a:ext>
                  </a:extLst>
                </a:gridCol>
                <a:gridCol w="1084850">
                  <a:extLst>
                    <a:ext uri="{9D8B030D-6E8A-4147-A177-3AD203B41FA5}">
                      <a16:colId xmlns:a16="http://schemas.microsoft.com/office/drawing/2014/main" val="1006588399"/>
                    </a:ext>
                  </a:extLst>
                </a:gridCol>
                <a:gridCol w="1039647">
                  <a:extLst>
                    <a:ext uri="{9D8B030D-6E8A-4147-A177-3AD203B41FA5}">
                      <a16:colId xmlns:a16="http://schemas.microsoft.com/office/drawing/2014/main" val="1505329342"/>
                    </a:ext>
                  </a:extLst>
                </a:gridCol>
                <a:gridCol w="813637">
                  <a:extLst>
                    <a:ext uri="{9D8B030D-6E8A-4147-A177-3AD203B41FA5}">
                      <a16:colId xmlns:a16="http://schemas.microsoft.com/office/drawing/2014/main" val="1217604426"/>
                    </a:ext>
                  </a:extLst>
                </a:gridCol>
                <a:gridCol w="824937">
                  <a:extLst>
                    <a:ext uri="{9D8B030D-6E8A-4147-A177-3AD203B41FA5}">
                      <a16:colId xmlns:a16="http://schemas.microsoft.com/office/drawing/2014/main" val="1950704079"/>
                    </a:ext>
                  </a:extLst>
                </a:gridCol>
                <a:gridCol w="824937">
                  <a:extLst>
                    <a:ext uri="{9D8B030D-6E8A-4147-A177-3AD203B41FA5}">
                      <a16:colId xmlns:a16="http://schemas.microsoft.com/office/drawing/2014/main" val="349047534"/>
                    </a:ext>
                  </a:extLst>
                </a:gridCol>
                <a:gridCol w="723233">
                  <a:extLst>
                    <a:ext uri="{9D8B030D-6E8A-4147-A177-3AD203B41FA5}">
                      <a16:colId xmlns:a16="http://schemas.microsoft.com/office/drawing/2014/main" val="320869607"/>
                    </a:ext>
                  </a:extLst>
                </a:gridCol>
                <a:gridCol w="723233">
                  <a:extLst>
                    <a:ext uri="{9D8B030D-6E8A-4147-A177-3AD203B41FA5}">
                      <a16:colId xmlns:a16="http://schemas.microsoft.com/office/drawing/2014/main" val="3509775514"/>
                    </a:ext>
                  </a:extLst>
                </a:gridCol>
              </a:tblGrid>
              <a:tr h="177352">
                <a:tc gridSpan="8">
                  <a:txBody>
                    <a:bodyPr/>
                    <a:lstStyle/>
                    <a:p>
                      <a:pPr algn="ctr" fontAlgn="ctr"/>
                      <a:r>
                        <a:rPr lang="es-CO" sz="1100" b="1" i="0" u="none" strike="noStrike">
                          <a:solidFill>
                            <a:srgbClr val="FFFFFF"/>
                          </a:solidFill>
                          <a:effectLst/>
                          <a:latin typeface="Calibri" panose="020F0502020204030204" pitchFamily="34" charset="0"/>
                        </a:rPr>
                        <a:t>Proyectos Importancia Estratégica Nacional </a:t>
                      </a:r>
                    </a:p>
                  </a:txBody>
                  <a:tcPr marL="8780" marR="8780" marT="878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extLst>
                  <a:ext uri="{0D108BD9-81ED-4DB2-BD59-A6C34878D82A}">
                    <a16:rowId xmlns:a16="http://schemas.microsoft.com/office/drawing/2014/main" val="2133627052"/>
                  </a:ext>
                </a:extLst>
              </a:tr>
              <a:tr h="324853">
                <a:tc rowSpan="2">
                  <a:txBody>
                    <a:bodyPr/>
                    <a:lstStyle/>
                    <a:p>
                      <a:pPr algn="ctr" rtl="0" fontAlgn="ctr"/>
                      <a:r>
                        <a:rPr lang="es-CO" sz="700" b="1" i="0" u="none" strike="noStrike">
                          <a:effectLst/>
                          <a:latin typeface="Arial" panose="020B0604020202020204" pitchFamily="34" charset="0"/>
                        </a:rPr>
                        <a:t>PROYECTO</a:t>
                      </a:r>
                    </a:p>
                  </a:txBody>
                  <a:tcPr marL="8780" marR="8780" marT="87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rowSpan="2">
                  <a:txBody>
                    <a:bodyPr/>
                    <a:lstStyle/>
                    <a:p>
                      <a:pPr algn="ctr" rtl="0" fontAlgn="ctr"/>
                      <a:r>
                        <a:rPr lang="es-CO" sz="700" b="1" i="0" u="none" strike="noStrike">
                          <a:effectLst/>
                          <a:latin typeface="Arial" panose="020B0604020202020204" pitchFamily="34" charset="0"/>
                        </a:rPr>
                        <a:t>APROPIACION INICIAL 2020</a:t>
                      </a:r>
                    </a:p>
                  </a:txBody>
                  <a:tcPr marL="8780" marR="8780" marT="87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rowSpan="2">
                  <a:txBody>
                    <a:bodyPr/>
                    <a:lstStyle/>
                    <a:p>
                      <a:pPr algn="ctr" rtl="0" fontAlgn="ctr"/>
                      <a:r>
                        <a:rPr lang="es-CO" sz="700" b="1" i="0" u="none" strike="noStrike">
                          <a:effectLst/>
                          <a:latin typeface="Arial" panose="020B0604020202020204" pitchFamily="34" charset="0"/>
                        </a:rPr>
                        <a:t>APROPIACION VIGENTE 2020</a:t>
                      </a:r>
                    </a:p>
                  </a:txBody>
                  <a:tcPr marL="8780" marR="8780" marT="87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rtl="0" fontAlgn="ctr"/>
                      <a:r>
                        <a:rPr lang="es-CO" sz="700" b="1" i="0" u="none" strike="noStrike">
                          <a:effectLst/>
                          <a:latin typeface="Arial" panose="020B0604020202020204" pitchFamily="34" charset="0"/>
                        </a:rPr>
                        <a:t>% PART.</a:t>
                      </a:r>
                    </a:p>
                  </a:txBody>
                  <a:tcPr marL="8780" marR="8780" marT="87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gridSpan="2">
                  <a:txBody>
                    <a:bodyPr/>
                    <a:lstStyle/>
                    <a:p>
                      <a:pPr algn="ctr" rtl="0" fontAlgn="ctr"/>
                      <a:r>
                        <a:rPr lang="es-CO" sz="700" b="1" i="0" u="none" strike="noStrike">
                          <a:effectLst/>
                          <a:latin typeface="Arial" panose="020B0604020202020204" pitchFamily="34" charset="0"/>
                        </a:rPr>
                        <a:t>COMPROMISOS 2020</a:t>
                      </a:r>
                    </a:p>
                  </a:txBody>
                  <a:tcPr marL="8780" marR="8780" marT="87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hMerge="1">
                  <a:txBody>
                    <a:bodyPr/>
                    <a:lstStyle/>
                    <a:p>
                      <a:endParaRPr lang="es-CO"/>
                    </a:p>
                  </a:txBody>
                  <a:tcPr/>
                </a:tc>
                <a:tc gridSpan="2">
                  <a:txBody>
                    <a:bodyPr/>
                    <a:lstStyle/>
                    <a:p>
                      <a:pPr algn="ctr" rtl="0" fontAlgn="ctr"/>
                      <a:r>
                        <a:rPr lang="es-CO" sz="700" b="1" i="0" u="none" strike="noStrike">
                          <a:effectLst/>
                          <a:latin typeface="Arial" panose="020B0604020202020204" pitchFamily="34" charset="0"/>
                        </a:rPr>
                        <a:t>OBLIGACIONES 2020</a:t>
                      </a:r>
                    </a:p>
                  </a:txBody>
                  <a:tcPr marL="8780" marR="8780" marT="87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hMerge="1">
                  <a:txBody>
                    <a:bodyPr/>
                    <a:lstStyle/>
                    <a:p>
                      <a:endParaRPr lang="es-CO"/>
                    </a:p>
                  </a:txBody>
                  <a:tcPr/>
                </a:tc>
                <a:extLst>
                  <a:ext uri="{0D108BD9-81ED-4DB2-BD59-A6C34878D82A}">
                    <a16:rowId xmlns:a16="http://schemas.microsoft.com/office/drawing/2014/main" val="1059325667"/>
                  </a:ext>
                </a:extLst>
              </a:tr>
              <a:tr h="263394">
                <a:tc vMerge="1">
                  <a:txBody>
                    <a:bodyPr/>
                    <a:lstStyle/>
                    <a:p>
                      <a:endParaRPr lang="es-CO"/>
                    </a:p>
                  </a:txBody>
                  <a:tcPr/>
                </a:tc>
                <a:tc vMerge="1">
                  <a:txBody>
                    <a:bodyPr/>
                    <a:lstStyle/>
                    <a:p>
                      <a:endParaRPr lang="es-CO"/>
                    </a:p>
                  </a:txBody>
                  <a:tcPr/>
                </a:tc>
                <a:tc vMerge="1">
                  <a:txBody>
                    <a:bodyPr/>
                    <a:lstStyle/>
                    <a:p>
                      <a:endParaRPr lang="es-CO"/>
                    </a:p>
                  </a:txBody>
                  <a:tcPr/>
                </a:tc>
                <a:tc>
                  <a:txBody>
                    <a:bodyPr/>
                    <a:lstStyle/>
                    <a:p>
                      <a:pPr algn="ctr" rtl="0" fontAlgn="ctr"/>
                      <a:r>
                        <a:rPr lang="es-CO" sz="700" b="1" i="0" u="none" strike="noStrike">
                          <a:effectLst/>
                          <a:latin typeface="Arial" panose="020B0604020202020204" pitchFamily="34" charset="0"/>
                        </a:rPr>
                        <a:t>%</a:t>
                      </a:r>
                    </a:p>
                  </a:txBody>
                  <a:tcPr marL="8780" marR="8780" marT="87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rtl="0" fontAlgn="ctr"/>
                      <a:r>
                        <a:rPr lang="es-CO" sz="700" b="1" i="0" u="none" strike="noStrike">
                          <a:effectLst/>
                          <a:latin typeface="Arial" panose="020B0604020202020204" pitchFamily="34" charset="0"/>
                        </a:rPr>
                        <a:t>Valor</a:t>
                      </a:r>
                    </a:p>
                  </a:txBody>
                  <a:tcPr marL="8780" marR="8780" marT="87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es-CO" sz="700" b="1" i="0" u="none" strike="noStrike">
                          <a:effectLst/>
                          <a:latin typeface="Arial" panose="020B0604020202020204" pitchFamily="34" charset="0"/>
                        </a:rPr>
                        <a:t>% </a:t>
                      </a:r>
                    </a:p>
                  </a:txBody>
                  <a:tcPr marL="8780" marR="8780" marT="87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es-CO" sz="700" b="1" i="0" u="none" strike="noStrike">
                          <a:effectLst/>
                          <a:latin typeface="Arial" panose="020B0604020202020204" pitchFamily="34" charset="0"/>
                        </a:rPr>
                        <a:t>Valor</a:t>
                      </a:r>
                    </a:p>
                  </a:txBody>
                  <a:tcPr marL="8780" marR="8780" marT="87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es-CO" sz="700" b="1" i="0" u="none" strike="noStrike">
                          <a:effectLst/>
                          <a:latin typeface="Arial" panose="020B0604020202020204" pitchFamily="34" charset="0"/>
                        </a:rPr>
                        <a:t>% </a:t>
                      </a:r>
                    </a:p>
                  </a:txBody>
                  <a:tcPr marL="8780" marR="8780" marT="87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extLst>
                  <a:ext uri="{0D108BD9-81ED-4DB2-BD59-A6C34878D82A}">
                    <a16:rowId xmlns:a16="http://schemas.microsoft.com/office/drawing/2014/main" val="2301084926"/>
                  </a:ext>
                </a:extLst>
              </a:tr>
              <a:tr h="351192">
                <a:tc>
                  <a:txBody>
                    <a:bodyPr/>
                    <a:lstStyle/>
                    <a:p>
                      <a:pPr algn="l" rtl="0" fontAlgn="ctr"/>
                      <a:r>
                        <a:rPr lang="es-ES" sz="1000" b="0" i="0" u="none" strike="noStrike" dirty="0">
                          <a:solidFill>
                            <a:srgbClr val="000000"/>
                          </a:solidFill>
                          <a:effectLst/>
                          <a:latin typeface="Arial" panose="020B0604020202020204" pitchFamily="34" charset="0"/>
                        </a:rPr>
                        <a:t>1) Apoyo a proyectos de inversión a nivel </a:t>
                      </a:r>
                      <a:r>
                        <a:rPr lang="es-ES" sz="1000" b="0" i="0" u="none" strike="noStrike" dirty="0" smtClean="0">
                          <a:solidFill>
                            <a:srgbClr val="000000"/>
                          </a:solidFill>
                          <a:effectLst/>
                          <a:latin typeface="Arial" panose="020B0604020202020204" pitchFamily="34" charset="0"/>
                        </a:rPr>
                        <a:t>nacional*</a:t>
                      </a:r>
                      <a:endParaRPr lang="es-ES" sz="1000" b="0" i="0" u="none" strike="noStrike" dirty="0">
                        <a:solidFill>
                          <a:srgbClr val="000000"/>
                        </a:solidFill>
                        <a:effectLst/>
                        <a:latin typeface="Arial" panose="020B0604020202020204" pitchFamily="34" charset="0"/>
                      </a:endParaRPr>
                    </a:p>
                  </a:txBody>
                  <a:tcPr marL="8780" marR="8780" marT="87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dirty="0">
                          <a:solidFill>
                            <a:srgbClr val="000000"/>
                          </a:solidFill>
                          <a:effectLst/>
                          <a:latin typeface="Arial" panose="020B0604020202020204" pitchFamily="34" charset="0"/>
                        </a:rPr>
                        <a:t>2,714,816</a:t>
                      </a:r>
                    </a:p>
                  </a:txBody>
                  <a:tcPr marL="8780" marR="8780" marT="87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dirty="0">
                          <a:solidFill>
                            <a:srgbClr val="000000"/>
                          </a:solidFill>
                          <a:effectLst/>
                          <a:latin typeface="Arial" panose="020B0604020202020204" pitchFamily="34" charset="0"/>
                        </a:rPr>
                        <a:t>2,714,816</a:t>
                      </a:r>
                    </a:p>
                  </a:txBody>
                  <a:tcPr marL="8780" marR="8780" marT="87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dirty="0">
                          <a:effectLst/>
                          <a:latin typeface="Arial" panose="020B0604020202020204" pitchFamily="34" charset="0"/>
                        </a:rPr>
                        <a:t>92.2%</a:t>
                      </a:r>
                    </a:p>
                  </a:txBody>
                  <a:tcPr marL="8780" marR="8780" marT="87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a:t>
                      </a:r>
                    </a:p>
                  </a:txBody>
                  <a:tcPr marL="8780" marR="8780" marT="87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effectLst/>
                          <a:latin typeface="Arial" panose="020B0604020202020204" pitchFamily="34" charset="0"/>
                        </a:rPr>
                        <a:t>0.0%</a:t>
                      </a:r>
                    </a:p>
                  </a:txBody>
                  <a:tcPr marL="8780" marR="8780" marT="87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a:t>
                      </a:r>
                    </a:p>
                  </a:txBody>
                  <a:tcPr marL="8780" marR="8780" marT="87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effectLst/>
                          <a:latin typeface="Arial" panose="020B0604020202020204" pitchFamily="34" charset="0"/>
                        </a:rPr>
                        <a:t>0.0%</a:t>
                      </a:r>
                    </a:p>
                  </a:txBody>
                  <a:tcPr marL="8780" marR="8780" marT="87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68341432"/>
                  </a:ext>
                </a:extLst>
              </a:tr>
              <a:tr h="472353">
                <a:tc>
                  <a:txBody>
                    <a:bodyPr/>
                    <a:lstStyle/>
                    <a:p>
                      <a:pPr algn="l" rtl="0" fontAlgn="ctr"/>
                      <a:r>
                        <a:rPr lang="es-ES" sz="1000" b="0" i="0" u="none" strike="noStrike">
                          <a:solidFill>
                            <a:srgbClr val="000000"/>
                          </a:solidFill>
                          <a:effectLst/>
                          <a:latin typeface="Arial" panose="020B0604020202020204" pitchFamily="34" charset="0"/>
                        </a:rPr>
                        <a:t>2) Coberturas de tasa de interés para financiación de vivienda nueva</a:t>
                      </a:r>
                    </a:p>
                  </a:txBody>
                  <a:tcPr marL="8780" marR="8780" marT="87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205,834</a:t>
                      </a:r>
                    </a:p>
                  </a:txBody>
                  <a:tcPr marL="8780" marR="8780" marT="87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205,834</a:t>
                      </a:r>
                    </a:p>
                  </a:txBody>
                  <a:tcPr marL="8780" marR="8780" marT="87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dirty="0">
                          <a:effectLst/>
                          <a:latin typeface="Arial" panose="020B0604020202020204" pitchFamily="34" charset="0"/>
                        </a:rPr>
                        <a:t>7.0%</a:t>
                      </a:r>
                    </a:p>
                  </a:txBody>
                  <a:tcPr marL="8780" marR="8780" marT="87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dirty="0">
                          <a:solidFill>
                            <a:srgbClr val="000000"/>
                          </a:solidFill>
                          <a:effectLst/>
                          <a:latin typeface="Arial" panose="020B0604020202020204" pitchFamily="34" charset="0"/>
                        </a:rPr>
                        <a:t>123,641</a:t>
                      </a:r>
                    </a:p>
                  </a:txBody>
                  <a:tcPr marL="8780" marR="8780" marT="87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dirty="0">
                          <a:effectLst/>
                          <a:latin typeface="Arial" panose="020B0604020202020204" pitchFamily="34" charset="0"/>
                        </a:rPr>
                        <a:t>60.1%</a:t>
                      </a:r>
                    </a:p>
                  </a:txBody>
                  <a:tcPr marL="8780" marR="8780" marT="87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dirty="0">
                          <a:solidFill>
                            <a:srgbClr val="000000"/>
                          </a:solidFill>
                          <a:effectLst/>
                          <a:latin typeface="Arial" panose="020B0604020202020204" pitchFamily="34" charset="0"/>
                        </a:rPr>
                        <a:t>11,926</a:t>
                      </a:r>
                    </a:p>
                  </a:txBody>
                  <a:tcPr marL="8780" marR="8780" marT="87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dirty="0">
                          <a:effectLst/>
                          <a:latin typeface="Arial" panose="020B0604020202020204" pitchFamily="34" charset="0"/>
                        </a:rPr>
                        <a:t>5.8%</a:t>
                      </a:r>
                    </a:p>
                  </a:txBody>
                  <a:tcPr marL="8780" marR="8780" marT="87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97121850"/>
                  </a:ext>
                </a:extLst>
              </a:tr>
              <a:tr h="351192">
                <a:tc>
                  <a:txBody>
                    <a:bodyPr/>
                    <a:lstStyle/>
                    <a:p>
                      <a:pPr algn="l" rtl="0" fontAlgn="ctr"/>
                      <a:r>
                        <a:rPr lang="es-ES" sz="1000" b="0" i="0" u="none" strike="noStrike">
                          <a:solidFill>
                            <a:srgbClr val="000000"/>
                          </a:solidFill>
                          <a:effectLst/>
                          <a:latin typeface="Arial" panose="020B0604020202020204" pitchFamily="34" charset="0"/>
                        </a:rPr>
                        <a:t>3) Apoyo plan Todos Somos Pazcífico</a:t>
                      </a:r>
                    </a:p>
                  </a:txBody>
                  <a:tcPr marL="8780" marR="8780" marT="87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22,581</a:t>
                      </a:r>
                    </a:p>
                  </a:txBody>
                  <a:tcPr marL="8780" marR="8780" marT="87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22,581</a:t>
                      </a:r>
                    </a:p>
                  </a:txBody>
                  <a:tcPr marL="8780" marR="8780" marT="87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effectLst/>
                          <a:latin typeface="Arial" panose="020B0604020202020204" pitchFamily="34" charset="0"/>
                        </a:rPr>
                        <a:t>0.8%</a:t>
                      </a:r>
                    </a:p>
                  </a:txBody>
                  <a:tcPr marL="8780" marR="8780" marT="87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22,581</a:t>
                      </a:r>
                    </a:p>
                  </a:txBody>
                  <a:tcPr marL="8780" marR="8780" marT="87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effectLst/>
                          <a:latin typeface="Arial" panose="020B0604020202020204" pitchFamily="34" charset="0"/>
                        </a:rPr>
                        <a:t>100.0%</a:t>
                      </a:r>
                    </a:p>
                  </a:txBody>
                  <a:tcPr marL="8780" marR="8780" marT="87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3,949</a:t>
                      </a:r>
                    </a:p>
                  </a:txBody>
                  <a:tcPr marL="8780" marR="8780" marT="87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dirty="0">
                          <a:effectLst/>
                          <a:latin typeface="Arial" panose="020B0604020202020204" pitchFamily="34" charset="0"/>
                        </a:rPr>
                        <a:t>17.5%</a:t>
                      </a:r>
                    </a:p>
                  </a:txBody>
                  <a:tcPr marL="8780" marR="8780" marT="87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06971307"/>
                  </a:ext>
                </a:extLst>
              </a:tr>
              <a:tr h="280954">
                <a:tc>
                  <a:txBody>
                    <a:bodyPr/>
                    <a:lstStyle/>
                    <a:p>
                      <a:pPr algn="l" rtl="0" fontAlgn="ctr"/>
                      <a:r>
                        <a:rPr lang="es-CO" sz="1000" b="1" i="0" u="none" strike="noStrike">
                          <a:solidFill>
                            <a:srgbClr val="000000"/>
                          </a:solidFill>
                          <a:effectLst/>
                          <a:latin typeface="Arial" panose="020B0604020202020204" pitchFamily="34" charset="0"/>
                        </a:rPr>
                        <a:t>Proyectos Estratégicos</a:t>
                      </a:r>
                    </a:p>
                  </a:txBody>
                  <a:tcPr marL="8780" marR="8780" marT="87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rtl="0" fontAlgn="ctr"/>
                      <a:r>
                        <a:rPr lang="es-CO" sz="900" b="1" i="0" u="none" strike="noStrike">
                          <a:solidFill>
                            <a:srgbClr val="000000"/>
                          </a:solidFill>
                          <a:effectLst/>
                          <a:latin typeface="Arial" panose="020B0604020202020204" pitchFamily="34" charset="0"/>
                        </a:rPr>
                        <a:t>2,943,232</a:t>
                      </a:r>
                    </a:p>
                  </a:txBody>
                  <a:tcPr marL="8780" marR="8780" marT="87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rtl="0" fontAlgn="ctr"/>
                      <a:r>
                        <a:rPr lang="es-CO" sz="900" b="1" i="0" u="none" strike="noStrike" dirty="0">
                          <a:solidFill>
                            <a:srgbClr val="000000"/>
                          </a:solidFill>
                          <a:effectLst/>
                          <a:latin typeface="Arial" panose="020B0604020202020204" pitchFamily="34" charset="0"/>
                        </a:rPr>
                        <a:t>2,943,232</a:t>
                      </a:r>
                    </a:p>
                  </a:txBody>
                  <a:tcPr marL="8780" marR="8780" marT="87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rtl="0" fontAlgn="ctr"/>
                      <a:r>
                        <a:rPr lang="es-CO" sz="900" b="1" i="0" u="none" strike="noStrike">
                          <a:effectLst/>
                          <a:latin typeface="Arial" panose="020B0604020202020204" pitchFamily="34" charset="0"/>
                        </a:rPr>
                        <a:t>100.0%</a:t>
                      </a:r>
                    </a:p>
                  </a:txBody>
                  <a:tcPr marL="8780" marR="8780" marT="87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rtl="0" fontAlgn="ctr"/>
                      <a:r>
                        <a:rPr lang="es-CO" sz="900" b="1" i="0" u="none" strike="noStrike" dirty="0">
                          <a:solidFill>
                            <a:srgbClr val="000000"/>
                          </a:solidFill>
                          <a:effectLst/>
                          <a:latin typeface="Arial" panose="020B0604020202020204" pitchFamily="34" charset="0"/>
                        </a:rPr>
                        <a:t>146,223</a:t>
                      </a:r>
                    </a:p>
                  </a:txBody>
                  <a:tcPr marL="8780" marR="8780" marT="87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rtl="0" fontAlgn="ctr"/>
                      <a:r>
                        <a:rPr lang="es-CO" sz="900" b="1" i="0" u="none" strike="noStrike">
                          <a:effectLst/>
                          <a:latin typeface="Arial" panose="020B0604020202020204" pitchFamily="34" charset="0"/>
                        </a:rPr>
                        <a:t>5.0%</a:t>
                      </a:r>
                    </a:p>
                  </a:txBody>
                  <a:tcPr marL="8780" marR="8780" marT="87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rtl="0" fontAlgn="ctr"/>
                      <a:r>
                        <a:rPr lang="es-CO" sz="900" b="1" i="0" u="none" strike="noStrike" dirty="0">
                          <a:solidFill>
                            <a:srgbClr val="000000"/>
                          </a:solidFill>
                          <a:effectLst/>
                          <a:latin typeface="Arial" panose="020B0604020202020204" pitchFamily="34" charset="0"/>
                        </a:rPr>
                        <a:t>15,875</a:t>
                      </a:r>
                    </a:p>
                  </a:txBody>
                  <a:tcPr marL="8780" marR="8780" marT="87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rtl="0" fontAlgn="ctr"/>
                      <a:r>
                        <a:rPr lang="es-CO" sz="900" b="1" i="0" u="none" strike="noStrike" dirty="0">
                          <a:effectLst/>
                          <a:latin typeface="Arial" panose="020B0604020202020204" pitchFamily="34" charset="0"/>
                        </a:rPr>
                        <a:t>0.5%</a:t>
                      </a:r>
                    </a:p>
                  </a:txBody>
                  <a:tcPr marL="8780" marR="8780" marT="87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437140976"/>
                  </a:ext>
                </a:extLst>
              </a:tr>
            </a:tbl>
          </a:graphicData>
        </a:graphic>
      </p:graphicFrame>
    </p:spTree>
    <p:extLst>
      <p:ext uri="{BB962C8B-B14F-4D97-AF65-F5344CB8AC3E}">
        <p14:creationId xmlns:p14="http://schemas.microsoft.com/office/powerpoint/2010/main" val="318815363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1 Título"/>
          <p:cNvSpPr txBox="1">
            <a:spLocks/>
          </p:cNvSpPr>
          <p:nvPr/>
        </p:nvSpPr>
        <p:spPr bwMode="auto">
          <a:xfrm>
            <a:off x="6906833" y="1116233"/>
            <a:ext cx="2340955" cy="328612"/>
          </a:xfrm>
          <a:prstGeom prst="rect">
            <a:avLst/>
          </a:prstGeom>
          <a:noFill/>
          <a:ln w="9525">
            <a:noFill/>
            <a:miter lim="800000"/>
            <a:headEnd/>
            <a:tailEnd/>
          </a:ln>
        </p:spPr>
        <p:txBody>
          <a:bodyPr anchor="ctr"/>
          <a:lstStyle/>
          <a:p>
            <a:pPr algn="ctr" eaLnBrk="0" hangingPunct="0">
              <a:lnSpc>
                <a:spcPts val="2000"/>
              </a:lnSpc>
              <a:defRPr/>
            </a:pPr>
            <a:r>
              <a:rPr lang="es-CO" sz="900" b="1" kern="0" dirty="0" smtClean="0">
                <a:latin typeface="+mj-lt"/>
                <a:ea typeface="+mj-ea"/>
                <a:cs typeface="+mj-cs"/>
              </a:rPr>
              <a:t>Cifras en millones </a:t>
            </a:r>
            <a:endParaRPr lang="es-CO" sz="900" b="1" kern="0" dirty="0">
              <a:latin typeface="+mj-lt"/>
              <a:ea typeface="+mj-ea"/>
              <a:cs typeface="+mj-cs"/>
            </a:endParaRPr>
          </a:p>
        </p:txBody>
      </p:sp>
      <p:sp>
        <p:nvSpPr>
          <p:cNvPr id="4" name="3 CuadroTexto"/>
          <p:cNvSpPr txBox="1"/>
          <p:nvPr/>
        </p:nvSpPr>
        <p:spPr>
          <a:xfrm>
            <a:off x="699515" y="5517236"/>
            <a:ext cx="7764467" cy="215444"/>
          </a:xfrm>
          <a:prstGeom prst="rect">
            <a:avLst/>
          </a:prstGeom>
          <a:noFill/>
        </p:spPr>
        <p:txBody>
          <a:bodyPr wrap="square" rtlCol="0">
            <a:spAutoFit/>
          </a:bodyPr>
          <a:lstStyle/>
          <a:p>
            <a:pPr algn="just"/>
            <a:r>
              <a:rPr lang="es-CO" sz="800" dirty="0" smtClean="0"/>
              <a:t>*</a:t>
            </a:r>
            <a:r>
              <a:rPr lang="es-CO" sz="600" dirty="0"/>
              <a:t>Recursos para </a:t>
            </a:r>
            <a:r>
              <a:rPr lang="es-ES" sz="600" dirty="0"/>
              <a:t>financiar el valor del incremento salarial de las Entidades del Gobierno Nacional en la vigencia </a:t>
            </a:r>
            <a:r>
              <a:rPr lang="es-ES" sz="600" dirty="0" smtClean="0"/>
              <a:t>2020.</a:t>
            </a:r>
            <a:endParaRPr lang="es-ES" sz="900" dirty="0"/>
          </a:p>
        </p:txBody>
      </p:sp>
      <p:sp>
        <p:nvSpPr>
          <p:cNvPr id="11" name="13 CuadroTexto"/>
          <p:cNvSpPr txBox="1"/>
          <p:nvPr/>
        </p:nvSpPr>
        <p:spPr>
          <a:xfrm>
            <a:off x="2711042" y="444233"/>
            <a:ext cx="9144000" cy="369332"/>
          </a:xfrm>
          <a:prstGeom prst="rect">
            <a:avLst/>
          </a:prstGeom>
          <a:noFill/>
          <a:ln>
            <a:noFill/>
          </a:ln>
        </p:spPr>
        <p:style>
          <a:lnRef idx="2">
            <a:schemeClr val="accent2"/>
          </a:lnRef>
          <a:fillRef idx="1">
            <a:schemeClr val="lt1"/>
          </a:fillRef>
          <a:effectRef idx="0">
            <a:schemeClr val="accent2"/>
          </a:effectRef>
          <a:fontRef idx="minor">
            <a:schemeClr val="dk1"/>
          </a:fontRef>
        </p:style>
        <p:txBody>
          <a:bodyPr wrap="square" rtlCol="0">
            <a:spAutoFit/>
          </a:bodyPr>
          <a:lstStyle>
            <a:defPPr>
              <a:defRPr lang="es-CO"/>
            </a:defPPr>
            <a:lvl1pPr>
              <a:defRPr sz="2000" b="1">
                <a:solidFill>
                  <a:schemeClr val="dk1"/>
                </a:solidFill>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es-CO" sz="1800" b="0" dirty="0">
                <a:solidFill>
                  <a:schemeClr val="tx2"/>
                </a:solidFill>
                <a:latin typeface="Arial"/>
                <a:cs typeface="Arial"/>
              </a:rPr>
              <a:t>Gastos de Personal y Gastos Generales</a:t>
            </a:r>
          </a:p>
        </p:txBody>
      </p:sp>
      <p:grpSp>
        <p:nvGrpSpPr>
          <p:cNvPr id="34" name="33 Grupo"/>
          <p:cNvGrpSpPr/>
          <p:nvPr/>
        </p:nvGrpSpPr>
        <p:grpSpPr>
          <a:xfrm>
            <a:off x="6783008" y="27133"/>
            <a:ext cx="1872208" cy="835489"/>
            <a:chOff x="6300192" y="415711"/>
            <a:chExt cx="1872208" cy="835489"/>
          </a:xfrm>
        </p:grpSpPr>
        <p:grpSp>
          <p:nvGrpSpPr>
            <p:cNvPr id="35" name="34 Grupo"/>
            <p:cNvGrpSpPr/>
            <p:nvPr/>
          </p:nvGrpSpPr>
          <p:grpSpPr>
            <a:xfrm>
              <a:off x="6300192" y="415711"/>
              <a:ext cx="1872208" cy="835489"/>
              <a:chOff x="7092280" y="415711"/>
              <a:chExt cx="1872208" cy="835489"/>
            </a:xfrm>
          </p:grpSpPr>
          <p:sp>
            <p:nvSpPr>
              <p:cNvPr id="37" name="Forma libre 13"/>
              <p:cNvSpPr/>
              <p:nvPr/>
            </p:nvSpPr>
            <p:spPr>
              <a:xfrm>
                <a:off x="8140704" y="872386"/>
                <a:ext cx="91440" cy="108000"/>
              </a:xfrm>
              <a:custGeom>
                <a:avLst/>
                <a:gdLst/>
                <a:ahLst/>
                <a:cxnLst/>
                <a:rect l="0" t="0" r="0" b="0"/>
                <a:pathLst>
                  <a:path>
                    <a:moveTo>
                      <a:pt x="45720" y="0"/>
                    </a:moveTo>
                    <a:lnTo>
                      <a:pt x="77961" y="0"/>
                    </a:lnTo>
                    <a:lnTo>
                      <a:pt x="77961" y="275942"/>
                    </a:lnTo>
                    <a:lnTo>
                      <a:pt x="110203" y="275942"/>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38" name="Forma libre 14"/>
              <p:cNvSpPr/>
              <p:nvPr/>
            </p:nvSpPr>
            <p:spPr>
              <a:xfrm>
                <a:off x="8140704" y="872386"/>
                <a:ext cx="91440" cy="108000"/>
              </a:xfrm>
              <a:custGeom>
                <a:avLst/>
                <a:gdLst/>
                <a:ahLst/>
                <a:cxnLst/>
                <a:rect l="0" t="0" r="0" b="0"/>
                <a:pathLst>
                  <a:path>
                    <a:moveTo>
                      <a:pt x="45720" y="0"/>
                    </a:moveTo>
                    <a:lnTo>
                      <a:pt x="77961" y="0"/>
                    </a:lnTo>
                    <a:lnTo>
                      <a:pt x="77961" y="178717"/>
                    </a:lnTo>
                    <a:lnTo>
                      <a:pt x="110203" y="178717"/>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39" name="Forma libre 15"/>
              <p:cNvSpPr/>
              <p:nvPr/>
            </p:nvSpPr>
            <p:spPr>
              <a:xfrm>
                <a:off x="8140704" y="826666"/>
                <a:ext cx="91440" cy="108000"/>
              </a:xfrm>
              <a:custGeom>
                <a:avLst/>
                <a:gdLst/>
                <a:ahLst/>
                <a:cxnLst/>
                <a:rect l="0" t="0" r="0" b="0"/>
                <a:pathLst>
                  <a:path>
                    <a:moveTo>
                      <a:pt x="45720" y="45720"/>
                    </a:moveTo>
                    <a:lnTo>
                      <a:pt x="77961" y="45720"/>
                    </a:lnTo>
                    <a:lnTo>
                      <a:pt x="77961" y="126475"/>
                    </a:lnTo>
                    <a:lnTo>
                      <a:pt x="110203" y="126475"/>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40" name="Forma libre 16"/>
              <p:cNvSpPr/>
              <p:nvPr/>
            </p:nvSpPr>
            <p:spPr>
              <a:xfrm>
                <a:off x="8140704" y="489828"/>
                <a:ext cx="91440" cy="108000"/>
              </a:xfrm>
              <a:custGeom>
                <a:avLst/>
                <a:gdLst/>
                <a:ahLst/>
                <a:cxnLst/>
                <a:rect l="0" t="0" r="0" b="0"/>
                <a:pathLst>
                  <a:path>
                    <a:moveTo>
                      <a:pt x="45720" y="0"/>
                    </a:moveTo>
                    <a:lnTo>
                      <a:pt x="77961" y="0"/>
                    </a:lnTo>
                    <a:lnTo>
                      <a:pt x="77961" y="201845"/>
                    </a:lnTo>
                    <a:lnTo>
                      <a:pt x="110203" y="201845"/>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41" name="Forma libre 17"/>
              <p:cNvSpPr/>
              <p:nvPr/>
            </p:nvSpPr>
            <p:spPr>
              <a:xfrm>
                <a:off x="8140704" y="489828"/>
                <a:ext cx="91440" cy="108000"/>
              </a:xfrm>
              <a:custGeom>
                <a:avLst/>
                <a:gdLst/>
                <a:ahLst/>
                <a:cxnLst/>
                <a:rect l="0" t="0" r="0" b="0"/>
                <a:pathLst>
                  <a:path>
                    <a:moveTo>
                      <a:pt x="45720" y="0"/>
                    </a:moveTo>
                    <a:lnTo>
                      <a:pt x="77961" y="0"/>
                    </a:lnTo>
                    <a:lnTo>
                      <a:pt x="77961" y="101602"/>
                    </a:lnTo>
                    <a:lnTo>
                      <a:pt x="110203" y="101602"/>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42" name="Forma libre 18"/>
              <p:cNvSpPr/>
              <p:nvPr/>
            </p:nvSpPr>
            <p:spPr>
              <a:xfrm>
                <a:off x="8140704" y="444108"/>
                <a:ext cx="91440" cy="108000"/>
              </a:xfrm>
              <a:custGeom>
                <a:avLst/>
                <a:gdLst/>
                <a:ahLst/>
                <a:cxnLst/>
                <a:rect l="0" t="0" r="0" b="0"/>
                <a:pathLst>
                  <a:path>
                    <a:moveTo>
                      <a:pt x="45720" y="45720"/>
                    </a:moveTo>
                    <a:lnTo>
                      <a:pt x="77961" y="45720"/>
                    </a:lnTo>
                    <a:lnTo>
                      <a:pt x="77961" y="45720"/>
                    </a:lnTo>
                    <a:lnTo>
                      <a:pt x="110203" y="45720"/>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43" name="Forma libre 19"/>
              <p:cNvSpPr/>
              <p:nvPr/>
            </p:nvSpPr>
            <p:spPr>
              <a:xfrm>
                <a:off x="7092280" y="548680"/>
                <a:ext cx="682458" cy="285785"/>
              </a:xfrm>
              <a:custGeom>
                <a:avLst/>
                <a:gdLst>
                  <a:gd name="connsiteX0" fmla="*/ 0 w 322418"/>
                  <a:gd name="connsiteY0" fmla="*/ 0 h 98337"/>
                  <a:gd name="connsiteX1" fmla="*/ 322418 w 322418"/>
                  <a:gd name="connsiteY1" fmla="*/ 0 h 98337"/>
                  <a:gd name="connsiteX2" fmla="*/ 322418 w 322418"/>
                  <a:gd name="connsiteY2" fmla="*/ 98337 h 98337"/>
                  <a:gd name="connsiteX3" fmla="*/ 0 w 322418"/>
                  <a:gd name="connsiteY3" fmla="*/ 98337 h 98337"/>
                  <a:gd name="connsiteX4" fmla="*/ 0 w 322418"/>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2418" h="98337">
                    <a:moveTo>
                      <a:pt x="0" y="0"/>
                    </a:moveTo>
                    <a:lnTo>
                      <a:pt x="322418" y="0"/>
                    </a:lnTo>
                    <a:lnTo>
                      <a:pt x="322418" y="98337"/>
                    </a:lnTo>
                    <a:lnTo>
                      <a:pt x="0" y="98337"/>
                    </a:lnTo>
                    <a:lnTo>
                      <a:pt x="0" y="0"/>
                    </a:lnTo>
                    <a:close/>
                  </a:path>
                </a:pathLst>
              </a:custGeom>
              <a:solidFill>
                <a:schemeClr val="accent6">
                  <a:alpha val="90000"/>
                </a:schemeClr>
              </a:solidFill>
              <a:ln>
                <a:noFill/>
              </a:ln>
            </p:spPr>
            <p:style>
              <a:lnRef idx="2">
                <a:schemeClr val="lt1">
                  <a:hueOff val="0"/>
                  <a:satOff val="0"/>
                  <a:lumOff val="0"/>
                  <a:alphaOff val="0"/>
                </a:schemeClr>
              </a:lnRef>
              <a:fillRef idx="1">
                <a:scrgbClr r="0" g="0" b="0"/>
              </a:fillRef>
              <a:effectRef idx="0">
                <a:schemeClr val="accent2">
                  <a:alpha val="80000"/>
                  <a:hueOff val="0"/>
                  <a:satOff val="0"/>
                  <a:lumOff val="0"/>
                  <a:alphaOff val="0"/>
                </a:schemeClr>
              </a:effectRef>
              <a:fontRef idx="minor">
                <a:schemeClr val="lt1"/>
              </a:fontRef>
            </p:style>
            <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s-CO" sz="800" b="1" dirty="0" smtClean="0">
                    <a:solidFill>
                      <a:schemeClr val="tx1"/>
                    </a:solidFill>
                  </a:rPr>
                  <a:t>EJECUCIÓN PRESUPUESTAL</a:t>
                </a:r>
                <a:endParaRPr lang="es-CO" sz="800" b="1" kern="1200" dirty="0" smtClean="0">
                  <a:solidFill>
                    <a:schemeClr val="tx1"/>
                  </a:solidFill>
                </a:endParaRPr>
              </a:p>
            </p:txBody>
          </p:sp>
          <p:sp>
            <p:nvSpPr>
              <p:cNvPr id="44" name="Forma libre 20"/>
              <p:cNvSpPr/>
              <p:nvPr/>
            </p:nvSpPr>
            <p:spPr>
              <a:xfrm>
                <a:off x="7864006" y="415712"/>
                <a:ext cx="322418" cy="134865"/>
              </a:xfrm>
              <a:custGeom>
                <a:avLst/>
                <a:gdLst>
                  <a:gd name="connsiteX0" fmla="*/ 0 w 322418"/>
                  <a:gd name="connsiteY0" fmla="*/ 0 h 134865"/>
                  <a:gd name="connsiteX1" fmla="*/ 322418 w 322418"/>
                  <a:gd name="connsiteY1" fmla="*/ 0 h 134865"/>
                  <a:gd name="connsiteX2" fmla="*/ 322418 w 322418"/>
                  <a:gd name="connsiteY2" fmla="*/ 134865 h 134865"/>
                  <a:gd name="connsiteX3" fmla="*/ 0 w 322418"/>
                  <a:gd name="connsiteY3" fmla="*/ 134865 h 134865"/>
                  <a:gd name="connsiteX4" fmla="*/ 0 w 322418"/>
                  <a:gd name="connsiteY4" fmla="*/ 0 h 1348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2418" h="134865">
                    <a:moveTo>
                      <a:pt x="0" y="0"/>
                    </a:moveTo>
                    <a:lnTo>
                      <a:pt x="322418" y="0"/>
                    </a:lnTo>
                    <a:lnTo>
                      <a:pt x="322418" y="134865"/>
                    </a:lnTo>
                    <a:lnTo>
                      <a:pt x="0" y="134865"/>
                    </a:lnTo>
                    <a:lnTo>
                      <a:pt x="0" y="0"/>
                    </a:lnTo>
                    <a:close/>
                  </a:path>
                </a:pathLst>
              </a:cu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algn="ctr" defTabSz="622300">
                  <a:lnSpc>
                    <a:spcPct val="90000"/>
                  </a:lnSpc>
                  <a:spcBef>
                    <a:spcPct val="0"/>
                  </a:spcBef>
                  <a:spcAft>
                    <a:spcPct val="35000"/>
                  </a:spcAft>
                </a:pPr>
                <a:r>
                  <a:rPr lang="es-CO" sz="800" dirty="0" smtClean="0">
                    <a:solidFill>
                      <a:schemeClr val="bg1"/>
                    </a:solidFill>
                  </a:rPr>
                  <a:t>S.H</a:t>
                </a:r>
                <a:endParaRPr lang="es-CO" sz="800" dirty="0">
                  <a:solidFill>
                    <a:schemeClr val="bg1"/>
                  </a:solidFill>
                </a:endParaRPr>
              </a:p>
            </p:txBody>
          </p:sp>
          <p:sp>
            <p:nvSpPr>
              <p:cNvPr id="45" name="Forma libre 21"/>
              <p:cNvSpPr/>
              <p:nvPr/>
            </p:nvSpPr>
            <p:spPr>
              <a:xfrm>
                <a:off x="8250906" y="415711"/>
                <a:ext cx="713581" cy="119867"/>
              </a:xfrm>
              <a:custGeom>
                <a:avLst/>
                <a:gdLst>
                  <a:gd name="connsiteX0" fmla="*/ 0 w 291611"/>
                  <a:gd name="connsiteY0" fmla="*/ 0 h 98337"/>
                  <a:gd name="connsiteX1" fmla="*/ 291611 w 291611"/>
                  <a:gd name="connsiteY1" fmla="*/ 0 h 98337"/>
                  <a:gd name="connsiteX2" fmla="*/ 291611 w 291611"/>
                  <a:gd name="connsiteY2" fmla="*/ 98337 h 98337"/>
                  <a:gd name="connsiteX3" fmla="*/ 0 w 291611"/>
                  <a:gd name="connsiteY3" fmla="*/ 98337 h 98337"/>
                  <a:gd name="connsiteX4" fmla="*/ 0 w 291611"/>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337">
                    <a:moveTo>
                      <a:pt x="0" y="0"/>
                    </a:moveTo>
                    <a:lnTo>
                      <a:pt x="291611" y="0"/>
                    </a:lnTo>
                    <a:lnTo>
                      <a:pt x="291611" y="98337"/>
                    </a:lnTo>
                    <a:lnTo>
                      <a:pt x="0" y="98337"/>
                    </a:lnTo>
                    <a:lnTo>
                      <a:pt x="0" y="0"/>
                    </a:lnTo>
                    <a:close/>
                  </a:path>
                </a:pathLst>
              </a:cu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algn="ctr" defTabSz="622300">
                  <a:lnSpc>
                    <a:spcPct val="90000"/>
                  </a:lnSpc>
                  <a:spcBef>
                    <a:spcPct val="0"/>
                  </a:spcBef>
                  <a:spcAft>
                    <a:spcPct val="35000"/>
                  </a:spcAft>
                </a:pPr>
                <a:r>
                  <a:rPr lang="es-CO" sz="800" dirty="0" smtClean="0">
                    <a:solidFill>
                      <a:schemeClr val="bg1"/>
                    </a:solidFill>
                  </a:rPr>
                  <a:t>TOTAL</a:t>
                </a:r>
                <a:endParaRPr lang="es-CO" sz="800" dirty="0">
                  <a:solidFill>
                    <a:schemeClr val="bg1"/>
                  </a:solidFill>
                </a:endParaRPr>
              </a:p>
            </p:txBody>
          </p:sp>
          <p:sp>
            <p:nvSpPr>
              <p:cNvPr id="46" name="Forma libre 22"/>
              <p:cNvSpPr/>
              <p:nvPr/>
            </p:nvSpPr>
            <p:spPr>
              <a:xfrm>
                <a:off x="8250907" y="535578"/>
                <a:ext cx="713580" cy="122647"/>
              </a:xfrm>
              <a:custGeom>
                <a:avLst/>
                <a:gdLst>
                  <a:gd name="connsiteX0" fmla="*/ 0 w 291611"/>
                  <a:gd name="connsiteY0" fmla="*/ 0 h 98337"/>
                  <a:gd name="connsiteX1" fmla="*/ 291611 w 291611"/>
                  <a:gd name="connsiteY1" fmla="*/ 0 h 98337"/>
                  <a:gd name="connsiteX2" fmla="*/ 291611 w 291611"/>
                  <a:gd name="connsiteY2" fmla="*/ 98337 h 98337"/>
                  <a:gd name="connsiteX3" fmla="*/ 0 w 291611"/>
                  <a:gd name="connsiteY3" fmla="*/ 98337 h 98337"/>
                  <a:gd name="connsiteX4" fmla="*/ 0 w 291611"/>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337">
                    <a:moveTo>
                      <a:pt x="0" y="0"/>
                    </a:moveTo>
                    <a:lnTo>
                      <a:pt x="291611" y="0"/>
                    </a:lnTo>
                    <a:lnTo>
                      <a:pt x="291611" y="98337"/>
                    </a:lnTo>
                    <a:lnTo>
                      <a:pt x="0" y="98337"/>
                    </a:lnTo>
                    <a:lnTo>
                      <a:pt x="0" y="0"/>
                    </a:lnTo>
                    <a:close/>
                  </a:path>
                </a:pathLst>
              </a:cu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algn="ctr" defTabSz="622300">
                  <a:lnSpc>
                    <a:spcPct val="90000"/>
                  </a:lnSpc>
                  <a:spcBef>
                    <a:spcPct val="0"/>
                  </a:spcBef>
                  <a:spcAft>
                    <a:spcPct val="35000"/>
                  </a:spcAft>
                </a:pPr>
                <a:r>
                  <a:rPr lang="es-CO" sz="800" dirty="0" smtClean="0">
                    <a:solidFill>
                      <a:schemeClr val="bg1"/>
                    </a:solidFill>
                  </a:rPr>
                  <a:t>INVERSION</a:t>
                </a:r>
                <a:endParaRPr lang="es-CO" sz="800" dirty="0">
                  <a:solidFill>
                    <a:schemeClr val="bg1"/>
                  </a:solidFill>
                </a:endParaRPr>
              </a:p>
            </p:txBody>
          </p:sp>
          <p:sp>
            <p:nvSpPr>
              <p:cNvPr id="47" name="Forma libre 23"/>
              <p:cNvSpPr/>
              <p:nvPr/>
            </p:nvSpPr>
            <p:spPr>
              <a:xfrm>
                <a:off x="8250906" y="658226"/>
                <a:ext cx="713582" cy="127669"/>
              </a:xfrm>
              <a:custGeom>
                <a:avLst/>
                <a:gdLst>
                  <a:gd name="connsiteX0" fmla="*/ 0 w 291611"/>
                  <a:gd name="connsiteY0" fmla="*/ 0 h 98337"/>
                  <a:gd name="connsiteX1" fmla="*/ 291611 w 291611"/>
                  <a:gd name="connsiteY1" fmla="*/ 0 h 98337"/>
                  <a:gd name="connsiteX2" fmla="*/ 291611 w 291611"/>
                  <a:gd name="connsiteY2" fmla="*/ 98337 h 98337"/>
                  <a:gd name="connsiteX3" fmla="*/ 0 w 291611"/>
                  <a:gd name="connsiteY3" fmla="*/ 98337 h 98337"/>
                  <a:gd name="connsiteX4" fmla="*/ 0 w 291611"/>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337">
                    <a:moveTo>
                      <a:pt x="0" y="0"/>
                    </a:moveTo>
                    <a:lnTo>
                      <a:pt x="291611" y="0"/>
                    </a:lnTo>
                    <a:lnTo>
                      <a:pt x="291611" y="98337"/>
                    </a:lnTo>
                    <a:lnTo>
                      <a:pt x="0" y="98337"/>
                    </a:lnTo>
                    <a:lnTo>
                      <a:pt x="0" y="0"/>
                    </a:lnTo>
                    <a:close/>
                  </a:path>
                </a:pathLst>
              </a:cu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defTabSz="622300">
                  <a:lnSpc>
                    <a:spcPct val="90000"/>
                  </a:lnSpc>
                  <a:spcBef>
                    <a:spcPct val="0"/>
                  </a:spcBef>
                  <a:spcAft>
                    <a:spcPct val="35000"/>
                  </a:spcAft>
                </a:pPr>
                <a:r>
                  <a:rPr lang="es-CO" sz="700" dirty="0" smtClean="0">
                    <a:solidFill>
                      <a:schemeClr val="bg1"/>
                    </a:solidFill>
                  </a:rPr>
                  <a:t>FUNCIONAMIENTO</a:t>
                </a:r>
                <a:endParaRPr lang="es-CO" sz="800" dirty="0">
                  <a:solidFill>
                    <a:schemeClr val="bg1"/>
                  </a:solidFill>
                </a:endParaRPr>
              </a:p>
            </p:txBody>
          </p:sp>
          <p:sp>
            <p:nvSpPr>
              <p:cNvPr id="48" name="Forma libre 24"/>
              <p:cNvSpPr/>
              <p:nvPr/>
            </p:nvSpPr>
            <p:spPr>
              <a:xfrm>
                <a:off x="7864006" y="857285"/>
                <a:ext cx="322418" cy="134865"/>
              </a:xfrm>
              <a:custGeom>
                <a:avLst/>
                <a:gdLst>
                  <a:gd name="connsiteX0" fmla="*/ 0 w 322418"/>
                  <a:gd name="connsiteY0" fmla="*/ 0 h 134865"/>
                  <a:gd name="connsiteX1" fmla="*/ 322418 w 322418"/>
                  <a:gd name="connsiteY1" fmla="*/ 0 h 134865"/>
                  <a:gd name="connsiteX2" fmla="*/ 322418 w 322418"/>
                  <a:gd name="connsiteY2" fmla="*/ 134865 h 134865"/>
                  <a:gd name="connsiteX3" fmla="*/ 0 w 322418"/>
                  <a:gd name="connsiteY3" fmla="*/ 134865 h 134865"/>
                  <a:gd name="connsiteX4" fmla="*/ 0 w 322418"/>
                  <a:gd name="connsiteY4" fmla="*/ 0 h 1348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2418" h="134865">
                    <a:moveTo>
                      <a:pt x="0" y="0"/>
                    </a:moveTo>
                    <a:lnTo>
                      <a:pt x="322418" y="0"/>
                    </a:lnTo>
                    <a:lnTo>
                      <a:pt x="322418" y="134865"/>
                    </a:lnTo>
                    <a:lnTo>
                      <a:pt x="0" y="134865"/>
                    </a:lnTo>
                    <a:lnTo>
                      <a:pt x="0" y="0"/>
                    </a:lnTo>
                    <a:close/>
                  </a:path>
                </a:pathLst>
              </a:custGeom>
              <a:solidFill>
                <a:schemeClr val="tx2">
                  <a:lumMod val="60000"/>
                  <a:lumOff val="40000"/>
                  <a:alpha val="90000"/>
                </a:schemeClr>
              </a:solidFill>
              <a:ln>
                <a:noFill/>
              </a:ln>
            </p:spPr>
            <p:style>
              <a:lnRef idx="2">
                <a:schemeClr val="lt1">
                  <a:hueOff val="0"/>
                  <a:satOff val="0"/>
                  <a:lumOff val="0"/>
                  <a:alphaOff val="0"/>
                </a:schemeClr>
              </a:lnRef>
              <a:fillRef idx="1">
                <a:scrgbClr r="0" g="0" b="0"/>
              </a:fillRef>
              <a:effectRef idx="0">
                <a:schemeClr val="accent2">
                  <a:alpha val="70000"/>
                  <a:hueOff val="0"/>
                  <a:satOff val="0"/>
                  <a:lumOff val="0"/>
                  <a:alphaOff val="0"/>
                </a:schemeClr>
              </a:effectRef>
              <a:fontRef idx="minor">
                <a:schemeClr val="lt1"/>
              </a:fontRef>
            </p:style>
            <p:txBody>
              <a:bodyPr spcFirstLastPara="0" vert="horz" wrap="square" lIns="8890" tIns="8890" rIns="8890" bIns="8890" numCol="1" spcCol="1270" anchor="ctr" anchorCtr="0">
                <a:noAutofit/>
              </a:bodyPr>
              <a:lstStyle/>
              <a:p>
                <a:pPr algn="ctr" defTabSz="622300">
                  <a:lnSpc>
                    <a:spcPct val="90000"/>
                  </a:lnSpc>
                  <a:spcBef>
                    <a:spcPct val="0"/>
                  </a:spcBef>
                  <a:spcAft>
                    <a:spcPct val="35000"/>
                  </a:spcAft>
                </a:pPr>
                <a:r>
                  <a:rPr lang="es-CO" sz="800" b="1" dirty="0" smtClean="0">
                    <a:solidFill>
                      <a:schemeClr val="tx1"/>
                    </a:solidFill>
                  </a:rPr>
                  <a:t>MHCP</a:t>
                </a:r>
                <a:endParaRPr lang="es-CO" sz="800" b="1" dirty="0">
                  <a:solidFill>
                    <a:schemeClr val="tx1"/>
                  </a:solidFill>
                </a:endParaRPr>
              </a:p>
            </p:txBody>
          </p:sp>
          <p:sp>
            <p:nvSpPr>
              <p:cNvPr id="49" name="Forma libre 25"/>
              <p:cNvSpPr/>
              <p:nvPr/>
            </p:nvSpPr>
            <p:spPr>
              <a:xfrm>
                <a:off x="8250907" y="865287"/>
                <a:ext cx="713580" cy="115441"/>
              </a:xfrm>
              <a:custGeom>
                <a:avLst/>
                <a:gdLst>
                  <a:gd name="connsiteX0" fmla="*/ 0 w 291611"/>
                  <a:gd name="connsiteY0" fmla="*/ 0 h 98337"/>
                  <a:gd name="connsiteX1" fmla="*/ 291611 w 291611"/>
                  <a:gd name="connsiteY1" fmla="*/ 0 h 98337"/>
                  <a:gd name="connsiteX2" fmla="*/ 291611 w 291611"/>
                  <a:gd name="connsiteY2" fmla="*/ 98337 h 98337"/>
                  <a:gd name="connsiteX3" fmla="*/ 0 w 291611"/>
                  <a:gd name="connsiteY3" fmla="*/ 98337 h 98337"/>
                  <a:gd name="connsiteX4" fmla="*/ 0 w 291611"/>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337">
                    <a:moveTo>
                      <a:pt x="0" y="0"/>
                    </a:moveTo>
                    <a:lnTo>
                      <a:pt x="291611" y="0"/>
                    </a:lnTo>
                    <a:lnTo>
                      <a:pt x="291611" y="98337"/>
                    </a:lnTo>
                    <a:lnTo>
                      <a:pt x="0" y="98337"/>
                    </a:lnTo>
                    <a:lnTo>
                      <a:pt x="0" y="0"/>
                    </a:lnTo>
                    <a:close/>
                  </a:path>
                </a:pathLst>
              </a:cu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algn="ctr" defTabSz="622300">
                  <a:lnSpc>
                    <a:spcPct val="90000"/>
                  </a:lnSpc>
                  <a:spcBef>
                    <a:spcPct val="0"/>
                  </a:spcBef>
                  <a:spcAft>
                    <a:spcPct val="35000"/>
                  </a:spcAft>
                </a:pPr>
                <a:r>
                  <a:rPr lang="es-CO" sz="800" dirty="0" smtClean="0">
                    <a:solidFill>
                      <a:schemeClr val="bg1"/>
                    </a:solidFill>
                  </a:rPr>
                  <a:t>TOTAL</a:t>
                </a:r>
                <a:endParaRPr lang="es-CO" sz="800" dirty="0">
                  <a:solidFill>
                    <a:schemeClr val="bg1"/>
                  </a:solidFill>
                </a:endParaRPr>
              </a:p>
            </p:txBody>
          </p:sp>
          <p:sp>
            <p:nvSpPr>
              <p:cNvPr id="50" name="Forma libre 27"/>
              <p:cNvSpPr/>
              <p:nvPr/>
            </p:nvSpPr>
            <p:spPr>
              <a:xfrm>
                <a:off x="8250906" y="1124744"/>
                <a:ext cx="713582" cy="126456"/>
              </a:xfrm>
              <a:custGeom>
                <a:avLst/>
                <a:gdLst>
                  <a:gd name="connsiteX0" fmla="*/ 0 w 291611"/>
                  <a:gd name="connsiteY0" fmla="*/ 0 h 98513"/>
                  <a:gd name="connsiteX1" fmla="*/ 291611 w 291611"/>
                  <a:gd name="connsiteY1" fmla="*/ 0 h 98513"/>
                  <a:gd name="connsiteX2" fmla="*/ 291611 w 291611"/>
                  <a:gd name="connsiteY2" fmla="*/ 98513 h 98513"/>
                  <a:gd name="connsiteX3" fmla="*/ 0 w 291611"/>
                  <a:gd name="connsiteY3" fmla="*/ 98513 h 98513"/>
                  <a:gd name="connsiteX4" fmla="*/ 0 w 291611"/>
                  <a:gd name="connsiteY4" fmla="*/ 0 h 985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513">
                    <a:moveTo>
                      <a:pt x="0" y="0"/>
                    </a:moveTo>
                    <a:lnTo>
                      <a:pt x="291611" y="0"/>
                    </a:lnTo>
                    <a:lnTo>
                      <a:pt x="291611" y="98513"/>
                    </a:lnTo>
                    <a:lnTo>
                      <a:pt x="0" y="98513"/>
                    </a:lnTo>
                    <a:lnTo>
                      <a:pt x="0" y="0"/>
                    </a:lnTo>
                    <a:close/>
                  </a:path>
                </a:pathLst>
              </a:custGeom>
              <a:solidFill>
                <a:schemeClr val="accent2">
                  <a:lumMod val="7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lvl="0" algn="ctr" defTabSz="622300">
                  <a:lnSpc>
                    <a:spcPct val="90000"/>
                  </a:lnSpc>
                  <a:spcBef>
                    <a:spcPct val="0"/>
                  </a:spcBef>
                  <a:spcAft>
                    <a:spcPct val="35000"/>
                  </a:spcAft>
                </a:pPr>
                <a:r>
                  <a:rPr lang="es-CO" sz="700" kern="1200" dirty="0" smtClean="0">
                    <a:solidFill>
                      <a:schemeClr val="bg1"/>
                    </a:solidFill>
                  </a:rPr>
                  <a:t>FUNCIONAMIENTO</a:t>
                </a:r>
                <a:endParaRPr lang="es-CO" sz="700" kern="1200" dirty="0">
                  <a:solidFill>
                    <a:schemeClr val="bg1"/>
                  </a:solidFill>
                </a:endParaRPr>
              </a:p>
            </p:txBody>
          </p:sp>
          <p:sp>
            <p:nvSpPr>
              <p:cNvPr id="51" name="Forma libre 28"/>
              <p:cNvSpPr/>
              <p:nvPr/>
            </p:nvSpPr>
            <p:spPr>
              <a:xfrm>
                <a:off x="7740830" y="704983"/>
                <a:ext cx="91440" cy="161827"/>
              </a:xfrm>
              <a:custGeom>
                <a:avLst/>
                <a:gdLst/>
                <a:ahLst/>
                <a:cxnLst/>
                <a:rect l="0" t="0" r="0" b="0"/>
                <a:pathLst>
                  <a:path>
                    <a:moveTo>
                      <a:pt x="45720" y="0"/>
                    </a:moveTo>
                    <a:lnTo>
                      <a:pt x="77961" y="0"/>
                    </a:lnTo>
                    <a:lnTo>
                      <a:pt x="77961" y="161827"/>
                    </a:lnTo>
                    <a:lnTo>
                      <a:pt x="110203" y="161827"/>
                    </a:lnTo>
                  </a:path>
                </a:pathLst>
              </a:custGeom>
              <a:noFill/>
              <a:ln w="3175">
                <a:solidFill>
                  <a:schemeClr val="bg1">
                    <a:lumMod val="85000"/>
                  </a:schemeClr>
                </a:solidFill>
              </a:ln>
            </p:spPr>
            <p:style>
              <a:lnRef idx="2">
                <a:scrgbClr r="0" g="0" b="0"/>
              </a:lnRef>
              <a:fillRef idx="0">
                <a:scrgbClr r="0" g="0" b="0"/>
              </a:fillRef>
              <a:effectRef idx="0">
                <a:schemeClr val="accent2">
                  <a:tint val="90000"/>
                  <a:hueOff val="0"/>
                  <a:satOff val="0"/>
                  <a:lumOff val="0"/>
                  <a:alphaOff val="0"/>
                </a:schemeClr>
              </a:effectRef>
              <a:fontRef idx="minor">
                <a:schemeClr val="tx1">
                  <a:hueOff val="0"/>
                  <a:satOff val="0"/>
                  <a:lumOff val="0"/>
                  <a:alphaOff val="0"/>
                </a:schemeClr>
              </a:fontRef>
            </p:style>
          </p:sp>
          <p:sp>
            <p:nvSpPr>
              <p:cNvPr id="52" name="Forma libre 29"/>
              <p:cNvSpPr/>
              <p:nvPr/>
            </p:nvSpPr>
            <p:spPr>
              <a:xfrm>
                <a:off x="7740830" y="538218"/>
                <a:ext cx="91440" cy="166764"/>
              </a:xfrm>
              <a:custGeom>
                <a:avLst/>
                <a:gdLst/>
                <a:ahLst/>
                <a:cxnLst/>
                <a:rect l="0" t="0" r="0" b="0"/>
                <a:pathLst>
                  <a:path>
                    <a:moveTo>
                      <a:pt x="45720" y="166764"/>
                    </a:moveTo>
                    <a:lnTo>
                      <a:pt x="77961" y="166764"/>
                    </a:lnTo>
                    <a:lnTo>
                      <a:pt x="77961" y="0"/>
                    </a:lnTo>
                    <a:lnTo>
                      <a:pt x="110203" y="0"/>
                    </a:lnTo>
                  </a:path>
                </a:pathLst>
              </a:custGeom>
              <a:noFill/>
              <a:ln w="3175">
                <a:solidFill>
                  <a:schemeClr val="bg1">
                    <a:lumMod val="85000"/>
                  </a:schemeClr>
                </a:solidFill>
              </a:ln>
            </p:spPr>
            <p:style>
              <a:lnRef idx="2">
                <a:scrgbClr r="0" g="0" b="0"/>
              </a:lnRef>
              <a:fillRef idx="0">
                <a:scrgbClr r="0" g="0" b="0"/>
              </a:fillRef>
              <a:effectRef idx="0">
                <a:schemeClr val="accent2">
                  <a:tint val="90000"/>
                  <a:hueOff val="0"/>
                  <a:satOff val="0"/>
                  <a:lumOff val="0"/>
                  <a:alphaOff val="0"/>
                </a:schemeClr>
              </a:effectRef>
              <a:fontRef idx="minor">
                <a:schemeClr val="tx1">
                  <a:hueOff val="0"/>
                  <a:satOff val="0"/>
                  <a:lumOff val="0"/>
                  <a:alphaOff val="0"/>
                </a:schemeClr>
              </a:fontRef>
            </p:style>
          </p:sp>
        </p:grpSp>
        <p:sp>
          <p:nvSpPr>
            <p:cNvPr id="36" name="Forma libre 25"/>
            <p:cNvSpPr/>
            <p:nvPr/>
          </p:nvSpPr>
          <p:spPr>
            <a:xfrm>
              <a:off x="7452320" y="980728"/>
              <a:ext cx="713580" cy="115441"/>
            </a:xfrm>
            <a:custGeom>
              <a:avLst/>
              <a:gdLst>
                <a:gd name="connsiteX0" fmla="*/ 0 w 291611"/>
                <a:gd name="connsiteY0" fmla="*/ 0 h 98337"/>
                <a:gd name="connsiteX1" fmla="*/ 291611 w 291611"/>
                <a:gd name="connsiteY1" fmla="*/ 0 h 98337"/>
                <a:gd name="connsiteX2" fmla="*/ 291611 w 291611"/>
                <a:gd name="connsiteY2" fmla="*/ 98337 h 98337"/>
                <a:gd name="connsiteX3" fmla="*/ 0 w 291611"/>
                <a:gd name="connsiteY3" fmla="*/ 98337 h 98337"/>
                <a:gd name="connsiteX4" fmla="*/ 0 w 291611"/>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337">
                  <a:moveTo>
                    <a:pt x="0" y="0"/>
                  </a:moveTo>
                  <a:lnTo>
                    <a:pt x="291611" y="0"/>
                  </a:lnTo>
                  <a:lnTo>
                    <a:pt x="291611" y="98337"/>
                  </a:lnTo>
                  <a:lnTo>
                    <a:pt x="0" y="98337"/>
                  </a:lnTo>
                  <a:lnTo>
                    <a:pt x="0" y="0"/>
                  </a:lnTo>
                  <a:close/>
                </a:path>
              </a:pathLst>
            </a:cu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algn="ctr" defTabSz="622300">
                <a:lnSpc>
                  <a:spcPct val="90000"/>
                </a:lnSpc>
                <a:spcBef>
                  <a:spcPct val="0"/>
                </a:spcBef>
                <a:spcAft>
                  <a:spcPct val="35000"/>
                </a:spcAft>
              </a:pPr>
              <a:r>
                <a:rPr lang="es-CO" sz="800" dirty="0" smtClean="0">
                  <a:solidFill>
                    <a:schemeClr val="bg1"/>
                  </a:solidFill>
                </a:rPr>
                <a:t>INVERSIÓN</a:t>
              </a:r>
              <a:endParaRPr lang="es-CO" sz="800" dirty="0">
                <a:solidFill>
                  <a:schemeClr val="bg1"/>
                </a:solidFill>
              </a:endParaRPr>
            </a:p>
          </p:txBody>
        </p:sp>
      </p:grpSp>
      <p:sp>
        <p:nvSpPr>
          <p:cNvPr id="26" name="4 CuadroTexto"/>
          <p:cNvSpPr txBox="1">
            <a:spLocks noChangeArrowheads="1"/>
          </p:cNvSpPr>
          <p:nvPr/>
        </p:nvSpPr>
        <p:spPr bwMode="auto">
          <a:xfrm>
            <a:off x="5957927" y="6532525"/>
            <a:ext cx="3224563"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lgn="r"/>
            <a:r>
              <a:rPr lang="es-CO" sz="500" dirty="0" smtClean="0">
                <a:latin typeface="Arial" charset="0"/>
              </a:rPr>
              <a:t>Fuente: Reporte SIIF </a:t>
            </a:r>
            <a:r>
              <a:rPr lang="es-CO" sz="500" dirty="0">
                <a:latin typeface="Arial" charset="0"/>
              </a:rPr>
              <a:t>NACION </a:t>
            </a:r>
            <a:r>
              <a:rPr lang="es-CO" sz="500" dirty="0" smtClean="0">
                <a:latin typeface="Arial" charset="0"/>
              </a:rPr>
              <a:t>al 02 de marzo de 2020</a:t>
            </a:r>
            <a:endParaRPr lang="es-CO" sz="500" dirty="0">
              <a:latin typeface="Arial" charset="0"/>
            </a:endParaRPr>
          </a:p>
          <a:p>
            <a:pPr algn="r"/>
            <a:r>
              <a:rPr lang="es-CO" sz="500" dirty="0" smtClean="0">
                <a:latin typeface="Arial" charset="0"/>
              </a:rPr>
              <a:t>Oficina </a:t>
            </a:r>
            <a:r>
              <a:rPr lang="es-CO" sz="500" dirty="0">
                <a:latin typeface="Arial" charset="0"/>
              </a:rPr>
              <a:t>Asesora de Planeación </a:t>
            </a:r>
            <a:r>
              <a:rPr lang="es-CO" sz="500" dirty="0" smtClean="0">
                <a:latin typeface="Arial" charset="0"/>
              </a:rPr>
              <a:t>- OAP </a:t>
            </a:r>
          </a:p>
        </p:txBody>
      </p:sp>
      <p:graphicFrame>
        <p:nvGraphicFramePr>
          <p:cNvPr id="3" name="Tabla 2"/>
          <p:cNvGraphicFramePr>
            <a:graphicFrameLocks noGrp="1"/>
          </p:cNvGraphicFramePr>
          <p:nvPr>
            <p:extLst>
              <p:ext uri="{D42A27DB-BD31-4B8C-83A1-F6EECF244321}">
                <p14:modId xmlns:p14="http://schemas.microsoft.com/office/powerpoint/2010/main" val="3836035295"/>
              </p:ext>
            </p:extLst>
          </p:nvPr>
        </p:nvGraphicFramePr>
        <p:xfrm>
          <a:off x="790955" y="1367649"/>
          <a:ext cx="7784609" cy="4148801"/>
        </p:xfrm>
        <a:graphic>
          <a:graphicData uri="http://schemas.openxmlformats.org/drawingml/2006/table">
            <a:tbl>
              <a:tblPr/>
              <a:tblGrid>
                <a:gridCol w="2151718">
                  <a:extLst>
                    <a:ext uri="{9D8B030D-6E8A-4147-A177-3AD203B41FA5}">
                      <a16:colId xmlns:a16="http://schemas.microsoft.com/office/drawing/2014/main" val="3567622499"/>
                    </a:ext>
                  </a:extLst>
                </a:gridCol>
                <a:gridCol w="922165">
                  <a:extLst>
                    <a:ext uri="{9D8B030D-6E8A-4147-A177-3AD203B41FA5}">
                      <a16:colId xmlns:a16="http://schemas.microsoft.com/office/drawing/2014/main" val="3767381511"/>
                    </a:ext>
                  </a:extLst>
                </a:gridCol>
                <a:gridCol w="1075859">
                  <a:extLst>
                    <a:ext uri="{9D8B030D-6E8A-4147-A177-3AD203B41FA5}">
                      <a16:colId xmlns:a16="http://schemas.microsoft.com/office/drawing/2014/main" val="2198465768"/>
                    </a:ext>
                  </a:extLst>
                </a:gridCol>
                <a:gridCol w="537929">
                  <a:extLst>
                    <a:ext uri="{9D8B030D-6E8A-4147-A177-3AD203B41FA5}">
                      <a16:colId xmlns:a16="http://schemas.microsoft.com/office/drawing/2014/main" val="3274149784"/>
                    </a:ext>
                  </a:extLst>
                </a:gridCol>
                <a:gridCol w="864530">
                  <a:extLst>
                    <a:ext uri="{9D8B030D-6E8A-4147-A177-3AD203B41FA5}">
                      <a16:colId xmlns:a16="http://schemas.microsoft.com/office/drawing/2014/main" val="3024989584"/>
                    </a:ext>
                  </a:extLst>
                </a:gridCol>
                <a:gridCol w="845318">
                  <a:extLst>
                    <a:ext uri="{9D8B030D-6E8A-4147-A177-3AD203B41FA5}">
                      <a16:colId xmlns:a16="http://schemas.microsoft.com/office/drawing/2014/main" val="2294589382"/>
                    </a:ext>
                  </a:extLst>
                </a:gridCol>
                <a:gridCol w="845318">
                  <a:extLst>
                    <a:ext uri="{9D8B030D-6E8A-4147-A177-3AD203B41FA5}">
                      <a16:colId xmlns:a16="http://schemas.microsoft.com/office/drawing/2014/main" val="2353458770"/>
                    </a:ext>
                  </a:extLst>
                </a:gridCol>
                <a:gridCol w="541772">
                  <a:extLst>
                    <a:ext uri="{9D8B030D-6E8A-4147-A177-3AD203B41FA5}">
                      <a16:colId xmlns:a16="http://schemas.microsoft.com/office/drawing/2014/main" val="245146462"/>
                    </a:ext>
                  </a:extLst>
                </a:gridCol>
              </a:tblGrid>
              <a:tr h="195514">
                <a:tc gridSpan="8">
                  <a:txBody>
                    <a:bodyPr/>
                    <a:lstStyle/>
                    <a:p>
                      <a:pPr algn="ctr" fontAlgn="ctr"/>
                      <a:r>
                        <a:rPr lang="es-CO" sz="1100" b="1" i="0" u="none" strike="noStrike">
                          <a:solidFill>
                            <a:srgbClr val="FFFFFF"/>
                          </a:solidFill>
                          <a:effectLst/>
                          <a:latin typeface="Calibri" panose="020F0502020204030204" pitchFamily="34" charset="0"/>
                        </a:rPr>
                        <a:t>Funcionamiento MHCP</a:t>
                      </a:r>
                    </a:p>
                  </a:txBody>
                  <a:tcPr marL="9525" marR="9525" marT="9525"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extLst>
                  <a:ext uri="{0D108BD9-81ED-4DB2-BD59-A6C34878D82A}">
                    <a16:rowId xmlns:a16="http://schemas.microsoft.com/office/drawing/2014/main" val="1685486342"/>
                  </a:ext>
                </a:extLst>
              </a:tr>
              <a:tr h="195514">
                <a:tc rowSpan="2">
                  <a:txBody>
                    <a:bodyPr/>
                    <a:lstStyle/>
                    <a:p>
                      <a:pPr algn="ctr" rtl="0" fontAlgn="ctr"/>
                      <a:r>
                        <a:rPr lang="es-CO" sz="800" b="1" i="0" u="none" strike="noStrike">
                          <a:solidFill>
                            <a:srgbClr val="000000"/>
                          </a:solidFill>
                          <a:effectLst/>
                          <a:latin typeface="Arial" panose="020B0604020202020204" pitchFamily="34" charset="0"/>
                        </a:rPr>
                        <a:t>CONCEPTO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rowSpan="2">
                  <a:txBody>
                    <a:bodyPr/>
                    <a:lstStyle/>
                    <a:p>
                      <a:pPr algn="ctr" rtl="0" fontAlgn="ctr"/>
                      <a:r>
                        <a:rPr lang="es-CO" sz="800" b="1" i="0" u="none" strike="noStrike">
                          <a:solidFill>
                            <a:srgbClr val="000000"/>
                          </a:solidFill>
                          <a:effectLst/>
                          <a:latin typeface="Arial" panose="020B0604020202020204" pitchFamily="34" charset="0"/>
                        </a:rPr>
                        <a:t>APROPIACION INICIAL 2020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rowSpan="2">
                  <a:txBody>
                    <a:bodyPr/>
                    <a:lstStyle/>
                    <a:p>
                      <a:pPr algn="ctr" rtl="0" fontAlgn="ctr"/>
                      <a:r>
                        <a:rPr lang="es-CO" sz="800" b="1" i="0" u="none" strike="noStrike">
                          <a:solidFill>
                            <a:srgbClr val="000000"/>
                          </a:solidFill>
                          <a:effectLst/>
                          <a:latin typeface="Arial" panose="020B0604020202020204" pitchFamily="34" charset="0"/>
                        </a:rPr>
                        <a:t>APROPIACION VIGENTE 2020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rowSpan="2">
                  <a:txBody>
                    <a:bodyPr/>
                    <a:lstStyle/>
                    <a:p>
                      <a:pPr algn="ctr" fontAlgn="ctr"/>
                      <a:r>
                        <a:rPr lang="es-CO" sz="800" b="1" i="0" u="none" strike="noStrike">
                          <a:solidFill>
                            <a:srgbClr val="000000"/>
                          </a:solidFill>
                          <a:effectLst/>
                          <a:latin typeface="Arial" panose="020B0604020202020204" pitchFamily="34" charset="0"/>
                        </a:rPr>
                        <a:t>% PART.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gridSpan="2">
                  <a:txBody>
                    <a:bodyPr/>
                    <a:lstStyle/>
                    <a:p>
                      <a:pPr algn="ctr" rtl="0" fontAlgn="ctr"/>
                      <a:r>
                        <a:rPr lang="es-CO" sz="800" b="1" i="0" u="none" strike="noStrike">
                          <a:solidFill>
                            <a:srgbClr val="000000"/>
                          </a:solidFill>
                          <a:effectLst/>
                          <a:latin typeface="Arial" panose="020B0604020202020204" pitchFamily="34" charset="0"/>
                        </a:rPr>
                        <a:t>COMPROMISOS 2020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hMerge="1">
                  <a:txBody>
                    <a:bodyPr/>
                    <a:lstStyle/>
                    <a:p>
                      <a:endParaRPr lang="es-CO"/>
                    </a:p>
                  </a:txBody>
                  <a:tcPr/>
                </a:tc>
                <a:tc gridSpan="2">
                  <a:txBody>
                    <a:bodyPr/>
                    <a:lstStyle/>
                    <a:p>
                      <a:pPr algn="ctr" rtl="0" fontAlgn="ctr"/>
                      <a:r>
                        <a:rPr lang="es-CO" sz="800" b="1" i="0" u="none" strike="noStrike">
                          <a:solidFill>
                            <a:srgbClr val="000000"/>
                          </a:solidFill>
                          <a:effectLst/>
                          <a:latin typeface="Arial" panose="020B0604020202020204" pitchFamily="34" charset="0"/>
                        </a:rPr>
                        <a:t>OBLIGACIONES 2020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hMerge="1">
                  <a:txBody>
                    <a:bodyPr/>
                    <a:lstStyle/>
                    <a:p>
                      <a:endParaRPr lang="es-CO"/>
                    </a:p>
                  </a:txBody>
                  <a:tcPr/>
                </a:tc>
                <a:extLst>
                  <a:ext uri="{0D108BD9-81ED-4DB2-BD59-A6C34878D82A}">
                    <a16:rowId xmlns:a16="http://schemas.microsoft.com/office/drawing/2014/main" val="102396322"/>
                  </a:ext>
                </a:extLst>
              </a:tr>
              <a:tr h="195514">
                <a:tc vMerge="1">
                  <a:txBody>
                    <a:bodyPr/>
                    <a:lstStyle/>
                    <a:p>
                      <a:endParaRPr lang="es-CO"/>
                    </a:p>
                  </a:txBody>
                  <a:tcPr/>
                </a:tc>
                <a:tc vMerge="1">
                  <a:txBody>
                    <a:bodyPr/>
                    <a:lstStyle/>
                    <a:p>
                      <a:endParaRPr lang="es-CO"/>
                    </a:p>
                  </a:txBody>
                  <a:tcPr/>
                </a:tc>
                <a:tc vMerge="1">
                  <a:txBody>
                    <a:bodyPr/>
                    <a:lstStyle/>
                    <a:p>
                      <a:endParaRPr lang="es-CO"/>
                    </a:p>
                  </a:txBody>
                  <a:tcPr/>
                </a:tc>
                <a:tc vMerge="1">
                  <a:txBody>
                    <a:bodyPr/>
                    <a:lstStyle/>
                    <a:p>
                      <a:endParaRPr lang="es-CO"/>
                    </a:p>
                  </a:txBody>
                  <a:tcPr/>
                </a:tc>
                <a:tc>
                  <a:txBody>
                    <a:bodyPr/>
                    <a:lstStyle/>
                    <a:p>
                      <a:pPr algn="ctr" rtl="0" fontAlgn="ctr"/>
                      <a:r>
                        <a:rPr lang="es-CO" sz="800" b="1" i="0" u="none" strike="noStrike">
                          <a:solidFill>
                            <a:srgbClr val="000000"/>
                          </a:solidFill>
                          <a:effectLst/>
                          <a:latin typeface="Arial" panose="020B0604020202020204" pitchFamily="34" charset="0"/>
                        </a:rPr>
                        <a:t>Valor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rtl="0" fontAlgn="ctr"/>
                      <a:r>
                        <a:rPr lang="es-CO" sz="800" b="1" i="0" u="none" strike="noStrike">
                          <a:solidFill>
                            <a:srgbClr val="000000"/>
                          </a:solidFill>
                          <a:effectLst/>
                          <a:latin typeface="Arial" panose="020B0604020202020204" pitchFamily="34" charset="0"/>
                        </a:rPr>
                        <a: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rtl="0" fontAlgn="ctr"/>
                      <a:r>
                        <a:rPr lang="es-CO" sz="800" b="1" i="0" u="none" strike="noStrike">
                          <a:solidFill>
                            <a:srgbClr val="000000"/>
                          </a:solidFill>
                          <a:effectLst/>
                          <a:latin typeface="Arial" panose="020B0604020202020204" pitchFamily="34" charset="0"/>
                        </a:rPr>
                        <a:t>Valor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rtl="0" fontAlgn="ctr"/>
                      <a:r>
                        <a:rPr lang="es-CO" sz="800" b="1" i="0" u="none" strike="noStrike">
                          <a:solidFill>
                            <a:srgbClr val="000000"/>
                          </a:solidFill>
                          <a:effectLst/>
                          <a:latin typeface="Arial" panose="020B0604020202020204" pitchFamily="34" charset="0"/>
                        </a:rPr>
                        <a: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extLst>
                  <a:ext uri="{0D108BD9-81ED-4DB2-BD59-A6C34878D82A}">
                    <a16:rowId xmlns:a16="http://schemas.microsoft.com/office/drawing/2014/main" val="1026122135"/>
                  </a:ext>
                </a:extLst>
              </a:tr>
              <a:tr h="195514">
                <a:tc>
                  <a:txBody>
                    <a:bodyPr/>
                    <a:lstStyle/>
                    <a:p>
                      <a:pPr algn="l" rtl="0" fontAlgn="ctr"/>
                      <a:r>
                        <a:rPr lang="es-CO" sz="900" b="1" i="0" u="none" strike="noStrike">
                          <a:solidFill>
                            <a:srgbClr val="000000"/>
                          </a:solidFill>
                          <a:effectLst/>
                          <a:latin typeface="Arial" panose="020B0604020202020204" pitchFamily="34" charset="0"/>
                        </a:rPr>
                        <a:t>GASTOS DE PERSONAL</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rtl="0" fontAlgn="ctr"/>
                      <a:r>
                        <a:rPr lang="es-CO" sz="900" b="1" i="0" u="none" strike="noStrike">
                          <a:solidFill>
                            <a:srgbClr val="000000"/>
                          </a:solidFill>
                          <a:effectLst/>
                          <a:latin typeface="Arial" panose="020B0604020202020204" pitchFamily="34" charset="0"/>
                        </a:rPr>
                        <a:t>1,624,493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rtl="0" fontAlgn="ctr"/>
                      <a:r>
                        <a:rPr lang="es-CO" sz="900" b="1" i="0" u="none" strike="noStrike">
                          <a:solidFill>
                            <a:srgbClr val="000000"/>
                          </a:solidFill>
                          <a:effectLst/>
                          <a:latin typeface="Arial" panose="020B0604020202020204" pitchFamily="34" charset="0"/>
                        </a:rPr>
                        <a:t>1,624,493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rtl="0" fontAlgn="ctr"/>
                      <a:r>
                        <a:rPr lang="es-CO" sz="900" b="1" i="0" u="none" strike="noStrike">
                          <a:solidFill>
                            <a:srgbClr val="000000"/>
                          </a:solidFill>
                          <a:effectLst/>
                          <a:latin typeface="Arial" panose="020B0604020202020204" pitchFamily="34" charset="0"/>
                        </a:rPr>
                        <a:t>96.8%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rtl="0" fontAlgn="ctr"/>
                      <a:r>
                        <a:rPr lang="es-CO" sz="900" b="1" i="0" u="none" strike="noStrike">
                          <a:solidFill>
                            <a:srgbClr val="000000"/>
                          </a:solidFill>
                          <a:effectLst/>
                          <a:latin typeface="Arial" panose="020B0604020202020204" pitchFamily="34" charset="0"/>
                        </a:rPr>
                        <a:t>9,283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rtl="0" fontAlgn="ctr"/>
                      <a:r>
                        <a:rPr lang="es-CO" sz="900" b="1" i="0" u="none" strike="noStrike">
                          <a:solidFill>
                            <a:srgbClr val="000000"/>
                          </a:solidFill>
                          <a:effectLst/>
                          <a:latin typeface="Arial" panose="020B0604020202020204" pitchFamily="34" charset="0"/>
                        </a:rPr>
                        <a:t>0.6%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rtl="0" fontAlgn="ctr"/>
                      <a:r>
                        <a:rPr lang="es-CO" sz="900" b="1" i="0" u="none" strike="noStrike">
                          <a:solidFill>
                            <a:srgbClr val="000000"/>
                          </a:solidFill>
                          <a:effectLst/>
                          <a:latin typeface="Arial" panose="020B0604020202020204" pitchFamily="34" charset="0"/>
                        </a:rPr>
                        <a:t>9,212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rtl="0" fontAlgn="ctr"/>
                      <a:r>
                        <a:rPr lang="es-CO" sz="900" b="1" i="0" u="none" strike="noStrike">
                          <a:solidFill>
                            <a:srgbClr val="000000"/>
                          </a:solidFill>
                          <a:effectLst/>
                          <a:latin typeface="Arial" panose="020B0604020202020204" pitchFamily="34" charset="0"/>
                        </a:rPr>
                        <a:t>0.6%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686860450"/>
                  </a:ext>
                </a:extLst>
              </a:tr>
              <a:tr h="312822">
                <a:tc>
                  <a:txBody>
                    <a:bodyPr/>
                    <a:lstStyle/>
                    <a:p>
                      <a:pPr algn="l" rtl="0" fontAlgn="ctr"/>
                      <a:r>
                        <a:rPr lang="es-CO" sz="900" b="0" i="0" u="none" strike="noStrike">
                          <a:solidFill>
                            <a:srgbClr val="000000"/>
                          </a:solidFill>
                          <a:effectLst/>
                          <a:latin typeface="Arial" panose="020B0604020202020204" pitchFamily="34" charset="0"/>
                        </a:rPr>
                        <a:t>SERVICIOS PERSONALES ASOCIADOS A NOMINA</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1,598,551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1,598,551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95.2%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6,942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6,870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60524897"/>
                  </a:ext>
                </a:extLst>
              </a:tr>
              <a:tr h="195514">
                <a:tc>
                  <a:txBody>
                    <a:bodyPr/>
                    <a:lstStyle/>
                    <a:p>
                      <a:pPr algn="l" rtl="0" fontAlgn="ctr"/>
                      <a:r>
                        <a:rPr lang="es-CO" sz="900" b="0" i="0" u="none" strike="noStrike" dirty="0">
                          <a:solidFill>
                            <a:srgbClr val="000000"/>
                          </a:solidFill>
                          <a:effectLst/>
                          <a:latin typeface="Arial" panose="020B0604020202020204" pitchFamily="34" charset="0"/>
                        </a:rPr>
                        <a:t>NACIÓN*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1,549,511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1,549,511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92.3%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69561129"/>
                  </a:ext>
                </a:extLst>
              </a:tr>
              <a:tr h="195514">
                <a:tc>
                  <a:txBody>
                    <a:bodyPr/>
                    <a:lstStyle/>
                    <a:p>
                      <a:pPr algn="l" rtl="0" fontAlgn="ctr"/>
                      <a:r>
                        <a:rPr lang="es-CO" sz="900" b="0" i="0" u="none" strike="noStrike">
                          <a:solidFill>
                            <a:srgbClr val="000000"/>
                          </a:solidFill>
                          <a:effectLst/>
                          <a:latin typeface="Arial" panose="020B0604020202020204" pitchFamily="34" charset="0"/>
                        </a:rPr>
                        <a:t>NACIÓN*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587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587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32287619"/>
                  </a:ext>
                </a:extLst>
              </a:tr>
              <a:tr h="432085">
                <a:tc>
                  <a:txBody>
                    <a:bodyPr/>
                    <a:lstStyle/>
                    <a:p>
                      <a:pPr algn="l" rtl="0" fontAlgn="ctr"/>
                      <a:r>
                        <a:rPr lang="es-CO" sz="900" b="0" i="0" u="none" strike="noStrike">
                          <a:solidFill>
                            <a:srgbClr val="000000"/>
                          </a:solidFill>
                          <a:effectLst/>
                          <a:latin typeface="Arial" panose="020B0604020202020204" pitchFamily="34" charset="0"/>
                        </a:rPr>
                        <a:t>SERVICIOS PERSONALES ASOCIADOS A NOMINA (MHCP)</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49,040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49,040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2.9%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6,942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14.2%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6,870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14.0%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96152502"/>
                  </a:ext>
                </a:extLst>
              </a:tr>
              <a:tr h="469232">
                <a:tc>
                  <a:txBody>
                    <a:bodyPr/>
                    <a:lstStyle/>
                    <a:p>
                      <a:pPr algn="l" rtl="0" fontAlgn="ctr"/>
                      <a:r>
                        <a:rPr lang="es-CO" sz="900" b="0" i="0" u="none" strike="noStrike">
                          <a:solidFill>
                            <a:srgbClr val="000000"/>
                          </a:solidFill>
                          <a:effectLst/>
                          <a:latin typeface="Arial" panose="020B0604020202020204" pitchFamily="34" charset="0"/>
                        </a:rPr>
                        <a:t>REMUNERACIONES NO CONSTITUTIVAS DE FACTOR SALARIAL</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6,927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6,927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943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13.6%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942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13.6%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11267345"/>
                  </a:ext>
                </a:extLst>
              </a:tr>
              <a:tr h="508335">
                <a:tc>
                  <a:txBody>
                    <a:bodyPr/>
                    <a:lstStyle/>
                    <a:p>
                      <a:pPr algn="l" rtl="0" fontAlgn="ctr"/>
                      <a:r>
                        <a:rPr lang="es-ES" sz="900" b="0" i="0" u="none" strike="noStrike">
                          <a:solidFill>
                            <a:srgbClr val="000000"/>
                          </a:solidFill>
                          <a:effectLst/>
                          <a:latin typeface="Arial" panose="020B0604020202020204" pitchFamily="34" charset="0"/>
                        </a:rPr>
                        <a:t>CONTRIBUCIONES INHERENTES A LA NÓMINA</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18,428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18,428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1,399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7.6%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1,399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7.6%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36181887"/>
                  </a:ext>
                </a:extLst>
              </a:tr>
              <a:tr h="195514">
                <a:tc>
                  <a:txBody>
                    <a:bodyPr/>
                    <a:lstStyle/>
                    <a:p>
                      <a:pPr algn="l" rtl="0" fontAlgn="ctr"/>
                      <a:r>
                        <a:rPr lang="es-CO" sz="900" b="1" i="0" u="none" strike="noStrike">
                          <a:solidFill>
                            <a:srgbClr val="000000"/>
                          </a:solidFill>
                          <a:effectLst/>
                          <a:latin typeface="Arial" panose="020B0604020202020204" pitchFamily="34" charset="0"/>
                        </a:rPr>
                        <a:t>GASTOS GENERALES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rtl="0" fontAlgn="ctr"/>
                      <a:r>
                        <a:rPr lang="es-CO" sz="900" b="1" i="0" u="none" strike="noStrike">
                          <a:solidFill>
                            <a:srgbClr val="000000"/>
                          </a:solidFill>
                          <a:effectLst/>
                          <a:latin typeface="Arial" panose="020B0604020202020204" pitchFamily="34" charset="0"/>
                        </a:rPr>
                        <a:t>54,084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rtl="0" fontAlgn="ctr"/>
                      <a:r>
                        <a:rPr lang="es-CO" sz="900" b="1" i="0" u="none" strike="noStrike">
                          <a:solidFill>
                            <a:srgbClr val="000000"/>
                          </a:solidFill>
                          <a:effectLst/>
                          <a:latin typeface="Arial" panose="020B0604020202020204" pitchFamily="34" charset="0"/>
                        </a:rPr>
                        <a:t>54,084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rtl="0" fontAlgn="ctr"/>
                      <a:r>
                        <a:rPr lang="es-CO" sz="900" b="1" i="0" u="none" strike="noStrike">
                          <a:solidFill>
                            <a:srgbClr val="000000"/>
                          </a:solidFill>
                          <a:effectLst/>
                          <a:latin typeface="Arial" panose="020B0604020202020204" pitchFamily="34" charset="0"/>
                        </a:rPr>
                        <a:t>3.2%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rtl="0" fontAlgn="ctr"/>
                      <a:r>
                        <a:rPr lang="es-CO" sz="900" b="1" i="0" u="none" strike="noStrike">
                          <a:solidFill>
                            <a:srgbClr val="000000"/>
                          </a:solidFill>
                          <a:effectLst/>
                          <a:latin typeface="Arial" panose="020B0604020202020204" pitchFamily="34" charset="0"/>
                        </a:rPr>
                        <a:t>39,252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rtl="0" fontAlgn="ctr"/>
                      <a:r>
                        <a:rPr lang="es-CO" sz="900" b="1" i="0" u="none" strike="noStrike">
                          <a:solidFill>
                            <a:srgbClr val="000000"/>
                          </a:solidFill>
                          <a:effectLst/>
                          <a:latin typeface="Arial" panose="020B0604020202020204" pitchFamily="34" charset="0"/>
                        </a:rPr>
                        <a:t>72.6%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rtl="0" fontAlgn="ctr"/>
                      <a:r>
                        <a:rPr lang="es-CO" sz="900" b="1" i="0" u="none" strike="noStrike">
                          <a:solidFill>
                            <a:srgbClr val="000000"/>
                          </a:solidFill>
                          <a:effectLst/>
                          <a:latin typeface="Arial" panose="020B0604020202020204" pitchFamily="34" charset="0"/>
                        </a:rPr>
                        <a:t>2,917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rtl="0" fontAlgn="ctr"/>
                      <a:r>
                        <a:rPr lang="es-CO" sz="900" b="1" i="0" u="none" strike="noStrike">
                          <a:solidFill>
                            <a:srgbClr val="000000"/>
                          </a:solidFill>
                          <a:effectLst/>
                          <a:latin typeface="Arial" panose="020B0604020202020204" pitchFamily="34" charset="0"/>
                        </a:rPr>
                        <a:t>5.4%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679686817"/>
                  </a:ext>
                </a:extLst>
              </a:tr>
              <a:tr h="312822">
                <a:tc>
                  <a:txBody>
                    <a:bodyPr/>
                    <a:lstStyle/>
                    <a:p>
                      <a:pPr algn="l" rtl="0" fontAlgn="ctr"/>
                      <a:r>
                        <a:rPr lang="es-ES" sz="900" b="0" i="0" u="none" strike="noStrike">
                          <a:solidFill>
                            <a:srgbClr val="000000"/>
                          </a:solidFill>
                          <a:effectLst/>
                          <a:latin typeface="Arial" panose="020B0604020202020204" pitchFamily="34" charset="0"/>
                        </a:rPr>
                        <a:t>ADQUISICIÓN DE ACTIVOS NO FINANCIEROS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938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938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719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76.6%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72041992"/>
                  </a:ext>
                </a:extLst>
              </a:tr>
              <a:tr h="312822">
                <a:tc>
                  <a:txBody>
                    <a:bodyPr/>
                    <a:lstStyle/>
                    <a:p>
                      <a:pPr algn="l" rtl="0" fontAlgn="ctr"/>
                      <a:r>
                        <a:rPr lang="es-CO" sz="900" b="0" i="0" u="none" strike="noStrike">
                          <a:solidFill>
                            <a:srgbClr val="000000"/>
                          </a:solidFill>
                          <a:effectLst/>
                          <a:latin typeface="Arial" panose="020B0604020202020204" pitchFamily="34" charset="0"/>
                        </a:rPr>
                        <a:t>ADQUISICIONES DIFERENTES DE ACTIVOS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53,146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53,146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3.2%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38,533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72.5%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2,917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5.5%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54899152"/>
                  </a:ext>
                </a:extLst>
              </a:tr>
              <a:tr h="432085">
                <a:tc>
                  <a:txBody>
                    <a:bodyPr/>
                    <a:lstStyle/>
                    <a:p>
                      <a:pPr algn="l" rtl="0" fontAlgn="ctr"/>
                      <a:r>
                        <a:rPr lang="es-ES" sz="900" b="1" i="0" u="none" strike="noStrike">
                          <a:solidFill>
                            <a:srgbClr val="FFFFFF"/>
                          </a:solidFill>
                          <a:effectLst/>
                          <a:latin typeface="Arial" panose="020B0604020202020204" pitchFamily="34" charset="0"/>
                        </a:rPr>
                        <a:t>TOTAL GASTOS DE PERSONAL Y GASTOS GENERALES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900" b="1" i="0" u="none" strike="noStrike">
                          <a:solidFill>
                            <a:srgbClr val="FFFFFF"/>
                          </a:solidFill>
                          <a:effectLst/>
                          <a:latin typeface="Arial" panose="020B0604020202020204" pitchFamily="34" charset="0"/>
                        </a:rPr>
                        <a:t>1,678,577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900" b="1" i="0" u="none" strike="noStrike">
                          <a:solidFill>
                            <a:srgbClr val="FFFFFF"/>
                          </a:solidFill>
                          <a:effectLst/>
                          <a:latin typeface="Arial" panose="020B0604020202020204" pitchFamily="34" charset="0"/>
                        </a:rPr>
                        <a:t>1,678,577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900" b="1" i="0" u="none" strike="noStrike">
                          <a:solidFill>
                            <a:srgbClr val="FFFFFF"/>
                          </a:solidFill>
                          <a:effectLst/>
                          <a:latin typeface="Arial" panose="020B0604020202020204" pitchFamily="34"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900" b="1" i="0" u="none" strike="noStrike">
                          <a:solidFill>
                            <a:srgbClr val="FFFFFF"/>
                          </a:solidFill>
                          <a:effectLst/>
                          <a:latin typeface="Arial" panose="020B0604020202020204" pitchFamily="34" charset="0"/>
                        </a:rPr>
                        <a:t>48,536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900" b="1" i="0" u="none" strike="noStrike">
                          <a:solidFill>
                            <a:srgbClr val="FFFFFF"/>
                          </a:solidFill>
                          <a:effectLst/>
                          <a:latin typeface="Arial" panose="020B0604020202020204" pitchFamily="34" charset="0"/>
                        </a:rPr>
                        <a:t>2.9%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900" b="1" i="0" u="none" strike="noStrike">
                          <a:solidFill>
                            <a:srgbClr val="FFFFFF"/>
                          </a:solidFill>
                          <a:effectLst/>
                          <a:latin typeface="Arial" panose="020B0604020202020204" pitchFamily="34" charset="0"/>
                        </a:rPr>
                        <a:t>12,129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900" b="1" i="0" u="none" strike="noStrike" dirty="0">
                          <a:solidFill>
                            <a:srgbClr val="FFFFFF"/>
                          </a:solidFill>
                          <a:effectLst/>
                          <a:latin typeface="Arial" panose="020B0604020202020204" pitchFamily="34" charset="0"/>
                        </a:rPr>
                        <a:t>0.7%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extLst>
                  <a:ext uri="{0D108BD9-81ED-4DB2-BD59-A6C34878D82A}">
                    <a16:rowId xmlns:a16="http://schemas.microsoft.com/office/drawing/2014/main" val="3532394357"/>
                  </a:ext>
                </a:extLst>
              </a:tr>
            </a:tbl>
          </a:graphicData>
        </a:graphic>
      </p:graphicFrame>
    </p:spTree>
    <p:extLst>
      <p:ext uri="{BB962C8B-B14F-4D97-AF65-F5344CB8AC3E}">
        <p14:creationId xmlns:p14="http://schemas.microsoft.com/office/powerpoint/2010/main" val="250628083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13 CuadroTexto"/>
          <p:cNvSpPr txBox="1"/>
          <p:nvPr/>
        </p:nvSpPr>
        <p:spPr>
          <a:xfrm>
            <a:off x="3864746" y="443256"/>
            <a:ext cx="1795390" cy="369332"/>
          </a:xfrm>
          <a:prstGeom prst="rect">
            <a:avLst/>
          </a:prstGeom>
          <a:noFill/>
          <a:ln>
            <a:noFill/>
          </a:ln>
        </p:spPr>
        <p:style>
          <a:lnRef idx="2">
            <a:schemeClr val="accent2"/>
          </a:lnRef>
          <a:fillRef idx="1">
            <a:schemeClr val="lt1"/>
          </a:fillRef>
          <a:effectRef idx="0">
            <a:schemeClr val="accent2"/>
          </a:effectRef>
          <a:fontRef idx="minor">
            <a:schemeClr val="dk1"/>
          </a:fontRef>
        </p:style>
        <p:txBody>
          <a:bodyPr wrap="square" rtlCol="0">
            <a:spAutoFit/>
          </a:bodyPr>
          <a:lstStyle>
            <a:defPPr>
              <a:defRPr lang="es-CO"/>
            </a:defPPr>
            <a:lvl1pPr>
              <a:defRPr sz="2000" b="1">
                <a:solidFill>
                  <a:schemeClr val="dk1"/>
                </a:solidFill>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es-CO" sz="1800" b="0" dirty="0" smtClean="0">
                <a:solidFill>
                  <a:schemeClr val="tx2"/>
                </a:solidFill>
                <a:latin typeface="Arial"/>
                <a:cs typeface="Arial"/>
              </a:rPr>
              <a:t>Transferencias</a:t>
            </a:r>
            <a:endParaRPr lang="es-CO" sz="1800" b="0" dirty="0">
              <a:solidFill>
                <a:schemeClr val="tx2"/>
              </a:solidFill>
              <a:latin typeface="Arial"/>
              <a:cs typeface="Arial"/>
            </a:endParaRPr>
          </a:p>
        </p:txBody>
      </p:sp>
      <p:sp>
        <p:nvSpPr>
          <p:cNvPr id="7" name="1 Título"/>
          <p:cNvSpPr txBox="1">
            <a:spLocks/>
          </p:cNvSpPr>
          <p:nvPr/>
        </p:nvSpPr>
        <p:spPr bwMode="auto">
          <a:xfrm>
            <a:off x="7764538" y="917885"/>
            <a:ext cx="1060302" cy="298261"/>
          </a:xfrm>
          <a:prstGeom prst="rect">
            <a:avLst/>
          </a:prstGeom>
          <a:noFill/>
          <a:ln w="9525">
            <a:noFill/>
            <a:miter lim="800000"/>
            <a:headEnd/>
            <a:tailEnd/>
          </a:ln>
        </p:spPr>
        <p:txBody>
          <a:bodyPr anchor="ctr"/>
          <a:lstStyle/>
          <a:p>
            <a:pPr algn="ctr" eaLnBrk="0" hangingPunct="0">
              <a:lnSpc>
                <a:spcPts val="2000"/>
              </a:lnSpc>
              <a:defRPr/>
            </a:pPr>
            <a:r>
              <a:rPr lang="es-CO" sz="900" b="1" kern="0" dirty="0" smtClean="0">
                <a:latin typeface="+mj-lt"/>
                <a:ea typeface="+mj-ea"/>
                <a:cs typeface="+mj-cs"/>
              </a:rPr>
              <a:t>Cifras en millones </a:t>
            </a:r>
            <a:endParaRPr lang="es-CO" sz="900" b="1" kern="0" dirty="0">
              <a:latin typeface="+mj-lt"/>
              <a:ea typeface="+mj-ea"/>
              <a:cs typeface="+mj-cs"/>
            </a:endParaRPr>
          </a:p>
        </p:txBody>
      </p:sp>
      <p:grpSp>
        <p:nvGrpSpPr>
          <p:cNvPr id="35" name="34 Grupo"/>
          <p:cNvGrpSpPr/>
          <p:nvPr/>
        </p:nvGrpSpPr>
        <p:grpSpPr>
          <a:xfrm>
            <a:off x="6777652" y="17386"/>
            <a:ext cx="1872208" cy="835489"/>
            <a:chOff x="6300192" y="415711"/>
            <a:chExt cx="1872208" cy="835489"/>
          </a:xfrm>
        </p:grpSpPr>
        <p:grpSp>
          <p:nvGrpSpPr>
            <p:cNvPr id="36" name="35 Grupo"/>
            <p:cNvGrpSpPr/>
            <p:nvPr/>
          </p:nvGrpSpPr>
          <p:grpSpPr>
            <a:xfrm>
              <a:off x="6300192" y="415711"/>
              <a:ext cx="1872208" cy="835489"/>
              <a:chOff x="7092280" y="415711"/>
              <a:chExt cx="1872208" cy="835489"/>
            </a:xfrm>
          </p:grpSpPr>
          <p:sp>
            <p:nvSpPr>
              <p:cNvPr id="38" name="Forma libre 13"/>
              <p:cNvSpPr/>
              <p:nvPr/>
            </p:nvSpPr>
            <p:spPr>
              <a:xfrm>
                <a:off x="8140704" y="872386"/>
                <a:ext cx="91440" cy="108000"/>
              </a:xfrm>
              <a:custGeom>
                <a:avLst/>
                <a:gdLst/>
                <a:ahLst/>
                <a:cxnLst/>
                <a:rect l="0" t="0" r="0" b="0"/>
                <a:pathLst>
                  <a:path>
                    <a:moveTo>
                      <a:pt x="45720" y="0"/>
                    </a:moveTo>
                    <a:lnTo>
                      <a:pt x="77961" y="0"/>
                    </a:lnTo>
                    <a:lnTo>
                      <a:pt x="77961" y="275942"/>
                    </a:lnTo>
                    <a:lnTo>
                      <a:pt x="110203" y="275942"/>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39" name="Forma libre 14"/>
              <p:cNvSpPr/>
              <p:nvPr/>
            </p:nvSpPr>
            <p:spPr>
              <a:xfrm>
                <a:off x="8140704" y="872386"/>
                <a:ext cx="91440" cy="108000"/>
              </a:xfrm>
              <a:custGeom>
                <a:avLst/>
                <a:gdLst/>
                <a:ahLst/>
                <a:cxnLst/>
                <a:rect l="0" t="0" r="0" b="0"/>
                <a:pathLst>
                  <a:path>
                    <a:moveTo>
                      <a:pt x="45720" y="0"/>
                    </a:moveTo>
                    <a:lnTo>
                      <a:pt x="77961" y="0"/>
                    </a:lnTo>
                    <a:lnTo>
                      <a:pt x="77961" y="178717"/>
                    </a:lnTo>
                    <a:lnTo>
                      <a:pt x="110203" y="178717"/>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40" name="Forma libre 15"/>
              <p:cNvSpPr/>
              <p:nvPr/>
            </p:nvSpPr>
            <p:spPr>
              <a:xfrm>
                <a:off x="8140704" y="826666"/>
                <a:ext cx="91440" cy="108000"/>
              </a:xfrm>
              <a:custGeom>
                <a:avLst/>
                <a:gdLst/>
                <a:ahLst/>
                <a:cxnLst/>
                <a:rect l="0" t="0" r="0" b="0"/>
                <a:pathLst>
                  <a:path>
                    <a:moveTo>
                      <a:pt x="45720" y="45720"/>
                    </a:moveTo>
                    <a:lnTo>
                      <a:pt x="77961" y="45720"/>
                    </a:lnTo>
                    <a:lnTo>
                      <a:pt x="77961" y="126475"/>
                    </a:lnTo>
                    <a:lnTo>
                      <a:pt x="110203" y="126475"/>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41" name="Forma libre 16"/>
              <p:cNvSpPr/>
              <p:nvPr/>
            </p:nvSpPr>
            <p:spPr>
              <a:xfrm>
                <a:off x="8140704" y="489828"/>
                <a:ext cx="91440" cy="108000"/>
              </a:xfrm>
              <a:custGeom>
                <a:avLst/>
                <a:gdLst/>
                <a:ahLst/>
                <a:cxnLst/>
                <a:rect l="0" t="0" r="0" b="0"/>
                <a:pathLst>
                  <a:path>
                    <a:moveTo>
                      <a:pt x="45720" y="0"/>
                    </a:moveTo>
                    <a:lnTo>
                      <a:pt x="77961" y="0"/>
                    </a:lnTo>
                    <a:lnTo>
                      <a:pt x="77961" y="201845"/>
                    </a:lnTo>
                    <a:lnTo>
                      <a:pt x="110203" y="201845"/>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42" name="Forma libre 17"/>
              <p:cNvSpPr/>
              <p:nvPr/>
            </p:nvSpPr>
            <p:spPr>
              <a:xfrm>
                <a:off x="8140704" y="489828"/>
                <a:ext cx="91440" cy="108000"/>
              </a:xfrm>
              <a:custGeom>
                <a:avLst/>
                <a:gdLst/>
                <a:ahLst/>
                <a:cxnLst/>
                <a:rect l="0" t="0" r="0" b="0"/>
                <a:pathLst>
                  <a:path>
                    <a:moveTo>
                      <a:pt x="45720" y="0"/>
                    </a:moveTo>
                    <a:lnTo>
                      <a:pt x="77961" y="0"/>
                    </a:lnTo>
                    <a:lnTo>
                      <a:pt x="77961" y="101602"/>
                    </a:lnTo>
                    <a:lnTo>
                      <a:pt x="110203" y="101602"/>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43" name="Forma libre 18"/>
              <p:cNvSpPr/>
              <p:nvPr/>
            </p:nvSpPr>
            <p:spPr>
              <a:xfrm>
                <a:off x="8140704" y="444108"/>
                <a:ext cx="91440" cy="108000"/>
              </a:xfrm>
              <a:custGeom>
                <a:avLst/>
                <a:gdLst/>
                <a:ahLst/>
                <a:cxnLst/>
                <a:rect l="0" t="0" r="0" b="0"/>
                <a:pathLst>
                  <a:path>
                    <a:moveTo>
                      <a:pt x="45720" y="45720"/>
                    </a:moveTo>
                    <a:lnTo>
                      <a:pt x="77961" y="45720"/>
                    </a:lnTo>
                    <a:lnTo>
                      <a:pt x="77961" y="45720"/>
                    </a:lnTo>
                    <a:lnTo>
                      <a:pt x="110203" y="45720"/>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44" name="Forma libre 19"/>
              <p:cNvSpPr/>
              <p:nvPr/>
            </p:nvSpPr>
            <p:spPr>
              <a:xfrm>
                <a:off x="7092280" y="548680"/>
                <a:ext cx="682458" cy="285785"/>
              </a:xfrm>
              <a:custGeom>
                <a:avLst/>
                <a:gdLst>
                  <a:gd name="connsiteX0" fmla="*/ 0 w 322418"/>
                  <a:gd name="connsiteY0" fmla="*/ 0 h 98337"/>
                  <a:gd name="connsiteX1" fmla="*/ 322418 w 322418"/>
                  <a:gd name="connsiteY1" fmla="*/ 0 h 98337"/>
                  <a:gd name="connsiteX2" fmla="*/ 322418 w 322418"/>
                  <a:gd name="connsiteY2" fmla="*/ 98337 h 98337"/>
                  <a:gd name="connsiteX3" fmla="*/ 0 w 322418"/>
                  <a:gd name="connsiteY3" fmla="*/ 98337 h 98337"/>
                  <a:gd name="connsiteX4" fmla="*/ 0 w 322418"/>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2418" h="98337">
                    <a:moveTo>
                      <a:pt x="0" y="0"/>
                    </a:moveTo>
                    <a:lnTo>
                      <a:pt x="322418" y="0"/>
                    </a:lnTo>
                    <a:lnTo>
                      <a:pt x="322418" y="98337"/>
                    </a:lnTo>
                    <a:lnTo>
                      <a:pt x="0" y="98337"/>
                    </a:lnTo>
                    <a:lnTo>
                      <a:pt x="0" y="0"/>
                    </a:lnTo>
                    <a:close/>
                  </a:path>
                </a:pathLst>
              </a:custGeom>
              <a:solidFill>
                <a:schemeClr val="accent6">
                  <a:alpha val="90000"/>
                </a:schemeClr>
              </a:solidFill>
              <a:ln>
                <a:noFill/>
              </a:ln>
            </p:spPr>
            <p:style>
              <a:lnRef idx="2">
                <a:schemeClr val="lt1">
                  <a:hueOff val="0"/>
                  <a:satOff val="0"/>
                  <a:lumOff val="0"/>
                  <a:alphaOff val="0"/>
                </a:schemeClr>
              </a:lnRef>
              <a:fillRef idx="1">
                <a:scrgbClr r="0" g="0" b="0"/>
              </a:fillRef>
              <a:effectRef idx="0">
                <a:schemeClr val="accent2">
                  <a:alpha val="80000"/>
                  <a:hueOff val="0"/>
                  <a:satOff val="0"/>
                  <a:lumOff val="0"/>
                  <a:alphaOff val="0"/>
                </a:schemeClr>
              </a:effectRef>
              <a:fontRef idx="minor">
                <a:schemeClr val="lt1"/>
              </a:fontRef>
            </p:style>
            <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s-CO" sz="800" b="1" dirty="0" smtClean="0">
                    <a:solidFill>
                      <a:schemeClr val="tx1"/>
                    </a:solidFill>
                  </a:rPr>
                  <a:t>EJECUCIÓN PRESUPUESTAL</a:t>
                </a:r>
                <a:endParaRPr lang="es-CO" sz="800" b="1" kern="1200" dirty="0" smtClean="0">
                  <a:solidFill>
                    <a:schemeClr val="tx1"/>
                  </a:solidFill>
                </a:endParaRPr>
              </a:p>
            </p:txBody>
          </p:sp>
          <p:sp>
            <p:nvSpPr>
              <p:cNvPr id="45" name="Forma libre 20"/>
              <p:cNvSpPr/>
              <p:nvPr/>
            </p:nvSpPr>
            <p:spPr>
              <a:xfrm>
                <a:off x="7864006" y="415712"/>
                <a:ext cx="322418" cy="134865"/>
              </a:xfrm>
              <a:custGeom>
                <a:avLst/>
                <a:gdLst>
                  <a:gd name="connsiteX0" fmla="*/ 0 w 322418"/>
                  <a:gd name="connsiteY0" fmla="*/ 0 h 134865"/>
                  <a:gd name="connsiteX1" fmla="*/ 322418 w 322418"/>
                  <a:gd name="connsiteY1" fmla="*/ 0 h 134865"/>
                  <a:gd name="connsiteX2" fmla="*/ 322418 w 322418"/>
                  <a:gd name="connsiteY2" fmla="*/ 134865 h 134865"/>
                  <a:gd name="connsiteX3" fmla="*/ 0 w 322418"/>
                  <a:gd name="connsiteY3" fmla="*/ 134865 h 134865"/>
                  <a:gd name="connsiteX4" fmla="*/ 0 w 322418"/>
                  <a:gd name="connsiteY4" fmla="*/ 0 h 1348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2418" h="134865">
                    <a:moveTo>
                      <a:pt x="0" y="0"/>
                    </a:moveTo>
                    <a:lnTo>
                      <a:pt x="322418" y="0"/>
                    </a:lnTo>
                    <a:lnTo>
                      <a:pt x="322418" y="134865"/>
                    </a:lnTo>
                    <a:lnTo>
                      <a:pt x="0" y="134865"/>
                    </a:lnTo>
                    <a:lnTo>
                      <a:pt x="0" y="0"/>
                    </a:lnTo>
                    <a:close/>
                  </a:path>
                </a:pathLst>
              </a:cu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algn="ctr" defTabSz="622300">
                  <a:lnSpc>
                    <a:spcPct val="90000"/>
                  </a:lnSpc>
                  <a:spcBef>
                    <a:spcPct val="0"/>
                  </a:spcBef>
                  <a:spcAft>
                    <a:spcPct val="35000"/>
                  </a:spcAft>
                </a:pPr>
                <a:r>
                  <a:rPr lang="es-CO" sz="800" dirty="0" smtClean="0">
                    <a:solidFill>
                      <a:schemeClr val="bg1"/>
                    </a:solidFill>
                  </a:rPr>
                  <a:t>S.H</a:t>
                </a:r>
                <a:endParaRPr lang="es-CO" sz="800" dirty="0">
                  <a:solidFill>
                    <a:schemeClr val="bg1"/>
                  </a:solidFill>
                </a:endParaRPr>
              </a:p>
            </p:txBody>
          </p:sp>
          <p:sp>
            <p:nvSpPr>
              <p:cNvPr id="46" name="Forma libre 21"/>
              <p:cNvSpPr/>
              <p:nvPr/>
            </p:nvSpPr>
            <p:spPr>
              <a:xfrm>
                <a:off x="8250906" y="415711"/>
                <a:ext cx="713581" cy="119867"/>
              </a:xfrm>
              <a:custGeom>
                <a:avLst/>
                <a:gdLst>
                  <a:gd name="connsiteX0" fmla="*/ 0 w 291611"/>
                  <a:gd name="connsiteY0" fmla="*/ 0 h 98337"/>
                  <a:gd name="connsiteX1" fmla="*/ 291611 w 291611"/>
                  <a:gd name="connsiteY1" fmla="*/ 0 h 98337"/>
                  <a:gd name="connsiteX2" fmla="*/ 291611 w 291611"/>
                  <a:gd name="connsiteY2" fmla="*/ 98337 h 98337"/>
                  <a:gd name="connsiteX3" fmla="*/ 0 w 291611"/>
                  <a:gd name="connsiteY3" fmla="*/ 98337 h 98337"/>
                  <a:gd name="connsiteX4" fmla="*/ 0 w 291611"/>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337">
                    <a:moveTo>
                      <a:pt x="0" y="0"/>
                    </a:moveTo>
                    <a:lnTo>
                      <a:pt x="291611" y="0"/>
                    </a:lnTo>
                    <a:lnTo>
                      <a:pt x="291611" y="98337"/>
                    </a:lnTo>
                    <a:lnTo>
                      <a:pt x="0" y="98337"/>
                    </a:lnTo>
                    <a:lnTo>
                      <a:pt x="0" y="0"/>
                    </a:lnTo>
                    <a:close/>
                  </a:path>
                </a:pathLst>
              </a:cu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algn="ctr" defTabSz="622300">
                  <a:lnSpc>
                    <a:spcPct val="90000"/>
                  </a:lnSpc>
                  <a:spcBef>
                    <a:spcPct val="0"/>
                  </a:spcBef>
                  <a:spcAft>
                    <a:spcPct val="35000"/>
                  </a:spcAft>
                </a:pPr>
                <a:r>
                  <a:rPr lang="es-CO" sz="800" dirty="0" smtClean="0">
                    <a:solidFill>
                      <a:schemeClr val="bg1"/>
                    </a:solidFill>
                  </a:rPr>
                  <a:t>TOTAL</a:t>
                </a:r>
                <a:endParaRPr lang="es-CO" sz="800" dirty="0">
                  <a:solidFill>
                    <a:schemeClr val="bg1"/>
                  </a:solidFill>
                </a:endParaRPr>
              </a:p>
            </p:txBody>
          </p:sp>
          <p:sp>
            <p:nvSpPr>
              <p:cNvPr id="47" name="Forma libre 22"/>
              <p:cNvSpPr/>
              <p:nvPr/>
            </p:nvSpPr>
            <p:spPr>
              <a:xfrm>
                <a:off x="8250907" y="535578"/>
                <a:ext cx="713580" cy="122647"/>
              </a:xfrm>
              <a:custGeom>
                <a:avLst/>
                <a:gdLst>
                  <a:gd name="connsiteX0" fmla="*/ 0 w 291611"/>
                  <a:gd name="connsiteY0" fmla="*/ 0 h 98337"/>
                  <a:gd name="connsiteX1" fmla="*/ 291611 w 291611"/>
                  <a:gd name="connsiteY1" fmla="*/ 0 h 98337"/>
                  <a:gd name="connsiteX2" fmla="*/ 291611 w 291611"/>
                  <a:gd name="connsiteY2" fmla="*/ 98337 h 98337"/>
                  <a:gd name="connsiteX3" fmla="*/ 0 w 291611"/>
                  <a:gd name="connsiteY3" fmla="*/ 98337 h 98337"/>
                  <a:gd name="connsiteX4" fmla="*/ 0 w 291611"/>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337">
                    <a:moveTo>
                      <a:pt x="0" y="0"/>
                    </a:moveTo>
                    <a:lnTo>
                      <a:pt x="291611" y="0"/>
                    </a:lnTo>
                    <a:lnTo>
                      <a:pt x="291611" y="98337"/>
                    </a:lnTo>
                    <a:lnTo>
                      <a:pt x="0" y="98337"/>
                    </a:lnTo>
                    <a:lnTo>
                      <a:pt x="0" y="0"/>
                    </a:lnTo>
                    <a:close/>
                  </a:path>
                </a:pathLst>
              </a:cu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algn="ctr" defTabSz="622300">
                  <a:lnSpc>
                    <a:spcPct val="90000"/>
                  </a:lnSpc>
                  <a:spcBef>
                    <a:spcPct val="0"/>
                  </a:spcBef>
                  <a:spcAft>
                    <a:spcPct val="35000"/>
                  </a:spcAft>
                </a:pPr>
                <a:r>
                  <a:rPr lang="es-CO" sz="800" dirty="0" smtClean="0">
                    <a:solidFill>
                      <a:schemeClr val="bg1"/>
                    </a:solidFill>
                  </a:rPr>
                  <a:t>INVERSION</a:t>
                </a:r>
                <a:endParaRPr lang="es-CO" sz="800" dirty="0">
                  <a:solidFill>
                    <a:schemeClr val="bg1"/>
                  </a:solidFill>
                </a:endParaRPr>
              </a:p>
            </p:txBody>
          </p:sp>
          <p:sp>
            <p:nvSpPr>
              <p:cNvPr id="48" name="Forma libre 23"/>
              <p:cNvSpPr/>
              <p:nvPr/>
            </p:nvSpPr>
            <p:spPr>
              <a:xfrm>
                <a:off x="8250906" y="658226"/>
                <a:ext cx="713582" cy="127669"/>
              </a:xfrm>
              <a:custGeom>
                <a:avLst/>
                <a:gdLst>
                  <a:gd name="connsiteX0" fmla="*/ 0 w 291611"/>
                  <a:gd name="connsiteY0" fmla="*/ 0 h 98337"/>
                  <a:gd name="connsiteX1" fmla="*/ 291611 w 291611"/>
                  <a:gd name="connsiteY1" fmla="*/ 0 h 98337"/>
                  <a:gd name="connsiteX2" fmla="*/ 291611 w 291611"/>
                  <a:gd name="connsiteY2" fmla="*/ 98337 h 98337"/>
                  <a:gd name="connsiteX3" fmla="*/ 0 w 291611"/>
                  <a:gd name="connsiteY3" fmla="*/ 98337 h 98337"/>
                  <a:gd name="connsiteX4" fmla="*/ 0 w 291611"/>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337">
                    <a:moveTo>
                      <a:pt x="0" y="0"/>
                    </a:moveTo>
                    <a:lnTo>
                      <a:pt x="291611" y="0"/>
                    </a:lnTo>
                    <a:lnTo>
                      <a:pt x="291611" y="98337"/>
                    </a:lnTo>
                    <a:lnTo>
                      <a:pt x="0" y="98337"/>
                    </a:lnTo>
                    <a:lnTo>
                      <a:pt x="0" y="0"/>
                    </a:lnTo>
                    <a:close/>
                  </a:path>
                </a:pathLst>
              </a:cu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defTabSz="622300">
                  <a:lnSpc>
                    <a:spcPct val="90000"/>
                  </a:lnSpc>
                  <a:spcBef>
                    <a:spcPct val="0"/>
                  </a:spcBef>
                  <a:spcAft>
                    <a:spcPct val="35000"/>
                  </a:spcAft>
                </a:pPr>
                <a:r>
                  <a:rPr lang="es-CO" sz="700" dirty="0" smtClean="0">
                    <a:solidFill>
                      <a:schemeClr val="bg1"/>
                    </a:solidFill>
                  </a:rPr>
                  <a:t>FUNCIONAMIENTO</a:t>
                </a:r>
                <a:endParaRPr lang="es-CO" sz="800" dirty="0">
                  <a:solidFill>
                    <a:schemeClr val="bg1"/>
                  </a:solidFill>
                </a:endParaRPr>
              </a:p>
            </p:txBody>
          </p:sp>
          <p:sp>
            <p:nvSpPr>
              <p:cNvPr id="49" name="Forma libre 24"/>
              <p:cNvSpPr/>
              <p:nvPr/>
            </p:nvSpPr>
            <p:spPr>
              <a:xfrm>
                <a:off x="7864006" y="857285"/>
                <a:ext cx="322418" cy="134865"/>
              </a:xfrm>
              <a:custGeom>
                <a:avLst/>
                <a:gdLst>
                  <a:gd name="connsiteX0" fmla="*/ 0 w 322418"/>
                  <a:gd name="connsiteY0" fmla="*/ 0 h 134865"/>
                  <a:gd name="connsiteX1" fmla="*/ 322418 w 322418"/>
                  <a:gd name="connsiteY1" fmla="*/ 0 h 134865"/>
                  <a:gd name="connsiteX2" fmla="*/ 322418 w 322418"/>
                  <a:gd name="connsiteY2" fmla="*/ 134865 h 134865"/>
                  <a:gd name="connsiteX3" fmla="*/ 0 w 322418"/>
                  <a:gd name="connsiteY3" fmla="*/ 134865 h 134865"/>
                  <a:gd name="connsiteX4" fmla="*/ 0 w 322418"/>
                  <a:gd name="connsiteY4" fmla="*/ 0 h 1348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2418" h="134865">
                    <a:moveTo>
                      <a:pt x="0" y="0"/>
                    </a:moveTo>
                    <a:lnTo>
                      <a:pt x="322418" y="0"/>
                    </a:lnTo>
                    <a:lnTo>
                      <a:pt x="322418" y="134865"/>
                    </a:lnTo>
                    <a:lnTo>
                      <a:pt x="0" y="134865"/>
                    </a:lnTo>
                    <a:lnTo>
                      <a:pt x="0" y="0"/>
                    </a:lnTo>
                    <a:close/>
                  </a:path>
                </a:pathLst>
              </a:custGeom>
              <a:solidFill>
                <a:schemeClr val="tx2">
                  <a:lumMod val="60000"/>
                  <a:lumOff val="40000"/>
                  <a:alpha val="90000"/>
                </a:schemeClr>
              </a:solidFill>
              <a:ln>
                <a:noFill/>
              </a:ln>
            </p:spPr>
            <p:style>
              <a:lnRef idx="2">
                <a:schemeClr val="lt1">
                  <a:hueOff val="0"/>
                  <a:satOff val="0"/>
                  <a:lumOff val="0"/>
                  <a:alphaOff val="0"/>
                </a:schemeClr>
              </a:lnRef>
              <a:fillRef idx="1">
                <a:scrgbClr r="0" g="0" b="0"/>
              </a:fillRef>
              <a:effectRef idx="0">
                <a:schemeClr val="accent2">
                  <a:alpha val="70000"/>
                  <a:hueOff val="0"/>
                  <a:satOff val="0"/>
                  <a:lumOff val="0"/>
                  <a:alphaOff val="0"/>
                </a:schemeClr>
              </a:effectRef>
              <a:fontRef idx="minor">
                <a:schemeClr val="lt1"/>
              </a:fontRef>
            </p:style>
            <p:txBody>
              <a:bodyPr spcFirstLastPara="0" vert="horz" wrap="square" lIns="8890" tIns="8890" rIns="8890" bIns="8890" numCol="1" spcCol="1270" anchor="ctr" anchorCtr="0">
                <a:noAutofit/>
              </a:bodyPr>
              <a:lstStyle/>
              <a:p>
                <a:pPr algn="ctr" defTabSz="622300">
                  <a:lnSpc>
                    <a:spcPct val="90000"/>
                  </a:lnSpc>
                  <a:spcBef>
                    <a:spcPct val="0"/>
                  </a:spcBef>
                  <a:spcAft>
                    <a:spcPct val="35000"/>
                  </a:spcAft>
                </a:pPr>
                <a:r>
                  <a:rPr lang="es-CO" sz="800" b="1" dirty="0" smtClean="0">
                    <a:solidFill>
                      <a:schemeClr val="tx1"/>
                    </a:solidFill>
                  </a:rPr>
                  <a:t>MHCP</a:t>
                </a:r>
                <a:endParaRPr lang="es-CO" sz="800" b="1" dirty="0">
                  <a:solidFill>
                    <a:schemeClr val="tx1"/>
                  </a:solidFill>
                </a:endParaRPr>
              </a:p>
            </p:txBody>
          </p:sp>
          <p:sp>
            <p:nvSpPr>
              <p:cNvPr id="50" name="Forma libre 25"/>
              <p:cNvSpPr/>
              <p:nvPr/>
            </p:nvSpPr>
            <p:spPr>
              <a:xfrm>
                <a:off x="8250907" y="865287"/>
                <a:ext cx="713580" cy="115441"/>
              </a:xfrm>
              <a:custGeom>
                <a:avLst/>
                <a:gdLst>
                  <a:gd name="connsiteX0" fmla="*/ 0 w 291611"/>
                  <a:gd name="connsiteY0" fmla="*/ 0 h 98337"/>
                  <a:gd name="connsiteX1" fmla="*/ 291611 w 291611"/>
                  <a:gd name="connsiteY1" fmla="*/ 0 h 98337"/>
                  <a:gd name="connsiteX2" fmla="*/ 291611 w 291611"/>
                  <a:gd name="connsiteY2" fmla="*/ 98337 h 98337"/>
                  <a:gd name="connsiteX3" fmla="*/ 0 w 291611"/>
                  <a:gd name="connsiteY3" fmla="*/ 98337 h 98337"/>
                  <a:gd name="connsiteX4" fmla="*/ 0 w 291611"/>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337">
                    <a:moveTo>
                      <a:pt x="0" y="0"/>
                    </a:moveTo>
                    <a:lnTo>
                      <a:pt x="291611" y="0"/>
                    </a:lnTo>
                    <a:lnTo>
                      <a:pt x="291611" y="98337"/>
                    </a:lnTo>
                    <a:lnTo>
                      <a:pt x="0" y="98337"/>
                    </a:lnTo>
                    <a:lnTo>
                      <a:pt x="0" y="0"/>
                    </a:lnTo>
                    <a:close/>
                  </a:path>
                </a:pathLst>
              </a:cu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algn="ctr" defTabSz="622300">
                  <a:lnSpc>
                    <a:spcPct val="90000"/>
                  </a:lnSpc>
                  <a:spcBef>
                    <a:spcPct val="0"/>
                  </a:spcBef>
                  <a:spcAft>
                    <a:spcPct val="35000"/>
                  </a:spcAft>
                </a:pPr>
                <a:r>
                  <a:rPr lang="es-CO" sz="800" dirty="0" smtClean="0">
                    <a:solidFill>
                      <a:schemeClr val="bg1"/>
                    </a:solidFill>
                  </a:rPr>
                  <a:t>TOTAL</a:t>
                </a:r>
                <a:endParaRPr lang="es-CO" sz="800" dirty="0">
                  <a:solidFill>
                    <a:schemeClr val="bg1"/>
                  </a:solidFill>
                </a:endParaRPr>
              </a:p>
            </p:txBody>
          </p:sp>
          <p:sp>
            <p:nvSpPr>
              <p:cNvPr id="51" name="Forma libre 27"/>
              <p:cNvSpPr/>
              <p:nvPr/>
            </p:nvSpPr>
            <p:spPr>
              <a:xfrm>
                <a:off x="8250906" y="1124744"/>
                <a:ext cx="713582" cy="126456"/>
              </a:xfrm>
              <a:custGeom>
                <a:avLst/>
                <a:gdLst>
                  <a:gd name="connsiteX0" fmla="*/ 0 w 291611"/>
                  <a:gd name="connsiteY0" fmla="*/ 0 h 98513"/>
                  <a:gd name="connsiteX1" fmla="*/ 291611 w 291611"/>
                  <a:gd name="connsiteY1" fmla="*/ 0 h 98513"/>
                  <a:gd name="connsiteX2" fmla="*/ 291611 w 291611"/>
                  <a:gd name="connsiteY2" fmla="*/ 98513 h 98513"/>
                  <a:gd name="connsiteX3" fmla="*/ 0 w 291611"/>
                  <a:gd name="connsiteY3" fmla="*/ 98513 h 98513"/>
                  <a:gd name="connsiteX4" fmla="*/ 0 w 291611"/>
                  <a:gd name="connsiteY4" fmla="*/ 0 h 985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513">
                    <a:moveTo>
                      <a:pt x="0" y="0"/>
                    </a:moveTo>
                    <a:lnTo>
                      <a:pt x="291611" y="0"/>
                    </a:lnTo>
                    <a:lnTo>
                      <a:pt x="291611" y="98513"/>
                    </a:lnTo>
                    <a:lnTo>
                      <a:pt x="0" y="98513"/>
                    </a:lnTo>
                    <a:lnTo>
                      <a:pt x="0" y="0"/>
                    </a:lnTo>
                    <a:close/>
                  </a:path>
                </a:pathLst>
              </a:custGeom>
              <a:solidFill>
                <a:schemeClr val="accent2">
                  <a:lumMod val="7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lvl="0" algn="ctr" defTabSz="622300">
                  <a:lnSpc>
                    <a:spcPct val="90000"/>
                  </a:lnSpc>
                  <a:spcBef>
                    <a:spcPct val="0"/>
                  </a:spcBef>
                  <a:spcAft>
                    <a:spcPct val="35000"/>
                  </a:spcAft>
                </a:pPr>
                <a:r>
                  <a:rPr lang="es-CO" sz="700" kern="1200" dirty="0" smtClean="0">
                    <a:solidFill>
                      <a:schemeClr val="bg1"/>
                    </a:solidFill>
                  </a:rPr>
                  <a:t>FUNCIONAMIENTO</a:t>
                </a:r>
                <a:endParaRPr lang="es-CO" sz="700" kern="1200" dirty="0">
                  <a:solidFill>
                    <a:schemeClr val="bg1"/>
                  </a:solidFill>
                </a:endParaRPr>
              </a:p>
            </p:txBody>
          </p:sp>
          <p:sp>
            <p:nvSpPr>
              <p:cNvPr id="52" name="Forma libre 28"/>
              <p:cNvSpPr/>
              <p:nvPr/>
            </p:nvSpPr>
            <p:spPr>
              <a:xfrm>
                <a:off x="7740830" y="704983"/>
                <a:ext cx="91440" cy="161827"/>
              </a:xfrm>
              <a:custGeom>
                <a:avLst/>
                <a:gdLst/>
                <a:ahLst/>
                <a:cxnLst/>
                <a:rect l="0" t="0" r="0" b="0"/>
                <a:pathLst>
                  <a:path>
                    <a:moveTo>
                      <a:pt x="45720" y="0"/>
                    </a:moveTo>
                    <a:lnTo>
                      <a:pt x="77961" y="0"/>
                    </a:lnTo>
                    <a:lnTo>
                      <a:pt x="77961" y="161827"/>
                    </a:lnTo>
                    <a:lnTo>
                      <a:pt x="110203" y="161827"/>
                    </a:lnTo>
                  </a:path>
                </a:pathLst>
              </a:custGeom>
              <a:noFill/>
              <a:ln w="3175">
                <a:solidFill>
                  <a:schemeClr val="bg1">
                    <a:lumMod val="85000"/>
                  </a:schemeClr>
                </a:solidFill>
              </a:ln>
            </p:spPr>
            <p:style>
              <a:lnRef idx="2">
                <a:scrgbClr r="0" g="0" b="0"/>
              </a:lnRef>
              <a:fillRef idx="0">
                <a:scrgbClr r="0" g="0" b="0"/>
              </a:fillRef>
              <a:effectRef idx="0">
                <a:schemeClr val="accent2">
                  <a:tint val="90000"/>
                  <a:hueOff val="0"/>
                  <a:satOff val="0"/>
                  <a:lumOff val="0"/>
                  <a:alphaOff val="0"/>
                </a:schemeClr>
              </a:effectRef>
              <a:fontRef idx="minor">
                <a:schemeClr val="tx1">
                  <a:hueOff val="0"/>
                  <a:satOff val="0"/>
                  <a:lumOff val="0"/>
                  <a:alphaOff val="0"/>
                </a:schemeClr>
              </a:fontRef>
            </p:style>
          </p:sp>
          <p:sp>
            <p:nvSpPr>
              <p:cNvPr id="53" name="Forma libre 29"/>
              <p:cNvSpPr/>
              <p:nvPr/>
            </p:nvSpPr>
            <p:spPr>
              <a:xfrm>
                <a:off x="7740830" y="538218"/>
                <a:ext cx="91440" cy="166764"/>
              </a:xfrm>
              <a:custGeom>
                <a:avLst/>
                <a:gdLst/>
                <a:ahLst/>
                <a:cxnLst/>
                <a:rect l="0" t="0" r="0" b="0"/>
                <a:pathLst>
                  <a:path>
                    <a:moveTo>
                      <a:pt x="45720" y="166764"/>
                    </a:moveTo>
                    <a:lnTo>
                      <a:pt x="77961" y="166764"/>
                    </a:lnTo>
                    <a:lnTo>
                      <a:pt x="77961" y="0"/>
                    </a:lnTo>
                    <a:lnTo>
                      <a:pt x="110203" y="0"/>
                    </a:lnTo>
                  </a:path>
                </a:pathLst>
              </a:custGeom>
              <a:noFill/>
              <a:ln w="3175">
                <a:solidFill>
                  <a:schemeClr val="bg1">
                    <a:lumMod val="85000"/>
                  </a:schemeClr>
                </a:solidFill>
              </a:ln>
            </p:spPr>
            <p:style>
              <a:lnRef idx="2">
                <a:scrgbClr r="0" g="0" b="0"/>
              </a:lnRef>
              <a:fillRef idx="0">
                <a:scrgbClr r="0" g="0" b="0"/>
              </a:fillRef>
              <a:effectRef idx="0">
                <a:schemeClr val="accent2">
                  <a:tint val="90000"/>
                  <a:hueOff val="0"/>
                  <a:satOff val="0"/>
                  <a:lumOff val="0"/>
                  <a:alphaOff val="0"/>
                </a:schemeClr>
              </a:effectRef>
              <a:fontRef idx="minor">
                <a:schemeClr val="tx1">
                  <a:hueOff val="0"/>
                  <a:satOff val="0"/>
                  <a:lumOff val="0"/>
                  <a:alphaOff val="0"/>
                </a:schemeClr>
              </a:fontRef>
            </p:style>
          </p:sp>
        </p:grpSp>
        <p:sp>
          <p:nvSpPr>
            <p:cNvPr id="37" name="Forma libre 25"/>
            <p:cNvSpPr/>
            <p:nvPr/>
          </p:nvSpPr>
          <p:spPr>
            <a:xfrm>
              <a:off x="7452320" y="980728"/>
              <a:ext cx="713580" cy="115441"/>
            </a:xfrm>
            <a:custGeom>
              <a:avLst/>
              <a:gdLst>
                <a:gd name="connsiteX0" fmla="*/ 0 w 291611"/>
                <a:gd name="connsiteY0" fmla="*/ 0 h 98337"/>
                <a:gd name="connsiteX1" fmla="*/ 291611 w 291611"/>
                <a:gd name="connsiteY1" fmla="*/ 0 h 98337"/>
                <a:gd name="connsiteX2" fmla="*/ 291611 w 291611"/>
                <a:gd name="connsiteY2" fmla="*/ 98337 h 98337"/>
                <a:gd name="connsiteX3" fmla="*/ 0 w 291611"/>
                <a:gd name="connsiteY3" fmla="*/ 98337 h 98337"/>
                <a:gd name="connsiteX4" fmla="*/ 0 w 291611"/>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337">
                  <a:moveTo>
                    <a:pt x="0" y="0"/>
                  </a:moveTo>
                  <a:lnTo>
                    <a:pt x="291611" y="0"/>
                  </a:lnTo>
                  <a:lnTo>
                    <a:pt x="291611" y="98337"/>
                  </a:lnTo>
                  <a:lnTo>
                    <a:pt x="0" y="98337"/>
                  </a:lnTo>
                  <a:lnTo>
                    <a:pt x="0" y="0"/>
                  </a:lnTo>
                  <a:close/>
                </a:path>
              </a:pathLst>
            </a:cu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algn="ctr" defTabSz="622300">
                <a:lnSpc>
                  <a:spcPct val="90000"/>
                </a:lnSpc>
                <a:spcBef>
                  <a:spcPct val="0"/>
                </a:spcBef>
                <a:spcAft>
                  <a:spcPct val="35000"/>
                </a:spcAft>
              </a:pPr>
              <a:r>
                <a:rPr lang="es-CO" sz="800" dirty="0" smtClean="0">
                  <a:solidFill>
                    <a:schemeClr val="bg1"/>
                  </a:solidFill>
                </a:rPr>
                <a:t>INVERSIÓN</a:t>
              </a:r>
              <a:endParaRPr lang="es-CO" sz="800" dirty="0">
                <a:solidFill>
                  <a:schemeClr val="bg1"/>
                </a:solidFill>
              </a:endParaRPr>
            </a:p>
          </p:txBody>
        </p:sp>
      </p:grpSp>
      <p:sp>
        <p:nvSpPr>
          <p:cNvPr id="26" name="4 CuadroTexto"/>
          <p:cNvSpPr txBox="1">
            <a:spLocks noChangeArrowheads="1"/>
          </p:cNvSpPr>
          <p:nvPr/>
        </p:nvSpPr>
        <p:spPr bwMode="auto">
          <a:xfrm>
            <a:off x="5957927" y="6532525"/>
            <a:ext cx="3224563"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lgn="r"/>
            <a:r>
              <a:rPr lang="es-CO" sz="500" dirty="0" smtClean="0">
                <a:latin typeface="Arial" charset="0"/>
              </a:rPr>
              <a:t>Fuente: Reporte SIIF </a:t>
            </a:r>
            <a:r>
              <a:rPr lang="es-CO" sz="500" dirty="0">
                <a:latin typeface="Arial" charset="0"/>
              </a:rPr>
              <a:t>NACION </a:t>
            </a:r>
            <a:r>
              <a:rPr lang="es-CO" sz="500" dirty="0" smtClean="0">
                <a:latin typeface="Arial" charset="0"/>
              </a:rPr>
              <a:t>al 02 de marzo de 2020</a:t>
            </a:r>
            <a:endParaRPr lang="es-CO" sz="500" dirty="0">
              <a:latin typeface="Arial" charset="0"/>
            </a:endParaRPr>
          </a:p>
          <a:p>
            <a:pPr algn="r"/>
            <a:r>
              <a:rPr lang="es-CO" sz="500" dirty="0" smtClean="0">
                <a:latin typeface="Arial" charset="0"/>
              </a:rPr>
              <a:t>Oficina </a:t>
            </a:r>
            <a:r>
              <a:rPr lang="es-CO" sz="500" dirty="0">
                <a:latin typeface="Arial" charset="0"/>
              </a:rPr>
              <a:t>Asesora de Planeación </a:t>
            </a:r>
            <a:r>
              <a:rPr lang="es-CO" sz="500" dirty="0" smtClean="0">
                <a:latin typeface="Arial" charset="0"/>
              </a:rPr>
              <a:t>- OAP </a:t>
            </a:r>
          </a:p>
        </p:txBody>
      </p:sp>
      <p:sp>
        <p:nvSpPr>
          <p:cNvPr id="3" name="Rectángulo 2"/>
          <p:cNvSpPr/>
          <p:nvPr/>
        </p:nvSpPr>
        <p:spPr>
          <a:xfrm>
            <a:off x="482226" y="6185923"/>
            <a:ext cx="8255123" cy="184666"/>
          </a:xfrm>
          <a:prstGeom prst="rect">
            <a:avLst/>
          </a:prstGeom>
        </p:spPr>
        <p:txBody>
          <a:bodyPr wrap="square">
            <a:spAutoFit/>
          </a:bodyPr>
          <a:lstStyle/>
          <a:p>
            <a:pPr algn="just"/>
            <a:r>
              <a:rPr lang="es-CO" sz="600" dirty="0" smtClean="0">
                <a:latin typeface="Arial" charset="0"/>
              </a:rPr>
              <a:t>* Se contemplan recursos para </a:t>
            </a:r>
            <a:r>
              <a:rPr lang="es-CO" sz="600" dirty="0">
                <a:latin typeface="Arial" charset="0"/>
              </a:rPr>
              <a:t>el cubrimiento de contingencias del Estado</a:t>
            </a:r>
          </a:p>
        </p:txBody>
      </p:sp>
      <p:graphicFrame>
        <p:nvGraphicFramePr>
          <p:cNvPr id="4" name="Tabla 3"/>
          <p:cNvGraphicFramePr>
            <a:graphicFrameLocks noGrp="1"/>
          </p:cNvGraphicFramePr>
          <p:nvPr>
            <p:extLst>
              <p:ext uri="{D42A27DB-BD31-4B8C-83A1-F6EECF244321}">
                <p14:modId xmlns:p14="http://schemas.microsoft.com/office/powerpoint/2010/main" val="3626655320"/>
              </p:ext>
            </p:extLst>
          </p:nvPr>
        </p:nvGraphicFramePr>
        <p:xfrm>
          <a:off x="569716" y="1189501"/>
          <a:ext cx="8080145" cy="4996422"/>
        </p:xfrm>
        <a:graphic>
          <a:graphicData uri="http://schemas.openxmlformats.org/drawingml/2006/table">
            <a:tbl>
              <a:tblPr/>
              <a:tblGrid>
                <a:gridCol w="3846905">
                  <a:extLst>
                    <a:ext uri="{9D8B030D-6E8A-4147-A177-3AD203B41FA5}">
                      <a16:colId xmlns:a16="http://schemas.microsoft.com/office/drawing/2014/main" val="1007862066"/>
                    </a:ext>
                  </a:extLst>
                </a:gridCol>
                <a:gridCol w="846648">
                  <a:extLst>
                    <a:ext uri="{9D8B030D-6E8A-4147-A177-3AD203B41FA5}">
                      <a16:colId xmlns:a16="http://schemas.microsoft.com/office/drawing/2014/main" val="3876449748"/>
                    </a:ext>
                  </a:extLst>
                </a:gridCol>
                <a:gridCol w="383595">
                  <a:extLst>
                    <a:ext uri="{9D8B030D-6E8A-4147-A177-3AD203B41FA5}">
                      <a16:colId xmlns:a16="http://schemas.microsoft.com/office/drawing/2014/main" val="582821858"/>
                    </a:ext>
                  </a:extLst>
                </a:gridCol>
                <a:gridCol w="887747">
                  <a:extLst>
                    <a:ext uri="{9D8B030D-6E8A-4147-A177-3AD203B41FA5}">
                      <a16:colId xmlns:a16="http://schemas.microsoft.com/office/drawing/2014/main" val="3440099124"/>
                    </a:ext>
                  </a:extLst>
                </a:gridCol>
                <a:gridCol w="690470">
                  <a:extLst>
                    <a:ext uri="{9D8B030D-6E8A-4147-A177-3AD203B41FA5}">
                      <a16:colId xmlns:a16="http://schemas.microsoft.com/office/drawing/2014/main" val="2209884111"/>
                    </a:ext>
                  </a:extLst>
                </a:gridCol>
                <a:gridCol w="712390">
                  <a:extLst>
                    <a:ext uri="{9D8B030D-6E8A-4147-A177-3AD203B41FA5}">
                      <a16:colId xmlns:a16="http://schemas.microsoft.com/office/drawing/2014/main" val="1795845731"/>
                    </a:ext>
                  </a:extLst>
                </a:gridCol>
                <a:gridCol w="712390">
                  <a:extLst>
                    <a:ext uri="{9D8B030D-6E8A-4147-A177-3AD203B41FA5}">
                      <a16:colId xmlns:a16="http://schemas.microsoft.com/office/drawing/2014/main" val="665006984"/>
                    </a:ext>
                  </a:extLst>
                </a:gridCol>
              </a:tblGrid>
              <a:tr h="184710">
                <a:tc gridSpan="7">
                  <a:txBody>
                    <a:bodyPr/>
                    <a:lstStyle/>
                    <a:p>
                      <a:pPr algn="ctr" fontAlgn="ctr"/>
                      <a:r>
                        <a:rPr lang="es-CO" sz="800" b="1" i="0" u="none" strike="noStrike">
                          <a:solidFill>
                            <a:srgbClr val="FFFFFF"/>
                          </a:solidFill>
                          <a:effectLst/>
                          <a:latin typeface="Calibri" panose="020F0502020204030204" pitchFamily="34" charset="0"/>
                        </a:rPr>
                        <a:t>TOTAL TRANSFERENCIAS</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extLst>
                  <a:ext uri="{0D108BD9-81ED-4DB2-BD59-A6C34878D82A}">
                    <a16:rowId xmlns:a16="http://schemas.microsoft.com/office/drawing/2014/main" val="704192664"/>
                  </a:ext>
                </a:extLst>
              </a:tr>
              <a:tr h="249359">
                <a:tc rowSpan="2">
                  <a:txBody>
                    <a:bodyPr/>
                    <a:lstStyle/>
                    <a:p>
                      <a:pPr algn="ctr" rtl="0" fontAlgn="ctr"/>
                      <a:r>
                        <a:rPr lang="es-CO" sz="800" b="1" i="0" u="none" strike="noStrike">
                          <a:solidFill>
                            <a:srgbClr val="000000"/>
                          </a:solidFill>
                          <a:effectLst/>
                          <a:latin typeface="Arial" panose="020B0604020202020204" pitchFamily="34" charset="0"/>
                        </a:rPr>
                        <a:t>CONCEPTO</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rowSpan="2">
                  <a:txBody>
                    <a:bodyPr/>
                    <a:lstStyle/>
                    <a:p>
                      <a:pPr algn="ctr" rtl="0" fontAlgn="ctr"/>
                      <a:r>
                        <a:rPr lang="es-CO" sz="800" b="1" i="0" u="none" strike="noStrike" dirty="0">
                          <a:solidFill>
                            <a:srgbClr val="000000"/>
                          </a:solidFill>
                          <a:effectLst/>
                          <a:latin typeface="Arial" panose="020B0604020202020204" pitchFamily="34" charset="0"/>
                        </a:rPr>
                        <a:t>APROPIACION VIGENTE </a:t>
                      </a:r>
                      <a:r>
                        <a:rPr lang="es-CO" sz="800" b="1" i="0" u="none" strike="noStrike" dirty="0" smtClean="0">
                          <a:solidFill>
                            <a:srgbClr val="000000"/>
                          </a:solidFill>
                          <a:effectLst/>
                          <a:latin typeface="Arial" panose="020B0604020202020204" pitchFamily="34" charset="0"/>
                        </a:rPr>
                        <a:t>2020</a:t>
                      </a:r>
                      <a:endParaRPr lang="es-CO" sz="800" b="1" i="0" u="none" strike="noStrike" dirty="0">
                        <a:solidFill>
                          <a:srgbClr val="000000"/>
                        </a:solidFill>
                        <a:effectLst/>
                        <a:latin typeface="Arial" panose="020B0604020202020204" pitchFamily="34" charset="0"/>
                      </a:endParaRP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rowSpan="2">
                  <a:txBody>
                    <a:bodyPr/>
                    <a:lstStyle/>
                    <a:p>
                      <a:pPr algn="ctr" rtl="0" fontAlgn="ctr"/>
                      <a:r>
                        <a:rPr lang="es-CO" sz="800" b="1" i="0" u="none" strike="noStrike">
                          <a:solidFill>
                            <a:srgbClr val="000000"/>
                          </a:solidFill>
                          <a:effectLst/>
                          <a:latin typeface="Arial" panose="020B0604020202020204" pitchFamily="34" charset="0"/>
                        </a:rPr>
                        <a:t>% PART.</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gridSpan="2">
                  <a:txBody>
                    <a:bodyPr/>
                    <a:lstStyle/>
                    <a:p>
                      <a:pPr algn="ctr" rtl="0" fontAlgn="ctr"/>
                      <a:r>
                        <a:rPr lang="es-CO" sz="800" b="1" i="0" u="none" strike="noStrike" dirty="0">
                          <a:solidFill>
                            <a:srgbClr val="000000"/>
                          </a:solidFill>
                          <a:effectLst/>
                          <a:latin typeface="Arial" panose="020B0604020202020204" pitchFamily="34" charset="0"/>
                        </a:rPr>
                        <a:t>COMPROMISOS </a:t>
                      </a:r>
                      <a:r>
                        <a:rPr lang="es-CO" sz="800" b="1" i="0" u="none" strike="noStrike" dirty="0" smtClean="0">
                          <a:solidFill>
                            <a:srgbClr val="000000"/>
                          </a:solidFill>
                          <a:effectLst/>
                          <a:latin typeface="Arial" panose="020B0604020202020204" pitchFamily="34" charset="0"/>
                        </a:rPr>
                        <a:t>2020</a:t>
                      </a:r>
                      <a:endParaRPr lang="es-CO" sz="800" b="1" i="0" u="none" strike="noStrike" dirty="0">
                        <a:solidFill>
                          <a:srgbClr val="000000"/>
                        </a:solidFill>
                        <a:effectLst/>
                        <a:latin typeface="Arial" panose="020B0604020202020204" pitchFamily="34" charset="0"/>
                      </a:endParaRP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hMerge="1">
                  <a:txBody>
                    <a:bodyPr/>
                    <a:lstStyle/>
                    <a:p>
                      <a:endParaRPr lang="es-CO"/>
                    </a:p>
                  </a:txBody>
                  <a:tcPr/>
                </a:tc>
                <a:tc gridSpan="2">
                  <a:txBody>
                    <a:bodyPr/>
                    <a:lstStyle/>
                    <a:p>
                      <a:pPr algn="ctr" rtl="0" fontAlgn="ctr"/>
                      <a:r>
                        <a:rPr lang="es-CO" sz="800" b="1" i="0" u="none" strike="noStrike" dirty="0">
                          <a:solidFill>
                            <a:srgbClr val="000000"/>
                          </a:solidFill>
                          <a:effectLst/>
                          <a:latin typeface="Arial" panose="020B0604020202020204" pitchFamily="34" charset="0"/>
                        </a:rPr>
                        <a:t>OBLIGACIONES </a:t>
                      </a:r>
                      <a:r>
                        <a:rPr lang="es-CO" sz="800" b="1" i="0" u="none" strike="noStrike" dirty="0" smtClean="0">
                          <a:solidFill>
                            <a:srgbClr val="000000"/>
                          </a:solidFill>
                          <a:effectLst/>
                          <a:latin typeface="Arial" panose="020B0604020202020204" pitchFamily="34" charset="0"/>
                        </a:rPr>
                        <a:t>2020</a:t>
                      </a:r>
                      <a:endParaRPr lang="es-CO" sz="800" b="1" i="0" u="none" strike="noStrike" dirty="0">
                        <a:solidFill>
                          <a:srgbClr val="000000"/>
                        </a:solidFill>
                        <a:effectLst/>
                        <a:latin typeface="Arial" panose="020B0604020202020204" pitchFamily="34" charset="0"/>
                      </a:endParaRP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hMerge="1">
                  <a:txBody>
                    <a:bodyPr/>
                    <a:lstStyle/>
                    <a:p>
                      <a:endParaRPr lang="es-CO"/>
                    </a:p>
                  </a:txBody>
                  <a:tcPr/>
                </a:tc>
                <a:extLst>
                  <a:ext uri="{0D108BD9-81ED-4DB2-BD59-A6C34878D82A}">
                    <a16:rowId xmlns:a16="http://schemas.microsoft.com/office/drawing/2014/main" val="480590961"/>
                  </a:ext>
                </a:extLst>
              </a:tr>
              <a:tr h="277066">
                <a:tc vMerge="1">
                  <a:txBody>
                    <a:bodyPr/>
                    <a:lstStyle/>
                    <a:p>
                      <a:endParaRPr lang="es-CO"/>
                    </a:p>
                  </a:txBody>
                  <a:tcPr/>
                </a:tc>
                <a:tc vMerge="1">
                  <a:txBody>
                    <a:bodyPr/>
                    <a:lstStyle/>
                    <a:p>
                      <a:endParaRPr lang="es-CO"/>
                    </a:p>
                  </a:txBody>
                  <a:tcPr/>
                </a:tc>
                <a:tc vMerge="1">
                  <a:txBody>
                    <a:bodyPr/>
                    <a:lstStyle/>
                    <a:p>
                      <a:endParaRPr lang="es-CO"/>
                    </a:p>
                  </a:txBody>
                  <a:tcPr/>
                </a:tc>
                <a:tc>
                  <a:txBody>
                    <a:bodyPr/>
                    <a:lstStyle/>
                    <a:p>
                      <a:pPr algn="ctr" rtl="0" fontAlgn="ctr"/>
                      <a:r>
                        <a:rPr lang="es-CO" sz="800" b="1" i="0" u="none" strike="noStrike">
                          <a:solidFill>
                            <a:srgbClr val="000000"/>
                          </a:solidFill>
                          <a:effectLst/>
                          <a:latin typeface="Arial" panose="020B0604020202020204" pitchFamily="34" charset="0"/>
                        </a:rPr>
                        <a:t>Valor</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es-CO" sz="800" b="1" i="0" u="none" strike="noStrike">
                          <a:solidFill>
                            <a:srgbClr val="000000"/>
                          </a:solidFill>
                          <a:effectLst/>
                          <a:latin typeface="Arial" panose="020B0604020202020204" pitchFamily="34" charset="0"/>
                        </a:rPr>
                        <a:t>% </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es-CO" sz="800" b="1" i="0" u="none" strike="noStrike">
                          <a:solidFill>
                            <a:srgbClr val="000000"/>
                          </a:solidFill>
                          <a:effectLst/>
                          <a:latin typeface="Arial" panose="020B0604020202020204" pitchFamily="34" charset="0"/>
                        </a:rPr>
                        <a:t>Valor</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es-CO" sz="800" b="1" i="0" u="none" strike="noStrike" dirty="0">
                          <a:solidFill>
                            <a:srgbClr val="000000"/>
                          </a:solidFill>
                          <a:effectLst/>
                          <a:latin typeface="Arial" panose="020B0604020202020204" pitchFamily="34" charset="0"/>
                        </a:rPr>
                        <a:t>% </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extLst>
                  <a:ext uri="{0D108BD9-81ED-4DB2-BD59-A6C34878D82A}">
                    <a16:rowId xmlns:a16="http://schemas.microsoft.com/office/drawing/2014/main" val="3626753809"/>
                  </a:ext>
                </a:extLst>
              </a:tr>
              <a:tr h="147769">
                <a:tc>
                  <a:txBody>
                    <a:bodyPr/>
                    <a:lstStyle/>
                    <a:p>
                      <a:pPr algn="l" rtl="0" fontAlgn="ctr"/>
                      <a:r>
                        <a:rPr lang="es-CO" sz="800" b="1" i="0" u="none" strike="noStrike">
                          <a:solidFill>
                            <a:srgbClr val="000000"/>
                          </a:solidFill>
                          <a:effectLst/>
                          <a:latin typeface="Arial" panose="020B0604020202020204" pitchFamily="34" charset="0"/>
                        </a:rPr>
                        <a:t>Transferencias</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1" i="0" u="none" strike="noStrike">
                          <a:solidFill>
                            <a:srgbClr val="000000"/>
                          </a:solidFill>
                          <a:effectLst/>
                          <a:latin typeface="Arial" panose="020B0604020202020204" pitchFamily="34" charset="0"/>
                        </a:rPr>
                        <a:t>8,296,916</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1" i="0" u="none" strike="noStrike">
                          <a:solidFill>
                            <a:srgbClr val="000000"/>
                          </a:solidFill>
                          <a:effectLst/>
                          <a:latin typeface="Arial" panose="020B0604020202020204" pitchFamily="34" charset="0"/>
                        </a:rPr>
                        <a:t>100.0%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1" i="0" u="none" strike="noStrike" dirty="0">
                          <a:solidFill>
                            <a:srgbClr val="000000"/>
                          </a:solidFill>
                          <a:effectLst/>
                          <a:latin typeface="Arial" panose="020B0604020202020204" pitchFamily="34" charset="0"/>
                        </a:rPr>
                        <a:t>379,009</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1" i="0" u="none" strike="noStrike">
                          <a:solidFill>
                            <a:srgbClr val="000000"/>
                          </a:solidFill>
                          <a:effectLst/>
                          <a:latin typeface="Arial" panose="020B0604020202020204" pitchFamily="34" charset="0"/>
                        </a:rPr>
                        <a:t>4.6%</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1" i="0" u="none" strike="noStrike" dirty="0">
                          <a:solidFill>
                            <a:srgbClr val="000000"/>
                          </a:solidFill>
                          <a:effectLst/>
                          <a:latin typeface="Arial" panose="020B0604020202020204" pitchFamily="34" charset="0"/>
                        </a:rPr>
                        <a:t>357,053</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1" i="0" u="none" strike="noStrike">
                          <a:solidFill>
                            <a:srgbClr val="000000"/>
                          </a:solidFill>
                          <a:effectLst/>
                          <a:latin typeface="Arial" panose="020B0604020202020204" pitchFamily="34" charset="0"/>
                        </a:rPr>
                        <a:t>4.3%</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77605727"/>
                  </a:ext>
                </a:extLst>
              </a:tr>
              <a:tr h="147769">
                <a:tc>
                  <a:txBody>
                    <a:bodyPr/>
                    <a:lstStyle/>
                    <a:p>
                      <a:pPr algn="l" rtl="0" fontAlgn="ctr"/>
                      <a:r>
                        <a:rPr lang="es-CO" sz="800" b="0" i="0" u="none" strike="noStrike" dirty="0">
                          <a:solidFill>
                            <a:srgbClr val="000000"/>
                          </a:solidFill>
                          <a:effectLst/>
                          <a:latin typeface="Arial" panose="020B0604020202020204" pitchFamily="34" charset="0"/>
                        </a:rPr>
                        <a:t>      </a:t>
                      </a:r>
                      <a:r>
                        <a:rPr lang="es-CO" sz="800" b="0" i="0" u="none" strike="noStrike" dirty="0" smtClean="0">
                          <a:solidFill>
                            <a:srgbClr val="000000"/>
                          </a:solidFill>
                          <a:effectLst/>
                          <a:latin typeface="Arial" panose="020B0604020202020204" pitchFamily="34" charset="0"/>
                        </a:rPr>
                        <a:t>Corrientes</a:t>
                      </a:r>
                      <a:endParaRPr lang="es-CO" sz="800" b="0" i="0" u="none" strike="noStrike" dirty="0">
                        <a:solidFill>
                          <a:srgbClr val="000000"/>
                        </a:solidFill>
                        <a:effectLst/>
                        <a:latin typeface="Arial" panose="020B0604020202020204" pitchFamily="34" charset="0"/>
                      </a:endParaRP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8,073,246</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97.3%</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379,009</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4.7%</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357,053</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4.4%</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78125453"/>
                  </a:ext>
                </a:extLst>
              </a:tr>
              <a:tr h="147769">
                <a:tc>
                  <a:txBody>
                    <a:bodyPr/>
                    <a:lstStyle/>
                    <a:p>
                      <a:pPr algn="l" rtl="0" fontAlgn="ctr"/>
                      <a:r>
                        <a:rPr lang="es-CO" sz="800" b="0" i="0" u="none" strike="noStrike">
                          <a:solidFill>
                            <a:srgbClr val="000000"/>
                          </a:solidFill>
                          <a:effectLst/>
                          <a:latin typeface="Arial" panose="020B0604020202020204" pitchFamily="34" charset="0"/>
                        </a:rPr>
                        <a:t>      De Capital </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223,670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2.7%</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0.0%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0.0%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57936058"/>
                  </a:ext>
                </a:extLst>
              </a:tr>
              <a:tr h="147769">
                <a:tc gridSpan="7">
                  <a:txBody>
                    <a:bodyPr/>
                    <a:lstStyle/>
                    <a:p>
                      <a:pPr algn="ctr" rtl="0" fontAlgn="ctr"/>
                      <a:r>
                        <a:rPr lang="es-ES" sz="800" b="1" i="0" u="none" strike="noStrike">
                          <a:solidFill>
                            <a:srgbClr val="FFFFFF"/>
                          </a:solidFill>
                          <a:effectLst/>
                          <a:latin typeface="Arial" panose="020B0604020202020204" pitchFamily="34" charset="0"/>
                        </a:rPr>
                        <a:t>Rubros de mayor impacto en Transferencias</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extLst>
                  <a:ext uri="{0D108BD9-81ED-4DB2-BD59-A6C34878D82A}">
                    <a16:rowId xmlns:a16="http://schemas.microsoft.com/office/drawing/2014/main" val="1338584676"/>
                  </a:ext>
                </a:extLst>
              </a:tr>
              <a:tr h="443305">
                <a:tc>
                  <a:txBody>
                    <a:bodyPr/>
                    <a:lstStyle/>
                    <a:p>
                      <a:pPr algn="l" rtl="0" fontAlgn="ctr"/>
                      <a:r>
                        <a:rPr lang="es-ES" sz="800" b="0" i="0" u="none" strike="noStrike">
                          <a:solidFill>
                            <a:srgbClr val="000000"/>
                          </a:solidFill>
                          <a:effectLst/>
                          <a:latin typeface="Arial" panose="020B0604020202020204" pitchFamily="34" charset="0"/>
                        </a:rPr>
                        <a:t>SGP (Propósito General; Resguardos Indígenas; Participación Municipios de la Ribera del Río magdalena; Programas de Alimentación Escolar, Distritos y Municipios)</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es-CO" sz="800" b="0" i="0" u="none" strike="noStrike">
                          <a:solidFill>
                            <a:srgbClr val="000000"/>
                          </a:solidFill>
                          <a:effectLst/>
                          <a:latin typeface="Arial" panose="020B0604020202020204" pitchFamily="34" charset="0"/>
                        </a:rPr>
                        <a:t>5,644,585</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69.9%</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351,048</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6.2%</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351,048</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6.2%</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14721789"/>
                  </a:ext>
                </a:extLst>
              </a:tr>
              <a:tr h="147769">
                <a:tc>
                  <a:txBody>
                    <a:bodyPr/>
                    <a:lstStyle/>
                    <a:p>
                      <a:pPr algn="l" rtl="0" fontAlgn="ctr"/>
                      <a:r>
                        <a:rPr lang="es-ES" sz="800" b="0" i="0" u="none" strike="noStrike" dirty="0">
                          <a:solidFill>
                            <a:srgbClr val="000000"/>
                          </a:solidFill>
                          <a:effectLst/>
                          <a:latin typeface="Arial" panose="020B0604020202020204" pitchFamily="34" charset="0"/>
                        </a:rPr>
                        <a:t>Otras Transferencias Distribución Previo Concepto </a:t>
                      </a:r>
                      <a:r>
                        <a:rPr lang="es-ES" sz="800" b="0" i="0" u="none" strike="noStrike" dirty="0" smtClean="0">
                          <a:solidFill>
                            <a:srgbClr val="000000"/>
                          </a:solidFill>
                          <a:effectLst/>
                          <a:latin typeface="Arial" panose="020B0604020202020204" pitchFamily="34" charset="0"/>
                        </a:rPr>
                        <a:t>DGPPN*</a:t>
                      </a:r>
                      <a:endParaRPr lang="es-ES" sz="800" b="0" i="0" u="none" strike="noStrike" dirty="0">
                        <a:solidFill>
                          <a:srgbClr val="000000"/>
                        </a:solidFill>
                        <a:effectLst/>
                        <a:latin typeface="Arial" panose="020B0604020202020204" pitchFamily="34" charset="0"/>
                      </a:endParaRP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es-CO" sz="800" b="0" i="0" u="none" strike="noStrike">
                          <a:solidFill>
                            <a:srgbClr val="000000"/>
                          </a:solidFill>
                          <a:effectLst/>
                          <a:latin typeface="Arial" panose="020B0604020202020204" pitchFamily="34" charset="0"/>
                        </a:rPr>
                        <a:t>1,055,736</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13.1%</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0.0%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0.0%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54219928"/>
                  </a:ext>
                </a:extLst>
              </a:tr>
              <a:tr h="295536">
                <a:tc>
                  <a:txBody>
                    <a:bodyPr/>
                    <a:lstStyle/>
                    <a:p>
                      <a:pPr algn="l" rtl="0" fontAlgn="ctr"/>
                      <a:r>
                        <a:rPr lang="es-ES" sz="800" b="0" i="0" u="none" strike="noStrike">
                          <a:solidFill>
                            <a:srgbClr val="000000"/>
                          </a:solidFill>
                          <a:effectLst/>
                          <a:latin typeface="Arial" panose="020B0604020202020204" pitchFamily="34" charset="0"/>
                        </a:rPr>
                        <a:t>Participación del IVA para los Departamentos</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es-CO" sz="800" b="0" i="0" u="none" strike="noStrike">
                          <a:solidFill>
                            <a:srgbClr val="000000"/>
                          </a:solidFill>
                          <a:effectLst/>
                          <a:latin typeface="Arial" panose="020B0604020202020204" pitchFamily="34" charset="0"/>
                        </a:rPr>
                        <a:t>195,899</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2.4%</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0.0%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0.0%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84381791"/>
                  </a:ext>
                </a:extLst>
              </a:tr>
              <a:tr h="295536">
                <a:tc>
                  <a:txBody>
                    <a:bodyPr/>
                    <a:lstStyle/>
                    <a:p>
                      <a:pPr algn="l" rtl="0" fontAlgn="ctr"/>
                      <a:r>
                        <a:rPr lang="es-ES" sz="800" b="0" i="0" u="none" strike="noStrike">
                          <a:solidFill>
                            <a:srgbClr val="000000"/>
                          </a:solidFill>
                          <a:effectLst/>
                          <a:latin typeface="Arial" panose="020B0604020202020204" pitchFamily="34" charset="0"/>
                        </a:rPr>
                        <a:t>Fondo nacional de pensiones de las entidades territoriales ley 549 de 1999 (de pensiones)</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es-CO" sz="800" b="0" i="0" u="none" strike="noStrike">
                          <a:solidFill>
                            <a:srgbClr val="000000"/>
                          </a:solidFill>
                          <a:effectLst/>
                          <a:latin typeface="Arial" panose="020B0604020202020204" pitchFamily="34" charset="0"/>
                        </a:rPr>
                        <a:t>167,660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2.1%</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0.0%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0.0%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77058596"/>
                  </a:ext>
                </a:extLst>
              </a:tr>
              <a:tr h="147769">
                <a:tc>
                  <a:txBody>
                    <a:bodyPr/>
                    <a:lstStyle/>
                    <a:p>
                      <a:pPr algn="l" rtl="0" fontAlgn="ctr"/>
                      <a:r>
                        <a:rPr lang="es-ES" sz="800" b="0" i="0" u="none" strike="noStrike">
                          <a:solidFill>
                            <a:srgbClr val="000000"/>
                          </a:solidFill>
                          <a:effectLst/>
                          <a:latin typeface="Arial" panose="020B0604020202020204" pitchFamily="34" charset="0"/>
                        </a:rPr>
                        <a:t>Prestaciones del sector salud (ley 715/2001) (de pensiones)</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es-CO" sz="800" b="0" i="0" u="none" strike="noStrike">
                          <a:solidFill>
                            <a:srgbClr val="000000"/>
                          </a:solidFill>
                          <a:effectLst/>
                          <a:latin typeface="Arial" panose="020B0604020202020204" pitchFamily="34" charset="0"/>
                        </a:rPr>
                        <a:t>118,092</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es-CO" sz="800" b="0" i="0" u="none" strike="noStrike">
                          <a:solidFill>
                            <a:srgbClr val="000000"/>
                          </a:solidFill>
                          <a:effectLst/>
                          <a:latin typeface="Arial" panose="020B0604020202020204" pitchFamily="34" charset="0"/>
                        </a:rPr>
                        <a:t>1.5%</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23,300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19.7%</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3,127</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2.6%</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94509044"/>
                  </a:ext>
                </a:extLst>
              </a:tr>
              <a:tr h="147769">
                <a:tc>
                  <a:txBody>
                    <a:bodyPr/>
                    <a:lstStyle/>
                    <a:p>
                      <a:pPr algn="l" rtl="0" fontAlgn="ctr"/>
                      <a:r>
                        <a:rPr lang="es-CO" sz="800" b="0" i="0" u="none" strike="noStrike">
                          <a:solidFill>
                            <a:srgbClr val="000000"/>
                          </a:solidFill>
                          <a:effectLst/>
                          <a:latin typeface="Arial" panose="020B0604020202020204" pitchFamily="34" charset="0"/>
                        </a:rPr>
                        <a:t>Fondo de compensación interministerial</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es-CO" sz="800" b="0" i="0" u="none" strike="noStrike">
                          <a:solidFill>
                            <a:srgbClr val="000000"/>
                          </a:solidFill>
                          <a:effectLst/>
                          <a:latin typeface="Arial" panose="020B0604020202020204" pitchFamily="34" charset="0"/>
                        </a:rPr>
                        <a:t>46,846</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0.6%</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0.0%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0.0%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00961148"/>
                  </a:ext>
                </a:extLst>
              </a:tr>
              <a:tr h="147769">
                <a:tc>
                  <a:txBody>
                    <a:bodyPr/>
                    <a:lstStyle/>
                    <a:p>
                      <a:pPr algn="l" rtl="0" fontAlgn="ctr"/>
                      <a:r>
                        <a:rPr lang="es-ES" sz="800" b="0" i="0" u="none" strike="noStrike">
                          <a:solidFill>
                            <a:srgbClr val="000000"/>
                          </a:solidFill>
                          <a:effectLst/>
                          <a:latin typeface="Arial" panose="020B0604020202020204" pitchFamily="34" charset="0"/>
                        </a:rPr>
                        <a:t>Fondo para la rehabilitación, inversión social y lucha contra el crimen organizado</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es-CO" sz="800" b="0" i="0" u="none" strike="noStrike">
                          <a:solidFill>
                            <a:srgbClr val="000000"/>
                          </a:solidFill>
                          <a:effectLst/>
                          <a:latin typeface="Arial" panose="020B0604020202020204" pitchFamily="34" charset="0"/>
                        </a:rPr>
                        <a:t>15,391</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0.2%</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0.0%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0.0%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25082897"/>
                  </a:ext>
                </a:extLst>
              </a:tr>
              <a:tr h="295536">
                <a:tc>
                  <a:txBody>
                    <a:bodyPr/>
                    <a:lstStyle/>
                    <a:p>
                      <a:pPr algn="l" rtl="0" fontAlgn="ctr"/>
                      <a:r>
                        <a:rPr lang="es-CO" sz="800" b="0" i="0" u="none" strike="noStrike">
                          <a:solidFill>
                            <a:srgbClr val="000000"/>
                          </a:solidFill>
                          <a:effectLst/>
                          <a:latin typeface="Arial" panose="020B0604020202020204" pitchFamily="34" charset="0"/>
                        </a:rPr>
                        <a:t>Recursos a los municipios con territorios colectivos de comunidades negras. Articulo 255 Ley 1753 de 2015</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es-CO" sz="800" b="0" i="0" u="none" strike="noStrike">
                          <a:solidFill>
                            <a:srgbClr val="000000"/>
                          </a:solidFill>
                          <a:effectLst/>
                          <a:latin typeface="Arial" panose="020B0604020202020204" pitchFamily="34" charset="0"/>
                        </a:rPr>
                        <a:t>80,000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1.0%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0.0%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0.0%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86332689"/>
                  </a:ext>
                </a:extLst>
              </a:tr>
              <a:tr h="147769">
                <a:tc>
                  <a:txBody>
                    <a:bodyPr/>
                    <a:lstStyle/>
                    <a:p>
                      <a:pPr algn="l" rtl="0" fontAlgn="ctr"/>
                      <a:r>
                        <a:rPr lang="es-ES" sz="800" b="1" i="0" u="none" strike="noStrike">
                          <a:solidFill>
                            <a:srgbClr val="000000"/>
                          </a:solidFill>
                          <a:effectLst/>
                          <a:latin typeface="Arial" panose="020B0604020202020204" pitchFamily="34" charset="0"/>
                        </a:rPr>
                        <a:t>Fondo de Reserva para la Estabilización de la Cartera Hipotecaria - FRECH</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16,459</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7.4%</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0.0%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0.0%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10907211"/>
                  </a:ext>
                </a:extLst>
              </a:tr>
              <a:tr h="147769">
                <a:tc>
                  <a:txBody>
                    <a:bodyPr/>
                    <a:lstStyle/>
                    <a:p>
                      <a:pPr algn="l" rtl="0" fontAlgn="ctr"/>
                      <a:r>
                        <a:rPr lang="es-ES" sz="800" b="0" i="0" u="none" strike="noStrike">
                          <a:solidFill>
                            <a:srgbClr val="000000"/>
                          </a:solidFill>
                          <a:effectLst/>
                          <a:latin typeface="Arial" panose="020B0604020202020204" pitchFamily="34" charset="0"/>
                        </a:rPr>
                        <a:t>Fondo de Desarrollo para la Guajira - FONDEG</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12,268</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5.5%</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0.0%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0.0%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61855381"/>
                  </a:ext>
                </a:extLst>
              </a:tr>
              <a:tr h="295536">
                <a:tc>
                  <a:txBody>
                    <a:bodyPr/>
                    <a:lstStyle/>
                    <a:p>
                      <a:pPr algn="l" rtl="0" fontAlgn="ctr"/>
                      <a:r>
                        <a:rPr lang="es-ES" sz="800" b="0" i="0" u="none" strike="noStrike">
                          <a:solidFill>
                            <a:srgbClr val="000000"/>
                          </a:solidFill>
                          <a:effectLst/>
                          <a:latin typeface="Arial" panose="020B0604020202020204" pitchFamily="34" charset="0"/>
                        </a:rPr>
                        <a:t>Transferencia a Fogafin pasivos contingentes Art 31. Ley 35 de 1993, Dec. 2049 de 1993 y 1118  de 1995</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1,230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0.5%</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0.0%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0.0%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34058482"/>
                  </a:ext>
                </a:extLst>
              </a:tr>
              <a:tr h="147769">
                <a:tc>
                  <a:txBody>
                    <a:bodyPr/>
                    <a:lstStyle/>
                    <a:p>
                      <a:pPr algn="l" rtl="0" fontAlgn="ctr"/>
                      <a:r>
                        <a:rPr lang="es-ES" sz="800" b="0" i="0" u="none" strike="noStrike">
                          <a:solidFill>
                            <a:srgbClr val="000000"/>
                          </a:solidFill>
                          <a:effectLst/>
                          <a:latin typeface="Arial" panose="020B0604020202020204" pitchFamily="34" charset="0"/>
                        </a:rPr>
                        <a:t>Cubrimiento del riesgo del deslizamiento del salario mínimo – Dec. 036/2015</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74,378</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33.3%</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0.0%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0.0%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07545343"/>
                  </a:ext>
                </a:extLst>
              </a:tr>
              <a:tr h="295536">
                <a:tc>
                  <a:txBody>
                    <a:bodyPr/>
                    <a:lstStyle/>
                    <a:p>
                      <a:pPr algn="l" rtl="0" fontAlgn="ctr"/>
                      <a:r>
                        <a:rPr lang="es-CO" sz="800" b="0" i="0" u="none" strike="noStrike">
                          <a:solidFill>
                            <a:srgbClr val="000000"/>
                          </a:solidFill>
                          <a:effectLst/>
                          <a:latin typeface="Arial" panose="020B0604020202020204" pitchFamily="34" charset="0"/>
                        </a:rPr>
                        <a:t>Otras Transferencias  Corrientes No Clasificadas </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rtl="0" fontAlgn="ctr"/>
                      <a:r>
                        <a:rPr lang="es-CO" sz="800" b="0" i="0" u="none" strike="noStrike">
                          <a:solidFill>
                            <a:srgbClr val="000000"/>
                          </a:solidFill>
                          <a:effectLst/>
                          <a:latin typeface="Arial" panose="020B0604020202020204" pitchFamily="34" charset="0"/>
                        </a:rPr>
                        <a:t>644,701</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8.0%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4,661</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0.7%</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2,878</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0.4%</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81862883"/>
                  </a:ext>
                </a:extLst>
              </a:tr>
              <a:tr h="147769">
                <a:tc>
                  <a:txBody>
                    <a:bodyPr/>
                    <a:lstStyle/>
                    <a:p>
                      <a:pPr algn="ctr" rtl="0" fontAlgn="ctr"/>
                      <a:r>
                        <a:rPr lang="es-CO" sz="800" b="1" i="0" u="none" strike="noStrike">
                          <a:solidFill>
                            <a:srgbClr val="FFFFFF"/>
                          </a:solidFill>
                          <a:effectLst/>
                          <a:latin typeface="Arial" panose="020B0604020202020204" pitchFamily="34" charset="0"/>
                        </a:rPr>
                        <a:t>Total Transferencias Corrientes </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800" b="1" i="0" u="none" strike="noStrike">
                          <a:solidFill>
                            <a:srgbClr val="FFFFFF"/>
                          </a:solidFill>
                          <a:effectLst/>
                          <a:latin typeface="Arial" panose="020B0604020202020204" pitchFamily="34" charset="0"/>
                        </a:rPr>
                        <a:t>8,073,246</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800" b="1" i="0" u="none" strike="noStrike">
                          <a:solidFill>
                            <a:srgbClr val="FFFFFF"/>
                          </a:solidFill>
                          <a:effectLst/>
                          <a:latin typeface="Arial" panose="020B0604020202020204" pitchFamily="34" charset="0"/>
                        </a:rPr>
                        <a:t>145%</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800" b="1" i="0" u="none" strike="noStrike">
                          <a:solidFill>
                            <a:srgbClr val="FFFFFF"/>
                          </a:solidFill>
                          <a:effectLst/>
                          <a:latin typeface="Arial" panose="020B0604020202020204" pitchFamily="34" charset="0"/>
                        </a:rPr>
                        <a:t>379,009</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800" b="1" i="0" u="none" strike="noStrike">
                          <a:solidFill>
                            <a:srgbClr val="FFFFFF"/>
                          </a:solidFill>
                          <a:effectLst/>
                          <a:latin typeface="Arial" panose="020B0604020202020204" pitchFamily="34" charset="0"/>
                        </a:rPr>
                        <a:t>4.7%</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800" b="1" i="0" u="none" strike="noStrike">
                          <a:solidFill>
                            <a:srgbClr val="FFFFFF"/>
                          </a:solidFill>
                          <a:effectLst/>
                          <a:latin typeface="Arial" panose="020B0604020202020204" pitchFamily="34" charset="0"/>
                        </a:rPr>
                        <a:t>357,053</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800" b="1" i="0" u="none" strike="noStrike">
                          <a:solidFill>
                            <a:srgbClr val="FFFFFF"/>
                          </a:solidFill>
                          <a:effectLst/>
                          <a:latin typeface="Arial" panose="020B0604020202020204" pitchFamily="34" charset="0"/>
                        </a:rPr>
                        <a:t>4.4%</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extLst>
                  <a:ext uri="{0D108BD9-81ED-4DB2-BD59-A6C34878D82A}">
                    <a16:rowId xmlns:a16="http://schemas.microsoft.com/office/drawing/2014/main" val="2357389936"/>
                  </a:ext>
                </a:extLst>
              </a:tr>
              <a:tr h="295536">
                <a:tc>
                  <a:txBody>
                    <a:bodyPr/>
                    <a:lstStyle/>
                    <a:p>
                      <a:pPr algn="l" rtl="0" fontAlgn="ctr"/>
                      <a:r>
                        <a:rPr lang="es-ES" sz="800" b="1" i="0" u="none" strike="noStrike">
                          <a:solidFill>
                            <a:srgbClr val="000000"/>
                          </a:solidFill>
                          <a:effectLst/>
                          <a:latin typeface="Arial" panose="020B0604020202020204" pitchFamily="34" charset="0"/>
                        </a:rPr>
                        <a:t>FINDETER - Subsidios para operaciones de redescuento para proyectos de operación  </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203,023</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90.8%</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0.0%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0.0%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90081408"/>
                  </a:ext>
                </a:extLst>
              </a:tr>
              <a:tr h="147769">
                <a:tc>
                  <a:txBody>
                    <a:bodyPr/>
                    <a:lstStyle/>
                    <a:p>
                      <a:pPr algn="l" rtl="0" fontAlgn="ctr"/>
                      <a:r>
                        <a:rPr lang="es-ES" sz="800" b="0" i="0" u="none" strike="noStrike">
                          <a:solidFill>
                            <a:srgbClr val="000000"/>
                          </a:solidFill>
                          <a:effectLst/>
                          <a:latin typeface="Arial" panose="020B0604020202020204" pitchFamily="34" charset="0"/>
                        </a:rPr>
                        <a:t>Capitalización de positiva compañía de seguros s.a. decreto 2066 de 2016</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20,647</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9.2%</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0.0%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800" b="0" i="0" u="none" strike="noStrike">
                          <a:solidFill>
                            <a:srgbClr val="000000"/>
                          </a:solidFill>
                          <a:effectLst/>
                          <a:latin typeface="Arial" panose="020B0604020202020204" pitchFamily="34" charset="0"/>
                        </a:rPr>
                        <a:t>0.0%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41229643"/>
                  </a:ext>
                </a:extLst>
              </a:tr>
              <a:tr h="147769">
                <a:tc>
                  <a:txBody>
                    <a:bodyPr/>
                    <a:lstStyle/>
                    <a:p>
                      <a:pPr algn="ctr" rtl="0" fontAlgn="ctr"/>
                      <a:r>
                        <a:rPr lang="es-CO" sz="800" b="1" i="0" u="none" strike="noStrike">
                          <a:solidFill>
                            <a:srgbClr val="FFFFFF"/>
                          </a:solidFill>
                          <a:effectLst/>
                          <a:latin typeface="Arial" panose="020B0604020202020204" pitchFamily="34" charset="0"/>
                        </a:rPr>
                        <a:t>Total Transferencias de Capital </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800" b="1" i="0" u="none" strike="noStrike">
                          <a:solidFill>
                            <a:srgbClr val="FFFFFF"/>
                          </a:solidFill>
                          <a:effectLst/>
                          <a:latin typeface="Arial" panose="020B0604020202020204" pitchFamily="34" charset="0"/>
                        </a:rPr>
                        <a:t>223,670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800" b="1" i="0" u="none" strike="noStrike">
                          <a:solidFill>
                            <a:srgbClr val="FFFFFF"/>
                          </a:solidFill>
                          <a:effectLst/>
                          <a:latin typeface="Arial" panose="020B0604020202020204" pitchFamily="34" charset="0"/>
                        </a:rPr>
                        <a:t>100%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800" b="1" i="0" u="none" strike="noStrike">
                          <a:solidFill>
                            <a:srgbClr val="FFFFFF"/>
                          </a:solidFill>
                          <a:effectLst/>
                          <a:latin typeface="Arial" panose="020B0604020202020204" pitchFamily="34" charset="0"/>
                        </a:rPr>
                        <a:t>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800" b="1" i="0" u="none" strike="noStrike">
                          <a:solidFill>
                            <a:srgbClr val="FFFFFF"/>
                          </a:solidFill>
                          <a:effectLst/>
                          <a:latin typeface="Arial" panose="020B0604020202020204" pitchFamily="34" charset="0"/>
                        </a:rPr>
                        <a:t>0.0%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800" b="1" i="0" u="none" strike="noStrike">
                          <a:solidFill>
                            <a:srgbClr val="FFFFFF"/>
                          </a:solidFill>
                          <a:effectLst/>
                          <a:latin typeface="Arial" panose="020B0604020202020204" pitchFamily="34" charset="0"/>
                        </a:rPr>
                        <a:t>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800" b="1" i="0" u="none" strike="noStrike" dirty="0">
                          <a:solidFill>
                            <a:srgbClr val="FFFFFF"/>
                          </a:solidFill>
                          <a:effectLst/>
                          <a:latin typeface="Arial" panose="020B0604020202020204" pitchFamily="34" charset="0"/>
                        </a:rPr>
                        <a:t>0.0%</a:t>
                      </a:r>
                    </a:p>
                  </a:txBody>
                  <a:tcPr marL="8366" marR="8366" marT="836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extLst>
                  <a:ext uri="{0D108BD9-81ED-4DB2-BD59-A6C34878D82A}">
                    <a16:rowId xmlns:a16="http://schemas.microsoft.com/office/drawing/2014/main" val="3005066656"/>
                  </a:ext>
                </a:extLst>
              </a:tr>
            </a:tbl>
          </a:graphicData>
        </a:graphic>
      </p:graphicFrame>
    </p:spTree>
    <p:extLst>
      <p:ext uri="{BB962C8B-B14F-4D97-AF65-F5344CB8AC3E}">
        <p14:creationId xmlns:p14="http://schemas.microsoft.com/office/powerpoint/2010/main" val="72386770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descr="Plantilla-PPT-MHCP-4-3.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21299171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1636729" y="0"/>
            <a:ext cx="7507272" cy="6858000"/>
          </a:xfrm>
          <a:prstGeom prst="rect">
            <a:avLst/>
          </a:prstGeom>
          <a:solidFill>
            <a:srgbClr val="DBE6F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dirty="0"/>
          </a:p>
        </p:txBody>
      </p:sp>
      <p:sp>
        <p:nvSpPr>
          <p:cNvPr id="4" name="Rectángulo 3"/>
          <p:cNvSpPr/>
          <p:nvPr/>
        </p:nvSpPr>
        <p:spPr>
          <a:xfrm flipH="1">
            <a:off x="-1" y="0"/>
            <a:ext cx="1636730" cy="6858000"/>
          </a:xfrm>
          <a:prstGeom prst="rect">
            <a:avLst/>
          </a:prstGeom>
          <a:solidFill>
            <a:srgbClr val="13815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dirty="0"/>
          </a:p>
        </p:txBody>
      </p:sp>
      <p:sp>
        <p:nvSpPr>
          <p:cNvPr id="5" name="CuadroTexto 4"/>
          <p:cNvSpPr txBox="1"/>
          <p:nvPr/>
        </p:nvSpPr>
        <p:spPr>
          <a:xfrm>
            <a:off x="2567353" y="2777451"/>
            <a:ext cx="6460274" cy="1938992"/>
          </a:xfrm>
          <a:prstGeom prst="rect">
            <a:avLst/>
          </a:prstGeom>
          <a:noFill/>
        </p:spPr>
        <p:txBody>
          <a:bodyPr wrap="square" rtlCol="0">
            <a:spAutoFit/>
          </a:bodyPr>
          <a:lstStyle/>
          <a:p>
            <a:r>
              <a:rPr lang="es-ES" sz="4000" b="1" dirty="0" smtClean="0">
                <a:solidFill>
                  <a:schemeClr val="tx2"/>
                </a:solidFill>
                <a:latin typeface="Arial"/>
                <a:cs typeface="Arial"/>
              </a:rPr>
              <a:t>Información de Ejecución Presupuestal</a:t>
            </a:r>
          </a:p>
          <a:p>
            <a:endParaRPr lang="es-ES" sz="4000" dirty="0">
              <a:solidFill>
                <a:schemeClr val="tx2"/>
              </a:solidFill>
              <a:latin typeface="Arial"/>
              <a:cs typeface="Arial"/>
            </a:endParaRPr>
          </a:p>
        </p:txBody>
      </p:sp>
      <p:sp>
        <p:nvSpPr>
          <p:cNvPr id="6" name="CuadroTexto 5"/>
          <p:cNvSpPr txBox="1"/>
          <p:nvPr/>
        </p:nvSpPr>
        <p:spPr>
          <a:xfrm>
            <a:off x="4282967" y="5371723"/>
            <a:ext cx="4861034" cy="830997"/>
          </a:xfrm>
          <a:prstGeom prst="rect">
            <a:avLst/>
          </a:prstGeom>
          <a:noFill/>
        </p:spPr>
        <p:txBody>
          <a:bodyPr wrap="square" rtlCol="0">
            <a:spAutoFit/>
          </a:bodyPr>
          <a:lstStyle/>
          <a:p>
            <a:pPr algn="ctr"/>
            <a:r>
              <a:rPr lang="es-ES" sz="2800" b="1" dirty="0" smtClean="0">
                <a:solidFill>
                  <a:schemeClr val="tx2"/>
                </a:solidFill>
                <a:latin typeface="Arial"/>
                <a:cs typeface="Arial"/>
              </a:rPr>
              <a:t>Sector Hacienda </a:t>
            </a:r>
          </a:p>
          <a:p>
            <a:pPr algn="ctr"/>
            <a:r>
              <a:rPr lang="es-ES" sz="2000" b="1" dirty="0" smtClean="0">
                <a:solidFill>
                  <a:schemeClr val="tx2"/>
                </a:solidFill>
                <a:latin typeface="Arial"/>
                <a:cs typeface="Arial"/>
              </a:rPr>
              <a:t>Febrero 2020</a:t>
            </a:r>
            <a:endParaRPr lang="es-ES" sz="2000" b="1" dirty="0">
              <a:solidFill>
                <a:schemeClr val="tx2"/>
              </a:solidFill>
              <a:latin typeface="Arial"/>
              <a:cs typeface="Arial"/>
            </a:endParaRPr>
          </a:p>
        </p:txBody>
      </p:sp>
      <p:pic>
        <p:nvPicPr>
          <p:cNvPr id="7" name="Imagen 6" descr="Logo-Minhacienda.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4412" y="715539"/>
            <a:ext cx="3718612" cy="628242"/>
          </a:xfrm>
          <a:prstGeom prst="rect">
            <a:avLst/>
          </a:prstGeom>
        </p:spPr>
      </p:pic>
    </p:spTree>
    <p:extLst>
      <p:ext uri="{BB962C8B-B14F-4D97-AF65-F5344CB8AC3E}">
        <p14:creationId xmlns:p14="http://schemas.microsoft.com/office/powerpoint/2010/main" val="3585059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6252413" y="174301"/>
            <a:ext cx="2606804" cy="707886"/>
          </a:xfrm>
          <a:prstGeom prst="rect">
            <a:avLst/>
          </a:prstGeom>
          <a:noFill/>
        </p:spPr>
        <p:txBody>
          <a:bodyPr wrap="none" rtlCol="0">
            <a:spAutoFit/>
          </a:bodyPr>
          <a:lstStyle/>
          <a:p>
            <a:r>
              <a:rPr lang="es-CO" sz="4000" dirty="0">
                <a:solidFill>
                  <a:schemeClr val="tx2"/>
                </a:solidFill>
                <a:latin typeface="Arial"/>
                <a:cs typeface="Arial"/>
              </a:rPr>
              <a:t>Contenido</a:t>
            </a:r>
          </a:p>
        </p:txBody>
      </p:sp>
      <p:graphicFrame>
        <p:nvGraphicFramePr>
          <p:cNvPr id="5" name="Diagrama 4"/>
          <p:cNvGraphicFramePr/>
          <p:nvPr>
            <p:extLst>
              <p:ext uri="{D42A27DB-BD31-4B8C-83A1-F6EECF244321}">
                <p14:modId xmlns:p14="http://schemas.microsoft.com/office/powerpoint/2010/main" val="1310099251"/>
              </p:ext>
            </p:extLst>
          </p:nvPr>
        </p:nvGraphicFramePr>
        <p:xfrm>
          <a:off x="179512" y="1411551"/>
          <a:ext cx="8712968" cy="52565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5768355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Título"/>
          <p:cNvSpPr txBox="1">
            <a:spLocks/>
          </p:cNvSpPr>
          <p:nvPr/>
        </p:nvSpPr>
        <p:spPr bwMode="auto">
          <a:xfrm>
            <a:off x="7178790" y="1627252"/>
            <a:ext cx="1801590" cy="298261"/>
          </a:xfrm>
          <a:prstGeom prst="rect">
            <a:avLst/>
          </a:prstGeom>
          <a:noFill/>
          <a:ln w="9525">
            <a:noFill/>
            <a:miter lim="800000"/>
            <a:headEnd/>
            <a:tailEnd/>
          </a:ln>
        </p:spPr>
        <p:txBody>
          <a:bodyPr anchor="ctr"/>
          <a:lstStyle/>
          <a:p>
            <a:pPr algn="ctr" eaLnBrk="0" hangingPunct="0">
              <a:lnSpc>
                <a:spcPts val="2000"/>
              </a:lnSpc>
              <a:defRPr/>
            </a:pPr>
            <a:r>
              <a:rPr lang="es-CO" sz="800" b="1" kern="0" dirty="0" smtClean="0">
                <a:latin typeface="+mj-lt"/>
                <a:ea typeface="+mj-ea"/>
                <a:cs typeface="+mj-cs"/>
              </a:rPr>
              <a:t>Cifras en millones </a:t>
            </a:r>
            <a:endParaRPr lang="es-CO" sz="800" b="1" kern="0" dirty="0">
              <a:latin typeface="+mj-lt"/>
              <a:ea typeface="+mj-ea"/>
              <a:cs typeface="+mj-cs"/>
            </a:endParaRPr>
          </a:p>
        </p:txBody>
      </p:sp>
      <p:sp>
        <p:nvSpPr>
          <p:cNvPr id="5" name="4 CuadroTexto"/>
          <p:cNvSpPr txBox="1">
            <a:spLocks noChangeArrowheads="1"/>
          </p:cNvSpPr>
          <p:nvPr/>
        </p:nvSpPr>
        <p:spPr bwMode="auto">
          <a:xfrm>
            <a:off x="5957927" y="6532525"/>
            <a:ext cx="3224563"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lgn="r"/>
            <a:r>
              <a:rPr lang="es-CO" sz="500" dirty="0" smtClean="0">
                <a:latin typeface="Arial" charset="0"/>
              </a:rPr>
              <a:t>Fuente: Reporte SIIF </a:t>
            </a:r>
            <a:r>
              <a:rPr lang="es-CO" sz="500" dirty="0">
                <a:latin typeface="Arial" charset="0"/>
              </a:rPr>
              <a:t>NACION </a:t>
            </a:r>
            <a:r>
              <a:rPr lang="es-CO" sz="500" dirty="0" smtClean="0">
                <a:latin typeface="Arial" charset="0"/>
              </a:rPr>
              <a:t>al 02 de marzo de 2020</a:t>
            </a:r>
            <a:endParaRPr lang="es-CO" sz="500" dirty="0">
              <a:latin typeface="Arial" charset="0"/>
            </a:endParaRPr>
          </a:p>
          <a:p>
            <a:pPr algn="r"/>
            <a:r>
              <a:rPr lang="es-CO" sz="500" dirty="0" smtClean="0">
                <a:latin typeface="Arial" charset="0"/>
              </a:rPr>
              <a:t>Oficina </a:t>
            </a:r>
            <a:r>
              <a:rPr lang="es-CO" sz="500" dirty="0">
                <a:latin typeface="Arial" charset="0"/>
              </a:rPr>
              <a:t>Asesora de Planeación </a:t>
            </a:r>
            <a:r>
              <a:rPr lang="es-CO" sz="500" dirty="0" smtClean="0">
                <a:latin typeface="Arial" charset="0"/>
              </a:rPr>
              <a:t>- OAP </a:t>
            </a:r>
          </a:p>
        </p:txBody>
      </p:sp>
      <p:sp>
        <p:nvSpPr>
          <p:cNvPr id="6" name="3 CuadroTexto"/>
          <p:cNvSpPr txBox="1"/>
          <p:nvPr/>
        </p:nvSpPr>
        <p:spPr>
          <a:xfrm>
            <a:off x="3166634" y="399586"/>
            <a:ext cx="4012156" cy="369332"/>
          </a:xfrm>
          <a:prstGeom prst="rect">
            <a:avLst/>
          </a:prstGeom>
          <a:noFill/>
          <a:ln>
            <a:noFill/>
          </a:ln>
        </p:spPr>
        <p:style>
          <a:lnRef idx="2">
            <a:schemeClr val="accent2"/>
          </a:lnRef>
          <a:fillRef idx="1">
            <a:schemeClr val="lt1"/>
          </a:fillRef>
          <a:effectRef idx="0">
            <a:schemeClr val="accent2"/>
          </a:effectRef>
          <a:fontRef idx="minor">
            <a:schemeClr val="dk1"/>
          </a:fontRef>
        </p:style>
        <p:txBody>
          <a:bodyPr wrap="square" rtlCol="0">
            <a:spAutoFit/>
          </a:bodyPr>
          <a:lstStyle/>
          <a:p>
            <a:r>
              <a:rPr lang="es-CO" dirty="0">
                <a:solidFill>
                  <a:schemeClr val="tx2"/>
                </a:solidFill>
                <a:latin typeface="Arial"/>
                <a:cs typeface="Arial"/>
              </a:rPr>
              <a:t>Consolidado Sector Hacienda </a:t>
            </a:r>
          </a:p>
        </p:txBody>
      </p:sp>
      <p:grpSp>
        <p:nvGrpSpPr>
          <p:cNvPr id="8" name="27 Grupo"/>
          <p:cNvGrpSpPr/>
          <p:nvPr/>
        </p:nvGrpSpPr>
        <p:grpSpPr>
          <a:xfrm>
            <a:off x="6798483" y="36763"/>
            <a:ext cx="1872208" cy="791494"/>
            <a:chOff x="7092280" y="415711"/>
            <a:chExt cx="1872208" cy="791494"/>
          </a:xfrm>
        </p:grpSpPr>
        <p:sp>
          <p:nvSpPr>
            <p:cNvPr id="9" name="Forma libre 13"/>
            <p:cNvSpPr/>
            <p:nvPr/>
          </p:nvSpPr>
          <p:spPr>
            <a:xfrm>
              <a:off x="8140704" y="872386"/>
              <a:ext cx="91440" cy="108000"/>
            </a:xfrm>
            <a:custGeom>
              <a:avLst/>
              <a:gdLst/>
              <a:ahLst/>
              <a:cxnLst/>
              <a:rect l="0" t="0" r="0" b="0"/>
              <a:pathLst>
                <a:path>
                  <a:moveTo>
                    <a:pt x="45720" y="0"/>
                  </a:moveTo>
                  <a:lnTo>
                    <a:pt x="77961" y="0"/>
                  </a:lnTo>
                  <a:lnTo>
                    <a:pt x="77961" y="275942"/>
                  </a:lnTo>
                  <a:lnTo>
                    <a:pt x="110203" y="275942"/>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10" name="Forma libre 14"/>
            <p:cNvSpPr/>
            <p:nvPr/>
          </p:nvSpPr>
          <p:spPr>
            <a:xfrm>
              <a:off x="8140704" y="872386"/>
              <a:ext cx="91440" cy="108000"/>
            </a:xfrm>
            <a:custGeom>
              <a:avLst/>
              <a:gdLst/>
              <a:ahLst/>
              <a:cxnLst/>
              <a:rect l="0" t="0" r="0" b="0"/>
              <a:pathLst>
                <a:path>
                  <a:moveTo>
                    <a:pt x="45720" y="0"/>
                  </a:moveTo>
                  <a:lnTo>
                    <a:pt x="77961" y="0"/>
                  </a:lnTo>
                  <a:lnTo>
                    <a:pt x="77961" y="178717"/>
                  </a:lnTo>
                  <a:lnTo>
                    <a:pt x="110203" y="178717"/>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11" name="Forma libre 15"/>
            <p:cNvSpPr/>
            <p:nvPr/>
          </p:nvSpPr>
          <p:spPr>
            <a:xfrm>
              <a:off x="8140704" y="826666"/>
              <a:ext cx="91440" cy="108000"/>
            </a:xfrm>
            <a:custGeom>
              <a:avLst/>
              <a:gdLst/>
              <a:ahLst/>
              <a:cxnLst/>
              <a:rect l="0" t="0" r="0" b="0"/>
              <a:pathLst>
                <a:path>
                  <a:moveTo>
                    <a:pt x="45720" y="45720"/>
                  </a:moveTo>
                  <a:lnTo>
                    <a:pt x="77961" y="45720"/>
                  </a:lnTo>
                  <a:lnTo>
                    <a:pt x="77961" y="126475"/>
                  </a:lnTo>
                  <a:lnTo>
                    <a:pt x="110203" y="126475"/>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12" name="Forma libre 16"/>
            <p:cNvSpPr/>
            <p:nvPr/>
          </p:nvSpPr>
          <p:spPr>
            <a:xfrm>
              <a:off x="8140704" y="489828"/>
              <a:ext cx="91440" cy="108000"/>
            </a:xfrm>
            <a:custGeom>
              <a:avLst/>
              <a:gdLst/>
              <a:ahLst/>
              <a:cxnLst/>
              <a:rect l="0" t="0" r="0" b="0"/>
              <a:pathLst>
                <a:path>
                  <a:moveTo>
                    <a:pt x="45720" y="0"/>
                  </a:moveTo>
                  <a:lnTo>
                    <a:pt x="77961" y="0"/>
                  </a:lnTo>
                  <a:lnTo>
                    <a:pt x="77961" y="201845"/>
                  </a:lnTo>
                  <a:lnTo>
                    <a:pt x="110203" y="201845"/>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13" name="Forma libre 17"/>
            <p:cNvSpPr/>
            <p:nvPr/>
          </p:nvSpPr>
          <p:spPr>
            <a:xfrm>
              <a:off x="8140704" y="489828"/>
              <a:ext cx="91440" cy="108000"/>
            </a:xfrm>
            <a:custGeom>
              <a:avLst/>
              <a:gdLst/>
              <a:ahLst/>
              <a:cxnLst/>
              <a:rect l="0" t="0" r="0" b="0"/>
              <a:pathLst>
                <a:path>
                  <a:moveTo>
                    <a:pt x="45720" y="0"/>
                  </a:moveTo>
                  <a:lnTo>
                    <a:pt x="77961" y="0"/>
                  </a:lnTo>
                  <a:lnTo>
                    <a:pt x="77961" y="101602"/>
                  </a:lnTo>
                  <a:lnTo>
                    <a:pt x="110203" y="101602"/>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14" name="Forma libre 18"/>
            <p:cNvSpPr/>
            <p:nvPr/>
          </p:nvSpPr>
          <p:spPr>
            <a:xfrm>
              <a:off x="8140704" y="444108"/>
              <a:ext cx="91440" cy="108000"/>
            </a:xfrm>
            <a:custGeom>
              <a:avLst/>
              <a:gdLst/>
              <a:ahLst/>
              <a:cxnLst/>
              <a:rect l="0" t="0" r="0" b="0"/>
              <a:pathLst>
                <a:path>
                  <a:moveTo>
                    <a:pt x="45720" y="45720"/>
                  </a:moveTo>
                  <a:lnTo>
                    <a:pt x="77961" y="45720"/>
                  </a:lnTo>
                  <a:lnTo>
                    <a:pt x="77961" y="45720"/>
                  </a:lnTo>
                  <a:lnTo>
                    <a:pt x="110203" y="45720"/>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15" name="Forma libre 19"/>
            <p:cNvSpPr/>
            <p:nvPr/>
          </p:nvSpPr>
          <p:spPr>
            <a:xfrm>
              <a:off x="7092280" y="548680"/>
              <a:ext cx="682458" cy="285785"/>
            </a:xfrm>
            <a:custGeom>
              <a:avLst/>
              <a:gdLst>
                <a:gd name="connsiteX0" fmla="*/ 0 w 322418"/>
                <a:gd name="connsiteY0" fmla="*/ 0 h 98337"/>
                <a:gd name="connsiteX1" fmla="*/ 322418 w 322418"/>
                <a:gd name="connsiteY1" fmla="*/ 0 h 98337"/>
                <a:gd name="connsiteX2" fmla="*/ 322418 w 322418"/>
                <a:gd name="connsiteY2" fmla="*/ 98337 h 98337"/>
                <a:gd name="connsiteX3" fmla="*/ 0 w 322418"/>
                <a:gd name="connsiteY3" fmla="*/ 98337 h 98337"/>
                <a:gd name="connsiteX4" fmla="*/ 0 w 322418"/>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2418" h="98337">
                  <a:moveTo>
                    <a:pt x="0" y="0"/>
                  </a:moveTo>
                  <a:lnTo>
                    <a:pt x="322418" y="0"/>
                  </a:lnTo>
                  <a:lnTo>
                    <a:pt x="322418" y="98337"/>
                  </a:lnTo>
                  <a:lnTo>
                    <a:pt x="0" y="98337"/>
                  </a:lnTo>
                  <a:lnTo>
                    <a:pt x="0" y="0"/>
                  </a:lnTo>
                  <a:close/>
                </a:path>
              </a:pathLst>
            </a:custGeom>
            <a:solidFill>
              <a:schemeClr val="accent6">
                <a:alpha val="90000"/>
              </a:schemeClr>
            </a:solidFill>
            <a:ln>
              <a:noFill/>
            </a:ln>
          </p:spPr>
          <p:style>
            <a:lnRef idx="2">
              <a:schemeClr val="lt1">
                <a:hueOff val="0"/>
                <a:satOff val="0"/>
                <a:lumOff val="0"/>
                <a:alphaOff val="0"/>
              </a:schemeClr>
            </a:lnRef>
            <a:fillRef idx="1">
              <a:scrgbClr r="0" g="0" b="0"/>
            </a:fillRef>
            <a:effectRef idx="0">
              <a:schemeClr val="accent2">
                <a:alpha val="80000"/>
                <a:hueOff val="0"/>
                <a:satOff val="0"/>
                <a:lumOff val="0"/>
                <a:alphaOff val="0"/>
              </a:schemeClr>
            </a:effectRef>
            <a:fontRef idx="minor">
              <a:schemeClr val="lt1"/>
            </a:fontRef>
          </p:style>
          <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s-CO" sz="800" b="1" dirty="0" smtClean="0">
                  <a:solidFill>
                    <a:schemeClr val="tx1"/>
                  </a:solidFill>
                </a:rPr>
                <a:t>EJECUCIÓN PRESUPUESTAL</a:t>
              </a:r>
              <a:endParaRPr lang="es-CO" sz="800" b="1" kern="1200" dirty="0" smtClean="0">
                <a:solidFill>
                  <a:schemeClr val="tx1"/>
                </a:solidFill>
              </a:endParaRPr>
            </a:p>
          </p:txBody>
        </p:sp>
        <p:sp>
          <p:nvSpPr>
            <p:cNvPr id="16" name="Forma libre 20"/>
            <p:cNvSpPr/>
            <p:nvPr/>
          </p:nvSpPr>
          <p:spPr>
            <a:xfrm>
              <a:off x="7864006" y="415712"/>
              <a:ext cx="322418" cy="134865"/>
            </a:xfrm>
            <a:custGeom>
              <a:avLst/>
              <a:gdLst>
                <a:gd name="connsiteX0" fmla="*/ 0 w 322418"/>
                <a:gd name="connsiteY0" fmla="*/ 0 h 134865"/>
                <a:gd name="connsiteX1" fmla="*/ 322418 w 322418"/>
                <a:gd name="connsiteY1" fmla="*/ 0 h 134865"/>
                <a:gd name="connsiteX2" fmla="*/ 322418 w 322418"/>
                <a:gd name="connsiteY2" fmla="*/ 134865 h 134865"/>
                <a:gd name="connsiteX3" fmla="*/ 0 w 322418"/>
                <a:gd name="connsiteY3" fmla="*/ 134865 h 134865"/>
                <a:gd name="connsiteX4" fmla="*/ 0 w 322418"/>
                <a:gd name="connsiteY4" fmla="*/ 0 h 1348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2418" h="134865">
                  <a:moveTo>
                    <a:pt x="0" y="0"/>
                  </a:moveTo>
                  <a:lnTo>
                    <a:pt x="322418" y="0"/>
                  </a:lnTo>
                  <a:lnTo>
                    <a:pt x="322418" y="134865"/>
                  </a:lnTo>
                  <a:lnTo>
                    <a:pt x="0" y="134865"/>
                  </a:lnTo>
                  <a:lnTo>
                    <a:pt x="0" y="0"/>
                  </a:lnTo>
                  <a:close/>
                </a:path>
              </a:pathLst>
            </a:custGeom>
            <a:solidFill>
              <a:schemeClr val="accent1"/>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algn="ctr" defTabSz="622300">
                <a:lnSpc>
                  <a:spcPct val="90000"/>
                </a:lnSpc>
                <a:spcBef>
                  <a:spcPct val="0"/>
                </a:spcBef>
                <a:spcAft>
                  <a:spcPct val="35000"/>
                </a:spcAft>
              </a:pPr>
              <a:r>
                <a:rPr lang="es-CO" sz="800" dirty="0" smtClean="0">
                  <a:solidFill>
                    <a:schemeClr val="tx1"/>
                  </a:solidFill>
                </a:rPr>
                <a:t>S.H</a:t>
              </a:r>
              <a:endParaRPr lang="es-CO" sz="800" dirty="0">
                <a:solidFill>
                  <a:schemeClr val="tx1"/>
                </a:solidFill>
              </a:endParaRPr>
            </a:p>
          </p:txBody>
        </p:sp>
        <p:sp>
          <p:nvSpPr>
            <p:cNvPr id="17" name="Forma libre 21"/>
            <p:cNvSpPr/>
            <p:nvPr/>
          </p:nvSpPr>
          <p:spPr>
            <a:xfrm>
              <a:off x="8250906" y="415711"/>
              <a:ext cx="713581" cy="119867"/>
            </a:xfrm>
            <a:custGeom>
              <a:avLst/>
              <a:gdLst>
                <a:gd name="connsiteX0" fmla="*/ 0 w 291611"/>
                <a:gd name="connsiteY0" fmla="*/ 0 h 98337"/>
                <a:gd name="connsiteX1" fmla="*/ 291611 w 291611"/>
                <a:gd name="connsiteY1" fmla="*/ 0 h 98337"/>
                <a:gd name="connsiteX2" fmla="*/ 291611 w 291611"/>
                <a:gd name="connsiteY2" fmla="*/ 98337 h 98337"/>
                <a:gd name="connsiteX3" fmla="*/ 0 w 291611"/>
                <a:gd name="connsiteY3" fmla="*/ 98337 h 98337"/>
                <a:gd name="connsiteX4" fmla="*/ 0 w 291611"/>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337">
                  <a:moveTo>
                    <a:pt x="0" y="0"/>
                  </a:moveTo>
                  <a:lnTo>
                    <a:pt x="291611" y="0"/>
                  </a:lnTo>
                  <a:lnTo>
                    <a:pt x="291611" y="98337"/>
                  </a:lnTo>
                  <a:lnTo>
                    <a:pt x="0" y="98337"/>
                  </a:lnTo>
                  <a:lnTo>
                    <a:pt x="0" y="0"/>
                  </a:lnTo>
                  <a:close/>
                </a:path>
              </a:pathLst>
            </a:custGeom>
            <a:solidFill>
              <a:schemeClr val="accent2">
                <a:lumMod val="7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algn="ctr" defTabSz="622300">
                <a:lnSpc>
                  <a:spcPct val="90000"/>
                </a:lnSpc>
                <a:spcBef>
                  <a:spcPct val="0"/>
                </a:spcBef>
                <a:spcAft>
                  <a:spcPct val="35000"/>
                </a:spcAft>
              </a:pPr>
              <a:r>
                <a:rPr lang="es-CO" sz="800" dirty="0" smtClean="0">
                  <a:solidFill>
                    <a:schemeClr val="bg1"/>
                  </a:solidFill>
                </a:rPr>
                <a:t>TOTAL</a:t>
              </a:r>
              <a:endParaRPr lang="es-CO" sz="800" dirty="0">
                <a:solidFill>
                  <a:schemeClr val="bg1"/>
                </a:solidFill>
              </a:endParaRPr>
            </a:p>
          </p:txBody>
        </p:sp>
        <p:sp>
          <p:nvSpPr>
            <p:cNvPr id="18" name="Forma libre 22"/>
            <p:cNvSpPr/>
            <p:nvPr/>
          </p:nvSpPr>
          <p:spPr>
            <a:xfrm>
              <a:off x="8250907" y="535578"/>
              <a:ext cx="713580" cy="122647"/>
            </a:xfrm>
            <a:custGeom>
              <a:avLst/>
              <a:gdLst>
                <a:gd name="connsiteX0" fmla="*/ 0 w 291611"/>
                <a:gd name="connsiteY0" fmla="*/ 0 h 98337"/>
                <a:gd name="connsiteX1" fmla="*/ 291611 w 291611"/>
                <a:gd name="connsiteY1" fmla="*/ 0 h 98337"/>
                <a:gd name="connsiteX2" fmla="*/ 291611 w 291611"/>
                <a:gd name="connsiteY2" fmla="*/ 98337 h 98337"/>
                <a:gd name="connsiteX3" fmla="*/ 0 w 291611"/>
                <a:gd name="connsiteY3" fmla="*/ 98337 h 98337"/>
                <a:gd name="connsiteX4" fmla="*/ 0 w 291611"/>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337">
                  <a:moveTo>
                    <a:pt x="0" y="0"/>
                  </a:moveTo>
                  <a:lnTo>
                    <a:pt x="291611" y="0"/>
                  </a:lnTo>
                  <a:lnTo>
                    <a:pt x="291611" y="98337"/>
                  </a:lnTo>
                  <a:lnTo>
                    <a:pt x="0" y="98337"/>
                  </a:lnTo>
                  <a:lnTo>
                    <a:pt x="0" y="0"/>
                  </a:lnTo>
                  <a:close/>
                </a:path>
              </a:pathLst>
            </a:cu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algn="ctr" defTabSz="622300">
                <a:lnSpc>
                  <a:spcPct val="90000"/>
                </a:lnSpc>
                <a:spcBef>
                  <a:spcPct val="0"/>
                </a:spcBef>
                <a:spcAft>
                  <a:spcPct val="35000"/>
                </a:spcAft>
              </a:pPr>
              <a:r>
                <a:rPr lang="es-CO" sz="800" dirty="0" smtClean="0">
                  <a:solidFill>
                    <a:schemeClr val="bg1"/>
                  </a:solidFill>
                </a:rPr>
                <a:t>INVERSION</a:t>
              </a:r>
              <a:endParaRPr lang="es-CO" sz="800" dirty="0">
                <a:solidFill>
                  <a:schemeClr val="bg1"/>
                </a:solidFill>
              </a:endParaRPr>
            </a:p>
          </p:txBody>
        </p:sp>
        <p:sp>
          <p:nvSpPr>
            <p:cNvPr id="19" name="Forma libre 23"/>
            <p:cNvSpPr/>
            <p:nvPr/>
          </p:nvSpPr>
          <p:spPr>
            <a:xfrm>
              <a:off x="8250906" y="658226"/>
              <a:ext cx="713582" cy="127669"/>
            </a:xfrm>
            <a:custGeom>
              <a:avLst/>
              <a:gdLst>
                <a:gd name="connsiteX0" fmla="*/ 0 w 291611"/>
                <a:gd name="connsiteY0" fmla="*/ 0 h 98337"/>
                <a:gd name="connsiteX1" fmla="*/ 291611 w 291611"/>
                <a:gd name="connsiteY1" fmla="*/ 0 h 98337"/>
                <a:gd name="connsiteX2" fmla="*/ 291611 w 291611"/>
                <a:gd name="connsiteY2" fmla="*/ 98337 h 98337"/>
                <a:gd name="connsiteX3" fmla="*/ 0 w 291611"/>
                <a:gd name="connsiteY3" fmla="*/ 98337 h 98337"/>
                <a:gd name="connsiteX4" fmla="*/ 0 w 291611"/>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337">
                  <a:moveTo>
                    <a:pt x="0" y="0"/>
                  </a:moveTo>
                  <a:lnTo>
                    <a:pt x="291611" y="0"/>
                  </a:lnTo>
                  <a:lnTo>
                    <a:pt x="291611" y="98337"/>
                  </a:lnTo>
                  <a:lnTo>
                    <a:pt x="0" y="98337"/>
                  </a:lnTo>
                  <a:lnTo>
                    <a:pt x="0" y="0"/>
                  </a:lnTo>
                  <a:close/>
                </a:path>
              </a:pathLst>
            </a:cu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defTabSz="622300">
                <a:lnSpc>
                  <a:spcPct val="90000"/>
                </a:lnSpc>
                <a:spcBef>
                  <a:spcPct val="0"/>
                </a:spcBef>
                <a:spcAft>
                  <a:spcPct val="35000"/>
                </a:spcAft>
              </a:pPr>
              <a:r>
                <a:rPr lang="es-CO" sz="700" dirty="0" smtClean="0">
                  <a:solidFill>
                    <a:schemeClr val="bg1"/>
                  </a:solidFill>
                </a:rPr>
                <a:t>FUNCIONAMIENTO</a:t>
              </a:r>
              <a:endParaRPr lang="es-CO" sz="800" dirty="0">
                <a:solidFill>
                  <a:schemeClr val="bg1"/>
                </a:solidFill>
              </a:endParaRPr>
            </a:p>
          </p:txBody>
        </p:sp>
        <p:sp>
          <p:nvSpPr>
            <p:cNvPr id="20" name="Forma libre 24"/>
            <p:cNvSpPr/>
            <p:nvPr/>
          </p:nvSpPr>
          <p:spPr>
            <a:xfrm>
              <a:off x="7864006" y="857285"/>
              <a:ext cx="322418" cy="134865"/>
            </a:xfrm>
            <a:custGeom>
              <a:avLst/>
              <a:gdLst>
                <a:gd name="connsiteX0" fmla="*/ 0 w 322418"/>
                <a:gd name="connsiteY0" fmla="*/ 0 h 134865"/>
                <a:gd name="connsiteX1" fmla="*/ 322418 w 322418"/>
                <a:gd name="connsiteY1" fmla="*/ 0 h 134865"/>
                <a:gd name="connsiteX2" fmla="*/ 322418 w 322418"/>
                <a:gd name="connsiteY2" fmla="*/ 134865 h 134865"/>
                <a:gd name="connsiteX3" fmla="*/ 0 w 322418"/>
                <a:gd name="connsiteY3" fmla="*/ 134865 h 134865"/>
                <a:gd name="connsiteX4" fmla="*/ 0 w 322418"/>
                <a:gd name="connsiteY4" fmla="*/ 0 h 1348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2418" h="134865">
                  <a:moveTo>
                    <a:pt x="0" y="0"/>
                  </a:moveTo>
                  <a:lnTo>
                    <a:pt x="322418" y="0"/>
                  </a:lnTo>
                  <a:lnTo>
                    <a:pt x="322418" y="134865"/>
                  </a:lnTo>
                  <a:lnTo>
                    <a:pt x="0" y="134865"/>
                  </a:lnTo>
                  <a:lnTo>
                    <a:pt x="0" y="0"/>
                  </a:lnTo>
                  <a:close/>
                </a:path>
              </a:pathLst>
            </a:custGeom>
            <a:solidFill>
              <a:schemeClr val="bg1">
                <a:lumMod val="85000"/>
                <a:alpha val="90000"/>
              </a:schemeClr>
            </a:solidFill>
            <a:ln>
              <a:noFill/>
            </a:ln>
          </p:spPr>
          <p:style>
            <a:lnRef idx="2">
              <a:schemeClr val="lt1">
                <a:hueOff val="0"/>
                <a:satOff val="0"/>
                <a:lumOff val="0"/>
                <a:alphaOff val="0"/>
              </a:schemeClr>
            </a:lnRef>
            <a:fillRef idx="1">
              <a:scrgbClr r="0" g="0" b="0"/>
            </a:fillRef>
            <a:effectRef idx="0">
              <a:schemeClr val="accent2">
                <a:alpha val="70000"/>
                <a:hueOff val="0"/>
                <a:satOff val="0"/>
                <a:lumOff val="0"/>
                <a:alphaOff val="0"/>
              </a:schemeClr>
            </a:effectRef>
            <a:fontRef idx="minor">
              <a:schemeClr val="lt1"/>
            </a:fontRef>
          </p:style>
          <p:txBody>
            <a:bodyPr spcFirstLastPara="0" vert="horz" wrap="square" lIns="8890" tIns="8890" rIns="8890" bIns="8890" numCol="1" spcCol="1270" anchor="ctr" anchorCtr="0">
              <a:noAutofit/>
            </a:bodyPr>
            <a:lstStyle/>
            <a:p>
              <a:pPr algn="ctr" defTabSz="622300">
                <a:lnSpc>
                  <a:spcPct val="90000"/>
                </a:lnSpc>
                <a:spcBef>
                  <a:spcPct val="0"/>
                </a:spcBef>
                <a:spcAft>
                  <a:spcPct val="35000"/>
                </a:spcAft>
              </a:pPr>
              <a:r>
                <a:rPr lang="es-CO" sz="800" b="1" dirty="0" smtClean="0">
                  <a:solidFill>
                    <a:schemeClr val="bg1"/>
                  </a:solidFill>
                </a:rPr>
                <a:t>MHCP</a:t>
              </a:r>
              <a:endParaRPr lang="es-CO" sz="800" b="1" dirty="0">
                <a:solidFill>
                  <a:schemeClr val="bg1"/>
                </a:solidFill>
              </a:endParaRPr>
            </a:p>
          </p:txBody>
        </p:sp>
        <p:sp>
          <p:nvSpPr>
            <p:cNvPr id="21" name="Forma libre 25"/>
            <p:cNvSpPr/>
            <p:nvPr/>
          </p:nvSpPr>
          <p:spPr>
            <a:xfrm>
              <a:off x="8250907" y="847759"/>
              <a:ext cx="713580" cy="115441"/>
            </a:xfrm>
            <a:custGeom>
              <a:avLst/>
              <a:gdLst>
                <a:gd name="connsiteX0" fmla="*/ 0 w 291611"/>
                <a:gd name="connsiteY0" fmla="*/ 0 h 98337"/>
                <a:gd name="connsiteX1" fmla="*/ 291611 w 291611"/>
                <a:gd name="connsiteY1" fmla="*/ 0 h 98337"/>
                <a:gd name="connsiteX2" fmla="*/ 291611 w 291611"/>
                <a:gd name="connsiteY2" fmla="*/ 98337 h 98337"/>
                <a:gd name="connsiteX3" fmla="*/ 0 w 291611"/>
                <a:gd name="connsiteY3" fmla="*/ 98337 h 98337"/>
                <a:gd name="connsiteX4" fmla="*/ 0 w 291611"/>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337">
                  <a:moveTo>
                    <a:pt x="0" y="0"/>
                  </a:moveTo>
                  <a:lnTo>
                    <a:pt x="291611" y="0"/>
                  </a:lnTo>
                  <a:lnTo>
                    <a:pt x="291611" y="98337"/>
                  </a:lnTo>
                  <a:lnTo>
                    <a:pt x="0" y="98337"/>
                  </a:lnTo>
                  <a:lnTo>
                    <a:pt x="0" y="0"/>
                  </a:lnTo>
                  <a:close/>
                </a:path>
              </a:pathLst>
            </a:cu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algn="ctr" defTabSz="622300">
                <a:lnSpc>
                  <a:spcPct val="90000"/>
                </a:lnSpc>
                <a:spcBef>
                  <a:spcPct val="0"/>
                </a:spcBef>
                <a:spcAft>
                  <a:spcPct val="35000"/>
                </a:spcAft>
              </a:pPr>
              <a:r>
                <a:rPr lang="es-CO" sz="800" dirty="0" smtClean="0">
                  <a:solidFill>
                    <a:schemeClr val="bg1"/>
                  </a:solidFill>
                </a:rPr>
                <a:t>TOTAL</a:t>
              </a:r>
              <a:endParaRPr lang="es-CO" sz="800" dirty="0">
                <a:solidFill>
                  <a:schemeClr val="bg1"/>
                </a:solidFill>
              </a:endParaRPr>
            </a:p>
          </p:txBody>
        </p:sp>
        <p:sp>
          <p:nvSpPr>
            <p:cNvPr id="22" name="Forma libre 26"/>
            <p:cNvSpPr/>
            <p:nvPr/>
          </p:nvSpPr>
          <p:spPr>
            <a:xfrm>
              <a:off x="8250907" y="963201"/>
              <a:ext cx="713580" cy="117548"/>
            </a:xfrm>
            <a:custGeom>
              <a:avLst/>
              <a:gdLst>
                <a:gd name="connsiteX0" fmla="*/ 0 w 291611"/>
                <a:gd name="connsiteY0" fmla="*/ 0 h 98513"/>
                <a:gd name="connsiteX1" fmla="*/ 291611 w 291611"/>
                <a:gd name="connsiteY1" fmla="*/ 0 h 98513"/>
                <a:gd name="connsiteX2" fmla="*/ 291611 w 291611"/>
                <a:gd name="connsiteY2" fmla="*/ 98513 h 98513"/>
                <a:gd name="connsiteX3" fmla="*/ 0 w 291611"/>
                <a:gd name="connsiteY3" fmla="*/ 98513 h 98513"/>
                <a:gd name="connsiteX4" fmla="*/ 0 w 291611"/>
                <a:gd name="connsiteY4" fmla="*/ 0 h 985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513">
                  <a:moveTo>
                    <a:pt x="0" y="0"/>
                  </a:moveTo>
                  <a:lnTo>
                    <a:pt x="291611" y="0"/>
                  </a:lnTo>
                  <a:lnTo>
                    <a:pt x="291611" y="98513"/>
                  </a:lnTo>
                  <a:lnTo>
                    <a:pt x="0" y="98513"/>
                  </a:lnTo>
                  <a:lnTo>
                    <a:pt x="0" y="0"/>
                  </a:lnTo>
                  <a:close/>
                </a:path>
              </a:pathLst>
            </a:custGeom>
            <a:solidFill>
              <a:schemeClr val="bg1">
                <a:lumMod val="75000"/>
                <a:alpha val="70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algn="ctr" defTabSz="622300">
                <a:lnSpc>
                  <a:spcPct val="90000"/>
                </a:lnSpc>
                <a:spcBef>
                  <a:spcPct val="0"/>
                </a:spcBef>
                <a:spcAft>
                  <a:spcPct val="35000"/>
                </a:spcAft>
              </a:pPr>
              <a:r>
                <a:rPr lang="es-CO" sz="800" dirty="0" smtClean="0">
                  <a:solidFill>
                    <a:schemeClr val="bg1"/>
                  </a:solidFill>
                </a:rPr>
                <a:t>INVERSIÓN</a:t>
              </a:r>
              <a:endParaRPr lang="es-CO" sz="800" dirty="0">
                <a:solidFill>
                  <a:schemeClr val="bg1"/>
                </a:solidFill>
              </a:endParaRPr>
            </a:p>
          </p:txBody>
        </p:sp>
        <p:sp>
          <p:nvSpPr>
            <p:cNvPr id="23" name="Forma libre 27"/>
            <p:cNvSpPr/>
            <p:nvPr/>
          </p:nvSpPr>
          <p:spPr>
            <a:xfrm>
              <a:off x="8250906" y="1080749"/>
              <a:ext cx="713582" cy="126456"/>
            </a:xfrm>
            <a:custGeom>
              <a:avLst/>
              <a:gdLst>
                <a:gd name="connsiteX0" fmla="*/ 0 w 291611"/>
                <a:gd name="connsiteY0" fmla="*/ 0 h 98513"/>
                <a:gd name="connsiteX1" fmla="*/ 291611 w 291611"/>
                <a:gd name="connsiteY1" fmla="*/ 0 h 98513"/>
                <a:gd name="connsiteX2" fmla="*/ 291611 w 291611"/>
                <a:gd name="connsiteY2" fmla="*/ 98513 h 98513"/>
                <a:gd name="connsiteX3" fmla="*/ 0 w 291611"/>
                <a:gd name="connsiteY3" fmla="*/ 98513 h 98513"/>
                <a:gd name="connsiteX4" fmla="*/ 0 w 291611"/>
                <a:gd name="connsiteY4" fmla="*/ 0 h 985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513">
                  <a:moveTo>
                    <a:pt x="0" y="0"/>
                  </a:moveTo>
                  <a:lnTo>
                    <a:pt x="291611" y="0"/>
                  </a:lnTo>
                  <a:lnTo>
                    <a:pt x="291611" y="98513"/>
                  </a:lnTo>
                  <a:lnTo>
                    <a:pt x="0" y="98513"/>
                  </a:lnTo>
                  <a:lnTo>
                    <a:pt x="0" y="0"/>
                  </a:lnTo>
                  <a:close/>
                </a:path>
              </a:pathLst>
            </a:cu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lvl="0" algn="ctr" defTabSz="622300">
                <a:lnSpc>
                  <a:spcPct val="90000"/>
                </a:lnSpc>
                <a:spcBef>
                  <a:spcPct val="0"/>
                </a:spcBef>
                <a:spcAft>
                  <a:spcPct val="35000"/>
                </a:spcAft>
              </a:pPr>
              <a:r>
                <a:rPr lang="es-CO" sz="700" kern="1200" dirty="0" smtClean="0">
                  <a:solidFill>
                    <a:schemeClr val="bg1"/>
                  </a:solidFill>
                </a:rPr>
                <a:t>FUNCIONAMIENTO</a:t>
              </a:r>
              <a:endParaRPr lang="es-CO" sz="700" kern="1200" dirty="0">
                <a:solidFill>
                  <a:schemeClr val="bg1"/>
                </a:solidFill>
              </a:endParaRPr>
            </a:p>
          </p:txBody>
        </p:sp>
        <p:sp>
          <p:nvSpPr>
            <p:cNvPr id="24" name="Forma libre 28"/>
            <p:cNvSpPr/>
            <p:nvPr/>
          </p:nvSpPr>
          <p:spPr>
            <a:xfrm>
              <a:off x="7740830" y="704983"/>
              <a:ext cx="91440" cy="161827"/>
            </a:xfrm>
            <a:custGeom>
              <a:avLst/>
              <a:gdLst/>
              <a:ahLst/>
              <a:cxnLst/>
              <a:rect l="0" t="0" r="0" b="0"/>
              <a:pathLst>
                <a:path>
                  <a:moveTo>
                    <a:pt x="45720" y="0"/>
                  </a:moveTo>
                  <a:lnTo>
                    <a:pt x="77961" y="0"/>
                  </a:lnTo>
                  <a:lnTo>
                    <a:pt x="77961" y="161827"/>
                  </a:lnTo>
                  <a:lnTo>
                    <a:pt x="110203" y="161827"/>
                  </a:lnTo>
                </a:path>
              </a:pathLst>
            </a:custGeom>
            <a:noFill/>
            <a:ln w="3175">
              <a:solidFill>
                <a:schemeClr val="bg1">
                  <a:lumMod val="85000"/>
                </a:schemeClr>
              </a:solidFill>
            </a:ln>
          </p:spPr>
          <p:style>
            <a:lnRef idx="2">
              <a:scrgbClr r="0" g="0" b="0"/>
            </a:lnRef>
            <a:fillRef idx="0">
              <a:scrgbClr r="0" g="0" b="0"/>
            </a:fillRef>
            <a:effectRef idx="0">
              <a:schemeClr val="accent2">
                <a:tint val="90000"/>
                <a:hueOff val="0"/>
                <a:satOff val="0"/>
                <a:lumOff val="0"/>
                <a:alphaOff val="0"/>
              </a:schemeClr>
            </a:effectRef>
            <a:fontRef idx="minor">
              <a:schemeClr val="tx1">
                <a:hueOff val="0"/>
                <a:satOff val="0"/>
                <a:lumOff val="0"/>
                <a:alphaOff val="0"/>
              </a:schemeClr>
            </a:fontRef>
          </p:style>
        </p:sp>
        <p:sp>
          <p:nvSpPr>
            <p:cNvPr id="25" name="Forma libre 29"/>
            <p:cNvSpPr/>
            <p:nvPr/>
          </p:nvSpPr>
          <p:spPr>
            <a:xfrm>
              <a:off x="7740830" y="538218"/>
              <a:ext cx="91440" cy="166764"/>
            </a:xfrm>
            <a:custGeom>
              <a:avLst/>
              <a:gdLst/>
              <a:ahLst/>
              <a:cxnLst/>
              <a:rect l="0" t="0" r="0" b="0"/>
              <a:pathLst>
                <a:path>
                  <a:moveTo>
                    <a:pt x="45720" y="166764"/>
                  </a:moveTo>
                  <a:lnTo>
                    <a:pt x="77961" y="166764"/>
                  </a:lnTo>
                  <a:lnTo>
                    <a:pt x="77961" y="0"/>
                  </a:lnTo>
                  <a:lnTo>
                    <a:pt x="110203" y="0"/>
                  </a:lnTo>
                </a:path>
              </a:pathLst>
            </a:custGeom>
            <a:noFill/>
            <a:ln w="3175">
              <a:solidFill>
                <a:schemeClr val="bg1">
                  <a:lumMod val="85000"/>
                </a:schemeClr>
              </a:solidFill>
            </a:ln>
          </p:spPr>
          <p:style>
            <a:lnRef idx="2">
              <a:scrgbClr r="0" g="0" b="0"/>
            </a:lnRef>
            <a:fillRef idx="0">
              <a:scrgbClr r="0" g="0" b="0"/>
            </a:fillRef>
            <a:effectRef idx="0">
              <a:schemeClr val="accent2">
                <a:tint val="90000"/>
                <a:hueOff val="0"/>
                <a:satOff val="0"/>
                <a:lumOff val="0"/>
                <a:alphaOff val="0"/>
              </a:schemeClr>
            </a:effectRef>
            <a:fontRef idx="minor">
              <a:schemeClr val="tx1">
                <a:hueOff val="0"/>
                <a:satOff val="0"/>
                <a:lumOff val="0"/>
                <a:alphaOff val="0"/>
              </a:schemeClr>
            </a:fontRef>
          </p:style>
        </p:sp>
      </p:grpSp>
      <p:sp>
        <p:nvSpPr>
          <p:cNvPr id="26" name="5 CuadroTexto"/>
          <p:cNvSpPr txBox="1"/>
          <p:nvPr/>
        </p:nvSpPr>
        <p:spPr>
          <a:xfrm>
            <a:off x="564472" y="3613112"/>
            <a:ext cx="8579528" cy="415498"/>
          </a:xfrm>
          <a:prstGeom prst="rect">
            <a:avLst/>
          </a:prstGeom>
          <a:noFill/>
        </p:spPr>
        <p:txBody>
          <a:bodyPr wrap="square" rtlCol="0">
            <a:spAutoFit/>
          </a:bodyPr>
          <a:lstStyle/>
          <a:p>
            <a:pPr algn="just"/>
            <a:endParaRPr lang="es-CO" sz="1050" dirty="0"/>
          </a:p>
          <a:p>
            <a:pPr marL="171450" indent="-171450" algn="just">
              <a:buFont typeface="Wingdings" panose="05000000000000000000" pitchFamily="2" charset="2"/>
              <a:buChar char="q"/>
            </a:pPr>
            <a:r>
              <a:rPr lang="es-ES" sz="1050" dirty="0" smtClean="0"/>
              <a:t>Se llevaron a cabo distribuciones </a:t>
            </a:r>
            <a:r>
              <a:rPr lang="es-ES" sz="1050" dirty="0"/>
              <a:t>de recursos de Funcionamiento por valor de </a:t>
            </a:r>
            <a:r>
              <a:rPr lang="es-ES" sz="1050" dirty="0" smtClean="0"/>
              <a:t>$327.491 millones </a:t>
            </a:r>
            <a:r>
              <a:rPr lang="es-ES" sz="1050" dirty="0"/>
              <a:t>para</a:t>
            </a:r>
            <a:r>
              <a:rPr lang="es-ES" sz="1050" dirty="0" smtClean="0"/>
              <a:t>:</a:t>
            </a:r>
            <a:endParaRPr lang="es-ES" sz="1050" dirty="0"/>
          </a:p>
        </p:txBody>
      </p:sp>
      <p:sp>
        <p:nvSpPr>
          <p:cNvPr id="27" name="Rectángulo 26"/>
          <p:cNvSpPr/>
          <p:nvPr/>
        </p:nvSpPr>
        <p:spPr>
          <a:xfrm>
            <a:off x="779096" y="4070396"/>
            <a:ext cx="8032833" cy="1061829"/>
          </a:xfrm>
          <a:prstGeom prst="rect">
            <a:avLst/>
          </a:prstGeom>
        </p:spPr>
        <p:txBody>
          <a:bodyPr wrap="square">
            <a:spAutoFit/>
          </a:bodyPr>
          <a:lstStyle/>
          <a:p>
            <a:pPr marL="285750" indent="-285750" algn="just">
              <a:buFont typeface="Wingdings" panose="05000000000000000000" pitchFamily="2" charset="2"/>
              <a:buChar char="ü"/>
            </a:pPr>
            <a:r>
              <a:rPr lang="es-ES" sz="1050" dirty="0" smtClean="0"/>
              <a:t>Presidencia de la República (</a:t>
            </a:r>
            <a:r>
              <a:rPr lang="es-ES" sz="1050" dirty="0"/>
              <a:t>Res. 440 del 7 de febrero de 2020)</a:t>
            </a:r>
            <a:r>
              <a:rPr lang="es-ES" sz="1050" dirty="0" smtClean="0"/>
              <a:t>					$ 156.512</a:t>
            </a:r>
          </a:p>
          <a:p>
            <a:pPr marL="285750" indent="-285750" algn="just">
              <a:buFont typeface="Wingdings" panose="05000000000000000000" pitchFamily="2" charset="2"/>
              <a:buChar char="ü"/>
            </a:pPr>
            <a:r>
              <a:rPr lang="es-ES" sz="1050" dirty="0" smtClean="0"/>
              <a:t>Presidencia de </a:t>
            </a:r>
            <a:r>
              <a:rPr lang="es-ES" sz="1050" dirty="0"/>
              <a:t>la República (Res. 490 del 11 de febrero de </a:t>
            </a:r>
            <a:r>
              <a:rPr lang="es-ES" sz="1050" dirty="0" smtClean="0"/>
              <a:t>2020)					$     6.345</a:t>
            </a:r>
          </a:p>
          <a:p>
            <a:pPr marL="285750" indent="-285750" algn="just">
              <a:buFont typeface="Wingdings" panose="05000000000000000000" pitchFamily="2" charset="2"/>
              <a:buChar char="ü"/>
            </a:pPr>
            <a:r>
              <a:rPr lang="es-ES" sz="1050" dirty="0" smtClean="0"/>
              <a:t>Ministerio de </a:t>
            </a:r>
            <a:r>
              <a:rPr lang="es-ES" sz="1050" dirty="0"/>
              <a:t>Relaciones Exteriores (Res. 532 del 14 de febrero de </a:t>
            </a:r>
            <a:r>
              <a:rPr lang="es-ES" sz="1050" dirty="0" smtClean="0"/>
              <a:t>2020)				$           36</a:t>
            </a:r>
          </a:p>
          <a:p>
            <a:pPr marL="285750" indent="-285750" algn="just">
              <a:buFont typeface="Wingdings" panose="05000000000000000000" pitchFamily="2" charset="2"/>
              <a:buChar char="ü"/>
            </a:pPr>
            <a:r>
              <a:rPr lang="es-ES" sz="1050" dirty="0" smtClean="0"/>
              <a:t>Ministerio de </a:t>
            </a:r>
            <a:r>
              <a:rPr lang="es-ES" sz="1050" dirty="0"/>
              <a:t>Relaciones Exteriores (Res. 533 del 14 de febrero de </a:t>
            </a:r>
            <a:r>
              <a:rPr lang="es-ES" sz="1050" dirty="0" smtClean="0"/>
              <a:t>2020)				$           28</a:t>
            </a:r>
          </a:p>
          <a:p>
            <a:pPr marL="285750" indent="-285750" algn="just">
              <a:buFont typeface="Wingdings" panose="05000000000000000000" pitchFamily="2" charset="2"/>
              <a:buChar char="ü"/>
            </a:pPr>
            <a:r>
              <a:rPr lang="es-ES" sz="1050" dirty="0" smtClean="0"/>
              <a:t>Superintendencia </a:t>
            </a:r>
            <a:r>
              <a:rPr lang="es-ES" sz="1050" dirty="0"/>
              <a:t>de Sociedades (Res. 643 del 24 de febrero de </a:t>
            </a:r>
            <a:r>
              <a:rPr lang="es-ES" sz="1050" dirty="0" smtClean="0"/>
              <a:t>2020)					$      1.517</a:t>
            </a:r>
          </a:p>
          <a:p>
            <a:pPr marL="285750" indent="-285750" algn="just">
              <a:buFont typeface="Wingdings" panose="05000000000000000000" pitchFamily="2" charset="2"/>
              <a:buChar char="ü"/>
            </a:pPr>
            <a:r>
              <a:rPr lang="es-ES" sz="1050" dirty="0" smtClean="0"/>
              <a:t>Registraduria Nacional del Estado </a:t>
            </a:r>
            <a:r>
              <a:rPr lang="es-ES" sz="1050" dirty="0"/>
              <a:t>Civil </a:t>
            </a:r>
            <a:r>
              <a:rPr lang="es-ES" sz="1050" dirty="0" smtClean="0"/>
              <a:t>(Res. 644 </a:t>
            </a:r>
            <a:r>
              <a:rPr lang="es-ES" sz="1050" dirty="0"/>
              <a:t>del 24 de febrero de </a:t>
            </a:r>
            <a:r>
              <a:rPr lang="es-ES" sz="1050" dirty="0" smtClean="0"/>
              <a:t>2020)				$  163.053</a:t>
            </a:r>
          </a:p>
        </p:txBody>
      </p:sp>
      <p:sp>
        <p:nvSpPr>
          <p:cNvPr id="28" name="4 CuadroTexto"/>
          <p:cNvSpPr txBox="1">
            <a:spLocks noChangeArrowheads="1"/>
          </p:cNvSpPr>
          <p:nvPr/>
        </p:nvSpPr>
        <p:spPr bwMode="auto">
          <a:xfrm>
            <a:off x="0" y="6528528"/>
            <a:ext cx="6968038" cy="250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lgn="just"/>
            <a:r>
              <a:rPr lang="es-CO" sz="500" dirty="0" smtClean="0">
                <a:latin typeface="Arial" charset="0"/>
              </a:rPr>
              <a:t>Nota: El porcentaje de participación de la ejecución, se obtiene de dividir el total sector en la apropiación vigente de cada Entidad. Así mismo, el porcentaje de los compromisos y obligados se obtiene dividiendo el compromiso de cada Entidad por su apropiación vigente. </a:t>
            </a:r>
          </a:p>
        </p:txBody>
      </p:sp>
      <p:graphicFrame>
        <p:nvGraphicFramePr>
          <p:cNvPr id="29" name="Tabla 28"/>
          <p:cNvGraphicFramePr>
            <a:graphicFrameLocks noGrp="1"/>
          </p:cNvGraphicFramePr>
          <p:nvPr>
            <p:extLst>
              <p:ext uri="{D42A27DB-BD31-4B8C-83A1-F6EECF244321}">
                <p14:modId xmlns:p14="http://schemas.microsoft.com/office/powerpoint/2010/main" val="807764933"/>
              </p:ext>
            </p:extLst>
          </p:nvPr>
        </p:nvGraphicFramePr>
        <p:xfrm>
          <a:off x="564472" y="1902656"/>
          <a:ext cx="7985170" cy="1532631"/>
        </p:xfrm>
        <a:graphic>
          <a:graphicData uri="http://schemas.openxmlformats.org/drawingml/2006/table">
            <a:tbl>
              <a:tblPr/>
              <a:tblGrid>
                <a:gridCol w="2376263">
                  <a:extLst>
                    <a:ext uri="{9D8B030D-6E8A-4147-A177-3AD203B41FA5}">
                      <a16:colId xmlns:a16="http://schemas.microsoft.com/office/drawing/2014/main" val="2855841016"/>
                    </a:ext>
                  </a:extLst>
                </a:gridCol>
                <a:gridCol w="1064689">
                  <a:extLst>
                    <a:ext uri="{9D8B030D-6E8A-4147-A177-3AD203B41FA5}">
                      <a16:colId xmlns:a16="http://schemas.microsoft.com/office/drawing/2014/main" val="3045061954"/>
                    </a:ext>
                  </a:extLst>
                </a:gridCol>
                <a:gridCol w="1053117">
                  <a:extLst>
                    <a:ext uri="{9D8B030D-6E8A-4147-A177-3AD203B41FA5}">
                      <a16:colId xmlns:a16="http://schemas.microsoft.com/office/drawing/2014/main" val="2546898454"/>
                    </a:ext>
                  </a:extLst>
                </a:gridCol>
                <a:gridCol w="590209">
                  <a:extLst>
                    <a:ext uri="{9D8B030D-6E8A-4147-A177-3AD203B41FA5}">
                      <a16:colId xmlns:a16="http://schemas.microsoft.com/office/drawing/2014/main" val="953063075"/>
                    </a:ext>
                  </a:extLst>
                </a:gridCol>
                <a:gridCol w="725223">
                  <a:extLst>
                    <a:ext uri="{9D8B030D-6E8A-4147-A177-3AD203B41FA5}">
                      <a16:colId xmlns:a16="http://schemas.microsoft.com/office/drawing/2014/main" val="3874364057"/>
                    </a:ext>
                  </a:extLst>
                </a:gridCol>
                <a:gridCol w="725223">
                  <a:extLst>
                    <a:ext uri="{9D8B030D-6E8A-4147-A177-3AD203B41FA5}">
                      <a16:colId xmlns:a16="http://schemas.microsoft.com/office/drawing/2014/main" val="2291815603"/>
                    </a:ext>
                  </a:extLst>
                </a:gridCol>
                <a:gridCol w="725223">
                  <a:extLst>
                    <a:ext uri="{9D8B030D-6E8A-4147-A177-3AD203B41FA5}">
                      <a16:colId xmlns:a16="http://schemas.microsoft.com/office/drawing/2014/main" val="3844677050"/>
                    </a:ext>
                  </a:extLst>
                </a:gridCol>
                <a:gridCol w="725223">
                  <a:extLst>
                    <a:ext uri="{9D8B030D-6E8A-4147-A177-3AD203B41FA5}">
                      <a16:colId xmlns:a16="http://schemas.microsoft.com/office/drawing/2014/main" val="3575217908"/>
                    </a:ext>
                  </a:extLst>
                </a:gridCol>
              </a:tblGrid>
              <a:tr h="228751">
                <a:tc gridSpan="8">
                  <a:txBody>
                    <a:bodyPr/>
                    <a:lstStyle/>
                    <a:p>
                      <a:pPr algn="ctr" fontAlgn="b"/>
                      <a:r>
                        <a:rPr lang="es-CO" sz="1100" b="1" i="0" u="none" strike="noStrike">
                          <a:solidFill>
                            <a:srgbClr val="FFFFFF"/>
                          </a:solidFill>
                          <a:effectLst/>
                          <a:latin typeface="Calibri" panose="020F0502020204030204" pitchFamily="34" charset="0"/>
                        </a:rPr>
                        <a:t>EJECUCIÓN TOTAL SECTOR HACIENDA </a:t>
                      </a:r>
                    </a:p>
                  </a:txBody>
                  <a:tcPr marL="9525" marR="9525" marT="9525"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extLst>
                  <a:ext uri="{0D108BD9-81ED-4DB2-BD59-A6C34878D82A}">
                    <a16:rowId xmlns:a16="http://schemas.microsoft.com/office/drawing/2014/main" val="2120498927"/>
                  </a:ext>
                </a:extLst>
              </a:tr>
              <a:tr h="228751">
                <a:tc rowSpan="2">
                  <a:txBody>
                    <a:bodyPr/>
                    <a:lstStyle/>
                    <a:p>
                      <a:pPr algn="ctr" fontAlgn="ctr"/>
                      <a:r>
                        <a:rPr lang="es-CO" sz="800" b="1" i="0" u="none" strike="noStrike">
                          <a:effectLst/>
                          <a:latin typeface="Arial" panose="020B0604020202020204" pitchFamily="34" charset="0"/>
                        </a:rPr>
                        <a:t>CONCEPTO</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rowSpan="2">
                  <a:txBody>
                    <a:bodyPr/>
                    <a:lstStyle/>
                    <a:p>
                      <a:pPr algn="ctr" fontAlgn="ctr"/>
                      <a:r>
                        <a:rPr lang="es-CO" sz="800" b="1" i="0" u="none" strike="noStrike">
                          <a:effectLst/>
                          <a:latin typeface="Arial" panose="020B0604020202020204" pitchFamily="34" charset="0"/>
                        </a:rPr>
                        <a:t>APROPIACION INICIAL </a:t>
                      </a:r>
                      <a:br>
                        <a:rPr lang="es-CO" sz="800" b="1" i="0" u="none" strike="noStrike">
                          <a:effectLst/>
                          <a:latin typeface="Arial" panose="020B0604020202020204" pitchFamily="34" charset="0"/>
                        </a:rPr>
                      </a:br>
                      <a:r>
                        <a:rPr lang="es-CO" sz="800" b="1" i="0" u="none" strike="noStrike">
                          <a:effectLst/>
                          <a:latin typeface="Arial" panose="020B0604020202020204" pitchFamily="34" charset="0"/>
                        </a:rPr>
                        <a:t>Febrero 2020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rowSpan="2">
                  <a:txBody>
                    <a:bodyPr/>
                    <a:lstStyle/>
                    <a:p>
                      <a:pPr algn="ctr" fontAlgn="ctr"/>
                      <a:r>
                        <a:rPr lang="es-CO" sz="800" b="1" i="0" u="none" strike="noStrike">
                          <a:effectLst/>
                          <a:latin typeface="Arial" panose="020B0604020202020204" pitchFamily="34" charset="0"/>
                        </a:rPr>
                        <a:t>APROPIACION VIGENTE  </a:t>
                      </a:r>
                      <a:br>
                        <a:rPr lang="es-CO" sz="800" b="1" i="0" u="none" strike="noStrike">
                          <a:effectLst/>
                          <a:latin typeface="Arial" panose="020B0604020202020204" pitchFamily="34" charset="0"/>
                        </a:rPr>
                      </a:br>
                      <a:r>
                        <a:rPr lang="es-CO" sz="800" b="1" i="0" u="none" strike="noStrike">
                          <a:effectLst/>
                          <a:latin typeface="Arial" panose="020B0604020202020204" pitchFamily="34" charset="0"/>
                        </a:rPr>
                        <a:t>Febrero 2020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rowSpan="2">
                  <a:txBody>
                    <a:bodyPr/>
                    <a:lstStyle/>
                    <a:p>
                      <a:pPr algn="ctr" fontAlgn="ctr"/>
                      <a:r>
                        <a:rPr lang="es-CO" sz="800" b="1" i="0" u="none" strike="noStrike">
                          <a:effectLst/>
                          <a:latin typeface="Arial" panose="020B0604020202020204" pitchFamily="34" charset="0"/>
                        </a:rPr>
                        <a:t>% PART.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gridSpan="2">
                  <a:txBody>
                    <a:bodyPr/>
                    <a:lstStyle/>
                    <a:p>
                      <a:pPr algn="ctr" fontAlgn="ctr"/>
                      <a:r>
                        <a:rPr lang="es-CO" sz="800" b="1" i="0" u="none" strike="noStrike">
                          <a:effectLst/>
                          <a:latin typeface="Arial" panose="020B0604020202020204" pitchFamily="34" charset="0"/>
                        </a:rPr>
                        <a:t>COMPROMISOS 2020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hMerge="1">
                  <a:txBody>
                    <a:bodyPr/>
                    <a:lstStyle/>
                    <a:p>
                      <a:endParaRPr lang="es-CO"/>
                    </a:p>
                  </a:txBody>
                  <a:tcPr/>
                </a:tc>
                <a:tc gridSpan="2">
                  <a:txBody>
                    <a:bodyPr/>
                    <a:lstStyle/>
                    <a:p>
                      <a:pPr algn="ctr" fontAlgn="ctr"/>
                      <a:r>
                        <a:rPr lang="es-CO" sz="800" b="1" i="0" u="none" strike="noStrike">
                          <a:effectLst/>
                          <a:latin typeface="Arial" panose="020B0604020202020204" pitchFamily="34" charset="0"/>
                        </a:rPr>
                        <a:t>OBLIGACIONES 2020</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hMerge="1">
                  <a:txBody>
                    <a:bodyPr/>
                    <a:lstStyle/>
                    <a:p>
                      <a:endParaRPr lang="es-CO"/>
                    </a:p>
                  </a:txBody>
                  <a:tcPr/>
                </a:tc>
                <a:extLst>
                  <a:ext uri="{0D108BD9-81ED-4DB2-BD59-A6C34878D82A}">
                    <a16:rowId xmlns:a16="http://schemas.microsoft.com/office/drawing/2014/main" val="2495748522"/>
                  </a:ext>
                </a:extLst>
              </a:tr>
              <a:tr h="377439">
                <a:tc vMerge="1">
                  <a:txBody>
                    <a:bodyPr/>
                    <a:lstStyle/>
                    <a:p>
                      <a:endParaRPr lang="es-CO"/>
                    </a:p>
                  </a:txBody>
                  <a:tcPr/>
                </a:tc>
                <a:tc vMerge="1">
                  <a:txBody>
                    <a:bodyPr/>
                    <a:lstStyle/>
                    <a:p>
                      <a:endParaRPr lang="es-CO"/>
                    </a:p>
                  </a:txBody>
                  <a:tcPr/>
                </a:tc>
                <a:tc vMerge="1">
                  <a:txBody>
                    <a:bodyPr/>
                    <a:lstStyle/>
                    <a:p>
                      <a:endParaRPr lang="es-CO"/>
                    </a:p>
                  </a:txBody>
                  <a:tcPr/>
                </a:tc>
                <a:tc vMerge="1">
                  <a:txBody>
                    <a:bodyPr/>
                    <a:lstStyle/>
                    <a:p>
                      <a:endParaRPr lang="es-CO"/>
                    </a:p>
                  </a:txBody>
                  <a:tcPr/>
                </a:tc>
                <a:tc>
                  <a:txBody>
                    <a:bodyPr/>
                    <a:lstStyle/>
                    <a:p>
                      <a:pPr algn="ctr" fontAlgn="ctr"/>
                      <a:r>
                        <a:rPr lang="es-CO" sz="800" b="1" i="0" u="none" strike="noStrike">
                          <a:effectLst/>
                          <a:latin typeface="Arial" panose="020B0604020202020204" pitchFamily="34" charset="0"/>
                        </a:rPr>
                        <a:t>Valor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es-CO" sz="800" b="1" i="0" u="none" strike="noStrike">
                          <a:effectLst/>
                          <a:latin typeface="Arial" panose="020B060402020202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es-CO" sz="800" b="1" i="0" u="none" strike="noStrike">
                          <a:effectLst/>
                          <a:latin typeface="Arial" panose="020B0604020202020204" pitchFamily="34" charset="0"/>
                        </a:rPr>
                        <a:t>Valor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es-CO" sz="800" b="1" i="0" u="none" strike="noStrike">
                          <a:effectLst/>
                          <a:latin typeface="Arial" panose="020B0604020202020204" pitchFamily="34" charset="0"/>
                        </a:rPr>
                        <a:t>%</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extLst>
                  <a:ext uri="{0D108BD9-81ED-4DB2-BD59-A6C34878D82A}">
                    <a16:rowId xmlns:a16="http://schemas.microsoft.com/office/drawing/2014/main" val="3278833394"/>
                  </a:ext>
                </a:extLst>
              </a:tr>
              <a:tr h="228751">
                <a:tc>
                  <a:txBody>
                    <a:bodyPr/>
                    <a:lstStyle/>
                    <a:p>
                      <a:pPr algn="l" fontAlgn="ctr"/>
                      <a:r>
                        <a:rPr lang="es-CO" sz="1000" b="0" i="0" u="none" strike="noStrike">
                          <a:solidFill>
                            <a:srgbClr val="000000"/>
                          </a:solidFill>
                          <a:effectLst/>
                          <a:latin typeface="Arial" panose="020B0604020202020204" pitchFamily="34" charset="0"/>
                        </a:rPr>
                        <a:t>FUNCIONAMIENTO</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13,100,560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12,513,336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75.0%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1,127,928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9.0%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891,246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7.1%</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34149361"/>
                  </a:ext>
                </a:extLst>
              </a:tr>
              <a:tr h="228751">
                <a:tc>
                  <a:txBody>
                    <a:bodyPr/>
                    <a:lstStyle/>
                    <a:p>
                      <a:pPr algn="l" fontAlgn="ctr"/>
                      <a:r>
                        <a:rPr lang="es-CO" sz="1000" b="0" i="0" u="none" strike="noStrike">
                          <a:solidFill>
                            <a:srgbClr val="000000"/>
                          </a:solidFill>
                          <a:effectLst/>
                          <a:latin typeface="Arial" panose="020B0604020202020204" pitchFamily="34" charset="0"/>
                        </a:rPr>
                        <a:t>INVERSIÓN</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4,169,061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4,169,061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25.0%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755,689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18.1%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31,156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0.7%</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04676758"/>
                  </a:ext>
                </a:extLst>
              </a:tr>
              <a:tr h="240188">
                <a:tc>
                  <a:txBody>
                    <a:bodyPr/>
                    <a:lstStyle/>
                    <a:p>
                      <a:pPr algn="l" fontAlgn="ctr"/>
                      <a:r>
                        <a:rPr lang="es-CO" sz="900" b="1" i="0" u="none" strike="noStrike">
                          <a:solidFill>
                            <a:srgbClr val="FFFFFF"/>
                          </a:solidFill>
                          <a:effectLst/>
                          <a:latin typeface="Arial" panose="020B0604020202020204" pitchFamily="34" charset="0"/>
                        </a:rPr>
                        <a:t>TOTAL  SECTOR HACIENDA</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ctr" fontAlgn="ctr"/>
                      <a:r>
                        <a:rPr lang="es-CO" sz="900" b="1" i="0" u="none" strike="noStrike">
                          <a:solidFill>
                            <a:srgbClr val="FFFFFF"/>
                          </a:solidFill>
                          <a:effectLst/>
                          <a:latin typeface="Arial" panose="020B0604020202020204" pitchFamily="34" charset="0"/>
                        </a:rPr>
                        <a:t>17,269,620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ctr" fontAlgn="ctr"/>
                      <a:r>
                        <a:rPr lang="es-CO" sz="900" b="1" i="0" u="none" strike="noStrike">
                          <a:solidFill>
                            <a:srgbClr val="FFFFFF"/>
                          </a:solidFill>
                          <a:effectLst/>
                          <a:latin typeface="Arial" panose="020B0604020202020204" pitchFamily="34" charset="0"/>
                        </a:rPr>
                        <a:t>16,682,397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ctr" fontAlgn="ctr"/>
                      <a:r>
                        <a:rPr lang="es-CO" sz="900" b="1" i="0" u="none" strike="noStrike">
                          <a:solidFill>
                            <a:srgbClr val="FFFFFF"/>
                          </a:solidFill>
                          <a:effectLst/>
                          <a:latin typeface="Arial" panose="020B0604020202020204" pitchFamily="34"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ctr" fontAlgn="ctr"/>
                      <a:r>
                        <a:rPr lang="es-CO" sz="900" b="1" i="0" u="none" strike="noStrike">
                          <a:solidFill>
                            <a:srgbClr val="FFFFFF"/>
                          </a:solidFill>
                          <a:effectLst/>
                          <a:latin typeface="Arial" panose="020B0604020202020204" pitchFamily="34" charset="0"/>
                        </a:rPr>
                        <a:t>1,883,617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ctr" fontAlgn="ctr"/>
                      <a:r>
                        <a:rPr lang="es-CO" sz="900" b="1" i="0" u="none" strike="noStrike">
                          <a:solidFill>
                            <a:srgbClr val="FFFFFF"/>
                          </a:solidFill>
                          <a:effectLst/>
                          <a:latin typeface="Arial" panose="020B0604020202020204" pitchFamily="34" charset="0"/>
                        </a:rPr>
                        <a:t>11.3%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ctr" fontAlgn="ctr"/>
                      <a:r>
                        <a:rPr lang="es-CO" sz="900" b="1" i="0" u="none" strike="noStrike">
                          <a:solidFill>
                            <a:srgbClr val="FFFFFF"/>
                          </a:solidFill>
                          <a:effectLst/>
                          <a:latin typeface="Arial" panose="020B0604020202020204" pitchFamily="34" charset="0"/>
                        </a:rPr>
                        <a:t>922,402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ctr" fontAlgn="ctr"/>
                      <a:r>
                        <a:rPr lang="es-CO" sz="900" b="1" i="0" u="none" strike="noStrike" dirty="0">
                          <a:solidFill>
                            <a:srgbClr val="FFFFFF"/>
                          </a:solidFill>
                          <a:effectLst/>
                          <a:latin typeface="Arial" panose="020B0604020202020204" pitchFamily="34" charset="0"/>
                        </a:rPr>
                        <a:t>5.5%</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extLst>
                  <a:ext uri="{0D108BD9-81ED-4DB2-BD59-A6C34878D82A}">
                    <a16:rowId xmlns:a16="http://schemas.microsoft.com/office/drawing/2014/main" val="2640219781"/>
                  </a:ext>
                </a:extLst>
              </a:tr>
            </a:tbl>
          </a:graphicData>
        </a:graphic>
      </p:graphicFrame>
    </p:spTree>
    <p:extLst>
      <p:ext uri="{BB962C8B-B14F-4D97-AF65-F5344CB8AC3E}">
        <p14:creationId xmlns:p14="http://schemas.microsoft.com/office/powerpoint/2010/main" val="34173779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3 CuadroTexto"/>
          <p:cNvSpPr txBox="1"/>
          <p:nvPr/>
        </p:nvSpPr>
        <p:spPr>
          <a:xfrm>
            <a:off x="3441730" y="435545"/>
            <a:ext cx="6511527" cy="369332"/>
          </a:xfrm>
          <a:prstGeom prst="rect">
            <a:avLst/>
          </a:prstGeom>
          <a:noFill/>
          <a:ln>
            <a:noFill/>
          </a:ln>
        </p:spPr>
        <p:style>
          <a:lnRef idx="2">
            <a:schemeClr val="accent2"/>
          </a:lnRef>
          <a:fillRef idx="1">
            <a:schemeClr val="lt1"/>
          </a:fillRef>
          <a:effectRef idx="0">
            <a:schemeClr val="accent2"/>
          </a:effectRef>
          <a:fontRef idx="minor">
            <a:schemeClr val="dk1"/>
          </a:fontRef>
        </p:style>
        <p:txBody>
          <a:bodyPr wrap="square" rtlCol="0">
            <a:spAutoFit/>
          </a:bodyPr>
          <a:lstStyle>
            <a:defPPr>
              <a:defRPr lang="es-ES"/>
            </a:defPPr>
            <a:lvl1pPr>
              <a:defRPr sz="2000" b="1"/>
            </a:lvl1pPr>
          </a:lstStyle>
          <a:p>
            <a:r>
              <a:rPr lang="es-CO" sz="1800" b="0" dirty="0">
                <a:solidFill>
                  <a:schemeClr val="tx2"/>
                </a:solidFill>
                <a:latin typeface="Arial"/>
                <a:cs typeface="Arial"/>
              </a:rPr>
              <a:t>Ejecución Por Entidad</a:t>
            </a:r>
          </a:p>
        </p:txBody>
      </p:sp>
      <p:grpSp>
        <p:nvGrpSpPr>
          <p:cNvPr id="5" name="23 Grupo"/>
          <p:cNvGrpSpPr/>
          <p:nvPr/>
        </p:nvGrpSpPr>
        <p:grpSpPr>
          <a:xfrm>
            <a:off x="6723870" y="39759"/>
            <a:ext cx="1872208" cy="791494"/>
            <a:chOff x="7092280" y="415711"/>
            <a:chExt cx="1872208" cy="791494"/>
          </a:xfrm>
        </p:grpSpPr>
        <p:sp>
          <p:nvSpPr>
            <p:cNvPr id="6" name="Forma libre 13"/>
            <p:cNvSpPr/>
            <p:nvPr/>
          </p:nvSpPr>
          <p:spPr>
            <a:xfrm>
              <a:off x="8140704" y="872386"/>
              <a:ext cx="91440" cy="108000"/>
            </a:xfrm>
            <a:custGeom>
              <a:avLst/>
              <a:gdLst/>
              <a:ahLst/>
              <a:cxnLst/>
              <a:rect l="0" t="0" r="0" b="0"/>
              <a:pathLst>
                <a:path>
                  <a:moveTo>
                    <a:pt x="45720" y="0"/>
                  </a:moveTo>
                  <a:lnTo>
                    <a:pt x="77961" y="0"/>
                  </a:lnTo>
                  <a:lnTo>
                    <a:pt x="77961" y="275942"/>
                  </a:lnTo>
                  <a:lnTo>
                    <a:pt x="110203" y="275942"/>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7" name="Forma libre 14"/>
            <p:cNvSpPr/>
            <p:nvPr/>
          </p:nvSpPr>
          <p:spPr>
            <a:xfrm>
              <a:off x="8140704" y="872386"/>
              <a:ext cx="91440" cy="108000"/>
            </a:xfrm>
            <a:custGeom>
              <a:avLst/>
              <a:gdLst/>
              <a:ahLst/>
              <a:cxnLst/>
              <a:rect l="0" t="0" r="0" b="0"/>
              <a:pathLst>
                <a:path>
                  <a:moveTo>
                    <a:pt x="45720" y="0"/>
                  </a:moveTo>
                  <a:lnTo>
                    <a:pt x="77961" y="0"/>
                  </a:lnTo>
                  <a:lnTo>
                    <a:pt x="77961" y="178717"/>
                  </a:lnTo>
                  <a:lnTo>
                    <a:pt x="110203" y="178717"/>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8" name="Forma libre 15"/>
            <p:cNvSpPr/>
            <p:nvPr/>
          </p:nvSpPr>
          <p:spPr>
            <a:xfrm>
              <a:off x="8140704" y="826666"/>
              <a:ext cx="91440" cy="108000"/>
            </a:xfrm>
            <a:custGeom>
              <a:avLst/>
              <a:gdLst/>
              <a:ahLst/>
              <a:cxnLst/>
              <a:rect l="0" t="0" r="0" b="0"/>
              <a:pathLst>
                <a:path>
                  <a:moveTo>
                    <a:pt x="45720" y="45720"/>
                  </a:moveTo>
                  <a:lnTo>
                    <a:pt x="77961" y="45720"/>
                  </a:lnTo>
                  <a:lnTo>
                    <a:pt x="77961" y="126475"/>
                  </a:lnTo>
                  <a:lnTo>
                    <a:pt x="110203" y="126475"/>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9" name="Forma libre 16"/>
            <p:cNvSpPr/>
            <p:nvPr/>
          </p:nvSpPr>
          <p:spPr>
            <a:xfrm>
              <a:off x="8140704" y="489828"/>
              <a:ext cx="91440" cy="108000"/>
            </a:xfrm>
            <a:custGeom>
              <a:avLst/>
              <a:gdLst/>
              <a:ahLst/>
              <a:cxnLst/>
              <a:rect l="0" t="0" r="0" b="0"/>
              <a:pathLst>
                <a:path>
                  <a:moveTo>
                    <a:pt x="45720" y="0"/>
                  </a:moveTo>
                  <a:lnTo>
                    <a:pt x="77961" y="0"/>
                  </a:lnTo>
                  <a:lnTo>
                    <a:pt x="77961" y="201845"/>
                  </a:lnTo>
                  <a:lnTo>
                    <a:pt x="110203" y="201845"/>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10" name="Forma libre 17"/>
            <p:cNvSpPr/>
            <p:nvPr/>
          </p:nvSpPr>
          <p:spPr>
            <a:xfrm>
              <a:off x="8140704" y="489828"/>
              <a:ext cx="91440" cy="108000"/>
            </a:xfrm>
            <a:custGeom>
              <a:avLst/>
              <a:gdLst/>
              <a:ahLst/>
              <a:cxnLst/>
              <a:rect l="0" t="0" r="0" b="0"/>
              <a:pathLst>
                <a:path>
                  <a:moveTo>
                    <a:pt x="45720" y="0"/>
                  </a:moveTo>
                  <a:lnTo>
                    <a:pt x="77961" y="0"/>
                  </a:lnTo>
                  <a:lnTo>
                    <a:pt x="77961" y="101602"/>
                  </a:lnTo>
                  <a:lnTo>
                    <a:pt x="110203" y="101602"/>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11" name="Forma libre 18"/>
            <p:cNvSpPr/>
            <p:nvPr/>
          </p:nvSpPr>
          <p:spPr>
            <a:xfrm>
              <a:off x="8140704" y="444108"/>
              <a:ext cx="91440" cy="108000"/>
            </a:xfrm>
            <a:custGeom>
              <a:avLst/>
              <a:gdLst/>
              <a:ahLst/>
              <a:cxnLst/>
              <a:rect l="0" t="0" r="0" b="0"/>
              <a:pathLst>
                <a:path>
                  <a:moveTo>
                    <a:pt x="45720" y="45720"/>
                  </a:moveTo>
                  <a:lnTo>
                    <a:pt x="77961" y="45720"/>
                  </a:lnTo>
                  <a:lnTo>
                    <a:pt x="77961" y="45720"/>
                  </a:lnTo>
                  <a:lnTo>
                    <a:pt x="110203" y="45720"/>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12" name="Forma libre 19"/>
            <p:cNvSpPr/>
            <p:nvPr/>
          </p:nvSpPr>
          <p:spPr>
            <a:xfrm>
              <a:off x="7092280" y="548680"/>
              <a:ext cx="682458" cy="285785"/>
            </a:xfrm>
            <a:custGeom>
              <a:avLst/>
              <a:gdLst>
                <a:gd name="connsiteX0" fmla="*/ 0 w 322418"/>
                <a:gd name="connsiteY0" fmla="*/ 0 h 98337"/>
                <a:gd name="connsiteX1" fmla="*/ 322418 w 322418"/>
                <a:gd name="connsiteY1" fmla="*/ 0 h 98337"/>
                <a:gd name="connsiteX2" fmla="*/ 322418 w 322418"/>
                <a:gd name="connsiteY2" fmla="*/ 98337 h 98337"/>
                <a:gd name="connsiteX3" fmla="*/ 0 w 322418"/>
                <a:gd name="connsiteY3" fmla="*/ 98337 h 98337"/>
                <a:gd name="connsiteX4" fmla="*/ 0 w 322418"/>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2418" h="98337">
                  <a:moveTo>
                    <a:pt x="0" y="0"/>
                  </a:moveTo>
                  <a:lnTo>
                    <a:pt x="322418" y="0"/>
                  </a:lnTo>
                  <a:lnTo>
                    <a:pt x="322418" y="98337"/>
                  </a:lnTo>
                  <a:lnTo>
                    <a:pt x="0" y="98337"/>
                  </a:lnTo>
                  <a:lnTo>
                    <a:pt x="0" y="0"/>
                  </a:lnTo>
                  <a:close/>
                </a:path>
              </a:pathLst>
            </a:custGeom>
            <a:solidFill>
              <a:schemeClr val="accent6">
                <a:alpha val="90000"/>
              </a:schemeClr>
            </a:solidFill>
            <a:ln>
              <a:noFill/>
            </a:ln>
          </p:spPr>
          <p:style>
            <a:lnRef idx="2">
              <a:schemeClr val="lt1">
                <a:hueOff val="0"/>
                <a:satOff val="0"/>
                <a:lumOff val="0"/>
                <a:alphaOff val="0"/>
              </a:schemeClr>
            </a:lnRef>
            <a:fillRef idx="1">
              <a:scrgbClr r="0" g="0" b="0"/>
            </a:fillRef>
            <a:effectRef idx="0">
              <a:schemeClr val="accent2">
                <a:alpha val="80000"/>
                <a:hueOff val="0"/>
                <a:satOff val="0"/>
                <a:lumOff val="0"/>
                <a:alphaOff val="0"/>
              </a:schemeClr>
            </a:effectRef>
            <a:fontRef idx="minor">
              <a:schemeClr val="lt1"/>
            </a:fontRef>
          </p:style>
          <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s-CO" sz="800" b="1" dirty="0" smtClean="0">
                  <a:solidFill>
                    <a:schemeClr val="tx1"/>
                  </a:solidFill>
                </a:rPr>
                <a:t>EJECUCIÓN PRESUPUESTAL</a:t>
              </a:r>
              <a:endParaRPr lang="es-CO" sz="800" b="1" kern="1200" dirty="0" smtClean="0">
                <a:solidFill>
                  <a:schemeClr val="tx1"/>
                </a:solidFill>
              </a:endParaRPr>
            </a:p>
          </p:txBody>
        </p:sp>
        <p:sp>
          <p:nvSpPr>
            <p:cNvPr id="13" name="Forma libre 20"/>
            <p:cNvSpPr/>
            <p:nvPr/>
          </p:nvSpPr>
          <p:spPr>
            <a:xfrm>
              <a:off x="7864006" y="415712"/>
              <a:ext cx="322418" cy="134865"/>
            </a:xfrm>
            <a:custGeom>
              <a:avLst/>
              <a:gdLst>
                <a:gd name="connsiteX0" fmla="*/ 0 w 322418"/>
                <a:gd name="connsiteY0" fmla="*/ 0 h 134865"/>
                <a:gd name="connsiteX1" fmla="*/ 322418 w 322418"/>
                <a:gd name="connsiteY1" fmla="*/ 0 h 134865"/>
                <a:gd name="connsiteX2" fmla="*/ 322418 w 322418"/>
                <a:gd name="connsiteY2" fmla="*/ 134865 h 134865"/>
                <a:gd name="connsiteX3" fmla="*/ 0 w 322418"/>
                <a:gd name="connsiteY3" fmla="*/ 134865 h 134865"/>
                <a:gd name="connsiteX4" fmla="*/ 0 w 322418"/>
                <a:gd name="connsiteY4" fmla="*/ 0 h 1348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2418" h="134865">
                  <a:moveTo>
                    <a:pt x="0" y="0"/>
                  </a:moveTo>
                  <a:lnTo>
                    <a:pt x="322418" y="0"/>
                  </a:lnTo>
                  <a:lnTo>
                    <a:pt x="322418" y="134865"/>
                  </a:lnTo>
                  <a:lnTo>
                    <a:pt x="0" y="134865"/>
                  </a:lnTo>
                  <a:lnTo>
                    <a:pt x="0" y="0"/>
                  </a:lnTo>
                  <a:close/>
                </a:path>
              </a:pathLst>
            </a:custGeom>
            <a:solidFill>
              <a:schemeClr val="accent1"/>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algn="ctr" defTabSz="622300">
                <a:lnSpc>
                  <a:spcPct val="90000"/>
                </a:lnSpc>
                <a:spcBef>
                  <a:spcPct val="0"/>
                </a:spcBef>
                <a:spcAft>
                  <a:spcPct val="35000"/>
                </a:spcAft>
              </a:pPr>
              <a:r>
                <a:rPr lang="es-CO" sz="800" dirty="0" smtClean="0">
                  <a:solidFill>
                    <a:schemeClr val="tx1"/>
                  </a:solidFill>
                </a:rPr>
                <a:t>S.H</a:t>
              </a:r>
              <a:endParaRPr lang="es-CO" sz="800" dirty="0">
                <a:solidFill>
                  <a:schemeClr val="tx1"/>
                </a:solidFill>
              </a:endParaRPr>
            </a:p>
          </p:txBody>
        </p:sp>
        <p:sp>
          <p:nvSpPr>
            <p:cNvPr id="14" name="Forma libre 21"/>
            <p:cNvSpPr/>
            <p:nvPr/>
          </p:nvSpPr>
          <p:spPr>
            <a:xfrm>
              <a:off x="8250906" y="415711"/>
              <a:ext cx="713581" cy="119867"/>
            </a:xfrm>
            <a:custGeom>
              <a:avLst/>
              <a:gdLst>
                <a:gd name="connsiteX0" fmla="*/ 0 w 291611"/>
                <a:gd name="connsiteY0" fmla="*/ 0 h 98337"/>
                <a:gd name="connsiteX1" fmla="*/ 291611 w 291611"/>
                <a:gd name="connsiteY1" fmla="*/ 0 h 98337"/>
                <a:gd name="connsiteX2" fmla="*/ 291611 w 291611"/>
                <a:gd name="connsiteY2" fmla="*/ 98337 h 98337"/>
                <a:gd name="connsiteX3" fmla="*/ 0 w 291611"/>
                <a:gd name="connsiteY3" fmla="*/ 98337 h 98337"/>
                <a:gd name="connsiteX4" fmla="*/ 0 w 291611"/>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337">
                  <a:moveTo>
                    <a:pt x="0" y="0"/>
                  </a:moveTo>
                  <a:lnTo>
                    <a:pt x="291611" y="0"/>
                  </a:lnTo>
                  <a:lnTo>
                    <a:pt x="291611" y="98337"/>
                  </a:lnTo>
                  <a:lnTo>
                    <a:pt x="0" y="98337"/>
                  </a:lnTo>
                  <a:lnTo>
                    <a:pt x="0" y="0"/>
                  </a:lnTo>
                  <a:close/>
                </a:path>
              </a:pathLst>
            </a:custGeom>
            <a:solidFill>
              <a:schemeClr val="accent2">
                <a:lumMod val="7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algn="ctr" defTabSz="622300">
                <a:lnSpc>
                  <a:spcPct val="90000"/>
                </a:lnSpc>
                <a:spcBef>
                  <a:spcPct val="0"/>
                </a:spcBef>
                <a:spcAft>
                  <a:spcPct val="35000"/>
                </a:spcAft>
              </a:pPr>
              <a:r>
                <a:rPr lang="es-CO" sz="800" dirty="0" smtClean="0">
                  <a:solidFill>
                    <a:schemeClr val="bg1"/>
                  </a:solidFill>
                </a:rPr>
                <a:t>TOTAL</a:t>
              </a:r>
              <a:endParaRPr lang="es-CO" sz="800" dirty="0">
                <a:solidFill>
                  <a:schemeClr val="bg1"/>
                </a:solidFill>
              </a:endParaRPr>
            </a:p>
          </p:txBody>
        </p:sp>
        <p:sp>
          <p:nvSpPr>
            <p:cNvPr id="15" name="Forma libre 22"/>
            <p:cNvSpPr/>
            <p:nvPr/>
          </p:nvSpPr>
          <p:spPr>
            <a:xfrm>
              <a:off x="8250907" y="535578"/>
              <a:ext cx="713580" cy="122647"/>
            </a:xfrm>
            <a:custGeom>
              <a:avLst/>
              <a:gdLst>
                <a:gd name="connsiteX0" fmla="*/ 0 w 291611"/>
                <a:gd name="connsiteY0" fmla="*/ 0 h 98337"/>
                <a:gd name="connsiteX1" fmla="*/ 291611 w 291611"/>
                <a:gd name="connsiteY1" fmla="*/ 0 h 98337"/>
                <a:gd name="connsiteX2" fmla="*/ 291611 w 291611"/>
                <a:gd name="connsiteY2" fmla="*/ 98337 h 98337"/>
                <a:gd name="connsiteX3" fmla="*/ 0 w 291611"/>
                <a:gd name="connsiteY3" fmla="*/ 98337 h 98337"/>
                <a:gd name="connsiteX4" fmla="*/ 0 w 291611"/>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337">
                  <a:moveTo>
                    <a:pt x="0" y="0"/>
                  </a:moveTo>
                  <a:lnTo>
                    <a:pt x="291611" y="0"/>
                  </a:lnTo>
                  <a:lnTo>
                    <a:pt x="291611" y="98337"/>
                  </a:lnTo>
                  <a:lnTo>
                    <a:pt x="0" y="98337"/>
                  </a:lnTo>
                  <a:lnTo>
                    <a:pt x="0" y="0"/>
                  </a:lnTo>
                  <a:close/>
                </a:path>
              </a:pathLst>
            </a:cu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algn="ctr" defTabSz="622300">
                <a:lnSpc>
                  <a:spcPct val="90000"/>
                </a:lnSpc>
                <a:spcBef>
                  <a:spcPct val="0"/>
                </a:spcBef>
                <a:spcAft>
                  <a:spcPct val="35000"/>
                </a:spcAft>
              </a:pPr>
              <a:r>
                <a:rPr lang="es-CO" sz="800" dirty="0" smtClean="0">
                  <a:solidFill>
                    <a:schemeClr val="bg1"/>
                  </a:solidFill>
                </a:rPr>
                <a:t>INVERSION</a:t>
              </a:r>
              <a:endParaRPr lang="es-CO" sz="800" dirty="0">
                <a:solidFill>
                  <a:schemeClr val="bg1"/>
                </a:solidFill>
              </a:endParaRPr>
            </a:p>
          </p:txBody>
        </p:sp>
        <p:sp>
          <p:nvSpPr>
            <p:cNvPr id="16" name="Forma libre 23"/>
            <p:cNvSpPr/>
            <p:nvPr/>
          </p:nvSpPr>
          <p:spPr>
            <a:xfrm>
              <a:off x="8250906" y="658226"/>
              <a:ext cx="713582" cy="127669"/>
            </a:xfrm>
            <a:custGeom>
              <a:avLst/>
              <a:gdLst>
                <a:gd name="connsiteX0" fmla="*/ 0 w 291611"/>
                <a:gd name="connsiteY0" fmla="*/ 0 h 98337"/>
                <a:gd name="connsiteX1" fmla="*/ 291611 w 291611"/>
                <a:gd name="connsiteY1" fmla="*/ 0 h 98337"/>
                <a:gd name="connsiteX2" fmla="*/ 291611 w 291611"/>
                <a:gd name="connsiteY2" fmla="*/ 98337 h 98337"/>
                <a:gd name="connsiteX3" fmla="*/ 0 w 291611"/>
                <a:gd name="connsiteY3" fmla="*/ 98337 h 98337"/>
                <a:gd name="connsiteX4" fmla="*/ 0 w 291611"/>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337">
                  <a:moveTo>
                    <a:pt x="0" y="0"/>
                  </a:moveTo>
                  <a:lnTo>
                    <a:pt x="291611" y="0"/>
                  </a:lnTo>
                  <a:lnTo>
                    <a:pt x="291611" y="98337"/>
                  </a:lnTo>
                  <a:lnTo>
                    <a:pt x="0" y="98337"/>
                  </a:lnTo>
                  <a:lnTo>
                    <a:pt x="0" y="0"/>
                  </a:lnTo>
                  <a:close/>
                </a:path>
              </a:pathLst>
            </a:cu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defTabSz="622300">
                <a:lnSpc>
                  <a:spcPct val="90000"/>
                </a:lnSpc>
                <a:spcBef>
                  <a:spcPct val="0"/>
                </a:spcBef>
                <a:spcAft>
                  <a:spcPct val="35000"/>
                </a:spcAft>
              </a:pPr>
              <a:r>
                <a:rPr lang="es-CO" sz="700" dirty="0" smtClean="0">
                  <a:solidFill>
                    <a:schemeClr val="bg1"/>
                  </a:solidFill>
                </a:rPr>
                <a:t>FUNCIONAMIENTO</a:t>
              </a:r>
              <a:endParaRPr lang="es-CO" sz="800" dirty="0">
                <a:solidFill>
                  <a:schemeClr val="bg1"/>
                </a:solidFill>
              </a:endParaRPr>
            </a:p>
          </p:txBody>
        </p:sp>
        <p:sp>
          <p:nvSpPr>
            <p:cNvPr id="17" name="Forma libre 24"/>
            <p:cNvSpPr/>
            <p:nvPr/>
          </p:nvSpPr>
          <p:spPr>
            <a:xfrm>
              <a:off x="7864006" y="857285"/>
              <a:ext cx="322418" cy="134865"/>
            </a:xfrm>
            <a:custGeom>
              <a:avLst/>
              <a:gdLst>
                <a:gd name="connsiteX0" fmla="*/ 0 w 322418"/>
                <a:gd name="connsiteY0" fmla="*/ 0 h 134865"/>
                <a:gd name="connsiteX1" fmla="*/ 322418 w 322418"/>
                <a:gd name="connsiteY1" fmla="*/ 0 h 134865"/>
                <a:gd name="connsiteX2" fmla="*/ 322418 w 322418"/>
                <a:gd name="connsiteY2" fmla="*/ 134865 h 134865"/>
                <a:gd name="connsiteX3" fmla="*/ 0 w 322418"/>
                <a:gd name="connsiteY3" fmla="*/ 134865 h 134865"/>
                <a:gd name="connsiteX4" fmla="*/ 0 w 322418"/>
                <a:gd name="connsiteY4" fmla="*/ 0 h 1348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2418" h="134865">
                  <a:moveTo>
                    <a:pt x="0" y="0"/>
                  </a:moveTo>
                  <a:lnTo>
                    <a:pt x="322418" y="0"/>
                  </a:lnTo>
                  <a:lnTo>
                    <a:pt x="322418" y="134865"/>
                  </a:lnTo>
                  <a:lnTo>
                    <a:pt x="0" y="134865"/>
                  </a:lnTo>
                  <a:lnTo>
                    <a:pt x="0" y="0"/>
                  </a:lnTo>
                  <a:close/>
                </a:path>
              </a:pathLst>
            </a:custGeom>
            <a:solidFill>
              <a:schemeClr val="bg1">
                <a:lumMod val="85000"/>
                <a:alpha val="90000"/>
              </a:schemeClr>
            </a:solidFill>
            <a:ln>
              <a:noFill/>
            </a:ln>
          </p:spPr>
          <p:style>
            <a:lnRef idx="2">
              <a:schemeClr val="lt1">
                <a:hueOff val="0"/>
                <a:satOff val="0"/>
                <a:lumOff val="0"/>
                <a:alphaOff val="0"/>
              </a:schemeClr>
            </a:lnRef>
            <a:fillRef idx="1">
              <a:scrgbClr r="0" g="0" b="0"/>
            </a:fillRef>
            <a:effectRef idx="0">
              <a:schemeClr val="accent2">
                <a:alpha val="70000"/>
                <a:hueOff val="0"/>
                <a:satOff val="0"/>
                <a:lumOff val="0"/>
                <a:alphaOff val="0"/>
              </a:schemeClr>
            </a:effectRef>
            <a:fontRef idx="minor">
              <a:schemeClr val="lt1"/>
            </a:fontRef>
          </p:style>
          <p:txBody>
            <a:bodyPr spcFirstLastPara="0" vert="horz" wrap="square" lIns="8890" tIns="8890" rIns="8890" bIns="8890" numCol="1" spcCol="1270" anchor="ctr" anchorCtr="0">
              <a:noAutofit/>
            </a:bodyPr>
            <a:lstStyle/>
            <a:p>
              <a:pPr algn="ctr" defTabSz="622300">
                <a:lnSpc>
                  <a:spcPct val="90000"/>
                </a:lnSpc>
                <a:spcBef>
                  <a:spcPct val="0"/>
                </a:spcBef>
                <a:spcAft>
                  <a:spcPct val="35000"/>
                </a:spcAft>
              </a:pPr>
              <a:r>
                <a:rPr lang="es-CO" sz="800" b="1" dirty="0" smtClean="0">
                  <a:solidFill>
                    <a:schemeClr val="bg1"/>
                  </a:solidFill>
                </a:rPr>
                <a:t>MHCP</a:t>
              </a:r>
              <a:endParaRPr lang="es-CO" sz="800" b="1" dirty="0">
                <a:solidFill>
                  <a:schemeClr val="bg1"/>
                </a:solidFill>
              </a:endParaRPr>
            </a:p>
          </p:txBody>
        </p:sp>
        <p:sp>
          <p:nvSpPr>
            <p:cNvPr id="18" name="Forma libre 25"/>
            <p:cNvSpPr/>
            <p:nvPr/>
          </p:nvSpPr>
          <p:spPr>
            <a:xfrm>
              <a:off x="8250907" y="847759"/>
              <a:ext cx="713580" cy="115441"/>
            </a:xfrm>
            <a:custGeom>
              <a:avLst/>
              <a:gdLst>
                <a:gd name="connsiteX0" fmla="*/ 0 w 291611"/>
                <a:gd name="connsiteY0" fmla="*/ 0 h 98337"/>
                <a:gd name="connsiteX1" fmla="*/ 291611 w 291611"/>
                <a:gd name="connsiteY1" fmla="*/ 0 h 98337"/>
                <a:gd name="connsiteX2" fmla="*/ 291611 w 291611"/>
                <a:gd name="connsiteY2" fmla="*/ 98337 h 98337"/>
                <a:gd name="connsiteX3" fmla="*/ 0 w 291611"/>
                <a:gd name="connsiteY3" fmla="*/ 98337 h 98337"/>
                <a:gd name="connsiteX4" fmla="*/ 0 w 291611"/>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337">
                  <a:moveTo>
                    <a:pt x="0" y="0"/>
                  </a:moveTo>
                  <a:lnTo>
                    <a:pt x="291611" y="0"/>
                  </a:lnTo>
                  <a:lnTo>
                    <a:pt x="291611" y="98337"/>
                  </a:lnTo>
                  <a:lnTo>
                    <a:pt x="0" y="98337"/>
                  </a:lnTo>
                  <a:lnTo>
                    <a:pt x="0" y="0"/>
                  </a:lnTo>
                  <a:close/>
                </a:path>
              </a:pathLst>
            </a:cu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algn="ctr" defTabSz="622300">
                <a:lnSpc>
                  <a:spcPct val="90000"/>
                </a:lnSpc>
                <a:spcBef>
                  <a:spcPct val="0"/>
                </a:spcBef>
                <a:spcAft>
                  <a:spcPct val="35000"/>
                </a:spcAft>
              </a:pPr>
              <a:r>
                <a:rPr lang="es-CO" sz="800" dirty="0" smtClean="0">
                  <a:solidFill>
                    <a:schemeClr val="bg1"/>
                  </a:solidFill>
                </a:rPr>
                <a:t>TOTAL</a:t>
              </a:r>
              <a:endParaRPr lang="es-CO" sz="800" dirty="0">
                <a:solidFill>
                  <a:schemeClr val="bg1"/>
                </a:solidFill>
              </a:endParaRPr>
            </a:p>
          </p:txBody>
        </p:sp>
        <p:sp>
          <p:nvSpPr>
            <p:cNvPr id="19" name="Forma libre 26"/>
            <p:cNvSpPr/>
            <p:nvPr/>
          </p:nvSpPr>
          <p:spPr>
            <a:xfrm>
              <a:off x="8250907" y="963201"/>
              <a:ext cx="713580" cy="117548"/>
            </a:xfrm>
            <a:custGeom>
              <a:avLst/>
              <a:gdLst>
                <a:gd name="connsiteX0" fmla="*/ 0 w 291611"/>
                <a:gd name="connsiteY0" fmla="*/ 0 h 98513"/>
                <a:gd name="connsiteX1" fmla="*/ 291611 w 291611"/>
                <a:gd name="connsiteY1" fmla="*/ 0 h 98513"/>
                <a:gd name="connsiteX2" fmla="*/ 291611 w 291611"/>
                <a:gd name="connsiteY2" fmla="*/ 98513 h 98513"/>
                <a:gd name="connsiteX3" fmla="*/ 0 w 291611"/>
                <a:gd name="connsiteY3" fmla="*/ 98513 h 98513"/>
                <a:gd name="connsiteX4" fmla="*/ 0 w 291611"/>
                <a:gd name="connsiteY4" fmla="*/ 0 h 985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513">
                  <a:moveTo>
                    <a:pt x="0" y="0"/>
                  </a:moveTo>
                  <a:lnTo>
                    <a:pt x="291611" y="0"/>
                  </a:lnTo>
                  <a:lnTo>
                    <a:pt x="291611" y="98513"/>
                  </a:lnTo>
                  <a:lnTo>
                    <a:pt x="0" y="98513"/>
                  </a:lnTo>
                  <a:lnTo>
                    <a:pt x="0" y="0"/>
                  </a:lnTo>
                  <a:close/>
                </a:path>
              </a:pathLst>
            </a:custGeom>
            <a:solidFill>
              <a:schemeClr val="bg1">
                <a:lumMod val="75000"/>
                <a:alpha val="70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algn="ctr" defTabSz="622300">
                <a:lnSpc>
                  <a:spcPct val="90000"/>
                </a:lnSpc>
                <a:spcBef>
                  <a:spcPct val="0"/>
                </a:spcBef>
                <a:spcAft>
                  <a:spcPct val="35000"/>
                </a:spcAft>
              </a:pPr>
              <a:r>
                <a:rPr lang="es-CO" sz="800" dirty="0" smtClean="0">
                  <a:solidFill>
                    <a:schemeClr val="bg1"/>
                  </a:solidFill>
                </a:rPr>
                <a:t>INVERSIÓN</a:t>
              </a:r>
              <a:endParaRPr lang="es-CO" sz="800" dirty="0">
                <a:solidFill>
                  <a:schemeClr val="bg1"/>
                </a:solidFill>
              </a:endParaRPr>
            </a:p>
          </p:txBody>
        </p:sp>
        <p:sp>
          <p:nvSpPr>
            <p:cNvPr id="20" name="Forma libre 27"/>
            <p:cNvSpPr/>
            <p:nvPr/>
          </p:nvSpPr>
          <p:spPr>
            <a:xfrm>
              <a:off x="8250906" y="1080749"/>
              <a:ext cx="713582" cy="126456"/>
            </a:xfrm>
            <a:custGeom>
              <a:avLst/>
              <a:gdLst>
                <a:gd name="connsiteX0" fmla="*/ 0 w 291611"/>
                <a:gd name="connsiteY0" fmla="*/ 0 h 98513"/>
                <a:gd name="connsiteX1" fmla="*/ 291611 w 291611"/>
                <a:gd name="connsiteY1" fmla="*/ 0 h 98513"/>
                <a:gd name="connsiteX2" fmla="*/ 291611 w 291611"/>
                <a:gd name="connsiteY2" fmla="*/ 98513 h 98513"/>
                <a:gd name="connsiteX3" fmla="*/ 0 w 291611"/>
                <a:gd name="connsiteY3" fmla="*/ 98513 h 98513"/>
                <a:gd name="connsiteX4" fmla="*/ 0 w 291611"/>
                <a:gd name="connsiteY4" fmla="*/ 0 h 985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513">
                  <a:moveTo>
                    <a:pt x="0" y="0"/>
                  </a:moveTo>
                  <a:lnTo>
                    <a:pt x="291611" y="0"/>
                  </a:lnTo>
                  <a:lnTo>
                    <a:pt x="291611" y="98513"/>
                  </a:lnTo>
                  <a:lnTo>
                    <a:pt x="0" y="98513"/>
                  </a:lnTo>
                  <a:lnTo>
                    <a:pt x="0" y="0"/>
                  </a:lnTo>
                  <a:close/>
                </a:path>
              </a:pathLst>
            </a:cu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lvl="0" algn="ctr" defTabSz="622300">
                <a:lnSpc>
                  <a:spcPct val="90000"/>
                </a:lnSpc>
                <a:spcBef>
                  <a:spcPct val="0"/>
                </a:spcBef>
                <a:spcAft>
                  <a:spcPct val="35000"/>
                </a:spcAft>
              </a:pPr>
              <a:r>
                <a:rPr lang="es-CO" sz="700" kern="1200" dirty="0" smtClean="0">
                  <a:solidFill>
                    <a:schemeClr val="bg1"/>
                  </a:solidFill>
                </a:rPr>
                <a:t>FUNCIONAMIENTO</a:t>
              </a:r>
              <a:endParaRPr lang="es-CO" sz="700" kern="1200" dirty="0">
                <a:solidFill>
                  <a:schemeClr val="bg1"/>
                </a:solidFill>
              </a:endParaRPr>
            </a:p>
          </p:txBody>
        </p:sp>
        <p:sp>
          <p:nvSpPr>
            <p:cNvPr id="21" name="Forma libre 28"/>
            <p:cNvSpPr/>
            <p:nvPr/>
          </p:nvSpPr>
          <p:spPr>
            <a:xfrm>
              <a:off x="7740830" y="704983"/>
              <a:ext cx="91440" cy="161827"/>
            </a:xfrm>
            <a:custGeom>
              <a:avLst/>
              <a:gdLst/>
              <a:ahLst/>
              <a:cxnLst/>
              <a:rect l="0" t="0" r="0" b="0"/>
              <a:pathLst>
                <a:path>
                  <a:moveTo>
                    <a:pt x="45720" y="0"/>
                  </a:moveTo>
                  <a:lnTo>
                    <a:pt x="77961" y="0"/>
                  </a:lnTo>
                  <a:lnTo>
                    <a:pt x="77961" y="161827"/>
                  </a:lnTo>
                  <a:lnTo>
                    <a:pt x="110203" y="161827"/>
                  </a:lnTo>
                </a:path>
              </a:pathLst>
            </a:custGeom>
            <a:noFill/>
            <a:ln w="3175">
              <a:solidFill>
                <a:schemeClr val="bg1">
                  <a:lumMod val="85000"/>
                </a:schemeClr>
              </a:solidFill>
            </a:ln>
          </p:spPr>
          <p:style>
            <a:lnRef idx="2">
              <a:scrgbClr r="0" g="0" b="0"/>
            </a:lnRef>
            <a:fillRef idx="0">
              <a:scrgbClr r="0" g="0" b="0"/>
            </a:fillRef>
            <a:effectRef idx="0">
              <a:schemeClr val="accent2">
                <a:tint val="90000"/>
                <a:hueOff val="0"/>
                <a:satOff val="0"/>
                <a:lumOff val="0"/>
                <a:alphaOff val="0"/>
              </a:schemeClr>
            </a:effectRef>
            <a:fontRef idx="minor">
              <a:schemeClr val="tx1">
                <a:hueOff val="0"/>
                <a:satOff val="0"/>
                <a:lumOff val="0"/>
                <a:alphaOff val="0"/>
              </a:schemeClr>
            </a:fontRef>
          </p:style>
        </p:sp>
        <p:sp>
          <p:nvSpPr>
            <p:cNvPr id="22" name="Forma libre 29"/>
            <p:cNvSpPr/>
            <p:nvPr/>
          </p:nvSpPr>
          <p:spPr>
            <a:xfrm>
              <a:off x="7740830" y="538218"/>
              <a:ext cx="91440" cy="166764"/>
            </a:xfrm>
            <a:custGeom>
              <a:avLst/>
              <a:gdLst/>
              <a:ahLst/>
              <a:cxnLst/>
              <a:rect l="0" t="0" r="0" b="0"/>
              <a:pathLst>
                <a:path>
                  <a:moveTo>
                    <a:pt x="45720" y="166764"/>
                  </a:moveTo>
                  <a:lnTo>
                    <a:pt x="77961" y="166764"/>
                  </a:lnTo>
                  <a:lnTo>
                    <a:pt x="77961" y="0"/>
                  </a:lnTo>
                  <a:lnTo>
                    <a:pt x="110203" y="0"/>
                  </a:lnTo>
                </a:path>
              </a:pathLst>
            </a:custGeom>
            <a:noFill/>
            <a:ln w="3175">
              <a:solidFill>
                <a:schemeClr val="bg1">
                  <a:lumMod val="85000"/>
                </a:schemeClr>
              </a:solidFill>
            </a:ln>
          </p:spPr>
          <p:style>
            <a:lnRef idx="2">
              <a:scrgbClr r="0" g="0" b="0"/>
            </a:lnRef>
            <a:fillRef idx="0">
              <a:scrgbClr r="0" g="0" b="0"/>
            </a:fillRef>
            <a:effectRef idx="0">
              <a:schemeClr val="accent2">
                <a:tint val="90000"/>
                <a:hueOff val="0"/>
                <a:satOff val="0"/>
                <a:lumOff val="0"/>
                <a:alphaOff val="0"/>
              </a:schemeClr>
            </a:effectRef>
            <a:fontRef idx="minor">
              <a:schemeClr val="tx1">
                <a:hueOff val="0"/>
                <a:satOff val="0"/>
                <a:lumOff val="0"/>
                <a:alphaOff val="0"/>
              </a:schemeClr>
            </a:fontRef>
          </p:style>
        </p:sp>
      </p:grpSp>
      <p:sp>
        <p:nvSpPr>
          <p:cNvPr id="24" name="1 Título"/>
          <p:cNvSpPr txBox="1">
            <a:spLocks/>
          </p:cNvSpPr>
          <p:nvPr/>
        </p:nvSpPr>
        <p:spPr bwMode="auto">
          <a:xfrm>
            <a:off x="7180396" y="981463"/>
            <a:ext cx="1801590" cy="298261"/>
          </a:xfrm>
          <a:prstGeom prst="rect">
            <a:avLst/>
          </a:prstGeom>
          <a:noFill/>
          <a:ln w="9525">
            <a:noFill/>
            <a:miter lim="800000"/>
            <a:headEnd/>
            <a:tailEnd/>
          </a:ln>
        </p:spPr>
        <p:txBody>
          <a:bodyPr anchor="ctr"/>
          <a:lstStyle/>
          <a:p>
            <a:pPr algn="ctr" eaLnBrk="0" hangingPunct="0">
              <a:lnSpc>
                <a:spcPts val="2000"/>
              </a:lnSpc>
              <a:defRPr/>
            </a:pPr>
            <a:r>
              <a:rPr lang="es-CO" sz="900" b="1" kern="0" dirty="0" smtClean="0">
                <a:latin typeface="+mj-lt"/>
                <a:ea typeface="+mj-ea"/>
                <a:cs typeface="+mj-cs"/>
              </a:rPr>
              <a:t>Cifras en millones </a:t>
            </a:r>
            <a:endParaRPr lang="es-CO" sz="900" b="1" kern="0" dirty="0">
              <a:latin typeface="+mj-lt"/>
              <a:ea typeface="+mj-ea"/>
              <a:cs typeface="+mj-cs"/>
            </a:endParaRPr>
          </a:p>
        </p:txBody>
      </p:sp>
      <p:sp>
        <p:nvSpPr>
          <p:cNvPr id="25" name="4 CuadroTexto"/>
          <p:cNvSpPr txBox="1">
            <a:spLocks noChangeArrowheads="1"/>
          </p:cNvSpPr>
          <p:nvPr/>
        </p:nvSpPr>
        <p:spPr bwMode="auto">
          <a:xfrm>
            <a:off x="356615" y="5565294"/>
            <a:ext cx="835761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lgn="just"/>
            <a:r>
              <a:rPr lang="es-CO" sz="500" dirty="0" smtClean="0">
                <a:latin typeface="Arial" charset="0"/>
              </a:rPr>
              <a:t>* Dentro del Presupuesto del MHCP se contemplan recursos en gastos de funcionamiento correspondientes al pago del incremento salarial y el rubro otras transferencias para el cubrimiento de contingencias del Estado. Así mismo, en los gastos de inversión se establecen los recursos del proyecto “Apoyo a Proyectos de Inversión Nacional”.</a:t>
            </a:r>
          </a:p>
        </p:txBody>
      </p:sp>
      <p:sp>
        <p:nvSpPr>
          <p:cNvPr id="28" name="4 CuadroTexto"/>
          <p:cNvSpPr txBox="1">
            <a:spLocks noChangeArrowheads="1"/>
          </p:cNvSpPr>
          <p:nvPr/>
        </p:nvSpPr>
        <p:spPr bwMode="auto">
          <a:xfrm>
            <a:off x="97061" y="6557304"/>
            <a:ext cx="6968038" cy="250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lgn="just"/>
            <a:r>
              <a:rPr lang="es-CO" sz="500" dirty="0" smtClean="0">
                <a:latin typeface="Arial" charset="0"/>
              </a:rPr>
              <a:t>Nota: El porcentaje de participación de la ejecución, se obtiene de dividir el total sector en la apropiación vigente de cada Entidad. Así mismo, el porcentaje de los compromisos y obligados se obtiene dividiendo el compromiso de cada Entidad en la apropiación vigente. </a:t>
            </a:r>
          </a:p>
        </p:txBody>
      </p:sp>
      <p:sp>
        <p:nvSpPr>
          <p:cNvPr id="27" name="4 CuadroTexto"/>
          <p:cNvSpPr txBox="1">
            <a:spLocks noChangeArrowheads="1"/>
          </p:cNvSpPr>
          <p:nvPr/>
        </p:nvSpPr>
        <p:spPr bwMode="auto">
          <a:xfrm>
            <a:off x="5957927" y="6532525"/>
            <a:ext cx="3224563"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lgn="r"/>
            <a:r>
              <a:rPr lang="es-CO" sz="500" dirty="0" smtClean="0">
                <a:latin typeface="Arial" charset="0"/>
              </a:rPr>
              <a:t>Fuente: Reporte SIIF </a:t>
            </a:r>
            <a:r>
              <a:rPr lang="es-CO" sz="500" dirty="0">
                <a:latin typeface="Arial" charset="0"/>
              </a:rPr>
              <a:t>NACION </a:t>
            </a:r>
            <a:r>
              <a:rPr lang="es-CO" sz="500" dirty="0" smtClean="0">
                <a:latin typeface="Arial" charset="0"/>
              </a:rPr>
              <a:t>al 02 de marzo de 2020</a:t>
            </a:r>
            <a:endParaRPr lang="es-CO" sz="500" dirty="0">
              <a:latin typeface="Arial" charset="0"/>
            </a:endParaRPr>
          </a:p>
          <a:p>
            <a:pPr algn="r"/>
            <a:r>
              <a:rPr lang="es-CO" sz="500" dirty="0" smtClean="0">
                <a:latin typeface="Arial" charset="0"/>
              </a:rPr>
              <a:t>Oficina </a:t>
            </a:r>
            <a:r>
              <a:rPr lang="es-CO" sz="500" dirty="0">
                <a:latin typeface="Arial" charset="0"/>
              </a:rPr>
              <a:t>Asesora de Planeación </a:t>
            </a:r>
            <a:r>
              <a:rPr lang="es-CO" sz="500" dirty="0" smtClean="0">
                <a:latin typeface="Arial" charset="0"/>
              </a:rPr>
              <a:t>- OAP </a:t>
            </a:r>
          </a:p>
        </p:txBody>
      </p:sp>
      <p:graphicFrame>
        <p:nvGraphicFramePr>
          <p:cNvPr id="3" name="Tabla 2"/>
          <p:cNvGraphicFramePr>
            <a:graphicFrameLocks noGrp="1"/>
          </p:cNvGraphicFramePr>
          <p:nvPr>
            <p:extLst>
              <p:ext uri="{D42A27DB-BD31-4B8C-83A1-F6EECF244321}">
                <p14:modId xmlns:p14="http://schemas.microsoft.com/office/powerpoint/2010/main" val="2987414115"/>
              </p:ext>
            </p:extLst>
          </p:nvPr>
        </p:nvGraphicFramePr>
        <p:xfrm>
          <a:off x="535969" y="1264896"/>
          <a:ext cx="8060109" cy="4225698"/>
        </p:xfrm>
        <a:graphic>
          <a:graphicData uri="http://schemas.openxmlformats.org/drawingml/2006/table">
            <a:tbl>
              <a:tblPr/>
              <a:tblGrid>
                <a:gridCol w="869468">
                  <a:extLst>
                    <a:ext uri="{9D8B030D-6E8A-4147-A177-3AD203B41FA5}">
                      <a16:colId xmlns:a16="http://schemas.microsoft.com/office/drawing/2014/main" val="200704114"/>
                    </a:ext>
                  </a:extLst>
                </a:gridCol>
                <a:gridCol w="1079823">
                  <a:extLst>
                    <a:ext uri="{9D8B030D-6E8A-4147-A177-3AD203B41FA5}">
                      <a16:colId xmlns:a16="http://schemas.microsoft.com/office/drawing/2014/main" val="3428262687"/>
                    </a:ext>
                  </a:extLst>
                </a:gridCol>
                <a:gridCol w="872974">
                  <a:extLst>
                    <a:ext uri="{9D8B030D-6E8A-4147-A177-3AD203B41FA5}">
                      <a16:colId xmlns:a16="http://schemas.microsoft.com/office/drawing/2014/main" val="630366486"/>
                    </a:ext>
                  </a:extLst>
                </a:gridCol>
                <a:gridCol w="872974">
                  <a:extLst>
                    <a:ext uri="{9D8B030D-6E8A-4147-A177-3AD203B41FA5}">
                      <a16:colId xmlns:a16="http://schemas.microsoft.com/office/drawing/2014/main" val="4191502333"/>
                    </a:ext>
                  </a:extLst>
                </a:gridCol>
                <a:gridCol w="872974">
                  <a:extLst>
                    <a:ext uri="{9D8B030D-6E8A-4147-A177-3AD203B41FA5}">
                      <a16:colId xmlns:a16="http://schemas.microsoft.com/office/drawing/2014/main" val="2340027172"/>
                    </a:ext>
                  </a:extLst>
                </a:gridCol>
                <a:gridCol w="872974">
                  <a:extLst>
                    <a:ext uri="{9D8B030D-6E8A-4147-A177-3AD203B41FA5}">
                      <a16:colId xmlns:a16="http://schemas.microsoft.com/office/drawing/2014/main" val="3362327137"/>
                    </a:ext>
                  </a:extLst>
                </a:gridCol>
                <a:gridCol w="872974">
                  <a:extLst>
                    <a:ext uri="{9D8B030D-6E8A-4147-A177-3AD203B41FA5}">
                      <a16:colId xmlns:a16="http://schemas.microsoft.com/office/drawing/2014/main" val="3615784113"/>
                    </a:ext>
                  </a:extLst>
                </a:gridCol>
                <a:gridCol w="872974">
                  <a:extLst>
                    <a:ext uri="{9D8B030D-6E8A-4147-A177-3AD203B41FA5}">
                      <a16:colId xmlns:a16="http://schemas.microsoft.com/office/drawing/2014/main" val="787221919"/>
                    </a:ext>
                  </a:extLst>
                </a:gridCol>
                <a:gridCol w="872974">
                  <a:extLst>
                    <a:ext uri="{9D8B030D-6E8A-4147-A177-3AD203B41FA5}">
                      <a16:colId xmlns:a16="http://schemas.microsoft.com/office/drawing/2014/main" val="3566859165"/>
                    </a:ext>
                  </a:extLst>
                </a:gridCol>
              </a:tblGrid>
              <a:tr h="212240">
                <a:tc gridSpan="9">
                  <a:txBody>
                    <a:bodyPr/>
                    <a:lstStyle/>
                    <a:p>
                      <a:pPr algn="ctr" fontAlgn="b"/>
                      <a:r>
                        <a:rPr lang="es-ES" sz="1100" b="1" i="0" u="none" strike="noStrike">
                          <a:solidFill>
                            <a:srgbClr val="FFFFFF"/>
                          </a:solidFill>
                          <a:effectLst/>
                          <a:latin typeface="Calibri" panose="020F0502020204030204" pitchFamily="34" charset="0"/>
                        </a:rPr>
                        <a:t>EJECUCIÓN TOTAL SECTOR HACIENDA POR ENTIDAD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extLst>
                  <a:ext uri="{0D108BD9-81ED-4DB2-BD59-A6C34878D82A}">
                    <a16:rowId xmlns:a16="http://schemas.microsoft.com/office/drawing/2014/main" val="3365079456"/>
                  </a:ext>
                </a:extLst>
              </a:tr>
              <a:tr h="371420">
                <a:tc rowSpan="2">
                  <a:txBody>
                    <a:bodyPr/>
                    <a:lstStyle/>
                    <a:p>
                      <a:pPr algn="ctr" fontAlgn="ctr"/>
                      <a:r>
                        <a:rPr lang="es-CO" sz="800" b="1" i="0" u="none" strike="noStrike">
                          <a:effectLst/>
                          <a:latin typeface="Arial" panose="020B0604020202020204" pitchFamily="34" charset="0"/>
                        </a:rPr>
                        <a:t>No.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rowSpan="2">
                  <a:txBody>
                    <a:bodyPr/>
                    <a:lstStyle/>
                    <a:p>
                      <a:pPr algn="ctr" fontAlgn="ctr"/>
                      <a:r>
                        <a:rPr lang="es-CO" sz="800" b="1" i="0" u="none" strike="noStrike">
                          <a:effectLst/>
                          <a:latin typeface="Arial" panose="020B0604020202020204" pitchFamily="34" charset="0"/>
                        </a:rPr>
                        <a:t>CONCEPTO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rowSpan="2">
                  <a:txBody>
                    <a:bodyPr/>
                    <a:lstStyle/>
                    <a:p>
                      <a:pPr algn="ctr" fontAlgn="ctr"/>
                      <a:r>
                        <a:rPr lang="es-CO" sz="800" b="1" i="0" u="none" strike="noStrike">
                          <a:effectLst/>
                          <a:latin typeface="Arial" panose="020B0604020202020204" pitchFamily="34" charset="0"/>
                        </a:rPr>
                        <a:t>APROPIACION INICIAL 2020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rowSpan="2">
                  <a:txBody>
                    <a:bodyPr/>
                    <a:lstStyle/>
                    <a:p>
                      <a:pPr algn="ctr" fontAlgn="ctr"/>
                      <a:r>
                        <a:rPr lang="es-CO" sz="800" b="1" i="0" u="none" strike="noStrike">
                          <a:effectLst/>
                          <a:latin typeface="Arial" panose="020B0604020202020204" pitchFamily="34" charset="0"/>
                        </a:rPr>
                        <a:t>APROPIACION VIGENTE 2020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rowSpan="2">
                  <a:txBody>
                    <a:bodyPr/>
                    <a:lstStyle/>
                    <a:p>
                      <a:pPr algn="ctr" fontAlgn="ctr"/>
                      <a:r>
                        <a:rPr lang="es-CO" sz="800" b="1" i="0" u="none" strike="noStrike">
                          <a:effectLst/>
                          <a:latin typeface="Arial" panose="020B0604020202020204" pitchFamily="34" charset="0"/>
                        </a:rPr>
                        <a:t>% PART.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gridSpan="2">
                  <a:txBody>
                    <a:bodyPr/>
                    <a:lstStyle/>
                    <a:p>
                      <a:pPr algn="ctr" fontAlgn="ctr"/>
                      <a:r>
                        <a:rPr lang="es-CO" sz="800" b="1" i="0" u="none" strike="noStrike">
                          <a:effectLst/>
                          <a:latin typeface="Arial" panose="020B0604020202020204" pitchFamily="34" charset="0"/>
                        </a:rPr>
                        <a:t>COMPROMISOS 2020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hMerge="1">
                  <a:txBody>
                    <a:bodyPr/>
                    <a:lstStyle/>
                    <a:p>
                      <a:endParaRPr lang="es-CO"/>
                    </a:p>
                  </a:txBody>
                  <a:tcPr/>
                </a:tc>
                <a:tc gridSpan="2">
                  <a:txBody>
                    <a:bodyPr/>
                    <a:lstStyle/>
                    <a:p>
                      <a:pPr algn="ctr" fontAlgn="ctr"/>
                      <a:r>
                        <a:rPr lang="es-CO" sz="800" b="1" i="0" u="none" strike="noStrike">
                          <a:effectLst/>
                          <a:latin typeface="Arial" panose="020B0604020202020204" pitchFamily="34" charset="0"/>
                        </a:rPr>
                        <a:t>OBLIGACIONES 2020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hMerge="1">
                  <a:txBody>
                    <a:bodyPr/>
                    <a:lstStyle/>
                    <a:p>
                      <a:endParaRPr lang="es-CO"/>
                    </a:p>
                  </a:txBody>
                  <a:tcPr/>
                </a:tc>
                <a:extLst>
                  <a:ext uri="{0D108BD9-81ED-4DB2-BD59-A6C34878D82A}">
                    <a16:rowId xmlns:a16="http://schemas.microsoft.com/office/drawing/2014/main" val="2195415642"/>
                  </a:ext>
                </a:extLst>
              </a:tr>
              <a:tr h="318360">
                <a:tc vMerge="1">
                  <a:txBody>
                    <a:bodyPr/>
                    <a:lstStyle/>
                    <a:p>
                      <a:endParaRPr lang="es-CO"/>
                    </a:p>
                  </a:txBody>
                  <a:tcPr/>
                </a:tc>
                <a:tc vMerge="1">
                  <a:txBody>
                    <a:bodyPr/>
                    <a:lstStyle/>
                    <a:p>
                      <a:endParaRPr lang="es-CO"/>
                    </a:p>
                  </a:txBody>
                  <a:tcPr/>
                </a:tc>
                <a:tc vMerge="1">
                  <a:txBody>
                    <a:bodyPr/>
                    <a:lstStyle/>
                    <a:p>
                      <a:endParaRPr lang="es-CO"/>
                    </a:p>
                  </a:txBody>
                  <a:tcPr/>
                </a:tc>
                <a:tc vMerge="1">
                  <a:txBody>
                    <a:bodyPr/>
                    <a:lstStyle/>
                    <a:p>
                      <a:endParaRPr lang="es-CO"/>
                    </a:p>
                  </a:txBody>
                  <a:tcPr/>
                </a:tc>
                <a:tc vMerge="1">
                  <a:txBody>
                    <a:bodyPr/>
                    <a:lstStyle/>
                    <a:p>
                      <a:endParaRPr lang="es-CO"/>
                    </a:p>
                  </a:txBody>
                  <a:tcPr/>
                </a:tc>
                <a:tc>
                  <a:txBody>
                    <a:bodyPr/>
                    <a:lstStyle/>
                    <a:p>
                      <a:pPr algn="ctr" fontAlgn="ctr"/>
                      <a:r>
                        <a:rPr lang="es-CO" sz="800" b="1" i="0" u="none" strike="noStrike">
                          <a:effectLst/>
                          <a:latin typeface="Arial" panose="020B0604020202020204" pitchFamily="34" charset="0"/>
                        </a:rPr>
                        <a:t>Valor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es-CO" sz="800" b="1" i="0" u="none" strike="noStrike">
                          <a:effectLst/>
                          <a:latin typeface="Arial" panose="020B060402020202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es-CO" sz="800" b="1" i="0" u="none" strike="noStrike">
                          <a:effectLst/>
                          <a:latin typeface="Arial" panose="020B0604020202020204" pitchFamily="34" charset="0"/>
                        </a:rPr>
                        <a:t>Valor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es-CO" sz="800" b="1" i="0" u="none" strike="noStrike">
                          <a:effectLst/>
                          <a:latin typeface="Arial" panose="020B060402020202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extLst>
                  <a:ext uri="{0D108BD9-81ED-4DB2-BD59-A6C34878D82A}">
                    <a16:rowId xmlns:a16="http://schemas.microsoft.com/office/drawing/2014/main" val="591839977"/>
                  </a:ext>
                </a:extLst>
              </a:tr>
              <a:tr h="212240">
                <a:tc>
                  <a:txBody>
                    <a:bodyPr/>
                    <a:lstStyle/>
                    <a:p>
                      <a:pPr algn="ctr" fontAlgn="ctr"/>
                      <a:r>
                        <a:rPr lang="es-CO" sz="800" b="0" i="0" u="none" strike="noStrike">
                          <a:solidFill>
                            <a:srgbClr val="000000"/>
                          </a:solidFill>
                          <a:effectLst/>
                          <a:latin typeface="Arial" panose="020B0604020202020204" pitchFamily="34" charset="0"/>
                        </a:rPr>
                        <a:t>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CO" sz="800" b="0" i="0" u="none" strike="noStrike">
                          <a:solidFill>
                            <a:srgbClr val="000000"/>
                          </a:solidFill>
                          <a:effectLst/>
                          <a:latin typeface="Arial" panose="020B0604020202020204" pitchFamily="34" charset="0"/>
                        </a:rPr>
                        <a:t>MINHACIENDA</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14,556,094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13,968,870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83.7%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1,417,345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10.1%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714,385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5.1%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57533738"/>
                  </a:ext>
                </a:extLst>
              </a:tr>
              <a:tr h="212240">
                <a:tc>
                  <a:txBody>
                    <a:bodyPr/>
                    <a:lstStyle/>
                    <a:p>
                      <a:pPr algn="ctr" fontAlgn="ctr"/>
                      <a:r>
                        <a:rPr lang="es-CO" sz="800" b="0" i="0" u="none" strike="noStrike">
                          <a:solidFill>
                            <a:srgbClr val="000000"/>
                          </a:solidFill>
                          <a:effectLst/>
                          <a:latin typeface="Arial" panose="020B0604020202020204" pitchFamily="34" charset="0"/>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CO" sz="800" b="0" i="0" u="none" strike="noStrike">
                          <a:solidFill>
                            <a:srgbClr val="000000"/>
                          </a:solidFill>
                          <a:effectLst/>
                          <a:latin typeface="Arial" panose="020B0604020202020204" pitchFamily="34" charset="0"/>
                        </a:rPr>
                        <a:t>DIAN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1,723,014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1,723,014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10.3%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301,780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17.5%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157,936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9.2%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01988132"/>
                  </a:ext>
                </a:extLst>
              </a:tr>
              <a:tr h="282279">
                <a:tc>
                  <a:txBody>
                    <a:bodyPr/>
                    <a:lstStyle/>
                    <a:p>
                      <a:pPr algn="ctr" fontAlgn="ctr"/>
                      <a:r>
                        <a:rPr lang="es-CO" sz="800" b="0" i="0" u="none" strike="noStrike">
                          <a:solidFill>
                            <a:srgbClr val="000000"/>
                          </a:solidFill>
                          <a:effectLst/>
                          <a:latin typeface="Arial" panose="020B0604020202020204" pitchFamily="34" charset="0"/>
                        </a:rPr>
                        <a:t>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CO" sz="800" b="0" i="0" u="none" strike="noStrike">
                          <a:solidFill>
                            <a:srgbClr val="000000"/>
                          </a:solidFill>
                          <a:effectLst/>
                          <a:latin typeface="Arial" panose="020B0604020202020204" pitchFamily="34" charset="0"/>
                        </a:rPr>
                        <a:t>SUPERFINANCIERA</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269,042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dirty="0">
                          <a:solidFill>
                            <a:srgbClr val="000000"/>
                          </a:solidFill>
                          <a:effectLst/>
                          <a:latin typeface="Arial" panose="020B0604020202020204" pitchFamily="34" charset="0"/>
                        </a:rPr>
                        <a:t>269,042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1.6%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42,546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15.8%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20,990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7.8%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04166314"/>
                  </a:ext>
                </a:extLst>
              </a:tr>
              <a:tr h="212240">
                <a:tc>
                  <a:txBody>
                    <a:bodyPr/>
                    <a:lstStyle/>
                    <a:p>
                      <a:pPr algn="ctr" fontAlgn="ctr"/>
                      <a:r>
                        <a:rPr lang="es-CO" sz="800" b="0" i="0" u="none" strike="noStrike">
                          <a:solidFill>
                            <a:srgbClr val="000000"/>
                          </a:solidFill>
                          <a:effectLst/>
                          <a:latin typeface="Arial" panose="020B0604020202020204" pitchFamily="34" charset="0"/>
                        </a:rPr>
                        <a:t>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CO" sz="800" b="0" i="0" u="none" strike="noStrike">
                          <a:solidFill>
                            <a:srgbClr val="000000"/>
                          </a:solidFill>
                          <a:effectLst/>
                          <a:latin typeface="Arial" panose="020B0604020202020204" pitchFamily="34" charset="0"/>
                        </a:rPr>
                        <a:t>UGPP</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201,123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201,123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1.2%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86,254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42.9%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17,361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8.6%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16410058"/>
                  </a:ext>
                </a:extLst>
              </a:tr>
              <a:tr h="212240">
                <a:tc>
                  <a:txBody>
                    <a:bodyPr/>
                    <a:lstStyle/>
                    <a:p>
                      <a:pPr algn="ctr" fontAlgn="ctr"/>
                      <a:r>
                        <a:rPr lang="es-CO" sz="800" b="0" i="0" u="none" strike="noStrike">
                          <a:solidFill>
                            <a:srgbClr val="000000"/>
                          </a:solidFill>
                          <a:effectLst/>
                          <a:latin typeface="Arial" panose="020B0604020202020204" pitchFamily="34" charset="0"/>
                        </a:rPr>
                        <a:t>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CO" sz="800" b="0" i="0" u="none" strike="noStrike">
                          <a:solidFill>
                            <a:srgbClr val="000000"/>
                          </a:solidFill>
                          <a:effectLst/>
                          <a:latin typeface="Arial" panose="020B0604020202020204" pitchFamily="34" charset="0"/>
                        </a:rPr>
                        <a:t>CONTADURIA</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23,382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23,382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0.1%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11,527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49.3%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1,994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8.5%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54545089"/>
                  </a:ext>
                </a:extLst>
              </a:tr>
              <a:tr h="282279">
                <a:tc>
                  <a:txBody>
                    <a:bodyPr/>
                    <a:lstStyle/>
                    <a:p>
                      <a:pPr algn="ctr" fontAlgn="ctr"/>
                      <a:r>
                        <a:rPr lang="es-CO" sz="800" b="0" i="0" u="none" strike="noStrike">
                          <a:solidFill>
                            <a:srgbClr val="000000"/>
                          </a:solidFill>
                          <a:effectLst/>
                          <a:latin typeface="Arial" panose="020B0604020202020204" pitchFamily="34" charset="0"/>
                        </a:rPr>
                        <a:t>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CO" sz="800" b="0" i="0" u="none" strike="noStrike">
                          <a:solidFill>
                            <a:srgbClr val="000000"/>
                          </a:solidFill>
                          <a:effectLst/>
                          <a:latin typeface="Arial" panose="020B0604020202020204" pitchFamily="34" charset="0"/>
                        </a:rPr>
                        <a:t>SUPERSOLIDARIA</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37,985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37,985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0.2%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11,167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29.4%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2,125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5.6%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29374856"/>
                  </a:ext>
                </a:extLst>
              </a:tr>
              <a:tr h="212240">
                <a:tc>
                  <a:txBody>
                    <a:bodyPr/>
                    <a:lstStyle/>
                    <a:p>
                      <a:pPr algn="ctr" fontAlgn="ctr"/>
                      <a:r>
                        <a:rPr lang="es-CO" sz="800" b="0" i="0" u="none" strike="noStrike">
                          <a:solidFill>
                            <a:srgbClr val="000000"/>
                          </a:solidFill>
                          <a:effectLst/>
                          <a:latin typeface="Arial" panose="020B0604020202020204" pitchFamily="34" charset="0"/>
                        </a:rPr>
                        <a:t>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CO" sz="800" b="0" i="0" u="none" strike="noStrike">
                          <a:solidFill>
                            <a:srgbClr val="000000"/>
                          </a:solidFill>
                          <a:effectLst/>
                          <a:latin typeface="Arial" panose="020B0604020202020204" pitchFamily="34" charset="0"/>
                        </a:rPr>
                        <a:t>COLJUEGOS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3,700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3,700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72762595"/>
                  </a:ext>
                </a:extLst>
              </a:tr>
              <a:tr h="212240">
                <a:tc>
                  <a:txBody>
                    <a:bodyPr/>
                    <a:lstStyle/>
                    <a:p>
                      <a:pPr algn="ctr" fontAlgn="ctr"/>
                      <a:r>
                        <a:rPr lang="es-CO" sz="800" b="0" i="0" u="none" strike="noStrike">
                          <a:solidFill>
                            <a:srgbClr val="000000"/>
                          </a:solidFill>
                          <a:effectLst/>
                          <a:latin typeface="Arial" panose="020B0604020202020204" pitchFamily="34" charset="0"/>
                        </a:rPr>
                        <a:t>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CO" sz="800" b="0" i="0" u="none" strike="noStrike">
                          <a:solidFill>
                            <a:srgbClr val="000000"/>
                          </a:solidFill>
                          <a:effectLst/>
                          <a:latin typeface="Arial" panose="020B0604020202020204" pitchFamily="34" charset="0"/>
                        </a:rPr>
                        <a:t>ITRC</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21,256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21,256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0.1%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3,410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16.0%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2,333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11.0%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51951525"/>
                  </a:ext>
                </a:extLst>
              </a:tr>
              <a:tr h="212240">
                <a:tc>
                  <a:txBody>
                    <a:bodyPr/>
                    <a:lstStyle/>
                    <a:p>
                      <a:pPr algn="ctr" fontAlgn="ctr"/>
                      <a:r>
                        <a:rPr lang="es-CO" sz="800" b="0" i="0" u="none" strike="noStrike">
                          <a:solidFill>
                            <a:srgbClr val="000000"/>
                          </a:solidFill>
                          <a:effectLst/>
                          <a:latin typeface="Arial" panose="020B0604020202020204" pitchFamily="34" charset="0"/>
                        </a:rPr>
                        <a:t>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CO" sz="800" b="0" i="0" u="none" strike="noStrike">
                          <a:solidFill>
                            <a:srgbClr val="000000"/>
                          </a:solidFill>
                          <a:effectLst/>
                          <a:latin typeface="Arial" panose="020B0604020202020204" pitchFamily="34" charset="0"/>
                        </a:rPr>
                        <a:t>UIAF</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16,093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16,093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0.1%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2,673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16.6%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1,215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7.6%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30037654"/>
                  </a:ext>
                </a:extLst>
              </a:tr>
              <a:tr h="212240">
                <a:tc>
                  <a:txBody>
                    <a:bodyPr/>
                    <a:lstStyle/>
                    <a:p>
                      <a:pPr algn="ctr" fontAlgn="ctr"/>
                      <a:r>
                        <a:rPr lang="es-CO" sz="800" b="0" i="0" u="none" strike="noStrike">
                          <a:solidFill>
                            <a:srgbClr val="000000"/>
                          </a:solidFill>
                          <a:effectLst/>
                          <a:latin typeface="Arial" panose="020B0604020202020204" pitchFamily="34" charset="0"/>
                        </a:rPr>
                        <a:t>10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CO" sz="800" b="0" i="0" u="none" strike="noStrike">
                          <a:solidFill>
                            <a:srgbClr val="000000"/>
                          </a:solidFill>
                          <a:effectLst/>
                          <a:latin typeface="Arial" panose="020B0604020202020204" pitchFamily="34" charset="0"/>
                        </a:rPr>
                        <a:t>URF</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5,801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5,801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821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14.1%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762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13.1%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22843319"/>
                  </a:ext>
                </a:extLst>
              </a:tr>
              <a:tr h="318360">
                <a:tc>
                  <a:txBody>
                    <a:bodyPr/>
                    <a:lstStyle/>
                    <a:p>
                      <a:pPr algn="l" fontAlgn="ctr"/>
                      <a:endParaRPr lang="es-CO" sz="1100" b="1" i="0" u="none" strike="noStrike">
                        <a:effectLst/>
                        <a:latin typeface="Calibri" panose="020F0502020204030204" pitchFamily="34" charset="0"/>
                      </a:endParaRPr>
                    </a:p>
                  </a:txBody>
                  <a:tcPr marL="9525" marR="9525" marT="9525"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ctr"/>
                      <a:r>
                        <a:rPr lang="es-CO" sz="800" b="1" i="0" u="none" strike="noStrike">
                          <a:solidFill>
                            <a:srgbClr val="FFFFFF"/>
                          </a:solidFill>
                          <a:effectLst/>
                          <a:latin typeface="Arial" panose="020B0604020202020204" pitchFamily="34" charset="0"/>
                        </a:rPr>
                        <a:t>SUBTOTAL  SECTOR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fontAlgn="ctr"/>
                      <a:r>
                        <a:rPr lang="es-CO" sz="1000" b="1" i="0" u="none" strike="noStrike">
                          <a:solidFill>
                            <a:srgbClr val="FFFFFF"/>
                          </a:solidFill>
                          <a:effectLst/>
                          <a:latin typeface="Arial" panose="020B0604020202020204" pitchFamily="34" charset="0"/>
                        </a:rPr>
                        <a:t>16,857,490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fontAlgn="ctr"/>
                      <a:r>
                        <a:rPr lang="es-CO" sz="1000" b="1" i="0" u="none" strike="noStrike">
                          <a:solidFill>
                            <a:srgbClr val="FFFFFF"/>
                          </a:solidFill>
                          <a:effectLst/>
                          <a:latin typeface="Arial" panose="020B0604020202020204" pitchFamily="34" charset="0"/>
                        </a:rPr>
                        <a:t>16,270,267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fontAlgn="ctr"/>
                      <a:r>
                        <a:rPr lang="es-CO" sz="1000" b="1" i="0" u="none" strike="noStrike">
                          <a:solidFill>
                            <a:srgbClr val="FFFFFF"/>
                          </a:solidFill>
                          <a:effectLst/>
                          <a:latin typeface="Arial" panose="020B0604020202020204" pitchFamily="34" charset="0"/>
                        </a:rPr>
                        <a:t>97.5%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fontAlgn="ctr"/>
                      <a:r>
                        <a:rPr lang="es-CO" sz="1000" b="1" i="0" u="none" strike="noStrike">
                          <a:solidFill>
                            <a:srgbClr val="FFFFFF"/>
                          </a:solidFill>
                          <a:effectLst/>
                          <a:latin typeface="Arial" panose="020B0604020202020204" pitchFamily="34" charset="0"/>
                        </a:rPr>
                        <a:t>1,877,522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fontAlgn="ctr"/>
                      <a:r>
                        <a:rPr lang="es-CO" sz="1000" b="1" i="0" u="none" strike="noStrike">
                          <a:solidFill>
                            <a:srgbClr val="FFFFFF"/>
                          </a:solidFill>
                          <a:effectLst/>
                          <a:latin typeface="Arial" panose="020B0604020202020204" pitchFamily="34" charset="0"/>
                        </a:rPr>
                        <a:t>11.5%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fontAlgn="ctr"/>
                      <a:r>
                        <a:rPr lang="es-CO" sz="1000" b="1" i="0" u="none" strike="noStrike">
                          <a:solidFill>
                            <a:srgbClr val="FFFFFF"/>
                          </a:solidFill>
                          <a:effectLst/>
                          <a:latin typeface="Arial" panose="020B0604020202020204" pitchFamily="34" charset="0"/>
                        </a:rPr>
                        <a:t>919,102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fontAlgn="ctr"/>
                      <a:r>
                        <a:rPr lang="es-CO" sz="1000" b="1" i="0" u="none" strike="noStrike">
                          <a:solidFill>
                            <a:srgbClr val="FFFFFF"/>
                          </a:solidFill>
                          <a:effectLst/>
                          <a:latin typeface="Arial" panose="020B0604020202020204" pitchFamily="34" charset="0"/>
                        </a:rPr>
                        <a:t>5.6%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extLst>
                  <a:ext uri="{0D108BD9-81ED-4DB2-BD59-A6C34878D82A}">
                    <a16:rowId xmlns:a16="http://schemas.microsoft.com/office/drawing/2014/main" val="3867408406"/>
                  </a:ext>
                </a:extLst>
              </a:tr>
              <a:tr h="212240">
                <a:tc>
                  <a:txBody>
                    <a:bodyPr/>
                    <a:lstStyle/>
                    <a:p>
                      <a:pPr algn="l" fontAlgn="ctr"/>
                      <a:endParaRPr lang="es-CO" sz="1100" b="0" i="0" u="none" strike="noStrike">
                        <a:solidFill>
                          <a:srgbClr val="000000"/>
                        </a:solidFill>
                        <a:effectLst/>
                        <a:latin typeface="Calibri" panose="020F0502020204030204" pitchFamily="34" charset="0"/>
                      </a:endParaRPr>
                    </a:p>
                  </a:txBody>
                  <a:tcPr marL="9525" marR="9525" marT="9525"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ctr"/>
                      <a:endParaRPr lang="es-CO" sz="1100" b="0" i="0" u="none" strike="noStrike">
                        <a:solidFill>
                          <a:srgbClr val="000000"/>
                        </a:solidFill>
                        <a:effectLst/>
                        <a:latin typeface="Calibri" panose="020F0502020204030204" pitchFamily="34" charset="0"/>
                      </a:endParaRP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s-CO" sz="1100" b="0" i="0" u="none" strike="noStrike">
                        <a:solidFill>
                          <a:srgbClr val="000000"/>
                        </a:solidFill>
                        <a:effectLst/>
                        <a:latin typeface="Calibri" panose="020F0502020204030204" pitchFamily="34" charset="0"/>
                      </a:endParaRP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s-CO" sz="1000" b="0" i="0" u="none" strike="noStrike">
                        <a:solidFill>
                          <a:srgbClr val="000000"/>
                        </a:solidFill>
                        <a:effectLst/>
                        <a:latin typeface="Calibri" panose="020F0502020204030204" pitchFamily="34" charset="0"/>
                      </a:endParaRP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s-CO" sz="1000" b="0" i="0" u="none" strike="noStrike">
                        <a:solidFill>
                          <a:srgbClr val="000000"/>
                        </a:solidFill>
                        <a:effectLst/>
                        <a:latin typeface="Calibri" panose="020F0502020204030204" pitchFamily="34" charset="0"/>
                      </a:endParaRP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s-CO" sz="1000" b="0" i="0" u="none" strike="noStrike">
                        <a:solidFill>
                          <a:srgbClr val="000000"/>
                        </a:solidFill>
                        <a:effectLst/>
                        <a:latin typeface="Calibri" panose="020F0502020204030204" pitchFamily="34" charset="0"/>
                      </a:endParaRP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s-CO" sz="1000" b="0" i="0" u="none" strike="noStrike">
                        <a:solidFill>
                          <a:srgbClr val="000000"/>
                        </a:solidFill>
                        <a:effectLst/>
                        <a:latin typeface="Calibri" panose="020F0502020204030204" pitchFamily="34" charset="0"/>
                      </a:endParaRP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s-CO" sz="1000" b="0" i="0" u="none" strike="noStrike">
                        <a:solidFill>
                          <a:srgbClr val="000000"/>
                        </a:solidFill>
                        <a:effectLst/>
                        <a:latin typeface="Calibri" panose="020F0502020204030204" pitchFamily="34" charset="0"/>
                      </a:endParaRP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s-CO" sz="1000" b="0" i="0" u="none" strike="noStrike">
                        <a:solidFill>
                          <a:srgbClr val="000000"/>
                        </a:solidFill>
                        <a:effectLst/>
                        <a:latin typeface="Calibri" panose="020F0502020204030204" pitchFamily="34" charset="0"/>
                      </a:endParaRP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66717168"/>
                  </a:ext>
                </a:extLst>
              </a:tr>
              <a:tr h="318360">
                <a:tc>
                  <a:txBody>
                    <a:bodyPr/>
                    <a:lstStyle/>
                    <a:p>
                      <a:pPr algn="ctr" fontAlgn="ctr"/>
                      <a:r>
                        <a:rPr lang="es-CO" sz="800" b="0" i="0" u="none" strike="noStrike">
                          <a:solidFill>
                            <a:srgbClr val="000000"/>
                          </a:solidFill>
                          <a:effectLst/>
                          <a:latin typeface="Arial" panose="020B0604020202020204" pitchFamily="34" charset="0"/>
                        </a:rPr>
                        <a:t>11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CO" sz="800" b="0" i="0" u="none" strike="noStrike">
                          <a:solidFill>
                            <a:srgbClr val="000000"/>
                          </a:solidFill>
                          <a:effectLst/>
                          <a:latin typeface="Arial" panose="020B0604020202020204" pitchFamily="34" charset="0"/>
                        </a:rPr>
                        <a:t>FONDO ADAPTACION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412,130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412,130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2.5%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6,095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1.5%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3,300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0.8%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29041052"/>
                  </a:ext>
                </a:extLst>
              </a:tr>
              <a:tr h="212240">
                <a:tc>
                  <a:txBody>
                    <a:bodyPr/>
                    <a:lstStyle/>
                    <a:p>
                      <a:pPr algn="l" fontAlgn="ctr"/>
                      <a:endParaRPr lang="es-CO" sz="1100" b="1" i="0" u="none" strike="noStrike">
                        <a:effectLst/>
                        <a:latin typeface="Calibri" panose="020F0502020204030204" pitchFamily="34" charset="0"/>
                      </a:endParaRPr>
                    </a:p>
                  </a:txBody>
                  <a:tcPr marL="9525" marR="9525" marT="9525"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ctr"/>
                      <a:r>
                        <a:rPr lang="es-CO" sz="800" b="1" i="0" u="none" strike="noStrike">
                          <a:solidFill>
                            <a:srgbClr val="FFFFFF"/>
                          </a:solidFill>
                          <a:effectLst/>
                          <a:latin typeface="Arial" panose="020B0604020202020204" pitchFamily="34" charset="0"/>
                        </a:rPr>
                        <a:t>TOTAL  SECTOR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fontAlgn="ctr"/>
                      <a:r>
                        <a:rPr lang="es-CO" sz="1000" b="1" i="0" u="none" strike="noStrike" dirty="0">
                          <a:solidFill>
                            <a:srgbClr val="FFFFFF"/>
                          </a:solidFill>
                          <a:effectLst/>
                          <a:latin typeface="Arial" panose="020B0604020202020204" pitchFamily="34" charset="0"/>
                        </a:rPr>
                        <a:t>17,269,620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fontAlgn="ctr"/>
                      <a:r>
                        <a:rPr lang="es-CO" sz="1000" b="1" i="0" u="none" strike="noStrike">
                          <a:solidFill>
                            <a:srgbClr val="FFFFFF"/>
                          </a:solidFill>
                          <a:effectLst/>
                          <a:latin typeface="Arial" panose="020B0604020202020204" pitchFamily="34" charset="0"/>
                        </a:rPr>
                        <a:t>16,682,397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fontAlgn="ctr"/>
                      <a:r>
                        <a:rPr lang="es-CO" sz="1000" b="1" i="0" u="none" strike="noStrike">
                          <a:solidFill>
                            <a:srgbClr val="FFFFFF"/>
                          </a:solidFill>
                          <a:effectLst/>
                          <a:latin typeface="Arial" panose="020B0604020202020204" pitchFamily="34"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fontAlgn="ctr"/>
                      <a:r>
                        <a:rPr lang="es-CO" sz="1000" b="1" i="0" u="none" strike="noStrike" dirty="0">
                          <a:solidFill>
                            <a:srgbClr val="FFFFFF"/>
                          </a:solidFill>
                          <a:effectLst/>
                          <a:latin typeface="Arial" panose="020B0604020202020204" pitchFamily="34" charset="0"/>
                        </a:rPr>
                        <a:t>1,883,617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fontAlgn="ctr"/>
                      <a:r>
                        <a:rPr lang="es-CO" sz="1000" b="1" i="0" u="none" strike="noStrike">
                          <a:solidFill>
                            <a:srgbClr val="FFFFFF"/>
                          </a:solidFill>
                          <a:effectLst/>
                          <a:latin typeface="Arial" panose="020B0604020202020204" pitchFamily="34" charset="0"/>
                        </a:rPr>
                        <a:t>11.3%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fontAlgn="ctr"/>
                      <a:r>
                        <a:rPr lang="es-CO" sz="1000" b="1" i="0" u="none" strike="noStrike">
                          <a:solidFill>
                            <a:srgbClr val="FFFFFF"/>
                          </a:solidFill>
                          <a:effectLst/>
                          <a:latin typeface="Arial" panose="020B0604020202020204" pitchFamily="34" charset="0"/>
                        </a:rPr>
                        <a:t>922,402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fontAlgn="ctr"/>
                      <a:r>
                        <a:rPr lang="es-CO" sz="1000" b="1" i="0" u="none" strike="noStrike" dirty="0">
                          <a:solidFill>
                            <a:srgbClr val="FFFFFF"/>
                          </a:solidFill>
                          <a:effectLst/>
                          <a:latin typeface="Arial" panose="020B0604020202020204" pitchFamily="34" charset="0"/>
                        </a:rPr>
                        <a:t>5.5%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extLst>
                  <a:ext uri="{0D108BD9-81ED-4DB2-BD59-A6C34878D82A}">
                    <a16:rowId xmlns:a16="http://schemas.microsoft.com/office/drawing/2014/main" val="3379874339"/>
                  </a:ext>
                </a:extLst>
              </a:tr>
            </a:tbl>
          </a:graphicData>
        </a:graphic>
      </p:graphicFrame>
    </p:spTree>
    <p:extLst>
      <p:ext uri="{BB962C8B-B14F-4D97-AF65-F5344CB8AC3E}">
        <p14:creationId xmlns:p14="http://schemas.microsoft.com/office/powerpoint/2010/main" val="268831898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1 Título"/>
          <p:cNvSpPr txBox="1">
            <a:spLocks/>
          </p:cNvSpPr>
          <p:nvPr/>
        </p:nvSpPr>
        <p:spPr bwMode="auto">
          <a:xfrm>
            <a:off x="7260429" y="1180186"/>
            <a:ext cx="1801590" cy="298261"/>
          </a:xfrm>
          <a:prstGeom prst="rect">
            <a:avLst/>
          </a:prstGeom>
          <a:noFill/>
          <a:ln w="9525">
            <a:noFill/>
            <a:miter lim="800000"/>
            <a:headEnd/>
            <a:tailEnd/>
          </a:ln>
        </p:spPr>
        <p:txBody>
          <a:bodyPr anchor="ctr"/>
          <a:lstStyle/>
          <a:p>
            <a:pPr algn="ctr" eaLnBrk="0" hangingPunct="0">
              <a:lnSpc>
                <a:spcPts val="2000"/>
              </a:lnSpc>
              <a:defRPr/>
            </a:pPr>
            <a:r>
              <a:rPr lang="es-CO" sz="900" b="1" kern="0" dirty="0" smtClean="0">
                <a:latin typeface="+mj-lt"/>
                <a:ea typeface="+mj-ea"/>
                <a:cs typeface="+mj-cs"/>
              </a:rPr>
              <a:t>Cifras en millones </a:t>
            </a:r>
            <a:endParaRPr lang="es-CO" sz="900" b="1" kern="0" dirty="0">
              <a:latin typeface="+mj-lt"/>
              <a:ea typeface="+mj-ea"/>
              <a:cs typeface="+mj-cs"/>
            </a:endParaRPr>
          </a:p>
        </p:txBody>
      </p:sp>
      <p:sp>
        <p:nvSpPr>
          <p:cNvPr id="2" name="1 CuadroTexto"/>
          <p:cNvSpPr txBox="1"/>
          <p:nvPr/>
        </p:nvSpPr>
        <p:spPr>
          <a:xfrm>
            <a:off x="2842859" y="467606"/>
            <a:ext cx="5004048" cy="369332"/>
          </a:xfrm>
          <a:prstGeom prst="rect">
            <a:avLst/>
          </a:prstGeom>
          <a:noFill/>
          <a:ln>
            <a:noFill/>
          </a:ln>
        </p:spPr>
        <p:style>
          <a:lnRef idx="2">
            <a:schemeClr val="accent2"/>
          </a:lnRef>
          <a:fillRef idx="1">
            <a:schemeClr val="lt1"/>
          </a:fillRef>
          <a:effectRef idx="0">
            <a:schemeClr val="accent2"/>
          </a:effectRef>
          <a:fontRef idx="minor">
            <a:schemeClr val="dk1"/>
          </a:fontRef>
        </p:style>
        <p:txBody>
          <a:bodyPr wrap="square" rtlCol="0">
            <a:spAutoFit/>
          </a:bodyPr>
          <a:lstStyle>
            <a:defPPr>
              <a:defRPr lang="es-ES"/>
            </a:defPPr>
            <a:lvl1pPr>
              <a:defRPr sz="2200" b="1">
                <a:latin typeface="+mj-lt"/>
                <a:cs typeface="Arial" panose="020B0604020202020204" pitchFamily="34" charset="0"/>
              </a:defRPr>
            </a:lvl1pPr>
          </a:lstStyle>
          <a:p>
            <a:r>
              <a:rPr lang="es-CO" sz="1800" b="0" dirty="0">
                <a:solidFill>
                  <a:schemeClr val="tx2"/>
                </a:solidFill>
                <a:latin typeface="Arial"/>
                <a:cs typeface="Arial"/>
              </a:rPr>
              <a:t>Inversión - Ejecución por Entidad</a:t>
            </a:r>
          </a:p>
        </p:txBody>
      </p:sp>
      <p:grpSp>
        <p:nvGrpSpPr>
          <p:cNvPr id="24" name="23 Grupo"/>
          <p:cNvGrpSpPr/>
          <p:nvPr/>
        </p:nvGrpSpPr>
        <p:grpSpPr>
          <a:xfrm>
            <a:off x="6733419" y="70043"/>
            <a:ext cx="1872208" cy="791494"/>
            <a:chOff x="7092280" y="415711"/>
            <a:chExt cx="1872208" cy="791494"/>
          </a:xfrm>
        </p:grpSpPr>
        <p:sp>
          <p:nvSpPr>
            <p:cNvPr id="25" name="Forma libre 13"/>
            <p:cNvSpPr/>
            <p:nvPr/>
          </p:nvSpPr>
          <p:spPr>
            <a:xfrm>
              <a:off x="8140704" y="872386"/>
              <a:ext cx="91440" cy="108000"/>
            </a:xfrm>
            <a:custGeom>
              <a:avLst/>
              <a:gdLst/>
              <a:ahLst/>
              <a:cxnLst/>
              <a:rect l="0" t="0" r="0" b="0"/>
              <a:pathLst>
                <a:path>
                  <a:moveTo>
                    <a:pt x="45720" y="0"/>
                  </a:moveTo>
                  <a:lnTo>
                    <a:pt x="77961" y="0"/>
                  </a:lnTo>
                  <a:lnTo>
                    <a:pt x="77961" y="275942"/>
                  </a:lnTo>
                  <a:lnTo>
                    <a:pt x="110203" y="275942"/>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26" name="Forma libre 14"/>
            <p:cNvSpPr/>
            <p:nvPr/>
          </p:nvSpPr>
          <p:spPr>
            <a:xfrm>
              <a:off x="8140704" y="872386"/>
              <a:ext cx="91440" cy="108000"/>
            </a:xfrm>
            <a:custGeom>
              <a:avLst/>
              <a:gdLst/>
              <a:ahLst/>
              <a:cxnLst/>
              <a:rect l="0" t="0" r="0" b="0"/>
              <a:pathLst>
                <a:path>
                  <a:moveTo>
                    <a:pt x="45720" y="0"/>
                  </a:moveTo>
                  <a:lnTo>
                    <a:pt x="77961" y="0"/>
                  </a:lnTo>
                  <a:lnTo>
                    <a:pt x="77961" y="178717"/>
                  </a:lnTo>
                  <a:lnTo>
                    <a:pt x="110203" y="178717"/>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27" name="Forma libre 15"/>
            <p:cNvSpPr/>
            <p:nvPr/>
          </p:nvSpPr>
          <p:spPr>
            <a:xfrm>
              <a:off x="8140704" y="826666"/>
              <a:ext cx="91440" cy="108000"/>
            </a:xfrm>
            <a:custGeom>
              <a:avLst/>
              <a:gdLst/>
              <a:ahLst/>
              <a:cxnLst/>
              <a:rect l="0" t="0" r="0" b="0"/>
              <a:pathLst>
                <a:path>
                  <a:moveTo>
                    <a:pt x="45720" y="45720"/>
                  </a:moveTo>
                  <a:lnTo>
                    <a:pt x="77961" y="45720"/>
                  </a:lnTo>
                  <a:lnTo>
                    <a:pt x="77961" y="126475"/>
                  </a:lnTo>
                  <a:lnTo>
                    <a:pt x="110203" y="126475"/>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28" name="Forma libre 16"/>
            <p:cNvSpPr/>
            <p:nvPr/>
          </p:nvSpPr>
          <p:spPr>
            <a:xfrm>
              <a:off x="8140704" y="489828"/>
              <a:ext cx="91440" cy="108000"/>
            </a:xfrm>
            <a:custGeom>
              <a:avLst/>
              <a:gdLst/>
              <a:ahLst/>
              <a:cxnLst/>
              <a:rect l="0" t="0" r="0" b="0"/>
              <a:pathLst>
                <a:path>
                  <a:moveTo>
                    <a:pt x="45720" y="0"/>
                  </a:moveTo>
                  <a:lnTo>
                    <a:pt x="77961" y="0"/>
                  </a:lnTo>
                  <a:lnTo>
                    <a:pt x="77961" y="201845"/>
                  </a:lnTo>
                  <a:lnTo>
                    <a:pt x="110203" y="201845"/>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29" name="Forma libre 17"/>
            <p:cNvSpPr/>
            <p:nvPr/>
          </p:nvSpPr>
          <p:spPr>
            <a:xfrm>
              <a:off x="8140704" y="489828"/>
              <a:ext cx="91440" cy="108000"/>
            </a:xfrm>
            <a:custGeom>
              <a:avLst/>
              <a:gdLst/>
              <a:ahLst/>
              <a:cxnLst/>
              <a:rect l="0" t="0" r="0" b="0"/>
              <a:pathLst>
                <a:path>
                  <a:moveTo>
                    <a:pt x="45720" y="0"/>
                  </a:moveTo>
                  <a:lnTo>
                    <a:pt x="77961" y="0"/>
                  </a:lnTo>
                  <a:lnTo>
                    <a:pt x="77961" y="101602"/>
                  </a:lnTo>
                  <a:lnTo>
                    <a:pt x="110203" y="101602"/>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30" name="Forma libre 18"/>
            <p:cNvSpPr/>
            <p:nvPr/>
          </p:nvSpPr>
          <p:spPr>
            <a:xfrm>
              <a:off x="8140704" y="444108"/>
              <a:ext cx="91440" cy="108000"/>
            </a:xfrm>
            <a:custGeom>
              <a:avLst/>
              <a:gdLst/>
              <a:ahLst/>
              <a:cxnLst/>
              <a:rect l="0" t="0" r="0" b="0"/>
              <a:pathLst>
                <a:path>
                  <a:moveTo>
                    <a:pt x="45720" y="45720"/>
                  </a:moveTo>
                  <a:lnTo>
                    <a:pt x="77961" y="45720"/>
                  </a:lnTo>
                  <a:lnTo>
                    <a:pt x="77961" y="45720"/>
                  </a:lnTo>
                  <a:lnTo>
                    <a:pt x="110203" y="45720"/>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31" name="Forma libre 19"/>
            <p:cNvSpPr/>
            <p:nvPr/>
          </p:nvSpPr>
          <p:spPr>
            <a:xfrm>
              <a:off x="7092280" y="548680"/>
              <a:ext cx="682458" cy="285785"/>
            </a:xfrm>
            <a:custGeom>
              <a:avLst/>
              <a:gdLst>
                <a:gd name="connsiteX0" fmla="*/ 0 w 322418"/>
                <a:gd name="connsiteY0" fmla="*/ 0 h 98337"/>
                <a:gd name="connsiteX1" fmla="*/ 322418 w 322418"/>
                <a:gd name="connsiteY1" fmla="*/ 0 h 98337"/>
                <a:gd name="connsiteX2" fmla="*/ 322418 w 322418"/>
                <a:gd name="connsiteY2" fmla="*/ 98337 h 98337"/>
                <a:gd name="connsiteX3" fmla="*/ 0 w 322418"/>
                <a:gd name="connsiteY3" fmla="*/ 98337 h 98337"/>
                <a:gd name="connsiteX4" fmla="*/ 0 w 322418"/>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2418" h="98337">
                  <a:moveTo>
                    <a:pt x="0" y="0"/>
                  </a:moveTo>
                  <a:lnTo>
                    <a:pt x="322418" y="0"/>
                  </a:lnTo>
                  <a:lnTo>
                    <a:pt x="322418" y="98337"/>
                  </a:lnTo>
                  <a:lnTo>
                    <a:pt x="0" y="98337"/>
                  </a:lnTo>
                  <a:lnTo>
                    <a:pt x="0" y="0"/>
                  </a:lnTo>
                  <a:close/>
                </a:path>
              </a:pathLst>
            </a:custGeom>
            <a:solidFill>
              <a:schemeClr val="accent6">
                <a:alpha val="90000"/>
              </a:schemeClr>
            </a:solidFill>
            <a:ln>
              <a:noFill/>
            </a:ln>
          </p:spPr>
          <p:style>
            <a:lnRef idx="2">
              <a:schemeClr val="lt1">
                <a:hueOff val="0"/>
                <a:satOff val="0"/>
                <a:lumOff val="0"/>
                <a:alphaOff val="0"/>
              </a:schemeClr>
            </a:lnRef>
            <a:fillRef idx="1">
              <a:scrgbClr r="0" g="0" b="0"/>
            </a:fillRef>
            <a:effectRef idx="0">
              <a:schemeClr val="accent2">
                <a:alpha val="80000"/>
                <a:hueOff val="0"/>
                <a:satOff val="0"/>
                <a:lumOff val="0"/>
                <a:alphaOff val="0"/>
              </a:schemeClr>
            </a:effectRef>
            <a:fontRef idx="minor">
              <a:schemeClr val="lt1"/>
            </a:fontRef>
          </p:style>
          <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s-CO" sz="800" b="1" dirty="0" smtClean="0">
                  <a:solidFill>
                    <a:schemeClr val="tx1"/>
                  </a:solidFill>
                </a:rPr>
                <a:t>EJECUCIÓN PRESUPUESTAL</a:t>
              </a:r>
              <a:endParaRPr lang="es-CO" sz="800" b="1" kern="1200" dirty="0" smtClean="0">
                <a:solidFill>
                  <a:schemeClr val="tx1"/>
                </a:solidFill>
              </a:endParaRPr>
            </a:p>
          </p:txBody>
        </p:sp>
        <p:sp>
          <p:nvSpPr>
            <p:cNvPr id="32" name="Forma libre 20"/>
            <p:cNvSpPr/>
            <p:nvPr/>
          </p:nvSpPr>
          <p:spPr>
            <a:xfrm>
              <a:off x="7864006" y="415712"/>
              <a:ext cx="322418" cy="134865"/>
            </a:xfrm>
            <a:custGeom>
              <a:avLst/>
              <a:gdLst>
                <a:gd name="connsiteX0" fmla="*/ 0 w 322418"/>
                <a:gd name="connsiteY0" fmla="*/ 0 h 134865"/>
                <a:gd name="connsiteX1" fmla="*/ 322418 w 322418"/>
                <a:gd name="connsiteY1" fmla="*/ 0 h 134865"/>
                <a:gd name="connsiteX2" fmla="*/ 322418 w 322418"/>
                <a:gd name="connsiteY2" fmla="*/ 134865 h 134865"/>
                <a:gd name="connsiteX3" fmla="*/ 0 w 322418"/>
                <a:gd name="connsiteY3" fmla="*/ 134865 h 134865"/>
                <a:gd name="connsiteX4" fmla="*/ 0 w 322418"/>
                <a:gd name="connsiteY4" fmla="*/ 0 h 1348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2418" h="134865">
                  <a:moveTo>
                    <a:pt x="0" y="0"/>
                  </a:moveTo>
                  <a:lnTo>
                    <a:pt x="322418" y="0"/>
                  </a:lnTo>
                  <a:lnTo>
                    <a:pt x="322418" y="134865"/>
                  </a:lnTo>
                  <a:lnTo>
                    <a:pt x="0" y="134865"/>
                  </a:lnTo>
                  <a:lnTo>
                    <a:pt x="0" y="0"/>
                  </a:lnTo>
                  <a:close/>
                </a:path>
              </a:pathLst>
            </a:custGeom>
            <a:solidFill>
              <a:schemeClr val="accent1"/>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algn="ctr" defTabSz="622300">
                <a:lnSpc>
                  <a:spcPct val="90000"/>
                </a:lnSpc>
                <a:spcBef>
                  <a:spcPct val="0"/>
                </a:spcBef>
                <a:spcAft>
                  <a:spcPct val="35000"/>
                </a:spcAft>
              </a:pPr>
              <a:r>
                <a:rPr lang="es-CO" sz="800" dirty="0" smtClean="0">
                  <a:solidFill>
                    <a:schemeClr val="tx1"/>
                  </a:solidFill>
                </a:rPr>
                <a:t>S.H</a:t>
              </a:r>
              <a:endParaRPr lang="es-CO" sz="800" dirty="0">
                <a:solidFill>
                  <a:schemeClr val="tx1"/>
                </a:solidFill>
              </a:endParaRPr>
            </a:p>
          </p:txBody>
        </p:sp>
        <p:sp>
          <p:nvSpPr>
            <p:cNvPr id="50" name="Forma libre 21"/>
            <p:cNvSpPr/>
            <p:nvPr/>
          </p:nvSpPr>
          <p:spPr>
            <a:xfrm>
              <a:off x="8250906" y="415711"/>
              <a:ext cx="713581" cy="119867"/>
            </a:xfrm>
            <a:custGeom>
              <a:avLst/>
              <a:gdLst>
                <a:gd name="connsiteX0" fmla="*/ 0 w 291611"/>
                <a:gd name="connsiteY0" fmla="*/ 0 h 98337"/>
                <a:gd name="connsiteX1" fmla="*/ 291611 w 291611"/>
                <a:gd name="connsiteY1" fmla="*/ 0 h 98337"/>
                <a:gd name="connsiteX2" fmla="*/ 291611 w 291611"/>
                <a:gd name="connsiteY2" fmla="*/ 98337 h 98337"/>
                <a:gd name="connsiteX3" fmla="*/ 0 w 291611"/>
                <a:gd name="connsiteY3" fmla="*/ 98337 h 98337"/>
                <a:gd name="connsiteX4" fmla="*/ 0 w 291611"/>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337">
                  <a:moveTo>
                    <a:pt x="0" y="0"/>
                  </a:moveTo>
                  <a:lnTo>
                    <a:pt x="291611" y="0"/>
                  </a:lnTo>
                  <a:lnTo>
                    <a:pt x="291611" y="98337"/>
                  </a:lnTo>
                  <a:lnTo>
                    <a:pt x="0" y="98337"/>
                  </a:lnTo>
                  <a:lnTo>
                    <a:pt x="0" y="0"/>
                  </a:lnTo>
                  <a:close/>
                </a:path>
              </a:pathLst>
            </a:cu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algn="ctr" defTabSz="622300">
                <a:lnSpc>
                  <a:spcPct val="90000"/>
                </a:lnSpc>
                <a:spcBef>
                  <a:spcPct val="0"/>
                </a:spcBef>
                <a:spcAft>
                  <a:spcPct val="35000"/>
                </a:spcAft>
              </a:pPr>
              <a:r>
                <a:rPr lang="es-CO" sz="800" dirty="0" smtClean="0">
                  <a:solidFill>
                    <a:schemeClr val="bg1"/>
                  </a:solidFill>
                </a:rPr>
                <a:t>TOTAL</a:t>
              </a:r>
              <a:endParaRPr lang="es-CO" sz="800" dirty="0">
                <a:solidFill>
                  <a:schemeClr val="bg1"/>
                </a:solidFill>
              </a:endParaRPr>
            </a:p>
          </p:txBody>
        </p:sp>
        <p:sp>
          <p:nvSpPr>
            <p:cNvPr id="51" name="Forma libre 22"/>
            <p:cNvSpPr/>
            <p:nvPr/>
          </p:nvSpPr>
          <p:spPr>
            <a:xfrm>
              <a:off x="8250907" y="535578"/>
              <a:ext cx="713580" cy="122647"/>
            </a:xfrm>
            <a:custGeom>
              <a:avLst/>
              <a:gdLst>
                <a:gd name="connsiteX0" fmla="*/ 0 w 291611"/>
                <a:gd name="connsiteY0" fmla="*/ 0 h 98337"/>
                <a:gd name="connsiteX1" fmla="*/ 291611 w 291611"/>
                <a:gd name="connsiteY1" fmla="*/ 0 h 98337"/>
                <a:gd name="connsiteX2" fmla="*/ 291611 w 291611"/>
                <a:gd name="connsiteY2" fmla="*/ 98337 h 98337"/>
                <a:gd name="connsiteX3" fmla="*/ 0 w 291611"/>
                <a:gd name="connsiteY3" fmla="*/ 98337 h 98337"/>
                <a:gd name="connsiteX4" fmla="*/ 0 w 291611"/>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337">
                  <a:moveTo>
                    <a:pt x="0" y="0"/>
                  </a:moveTo>
                  <a:lnTo>
                    <a:pt x="291611" y="0"/>
                  </a:lnTo>
                  <a:lnTo>
                    <a:pt x="291611" y="98337"/>
                  </a:lnTo>
                  <a:lnTo>
                    <a:pt x="0" y="98337"/>
                  </a:lnTo>
                  <a:lnTo>
                    <a:pt x="0" y="0"/>
                  </a:lnTo>
                  <a:close/>
                </a:path>
              </a:pathLst>
            </a:custGeom>
            <a:solidFill>
              <a:schemeClr val="accent2">
                <a:lumMod val="7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algn="ctr" defTabSz="622300">
                <a:lnSpc>
                  <a:spcPct val="90000"/>
                </a:lnSpc>
                <a:spcBef>
                  <a:spcPct val="0"/>
                </a:spcBef>
                <a:spcAft>
                  <a:spcPct val="35000"/>
                </a:spcAft>
              </a:pPr>
              <a:r>
                <a:rPr lang="es-CO" sz="800" dirty="0" smtClean="0">
                  <a:solidFill>
                    <a:schemeClr val="bg1"/>
                  </a:solidFill>
                </a:rPr>
                <a:t>INVERSION</a:t>
              </a:r>
              <a:endParaRPr lang="es-CO" sz="800" dirty="0">
                <a:solidFill>
                  <a:schemeClr val="bg1"/>
                </a:solidFill>
              </a:endParaRPr>
            </a:p>
          </p:txBody>
        </p:sp>
        <p:sp>
          <p:nvSpPr>
            <p:cNvPr id="52" name="Forma libre 23"/>
            <p:cNvSpPr/>
            <p:nvPr/>
          </p:nvSpPr>
          <p:spPr>
            <a:xfrm>
              <a:off x="8250906" y="658226"/>
              <a:ext cx="713582" cy="127669"/>
            </a:xfrm>
            <a:custGeom>
              <a:avLst/>
              <a:gdLst>
                <a:gd name="connsiteX0" fmla="*/ 0 w 291611"/>
                <a:gd name="connsiteY0" fmla="*/ 0 h 98337"/>
                <a:gd name="connsiteX1" fmla="*/ 291611 w 291611"/>
                <a:gd name="connsiteY1" fmla="*/ 0 h 98337"/>
                <a:gd name="connsiteX2" fmla="*/ 291611 w 291611"/>
                <a:gd name="connsiteY2" fmla="*/ 98337 h 98337"/>
                <a:gd name="connsiteX3" fmla="*/ 0 w 291611"/>
                <a:gd name="connsiteY3" fmla="*/ 98337 h 98337"/>
                <a:gd name="connsiteX4" fmla="*/ 0 w 291611"/>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337">
                  <a:moveTo>
                    <a:pt x="0" y="0"/>
                  </a:moveTo>
                  <a:lnTo>
                    <a:pt x="291611" y="0"/>
                  </a:lnTo>
                  <a:lnTo>
                    <a:pt x="291611" y="98337"/>
                  </a:lnTo>
                  <a:lnTo>
                    <a:pt x="0" y="98337"/>
                  </a:lnTo>
                  <a:lnTo>
                    <a:pt x="0" y="0"/>
                  </a:lnTo>
                  <a:close/>
                </a:path>
              </a:pathLst>
            </a:cu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defTabSz="622300">
                <a:lnSpc>
                  <a:spcPct val="90000"/>
                </a:lnSpc>
                <a:spcBef>
                  <a:spcPct val="0"/>
                </a:spcBef>
                <a:spcAft>
                  <a:spcPct val="35000"/>
                </a:spcAft>
              </a:pPr>
              <a:r>
                <a:rPr lang="es-CO" sz="700" dirty="0" smtClean="0">
                  <a:solidFill>
                    <a:schemeClr val="bg1"/>
                  </a:solidFill>
                </a:rPr>
                <a:t>FUNCIONAMIENTO</a:t>
              </a:r>
              <a:endParaRPr lang="es-CO" sz="800" dirty="0">
                <a:solidFill>
                  <a:schemeClr val="bg1"/>
                </a:solidFill>
              </a:endParaRPr>
            </a:p>
          </p:txBody>
        </p:sp>
        <p:sp>
          <p:nvSpPr>
            <p:cNvPr id="53" name="Forma libre 24"/>
            <p:cNvSpPr/>
            <p:nvPr/>
          </p:nvSpPr>
          <p:spPr>
            <a:xfrm>
              <a:off x="7864006" y="857285"/>
              <a:ext cx="322418" cy="134865"/>
            </a:xfrm>
            <a:custGeom>
              <a:avLst/>
              <a:gdLst>
                <a:gd name="connsiteX0" fmla="*/ 0 w 322418"/>
                <a:gd name="connsiteY0" fmla="*/ 0 h 134865"/>
                <a:gd name="connsiteX1" fmla="*/ 322418 w 322418"/>
                <a:gd name="connsiteY1" fmla="*/ 0 h 134865"/>
                <a:gd name="connsiteX2" fmla="*/ 322418 w 322418"/>
                <a:gd name="connsiteY2" fmla="*/ 134865 h 134865"/>
                <a:gd name="connsiteX3" fmla="*/ 0 w 322418"/>
                <a:gd name="connsiteY3" fmla="*/ 134865 h 134865"/>
                <a:gd name="connsiteX4" fmla="*/ 0 w 322418"/>
                <a:gd name="connsiteY4" fmla="*/ 0 h 1348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2418" h="134865">
                  <a:moveTo>
                    <a:pt x="0" y="0"/>
                  </a:moveTo>
                  <a:lnTo>
                    <a:pt x="322418" y="0"/>
                  </a:lnTo>
                  <a:lnTo>
                    <a:pt x="322418" y="134865"/>
                  </a:lnTo>
                  <a:lnTo>
                    <a:pt x="0" y="134865"/>
                  </a:lnTo>
                  <a:lnTo>
                    <a:pt x="0" y="0"/>
                  </a:lnTo>
                  <a:close/>
                </a:path>
              </a:pathLst>
            </a:custGeom>
            <a:solidFill>
              <a:schemeClr val="bg1">
                <a:lumMod val="85000"/>
                <a:alpha val="90000"/>
              </a:schemeClr>
            </a:solidFill>
            <a:ln>
              <a:noFill/>
            </a:ln>
          </p:spPr>
          <p:style>
            <a:lnRef idx="2">
              <a:schemeClr val="lt1">
                <a:hueOff val="0"/>
                <a:satOff val="0"/>
                <a:lumOff val="0"/>
                <a:alphaOff val="0"/>
              </a:schemeClr>
            </a:lnRef>
            <a:fillRef idx="1">
              <a:scrgbClr r="0" g="0" b="0"/>
            </a:fillRef>
            <a:effectRef idx="0">
              <a:schemeClr val="accent2">
                <a:alpha val="70000"/>
                <a:hueOff val="0"/>
                <a:satOff val="0"/>
                <a:lumOff val="0"/>
                <a:alphaOff val="0"/>
              </a:schemeClr>
            </a:effectRef>
            <a:fontRef idx="minor">
              <a:schemeClr val="lt1"/>
            </a:fontRef>
          </p:style>
          <p:txBody>
            <a:bodyPr spcFirstLastPara="0" vert="horz" wrap="square" lIns="8890" tIns="8890" rIns="8890" bIns="8890" numCol="1" spcCol="1270" anchor="ctr" anchorCtr="0">
              <a:noAutofit/>
            </a:bodyPr>
            <a:lstStyle/>
            <a:p>
              <a:pPr algn="ctr" defTabSz="622300">
                <a:lnSpc>
                  <a:spcPct val="90000"/>
                </a:lnSpc>
                <a:spcBef>
                  <a:spcPct val="0"/>
                </a:spcBef>
                <a:spcAft>
                  <a:spcPct val="35000"/>
                </a:spcAft>
              </a:pPr>
              <a:r>
                <a:rPr lang="es-CO" sz="800" b="1" dirty="0" smtClean="0">
                  <a:solidFill>
                    <a:schemeClr val="bg1"/>
                  </a:solidFill>
                </a:rPr>
                <a:t>MHCP</a:t>
              </a:r>
              <a:endParaRPr lang="es-CO" sz="800" b="1" dirty="0">
                <a:solidFill>
                  <a:schemeClr val="bg1"/>
                </a:solidFill>
              </a:endParaRPr>
            </a:p>
          </p:txBody>
        </p:sp>
        <p:sp>
          <p:nvSpPr>
            <p:cNvPr id="54" name="Forma libre 25"/>
            <p:cNvSpPr/>
            <p:nvPr/>
          </p:nvSpPr>
          <p:spPr>
            <a:xfrm>
              <a:off x="8250907" y="847759"/>
              <a:ext cx="713580" cy="115441"/>
            </a:xfrm>
            <a:custGeom>
              <a:avLst/>
              <a:gdLst>
                <a:gd name="connsiteX0" fmla="*/ 0 w 291611"/>
                <a:gd name="connsiteY0" fmla="*/ 0 h 98337"/>
                <a:gd name="connsiteX1" fmla="*/ 291611 w 291611"/>
                <a:gd name="connsiteY1" fmla="*/ 0 h 98337"/>
                <a:gd name="connsiteX2" fmla="*/ 291611 w 291611"/>
                <a:gd name="connsiteY2" fmla="*/ 98337 h 98337"/>
                <a:gd name="connsiteX3" fmla="*/ 0 w 291611"/>
                <a:gd name="connsiteY3" fmla="*/ 98337 h 98337"/>
                <a:gd name="connsiteX4" fmla="*/ 0 w 291611"/>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337">
                  <a:moveTo>
                    <a:pt x="0" y="0"/>
                  </a:moveTo>
                  <a:lnTo>
                    <a:pt x="291611" y="0"/>
                  </a:lnTo>
                  <a:lnTo>
                    <a:pt x="291611" y="98337"/>
                  </a:lnTo>
                  <a:lnTo>
                    <a:pt x="0" y="98337"/>
                  </a:lnTo>
                  <a:lnTo>
                    <a:pt x="0" y="0"/>
                  </a:lnTo>
                  <a:close/>
                </a:path>
              </a:pathLst>
            </a:cu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algn="ctr" defTabSz="622300">
                <a:lnSpc>
                  <a:spcPct val="90000"/>
                </a:lnSpc>
                <a:spcBef>
                  <a:spcPct val="0"/>
                </a:spcBef>
                <a:spcAft>
                  <a:spcPct val="35000"/>
                </a:spcAft>
              </a:pPr>
              <a:r>
                <a:rPr lang="es-CO" sz="800" dirty="0" smtClean="0">
                  <a:solidFill>
                    <a:schemeClr val="bg1"/>
                  </a:solidFill>
                </a:rPr>
                <a:t>TOTAL</a:t>
              </a:r>
              <a:endParaRPr lang="es-CO" sz="800" dirty="0">
                <a:solidFill>
                  <a:schemeClr val="bg1"/>
                </a:solidFill>
              </a:endParaRPr>
            </a:p>
          </p:txBody>
        </p:sp>
        <p:sp>
          <p:nvSpPr>
            <p:cNvPr id="55" name="Forma libre 26"/>
            <p:cNvSpPr/>
            <p:nvPr/>
          </p:nvSpPr>
          <p:spPr>
            <a:xfrm>
              <a:off x="8250907" y="963201"/>
              <a:ext cx="713580" cy="117548"/>
            </a:xfrm>
            <a:custGeom>
              <a:avLst/>
              <a:gdLst>
                <a:gd name="connsiteX0" fmla="*/ 0 w 291611"/>
                <a:gd name="connsiteY0" fmla="*/ 0 h 98513"/>
                <a:gd name="connsiteX1" fmla="*/ 291611 w 291611"/>
                <a:gd name="connsiteY1" fmla="*/ 0 h 98513"/>
                <a:gd name="connsiteX2" fmla="*/ 291611 w 291611"/>
                <a:gd name="connsiteY2" fmla="*/ 98513 h 98513"/>
                <a:gd name="connsiteX3" fmla="*/ 0 w 291611"/>
                <a:gd name="connsiteY3" fmla="*/ 98513 h 98513"/>
                <a:gd name="connsiteX4" fmla="*/ 0 w 291611"/>
                <a:gd name="connsiteY4" fmla="*/ 0 h 985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513">
                  <a:moveTo>
                    <a:pt x="0" y="0"/>
                  </a:moveTo>
                  <a:lnTo>
                    <a:pt x="291611" y="0"/>
                  </a:lnTo>
                  <a:lnTo>
                    <a:pt x="291611" y="98513"/>
                  </a:lnTo>
                  <a:lnTo>
                    <a:pt x="0" y="98513"/>
                  </a:lnTo>
                  <a:lnTo>
                    <a:pt x="0" y="0"/>
                  </a:lnTo>
                  <a:close/>
                </a:path>
              </a:pathLst>
            </a:custGeom>
            <a:solidFill>
              <a:schemeClr val="bg1">
                <a:lumMod val="75000"/>
                <a:alpha val="70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algn="ctr" defTabSz="622300">
                <a:lnSpc>
                  <a:spcPct val="90000"/>
                </a:lnSpc>
                <a:spcBef>
                  <a:spcPct val="0"/>
                </a:spcBef>
                <a:spcAft>
                  <a:spcPct val="35000"/>
                </a:spcAft>
              </a:pPr>
              <a:r>
                <a:rPr lang="es-CO" sz="800" dirty="0" smtClean="0">
                  <a:solidFill>
                    <a:schemeClr val="bg1"/>
                  </a:solidFill>
                </a:rPr>
                <a:t>INVERSIÓN</a:t>
              </a:r>
              <a:endParaRPr lang="es-CO" sz="800" dirty="0">
                <a:solidFill>
                  <a:schemeClr val="bg1"/>
                </a:solidFill>
              </a:endParaRPr>
            </a:p>
          </p:txBody>
        </p:sp>
        <p:sp>
          <p:nvSpPr>
            <p:cNvPr id="56" name="Forma libre 27"/>
            <p:cNvSpPr/>
            <p:nvPr/>
          </p:nvSpPr>
          <p:spPr>
            <a:xfrm>
              <a:off x="8250906" y="1080749"/>
              <a:ext cx="713582" cy="126456"/>
            </a:xfrm>
            <a:custGeom>
              <a:avLst/>
              <a:gdLst>
                <a:gd name="connsiteX0" fmla="*/ 0 w 291611"/>
                <a:gd name="connsiteY0" fmla="*/ 0 h 98513"/>
                <a:gd name="connsiteX1" fmla="*/ 291611 w 291611"/>
                <a:gd name="connsiteY1" fmla="*/ 0 h 98513"/>
                <a:gd name="connsiteX2" fmla="*/ 291611 w 291611"/>
                <a:gd name="connsiteY2" fmla="*/ 98513 h 98513"/>
                <a:gd name="connsiteX3" fmla="*/ 0 w 291611"/>
                <a:gd name="connsiteY3" fmla="*/ 98513 h 98513"/>
                <a:gd name="connsiteX4" fmla="*/ 0 w 291611"/>
                <a:gd name="connsiteY4" fmla="*/ 0 h 985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513">
                  <a:moveTo>
                    <a:pt x="0" y="0"/>
                  </a:moveTo>
                  <a:lnTo>
                    <a:pt x="291611" y="0"/>
                  </a:lnTo>
                  <a:lnTo>
                    <a:pt x="291611" y="98513"/>
                  </a:lnTo>
                  <a:lnTo>
                    <a:pt x="0" y="98513"/>
                  </a:lnTo>
                  <a:lnTo>
                    <a:pt x="0" y="0"/>
                  </a:lnTo>
                  <a:close/>
                </a:path>
              </a:pathLst>
            </a:cu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lvl="0" algn="ctr" defTabSz="622300">
                <a:lnSpc>
                  <a:spcPct val="90000"/>
                </a:lnSpc>
                <a:spcBef>
                  <a:spcPct val="0"/>
                </a:spcBef>
                <a:spcAft>
                  <a:spcPct val="35000"/>
                </a:spcAft>
              </a:pPr>
              <a:r>
                <a:rPr lang="es-CO" sz="700" kern="1200" dirty="0" smtClean="0">
                  <a:solidFill>
                    <a:schemeClr val="bg1"/>
                  </a:solidFill>
                </a:rPr>
                <a:t>FUNCIONAMIENTO</a:t>
              </a:r>
              <a:endParaRPr lang="es-CO" sz="700" kern="1200" dirty="0">
                <a:solidFill>
                  <a:schemeClr val="bg1"/>
                </a:solidFill>
              </a:endParaRPr>
            </a:p>
          </p:txBody>
        </p:sp>
        <p:sp>
          <p:nvSpPr>
            <p:cNvPr id="57" name="Forma libre 28"/>
            <p:cNvSpPr/>
            <p:nvPr/>
          </p:nvSpPr>
          <p:spPr>
            <a:xfrm>
              <a:off x="7740830" y="704983"/>
              <a:ext cx="91440" cy="161827"/>
            </a:xfrm>
            <a:custGeom>
              <a:avLst/>
              <a:gdLst/>
              <a:ahLst/>
              <a:cxnLst/>
              <a:rect l="0" t="0" r="0" b="0"/>
              <a:pathLst>
                <a:path>
                  <a:moveTo>
                    <a:pt x="45720" y="0"/>
                  </a:moveTo>
                  <a:lnTo>
                    <a:pt x="77961" y="0"/>
                  </a:lnTo>
                  <a:lnTo>
                    <a:pt x="77961" y="161827"/>
                  </a:lnTo>
                  <a:lnTo>
                    <a:pt x="110203" y="161827"/>
                  </a:lnTo>
                </a:path>
              </a:pathLst>
            </a:custGeom>
            <a:noFill/>
            <a:ln w="3175">
              <a:solidFill>
                <a:schemeClr val="bg1">
                  <a:lumMod val="85000"/>
                </a:schemeClr>
              </a:solidFill>
            </a:ln>
          </p:spPr>
          <p:style>
            <a:lnRef idx="2">
              <a:scrgbClr r="0" g="0" b="0"/>
            </a:lnRef>
            <a:fillRef idx="0">
              <a:scrgbClr r="0" g="0" b="0"/>
            </a:fillRef>
            <a:effectRef idx="0">
              <a:schemeClr val="accent2">
                <a:tint val="90000"/>
                <a:hueOff val="0"/>
                <a:satOff val="0"/>
                <a:lumOff val="0"/>
                <a:alphaOff val="0"/>
              </a:schemeClr>
            </a:effectRef>
            <a:fontRef idx="minor">
              <a:schemeClr val="tx1">
                <a:hueOff val="0"/>
                <a:satOff val="0"/>
                <a:lumOff val="0"/>
                <a:alphaOff val="0"/>
              </a:schemeClr>
            </a:fontRef>
          </p:style>
        </p:sp>
        <p:sp>
          <p:nvSpPr>
            <p:cNvPr id="58" name="Forma libre 29"/>
            <p:cNvSpPr/>
            <p:nvPr/>
          </p:nvSpPr>
          <p:spPr>
            <a:xfrm>
              <a:off x="7740830" y="538218"/>
              <a:ext cx="91440" cy="166764"/>
            </a:xfrm>
            <a:custGeom>
              <a:avLst/>
              <a:gdLst/>
              <a:ahLst/>
              <a:cxnLst/>
              <a:rect l="0" t="0" r="0" b="0"/>
              <a:pathLst>
                <a:path>
                  <a:moveTo>
                    <a:pt x="45720" y="166764"/>
                  </a:moveTo>
                  <a:lnTo>
                    <a:pt x="77961" y="166764"/>
                  </a:lnTo>
                  <a:lnTo>
                    <a:pt x="77961" y="0"/>
                  </a:lnTo>
                  <a:lnTo>
                    <a:pt x="110203" y="0"/>
                  </a:lnTo>
                </a:path>
              </a:pathLst>
            </a:custGeom>
            <a:noFill/>
            <a:ln w="3175">
              <a:solidFill>
                <a:schemeClr val="bg1">
                  <a:lumMod val="85000"/>
                </a:schemeClr>
              </a:solidFill>
            </a:ln>
          </p:spPr>
          <p:style>
            <a:lnRef idx="2">
              <a:scrgbClr r="0" g="0" b="0"/>
            </a:lnRef>
            <a:fillRef idx="0">
              <a:scrgbClr r="0" g="0" b="0"/>
            </a:fillRef>
            <a:effectRef idx="0">
              <a:schemeClr val="accent2">
                <a:tint val="90000"/>
                <a:hueOff val="0"/>
                <a:satOff val="0"/>
                <a:lumOff val="0"/>
                <a:alphaOff val="0"/>
              </a:schemeClr>
            </a:effectRef>
            <a:fontRef idx="minor">
              <a:schemeClr val="tx1">
                <a:hueOff val="0"/>
                <a:satOff val="0"/>
                <a:lumOff val="0"/>
                <a:alphaOff val="0"/>
              </a:schemeClr>
            </a:fontRef>
          </p:style>
        </p:sp>
      </p:grpSp>
      <p:sp>
        <p:nvSpPr>
          <p:cNvPr id="33" name="4 CuadroTexto"/>
          <p:cNvSpPr txBox="1">
            <a:spLocks noChangeArrowheads="1"/>
          </p:cNvSpPr>
          <p:nvPr/>
        </p:nvSpPr>
        <p:spPr bwMode="auto">
          <a:xfrm>
            <a:off x="97061" y="6557304"/>
            <a:ext cx="6968038" cy="250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lgn="just"/>
            <a:r>
              <a:rPr lang="es-CO" sz="500" dirty="0" smtClean="0">
                <a:latin typeface="Arial" charset="0"/>
              </a:rPr>
              <a:t>Nota: El porcentaje de participación de la ejecución, se obtiene de dividir el total sector en la apropiación vigente de cada Entidad. Así mismo, el porcentaje de los compromisos y obligados se obtiene dividiendo el compromiso de cada Entidad por su apropiación vigente. </a:t>
            </a:r>
          </a:p>
        </p:txBody>
      </p:sp>
      <p:sp>
        <p:nvSpPr>
          <p:cNvPr id="34" name="4 CuadroTexto"/>
          <p:cNvSpPr txBox="1">
            <a:spLocks noChangeArrowheads="1"/>
          </p:cNvSpPr>
          <p:nvPr/>
        </p:nvSpPr>
        <p:spPr bwMode="auto">
          <a:xfrm>
            <a:off x="530351" y="5243988"/>
            <a:ext cx="8357615" cy="1692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lgn="just"/>
            <a:r>
              <a:rPr lang="es-CO" sz="500" dirty="0" smtClean="0">
                <a:latin typeface="Arial" charset="0"/>
              </a:rPr>
              <a:t>* Dentro del Presupuesto del MHCP se contemplan recursos del proyecto “Apoyo a Proyectos de Inversión Nacional”, por 1 billón de pesos, correspondientes a contingencias. Así mismo, dentro de la unidad presupuestal 130101 se establecen recursos de los Transportes Masivos. </a:t>
            </a:r>
          </a:p>
        </p:txBody>
      </p:sp>
      <p:sp>
        <p:nvSpPr>
          <p:cNvPr id="36" name="4 CuadroTexto"/>
          <p:cNvSpPr txBox="1">
            <a:spLocks noChangeArrowheads="1"/>
          </p:cNvSpPr>
          <p:nvPr/>
        </p:nvSpPr>
        <p:spPr bwMode="auto">
          <a:xfrm>
            <a:off x="5957927" y="6532525"/>
            <a:ext cx="3224563"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lgn="r"/>
            <a:r>
              <a:rPr lang="es-CO" sz="500" dirty="0" smtClean="0">
                <a:latin typeface="Arial" charset="0"/>
              </a:rPr>
              <a:t>Fuente: Reporte SIIF </a:t>
            </a:r>
            <a:r>
              <a:rPr lang="es-CO" sz="500" dirty="0">
                <a:latin typeface="Arial" charset="0"/>
              </a:rPr>
              <a:t>NACION </a:t>
            </a:r>
            <a:r>
              <a:rPr lang="es-CO" sz="500" dirty="0" smtClean="0">
                <a:latin typeface="Arial" charset="0"/>
              </a:rPr>
              <a:t>al 02 de marzo de 2020</a:t>
            </a:r>
            <a:endParaRPr lang="es-CO" sz="500" dirty="0">
              <a:latin typeface="Arial" charset="0"/>
            </a:endParaRPr>
          </a:p>
          <a:p>
            <a:pPr algn="r"/>
            <a:r>
              <a:rPr lang="es-CO" sz="500" dirty="0" smtClean="0">
                <a:latin typeface="Arial" charset="0"/>
              </a:rPr>
              <a:t>Oficina </a:t>
            </a:r>
            <a:r>
              <a:rPr lang="es-CO" sz="500" dirty="0">
                <a:latin typeface="Arial" charset="0"/>
              </a:rPr>
              <a:t>Asesora de Planeación </a:t>
            </a:r>
            <a:r>
              <a:rPr lang="es-CO" sz="500" dirty="0" smtClean="0">
                <a:latin typeface="Arial" charset="0"/>
              </a:rPr>
              <a:t>- OAP </a:t>
            </a:r>
          </a:p>
        </p:txBody>
      </p:sp>
      <p:graphicFrame>
        <p:nvGraphicFramePr>
          <p:cNvPr id="4" name="Tabla 3"/>
          <p:cNvGraphicFramePr>
            <a:graphicFrameLocks noGrp="1"/>
          </p:cNvGraphicFramePr>
          <p:nvPr>
            <p:extLst>
              <p:ext uri="{D42A27DB-BD31-4B8C-83A1-F6EECF244321}">
                <p14:modId xmlns:p14="http://schemas.microsoft.com/office/powerpoint/2010/main" val="2446385237"/>
              </p:ext>
            </p:extLst>
          </p:nvPr>
        </p:nvGraphicFramePr>
        <p:xfrm>
          <a:off x="618330" y="1478452"/>
          <a:ext cx="7987299" cy="3765540"/>
        </p:xfrm>
        <a:graphic>
          <a:graphicData uri="http://schemas.openxmlformats.org/drawingml/2006/table">
            <a:tbl>
              <a:tblPr/>
              <a:tblGrid>
                <a:gridCol w="700640">
                  <a:extLst>
                    <a:ext uri="{9D8B030D-6E8A-4147-A177-3AD203B41FA5}">
                      <a16:colId xmlns:a16="http://schemas.microsoft.com/office/drawing/2014/main" val="3676823158"/>
                    </a:ext>
                  </a:extLst>
                </a:gridCol>
                <a:gridCol w="1289178">
                  <a:extLst>
                    <a:ext uri="{9D8B030D-6E8A-4147-A177-3AD203B41FA5}">
                      <a16:colId xmlns:a16="http://schemas.microsoft.com/office/drawing/2014/main" val="1157482838"/>
                    </a:ext>
                  </a:extLst>
                </a:gridCol>
                <a:gridCol w="1092999">
                  <a:extLst>
                    <a:ext uri="{9D8B030D-6E8A-4147-A177-3AD203B41FA5}">
                      <a16:colId xmlns:a16="http://schemas.microsoft.com/office/drawing/2014/main" val="3726738926"/>
                    </a:ext>
                  </a:extLst>
                </a:gridCol>
                <a:gridCol w="1064973">
                  <a:extLst>
                    <a:ext uri="{9D8B030D-6E8A-4147-A177-3AD203B41FA5}">
                      <a16:colId xmlns:a16="http://schemas.microsoft.com/office/drawing/2014/main" val="1170210947"/>
                    </a:ext>
                  </a:extLst>
                </a:gridCol>
                <a:gridCol w="504461">
                  <a:extLst>
                    <a:ext uri="{9D8B030D-6E8A-4147-A177-3AD203B41FA5}">
                      <a16:colId xmlns:a16="http://schemas.microsoft.com/office/drawing/2014/main" val="611099381"/>
                    </a:ext>
                  </a:extLst>
                </a:gridCol>
                <a:gridCol w="924845">
                  <a:extLst>
                    <a:ext uri="{9D8B030D-6E8A-4147-A177-3AD203B41FA5}">
                      <a16:colId xmlns:a16="http://schemas.microsoft.com/office/drawing/2014/main" val="2566289345"/>
                    </a:ext>
                  </a:extLst>
                </a:gridCol>
                <a:gridCol w="924845">
                  <a:extLst>
                    <a:ext uri="{9D8B030D-6E8A-4147-A177-3AD203B41FA5}">
                      <a16:colId xmlns:a16="http://schemas.microsoft.com/office/drawing/2014/main" val="3764789703"/>
                    </a:ext>
                  </a:extLst>
                </a:gridCol>
                <a:gridCol w="742679">
                  <a:extLst>
                    <a:ext uri="{9D8B030D-6E8A-4147-A177-3AD203B41FA5}">
                      <a16:colId xmlns:a16="http://schemas.microsoft.com/office/drawing/2014/main" val="3507014339"/>
                    </a:ext>
                  </a:extLst>
                </a:gridCol>
                <a:gridCol w="742679">
                  <a:extLst>
                    <a:ext uri="{9D8B030D-6E8A-4147-A177-3AD203B41FA5}">
                      <a16:colId xmlns:a16="http://schemas.microsoft.com/office/drawing/2014/main" val="3313515671"/>
                    </a:ext>
                  </a:extLst>
                </a:gridCol>
              </a:tblGrid>
              <a:tr h="208755">
                <a:tc gridSpan="9">
                  <a:txBody>
                    <a:bodyPr/>
                    <a:lstStyle/>
                    <a:p>
                      <a:pPr algn="ctr" fontAlgn="b"/>
                      <a:r>
                        <a:rPr lang="es-CO" sz="1100" b="1" i="0" u="none" strike="noStrike">
                          <a:solidFill>
                            <a:srgbClr val="FFFFFF"/>
                          </a:solidFill>
                          <a:effectLst/>
                          <a:latin typeface="Calibri" panose="020F0502020204030204" pitchFamily="34" charset="0"/>
                        </a:rPr>
                        <a:t>INVERSIÓN SECTOR HACIENDA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extLst>
                  <a:ext uri="{0D108BD9-81ED-4DB2-BD59-A6C34878D82A}">
                    <a16:rowId xmlns:a16="http://schemas.microsoft.com/office/drawing/2014/main" val="2588182082"/>
                  </a:ext>
                </a:extLst>
              </a:tr>
              <a:tr h="198814">
                <a:tc rowSpan="2">
                  <a:txBody>
                    <a:bodyPr/>
                    <a:lstStyle/>
                    <a:p>
                      <a:pPr algn="ctr" rtl="0" fontAlgn="ctr"/>
                      <a:r>
                        <a:rPr lang="es-CO" sz="800" b="1" i="0" u="none" strike="noStrike">
                          <a:effectLst/>
                          <a:latin typeface="Arial" panose="020B0604020202020204" pitchFamily="34" charset="0"/>
                        </a:rPr>
                        <a:t>No.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rowSpan="2">
                  <a:txBody>
                    <a:bodyPr/>
                    <a:lstStyle/>
                    <a:p>
                      <a:pPr algn="ctr" rtl="0" fontAlgn="ctr"/>
                      <a:r>
                        <a:rPr lang="es-CO" sz="800" b="1" i="0" u="none" strike="noStrike">
                          <a:effectLst/>
                          <a:latin typeface="Arial" panose="020B0604020202020204" pitchFamily="34" charset="0"/>
                        </a:rPr>
                        <a:t>CONCEPTO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rowSpan="2">
                  <a:txBody>
                    <a:bodyPr/>
                    <a:lstStyle/>
                    <a:p>
                      <a:pPr algn="ctr" rtl="0" fontAlgn="ctr"/>
                      <a:r>
                        <a:rPr lang="es-CO" sz="800" b="1" i="0" u="none" strike="noStrike">
                          <a:effectLst/>
                          <a:latin typeface="Arial" panose="020B0604020202020204" pitchFamily="34" charset="0"/>
                        </a:rPr>
                        <a:t>APROPIACION INICIAL 2020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rowSpan="2">
                  <a:txBody>
                    <a:bodyPr/>
                    <a:lstStyle/>
                    <a:p>
                      <a:pPr algn="ctr" rtl="0" fontAlgn="ctr"/>
                      <a:r>
                        <a:rPr lang="es-CO" sz="800" b="1" i="0" u="none" strike="noStrike">
                          <a:effectLst/>
                          <a:latin typeface="Arial" panose="020B0604020202020204" pitchFamily="34" charset="0"/>
                        </a:rPr>
                        <a:t>APROPIACION VIGENTE 2020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rowSpan="2">
                  <a:txBody>
                    <a:bodyPr/>
                    <a:lstStyle/>
                    <a:p>
                      <a:pPr algn="ctr" fontAlgn="ctr"/>
                      <a:r>
                        <a:rPr lang="es-CO" sz="800" b="1" i="0" u="none" strike="noStrike">
                          <a:effectLst/>
                          <a:latin typeface="Arial" panose="020B0604020202020204" pitchFamily="34" charset="0"/>
                        </a:rPr>
                        <a:t>% PART.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gridSpan="2">
                  <a:txBody>
                    <a:bodyPr/>
                    <a:lstStyle/>
                    <a:p>
                      <a:pPr algn="ctr" rtl="0" fontAlgn="ctr"/>
                      <a:r>
                        <a:rPr lang="es-CO" sz="800" b="1" i="0" u="none" strike="noStrike">
                          <a:effectLst/>
                          <a:latin typeface="Arial" panose="020B0604020202020204" pitchFamily="34" charset="0"/>
                        </a:rPr>
                        <a:t>COMPROMISOS 2020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hMerge="1">
                  <a:txBody>
                    <a:bodyPr/>
                    <a:lstStyle/>
                    <a:p>
                      <a:endParaRPr lang="es-CO"/>
                    </a:p>
                  </a:txBody>
                  <a:tcPr/>
                </a:tc>
                <a:tc gridSpan="2">
                  <a:txBody>
                    <a:bodyPr/>
                    <a:lstStyle/>
                    <a:p>
                      <a:pPr algn="ctr" rtl="0" fontAlgn="ctr"/>
                      <a:r>
                        <a:rPr lang="es-CO" sz="800" b="1" i="0" u="none" strike="noStrike">
                          <a:effectLst/>
                          <a:latin typeface="Arial" panose="020B0604020202020204" pitchFamily="34" charset="0"/>
                        </a:rPr>
                        <a:t>OBLIGACIONES 2020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hMerge="1">
                  <a:txBody>
                    <a:bodyPr/>
                    <a:lstStyle/>
                    <a:p>
                      <a:endParaRPr lang="es-CO"/>
                    </a:p>
                  </a:txBody>
                  <a:tcPr/>
                </a:tc>
                <a:extLst>
                  <a:ext uri="{0D108BD9-81ED-4DB2-BD59-A6C34878D82A}">
                    <a16:rowId xmlns:a16="http://schemas.microsoft.com/office/drawing/2014/main" val="1939868163"/>
                  </a:ext>
                </a:extLst>
              </a:tr>
              <a:tr h="437392">
                <a:tc vMerge="1">
                  <a:txBody>
                    <a:bodyPr/>
                    <a:lstStyle/>
                    <a:p>
                      <a:endParaRPr lang="es-CO"/>
                    </a:p>
                  </a:txBody>
                  <a:tcPr/>
                </a:tc>
                <a:tc vMerge="1">
                  <a:txBody>
                    <a:bodyPr/>
                    <a:lstStyle/>
                    <a:p>
                      <a:endParaRPr lang="es-CO"/>
                    </a:p>
                  </a:txBody>
                  <a:tcPr/>
                </a:tc>
                <a:tc vMerge="1">
                  <a:txBody>
                    <a:bodyPr/>
                    <a:lstStyle/>
                    <a:p>
                      <a:endParaRPr lang="es-CO"/>
                    </a:p>
                  </a:txBody>
                  <a:tcPr/>
                </a:tc>
                <a:tc vMerge="1">
                  <a:txBody>
                    <a:bodyPr/>
                    <a:lstStyle/>
                    <a:p>
                      <a:endParaRPr lang="es-CO"/>
                    </a:p>
                  </a:txBody>
                  <a:tcPr/>
                </a:tc>
                <a:tc vMerge="1">
                  <a:txBody>
                    <a:bodyPr/>
                    <a:lstStyle/>
                    <a:p>
                      <a:endParaRPr lang="es-CO"/>
                    </a:p>
                  </a:txBody>
                  <a:tcPr/>
                </a:tc>
                <a:tc>
                  <a:txBody>
                    <a:bodyPr/>
                    <a:lstStyle/>
                    <a:p>
                      <a:pPr algn="ctr" fontAlgn="ctr"/>
                      <a:r>
                        <a:rPr lang="es-CO" sz="800" b="1" i="0" u="none" strike="noStrike">
                          <a:effectLst/>
                          <a:latin typeface="Arial" panose="020B0604020202020204" pitchFamily="34" charset="0"/>
                        </a:rPr>
                        <a:t>Valor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es-CO" sz="800" b="1" i="0" u="none" strike="noStrike">
                          <a:effectLst/>
                          <a:latin typeface="Arial" panose="020B060402020202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es-CO" sz="800" b="1" i="0" u="none" strike="noStrike">
                          <a:effectLst/>
                          <a:latin typeface="Arial" panose="020B0604020202020204" pitchFamily="34" charset="0"/>
                        </a:rPr>
                        <a:t>Valor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es-CO" sz="800" b="1" i="0" u="none" strike="noStrike">
                          <a:effectLst/>
                          <a:latin typeface="Arial" panose="020B060402020202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extLst>
                  <a:ext uri="{0D108BD9-81ED-4DB2-BD59-A6C34878D82A}">
                    <a16:rowId xmlns:a16="http://schemas.microsoft.com/office/drawing/2014/main" val="332690999"/>
                  </a:ext>
                </a:extLst>
              </a:tr>
              <a:tr h="198814">
                <a:tc>
                  <a:txBody>
                    <a:bodyPr/>
                    <a:lstStyle/>
                    <a:p>
                      <a:pPr algn="ctr" rtl="0" fontAlgn="ctr"/>
                      <a:r>
                        <a:rPr lang="es-CO" sz="800" b="0" i="0" u="none" strike="noStrike">
                          <a:solidFill>
                            <a:srgbClr val="000000"/>
                          </a:solidFill>
                          <a:effectLst/>
                          <a:latin typeface="Arial" panose="020B0604020202020204" pitchFamily="34" charset="0"/>
                        </a:rPr>
                        <a:t>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es-CO" sz="900" b="0" i="0" u="none" strike="noStrike" dirty="0">
                          <a:solidFill>
                            <a:srgbClr val="000000"/>
                          </a:solidFill>
                          <a:effectLst/>
                          <a:latin typeface="Arial" panose="020B0604020202020204" pitchFamily="34" charset="0"/>
                        </a:rPr>
                        <a:t> </a:t>
                      </a:r>
                      <a:r>
                        <a:rPr lang="es-CO" sz="900" b="0" i="0" u="none" strike="noStrike" dirty="0" smtClean="0">
                          <a:solidFill>
                            <a:srgbClr val="000000"/>
                          </a:solidFill>
                          <a:effectLst/>
                          <a:latin typeface="Arial" panose="020B0604020202020204" pitchFamily="34" charset="0"/>
                        </a:rPr>
                        <a:t>MINHACIENDA*</a:t>
                      </a:r>
                      <a:endParaRPr lang="es-CO" sz="900" b="0" i="0" u="none" strike="noStrike" dirty="0">
                        <a:solidFill>
                          <a:srgbClr val="000000"/>
                        </a:solidFill>
                        <a:effectLst/>
                        <a:latin typeface="Arial" panose="020B0604020202020204"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3,567,423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3,567,423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85.6%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669,557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18.8%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27,236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05047810"/>
                  </a:ext>
                </a:extLst>
              </a:tr>
              <a:tr h="198814">
                <a:tc>
                  <a:txBody>
                    <a:bodyPr/>
                    <a:lstStyle/>
                    <a:p>
                      <a:pPr algn="ctr" rtl="0" fontAlgn="ctr"/>
                      <a:r>
                        <a:rPr lang="es-CO" sz="800" b="0" i="0" u="none" strike="noStrike">
                          <a:solidFill>
                            <a:srgbClr val="000000"/>
                          </a:solidFill>
                          <a:effectLst/>
                          <a:latin typeface="Arial" panose="020B0604020202020204" pitchFamily="34" charset="0"/>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es-CO" sz="900" b="0" i="0" u="none" strike="noStrike">
                          <a:solidFill>
                            <a:srgbClr val="000000"/>
                          </a:solidFill>
                          <a:effectLst/>
                          <a:latin typeface="Arial" panose="020B0604020202020204" pitchFamily="34" charset="0"/>
                        </a:rPr>
                        <a:t> DIAN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142,073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142,073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3.4%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54,809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38.6%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3,382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2.4%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64128018"/>
                  </a:ext>
                </a:extLst>
              </a:tr>
              <a:tr h="296233">
                <a:tc>
                  <a:txBody>
                    <a:bodyPr/>
                    <a:lstStyle/>
                    <a:p>
                      <a:pPr algn="ctr" rtl="0" fontAlgn="ctr"/>
                      <a:r>
                        <a:rPr lang="es-CO" sz="800" b="0" i="0" u="none" strike="noStrike">
                          <a:solidFill>
                            <a:srgbClr val="000000"/>
                          </a:solidFill>
                          <a:effectLst/>
                          <a:latin typeface="Arial" panose="020B0604020202020204" pitchFamily="34" charset="0"/>
                        </a:rPr>
                        <a:t>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es-CO" sz="900" b="0" i="0" u="none" strike="noStrike">
                          <a:solidFill>
                            <a:srgbClr val="000000"/>
                          </a:solidFill>
                          <a:effectLst/>
                          <a:latin typeface="Arial" panose="020B0604020202020204" pitchFamily="34" charset="0"/>
                        </a:rPr>
                        <a:t>SUPERFINANCIERA</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28,186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28,186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12,967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46.0%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99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78676827"/>
                  </a:ext>
                </a:extLst>
              </a:tr>
              <a:tr h="198814">
                <a:tc>
                  <a:txBody>
                    <a:bodyPr/>
                    <a:lstStyle/>
                    <a:p>
                      <a:pPr algn="ctr" rtl="0" fontAlgn="ctr"/>
                      <a:r>
                        <a:rPr lang="es-CO" sz="800" b="0" i="0" u="none" strike="noStrike">
                          <a:solidFill>
                            <a:srgbClr val="000000"/>
                          </a:solidFill>
                          <a:effectLst/>
                          <a:latin typeface="Arial" panose="020B0604020202020204" pitchFamily="34" charset="0"/>
                        </a:rPr>
                        <a:t>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es-CO" sz="900" b="0" i="0" u="none" strike="noStrike">
                          <a:solidFill>
                            <a:srgbClr val="000000"/>
                          </a:solidFill>
                          <a:effectLst/>
                          <a:latin typeface="Arial" panose="020B0604020202020204" pitchFamily="34" charset="0"/>
                        </a:rPr>
                        <a:t> CONTADURIA</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9,523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9,523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6,179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64.9%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231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2.4%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43577982"/>
                  </a:ext>
                </a:extLst>
              </a:tr>
              <a:tr h="198814">
                <a:tc>
                  <a:txBody>
                    <a:bodyPr/>
                    <a:lstStyle/>
                    <a:p>
                      <a:pPr algn="ctr" rtl="0" fontAlgn="ctr"/>
                      <a:r>
                        <a:rPr lang="es-CO" sz="800" b="0" i="0" u="none" strike="noStrike">
                          <a:solidFill>
                            <a:srgbClr val="000000"/>
                          </a:solidFill>
                          <a:effectLst/>
                          <a:latin typeface="Arial" panose="020B0604020202020204" pitchFamily="34" charset="0"/>
                        </a:rPr>
                        <a:t>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es-CO" sz="900" b="0" i="0" u="none" strike="noStrike">
                          <a:solidFill>
                            <a:srgbClr val="000000"/>
                          </a:solidFill>
                          <a:effectLst/>
                          <a:latin typeface="Arial" panose="020B0604020202020204" pitchFamily="34" charset="0"/>
                        </a:rPr>
                        <a:t> SUPERSOLIDARIA</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20,845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20,845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8,205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39.4%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191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93322517"/>
                  </a:ext>
                </a:extLst>
              </a:tr>
              <a:tr h="198814">
                <a:tc>
                  <a:txBody>
                    <a:bodyPr/>
                    <a:lstStyle/>
                    <a:p>
                      <a:pPr algn="ctr" rtl="0" fontAlgn="ctr"/>
                      <a:r>
                        <a:rPr lang="es-CO" sz="800" b="0" i="0" u="none" strike="noStrike">
                          <a:solidFill>
                            <a:srgbClr val="000000"/>
                          </a:solidFill>
                          <a:effectLst/>
                          <a:latin typeface="Arial" panose="020B0604020202020204" pitchFamily="34" charset="0"/>
                        </a:rPr>
                        <a:t>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es-CO" sz="900" b="0" i="0" u="none" strike="noStrike">
                          <a:solidFill>
                            <a:srgbClr val="000000"/>
                          </a:solidFill>
                          <a:effectLst/>
                          <a:latin typeface="Arial" panose="020B0604020202020204" pitchFamily="34" charset="0"/>
                        </a:rPr>
                        <a:t> UGPP</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6,889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6,889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2,791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40.5%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59402441"/>
                  </a:ext>
                </a:extLst>
              </a:tr>
              <a:tr h="198814">
                <a:tc>
                  <a:txBody>
                    <a:bodyPr/>
                    <a:lstStyle/>
                    <a:p>
                      <a:pPr algn="ctr" rtl="0" fontAlgn="ctr"/>
                      <a:r>
                        <a:rPr lang="es-CO" sz="800" b="0" i="0" u="none" strike="noStrike">
                          <a:solidFill>
                            <a:srgbClr val="000000"/>
                          </a:solidFill>
                          <a:effectLst/>
                          <a:latin typeface="Arial" panose="020B0604020202020204" pitchFamily="34" charset="0"/>
                        </a:rPr>
                        <a:t>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CO" sz="900" b="0" i="0" u="none" strike="noStrike">
                          <a:solidFill>
                            <a:srgbClr val="000000"/>
                          </a:solidFill>
                          <a:effectLst/>
                          <a:latin typeface="Arial" panose="020B0604020202020204" pitchFamily="34" charset="0"/>
                        </a:rPr>
                        <a:t> ITRC</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2,628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2,628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49914026"/>
                  </a:ext>
                </a:extLst>
              </a:tr>
              <a:tr h="198814">
                <a:tc>
                  <a:txBody>
                    <a:bodyPr/>
                    <a:lstStyle/>
                    <a:p>
                      <a:pPr algn="ctr" rtl="0" fontAlgn="ctr"/>
                      <a:r>
                        <a:rPr lang="es-CO" sz="800" b="0" i="0" u="none" strike="noStrike">
                          <a:solidFill>
                            <a:srgbClr val="000000"/>
                          </a:solidFill>
                          <a:effectLst/>
                          <a:latin typeface="Arial" panose="020B0604020202020204" pitchFamily="34" charset="0"/>
                        </a:rPr>
                        <a:t>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CO" sz="900" b="0" i="0" u="none" strike="noStrike">
                          <a:solidFill>
                            <a:srgbClr val="000000"/>
                          </a:solidFill>
                          <a:effectLst/>
                          <a:latin typeface="Arial" panose="020B0604020202020204" pitchFamily="34" charset="0"/>
                        </a:rPr>
                        <a:t> UIAF</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5,894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5,894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1,181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20.0%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73751386"/>
                  </a:ext>
                </a:extLst>
              </a:tr>
              <a:tr h="198814">
                <a:tc>
                  <a:txBody>
                    <a:bodyPr/>
                    <a:lstStyle/>
                    <a:p>
                      <a:pPr algn="ctr" rtl="0" fontAlgn="ctr"/>
                      <a:r>
                        <a:rPr lang="es-CO" sz="800" b="0" i="0" u="none" strike="noStrike">
                          <a:solidFill>
                            <a:srgbClr val="000000"/>
                          </a:solidFill>
                          <a:effectLst/>
                          <a:latin typeface="Arial" panose="020B0604020202020204" pitchFamily="34" charset="0"/>
                        </a:rPr>
                        <a:t>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CO" sz="900" b="0" i="0" u="none" strike="noStrike">
                          <a:solidFill>
                            <a:srgbClr val="000000"/>
                          </a:solidFill>
                          <a:effectLst/>
                          <a:latin typeface="Arial" panose="020B0604020202020204" pitchFamily="34" charset="0"/>
                        </a:rPr>
                        <a:t>COLJUEGOS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3,700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3,700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28612961"/>
                  </a:ext>
                </a:extLst>
              </a:tr>
              <a:tr h="318103">
                <a:tc>
                  <a:txBody>
                    <a:bodyPr/>
                    <a:lstStyle/>
                    <a:p>
                      <a:pPr algn="ctr" rtl="0" fontAlgn="ctr"/>
                      <a:r>
                        <a:rPr lang="es-CO" sz="800" b="1" i="0" u="none" strike="noStrike">
                          <a:solidFill>
                            <a:srgbClr val="FFFFFF"/>
                          </a:solidFill>
                          <a:effectLst/>
                          <a:latin typeface="Arial" panose="020B060402020202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l" rtl="0" fontAlgn="ctr"/>
                      <a:r>
                        <a:rPr lang="es-CO" sz="900" b="1" i="0" u="none" strike="noStrike">
                          <a:solidFill>
                            <a:srgbClr val="FFFFFF"/>
                          </a:solidFill>
                          <a:effectLst/>
                          <a:latin typeface="Arial" panose="020B0604020202020204" pitchFamily="34" charset="0"/>
                        </a:rPr>
                        <a:t>SUBTOTAL  SECTOR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900" b="1" i="0" u="none" strike="noStrike">
                          <a:solidFill>
                            <a:srgbClr val="FFFFFF"/>
                          </a:solidFill>
                          <a:effectLst/>
                          <a:latin typeface="Arial" panose="020B0604020202020204" pitchFamily="34" charset="0"/>
                        </a:rPr>
                        <a:t>3,787,161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900" b="1" i="0" u="none" strike="noStrike">
                          <a:solidFill>
                            <a:srgbClr val="FFFFFF"/>
                          </a:solidFill>
                          <a:effectLst/>
                          <a:latin typeface="Arial" panose="020B0604020202020204" pitchFamily="34" charset="0"/>
                        </a:rPr>
                        <a:t>3,787,161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900" b="1" i="0" u="none" strike="noStrike">
                          <a:solidFill>
                            <a:srgbClr val="FFFFFF"/>
                          </a:solidFill>
                          <a:effectLst/>
                          <a:latin typeface="Arial" panose="020B0604020202020204" pitchFamily="34" charset="0"/>
                        </a:rPr>
                        <a:t>90.8%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900" b="1" i="0" u="none" strike="noStrike">
                          <a:solidFill>
                            <a:srgbClr val="FFFFFF"/>
                          </a:solidFill>
                          <a:effectLst/>
                          <a:latin typeface="Arial" panose="020B0604020202020204" pitchFamily="34" charset="0"/>
                        </a:rPr>
                        <a:t>755,689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900" b="1" i="0" u="none" strike="noStrike">
                          <a:solidFill>
                            <a:srgbClr val="FFFFFF"/>
                          </a:solidFill>
                          <a:effectLst/>
                          <a:latin typeface="Arial" panose="020B0604020202020204" pitchFamily="34" charset="0"/>
                        </a:rPr>
                        <a:t>20.0%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900" b="1" i="0" u="none" strike="noStrike">
                          <a:solidFill>
                            <a:srgbClr val="FFFFFF"/>
                          </a:solidFill>
                          <a:effectLst/>
                          <a:latin typeface="Arial" panose="020B0604020202020204" pitchFamily="34" charset="0"/>
                        </a:rPr>
                        <a:t>31,156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900" b="1" i="0" u="none" strike="noStrike">
                          <a:solidFill>
                            <a:srgbClr val="FFFFFF"/>
                          </a:solidFill>
                          <a:effectLst/>
                          <a:latin typeface="Arial" panose="020B0604020202020204" pitchFamily="34" charset="0"/>
                        </a:rPr>
                        <a:t>0.8%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extLst>
                  <a:ext uri="{0D108BD9-81ED-4DB2-BD59-A6C34878D82A}">
                    <a16:rowId xmlns:a16="http://schemas.microsoft.com/office/drawing/2014/main" val="668799046"/>
                  </a:ext>
                </a:extLst>
              </a:tr>
              <a:tr h="198814">
                <a:tc>
                  <a:txBody>
                    <a:bodyPr/>
                    <a:lstStyle/>
                    <a:p>
                      <a:pPr algn="l" fontAlgn="b"/>
                      <a:endParaRPr lang="es-CO" sz="1100" b="0" i="0" u="none" strike="noStrike">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s-CO" sz="900" b="0" i="0" u="none" strike="noStrike">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s-CO" sz="900" b="0" i="0" u="none" strike="noStrike">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s-CO" sz="900" b="0" i="0" u="none" strike="noStrike">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s-CO" sz="900" b="0" i="0" u="none" strike="noStrike">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s-CO" sz="900" b="0" i="0" u="none" strike="noStrike">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s-CO" sz="900" b="0" i="0" u="none" strike="noStrike">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s-CO" sz="900" b="0" i="0" u="none" strike="noStrike">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s-CO" sz="900" b="0" i="0" u="none" strike="noStrike">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6724895"/>
                  </a:ext>
                </a:extLst>
              </a:tr>
              <a:tr h="318103">
                <a:tc>
                  <a:txBody>
                    <a:bodyPr/>
                    <a:lstStyle/>
                    <a:p>
                      <a:pPr algn="ctr" rtl="0" fontAlgn="ctr"/>
                      <a:r>
                        <a:rPr lang="es-CO" sz="800" b="0" i="0" u="none" strike="noStrike">
                          <a:solidFill>
                            <a:srgbClr val="000000"/>
                          </a:solidFill>
                          <a:effectLst/>
                          <a:latin typeface="Arial" panose="020B0604020202020204" pitchFamily="34" charset="0"/>
                        </a:rPr>
                        <a:t>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es-CO" sz="900" b="0" i="0" u="none" strike="noStrike">
                          <a:solidFill>
                            <a:srgbClr val="000000"/>
                          </a:solidFill>
                          <a:effectLst/>
                          <a:latin typeface="Arial" panose="020B0604020202020204" pitchFamily="34" charset="0"/>
                        </a:rPr>
                        <a:t>FONDO ADAPTACION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381,900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381,900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9.2%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02360251"/>
                  </a:ext>
                </a:extLst>
              </a:tr>
              <a:tr h="198814">
                <a:tc>
                  <a:txBody>
                    <a:bodyPr/>
                    <a:lstStyle/>
                    <a:p>
                      <a:pPr algn="ctr" rtl="0" fontAlgn="ctr"/>
                      <a:r>
                        <a:rPr lang="es-CO" sz="800" b="1" i="0" u="none" strike="noStrike">
                          <a:solidFill>
                            <a:srgbClr val="000000"/>
                          </a:solidFill>
                          <a:effectLst/>
                          <a:latin typeface="Arial" panose="020B060402020202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l" rtl="0" fontAlgn="ctr"/>
                      <a:r>
                        <a:rPr lang="es-CO" sz="900" b="1" i="0" u="none" strike="noStrike">
                          <a:solidFill>
                            <a:srgbClr val="FFFFFF"/>
                          </a:solidFill>
                          <a:effectLst/>
                          <a:latin typeface="Arial" panose="020B0604020202020204" pitchFamily="34" charset="0"/>
                        </a:rPr>
                        <a:t>TOTAL SECTOR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900" b="1" i="0" u="none" strike="noStrike">
                          <a:solidFill>
                            <a:srgbClr val="FFFFFF"/>
                          </a:solidFill>
                          <a:effectLst/>
                          <a:latin typeface="Arial" panose="020B0604020202020204" pitchFamily="34" charset="0"/>
                        </a:rPr>
                        <a:t>4,169,061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900" b="1" i="0" u="none" strike="noStrike">
                          <a:solidFill>
                            <a:srgbClr val="FFFFFF"/>
                          </a:solidFill>
                          <a:effectLst/>
                          <a:latin typeface="Arial" panose="020B0604020202020204" pitchFamily="34" charset="0"/>
                        </a:rPr>
                        <a:t>4,169,061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900" b="1" i="0" u="none" strike="noStrike">
                          <a:solidFill>
                            <a:srgbClr val="FFFFFF"/>
                          </a:solidFill>
                          <a:effectLst/>
                          <a:latin typeface="Arial" panose="020B0604020202020204" pitchFamily="34"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900" b="1" i="0" u="none" strike="noStrike" dirty="0">
                          <a:solidFill>
                            <a:srgbClr val="FFFFFF"/>
                          </a:solidFill>
                          <a:effectLst/>
                          <a:latin typeface="Arial" panose="020B0604020202020204" pitchFamily="34" charset="0"/>
                        </a:rPr>
                        <a:t>755,689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900" b="1" i="0" u="none" strike="noStrike">
                          <a:solidFill>
                            <a:srgbClr val="FFFFFF"/>
                          </a:solidFill>
                          <a:effectLst/>
                          <a:latin typeface="Arial" panose="020B0604020202020204" pitchFamily="34" charset="0"/>
                        </a:rPr>
                        <a:t>18.1%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900" b="1" i="0" u="none" strike="noStrike" dirty="0">
                          <a:solidFill>
                            <a:srgbClr val="FFFFFF"/>
                          </a:solidFill>
                          <a:effectLst/>
                          <a:latin typeface="Arial" panose="020B0604020202020204" pitchFamily="34" charset="0"/>
                        </a:rPr>
                        <a:t>31,156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900" b="1" i="0" u="none" strike="noStrike" dirty="0">
                          <a:solidFill>
                            <a:srgbClr val="FFFFFF"/>
                          </a:solidFill>
                          <a:effectLst/>
                          <a:latin typeface="Arial" panose="020B0604020202020204" pitchFamily="34" charset="0"/>
                        </a:rPr>
                        <a:t>0.7%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extLst>
                  <a:ext uri="{0D108BD9-81ED-4DB2-BD59-A6C34878D82A}">
                    <a16:rowId xmlns:a16="http://schemas.microsoft.com/office/drawing/2014/main" val="3322925067"/>
                  </a:ext>
                </a:extLst>
              </a:tr>
            </a:tbl>
          </a:graphicData>
        </a:graphic>
      </p:graphicFrame>
    </p:spTree>
    <p:extLst>
      <p:ext uri="{BB962C8B-B14F-4D97-AF65-F5344CB8AC3E}">
        <p14:creationId xmlns:p14="http://schemas.microsoft.com/office/powerpoint/2010/main" val="6411093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2624432" y="458429"/>
            <a:ext cx="6588224" cy="369332"/>
          </a:xfrm>
          <a:prstGeom prst="rect">
            <a:avLst/>
          </a:prstGeom>
          <a:noFill/>
          <a:ln>
            <a:noFill/>
          </a:ln>
        </p:spPr>
        <p:style>
          <a:lnRef idx="2">
            <a:schemeClr val="accent2"/>
          </a:lnRef>
          <a:fillRef idx="1">
            <a:schemeClr val="lt1"/>
          </a:fillRef>
          <a:effectRef idx="0">
            <a:schemeClr val="accent2"/>
          </a:effectRef>
          <a:fontRef idx="minor">
            <a:schemeClr val="dk1"/>
          </a:fontRef>
        </p:style>
        <p:txBody>
          <a:bodyPr wrap="square" rtlCol="0">
            <a:spAutoFit/>
          </a:bodyPr>
          <a:lstStyle>
            <a:defPPr>
              <a:defRPr lang="es-CO"/>
            </a:defPPr>
            <a:lvl1pPr>
              <a:defRPr sz="2000" b="1"/>
            </a:lvl1pPr>
          </a:lstStyle>
          <a:p>
            <a:r>
              <a:rPr lang="es-CO" sz="1800" b="0" dirty="0">
                <a:solidFill>
                  <a:schemeClr val="tx2"/>
                </a:solidFill>
                <a:latin typeface="Arial"/>
                <a:cs typeface="Arial"/>
              </a:rPr>
              <a:t>Funcionamiento - Ejecución por Entidad</a:t>
            </a:r>
          </a:p>
        </p:txBody>
      </p:sp>
      <p:sp>
        <p:nvSpPr>
          <p:cNvPr id="8" name="1 Título"/>
          <p:cNvSpPr txBox="1">
            <a:spLocks/>
          </p:cNvSpPr>
          <p:nvPr/>
        </p:nvSpPr>
        <p:spPr bwMode="auto">
          <a:xfrm>
            <a:off x="7139712" y="1065043"/>
            <a:ext cx="1801590" cy="298261"/>
          </a:xfrm>
          <a:prstGeom prst="rect">
            <a:avLst/>
          </a:prstGeom>
          <a:noFill/>
          <a:ln w="9525">
            <a:noFill/>
            <a:miter lim="800000"/>
            <a:headEnd/>
            <a:tailEnd/>
          </a:ln>
        </p:spPr>
        <p:txBody>
          <a:bodyPr anchor="ctr"/>
          <a:lstStyle/>
          <a:p>
            <a:pPr algn="ctr" eaLnBrk="0" hangingPunct="0">
              <a:lnSpc>
                <a:spcPts val="2000"/>
              </a:lnSpc>
              <a:defRPr/>
            </a:pPr>
            <a:r>
              <a:rPr lang="es-CO" sz="900" b="1" kern="0" dirty="0" smtClean="0">
                <a:latin typeface="+mj-lt"/>
                <a:ea typeface="+mj-ea"/>
                <a:cs typeface="+mj-cs"/>
              </a:rPr>
              <a:t>Cifras en millones </a:t>
            </a:r>
            <a:endParaRPr lang="es-CO" sz="900" b="1" kern="0" dirty="0">
              <a:latin typeface="+mj-lt"/>
              <a:ea typeface="+mj-ea"/>
              <a:cs typeface="+mj-cs"/>
            </a:endParaRPr>
          </a:p>
        </p:txBody>
      </p:sp>
      <p:grpSp>
        <p:nvGrpSpPr>
          <p:cNvPr id="34" name="33 Grupo"/>
          <p:cNvGrpSpPr/>
          <p:nvPr/>
        </p:nvGrpSpPr>
        <p:grpSpPr>
          <a:xfrm>
            <a:off x="6798483" y="66112"/>
            <a:ext cx="1872208" cy="791494"/>
            <a:chOff x="7092280" y="415711"/>
            <a:chExt cx="1872208" cy="791494"/>
          </a:xfrm>
        </p:grpSpPr>
        <p:sp>
          <p:nvSpPr>
            <p:cNvPr id="35" name="Forma libre 13"/>
            <p:cNvSpPr/>
            <p:nvPr/>
          </p:nvSpPr>
          <p:spPr>
            <a:xfrm>
              <a:off x="8140704" y="872386"/>
              <a:ext cx="91440" cy="108000"/>
            </a:xfrm>
            <a:custGeom>
              <a:avLst/>
              <a:gdLst/>
              <a:ahLst/>
              <a:cxnLst/>
              <a:rect l="0" t="0" r="0" b="0"/>
              <a:pathLst>
                <a:path>
                  <a:moveTo>
                    <a:pt x="45720" y="0"/>
                  </a:moveTo>
                  <a:lnTo>
                    <a:pt x="77961" y="0"/>
                  </a:lnTo>
                  <a:lnTo>
                    <a:pt x="77961" y="275942"/>
                  </a:lnTo>
                  <a:lnTo>
                    <a:pt x="110203" y="275942"/>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36" name="Forma libre 14"/>
            <p:cNvSpPr/>
            <p:nvPr/>
          </p:nvSpPr>
          <p:spPr>
            <a:xfrm>
              <a:off x="8140704" y="872386"/>
              <a:ext cx="91440" cy="108000"/>
            </a:xfrm>
            <a:custGeom>
              <a:avLst/>
              <a:gdLst/>
              <a:ahLst/>
              <a:cxnLst/>
              <a:rect l="0" t="0" r="0" b="0"/>
              <a:pathLst>
                <a:path>
                  <a:moveTo>
                    <a:pt x="45720" y="0"/>
                  </a:moveTo>
                  <a:lnTo>
                    <a:pt x="77961" y="0"/>
                  </a:lnTo>
                  <a:lnTo>
                    <a:pt x="77961" y="178717"/>
                  </a:lnTo>
                  <a:lnTo>
                    <a:pt x="110203" y="178717"/>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37" name="Forma libre 15"/>
            <p:cNvSpPr/>
            <p:nvPr/>
          </p:nvSpPr>
          <p:spPr>
            <a:xfrm>
              <a:off x="8140704" y="826666"/>
              <a:ext cx="91440" cy="108000"/>
            </a:xfrm>
            <a:custGeom>
              <a:avLst/>
              <a:gdLst/>
              <a:ahLst/>
              <a:cxnLst/>
              <a:rect l="0" t="0" r="0" b="0"/>
              <a:pathLst>
                <a:path>
                  <a:moveTo>
                    <a:pt x="45720" y="45720"/>
                  </a:moveTo>
                  <a:lnTo>
                    <a:pt x="77961" y="45720"/>
                  </a:lnTo>
                  <a:lnTo>
                    <a:pt x="77961" y="126475"/>
                  </a:lnTo>
                  <a:lnTo>
                    <a:pt x="110203" y="126475"/>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38" name="Forma libre 16"/>
            <p:cNvSpPr/>
            <p:nvPr/>
          </p:nvSpPr>
          <p:spPr>
            <a:xfrm>
              <a:off x="8140704" y="489828"/>
              <a:ext cx="91440" cy="108000"/>
            </a:xfrm>
            <a:custGeom>
              <a:avLst/>
              <a:gdLst/>
              <a:ahLst/>
              <a:cxnLst/>
              <a:rect l="0" t="0" r="0" b="0"/>
              <a:pathLst>
                <a:path>
                  <a:moveTo>
                    <a:pt x="45720" y="0"/>
                  </a:moveTo>
                  <a:lnTo>
                    <a:pt x="77961" y="0"/>
                  </a:lnTo>
                  <a:lnTo>
                    <a:pt x="77961" y="201845"/>
                  </a:lnTo>
                  <a:lnTo>
                    <a:pt x="110203" y="201845"/>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39" name="Forma libre 17"/>
            <p:cNvSpPr/>
            <p:nvPr/>
          </p:nvSpPr>
          <p:spPr>
            <a:xfrm>
              <a:off x="8140704" y="489828"/>
              <a:ext cx="91440" cy="108000"/>
            </a:xfrm>
            <a:custGeom>
              <a:avLst/>
              <a:gdLst/>
              <a:ahLst/>
              <a:cxnLst/>
              <a:rect l="0" t="0" r="0" b="0"/>
              <a:pathLst>
                <a:path>
                  <a:moveTo>
                    <a:pt x="45720" y="0"/>
                  </a:moveTo>
                  <a:lnTo>
                    <a:pt x="77961" y="0"/>
                  </a:lnTo>
                  <a:lnTo>
                    <a:pt x="77961" y="101602"/>
                  </a:lnTo>
                  <a:lnTo>
                    <a:pt x="110203" y="101602"/>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40" name="Forma libre 18"/>
            <p:cNvSpPr/>
            <p:nvPr/>
          </p:nvSpPr>
          <p:spPr>
            <a:xfrm>
              <a:off x="8140704" y="444108"/>
              <a:ext cx="91440" cy="108000"/>
            </a:xfrm>
            <a:custGeom>
              <a:avLst/>
              <a:gdLst/>
              <a:ahLst/>
              <a:cxnLst/>
              <a:rect l="0" t="0" r="0" b="0"/>
              <a:pathLst>
                <a:path>
                  <a:moveTo>
                    <a:pt x="45720" y="45720"/>
                  </a:moveTo>
                  <a:lnTo>
                    <a:pt x="77961" y="45720"/>
                  </a:lnTo>
                  <a:lnTo>
                    <a:pt x="77961" y="45720"/>
                  </a:lnTo>
                  <a:lnTo>
                    <a:pt x="110203" y="45720"/>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41" name="Forma libre 19"/>
            <p:cNvSpPr/>
            <p:nvPr/>
          </p:nvSpPr>
          <p:spPr>
            <a:xfrm>
              <a:off x="7092280" y="548680"/>
              <a:ext cx="682458" cy="285785"/>
            </a:xfrm>
            <a:custGeom>
              <a:avLst/>
              <a:gdLst>
                <a:gd name="connsiteX0" fmla="*/ 0 w 322418"/>
                <a:gd name="connsiteY0" fmla="*/ 0 h 98337"/>
                <a:gd name="connsiteX1" fmla="*/ 322418 w 322418"/>
                <a:gd name="connsiteY1" fmla="*/ 0 h 98337"/>
                <a:gd name="connsiteX2" fmla="*/ 322418 w 322418"/>
                <a:gd name="connsiteY2" fmla="*/ 98337 h 98337"/>
                <a:gd name="connsiteX3" fmla="*/ 0 w 322418"/>
                <a:gd name="connsiteY3" fmla="*/ 98337 h 98337"/>
                <a:gd name="connsiteX4" fmla="*/ 0 w 322418"/>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2418" h="98337">
                  <a:moveTo>
                    <a:pt x="0" y="0"/>
                  </a:moveTo>
                  <a:lnTo>
                    <a:pt x="322418" y="0"/>
                  </a:lnTo>
                  <a:lnTo>
                    <a:pt x="322418" y="98337"/>
                  </a:lnTo>
                  <a:lnTo>
                    <a:pt x="0" y="98337"/>
                  </a:lnTo>
                  <a:lnTo>
                    <a:pt x="0" y="0"/>
                  </a:lnTo>
                  <a:close/>
                </a:path>
              </a:pathLst>
            </a:custGeom>
            <a:solidFill>
              <a:schemeClr val="accent6">
                <a:alpha val="90000"/>
              </a:schemeClr>
            </a:solidFill>
            <a:ln>
              <a:noFill/>
            </a:ln>
          </p:spPr>
          <p:style>
            <a:lnRef idx="2">
              <a:schemeClr val="lt1">
                <a:hueOff val="0"/>
                <a:satOff val="0"/>
                <a:lumOff val="0"/>
                <a:alphaOff val="0"/>
              </a:schemeClr>
            </a:lnRef>
            <a:fillRef idx="1">
              <a:scrgbClr r="0" g="0" b="0"/>
            </a:fillRef>
            <a:effectRef idx="0">
              <a:schemeClr val="accent2">
                <a:alpha val="80000"/>
                <a:hueOff val="0"/>
                <a:satOff val="0"/>
                <a:lumOff val="0"/>
                <a:alphaOff val="0"/>
              </a:schemeClr>
            </a:effectRef>
            <a:fontRef idx="minor">
              <a:schemeClr val="lt1"/>
            </a:fontRef>
          </p:style>
          <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s-CO" sz="800" b="1" dirty="0" smtClean="0">
                  <a:solidFill>
                    <a:schemeClr val="tx1"/>
                  </a:solidFill>
                </a:rPr>
                <a:t>EJECUCIÓN PRESUPUESTAL</a:t>
              </a:r>
              <a:endParaRPr lang="es-CO" sz="800" b="1" kern="1200" dirty="0" smtClean="0">
                <a:solidFill>
                  <a:schemeClr val="tx1"/>
                </a:solidFill>
              </a:endParaRPr>
            </a:p>
          </p:txBody>
        </p:sp>
        <p:sp>
          <p:nvSpPr>
            <p:cNvPr id="42" name="Forma libre 20"/>
            <p:cNvSpPr/>
            <p:nvPr/>
          </p:nvSpPr>
          <p:spPr>
            <a:xfrm>
              <a:off x="7864006" y="415712"/>
              <a:ext cx="322418" cy="134865"/>
            </a:xfrm>
            <a:custGeom>
              <a:avLst/>
              <a:gdLst>
                <a:gd name="connsiteX0" fmla="*/ 0 w 322418"/>
                <a:gd name="connsiteY0" fmla="*/ 0 h 134865"/>
                <a:gd name="connsiteX1" fmla="*/ 322418 w 322418"/>
                <a:gd name="connsiteY1" fmla="*/ 0 h 134865"/>
                <a:gd name="connsiteX2" fmla="*/ 322418 w 322418"/>
                <a:gd name="connsiteY2" fmla="*/ 134865 h 134865"/>
                <a:gd name="connsiteX3" fmla="*/ 0 w 322418"/>
                <a:gd name="connsiteY3" fmla="*/ 134865 h 134865"/>
                <a:gd name="connsiteX4" fmla="*/ 0 w 322418"/>
                <a:gd name="connsiteY4" fmla="*/ 0 h 1348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2418" h="134865">
                  <a:moveTo>
                    <a:pt x="0" y="0"/>
                  </a:moveTo>
                  <a:lnTo>
                    <a:pt x="322418" y="0"/>
                  </a:lnTo>
                  <a:lnTo>
                    <a:pt x="322418" y="134865"/>
                  </a:lnTo>
                  <a:lnTo>
                    <a:pt x="0" y="134865"/>
                  </a:lnTo>
                  <a:lnTo>
                    <a:pt x="0" y="0"/>
                  </a:lnTo>
                  <a:close/>
                </a:path>
              </a:pathLst>
            </a:custGeom>
            <a:solidFill>
              <a:schemeClr val="accent1"/>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algn="ctr" defTabSz="622300">
                <a:lnSpc>
                  <a:spcPct val="90000"/>
                </a:lnSpc>
                <a:spcBef>
                  <a:spcPct val="0"/>
                </a:spcBef>
                <a:spcAft>
                  <a:spcPct val="35000"/>
                </a:spcAft>
              </a:pPr>
              <a:r>
                <a:rPr lang="es-CO" sz="800" dirty="0" smtClean="0">
                  <a:solidFill>
                    <a:schemeClr val="tx1"/>
                  </a:solidFill>
                </a:rPr>
                <a:t>S.H</a:t>
              </a:r>
              <a:endParaRPr lang="es-CO" sz="800" dirty="0">
                <a:solidFill>
                  <a:schemeClr val="tx1"/>
                </a:solidFill>
              </a:endParaRPr>
            </a:p>
          </p:txBody>
        </p:sp>
        <p:sp>
          <p:nvSpPr>
            <p:cNvPr id="43" name="Forma libre 21"/>
            <p:cNvSpPr/>
            <p:nvPr/>
          </p:nvSpPr>
          <p:spPr>
            <a:xfrm>
              <a:off x="8250906" y="415711"/>
              <a:ext cx="713581" cy="119867"/>
            </a:xfrm>
            <a:custGeom>
              <a:avLst/>
              <a:gdLst>
                <a:gd name="connsiteX0" fmla="*/ 0 w 291611"/>
                <a:gd name="connsiteY0" fmla="*/ 0 h 98337"/>
                <a:gd name="connsiteX1" fmla="*/ 291611 w 291611"/>
                <a:gd name="connsiteY1" fmla="*/ 0 h 98337"/>
                <a:gd name="connsiteX2" fmla="*/ 291611 w 291611"/>
                <a:gd name="connsiteY2" fmla="*/ 98337 h 98337"/>
                <a:gd name="connsiteX3" fmla="*/ 0 w 291611"/>
                <a:gd name="connsiteY3" fmla="*/ 98337 h 98337"/>
                <a:gd name="connsiteX4" fmla="*/ 0 w 291611"/>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337">
                  <a:moveTo>
                    <a:pt x="0" y="0"/>
                  </a:moveTo>
                  <a:lnTo>
                    <a:pt x="291611" y="0"/>
                  </a:lnTo>
                  <a:lnTo>
                    <a:pt x="291611" y="98337"/>
                  </a:lnTo>
                  <a:lnTo>
                    <a:pt x="0" y="98337"/>
                  </a:lnTo>
                  <a:lnTo>
                    <a:pt x="0" y="0"/>
                  </a:lnTo>
                  <a:close/>
                </a:path>
              </a:pathLst>
            </a:cu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algn="ctr" defTabSz="622300">
                <a:lnSpc>
                  <a:spcPct val="90000"/>
                </a:lnSpc>
                <a:spcBef>
                  <a:spcPct val="0"/>
                </a:spcBef>
                <a:spcAft>
                  <a:spcPct val="35000"/>
                </a:spcAft>
              </a:pPr>
              <a:r>
                <a:rPr lang="es-CO" sz="800" dirty="0" smtClean="0">
                  <a:solidFill>
                    <a:schemeClr val="bg1"/>
                  </a:solidFill>
                </a:rPr>
                <a:t>TOTAL</a:t>
              </a:r>
              <a:endParaRPr lang="es-CO" sz="800" dirty="0">
                <a:solidFill>
                  <a:schemeClr val="bg1"/>
                </a:solidFill>
              </a:endParaRPr>
            </a:p>
          </p:txBody>
        </p:sp>
        <p:sp>
          <p:nvSpPr>
            <p:cNvPr id="44" name="Forma libre 22"/>
            <p:cNvSpPr/>
            <p:nvPr/>
          </p:nvSpPr>
          <p:spPr>
            <a:xfrm>
              <a:off x="8250907" y="535578"/>
              <a:ext cx="713580" cy="122647"/>
            </a:xfrm>
            <a:custGeom>
              <a:avLst/>
              <a:gdLst>
                <a:gd name="connsiteX0" fmla="*/ 0 w 291611"/>
                <a:gd name="connsiteY0" fmla="*/ 0 h 98337"/>
                <a:gd name="connsiteX1" fmla="*/ 291611 w 291611"/>
                <a:gd name="connsiteY1" fmla="*/ 0 h 98337"/>
                <a:gd name="connsiteX2" fmla="*/ 291611 w 291611"/>
                <a:gd name="connsiteY2" fmla="*/ 98337 h 98337"/>
                <a:gd name="connsiteX3" fmla="*/ 0 w 291611"/>
                <a:gd name="connsiteY3" fmla="*/ 98337 h 98337"/>
                <a:gd name="connsiteX4" fmla="*/ 0 w 291611"/>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337">
                  <a:moveTo>
                    <a:pt x="0" y="0"/>
                  </a:moveTo>
                  <a:lnTo>
                    <a:pt x="291611" y="0"/>
                  </a:lnTo>
                  <a:lnTo>
                    <a:pt x="291611" y="98337"/>
                  </a:lnTo>
                  <a:lnTo>
                    <a:pt x="0" y="98337"/>
                  </a:lnTo>
                  <a:lnTo>
                    <a:pt x="0" y="0"/>
                  </a:lnTo>
                  <a:close/>
                </a:path>
              </a:pathLst>
            </a:cu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algn="ctr" defTabSz="622300">
                <a:lnSpc>
                  <a:spcPct val="90000"/>
                </a:lnSpc>
                <a:spcBef>
                  <a:spcPct val="0"/>
                </a:spcBef>
                <a:spcAft>
                  <a:spcPct val="35000"/>
                </a:spcAft>
              </a:pPr>
              <a:r>
                <a:rPr lang="es-CO" sz="800" dirty="0" smtClean="0">
                  <a:solidFill>
                    <a:schemeClr val="bg1"/>
                  </a:solidFill>
                </a:rPr>
                <a:t>INVERSION</a:t>
              </a:r>
              <a:endParaRPr lang="es-CO" sz="800" dirty="0">
                <a:solidFill>
                  <a:schemeClr val="bg1"/>
                </a:solidFill>
              </a:endParaRPr>
            </a:p>
          </p:txBody>
        </p:sp>
        <p:sp>
          <p:nvSpPr>
            <p:cNvPr id="45" name="Forma libre 23"/>
            <p:cNvSpPr/>
            <p:nvPr/>
          </p:nvSpPr>
          <p:spPr>
            <a:xfrm>
              <a:off x="8250906" y="658226"/>
              <a:ext cx="713582" cy="127669"/>
            </a:xfrm>
            <a:custGeom>
              <a:avLst/>
              <a:gdLst>
                <a:gd name="connsiteX0" fmla="*/ 0 w 291611"/>
                <a:gd name="connsiteY0" fmla="*/ 0 h 98337"/>
                <a:gd name="connsiteX1" fmla="*/ 291611 w 291611"/>
                <a:gd name="connsiteY1" fmla="*/ 0 h 98337"/>
                <a:gd name="connsiteX2" fmla="*/ 291611 w 291611"/>
                <a:gd name="connsiteY2" fmla="*/ 98337 h 98337"/>
                <a:gd name="connsiteX3" fmla="*/ 0 w 291611"/>
                <a:gd name="connsiteY3" fmla="*/ 98337 h 98337"/>
                <a:gd name="connsiteX4" fmla="*/ 0 w 291611"/>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337">
                  <a:moveTo>
                    <a:pt x="0" y="0"/>
                  </a:moveTo>
                  <a:lnTo>
                    <a:pt x="291611" y="0"/>
                  </a:lnTo>
                  <a:lnTo>
                    <a:pt x="291611" y="98337"/>
                  </a:lnTo>
                  <a:lnTo>
                    <a:pt x="0" y="98337"/>
                  </a:lnTo>
                  <a:lnTo>
                    <a:pt x="0" y="0"/>
                  </a:lnTo>
                  <a:close/>
                </a:path>
              </a:pathLst>
            </a:custGeom>
            <a:solidFill>
              <a:schemeClr val="accent2">
                <a:lumMod val="7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defTabSz="622300">
                <a:lnSpc>
                  <a:spcPct val="90000"/>
                </a:lnSpc>
                <a:spcBef>
                  <a:spcPct val="0"/>
                </a:spcBef>
                <a:spcAft>
                  <a:spcPct val="35000"/>
                </a:spcAft>
              </a:pPr>
              <a:r>
                <a:rPr lang="es-CO" sz="700" dirty="0" smtClean="0">
                  <a:solidFill>
                    <a:schemeClr val="bg1"/>
                  </a:solidFill>
                </a:rPr>
                <a:t>FUNCIONAMIENTO</a:t>
              </a:r>
              <a:endParaRPr lang="es-CO" sz="800" dirty="0">
                <a:solidFill>
                  <a:schemeClr val="bg1"/>
                </a:solidFill>
              </a:endParaRPr>
            </a:p>
          </p:txBody>
        </p:sp>
        <p:sp>
          <p:nvSpPr>
            <p:cNvPr id="46" name="Forma libre 24"/>
            <p:cNvSpPr/>
            <p:nvPr/>
          </p:nvSpPr>
          <p:spPr>
            <a:xfrm>
              <a:off x="7864006" y="857285"/>
              <a:ext cx="322418" cy="134865"/>
            </a:xfrm>
            <a:custGeom>
              <a:avLst/>
              <a:gdLst>
                <a:gd name="connsiteX0" fmla="*/ 0 w 322418"/>
                <a:gd name="connsiteY0" fmla="*/ 0 h 134865"/>
                <a:gd name="connsiteX1" fmla="*/ 322418 w 322418"/>
                <a:gd name="connsiteY1" fmla="*/ 0 h 134865"/>
                <a:gd name="connsiteX2" fmla="*/ 322418 w 322418"/>
                <a:gd name="connsiteY2" fmla="*/ 134865 h 134865"/>
                <a:gd name="connsiteX3" fmla="*/ 0 w 322418"/>
                <a:gd name="connsiteY3" fmla="*/ 134865 h 134865"/>
                <a:gd name="connsiteX4" fmla="*/ 0 w 322418"/>
                <a:gd name="connsiteY4" fmla="*/ 0 h 1348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2418" h="134865">
                  <a:moveTo>
                    <a:pt x="0" y="0"/>
                  </a:moveTo>
                  <a:lnTo>
                    <a:pt x="322418" y="0"/>
                  </a:lnTo>
                  <a:lnTo>
                    <a:pt x="322418" y="134865"/>
                  </a:lnTo>
                  <a:lnTo>
                    <a:pt x="0" y="134865"/>
                  </a:lnTo>
                  <a:lnTo>
                    <a:pt x="0" y="0"/>
                  </a:lnTo>
                  <a:close/>
                </a:path>
              </a:pathLst>
            </a:custGeom>
            <a:solidFill>
              <a:schemeClr val="bg1">
                <a:lumMod val="85000"/>
                <a:alpha val="90000"/>
              </a:schemeClr>
            </a:solidFill>
            <a:ln>
              <a:noFill/>
            </a:ln>
          </p:spPr>
          <p:style>
            <a:lnRef idx="2">
              <a:schemeClr val="lt1">
                <a:hueOff val="0"/>
                <a:satOff val="0"/>
                <a:lumOff val="0"/>
                <a:alphaOff val="0"/>
              </a:schemeClr>
            </a:lnRef>
            <a:fillRef idx="1">
              <a:scrgbClr r="0" g="0" b="0"/>
            </a:fillRef>
            <a:effectRef idx="0">
              <a:schemeClr val="accent2">
                <a:alpha val="70000"/>
                <a:hueOff val="0"/>
                <a:satOff val="0"/>
                <a:lumOff val="0"/>
                <a:alphaOff val="0"/>
              </a:schemeClr>
            </a:effectRef>
            <a:fontRef idx="minor">
              <a:schemeClr val="lt1"/>
            </a:fontRef>
          </p:style>
          <p:txBody>
            <a:bodyPr spcFirstLastPara="0" vert="horz" wrap="square" lIns="8890" tIns="8890" rIns="8890" bIns="8890" numCol="1" spcCol="1270" anchor="ctr" anchorCtr="0">
              <a:noAutofit/>
            </a:bodyPr>
            <a:lstStyle/>
            <a:p>
              <a:pPr algn="ctr" defTabSz="622300">
                <a:lnSpc>
                  <a:spcPct val="90000"/>
                </a:lnSpc>
                <a:spcBef>
                  <a:spcPct val="0"/>
                </a:spcBef>
                <a:spcAft>
                  <a:spcPct val="35000"/>
                </a:spcAft>
              </a:pPr>
              <a:r>
                <a:rPr lang="es-CO" sz="800" b="1" dirty="0" smtClean="0">
                  <a:solidFill>
                    <a:schemeClr val="bg1"/>
                  </a:solidFill>
                </a:rPr>
                <a:t>MHCP</a:t>
              </a:r>
              <a:endParaRPr lang="es-CO" sz="800" b="1" dirty="0">
                <a:solidFill>
                  <a:schemeClr val="bg1"/>
                </a:solidFill>
              </a:endParaRPr>
            </a:p>
          </p:txBody>
        </p:sp>
        <p:sp>
          <p:nvSpPr>
            <p:cNvPr id="47" name="Forma libre 25"/>
            <p:cNvSpPr/>
            <p:nvPr/>
          </p:nvSpPr>
          <p:spPr>
            <a:xfrm>
              <a:off x="8250907" y="847759"/>
              <a:ext cx="713580" cy="115441"/>
            </a:xfrm>
            <a:custGeom>
              <a:avLst/>
              <a:gdLst>
                <a:gd name="connsiteX0" fmla="*/ 0 w 291611"/>
                <a:gd name="connsiteY0" fmla="*/ 0 h 98337"/>
                <a:gd name="connsiteX1" fmla="*/ 291611 w 291611"/>
                <a:gd name="connsiteY1" fmla="*/ 0 h 98337"/>
                <a:gd name="connsiteX2" fmla="*/ 291611 w 291611"/>
                <a:gd name="connsiteY2" fmla="*/ 98337 h 98337"/>
                <a:gd name="connsiteX3" fmla="*/ 0 w 291611"/>
                <a:gd name="connsiteY3" fmla="*/ 98337 h 98337"/>
                <a:gd name="connsiteX4" fmla="*/ 0 w 291611"/>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337">
                  <a:moveTo>
                    <a:pt x="0" y="0"/>
                  </a:moveTo>
                  <a:lnTo>
                    <a:pt x="291611" y="0"/>
                  </a:lnTo>
                  <a:lnTo>
                    <a:pt x="291611" y="98337"/>
                  </a:lnTo>
                  <a:lnTo>
                    <a:pt x="0" y="98337"/>
                  </a:lnTo>
                  <a:lnTo>
                    <a:pt x="0" y="0"/>
                  </a:lnTo>
                  <a:close/>
                </a:path>
              </a:pathLst>
            </a:cu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algn="ctr" defTabSz="622300">
                <a:lnSpc>
                  <a:spcPct val="90000"/>
                </a:lnSpc>
                <a:spcBef>
                  <a:spcPct val="0"/>
                </a:spcBef>
                <a:spcAft>
                  <a:spcPct val="35000"/>
                </a:spcAft>
              </a:pPr>
              <a:r>
                <a:rPr lang="es-CO" sz="800" dirty="0" smtClean="0">
                  <a:solidFill>
                    <a:schemeClr val="bg1"/>
                  </a:solidFill>
                </a:rPr>
                <a:t>TOTAL</a:t>
              </a:r>
              <a:endParaRPr lang="es-CO" sz="800" dirty="0">
                <a:solidFill>
                  <a:schemeClr val="bg1"/>
                </a:solidFill>
              </a:endParaRPr>
            </a:p>
          </p:txBody>
        </p:sp>
        <p:sp>
          <p:nvSpPr>
            <p:cNvPr id="48" name="Forma libre 26"/>
            <p:cNvSpPr/>
            <p:nvPr/>
          </p:nvSpPr>
          <p:spPr>
            <a:xfrm>
              <a:off x="8250907" y="963201"/>
              <a:ext cx="713580" cy="117548"/>
            </a:xfrm>
            <a:custGeom>
              <a:avLst/>
              <a:gdLst>
                <a:gd name="connsiteX0" fmla="*/ 0 w 291611"/>
                <a:gd name="connsiteY0" fmla="*/ 0 h 98513"/>
                <a:gd name="connsiteX1" fmla="*/ 291611 w 291611"/>
                <a:gd name="connsiteY1" fmla="*/ 0 h 98513"/>
                <a:gd name="connsiteX2" fmla="*/ 291611 w 291611"/>
                <a:gd name="connsiteY2" fmla="*/ 98513 h 98513"/>
                <a:gd name="connsiteX3" fmla="*/ 0 w 291611"/>
                <a:gd name="connsiteY3" fmla="*/ 98513 h 98513"/>
                <a:gd name="connsiteX4" fmla="*/ 0 w 291611"/>
                <a:gd name="connsiteY4" fmla="*/ 0 h 985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513">
                  <a:moveTo>
                    <a:pt x="0" y="0"/>
                  </a:moveTo>
                  <a:lnTo>
                    <a:pt x="291611" y="0"/>
                  </a:lnTo>
                  <a:lnTo>
                    <a:pt x="291611" y="98513"/>
                  </a:lnTo>
                  <a:lnTo>
                    <a:pt x="0" y="98513"/>
                  </a:lnTo>
                  <a:lnTo>
                    <a:pt x="0" y="0"/>
                  </a:lnTo>
                  <a:close/>
                </a:path>
              </a:pathLst>
            </a:custGeom>
            <a:solidFill>
              <a:schemeClr val="bg1">
                <a:lumMod val="75000"/>
                <a:alpha val="70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algn="ctr" defTabSz="622300">
                <a:lnSpc>
                  <a:spcPct val="90000"/>
                </a:lnSpc>
                <a:spcBef>
                  <a:spcPct val="0"/>
                </a:spcBef>
                <a:spcAft>
                  <a:spcPct val="35000"/>
                </a:spcAft>
              </a:pPr>
              <a:r>
                <a:rPr lang="es-CO" sz="800" dirty="0" smtClean="0">
                  <a:solidFill>
                    <a:schemeClr val="bg1"/>
                  </a:solidFill>
                </a:rPr>
                <a:t>INVERSIÓN</a:t>
              </a:r>
              <a:endParaRPr lang="es-CO" sz="800" dirty="0">
                <a:solidFill>
                  <a:schemeClr val="bg1"/>
                </a:solidFill>
              </a:endParaRPr>
            </a:p>
          </p:txBody>
        </p:sp>
        <p:sp>
          <p:nvSpPr>
            <p:cNvPr id="49" name="Forma libre 27"/>
            <p:cNvSpPr/>
            <p:nvPr/>
          </p:nvSpPr>
          <p:spPr>
            <a:xfrm>
              <a:off x="8250906" y="1080749"/>
              <a:ext cx="713582" cy="126456"/>
            </a:xfrm>
            <a:custGeom>
              <a:avLst/>
              <a:gdLst>
                <a:gd name="connsiteX0" fmla="*/ 0 w 291611"/>
                <a:gd name="connsiteY0" fmla="*/ 0 h 98513"/>
                <a:gd name="connsiteX1" fmla="*/ 291611 w 291611"/>
                <a:gd name="connsiteY1" fmla="*/ 0 h 98513"/>
                <a:gd name="connsiteX2" fmla="*/ 291611 w 291611"/>
                <a:gd name="connsiteY2" fmla="*/ 98513 h 98513"/>
                <a:gd name="connsiteX3" fmla="*/ 0 w 291611"/>
                <a:gd name="connsiteY3" fmla="*/ 98513 h 98513"/>
                <a:gd name="connsiteX4" fmla="*/ 0 w 291611"/>
                <a:gd name="connsiteY4" fmla="*/ 0 h 985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513">
                  <a:moveTo>
                    <a:pt x="0" y="0"/>
                  </a:moveTo>
                  <a:lnTo>
                    <a:pt x="291611" y="0"/>
                  </a:lnTo>
                  <a:lnTo>
                    <a:pt x="291611" y="98513"/>
                  </a:lnTo>
                  <a:lnTo>
                    <a:pt x="0" y="98513"/>
                  </a:lnTo>
                  <a:lnTo>
                    <a:pt x="0" y="0"/>
                  </a:lnTo>
                  <a:close/>
                </a:path>
              </a:pathLst>
            </a:cu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lvl="0" algn="ctr" defTabSz="622300">
                <a:lnSpc>
                  <a:spcPct val="90000"/>
                </a:lnSpc>
                <a:spcBef>
                  <a:spcPct val="0"/>
                </a:spcBef>
                <a:spcAft>
                  <a:spcPct val="35000"/>
                </a:spcAft>
              </a:pPr>
              <a:r>
                <a:rPr lang="es-CO" sz="700" kern="1200" dirty="0" smtClean="0">
                  <a:solidFill>
                    <a:schemeClr val="bg1"/>
                  </a:solidFill>
                </a:rPr>
                <a:t>FUNCIONAMIENTO</a:t>
              </a:r>
              <a:endParaRPr lang="es-CO" sz="700" kern="1200" dirty="0">
                <a:solidFill>
                  <a:schemeClr val="bg1"/>
                </a:solidFill>
              </a:endParaRPr>
            </a:p>
          </p:txBody>
        </p:sp>
        <p:sp>
          <p:nvSpPr>
            <p:cNvPr id="50" name="Forma libre 28"/>
            <p:cNvSpPr/>
            <p:nvPr/>
          </p:nvSpPr>
          <p:spPr>
            <a:xfrm>
              <a:off x="7740830" y="704983"/>
              <a:ext cx="91440" cy="161827"/>
            </a:xfrm>
            <a:custGeom>
              <a:avLst/>
              <a:gdLst/>
              <a:ahLst/>
              <a:cxnLst/>
              <a:rect l="0" t="0" r="0" b="0"/>
              <a:pathLst>
                <a:path>
                  <a:moveTo>
                    <a:pt x="45720" y="0"/>
                  </a:moveTo>
                  <a:lnTo>
                    <a:pt x="77961" y="0"/>
                  </a:lnTo>
                  <a:lnTo>
                    <a:pt x="77961" y="161827"/>
                  </a:lnTo>
                  <a:lnTo>
                    <a:pt x="110203" y="161827"/>
                  </a:lnTo>
                </a:path>
              </a:pathLst>
            </a:custGeom>
            <a:noFill/>
            <a:ln w="3175">
              <a:solidFill>
                <a:schemeClr val="bg1">
                  <a:lumMod val="85000"/>
                </a:schemeClr>
              </a:solidFill>
            </a:ln>
          </p:spPr>
          <p:style>
            <a:lnRef idx="2">
              <a:scrgbClr r="0" g="0" b="0"/>
            </a:lnRef>
            <a:fillRef idx="0">
              <a:scrgbClr r="0" g="0" b="0"/>
            </a:fillRef>
            <a:effectRef idx="0">
              <a:schemeClr val="accent2">
                <a:tint val="90000"/>
                <a:hueOff val="0"/>
                <a:satOff val="0"/>
                <a:lumOff val="0"/>
                <a:alphaOff val="0"/>
              </a:schemeClr>
            </a:effectRef>
            <a:fontRef idx="minor">
              <a:schemeClr val="tx1">
                <a:hueOff val="0"/>
                <a:satOff val="0"/>
                <a:lumOff val="0"/>
                <a:alphaOff val="0"/>
              </a:schemeClr>
            </a:fontRef>
          </p:style>
        </p:sp>
        <p:sp>
          <p:nvSpPr>
            <p:cNvPr id="51" name="Forma libre 29"/>
            <p:cNvSpPr/>
            <p:nvPr/>
          </p:nvSpPr>
          <p:spPr>
            <a:xfrm>
              <a:off x="7740830" y="538218"/>
              <a:ext cx="91440" cy="166764"/>
            </a:xfrm>
            <a:custGeom>
              <a:avLst/>
              <a:gdLst/>
              <a:ahLst/>
              <a:cxnLst/>
              <a:rect l="0" t="0" r="0" b="0"/>
              <a:pathLst>
                <a:path>
                  <a:moveTo>
                    <a:pt x="45720" y="166764"/>
                  </a:moveTo>
                  <a:lnTo>
                    <a:pt x="77961" y="166764"/>
                  </a:lnTo>
                  <a:lnTo>
                    <a:pt x="77961" y="0"/>
                  </a:lnTo>
                  <a:lnTo>
                    <a:pt x="110203" y="0"/>
                  </a:lnTo>
                </a:path>
              </a:pathLst>
            </a:custGeom>
            <a:noFill/>
            <a:ln w="3175">
              <a:solidFill>
                <a:schemeClr val="bg1">
                  <a:lumMod val="85000"/>
                </a:schemeClr>
              </a:solidFill>
            </a:ln>
          </p:spPr>
          <p:style>
            <a:lnRef idx="2">
              <a:scrgbClr r="0" g="0" b="0"/>
            </a:lnRef>
            <a:fillRef idx="0">
              <a:scrgbClr r="0" g="0" b="0"/>
            </a:fillRef>
            <a:effectRef idx="0">
              <a:schemeClr val="accent2">
                <a:tint val="90000"/>
                <a:hueOff val="0"/>
                <a:satOff val="0"/>
                <a:lumOff val="0"/>
                <a:alphaOff val="0"/>
              </a:schemeClr>
            </a:effectRef>
            <a:fontRef idx="minor">
              <a:schemeClr val="tx1">
                <a:hueOff val="0"/>
                <a:satOff val="0"/>
                <a:lumOff val="0"/>
                <a:alphaOff val="0"/>
              </a:schemeClr>
            </a:fontRef>
          </p:style>
        </p:sp>
      </p:grpSp>
      <p:sp>
        <p:nvSpPr>
          <p:cNvPr id="26" name="4 CuadroTexto"/>
          <p:cNvSpPr txBox="1">
            <a:spLocks noChangeArrowheads="1"/>
          </p:cNvSpPr>
          <p:nvPr/>
        </p:nvSpPr>
        <p:spPr bwMode="auto">
          <a:xfrm>
            <a:off x="97061" y="6557304"/>
            <a:ext cx="6968038" cy="250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lgn="just"/>
            <a:r>
              <a:rPr lang="es-CO" sz="500" dirty="0" smtClean="0">
                <a:latin typeface="Arial" charset="0"/>
              </a:rPr>
              <a:t>Nota: El porcentaje de participación de la ejecución, se obtiene de dividir el total sector en la apropiación vigente de cada Entidad. Así mismo, el porcentaje de los compromisos y obligados se obtiene dividiendo el compromiso de cada Entidad por su apropiación vigente. </a:t>
            </a:r>
          </a:p>
        </p:txBody>
      </p:sp>
      <p:sp>
        <p:nvSpPr>
          <p:cNvPr id="27" name="4 CuadroTexto"/>
          <p:cNvSpPr txBox="1">
            <a:spLocks noChangeArrowheads="1"/>
          </p:cNvSpPr>
          <p:nvPr/>
        </p:nvSpPr>
        <p:spPr bwMode="auto">
          <a:xfrm>
            <a:off x="1417319" y="5731094"/>
            <a:ext cx="8357615" cy="1692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lgn="just"/>
            <a:r>
              <a:rPr lang="es-CO" sz="500" dirty="0" smtClean="0">
                <a:latin typeface="Arial" charset="0"/>
              </a:rPr>
              <a:t>* Dentro del Presupuesto del MHCP se contemplan recursos en gastos de funcionamiento correspondientes al pago del incremento salarial y el rubro otras transferencias para el cubrimiento de contingencias del Estado. </a:t>
            </a:r>
          </a:p>
        </p:txBody>
      </p:sp>
      <p:sp>
        <p:nvSpPr>
          <p:cNvPr id="28" name="4 CuadroTexto"/>
          <p:cNvSpPr txBox="1">
            <a:spLocks noChangeArrowheads="1"/>
          </p:cNvSpPr>
          <p:nvPr/>
        </p:nvSpPr>
        <p:spPr bwMode="auto">
          <a:xfrm>
            <a:off x="5957927" y="6532525"/>
            <a:ext cx="3224563"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lgn="r"/>
            <a:r>
              <a:rPr lang="es-CO" sz="500" dirty="0" smtClean="0">
                <a:latin typeface="Arial" charset="0"/>
              </a:rPr>
              <a:t>Fuente: Reporte SIIF </a:t>
            </a:r>
            <a:r>
              <a:rPr lang="es-CO" sz="500" dirty="0">
                <a:latin typeface="Arial" charset="0"/>
              </a:rPr>
              <a:t>NACION </a:t>
            </a:r>
            <a:r>
              <a:rPr lang="es-CO" sz="500" dirty="0" smtClean="0">
                <a:latin typeface="Arial" charset="0"/>
              </a:rPr>
              <a:t>al 02 de marzo de 2020</a:t>
            </a:r>
            <a:endParaRPr lang="es-CO" sz="500" dirty="0">
              <a:latin typeface="Arial" charset="0"/>
            </a:endParaRPr>
          </a:p>
          <a:p>
            <a:pPr algn="r"/>
            <a:r>
              <a:rPr lang="es-CO" sz="500" dirty="0" smtClean="0">
                <a:latin typeface="Arial" charset="0"/>
              </a:rPr>
              <a:t>Oficina </a:t>
            </a:r>
            <a:r>
              <a:rPr lang="es-CO" sz="500" dirty="0">
                <a:latin typeface="Arial" charset="0"/>
              </a:rPr>
              <a:t>Asesora de Planeación </a:t>
            </a:r>
            <a:r>
              <a:rPr lang="es-CO" sz="500" dirty="0" smtClean="0">
                <a:latin typeface="Arial" charset="0"/>
              </a:rPr>
              <a:t>- OAP </a:t>
            </a:r>
          </a:p>
        </p:txBody>
      </p:sp>
      <p:graphicFrame>
        <p:nvGraphicFramePr>
          <p:cNvPr id="3" name="Tabla 2"/>
          <p:cNvGraphicFramePr>
            <a:graphicFrameLocks noGrp="1"/>
          </p:cNvGraphicFramePr>
          <p:nvPr>
            <p:extLst>
              <p:ext uri="{D42A27DB-BD31-4B8C-83A1-F6EECF244321}">
                <p14:modId xmlns:p14="http://schemas.microsoft.com/office/powerpoint/2010/main" val="3498144305"/>
              </p:ext>
            </p:extLst>
          </p:nvPr>
        </p:nvGraphicFramePr>
        <p:xfrm>
          <a:off x="667511" y="1294377"/>
          <a:ext cx="7891272" cy="4210311"/>
        </p:xfrm>
        <a:graphic>
          <a:graphicData uri="http://schemas.openxmlformats.org/drawingml/2006/table">
            <a:tbl>
              <a:tblPr/>
              <a:tblGrid>
                <a:gridCol w="854600">
                  <a:extLst>
                    <a:ext uri="{9D8B030D-6E8A-4147-A177-3AD203B41FA5}">
                      <a16:colId xmlns:a16="http://schemas.microsoft.com/office/drawing/2014/main" val="2283121064"/>
                    </a:ext>
                  </a:extLst>
                </a:gridCol>
                <a:gridCol w="1354265">
                  <a:extLst>
                    <a:ext uri="{9D8B030D-6E8A-4147-A177-3AD203B41FA5}">
                      <a16:colId xmlns:a16="http://schemas.microsoft.com/office/drawing/2014/main" val="1910219478"/>
                    </a:ext>
                  </a:extLst>
                </a:gridCol>
                <a:gridCol w="978656">
                  <a:extLst>
                    <a:ext uri="{9D8B030D-6E8A-4147-A177-3AD203B41FA5}">
                      <a16:colId xmlns:a16="http://schemas.microsoft.com/office/drawing/2014/main" val="2500935912"/>
                    </a:ext>
                  </a:extLst>
                </a:gridCol>
                <a:gridCol w="937304">
                  <a:extLst>
                    <a:ext uri="{9D8B030D-6E8A-4147-A177-3AD203B41FA5}">
                      <a16:colId xmlns:a16="http://schemas.microsoft.com/office/drawing/2014/main" val="432285146"/>
                    </a:ext>
                  </a:extLst>
                </a:gridCol>
                <a:gridCol w="485883">
                  <a:extLst>
                    <a:ext uri="{9D8B030D-6E8A-4147-A177-3AD203B41FA5}">
                      <a16:colId xmlns:a16="http://schemas.microsoft.com/office/drawing/2014/main" val="4070911165"/>
                    </a:ext>
                  </a:extLst>
                </a:gridCol>
                <a:gridCol w="854600">
                  <a:extLst>
                    <a:ext uri="{9D8B030D-6E8A-4147-A177-3AD203B41FA5}">
                      <a16:colId xmlns:a16="http://schemas.microsoft.com/office/drawing/2014/main" val="3100339045"/>
                    </a:ext>
                  </a:extLst>
                </a:gridCol>
                <a:gridCol w="854600">
                  <a:extLst>
                    <a:ext uri="{9D8B030D-6E8A-4147-A177-3AD203B41FA5}">
                      <a16:colId xmlns:a16="http://schemas.microsoft.com/office/drawing/2014/main" val="3047512774"/>
                    </a:ext>
                  </a:extLst>
                </a:gridCol>
                <a:gridCol w="785682">
                  <a:extLst>
                    <a:ext uri="{9D8B030D-6E8A-4147-A177-3AD203B41FA5}">
                      <a16:colId xmlns:a16="http://schemas.microsoft.com/office/drawing/2014/main" val="148236694"/>
                    </a:ext>
                  </a:extLst>
                </a:gridCol>
                <a:gridCol w="785682">
                  <a:extLst>
                    <a:ext uri="{9D8B030D-6E8A-4147-A177-3AD203B41FA5}">
                      <a16:colId xmlns:a16="http://schemas.microsoft.com/office/drawing/2014/main" val="4167713380"/>
                    </a:ext>
                  </a:extLst>
                </a:gridCol>
              </a:tblGrid>
              <a:tr h="241575">
                <a:tc gridSpan="9">
                  <a:txBody>
                    <a:bodyPr/>
                    <a:lstStyle/>
                    <a:p>
                      <a:pPr algn="ctr" fontAlgn="ctr"/>
                      <a:r>
                        <a:rPr lang="es-CO" sz="1100" b="1" i="0" u="none" strike="noStrike" dirty="0">
                          <a:solidFill>
                            <a:srgbClr val="FFFFFF"/>
                          </a:solidFill>
                          <a:effectLst/>
                          <a:latin typeface="Calibri" panose="020F0502020204030204" pitchFamily="34" charset="0"/>
                        </a:rPr>
                        <a:t>Funcionamiento Sector Hacienda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extLst>
                  <a:ext uri="{0D108BD9-81ED-4DB2-BD59-A6C34878D82A}">
                    <a16:rowId xmlns:a16="http://schemas.microsoft.com/office/drawing/2014/main" val="3576911923"/>
                  </a:ext>
                </a:extLst>
              </a:tr>
              <a:tr h="230071">
                <a:tc rowSpan="2">
                  <a:txBody>
                    <a:bodyPr/>
                    <a:lstStyle/>
                    <a:p>
                      <a:pPr algn="ctr" rtl="0" fontAlgn="ctr"/>
                      <a:r>
                        <a:rPr lang="es-CO" sz="800" b="1" i="0" u="none" strike="noStrike">
                          <a:effectLst/>
                          <a:latin typeface="Arial" panose="020B0604020202020204" pitchFamily="34" charset="0"/>
                        </a:rPr>
                        <a:t>No.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rowSpan="2">
                  <a:txBody>
                    <a:bodyPr/>
                    <a:lstStyle/>
                    <a:p>
                      <a:pPr algn="ctr" rtl="0" fontAlgn="ctr"/>
                      <a:r>
                        <a:rPr lang="es-CO" sz="800" b="1" i="0" u="none" strike="noStrike">
                          <a:effectLst/>
                          <a:latin typeface="Arial" panose="020B0604020202020204" pitchFamily="34" charset="0"/>
                        </a:rPr>
                        <a:t>CONCEPTO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rowSpan="2">
                  <a:txBody>
                    <a:bodyPr/>
                    <a:lstStyle/>
                    <a:p>
                      <a:pPr algn="ctr" rtl="0" fontAlgn="ctr"/>
                      <a:r>
                        <a:rPr lang="es-CO" sz="800" b="1" i="0" u="none" strike="noStrike">
                          <a:effectLst/>
                          <a:latin typeface="Arial" panose="020B0604020202020204" pitchFamily="34" charset="0"/>
                        </a:rPr>
                        <a:t>APROPIACION INICIAL 2020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rowSpan="2">
                  <a:txBody>
                    <a:bodyPr/>
                    <a:lstStyle/>
                    <a:p>
                      <a:pPr algn="ctr" rtl="0" fontAlgn="ctr"/>
                      <a:r>
                        <a:rPr lang="es-CO" sz="800" b="1" i="0" u="none" strike="noStrike">
                          <a:effectLst/>
                          <a:latin typeface="Arial" panose="020B0604020202020204" pitchFamily="34" charset="0"/>
                        </a:rPr>
                        <a:t>APROPIACION VIGENTE 2020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rowSpan="2">
                  <a:txBody>
                    <a:bodyPr/>
                    <a:lstStyle/>
                    <a:p>
                      <a:pPr algn="ctr" fontAlgn="ctr"/>
                      <a:r>
                        <a:rPr lang="es-CO" sz="800" b="1" i="0" u="none" strike="noStrike">
                          <a:effectLst/>
                          <a:latin typeface="Arial" panose="020B0604020202020204" pitchFamily="34" charset="0"/>
                        </a:rPr>
                        <a:t>% PART.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gridSpan="2">
                  <a:txBody>
                    <a:bodyPr/>
                    <a:lstStyle/>
                    <a:p>
                      <a:pPr algn="ctr" rtl="0" fontAlgn="ctr"/>
                      <a:r>
                        <a:rPr lang="es-CO" sz="800" b="1" i="0" u="none" strike="noStrike">
                          <a:effectLst/>
                          <a:latin typeface="Arial" panose="020B0604020202020204" pitchFamily="34" charset="0"/>
                        </a:rPr>
                        <a:t>COMPROMISOS 2020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hMerge="1">
                  <a:txBody>
                    <a:bodyPr/>
                    <a:lstStyle/>
                    <a:p>
                      <a:endParaRPr lang="es-CO"/>
                    </a:p>
                  </a:txBody>
                  <a:tcPr/>
                </a:tc>
                <a:tc gridSpan="2">
                  <a:txBody>
                    <a:bodyPr/>
                    <a:lstStyle/>
                    <a:p>
                      <a:pPr algn="ctr" rtl="0" fontAlgn="ctr"/>
                      <a:r>
                        <a:rPr lang="es-CO" sz="800" b="1" i="0" u="none" strike="noStrike">
                          <a:effectLst/>
                          <a:latin typeface="Arial" panose="020B0604020202020204" pitchFamily="34" charset="0"/>
                        </a:rPr>
                        <a:t>OBLIGACIONES 2020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hMerge="1">
                  <a:txBody>
                    <a:bodyPr/>
                    <a:lstStyle/>
                    <a:p>
                      <a:endParaRPr lang="es-CO"/>
                    </a:p>
                  </a:txBody>
                  <a:tcPr/>
                </a:tc>
                <a:extLst>
                  <a:ext uri="{0D108BD9-81ED-4DB2-BD59-A6C34878D82A}">
                    <a16:rowId xmlns:a16="http://schemas.microsoft.com/office/drawing/2014/main" val="2405949792"/>
                  </a:ext>
                </a:extLst>
              </a:tr>
              <a:tr h="414129">
                <a:tc vMerge="1">
                  <a:txBody>
                    <a:bodyPr/>
                    <a:lstStyle/>
                    <a:p>
                      <a:endParaRPr lang="es-CO"/>
                    </a:p>
                  </a:txBody>
                  <a:tcPr/>
                </a:tc>
                <a:tc vMerge="1">
                  <a:txBody>
                    <a:bodyPr/>
                    <a:lstStyle/>
                    <a:p>
                      <a:endParaRPr lang="es-CO"/>
                    </a:p>
                  </a:txBody>
                  <a:tcPr/>
                </a:tc>
                <a:tc vMerge="1">
                  <a:txBody>
                    <a:bodyPr/>
                    <a:lstStyle/>
                    <a:p>
                      <a:endParaRPr lang="es-CO"/>
                    </a:p>
                  </a:txBody>
                  <a:tcPr/>
                </a:tc>
                <a:tc vMerge="1">
                  <a:txBody>
                    <a:bodyPr/>
                    <a:lstStyle/>
                    <a:p>
                      <a:endParaRPr lang="es-CO"/>
                    </a:p>
                  </a:txBody>
                  <a:tcPr/>
                </a:tc>
                <a:tc vMerge="1">
                  <a:txBody>
                    <a:bodyPr/>
                    <a:lstStyle/>
                    <a:p>
                      <a:endParaRPr lang="es-CO"/>
                    </a:p>
                  </a:txBody>
                  <a:tcPr/>
                </a:tc>
                <a:tc>
                  <a:txBody>
                    <a:bodyPr/>
                    <a:lstStyle/>
                    <a:p>
                      <a:pPr algn="ctr" rtl="0" fontAlgn="ctr"/>
                      <a:r>
                        <a:rPr lang="es-CO" sz="800" b="1" i="0" u="none" strike="noStrike">
                          <a:effectLst/>
                          <a:latin typeface="Arial" panose="020B0604020202020204" pitchFamily="34" charset="0"/>
                        </a:rPr>
                        <a:t>Valor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es-CO" sz="800" b="1" i="0" u="none" strike="noStrike">
                          <a:effectLst/>
                          <a:latin typeface="Arial" panose="020B060402020202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es-CO" sz="800" b="1" i="0" u="none" strike="noStrike">
                          <a:effectLst/>
                          <a:latin typeface="Arial" panose="020B0604020202020204" pitchFamily="34" charset="0"/>
                        </a:rPr>
                        <a:t>Valor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es-CO" sz="800" b="1" i="0" u="none" strike="noStrike">
                          <a:effectLst/>
                          <a:latin typeface="Arial" panose="020B0604020202020204" pitchFamily="34" charset="0"/>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extLst>
                  <a:ext uri="{0D108BD9-81ED-4DB2-BD59-A6C34878D82A}">
                    <a16:rowId xmlns:a16="http://schemas.microsoft.com/office/drawing/2014/main" val="3492078727"/>
                  </a:ext>
                </a:extLst>
              </a:tr>
              <a:tr h="230071">
                <a:tc>
                  <a:txBody>
                    <a:bodyPr/>
                    <a:lstStyle/>
                    <a:p>
                      <a:pPr algn="ctr" fontAlgn="ctr"/>
                      <a:r>
                        <a:rPr lang="es-CO" sz="800" b="0" i="0" u="none" strike="noStrike">
                          <a:solidFill>
                            <a:srgbClr val="000000"/>
                          </a:solidFill>
                          <a:effectLst/>
                          <a:latin typeface="Arial" panose="020B0604020202020204" pitchFamily="34" charset="0"/>
                        </a:rPr>
                        <a:t>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CO" sz="900" b="0" i="0" u="none" strike="noStrike" dirty="0">
                          <a:solidFill>
                            <a:srgbClr val="000000"/>
                          </a:solidFill>
                          <a:effectLst/>
                          <a:latin typeface="Arial" panose="020B0604020202020204" pitchFamily="34" charset="0"/>
                        </a:rPr>
                        <a:t> </a:t>
                      </a:r>
                      <a:r>
                        <a:rPr lang="es-CO" sz="900" b="0" i="0" u="none" strike="noStrike" dirty="0" smtClean="0">
                          <a:solidFill>
                            <a:srgbClr val="000000"/>
                          </a:solidFill>
                          <a:effectLst/>
                          <a:latin typeface="Arial" panose="020B0604020202020204" pitchFamily="34" charset="0"/>
                        </a:rPr>
                        <a:t>MINHACIENDA*</a:t>
                      </a:r>
                      <a:endParaRPr lang="es-CO" sz="900" b="0" i="0" u="none" strike="noStrike" dirty="0">
                        <a:solidFill>
                          <a:srgbClr val="000000"/>
                        </a:solidFill>
                        <a:effectLst/>
                        <a:latin typeface="Arial" panose="020B0604020202020204"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10,988,671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10,401,448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83.1%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747,789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7.2%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687,149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6.6%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75349631"/>
                  </a:ext>
                </a:extLst>
              </a:tr>
              <a:tr h="230071">
                <a:tc>
                  <a:txBody>
                    <a:bodyPr/>
                    <a:lstStyle/>
                    <a:p>
                      <a:pPr algn="ctr" fontAlgn="ctr"/>
                      <a:r>
                        <a:rPr lang="es-CO" sz="800" b="0" i="0" u="none" strike="noStrike">
                          <a:solidFill>
                            <a:srgbClr val="000000"/>
                          </a:solidFill>
                          <a:effectLst/>
                          <a:latin typeface="Arial" panose="020B0604020202020204" pitchFamily="34" charset="0"/>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CO" sz="900" b="0" i="0" u="none" strike="noStrike">
                          <a:solidFill>
                            <a:srgbClr val="000000"/>
                          </a:solidFill>
                          <a:effectLst/>
                          <a:latin typeface="Arial" panose="020B0604020202020204" pitchFamily="34" charset="0"/>
                        </a:rPr>
                        <a:t> DIAN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1,580,941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1,580,941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12.6%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246,970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15.6%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154,555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9.8%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03842366"/>
                  </a:ext>
                </a:extLst>
              </a:tr>
              <a:tr h="230071">
                <a:tc>
                  <a:txBody>
                    <a:bodyPr/>
                    <a:lstStyle/>
                    <a:p>
                      <a:pPr algn="ctr" fontAlgn="ctr"/>
                      <a:r>
                        <a:rPr lang="es-CO" sz="800" b="0" i="0" u="none" strike="noStrike">
                          <a:solidFill>
                            <a:srgbClr val="000000"/>
                          </a:solidFill>
                          <a:effectLst/>
                          <a:latin typeface="Arial" panose="020B0604020202020204" pitchFamily="34" charset="0"/>
                        </a:rPr>
                        <a:t>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CO" sz="900" b="0" i="0" u="none" strike="noStrike">
                          <a:solidFill>
                            <a:srgbClr val="000000"/>
                          </a:solidFill>
                          <a:effectLst/>
                          <a:latin typeface="Arial" panose="020B0604020202020204" pitchFamily="34" charset="0"/>
                        </a:rPr>
                        <a:t>SUPERFINANCIERA</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240,856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240,856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1.9%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29,579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12.3%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20,892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8.7%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71950136"/>
                  </a:ext>
                </a:extLst>
              </a:tr>
              <a:tr h="345106">
                <a:tc>
                  <a:txBody>
                    <a:bodyPr/>
                    <a:lstStyle/>
                    <a:p>
                      <a:pPr algn="ctr" fontAlgn="ctr"/>
                      <a:r>
                        <a:rPr lang="es-CO" sz="800" b="0" i="0" u="none" strike="noStrike">
                          <a:solidFill>
                            <a:srgbClr val="000000"/>
                          </a:solidFill>
                          <a:effectLst/>
                          <a:latin typeface="Arial" panose="020B0604020202020204" pitchFamily="34" charset="0"/>
                        </a:rPr>
                        <a:t>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CO" sz="900" b="0" i="0" u="none" strike="noStrike">
                          <a:solidFill>
                            <a:srgbClr val="000000"/>
                          </a:solidFill>
                          <a:effectLst/>
                          <a:latin typeface="Arial" panose="020B0604020202020204" pitchFamily="34" charset="0"/>
                        </a:rPr>
                        <a:t> UGPP</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194,235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194,235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1.6%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83,463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43.0%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17,348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8.9%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50184102"/>
                  </a:ext>
                </a:extLst>
              </a:tr>
              <a:tr h="230071">
                <a:tc>
                  <a:txBody>
                    <a:bodyPr/>
                    <a:lstStyle/>
                    <a:p>
                      <a:pPr algn="ctr" fontAlgn="ctr"/>
                      <a:r>
                        <a:rPr lang="es-CO" sz="800" b="0" i="0" u="none" strike="noStrike">
                          <a:solidFill>
                            <a:srgbClr val="000000"/>
                          </a:solidFill>
                          <a:effectLst/>
                          <a:latin typeface="Arial" panose="020B0604020202020204" pitchFamily="34" charset="0"/>
                        </a:rPr>
                        <a:t>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CO" sz="900" b="0" i="0" u="none" strike="noStrike">
                          <a:solidFill>
                            <a:srgbClr val="000000"/>
                          </a:solidFill>
                          <a:effectLst/>
                          <a:latin typeface="Arial" panose="020B0604020202020204" pitchFamily="34" charset="0"/>
                        </a:rPr>
                        <a:t> ITRC</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18,628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18,628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0.1%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3,410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18.3%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2,333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12.5%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01275859"/>
                  </a:ext>
                </a:extLst>
              </a:tr>
              <a:tr h="230071">
                <a:tc>
                  <a:txBody>
                    <a:bodyPr/>
                    <a:lstStyle/>
                    <a:p>
                      <a:pPr algn="ctr" fontAlgn="ctr"/>
                      <a:r>
                        <a:rPr lang="es-CO" sz="800" b="0" i="0" u="none" strike="noStrike">
                          <a:solidFill>
                            <a:srgbClr val="000000"/>
                          </a:solidFill>
                          <a:effectLst/>
                          <a:latin typeface="Arial" panose="020B0604020202020204" pitchFamily="34" charset="0"/>
                        </a:rPr>
                        <a:t>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CO" sz="900" b="0" i="0" u="none" strike="noStrike">
                          <a:solidFill>
                            <a:srgbClr val="000000"/>
                          </a:solidFill>
                          <a:effectLst/>
                          <a:latin typeface="Arial" panose="020B0604020202020204" pitchFamily="34" charset="0"/>
                        </a:rPr>
                        <a:t> SUPERSOLIDARIA</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17,140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17,140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0.1%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2,961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17.3%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1,934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11.3%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35424668"/>
                  </a:ext>
                </a:extLst>
              </a:tr>
              <a:tr h="230071">
                <a:tc>
                  <a:txBody>
                    <a:bodyPr/>
                    <a:lstStyle/>
                    <a:p>
                      <a:pPr algn="ctr" fontAlgn="ctr"/>
                      <a:r>
                        <a:rPr lang="es-CO" sz="800" b="0" i="0" u="none" strike="noStrike">
                          <a:solidFill>
                            <a:srgbClr val="000000"/>
                          </a:solidFill>
                          <a:effectLst/>
                          <a:latin typeface="Arial" panose="020B0604020202020204" pitchFamily="34" charset="0"/>
                        </a:rPr>
                        <a:t>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CO" sz="900" b="0" i="0" u="none" strike="noStrike">
                          <a:solidFill>
                            <a:srgbClr val="000000"/>
                          </a:solidFill>
                          <a:effectLst/>
                          <a:latin typeface="Arial" panose="020B0604020202020204" pitchFamily="34" charset="0"/>
                        </a:rPr>
                        <a:t> CONTADURIA</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13,859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13,859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0.1%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5,348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38.6%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1,763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12.7%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67284112"/>
                  </a:ext>
                </a:extLst>
              </a:tr>
              <a:tr h="276085">
                <a:tc>
                  <a:txBody>
                    <a:bodyPr/>
                    <a:lstStyle/>
                    <a:p>
                      <a:pPr algn="ctr" fontAlgn="ctr"/>
                      <a:r>
                        <a:rPr lang="es-CO" sz="800" b="0" i="0" u="none" strike="noStrike">
                          <a:solidFill>
                            <a:srgbClr val="000000"/>
                          </a:solidFill>
                          <a:effectLst/>
                          <a:latin typeface="Arial" panose="020B0604020202020204" pitchFamily="34" charset="0"/>
                        </a:rPr>
                        <a:t>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CO" sz="900" b="0" i="0" u="none" strike="noStrike">
                          <a:solidFill>
                            <a:srgbClr val="000000"/>
                          </a:solidFill>
                          <a:effectLst/>
                          <a:latin typeface="Arial" panose="020B0604020202020204" pitchFamily="34" charset="0"/>
                        </a:rPr>
                        <a:t> UIAF</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10,199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10,199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0.1%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1,492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14.6%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1,210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11.9%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02464946"/>
                  </a:ext>
                </a:extLst>
              </a:tr>
              <a:tr h="230071">
                <a:tc>
                  <a:txBody>
                    <a:bodyPr/>
                    <a:lstStyle/>
                    <a:p>
                      <a:pPr algn="ctr" fontAlgn="ctr"/>
                      <a:r>
                        <a:rPr lang="es-CO" sz="800" b="0" i="0" u="none" strike="noStrike">
                          <a:solidFill>
                            <a:srgbClr val="000000"/>
                          </a:solidFill>
                          <a:effectLst/>
                          <a:latin typeface="Arial" panose="020B0604020202020204" pitchFamily="34" charset="0"/>
                        </a:rPr>
                        <a:t>10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CO" sz="900" b="0" i="0" u="none" strike="noStrike">
                          <a:solidFill>
                            <a:srgbClr val="000000"/>
                          </a:solidFill>
                          <a:effectLst/>
                          <a:latin typeface="Arial" panose="020B0604020202020204" pitchFamily="34" charset="0"/>
                        </a:rPr>
                        <a:t> URF</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5,801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5,801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821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14.1%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762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13.1%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62085636"/>
                  </a:ext>
                </a:extLst>
              </a:tr>
              <a:tr h="342806">
                <a:tc>
                  <a:txBody>
                    <a:bodyPr/>
                    <a:lstStyle/>
                    <a:p>
                      <a:pPr algn="l" fontAlgn="b"/>
                      <a:endParaRPr lang="es-CO" sz="1100" b="1" i="0" u="none" strike="noStrike">
                        <a:solidFill>
                          <a:srgbClr val="000000"/>
                        </a:solidFill>
                        <a:effectLst/>
                        <a:latin typeface="Calibri" panose="020F0502020204030204" pitchFamily="34" charset="0"/>
                      </a:endParaRPr>
                    </a:p>
                  </a:txBody>
                  <a:tcPr marL="9525" marR="9525" marT="9525"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ctr"/>
                      <a:r>
                        <a:rPr lang="es-CO" sz="900" b="1" i="0" u="none" strike="noStrike">
                          <a:solidFill>
                            <a:srgbClr val="FFFFFF"/>
                          </a:solidFill>
                          <a:effectLst/>
                          <a:latin typeface="Arial" panose="020B0604020202020204" pitchFamily="34" charset="0"/>
                        </a:rPr>
                        <a:t> SUBTOTAL  SECTOR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900" b="1" i="0" u="none" strike="noStrike">
                          <a:solidFill>
                            <a:srgbClr val="FFFFFF"/>
                          </a:solidFill>
                          <a:effectLst/>
                          <a:latin typeface="Arial" panose="020B0604020202020204" pitchFamily="34" charset="0"/>
                        </a:rPr>
                        <a:t>13,070,330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1000" b="1" i="0" u="none" strike="noStrike">
                          <a:solidFill>
                            <a:srgbClr val="FFFFFF"/>
                          </a:solidFill>
                          <a:effectLst/>
                          <a:latin typeface="Arial" panose="020B0604020202020204" pitchFamily="34" charset="0"/>
                        </a:rPr>
                        <a:t>12,483,106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1000" b="1" i="0" u="none" strike="noStrike">
                          <a:solidFill>
                            <a:srgbClr val="FFFFFF"/>
                          </a:solidFill>
                          <a:effectLst/>
                          <a:latin typeface="Arial" panose="020B0604020202020204" pitchFamily="34" charset="0"/>
                        </a:rPr>
                        <a:t>99.8%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1000" b="1" i="0" u="none" strike="noStrike">
                          <a:solidFill>
                            <a:srgbClr val="FFFFFF"/>
                          </a:solidFill>
                          <a:effectLst/>
                          <a:latin typeface="Arial" panose="020B0604020202020204" pitchFamily="34" charset="0"/>
                        </a:rPr>
                        <a:t>1,121,833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fontAlgn="ctr"/>
                      <a:r>
                        <a:rPr lang="es-CO" sz="1000" b="1" i="0" u="none" strike="noStrike">
                          <a:solidFill>
                            <a:srgbClr val="FFFFFF"/>
                          </a:solidFill>
                          <a:effectLst/>
                          <a:latin typeface="Arial" panose="020B0604020202020204" pitchFamily="34" charset="0"/>
                        </a:rPr>
                        <a:t>9.0%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1000" b="1" i="0" u="none" strike="noStrike">
                          <a:solidFill>
                            <a:srgbClr val="FFFFFF"/>
                          </a:solidFill>
                          <a:effectLst/>
                          <a:latin typeface="Arial" panose="020B0604020202020204" pitchFamily="34" charset="0"/>
                        </a:rPr>
                        <a:t>887,946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1000" b="1" i="0" u="none" strike="noStrike">
                          <a:solidFill>
                            <a:srgbClr val="FFFFFF"/>
                          </a:solidFill>
                          <a:effectLst/>
                          <a:latin typeface="Arial" panose="020B0604020202020204" pitchFamily="34" charset="0"/>
                        </a:rPr>
                        <a:t>7.1%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extLst>
                  <a:ext uri="{0D108BD9-81ED-4DB2-BD59-A6C34878D82A}">
                    <a16:rowId xmlns:a16="http://schemas.microsoft.com/office/drawing/2014/main" val="2390980887"/>
                  </a:ext>
                </a:extLst>
              </a:tr>
              <a:tr h="230071">
                <a:tc>
                  <a:txBody>
                    <a:bodyPr/>
                    <a:lstStyle/>
                    <a:p>
                      <a:pPr algn="l" fontAlgn="b"/>
                      <a:endParaRPr lang="es-CO"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s-CO" sz="900" b="0" i="0" u="none" strike="noStrike">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s-CO" sz="900" b="0" i="0" u="none" strike="noStrike">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s-CO" sz="1000" b="0" i="0" u="none" strike="noStrike">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s-CO" sz="1000" b="0" i="0" u="none" strike="noStrike">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s-CO" sz="1000" b="0" i="0" u="none" strike="noStrike">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s-CO" sz="1000" b="0" i="0" u="none" strike="noStrike">
                        <a:solidFill>
                          <a:srgbClr val="000000"/>
                        </a:solidFill>
                        <a:effectLst/>
                        <a:latin typeface="Calibri" panose="020F0502020204030204" pitchFamily="34" charset="0"/>
                      </a:endParaRP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s-CO" sz="1000" b="0" i="0" u="none" strike="noStrike">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s-CO" sz="1000" b="0" i="0" u="none" strike="noStrike">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62855770"/>
                  </a:ext>
                </a:extLst>
              </a:tr>
              <a:tr h="342806">
                <a:tc>
                  <a:txBody>
                    <a:bodyPr/>
                    <a:lstStyle/>
                    <a:p>
                      <a:pPr algn="ctr" rtl="0" fontAlgn="ctr"/>
                      <a:r>
                        <a:rPr lang="es-CO" sz="800" b="0" i="0" u="none" strike="noStrike">
                          <a:solidFill>
                            <a:srgbClr val="000000"/>
                          </a:solidFill>
                          <a:effectLst/>
                          <a:latin typeface="Arial" panose="020B0604020202020204" pitchFamily="34" charset="0"/>
                        </a:rPr>
                        <a:t>11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es-CO" sz="900" b="0" i="0" u="none" strike="noStrike">
                          <a:solidFill>
                            <a:srgbClr val="000000"/>
                          </a:solidFill>
                          <a:effectLst/>
                          <a:latin typeface="Arial" panose="020B0604020202020204" pitchFamily="34" charset="0"/>
                        </a:rPr>
                        <a:t>FONDO ADAPTACION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30,230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30,230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0.2%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6,095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000" b="0" i="0" u="none" strike="noStrike">
                          <a:solidFill>
                            <a:srgbClr val="000000"/>
                          </a:solidFill>
                          <a:effectLst/>
                          <a:latin typeface="Arial" panose="020B0604020202020204" pitchFamily="34" charset="0"/>
                        </a:rPr>
                        <a:t>20.2%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3,300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10.9%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81464640"/>
                  </a:ext>
                </a:extLst>
              </a:tr>
              <a:tr h="161492">
                <a:tc>
                  <a:txBody>
                    <a:bodyPr/>
                    <a:lstStyle/>
                    <a:p>
                      <a:pPr algn="l" fontAlgn="b"/>
                      <a:endParaRPr lang="es-CO" sz="1100" b="1" i="0" u="none" strike="noStrike" dirty="0">
                        <a:solidFill>
                          <a:srgbClr val="000000"/>
                        </a:solidFill>
                        <a:effectLst/>
                        <a:latin typeface="Calibri" panose="020F0502020204030204" pitchFamily="34" charset="0"/>
                      </a:endParaRPr>
                    </a:p>
                  </a:txBody>
                  <a:tcPr marL="9525" marR="9525" marT="9525"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ctr"/>
                      <a:r>
                        <a:rPr lang="es-CO" sz="900" b="1" i="0" u="none" strike="noStrike">
                          <a:solidFill>
                            <a:srgbClr val="FFFFFF"/>
                          </a:solidFill>
                          <a:effectLst/>
                          <a:latin typeface="Arial" panose="020B0604020202020204" pitchFamily="34" charset="0"/>
                        </a:rPr>
                        <a:t>TOTAL  SECTOR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900" b="1" i="0" u="none" strike="noStrike">
                          <a:solidFill>
                            <a:srgbClr val="FFFFFF"/>
                          </a:solidFill>
                          <a:effectLst/>
                          <a:latin typeface="Arial" panose="020B0604020202020204" pitchFamily="34" charset="0"/>
                        </a:rPr>
                        <a:t>13,100,560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1000" b="1" i="0" u="none" strike="noStrike">
                          <a:solidFill>
                            <a:srgbClr val="FFFFFF"/>
                          </a:solidFill>
                          <a:effectLst/>
                          <a:latin typeface="Arial" panose="020B0604020202020204" pitchFamily="34" charset="0"/>
                        </a:rPr>
                        <a:t>12,513,336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1000" b="1" i="0" u="none" strike="noStrike">
                          <a:solidFill>
                            <a:srgbClr val="FFFFFF"/>
                          </a:solidFill>
                          <a:effectLst/>
                          <a:latin typeface="Arial" panose="020B0604020202020204" pitchFamily="34"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1000" b="1" i="0" u="none" strike="noStrike">
                          <a:solidFill>
                            <a:srgbClr val="FFFFFF"/>
                          </a:solidFill>
                          <a:effectLst/>
                          <a:latin typeface="Arial" panose="020B0604020202020204" pitchFamily="34" charset="0"/>
                        </a:rPr>
                        <a:t>1,127,928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fontAlgn="ctr"/>
                      <a:r>
                        <a:rPr lang="es-CO" sz="1000" b="1" i="0" u="none" strike="noStrike">
                          <a:solidFill>
                            <a:srgbClr val="FFFFFF"/>
                          </a:solidFill>
                          <a:effectLst/>
                          <a:latin typeface="Arial" panose="020B0604020202020204" pitchFamily="34" charset="0"/>
                        </a:rPr>
                        <a:t>9.0%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1000" b="1" i="0" u="none" strike="noStrike">
                          <a:solidFill>
                            <a:srgbClr val="FFFFFF"/>
                          </a:solidFill>
                          <a:effectLst/>
                          <a:latin typeface="Arial" panose="020B0604020202020204" pitchFamily="34" charset="0"/>
                        </a:rPr>
                        <a:t>891,246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1000" b="1" i="0" u="none" strike="noStrike" dirty="0">
                          <a:solidFill>
                            <a:srgbClr val="FFFFFF"/>
                          </a:solidFill>
                          <a:effectLst/>
                          <a:latin typeface="Arial" panose="020B0604020202020204" pitchFamily="34" charset="0"/>
                        </a:rPr>
                        <a:t>7.1%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extLst>
                  <a:ext uri="{0D108BD9-81ED-4DB2-BD59-A6C34878D82A}">
                    <a16:rowId xmlns:a16="http://schemas.microsoft.com/office/drawing/2014/main" val="3812241602"/>
                  </a:ext>
                </a:extLst>
              </a:tr>
            </a:tbl>
          </a:graphicData>
        </a:graphic>
      </p:graphicFrame>
    </p:spTree>
    <p:extLst>
      <p:ext uri="{BB962C8B-B14F-4D97-AF65-F5344CB8AC3E}">
        <p14:creationId xmlns:p14="http://schemas.microsoft.com/office/powerpoint/2010/main" val="272367376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1 Título"/>
          <p:cNvSpPr txBox="1">
            <a:spLocks/>
          </p:cNvSpPr>
          <p:nvPr/>
        </p:nvSpPr>
        <p:spPr bwMode="auto">
          <a:xfrm>
            <a:off x="7475385" y="956716"/>
            <a:ext cx="1480950" cy="328612"/>
          </a:xfrm>
          <a:prstGeom prst="rect">
            <a:avLst/>
          </a:prstGeom>
          <a:noFill/>
          <a:ln w="9525">
            <a:noFill/>
            <a:miter lim="800000"/>
            <a:headEnd/>
            <a:tailEnd/>
          </a:ln>
        </p:spPr>
        <p:txBody>
          <a:bodyPr anchor="ctr"/>
          <a:lstStyle/>
          <a:p>
            <a:pPr algn="ctr" eaLnBrk="0" hangingPunct="0">
              <a:lnSpc>
                <a:spcPts val="2000"/>
              </a:lnSpc>
              <a:defRPr/>
            </a:pPr>
            <a:r>
              <a:rPr lang="es-CO" sz="900" b="1" kern="0" dirty="0" smtClean="0">
                <a:latin typeface="+mj-lt"/>
                <a:ea typeface="+mj-ea"/>
                <a:cs typeface="+mj-cs"/>
              </a:rPr>
              <a:t>Cifras en millones </a:t>
            </a:r>
            <a:endParaRPr lang="es-CO" sz="900" b="1" kern="0" dirty="0">
              <a:latin typeface="+mj-lt"/>
              <a:ea typeface="+mj-ea"/>
              <a:cs typeface="+mj-cs"/>
            </a:endParaRPr>
          </a:p>
        </p:txBody>
      </p:sp>
      <p:sp>
        <p:nvSpPr>
          <p:cNvPr id="9" name="8 CuadroTexto"/>
          <p:cNvSpPr txBox="1"/>
          <p:nvPr/>
        </p:nvSpPr>
        <p:spPr>
          <a:xfrm>
            <a:off x="612775" y="5574048"/>
            <a:ext cx="8064499" cy="784830"/>
          </a:xfrm>
          <a:prstGeom prst="rect">
            <a:avLst/>
          </a:prstGeom>
          <a:noFill/>
        </p:spPr>
        <p:txBody>
          <a:bodyPr wrap="square" rtlCol="0">
            <a:spAutoFit/>
          </a:bodyPr>
          <a:lstStyle/>
          <a:p>
            <a:pPr algn="just"/>
            <a:r>
              <a:rPr lang="es-ES" sz="700" dirty="0"/>
              <a:t>*Gastos de Personal – Nación: Hace referencia al rubro “Otros Gastos Personales – Distribución Previo Concepto DGPPN”, el cual incluye los recursos previstos para financiar el valor del incremento salarial decretado por el Gobierno Nacional para las entidades del Presupuesto General de la Nación, en la vigencia </a:t>
            </a:r>
            <a:r>
              <a:rPr lang="es-ES" sz="700" dirty="0" smtClean="0"/>
              <a:t>2020. </a:t>
            </a:r>
          </a:p>
          <a:p>
            <a:pPr algn="just"/>
            <a:endParaRPr lang="es-ES" sz="700" dirty="0"/>
          </a:p>
          <a:p>
            <a:pPr algn="just"/>
            <a:r>
              <a:rPr lang="es-ES" sz="700" dirty="0" smtClean="0"/>
              <a:t>** </a:t>
            </a:r>
            <a:r>
              <a:rPr lang="es-CO" sz="600" dirty="0">
                <a:latin typeface="Arial" charset="0"/>
              </a:rPr>
              <a:t>Dentro del Presupuesto del MHCP se contemplan recursos del proyecto “Apoyo a Proyectos de Inversión Nacional”, por 1 billón de pesos, correspondientes a contingencias. Así mismo, dentro de la unidad presupuestal 130101 se establecen recursos de los Transportes </a:t>
            </a:r>
            <a:r>
              <a:rPr lang="es-CO" sz="600" dirty="0" smtClean="0">
                <a:latin typeface="Arial" charset="0"/>
              </a:rPr>
              <a:t>Masivos. </a:t>
            </a:r>
            <a:endParaRPr lang="es-ES" sz="700" dirty="0"/>
          </a:p>
          <a:p>
            <a:pPr algn="just"/>
            <a:endParaRPr lang="es-ES" sz="1100" dirty="0" smtClean="0">
              <a:latin typeface="Arial" panose="020B0604020202020204" pitchFamily="34" charset="0"/>
              <a:cs typeface="Arial" panose="020B0604020202020204" pitchFamily="34" charset="0"/>
            </a:endParaRPr>
          </a:p>
        </p:txBody>
      </p:sp>
      <p:sp>
        <p:nvSpPr>
          <p:cNvPr id="13" name="12 CuadroTexto"/>
          <p:cNvSpPr txBox="1"/>
          <p:nvPr/>
        </p:nvSpPr>
        <p:spPr>
          <a:xfrm>
            <a:off x="2893318" y="411466"/>
            <a:ext cx="4860032" cy="369332"/>
          </a:xfrm>
          <a:prstGeom prst="rect">
            <a:avLst/>
          </a:prstGeom>
          <a:noFill/>
          <a:ln>
            <a:noFill/>
          </a:ln>
        </p:spPr>
        <p:style>
          <a:lnRef idx="2">
            <a:schemeClr val="accent2"/>
          </a:lnRef>
          <a:fillRef idx="1">
            <a:schemeClr val="lt1"/>
          </a:fillRef>
          <a:effectRef idx="0">
            <a:schemeClr val="accent2"/>
          </a:effectRef>
          <a:fontRef idx="minor">
            <a:schemeClr val="dk1"/>
          </a:fontRef>
        </p:style>
        <p:txBody>
          <a:bodyPr wrap="square" rtlCol="0">
            <a:spAutoFit/>
          </a:bodyPr>
          <a:lstStyle>
            <a:defPPr>
              <a:defRPr lang="es-CO"/>
            </a:defPPr>
            <a:lvl1pPr>
              <a:defRPr sz="2000" b="1">
                <a:solidFill>
                  <a:schemeClr val="dk1"/>
                </a:solidFill>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es-CO" sz="1800" b="0" dirty="0">
                <a:solidFill>
                  <a:schemeClr val="tx2"/>
                </a:solidFill>
                <a:latin typeface="Arial"/>
                <a:cs typeface="Arial"/>
              </a:rPr>
              <a:t>Consolidado Ejecución MHCP</a:t>
            </a:r>
          </a:p>
        </p:txBody>
      </p:sp>
      <p:sp>
        <p:nvSpPr>
          <p:cNvPr id="2" name="AutoShape 2" descr="Resultado de imagen para letrero"/>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5" name="AutoShape 4" descr="Resultado de imagen para letrero"/>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grpSp>
        <p:nvGrpSpPr>
          <p:cNvPr id="35" name="34 Grupo"/>
          <p:cNvGrpSpPr/>
          <p:nvPr/>
        </p:nvGrpSpPr>
        <p:grpSpPr>
          <a:xfrm>
            <a:off x="6735395" y="54228"/>
            <a:ext cx="1872208" cy="791494"/>
            <a:chOff x="7092280" y="415711"/>
            <a:chExt cx="1872208" cy="791494"/>
          </a:xfrm>
        </p:grpSpPr>
        <p:sp>
          <p:nvSpPr>
            <p:cNvPr id="36" name="Forma libre 13"/>
            <p:cNvSpPr/>
            <p:nvPr/>
          </p:nvSpPr>
          <p:spPr>
            <a:xfrm>
              <a:off x="8140704" y="872386"/>
              <a:ext cx="91440" cy="108000"/>
            </a:xfrm>
            <a:custGeom>
              <a:avLst/>
              <a:gdLst/>
              <a:ahLst/>
              <a:cxnLst/>
              <a:rect l="0" t="0" r="0" b="0"/>
              <a:pathLst>
                <a:path>
                  <a:moveTo>
                    <a:pt x="45720" y="0"/>
                  </a:moveTo>
                  <a:lnTo>
                    <a:pt x="77961" y="0"/>
                  </a:lnTo>
                  <a:lnTo>
                    <a:pt x="77961" y="275942"/>
                  </a:lnTo>
                  <a:lnTo>
                    <a:pt x="110203" y="275942"/>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37" name="Forma libre 14"/>
            <p:cNvSpPr/>
            <p:nvPr/>
          </p:nvSpPr>
          <p:spPr>
            <a:xfrm>
              <a:off x="8140704" y="872386"/>
              <a:ext cx="91440" cy="108000"/>
            </a:xfrm>
            <a:custGeom>
              <a:avLst/>
              <a:gdLst/>
              <a:ahLst/>
              <a:cxnLst/>
              <a:rect l="0" t="0" r="0" b="0"/>
              <a:pathLst>
                <a:path>
                  <a:moveTo>
                    <a:pt x="45720" y="0"/>
                  </a:moveTo>
                  <a:lnTo>
                    <a:pt x="77961" y="0"/>
                  </a:lnTo>
                  <a:lnTo>
                    <a:pt x="77961" y="178717"/>
                  </a:lnTo>
                  <a:lnTo>
                    <a:pt x="110203" y="178717"/>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38" name="Forma libre 15"/>
            <p:cNvSpPr/>
            <p:nvPr/>
          </p:nvSpPr>
          <p:spPr>
            <a:xfrm>
              <a:off x="8140704" y="826666"/>
              <a:ext cx="91440" cy="108000"/>
            </a:xfrm>
            <a:custGeom>
              <a:avLst/>
              <a:gdLst/>
              <a:ahLst/>
              <a:cxnLst/>
              <a:rect l="0" t="0" r="0" b="0"/>
              <a:pathLst>
                <a:path>
                  <a:moveTo>
                    <a:pt x="45720" y="45720"/>
                  </a:moveTo>
                  <a:lnTo>
                    <a:pt x="77961" y="45720"/>
                  </a:lnTo>
                  <a:lnTo>
                    <a:pt x="77961" y="126475"/>
                  </a:lnTo>
                  <a:lnTo>
                    <a:pt x="110203" y="126475"/>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39" name="Forma libre 16"/>
            <p:cNvSpPr/>
            <p:nvPr/>
          </p:nvSpPr>
          <p:spPr>
            <a:xfrm>
              <a:off x="8140704" y="489828"/>
              <a:ext cx="91440" cy="108000"/>
            </a:xfrm>
            <a:custGeom>
              <a:avLst/>
              <a:gdLst/>
              <a:ahLst/>
              <a:cxnLst/>
              <a:rect l="0" t="0" r="0" b="0"/>
              <a:pathLst>
                <a:path>
                  <a:moveTo>
                    <a:pt x="45720" y="0"/>
                  </a:moveTo>
                  <a:lnTo>
                    <a:pt x="77961" y="0"/>
                  </a:lnTo>
                  <a:lnTo>
                    <a:pt x="77961" y="201845"/>
                  </a:lnTo>
                  <a:lnTo>
                    <a:pt x="110203" y="201845"/>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40" name="Forma libre 17"/>
            <p:cNvSpPr/>
            <p:nvPr/>
          </p:nvSpPr>
          <p:spPr>
            <a:xfrm>
              <a:off x="8140704" y="489828"/>
              <a:ext cx="91440" cy="108000"/>
            </a:xfrm>
            <a:custGeom>
              <a:avLst/>
              <a:gdLst/>
              <a:ahLst/>
              <a:cxnLst/>
              <a:rect l="0" t="0" r="0" b="0"/>
              <a:pathLst>
                <a:path>
                  <a:moveTo>
                    <a:pt x="45720" y="0"/>
                  </a:moveTo>
                  <a:lnTo>
                    <a:pt x="77961" y="0"/>
                  </a:lnTo>
                  <a:lnTo>
                    <a:pt x="77961" y="101602"/>
                  </a:lnTo>
                  <a:lnTo>
                    <a:pt x="110203" y="101602"/>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41" name="Forma libre 18"/>
            <p:cNvSpPr/>
            <p:nvPr/>
          </p:nvSpPr>
          <p:spPr>
            <a:xfrm>
              <a:off x="8140704" y="444108"/>
              <a:ext cx="91440" cy="108000"/>
            </a:xfrm>
            <a:custGeom>
              <a:avLst/>
              <a:gdLst/>
              <a:ahLst/>
              <a:cxnLst/>
              <a:rect l="0" t="0" r="0" b="0"/>
              <a:pathLst>
                <a:path>
                  <a:moveTo>
                    <a:pt x="45720" y="45720"/>
                  </a:moveTo>
                  <a:lnTo>
                    <a:pt x="77961" y="45720"/>
                  </a:lnTo>
                  <a:lnTo>
                    <a:pt x="77961" y="45720"/>
                  </a:lnTo>
                  <a:lnTo>
                    <a:pt x="110203" y="45720"/>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42" name="Forma libre 19"/>
            <p:cNvSpPr/>
            <p:nvPr/>
          </p:nvSpPr>
          <p:spPr>
            <a:xfrm>
              <a:off x="7092280" y="548680"/>
              <a:ext cx="682458" cy="285785"/>
            </a:xfrm>
            <a:custGeom>
              <a:avLst/>
              <a:gdLst>
                <a:gd name="connsiteX0" fmla="*/ 0 w 322418"/>
                <a:gd name="connsiteY0" fmla="*/ 0 h 98337"/>
                <a:gd name="connsiteX1" fmla="*/ 322418 w 322418"/>
                <a:gd name="connsiteY1" fmla="*/ 0 h 98337"/>
                <a:gd name="connsiteX2" fmla="*/ 322418 w 322418"/>
                <a:gd name="connsiteY2" fmla="*/ 98337 h 98337"/>
                <a:gd name="connsiteX3" fmla="*/ 0 w 322418"/>
                <a:gd name="connsiteY3" fmla="*/ 98337 h 98337"/>
                <a:gd name="connsiteX4" fmla="*/ 0 w 322418"/>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2418" h="98337">
                  <a:moveTo>
                    <a:pt x="0" y="0"/>
                  </a:moveTo>
                  <a:lnTo>
                    <a:pt x="322418" y="0"/>
                  </a:lnTo>
                  <a:lnTo>
                    <a:pt x="322418" y="98337"/>
                  </a:lnTo>
                  <a:lnTo>
                    <a:pt x="0" y="98337"/>
                  </a:lnTo>
                  <a:lnTo>
                    <a:pt x="0" y="0"/>
                  </a:lnTo>
                  <a:close/>
                </a:path>
              </a:pathLst>
            </a:custGeom>
            <a:solidFill>
              <a:schemeClr val="accent6">
                <a:alpha val="90000"/>
              </a:schemeClr>
            </a:solidFill>
            <a:ln>
              <a:noFill/>
            </a:ln>
          </p:spPr>
          <p:style>
            <a:lnRef idx="2">
              <a:schemeClr val="lt1">
                <a:hueOff val="0"/>
                <a:satOff val="0"/>
                <a:lumOff val="0"/>
                <a:alphaOff val="0"/>
              </a:schemeClr>
            </a:lnRef>
            <a:fillRef idx="1">
              <a:scrgbClr r="0" g="0" b="0"/>
            </a:fillRef>
            <a:effectRef idx="0">
              <a:schemeClr val="accent2">
                <a:alpha val="80000"/>
                <a:hueOff val="0"/>
                <a:satOff val="0"/>
                <a:lumOff val="0"/>
                <a:alphaOff val="0"/>
              </a:schemeClr>
            </a:effectRef>
            <a:fontRef idx="minor">
              <a:schemeClr val="lt1"/>
            </a:fontRef>
          </p:style>
          <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s-CO" sz="800" b="1" dirty="0" smtClean="0">
                  <a:solidFill>
                    <a:schemeClr val="tx1"/>
                  </a:solidFill>
                </a:rPr>
                <a:t>EJECUCIÓN PRESUPUESTAL</a:t>
              </a:r>
              <a:endParaRPr lang="es-CO" sz="800" b="1" kern="1200" dirty="0" smtClean="0">
                <a:solidFill>
                  <a:schemeClr val="tx1"/>
                </a:solidFill>
              </a:endParaRPr>
            </a:p>
          </p:txBody>
        </p:sp>
        <p:sp>
          <p:nvSpPr>
            <p:cNvPr id="43" name="Forma libre 20"/>
            <p:cNvSpPr/>
            <p:nvPr/>
          </p:nvSpPr>
          <p:spPr>
            <a:xfrm>
              <a:off x="7864006" y="415712"/>
              <a:ext cx="322418" cy="134865"/>
            </a:xfrm>
            <a:custGeom>
              <a:avLst/>
              <a:gdLst>
                <a:gd name="connsiteX0" fmla="*/ 0 w 322418"/>
                <a:gd name="connsiteY0" fmla="*/ 0 h 134865"/>
                <a:gd name="connsiteX1" fmla="*/ 322418 w 322418"/>
                <a:gd name="connsiteY1" fmla="*/ 0 h 134865"/>
                <a:gd name="connsiteX2" fmla="*/ 322418 w 322418"/>
                <a:gd name="connsiteY2" fmla="*/ 134865 h 134865"/>
                <a:gd name="connsiteX3" fmla="*/ 0 w 322418"/>
                <a:gd name="connsiteY3" fmla="*/ 134865 h 134865"/>
                <a:gd name="connsiteX4" fmla="*/ 0 w 322418"/>
                <a:gd name="connsiteY4" fmla="*/ 0 h 1348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2418" h="134865">
                  <a:moveTo>
                    <a:pt x="0" y="0"/>
                  </a:moveTo>
                  <a:lnTo>
                    <a:pt x="322418" y="0"/>
                  </a:lnTo>
                  <a:lnTo>
                    <a:pt x="322418" y="134865"/>
                  </a:lnTo>
                  <a:lnTo>
                    <a:pt x="0" y="134865"/>
                  </a:lnTo>
                  <a:lnTo>
                    <a:pt x="0" y="0"/>
                  </a:lnTo>
                  <a:close/>
                </a:path>
              </a:pathLst>
            </a:cu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algn="ctr" defTabSz="622300">
                <a:lnSpc>
                  <a:spcPct val="90000"/>
                </a:lnSpc>
                <a:spcBef>
                  <a:spcPct val="0"/>
                </a:spcBef>
                <a:spcAft>
                  <a:spcPct val="35000"/>
                </a:spcAft>
              </a:pPr>
              <a:r>
                <a:rPr lang="es-CO" sz="800" dirty="0" smtClean="0">
                  <a:solidFill>
                    <a:schemeClr val="bg1"/>
                  </a:solidFill>
                </a:rPr>
                <a:t>S.H</a:t>
              </a:r>
              <a:endParaRPr lang="es-CO" sz="800" dirty="0">
                <a:solidFill>
                  <a:schemeClr val="bg1"/>
                </a:solidFill>
              </a:endParaRPr>
            </a:p>
          </p:txBody>
        </p:sp>
        <p:sp>
          <p:nvSpPr>
            <p:cNvPr id="44" name="Forma libre 21"/>
            <p:cNvSpPr/>
            <p:nvPr/>
          </p:nvSpPr>
          <p:spPr>
            <a:xfrm>
              <a:off x="8250906" y="415711"/>
              <a:ext cx="713581" cy="119867"/>
            </a:xfrm>
            <a:custGeom>
              <a:avLst/>
              <a:gdLst>
                <a:gd name="connsiteX0" fmla="*/ 0 w 291611"/>
                <a:gd name="connsiteY0" fmla="*/ 0 h 98337"/>
                <a:gd name="connsiteX1" fmla="*/ 291611 w 291611"/>
                <a:gd name="connsiteY1" fmla="*/ 0 h 98337"/>
                <a:gd name="connsiteX2" fmla="*/ 291611 w 291611"/>
                <a:gd name="connsiteY2" fmla="*/ 98337 h 98337"/>
                <a:gd name="connsiteX3" fmla="*/ 0 w 291611"/>
                <a:gd name="connsiteY3" fmla="*/ 98337 h 98337"/>
                <a:gd name="connsiteX4" fmla="*/ 0 w 291611"/>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337">
                  <a:moveTo>
                    <a:pt x="0" y="0"/>
                  </a:moveTo>
                  <a:lnTo>
                    <a:pt x="291611" y="0"/>
                  </a:lnTo>
                  <a:lnTo>
                    <a:pt x="291611" y="98337"/>
                  </a:lnTo>
                  <a:lnTo>
                    <a:pt x="0" y="98337"/>
                  </a:lnTo>
                  <a:lnTo>
                    <a:pt x="0" y="0"/>
                  </a:lnTo>
                  <a:close/>
                </a:path>
              </a:pathLst>
            </a:cu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algn="ctr" defTabSz="622300">
                <a:lnSpc>
                  <a:spcPct val="90000"/>
                </a:lnSpc>
                <a:spcBef>
                  <a:spcPct val="0"/>
                </a:spcBef>
                <a:spcAft>
                  <a:spcPct val="35000"/>
                </a:spcAft>
              </a:pPr>
              <a:r>
                <a:rPr lang="es-CO" sz="800" dirty="0" smtClean="0">
                  <a:solidFill>
                    <a:schemeClr val="bg1"/>
                  </a:solidFill>
                </a:rPr>
                <a:t>TOTAL</a:t>
              </a:r>
              <a:endParaRPr lang="es-CO" sz="800" dirty="0">
                <a:solidFill>
                  <a:schemeClr val="bg1"/>
                </a:solidFill>
              </a:endParaRPr>
            </a:p>
          </p:txBody>
        </p:sp>
        <p:sp>
          <p:nvSpPr>
            <p:cNvPr id="45" name="Forma libre 22"/>
            <p:cNvSpPr/>
            <p:nvPr/>
          </p:nvSpPr>
          <p:spPr>
            <a:xfrm>
              <a:off x="8250907" y="535578"/>
              <a:ext cx="713580" cy="122647"/>
            </a:xfrm>
            <a:custGeom>
              <a:avLst/>
              <a:gdLst>
                <a:gd name="connsiteX0" fmla="*/ 0 w 291611"/>
                <a:gd name="connsiteY0" fmla="*/ 0 h 98337"/>
                <a:gd name="connsiteX1" fmla="*/ 291611 w 291611"/>
                <a:gd name="connsiteY1" fmla="*/ 0 h 98337"/>
                <a:gd name="connsiteX2" fmla="*/ 291611 w 291611"/>
                <a:gd name="connsiteY2" fmla="*/ 98337 h 98337"/>
                <a:gd name="connsiteX3" fmla="*/ 0 w 291611"/>
                <a:gd name="connsiteY3" fmla="*/ 98337 h 98337"/>
                <a:gd name="connsiteX4" fmla="*/ 0 w 291611"/>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337">
                  <a:moveTo>
                    <a:pt x="0" y="0"/>
                  </a:moveTo>
                  <a:lnTo>
                    <a:pt x="291611" y="0"/>
                  </a:lnTo>
                  <a:lnTo>
                    <a:pt x="291611" y="98337"/>
                  </a:lnTo>
                  <a:lnTo>
                    <a:pt x="0" y="98337"/>
                  </a:lnTo>
                  <a:lnTo>
                    <a:pt x="0" y="0"/>
                  </a:lnTo>
                  <a:close/>
                </a:path>
              </a:pathLst>
            </a:cu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algn="ctr" defTabSz="622300">
                <a:lnSpc>
                  <a:spcPct val="90000"/>
                </a:lnSpc>
                <a:spcBef>
                  <a:spcPct val="0"/>
                </a:spcBef>
                <a:spcAft>
                  <a:spcPct val="35000"/>
                </a:spcAft>
              </a:pPr>
              <a:r>
                <a:rPr lang="es-CO" sz="800" dirty="0" smtClean="0">
                  <a:solidFill>
                    <a:schemeClr val="bg1"/>
                  </a:solidFill>
                </a:rPr>
                <a:t>INVERSION</a:t>
              </a:r>
              <a:endParaRPr lang="es-CO" sz="800" dirty="0">
                <a:solidFill>
                  <a:schemeClr val="bg1"/>
                </a:solidFill>
              </a:endParaRPr>
            </a:p>
          </p:txBody>
        </p:sp>
        <p:sp>
          <p:nvSpPr>
            <p:cNvPr id="46" name="Forma libre 23"/>
            <p:cNvSpPr/>
            <p:nvPr/>
          </p:nvSpPr>
          <p:spPr>
            <a:xfrm>
              <a:off x="8250906" y="658226"/>
              <a:ext cx="713582" cy="127669"/>
            </a:xfrm>
            <a:custGeom>
              <a:avLst/>
              <a:gdLst>
                <a:gd name="connsiteX0" fmla="*/ 0 w 291611"/>
                <a:gd name="connsiteY0" fmla="*/ 0 h 98337"/>
                <a:gd name="connsiteX1" fmla="*/ 291611 w 291611"/>
                <a:gd name="connsiteY1" fmla="*/ 0 h 98337"/>
                <a:gd name="connsiteX2" fmla="*/ 291611 w 291611"/>
                <a:gd name="connsiteY2" fmla="*/ 98337 h 98337"/>
                <a:gd name="connsiteX3" fmla="*/ 0 w 291611"/>
                <a:gd name="connsiteY3" fmla="*/ 98337 h 98337"/>
                <a:gd name="connsiteX4" fmla="*/ 0 w 291611"/>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337">
                  <a:moveTo>
                    <a:pt x="0" y="0"/>
                  </a:moveTo>
                  <a:lnTo>
                    <a:pt x="291611" y="0"/>
                  </a:lnTo>
                  <a:lnTo>
                    <a:pt x="291611" y="98337"/>
                  </a:lnTo>
                  <a:lnTo>
                    <a:pt x="0" y="98337"/>
                  </a:lnTo>
                  <a:lnTo>
                    <a:pt x="0" y="0"/>
                  </a:lnTo>
                  <a:close/>
                </a:path>
              </a:pathLst>
            </a:cu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defTabSz="622300">
                <a:lnSpc>
                  <a:spcPct val="90000"/>
                </a:lnSpc>
                <a:spcBef>
                  <a:spcPct val="0"/>
                </a:spcBef>
                <a:spcAft>
                  <a:spcPct val="35000"/>
                </a:spcAft>
              </a:pPr>
              <a:r>
                <a:rPr lang="es-CO" sz="700" dirty="0" smtClean="0">
                  <a:solidFill>
                    <a:schemeClr val="bg1"/>
                  </a:solidFill>
                </a:rPr>
                <a:t>FUNCIONAMIENTO</a:t>
              </a:r>
              <a:endParaRPr lang="es-CO" sz="800" dirty="0">
                <a:solidFill>
                  <a:schemeClr val="bg1"/>
                </a:solidFill>
              </a:endParaRPr>
            </a:p>
          </p:txBody>
        </p:sp>
        <p:sp>
          <p:nvSpPr>
            <p:cNvPr id="47" name="Forma libre 24"/>
            <p:cNvSpPr/>
            <p:nvPr/>
          </p:nvSpPr>
          <p:spPr>
            <a:xfrm>
              <a:off x="7864006" y="857285"/>
              <a:ext cx="322418" cy="134865"/>
            </a:xfrm>
            <a:custGeom>
              <a:avLst/>
              <a:gdLst>
                <a:gd name="connsiteX0" fmla="*/ 0 w 322418"/>
                <a:gd name="connsiteY0" fmla="*/ 0 h 134865"/>
                <a:gd name="connsiteX1" fmla="*/ 322418 w 322418"/>
                <a:gd name="connsiteY1" fmla="*/ 0 h 134865"/>
                <a:gd name="connsiteX2" fmla="*/ 322418 w 322418"/>
                <a:gd name="connsiteY2" fmla="*/ 134865 h 134865"/>
                <a:gd name="connsiteX3" fmla="*/ 0 w 322418"/>
                <a:gd name="connsiteY3" fmla="*/ 134865 h 134865"/>
                <a:gd name="connsiteX4" fmla="*/ 0 w 322418"/>
                <a:gd name="connsiteY4" fmla="*/ 0 h 1348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2418" h="134865">
                  <a:moveTo>
                    <a:pt x="0" y="0"/>
                  </a:moveTo>
                  <a:lnTo>
                    <a:pt x="322418" y="0"/>
                  </a:lnTo>
                  <a:lnTo>
                    <a:pt x="322418" y="134865"/>
                  </a:lnTo>
                  <a:lnTo>
                    <a:pt x="0" y="134865"/>
                  </a:lnTo>
                  <a:lnTo>
                    <a:pt x="0" y="0"/>
                  </a:lnTo>
                  <a:close/>
                </a:path>
              </a:pathLst>
            </a:custGeom>
            <a:solidFill>
              <a:schemeClr val="tx2">
                <a:lumMod val="60000"/>
                <a:lumOff val="40000"/>
                <a:alpha val="90000"/>
              </a:schemeClr>
            </a:solidFill>
            <a:ln>
              <a:noFill/>
            </a:ln>
          </p:spPr>
          <p:style>
            <a:lnRef idx="2">
              <a:schemeClr val="lt1">
                <a:hueOff val="0"/>
                <a:satOff val="0"/>
                <a:lumOff val="0"/>
                <a:alphaOff val="0"/>
              </a:schemeClr>
            </a:lnRef>
            <a:fillRef idx="1">
              <a:scrgbClr r="0" g="0" b="0"/>
            </a:fillRef>
            <a:effectRef idx="0">
              <a:schemeClr val="accent2">
                <a:alpha val="70000"/>
                <a:hueOff val="0"/>
                <a:satOff val="0"/>
                <a:lumOff val="0"/>
                <a:alphaOff val="0"/>
              </a:schemeClr>
            </a:effectRef>
            <a:fontRef idx="minor">
              <a:schemeClr val="lt1"/>
            </a:fontRef>
          </p:style>
          <p:txBody>
            <a:bodyPr spcFirstLastPara="0" vert="horz" wrap="square" lIns="8890" tIns="8890" rIns="8890" bIns="8890" numCol="1" spcCol="1270" anchor="ctr" anchorCtr="0">
              <a:noAutofit/>
            </a:bodyPr>
            <a:lstStyle/>
            <a:p>
              <a:pPr algn="ctr" defTabSz="622300">
                <a:lnSpc>
                  <a:spcPct val="90000"/>
                </a:lnSpc>
                <a:spcBef>
                  <a:spcPct val="0"/>
                </a:spcBef>
                <a:spcAft>
                  <a:spcPct val="35000"/>
                </a:spcAft>
              </a:pPr>
              <a:r>
                <a:rPr lang="es-CO" sz="800" b="1" dirty="0" smtClean="0">
                  <a:solidFill>
                    <a:schemeClr val="tx1"/>
                  </a:solidFill>
                </a:rPr>
                <a:t>MHCP</a:t>
              </a:r>
              <a:endParaRPr lang="es-CO" sz="800" b="1" dirty="0">
                <a:solidFill>
                  <a:schemeClr val="tx1"/>
                </a:solidFill>
              </a:endParaRPr>
            </a:p>
          </p:txBody>
        </p:sp>
        <p:sp>
          <p:nvSpPr>
            <p:cNvPr id="48" name="Forma libre 25"/>
            <p:cNvSpPr/>
            <p:nvPr/>
          </p:nvSpPr>
          <p:spPr>
            <a:xfrm>
              <a:off x="8250907" y="847759"/>
              <a:ext cx="713580" cy="115441"/>
            </a:xfrm>
            <a:custGeom>
              <a:avLst/>
              <a:gdLst>
                <a:gd name="connsiteX0" fmla="*/ 0 w 291611"/>
                <a:gd name="connsiteY0" fmla="*/ 0 h 98337"/>
                <a:gd name="connsiteX1" fmla="*/ 291611 w 291611"/>
                <a:gd name="connsiteY1" fmla="*/ 0 h 98337"/>
                <a:gd name="connsiteX2" fmla="*/ 291611 w 291611"/>
                <a:gd name="connsiteY2" fmla="*/ 98337 h 98337"/>
                <a:gd name="connsiteX3" fmla="*/ 0 w 291611"/>
                <a:gd name="connsiteY3" fmla="*/ 98337 h 98337"/>
                <a:gd name="connsiteX4" fmla="*/ 0 w 291611"/>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337">
                  <a:moveTo>
                    <a:pt x="0" y="0"/>
                  </a:moveTo>
                  <a:lnTo>
                    <a:pt x="291611" y="0"/>
                  </a:lnTo>
                  <a:lnTo>
                    <a:pt x="291611" y="98337"/>
                  </a:lnTo>
                  <a:lnTo>
                    <a:pt x="0" y="98337"/>
                  </a:lnTo>
                  <a:lnTo>
                    <a:pt x="0" y="0"/>
                  </a:lnTo>
                  <a:close/>
                </a:path>
              </a:pathLst>
            </a:custGeom>
            <a:solidFill>
              <a:schemeClr val="accent2">
                <a:lumMod val="7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algn="ctr" defTabSz="622300">
                <a:lnSpc>
                  <a:spcPct val="90000"/>
                </a:lnSpc>
                <a:spcBef>
                  <a:spcPct val="0"/>
                </a:spcBef>
                <a:spcAft>
                  <a:spcPct val="35000"/>
                </a:spcAft>
              </a:pPr>
              <a:r>
                <a:rPr lang="es-CO" sz="800" dirty="0" smtClean="0">
                  <a:solidFill>
                    <a:schemeClr val="bg1"/>
                  </a:solidFill>
                </a:rPr>
                <a:t>TOTAL</a:t>
              </a:r>
              <a:endParaRPr lang="es-CO" sz="800" dirty="0">
                <a:solidFill>
                  <a:schemeClr val="bg1"/>
                </a:solidFill>
              </a:endParaRPr>
            </a:p>
          </p:txBody>
        </p:sp>
        <p:sp>
          <p:nvSpPr>
            <p:cNvPr id="49" name="Forma libre 26"/>
            <p:cNvSpPr/>
            <p:nvPr/>
          </p:nvSpPr>
          <p:spPr>
            <a:xfrm>
              <a:off x="8250907" y="963201"/>
              <a:ext cx="713580" cy="117548"/>
            </a:xfrm>
            <a:custGeom>
              <a:avLst/>
              <a:gdLst>
                <a:gd name="connsiteX0" fmla="*/ 0 w 291611"/>
                <a:gd name="connsiteY0" fmla="*/ 0 h 98513"/>
                <a:gd name="connsiteX1" fmla="*/ 291611 w 291611"/>
                <a:gd name="connsiteY1" fmla="*/ 0 h 98513"/>
                <a:gd name="connsiteX2" fmla="*/ 291611 w 291611"/>
                <a:gd name="connsiteY2" fmla="*/ 98513 h 98513"/>
                <a:gd name="connsiteX3" fmla="*/ 0 w 291611"/>
                <a:gd name="connsiteY3" fmla="*/ 98513 h 98513"/>
                <a:gd name="connsiteX4" fmla="*/ 0 w 291611"/>
                <a:gd name="connsiteY4" fmla="*/ 0 h 985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513">
                  <a:moveTo>
                    <a:pt x="0" y="0"/>
                  </a:moveTo>
                  <a:lnTo>
                    <a:pt x="291611" y="0"/>
                  </a:lnTo>
                  <a:lnTo>
                    <a:pt x="291611" y="98513"/>
                  </a:lnTo>
                  <a:lnTo>
                    <a:pt x="0" y="98513"/>
                  </a:lnTo>
                  <a:lnTo>
                    <a:pt x="0" y="0"/>
                  </a:lnTo>
                  <a:close/>
                </a:path>
              </a:pathLst>
            </a:custGeom>
            <a:solidFill>
              <a:schemeClr val="bg1">
                <a:lumMod val="75000"/>
                <a:alpha val="70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algn="ctr" defTabSz="622300">
                <a:lnSpc>
                  <a:spcPct val="90000"/>
                </a:lnSpc>
                <a:spcBef>
                  <a:spcPct val="0"/>
                </a:spcBef>
                <a:spcAft>
                  <a:spcPct val="35000"/>
                </a:spcAft>
              </a:pPr>
              <a:r>
                <a:rPr lang="es-CO" sz="800" dirty="0" smtClean="0">
                  <a:solidFill>
                    <a:schemeClr val="bg1"/>
                  </a:solidFill>
                </a:rPr>
                <a:t>INVERSIÓN</a:t>
              </a:r>
              <a:endParaRPr lang="es-CO" sz="800" dirty="0">
                <a:solidFill>
                  <a:schemeClr val="bg1"/>
                </a:solidFill>
              </a:endParaRPr>
            </a:p>
          </p:txBody>
        </p:sp>
        <p:sp>
          <p:nvSpPr>
            <p:cNvPr id="50" name="Forma libre 27"/>
            <p:cNvSpPr/>
            <p:nvPr/>
          </p:nvSpPr>
          <p:spPr>
            <a:xfrm>
              <a:off x="8250906" y="1080749"/>
              <a:ext cx="713582" cy="126456"/>
            </a:xfrm>
            <a:custGeom>
              <a:avLst/>
              <a:gdLst>
                <a:gd name="connsiteX0" fmla="*/ 0 w 291611"/>
                <a:gd name="connsiteY0" fmla="*/ 0 h 98513"/>
                <a:gd name="connsiteX1" fmla="*/ 291611 w 291611"/>
                <a:gd name="connsiteY1" fmla="*/ 0 h 98513"/>
                <a:gd name="connsiteX2" fmla="*/ 291611 w 291611"/>
                <a:gd name="connsiteY2" fmla="*/ 98513 h 98513"/>
                <a:gd name="connsiteX3" fmla="*/ 0 w 291611"/>
                <a:gd name="connsiteY3" fmla="*/ 98513 h 98513"/>
                <a:gd name="connsiteX4" fmla="*/ 0 w 291611"/>
                <a:gd name="connsiteY4" fmla="*/ 0 h 985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513">
                  <a:moveTo>
                    <a:pt x="0" y="0"/>
                  </a:moveTo>
                  <a:lnTo>
                    <a:pt x="291611" y="0"/>
                  </a:lnTo>
                  <a:lnTo>
                    <a:pt x="291611" y="98513"/>
                  </a:lnTo>
                  <a:lnTo>
                    <a:pt x="0" y="98513"/>
                  </a:lnTo>
                  <a:lnTo>
                    <a:pt x="0" y="0"/>
                  </a:lnTo>
                  <a:close/>
                </a:path>
              </a:pathLst>
            </a:cu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lvl="0" algn="ctr" defTabSz="622300">
                <a:lnSpc>
                  <a:spcPct val="90000"/>
                </a:lnSpc>
                <a:spcBef>
                  <a:spcPct val="0"/>
                </a:spcBef>
                <a:spcAft>
                  <a:spcPct val="35000"/>
                </a:spcAft>
              </a:pPr>
              <a:r>
                <a:rPr lang="es-CO" sz="700" kern="1200" dirty="0" smtClean="0">
                  <a:solidFill>
                    <a:schemeClr val="bg1"/>
                  </a:solidFill>
                </a:rPr>
                <a:t>FUNCIONAMIENTO</a:t>
              </a:r>
              <a:endParaRPr lang="es-CO" sz="700" kern="1200" dirty="0">
                <a:solidFill>
                  <a:schemeClr val="bg1"/>
                </a:solidFill>
              </a:endParaRPr>
            </a:p>
          </p:txBody>
        </p:sp>
        <p:sp>
          <p:nvSpPr>
            <p:cNvPr id="51" name="Forma libre 28"/>
            <p:cNvSpPr/>
            <p:nvPr/>
          </p:nvSpPr>
          <p:spPr>
            <a:xfrm>
              <a:off x="7740830" y="704983"/>
              <a:ext cx="91440" cy="161827"/>
            </a:xfrm>
            <a:custGeom>
              <a:avLst/>
              <a:gdLst/>
              <a:ahLst/>
              <a:cxnLst/>
              <a:rect l="0" t="0" r="0" b="0"/>
              <a:pathLst>
                <a:path>
                  <a:moveTo>
                    <a:pt x="45720" y="0"/>
                  </a:moveTo>
                  <a:lnTo>
                    <a:pt x="77961" y="0"/>
                  </a:lnTo>
                  <a:lnTo>
                    <a:pt x="77961" y="161827"/>
                  </a:lnTo>
                  <a:lnTo>
                    <a:pt x="110203" y="161827"/>
                  </a:lnTo>
                </a:path>
              </a:pathLst>
            </a:custGeom>
            <a:noFill/>
            <a:ln w="3175">
              <a:solidFill>
                <a:schemeClr val="bg1">
                  <a:lumMod val="85000"/>
                </a:schemeClr>
              </a:solidFill>
            </a:ln>
          </p:spPr>
          <p:style>
            <a:lnRef idx="2">
              <a:scrgbClr r="0" g="0" b="0"/>
            </a:lnRef>
            <a:fillRef idx="0">
              <a:scrgbClr r="0" g="0" b="0"/>
            </a:fillRef>
            <a:effectRef idx="0">
              <a:schemeClr val="accent2">
                <a:tint val="90000"/>
                <a:hueOff val="0"/>
                <a:satOff val="0"/>
                <a:lumOff val="0"/>
                <a:alphaOff val="0"/>
              </a:schemeClr>
            </a:effectRef>
            <a:fontRef idx="minor">
              <a:schemeClr val="tx1">
                <a:hueOff val="0"/>
                <a:satOff val="0"/>
                <a:lumOff val="0"/>
                <a:alphaOff val="0"/>
              </a:schemeClr>
            </a:fontRef>
          </p:style>
        </p:sp>
        <p:sp>
          <p:nvSpPr>
            <p:cNvPr id="52" name="Forma libre 29"/>
            <p:cNvSpPr/>
            <p:nvPr/>
          </p:nvSpPr>
          <p:spPr>
            <a:xfrm>
              <a:off x="7740830" y="538218"/>
              <a:ext cx="91440" cy="166764"/>
            </a:xfrm>
            <a:custGeom>
              <a:avLst/>
              <a:gdLst/>
              <a:ahLst/>
              <a:cxnLst/>
              <a:rect l="0" t="0" r="0" b="0"/>
              <a:pathLst>
                <a:path>
                  <a:moveTo>
                    <a:pt x="45720" y="166764"/>
                  </a:moveTo>
                  <a:lnTo>
                    <a:pt x="77961" y="166764"/>
                  </a:lnTo>
                  <a:lnTo>
                    <a:pt x="77961" y="0"/>
                  </a:lnTo>
                  <a:lnTo>
                    <a:pt x="110203" y="0"/>
                  </a:lnTo>
                </a:path>
              </a:pathLst>
            </a:custGeom>
            <a:noFill/>
            <a:ln w="3175">
              <a:solidFill>
                <a:schemeClr val="bg1">
                  <a:lumMod val="85000"/>
                </a:schemeClr>
              </a:solidFill>
            </a:ln>
          </p:spPr>
          <p:style>
            <a:lnRef idx="2">
              <a:scrgbClr r="0" g="0" b="0"/>
            </a:lnRef>
            <a:fillRef idx="0">
              <a:scrgbClr r="0" g="0" b="0"/>
            </a:fillRef>
            <a:effectRef idx="0">
              <a:schemeClr val="accent2">
                <a:tint val="90000"/>
                <a:hueOff val="0"/>
                <a:satOff val="0"/>
                <a:lumOff val="0"/>
                <a:alphaOff val="0"/>
              </a:schemeClr>
            </a:effectRef>
            <a:fontRef idx="minor">
              <a:schemeClr val="tx1">
                <a:hueOff val="0"/>
                <a:satOff val="0"/>
                <a:lumOff val="0"/>
                <a:alphaOff val="0"/>
              </a:schemeClr>
            </a:fontRef>
          </p:style>
        </p:sp>
      </p:grpSp>
      <p:sp>
        <p:nvSpPr>
          <p:cNvPr id="27" name="4 CuadroTexto"/>
          <p:cNvSpPr txBox="1">
            <a:spLocks noChangeArrowheads="1"/>
          </p:cNvSpPr>
          <p:nvPr/>
        </p:nvSpPr>
        <p:spPr bwMode="auto">
          <a:xfrm>
            <a:off x="5957927" y="6532525"/>
            <a:ext cx="3224563"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lgn="r"/>
            <a:r>
              <a:rPr lang="es-CO" sz="500" dirty="0" smtClean="0">
                <a:latin typeface="Arial" charset="0"/>
              </a:rPr>
              <a:t>Fuente: Reporte SIIF </a:t>
            </a:r>
            <a:r>
              <a:rPr lang="es-CO" sz="500" dirty="0">
                <a:latin typeface="Arial" charset="0"/>
              </a:rPr>
              <a:t>NACION </a:t>
            </a:r>
            <a:r>
              <a:rPr lang="es-CO" sz="500" dirty="0" smtClean="0">
                <a:latin typeface="Arial" charset="0"/>
              </a:rPr>
              <a:t>al 02 de marzo de 2020</a:t>
            </a:r>
            <a:endParaRPr lang="es-CO" sz="500" dirty="0">
              <a:latin typeface="Arial" charset="0"/>
            </a:endParaRPr>
          </a:p>
          <a:p>
            <a:pPr algn="r"/>
            <a:r>
              <a:rPr lang="es-CO" sz="500" dirty="0" smtClean="0">
                <a:latin typeface="Arial" charset="0"/>
              </a:rPr>
              <a:t>Oficina </a:t>
            </a:r>
            <a:r>
              <a:rPr lang="es-CO" sz="500" dirty="0">
                <a:latin typeface="Arial" charset="0"/>
              </a:rPr>
              <a:t>Asesora de Planeación </a:t>
            </a:r>
            <a:r>
              <a:rPr lang="es-CO" sz="500" dirty="0" smtClean="0">
                <a:latin typeface="Arial" charset="0"/>
              </a:rPr>
              <a:t>- OAP </a:t>
            </a:r>
          </a:p>
        </p:txBody>
      </p:sp>
      <p:graphicFrame>
        <p:nvGraphicFramePr>
          <p:cNvPr id="4" name="Tabla 3"/>
          <p:cNvGraphicFramePr>
            <a:graphicFrameLocks noGrp="1"/>
          </p:cNvGraphicFramePr>
          <p:nvPr>
            <p:extLst>
              <p:ext uri="{D42A27DB-BD31-4B8C-83A1-F6EECF244321}">
                <p14:modId xmlns:p14="http://schemas.microsoft.com/office/powerpoint/2010/main" val="456435465"/>
              </p:ext>
            </p:extLst>
          </p:nvPr>
        </p:nvGraphicFramePr>
        <p:xfrm>
          <a:off x="530047" y="1210442"/>
          <a:ext cx="8147227" cy="4264844"/>
        </p:xfrm>
        <a:graphic>
          <a:graphicData uri="http://schemas.openxmlformats.org/drawingml/2006/table">
            <a:tbl>
              <a:tblPr/>
              <a:tblGrid>
                <a:gridCol w="1700012">
                  <a:extLst>
                    <a:ext uri="{9D8B030D-6E8A-4147-A177-3AD203B41FA5}">
                      <a16:colId xmlns:a16="http://schemas.microsoft.com/office/drawing/2014/main" val="2160768303"/>
                    </a:ext>
                  </a:extLst>
                </a:gridCol>
                <a:gridCol w="1090575">
                  <a:extLst>
                    <a:ext uri="{9D8B030D-6E8A-4147-A177-3AD203B41FA5}">
                      <a16:colId xmlns:a16="http://schemas.microsoft.com/office/drawing/2014/main" val="3544510611"/>
                    </a:ext>
                  </a:extLst>
                </a:gridCol>
                <a:gridCol w="1010384">
                  <a:extLst>
                    <a:ext uri="{9D8B030D-6E8A-4147-A177-3AD203B41FA5}">
                      <a16:colId xmlns:a16="http://schemas.microsoft.com/office/drawing/2014/main" val="3278235116"/>
                    </a:ext>
                  </a:extLst>
                </a:gridCol>
                <a:gridCol w="625476">
                  <a:extLst>
                    <a:ext uri="{9D8B030D-6E8A-4147-A177-3AD203B41FA5}">
                      <a16:colId xmlns:a16="http://schemas.microsoft.com/office/drawing/2014/main" val="3097579874"/>
                    </a:ext>
                  </a:extLst>
                </a:gridCol>
                <a:gridCol w="930195">
                  <a:extLst>
                    <a:ext uri="{9D8B030D-6E8A-4147-A177-3AD203B41FA5}">
                      <a16:colId xmlns:a16="http://schemas.microsoft.com/office/drawing/2014/main" val="970522879"/>
                    </a:ext>
                  </a:extLst>
                </a:gridCol>
                <a:gridCol w="930195">
                  <a:extLst>
                    <a:ext uri="{9D8B030D-6E8A-4147-A177-3AD203B41FA5}">
                      <a16:colId xmlns:a16="http://schemas.microsoft.com/office/drawing/2014/main" val="3251151271"/>
                    </a:ext>
                  </a:extLst>
                </a:gridCol>
                <a:gridCol w="930195">
                  <a:extLst>
                    <a:ext uri="{9D8B030D-6E8A-4147-A177-3AD203B41FA5}">
                      <a16:colId xmlns:a16="http://schemas.microsoft.com/office/drawing/2014/main" val="265880709"/>
                    </a:ext>
                  </a:extLst>
                </a:gridCol>
                <a:gridCol w="930195">
                  <a:extLst>
                    <a:ext uri="{9D8B030D-6E8A-4147-A177-3AD203B41FA5}">
                      <a16:colId xmlns:a16="http://schemas.microsoft.com/office/drawing/2014/main" val="3325610332"/>
                    </a:ext>
                  </a:extLst>
                </a:gridCol>
              </a:tblGrid>
              <a:tr h="170228">
                <a:tc gridSpan="8">
                  <a:txBody>
                    <a:bodyPr/>
                    <a:lstStyle/>
                    <a:p>
                      <a:pPr algn="ctr" fontAlgn="ctr"/>
                      <a:r>
                        <a:rPr lang="es-CO" sz="1100" b="1" i="0" u="none" strike="noStrike">
                          <a:solidFill>
                            <a:srgbClr val="FFFFFF"/>
                          </a:solidFill>
                          <a:effectLst/>
                          <a:latin typeface="Calibri" panose="020F0502020204030204" pitchFamily="34" charset="0"/>
                        </a:rPr>
                        <a:t>EJECUCIÓN RESUMEN - MHCP</a:t>
                      </a:r>
                    </a:p>
                  </a:txBody>
                  <a:tcPr marL="9107" marR="9107" marT="9107" marB="0" anchor="ctr">
                    <a:lnL>
                      <a:noFill/>
                    </a:lnL>
                    <a:lnR>
                      <a:noFill/>
                    </a:lnR>
                    <a:lnT>
                      <a:noFill/>
                    </a:lnT>
                    <a:lnB w="6350" cap="flat" cmpd="sng" algn="ctr">
                      <a:solidFill>
                        <a:srgbClr val="000000"/>
                      </a:solidFill>
                      <a:prstDash val="solid"/>
                      <a:round/>
                      <a:headEnd type="none" w="med" len="med"/>
                      <a:tailEnd type="none" w="med" len="med"/>
                    </a:lnB>
                    <a:solidFill>
                      <a:srgbClr val="002060"/>
                    </a:solidFill>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extLst>
                  <a:ext uri="{0D108BD9-81ED-4DB2-BD59-A6C34878D82A}">
                    <a16:rowId xmlns:a16="http://schemas.microsoft.com/office/drawing/2014/main" val="4153265714"/>
                  </a:ext>
                </a:extLst>
              </a:tr>
              <a:tr h="170228">
                <a:tc rowSpan="2">
                  <a:txBody>
                    <a:bodyPr/>
                    <a:lstStyle/>
                    <a:p>
                      <a:pPr algn="ctr" rtl="0" fontAlgn="ctr"/>
                      <a:r>
                        <a:rPr lang="es-CO" sz="800" b="1" i="0" u="none" strike="noStrike">
                          <a:effectLst/>
                          <a:latin typeface="Arial" panose="020B0604020202020204" pitchFamily="34" charset="0"/>
                        </a:rPr>
                        <a:t>CONCEPTO</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rowSpan="2">
                  <a:txBody>
                    <a:bodyPr/>
                    <a:lstStyle/>
                    <a:p>
                      <a:pPr algn="ctr" rtl="0" fontAlgn="ctr"/>
                      <a:r>
                        <a:rPr lang="es-CO" sz="800" b="1" i="0" u="none" strike="noStrike">
                          <a:effectLst/>
                          <a:latin typeface="Arial" panose="020B0604020202020204" pitchFamily="34" charset="0"/>
                        </a:rPr>
                        <a:t>APROPIACION INICIAL 2020</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rowSpan="2">
                  <a:txBody>
                    <a:bodyPr/>
                    <a:lstStyle/>
                    <a:p>
                      <a:pPr algn="ctr" rtl="0" fontAlgn="ctr"/>
                      <a:r>
                        <a:rPr lang="es-CO" sz="800" b="1" i="0" u="none" strike="noStrike">
                          <a:effectLst/>
                          <a:latin typeface="Arial" panose="020B0604020202020204" pitchFamily="34" charset="0"/>
                        </a:rPr>
                        <a:t>APROPIACION VIGENTE 2020</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rowSpan="2">
                  <a:txBody>
                    <a:bodyPr/>
                    <a:lstStyle/>
                    <a:p>
                      <a:pPr algn="ctr" fontAlgn="ctr"/>
                      <a:r>
                        <a:rPr lang="es-CO" sz="800" b="1" i="0" u="none" strike="noStrike">
                          <a:effectLst/>
                          <a:latin typeface="Arial" panose="020B0604020202020204" pitchFamily="34" charset="0"/>
                        </a:rPr>
                        <a:t>% PART.</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gridSpan="2">
                  <a:txBody>
                    <a:bodyPr/>
                    <a:lstStyle/>
                    <a:p>
                      <a:pPr algn="ctr" rtl="0" fontAlgn="ctr"/>
                      <a:r>
                        <a:rPr lang="es-CO" sz="800" b="1" i="0" u="none" strike="noStrike">
                          <a:effectLst/>
                          <a:latin typeface="Arial" panose="020B0604020202020204" pitchFamily="34" charset="0"/>
                        </a:rPr>
                        <a:t>COMPROMISOS 2020</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hMerge="1">
                  <a:txBody>
                    <a:bodyPr/>
                    <a:lstStyle/>
                    <a:p>
                      <a:endParaRPr lang="es-CO"/>
                    </a:p>
                  </a:txBody>
                  <a:tcPr/>
                </a:tc>
                <a:tc gridSpan="2">
                  <a:txBody>
                    <a:bodyPr/>
                    <a:lstStyle/>
                    <a:p>
                      <a:pPr algn="ctr" rtl="0" fontAlgn="ctr"/>
                      <a:r>
                        <a:rPr lang="es-CO" sz="800" b="1" i="0" u="none" strike="noStrike">
                          <a:effectLst/>
                          <a:latin typeface="Arial" panose="020B0604020202020204" pitchFamily="34" charset="0"/>
                        </a:rPr>
                        <a:t>OBLIGACIONES 2020</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hMerge="1">
                  <a:txBody>
                    <a:bodyPr/>
                    <a:lstStyle/>
                    <a:p>
                      <a:endParaRPr lang="es-CO"/>
                    </a:p>
                  </a:txBody>
                  <a:tcPr/>
                </a:tc>
                <a:extLst>
                  <a:ext uri="{0D108BD9-81ED-4DB2-BD59-A6C34878D82A}">
                    <a16:rowId xmlns:a16="http://schemas.microsoft.com/office/drawing/2014/main" val="3636573395"/>
                  </a:ext>
                </a:extLst>
              </a:tr>
              <a:tr h="400036">
                <a:tc vMerge="1">
                  <a:txBody>
                    <a:bodyPr/>
                    <a:lstStyle/>
                    <a:p>
                      <a:endParaRPr lang="es-CO"/>
                    </a:p>
                  </a:txBody>
                  <a:tcPr/>
                </a:tc>
                <a:tc vMerge="1">
                  <a:txBody>
                    <a:bodyPr/>
                    <a:lstStyle/>
                    <a:p>
                      <a:endParaRPr lang="es-CO"/>
                    </a:p>
                  </a:txBody>
                  <a:tcPr/>
                </a:tc>
                <a:tc vMerge="1">
                  <a:txBody>
                    <a:bodyPr/>
                    <a:lstStyle/>
                    <a:p>
                      <a:endParaRPr lang="es-CO"/>
                    </a:p>
                  </a:txBody>
                  <a:tcPr/>
                </a:tc>
                <a:tc vMerge="1">
                  <a:txBody>
                    <a:bodyPr/>
                    <a:lstStyle/>
                    <a:p>
                      <a:endParaRPr lang="es-CO"/>
                    </a:p>
                  </a:txBody>
                  <a:tcPr/>
                </a:tc>
                <a:tc>
                  <a:txBody>
                    <a:bodyPr/>
                    <a:lstStyle/>
                    <a:p>
                      <a:pPr algn="ctr" rtl="0" fontAlgn="ctr"/>
                      <a:r>
                        <a:rPr lang="es-CO" sz="800" b="1" i="0" u="none" strike="noStrike">
                          <a:effectLst/>
                          <a:latin typeface="Arial" panose="020B0604020202020204" pitchFamily="34" charset="0"/>
                        </a:rPr>
                        <a:t>Valor</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es-CO" sz="800" b="1" i="0" u="none" strike="noStrike">
                          <a:effectLst/>
                          <a:latin typeface="Arial" panose="020B0604020202020204" pitchFamily="34" charset="0"/>
                        </a:rPr>
                        <a:t>% </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es-CO" sz="800" b="1" i="0" u="none" strike="noStrike">
                          <a:effectLst/>
                          <a:latin typeface="Arial" panose="020B0604020202020204" pitchFamily="34" charset="0"/>
                        </a:rPr>
                        <a:t>Valor</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es-CO" sz="800" b="1" i="0" u="none" strike="noStrike">
                          <a:effectLst/>
                          <a:latin typeface="Arial" panose="020B0604020202020204" pitchFamily="34" charset="0"/>
                        </a:rPr>
                        <a:t>% </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extLst>
                  <a:ext uri="{0D108BD9-81ED-4DB2-BD59-A6C34878D82A}">
                    <a16:rowId xmlns:a16="http://schemas.microsoft.com/office/drawing/2014/main" val="110889607"/>
                  </a:ext>
                </a:extLst>
              </a:tr>
              <a:tr h="170228">
                <a:tc>
                  <a:txBody>
                    <a:bodyPr/>
                    <a:lstStyle/>
                    <a:p>
                      <a:pPr algn="ctr" rtl="0" fontAlgn="ctr"/>
                      <a:r>
                        <a:rPr lang="es-CO" sz="900" b="1" i="0" u="none" strike="noStrike">
                          <a:solidFill>
                            <a:srgbClr val="000000"/>
                          </a:solidFill>
                          <a:effectLst/>
                          <a:latin typeface="Arial" panose="020B0604020202020204" pitchFamily="34" charset="0"/>
                        </a:rPr>
                        <a:t> FUNCIONAMIENTO</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rtl="0" fontAlgn="ctr"/>
                      <a:r>
                        <a:rPr lang="es-CO" sz="900" b="1" i="0" u="none" strike="noStrike">
                          <a:solidFill>
                            <a:srgbClr val="000000"/>
                          </a:solidFill>
                          <a:effectLst/>
                          <a:latin typeface="Arial" panose="020B0604020202020204" pitchFamily="34" charset="0"/>
                        </a:rPr>
                        <a:t>10,988,671</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rtl="0" fontAlgn="ctr"/>
                      <a:r>
                        <a:rPr lang="es-CO" sz="900" b="1" i="0" u="none" strike="noStrike">
                          <a:solidFill>
                            <a:srgbClr val="000000"/>
                          </a:solidFill>
                          <a:effectLst/>
                          <a:latin typeface="Arial" panose="020B0604020202020204" pitchFamily="34" charset="0"/>
                        </a:rPr>
                        <a:t>10,401,448</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rtl="0" fontAlgn="ctr"/>
                      <a:r>
                        <a:rPr lang="es-CO" sz="1000" b="1" i="0" u="none" strike="noStrike">
                          <a:solidFill>
                            <a:srgbClr val="000000"/>
                          </a:solidFill>
                          <a:effectLst/>
                          <a:latin typeface="Arial" panose="020B0604020202020204" pitchFamily="34" charset="0"/>
                        </a:rPr>
                        <a:t>74.5%</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rtl="0" fontAlgn="ctr"/>
                      <a:r>
                        <a:rPr lang="es-CO" sz="900" b="1" i="0" u="none" strike="noStrike">
                          <a:solidFill>
                            <a:srgbClr val="000000"/>
                          </a:solidFill>
                          <a:effectLst/>
                          <a:latin typeface="Arial" panose="020B0604020202020204" pitchFamily="34" charset="0"/>
                        </a:rPr>
                        <a:t>747,789</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rtl="0" fontAlgn="ctr"/>
                      <a:r>
                        <a:rPr lang="es-CO" sz="1000" b="1" i="0" u="none" strike="noStrike">
                          <a:solidFill>
                            <a:srgbClr val="000000"/>
                          </a:solidFill>
                          <a:effectLst/>
                          <a:latin typeface="Arial" panose="020B0604020202020204" pitchFamily="34" charset="0"/>
                        </a:rPr>
                        <a:t>7.2%</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rtl="0" fontAlgn="ctr"/>
                      <a:r>
                        <a:rPr lang="es-CO" sz="900" b="1" i="0" u="none" strike="noStrike">
                          <a:solidFill>
                            <a:srgbClr val="000000"/>
                          </a:solidFill>
                          <a:effectLst/>
                          <a:latin typeface="Arial" panose="020B0604020202020204" pitchFamily="34" charset="0"/>
                        </a:rPr>
                        <a:t>687,149</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rtl="0" fontAlgn="ctr"/>
                      <a:r>
                        <a:rPr lang="es-CO" sz="1000" b="1" i="0" u="none" strike="noStrike">
                          <a:solidFill>
                            <a:srgbClr val="000000"/>
                          </a:solidFill>
                          <a:effectLst/>
                          <a:latin typeface="Arial" panose="020B0604020202020204" pitchFamily="34" charset="0"/>
                        </a:rPr>
                        <a:t>6.6%</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664151296"/>
                  </a:ext>
                </a:extLst>
              </a:tr>
              <a:tr h="264904">
                <a:tc>
                  <a:txBody>
                    <a:bodyPr/>
                    <a:lstStyle/>
                    <a:p>
                      <a:pPr algn="l" rtl="0" fontAlgn="ctr"/>
                      <a:r>
                        <a:rPr lang="es-CO" sz="900" b="1" i="0" u="none" strike="noStrike">
                          <a:solidFill>
                            <a:srgbClr val="000000"/>
                          </a:solidFill>
                          <a:effectLst/>
                          <a:latin typeface="Arial" panose="020B0604020202020204" pitchFamily="34" charset="0"/>
                        </a:rPr>
                        <a:t>GASTOS DE PERSONAL</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1" i="0" u="none" strike="noStrike">
                          <a:solidFill>
                            <a:srgbClr val="000000"/>
                          </a:solidFill>
                          <a:effectLst/>
                          <a:latin typeface="Arial" panose="020B0604020202020204" pitchFamily="34" charset="0"/>
                        </a:rPr>
                        <a:t>1,624,493</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1" i="0" u="none" strike="noStrike">
                          <a:solidFill>
                            <a:srgbClr val="000000"/>
                          </a:solidFill>
                          <a:effectLst/>
                          <a:latin typeface="Arial" panose="020B0604020202020204" pitchFamily="34" charset="0"/>
                        </a:rPr>
                        <a:t>1,624,493</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1" i="0" u="none" strike="noStrike">
                          <a:solidFill>
                            <a:srgbClr val="000000"/>
                          </a:solidFill>
                          <a:effectLst/>
                          <a:latin typeface="Arial" panose="020B0604020202020204" pitchFamily="34" charset="0"/>
                        </a:rPr>
                        <a:t>11.6%</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1" i="0" u="none" strike="noStrike">
                          <a:solidFill>
                            <a:srgbClr val="000000"/>
                          </a:solidFill>
                          <a:effectLst/>
                          <a:latin typeface="Arial" panose="020B0604020202020204" pitchFamily="34" charset="0"/>
                        </a:rPr>
                        <a:t>9,283</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1" i="0" u="none" strike="noStrike">
                          <a:solidFill>
                            <a:srgbClr val="000000"/>
                          </a:solidFill>
                          <a:effectLst/>
                          <a:latin typeface="Arial" panose="020B0604020202020204" pitchFamily="34" charset="0"/>
                        </a:rPr>
                        <a:t>0.6%</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1" i="0" u="none" strike="noStrike">
                          <a:solidFill>
                            <a:srgbClr val="000000"/>
                          </a:solidFill>
                          <a:effectLst/>
                          <a:latin typeface="Arial" panose="020B0604020202020204" pitchFamily="34" charset="0"/>
                        </a:rPr>
                        <a:t>9,212</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1" i="0" u="none" strike="noStrike">
                          <a:solidFill>
                            <a:srgbClr val="000000"/>
                          </a:solidFill>
                          <a:effectLst/>
                          <a:latin typeface="Arial" panose="020B0604020202020204" pitchFamily="34" charset="0"/>
                        </a:rPr>
                        <a:t>0.6%</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94293874"/>
                  </a:ext>
                </a:extLst>
              </a:tr>
              <a:tr h="170228">
                <a:tc>
                  <a:txBody>
                    <a:bodyPr/>
                    <a:lstStyle/>
                    <a:p>
                      <a:pPr algn="l" rtl="0" fontAlgn="ctr"/>
                      <a:r>
                        <a:rPr lang="es-CO" sz="900" b="0" i="0" u="none" strike="noStrike">
                          <a:solidFill>
                            <a:srgbClr val="000000"/>
                          </a:solidFill>
                          <a:effectLst/>
                          <a:latin typeface="Arial" panose="020B0604020202020204" pitchFamily="34" charset="0"/>
                        </a:rPr>
                        <a:t>       NACIÓN*</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1,549,511</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1,549,511</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11.1%</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0.0%</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0.0%</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32907574"/>
                  </a:ext>
                </a:extLst>
              </a:tr>
              <a:tr h="170228">
                <a:tc>
                  <a:txBody>
                    <a:bodyPr/>
                    <a:lstStyle/>
                    <a:p>
                      <a:pPr algn="l" rtl="0" fontAlgn="ctr"/>
                      <a:r>
                        <a:rPr lang="es-CO" sz="900" b="0" i="0" u="none" strike="noStrike">
                          <a:solidFill>
                            <a:srgbClr val="000000"/>
                          </a:solidFill>
                          <a:effectLst/>
                          <a:latin typeface="Arial" panose="020B0604020202020204" pitchFamily="34" charset="0"/>
                        </a:rPr>
                        <a:t>       MHCP</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74,982</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74,982</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0.5%</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9,283</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12.4%</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9,212</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12.3%</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6221652"/>
                  </a:ext>
                </a:extLst>
              </a:tr>
              <a:tr h="170228">
                <a:tc>
                  <a:txBody>
                    <a:bodyPr/>
                    <a:lstStyle/>
                    <a:p>
                      <a:pPr algn="l" rtl="0" fontAlgn="ctr"/>
                      <a:r>
                        <a:rPr lang="es-CO" sz="900" b="1" i="0" u="none" strike="noStrike">
                          <a:solidFill>
                            <a:srgbClr val="000000"/>
                          </a:solidFill>
                          <a:effectLst/>
                          <a:latin typeface="Arial" panose="020B0604020202020204" pitchFamily="34" charset="0"/>
                        </a:rPr>
                        <a:t>GASTOS GENERALES</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1" i="0" u="none" strike="noStrike">
                          <a:solidFill>
                            <a:srgbClr val="000000"/>
                          </a:solidFill>
                          <a:effectLst/>
                          <a:latin typeface="Arial" panose="020B0604020202020204" pitchFamily="34" charset="0"/>
                        </a:rPr>
                        <a:t>54,084</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1" i="0" u="none" strike="noStrike">
                          <a:solidFill>
                            <a:srgbClr val="000000"/>
                          </a:solidFill>
                          <a:effectLst/>
                          <a:latin typeface="Arial" panose="020B0604020202020204" pitchFamily="34" charset="0"/>
                        </a:rPr>
                        <a:t>54,084</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1" i="0" u="none" strike="noStrike">
                          <a:solidFill>
                            <a:srgbClr val="000000"/>
                          </a:solidFill>
                          <a:effectLst/>
                          <a:latin typeface="Arial" panose="020B0604020202020204" pitchFamily="34" charset="0"/>
                        </a:rPr>
                        <a:t>0.4%</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1" i="0" u="none" strike="noStrike">
                          <a:solidFill>
                            <a:srgbClr val="000000"/>
                          </a:solidFill>
                          <a:effectLst/>
                          <a:latin typeface="Arial" panose="020B0604020202020204" pitchFamily="34" charset="0"/>
                        </a:rPr>
                        <a:t>39,252</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72.6%</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1" i="0" u="none" strike="noStrike">
                          <a:solidFill>
                            <a:srgbClr val="000000"/>
                          </a:solidFill>
                          <a:effectLst/>
                          <a:latin typeface="Arial" panose="020B0604020202020204" pitchFamily="34" charset="0"/>
                        </a:rPr>
                        <a:t>2,917</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1" i="0" u="none" strike="noStrike">
                          <a:solidFill>
                            <a:srgbClr val="000000"/>
                          </a:solidFill>
                          <a:effectLst/>
                          <a:latin typeface="Arial" panose="020B0604020202020204" pitchFamily="34" charset="0"/>
                        </a:rPr>
                        <a:t>5.4%</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18452809"/>
                  </a:ext>
                </a:extLst>
              </a:tr>
              <a:tr h="170228">
                <a:tc>
                  <a:txBody>
                    <a:bodyPr/>
                    <a:lstStyle/>
                    <a:p>
                      <a:pPr algn="l" rtl="0" fontAlgn="ctr"/>
                      <a:r>
                        <a:rPr lang="es-CO" sz="900" b="1" i="0" u="none" strike="noStrike">
                          <a:solidFill>
                            <a:srgbClr val="000000"/>
                          </a:solidFill>
                          <a:effectLst/>
                          <a:latin typeface="Arial" panose="020B0604020202020204" pitchFamily="34" charset="0"/>
                        </a:rPr>
                        <a:t>TRANSFERENCIAS</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1" i="0" u="none" strike="noStrike">
                          <a:solidFill>
                            <a:srgbClr val="000000"/>
                          </a:solidFill>
                          <a:effectLst/>
                          <a:latin typeface="Arial" panose="020B0604020202020204" pitchFamily="34" charset="0"/>
                        </a:rPr>
                        <a:t>8,884,140</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1" i="0" u="none" strike="noStrike">
                          <a:solidFill>
                            <a:srgbClr val="000000"/>
                          </a:solidFill>
                          <a:effectLst/>
                          <a:latin typeface="Arial" panose="020B0604020202020204" pitchFamily="34" charset="0"/>
                        </a:rPr>
                        <a:t>8,296,916</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1" i="0" u="none" strike="noStrike">
                          <a:solidFill>
                            <a:srgbClr val="000000"/>
                          </a:solidFill>
                          <a:effectLst/>
                          <a:latin typeface="Arial" panose="020B0604020202020204" pitchFamily="34" charset="0"/>
                        </a:rPr>
                        <a:t>59.4%</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1" i="0" u="none" strike="noStrike">
                          <a:solidFill>
                            <a:srgbClr val="000000"/>
                          </a:solidFill>
                          <a:effectLst/>
                          <a:latin typeface="Arial" panose="020B0604020202020204" pitchFamily="34" charset="0"/>
                        </a:rPr>
                        <a:t>379,009</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1" i="0" u="none" strike="noStrike">
                          <a:solidFill>
                            <a:srgbClr val="000000"/>
                          </a:solidFill>
                          <a:effectLst/>
                          <a:latin typeface="Arial" panose="020B0604020202020204" pitchFamily="34" charset="0"/>
                        </a:rPr>
                        <a:t>4.6%</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1" i="0" u="none" strike="noStrike">
                          <a:solidFill>
                            <a:srgbClr val="000000"/>
                          </a:solidFill>
                          <a:effectLst/>
                          <a:latin typeface="Arial" panose="020B0604020202020204" pitchFamily="34" charset="0"/>
                        </a:rPr>
                        <a:t>357,053</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1" i="0" u="none" strike="noStrike">
                          <a:solidFill>
                            <a:srgbClr val="000000"/>
                          </a:solidFill>
                          <a:effectLst/>
                          <a:latin typeface="Arial" panose="020B0604020202020204" pitchFamily="34" charset="0"/>
                        </a:rPr>
                        <a:t>4.3%</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45087880"/>
                  </a:ext>
                </a:extLst>
              </a:tr>
              <a:tr h="170228">
                <a:tc>
                  <a:txBody>
                    <a:bodyPr/>
                    <a:lstStyle/>
                    <a:p>
                      <a:pPr algn="l" rtl="0" fontAlgn="ctr"/>
                      <a:r>
                        <a:rPr lang="es-CO" sz="900" b="0" i="0" u="none" strike="noStrike">
                          <a:solidFill>
                            <a:srgbClr val="000000"/>
                          </a:solidFill>
                          <a:effectLst/>
                          <a:latin typeface="Arial" panose="020B0604020202020204" pitchFamily="34" charset="0"/>
                        </a:rPr>
                        <a:t>      CORRIENTES</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8,660,470</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8,073,246</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57.8%</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379,009</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4.7%</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357,053</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4.4%</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89129097"/>
                  </a:ext>
                </a:extLst>
              </a:tr>
              <a:tr h="170228">
                <a:tc>
                  <a:txBody>
                    <a:bodyPr/>
                    <a:lstStyle/>
                    <a:p>
                      <a:pPr algn="l" rtl="0" fontAlgn="ctr"/>
                      <a:r>
                        <a:rPr lang="es-CO" sz="900" b="0" i="0" u="none" strike="noStrike">
                          <a:solidFill>
                            <a:srgbClr val="000000"/>
                          </a:solidFill>
                          <a:effectLst/>
                          <a:latin typeface="Arial" panose="020B0604020202020204" pitchFamily="34" charset="0"/>
                        </a:rPr>
                        <a:t>      DE CAPITAL</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223,670</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223,670</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1.6%</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0.0%</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0.0%</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71520951"/>
                  </a:ext>
                </a:extLst>
              </a:tr>
              <a:tr h="393099">
                <a:tc>
                  <a:txBody>
                    <a:bodyPr/>
                    <a:lstStyle/>
                    <a:p>
                      <a:pPr algn="l" rtl="0" fontAlgn="ctr"/>
                      <a:r>
                        <a:rPr lang="es-CO" sz="900" b="1" i="0" u="none" strike="noStrike">
                          <a:solidFill>
                            <a:srgbClr val="000000"/>
                          </a:solidFill>
                          <a:effectLst/>
                          <a:latin typeface="Arial" panose="020B0604020202020204" pitchFamily="34" charset="0"/>
                        </a:rPr>
                        <a:t>ADQUISICIÓN DE ACTIVOS FINANCIEROS</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320,008</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320,008</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2.3%</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320,008</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100.0%</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317,968</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99.4%</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25912307"/>
                  </a:ext>
                </a:extLst>
              </a:tr>
              <a:tr h="544729">
                <a:tc>
                  <a:txBody>
                    <a:bodyPr/>
                    <a:lstStyle/>
                    <a:p>
                      <a:pPr algn="l" rtl="0" fontAlgn="ctr"/>
                      <a:r>
                        <a:rPr lang="es-CO" sz="900" b="1" i="0" u="none" strike="noStrike">
                          <a:solidFill>
                            <a:srgbClr val="000000"/>
                          </a:solidFill>
                          <a:effectLst/>
                          <a:latin typeface="Arial" panose="020B0604020202020204" pitchFamily="34" charset="0"/>
                        </a:rPr>
                        <a:t>GASTOS POR TRIBUTOS, MULTAS, SANCIONES E INTERES DE MORA</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105,947</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105,947</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0.8%</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236</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0.2%</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solidFill>
                            <a:srgbClr val="000000"/>
                          </a:solidFill>
                          <a:effectLst/>
                          <a:latin typeface="Arial" panose="020B0604020202020204" pitchFamily="34" charset="0"/>
                        </a:rPr>
                        <a:t>0.0%</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90123620"/>
                  </a:ext>
                </a:extLst>
              </a:tr>
              <a:tr h="170228">
                <a:tc>
                  <a:txBody>
                    <a:bodyPr/>
                    <a:lstStyle/>
                    <a:p>
                      <a:pPr algn="ctr" rtl="0" fontAlgn="ctr"/>
                      <a:r>
                        <a:rPr lang="es-CO" sz="900" b="1" i="0" u="none" strike="noStrike">
                          <a:solidFill>
                            <a:srgbClr val="000000"/>
                          </a:solidFill>
                          <a:effectLst/>
                          <a:latin typeface="Arial" panose="020B0604020202020204" pitchFamily="34" charset="0"/>
                        </a:rPr>
                        <a:t> INVERSION</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rtl="0" fontAlgn="ctr"/>
                      <a:r>
                        <a:rPr lang="es-CO" sz="900" b="1" i="0" u="none" strike="noStrike">
                          <a:solidFill>
                            <a:srgbClr val="000000"/>
                          </a:solidFill>
                          <a:effectLst/>
                          <a:latin typeface="Arial" panose="020B0604020202020204" pitchFamily="34" charset="0"/>
                        </a:rPr>
                        <a:t>3,567,423</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rtl="0" fontAlgn="ctr"/>
                      <a:r>
                        <a:rPr lang="es-CO" sz="900" b="1" i="0" u="none" strike="noStrike">
                          <a:solidFill>
                            <a:srgbClr val="000000"/>
                          </a:solidFill>
                          <a:effectLst/>
                          <a:latin typeface="Arial" panose="020B0604020202020204" pitchFamily="34" charset="0"/>
                        </a:rPr>
                        <a:t>3,567,423</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rtl="0" fontAlgn="ctr"/>
                      <a:r>
                        <a:rPr lang="es-CO" sz="1000" b="1" i="0" u="none" strike="noStrike">
                          <a:solidFill>
                            <a:srgbClr val="000000"/>
                          </a:solidFill>
                          <a:effectLst/>
                          <a:latin typeface="Arial" panose="020B0604020202020204" pitchFamily="34" charset="0"/>
                        </a:rPr>
                        <a:t>25.5%</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rtl="0" fontAlgn="ctr"/>
                      <a:r>
                        <a:rPr lang="es-CO" sz="900" b="1" i="0" u="none" strike="noStrike">
                          <a:solidFill>
                            <a:srgbClr val="000000"/>
                          </a:solidFill>
                          <a:effectLst/>
                          <a:latin typeface="Arial" panose="020B0604020202020204" pitchFamily="34" charset="0"/>
                        </a:rPr>
                        <a:t>669,557</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rtl="0" fontAlgn="ctr"/>
                      <a:r>
                        <a:rPr lang="es-CO" sz="1000" b="1" i="0" u="none" strike="noStrike">
                          <a:solidFill>
                            <a:srgbClr val="000000"/>
                          </a:solidFill>
                          <a:effectLst/>
                          <a:latin typeface="Arial" panose="020B0604020202020204" pitchFamily="34" charset="0"/>
                        </a:rPr>
                        <a:t>18.8%</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rtl="0" fontAlgn="ctr"/>
                      <a:r>
                        <a:rPr lang="es-CO" sz="900" b="1" i="0" u="none" strike="noStrike">
                          <a:solidFill>
                            <a:srgbClr val="000000"/>
                          </a:solidFill>
                          <a:effectLst/>
                          <a:latin typeface="Arial" panose="020B0604020202020204" pitchFamily="34" charset="0"/>
                        </a:rPr>
                        <a:t>27,236</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rtl="0" fontAlgn="ctr"/>
                      <a:r>
                        <a:rPr lang="es-CO" sz="1000" b="1" i="0" u="none" strike="noStrike">
                          <a:solidFill>
                            <a:srgbClr val="000000"/>
                          </a:solidFill>
                          <a:effectLst/>
                          <a:latin typeface="Arial" panose="020B0604020202020204" pitchFamily="34" charset="0"/>
                        </a:rPr>
                        <a:t>0.8%</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4053776108"/>
                  </a:ext>
                </a:extLst>
              </a:tr>
              <a:tr h="272365">
                <a:tc>
                  <a:txBody>
                    <a:bodyPr/>
                    <a:lstStyle/>
                    <a:p>
                      <a:pPr algn="l" rtl="0" fontAlgn="ctr"/>
                      <a:r>
                        <a:rPr lang="es-CO" sz="900" b="1" i="0" u="none" strike="noStrike">
                          <a:solidFill>
                            <a:srgbClr val="000000"/>
                          </a:solidFill>
                          <a:effectLst/>
                          <a:latin typeface="Arial" panose="020B0604020202020204" pitchFamily="34" charset="0"/>
                        </a:rPr>
                        <a:t>Proyectos Misionales MHCP</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1" i="0" u="none" strike="noStrike">
                          <a:solidFill>
                            <a:srgbClr val="000000"/>
                          </a:solidFill>
                          <a:effectLst/>
                          <a:latin typeface="Arial" panose="020B0604020202020204" pitchFamily="34" charset="0"/>
                        </a:rPr>
                        <a:t>126,861</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1" i="0" u="none" strike="noStrike">
                          <a:solidFill>
                            <a:srgbClr val="000000"/>
                          </a:solidFill>
                          <a:effectLst/>
                          <a:latin typeface="Arial" panose="020B0604020202020204" pitchFamily="34" charset="0"/>
                        </a:rPr>
                        <a:t>126,861</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1" i="0" u="none" strike="noStrike">
                          <a:effectLst/>
                          <a:latin typeface="Arial" panose="020B0604020202020204" pitchFamily="34" charset="0"/>
                        </a:rPr>
                        <a:t>0.9%</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1" i="0" u="none" strike="noStrike">
                          <a:solidFill>
                            <a:srgbClr val="000000"/>
                          </a:solidFill>
                          <a:effectLst/>
                          <a:latin typeface="Arial" panose="020B0604020202020204" pitchFamily="34" charset="0"/>
                        </a:rPr>
                        <a:t>35,509</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1" i="0" u="none" strike="noStrike">
                          <a:effectLst/>
                          <a:latin typeface="Arial" panose="020B0604020202020204" pitchFamily="34" charset="0"/>
                        </a:rPr>
                        <a:t>28.0%</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1" i="0" u="none" strike="noStrike">
                          <a:solidFill>
                            <a:srgbClr val="000000"/>
                          </a:solidFill>
                          <a:effectLst/>
                          <a:latin typeface="Arial" panose="020B0604020202020204" pitchFamily="34" charset="0"/>
                        </a:rPr>
                        <a:t>11,361</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1" i="0" u="none" strike="noStrike">
                          <a:effectLst/>
                          <a:latin typeface="Arial" panose="020B0604020202020204" pitchFamily="34" charset="0"/>
                        </a:rPr>
                        <a:t>9.0%</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51972266"/>
                  </a:ext>
                </a:extLst>
              </a:tr>
              <a:tr h="170228">
                <a:tc>
                  <a:txBody>
                    <a:bodyPr/>
                    <a:lstStyle/>
                    <a:p>
                      <a:pPr algn="l" rtl="0" fontAlgn="ctr"/>
                      <a:r>
                        <a:rPr lang="es-CO" sz="900" b="1" i="0" u="none" strike="noStrike">
                          <a:solidFill>
                            <a:srgbClr val="000000"/>
                          </a:solidFill>
                          <a:effectLst/>
                          <a:latin typeface="Arial" panose="020B0604020202020204" pitchFamily="34" charset="0"/>
                        </a:rPr>
                        <a:t>       NACIÓN**</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1" i="0" u="none" strike="noStrike">
                          <a:solidFill>
                            <a:srgbClr val="000000"/>
                          </a:solidFill>
                          <a:effectLst/>
                          <a:latin typeface="Arial" panose="020B0604020202020204" pitchFamily="34" charset="0"/>
                        </a:rPr>
                        <a:t>3,440,562</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1" i="0" u="none" strike="noStrike">
                          <a:solidFill>
                            <a:srgbClr val="000000"/>
                          </a:solidFill>
                          <a:effectLst/>
                          <a:latin typeface="Arial" panose="020B0604020202020204" pitchFamily="34" charset="0"/>
                        </a:rPr>
                        <a:t>3,440,562</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1" i="0" u="none" strike="noStrike">
                          <a:effectLst/>
                          <a:latin typeface="Arial" panose="020B0604020202020204" pitchFamily="34" charset="0"/>
                        </a:rPr>
                        <a:t>24.6%</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1" i="0" u="none" strike="noStrike">
                          <a:solidFill>
                            <a:srgbClr val="000000"/>
                          </a:solidFill>
                          <a:effectLst/>
                          <a:latin typeface="Arial" panose="020B0604020202020204" pitchFamily="34" charset="0"/>
                        </a:rPr>
                        <a:t>634,047</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1" i="0" u="none" strike="noStrike">
                          <a:effectLst/>
                          <a:latin typeface="Arial" panose="020B0604020202020204" pitchFamily="34" charset="0"/>
                        </a:rPr>
                        <a:t>18.4%</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1" i="0" u="none" strike="noStrike">
                          <a:solidFill>
                            <a:srgbClr val="000000"/>
                          </a:solidFill>
                          <a:effectLst/>
                          <a:latin typeface="Arial" panose="020B0604020202020204" pitchFamily="34" charset="0"/>
                        </a:rPr>
                        <a:t>15,875</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1" i="0" u="none" strike="noStrike">
                          <a:effectLst/>
                          <a:latin typeface="Arial" panose="020B0604020202020204" pitchFamily="34" charset="0"/>
                        </a:rPr>
                        <a:t>0.5%</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48248379"/>
                  </a:ext>
                </a:extLst>
              </a:tr>
              <a:tr h="170228">
                <a:tc>
                  <a:txBody>
                    <a:bodyPr/>
                    <a:lstStyle/>
                    <a:p>
                      <a:pPr algn="l" rtl="0" fontAlgn="ctr"/>
                      <a:r>
                        <a:rPr lang="es-CO" sz="900" b="0" i="0" u="none" strike="noStrike">
                          <a:solidFill>
                            <a:srgbClr val="000000"/>
                          </a:solidFill>
                          <a:effectLst/>
                          <a:latin typeface="Arial" panose="020B0604020202020204" pitchFamily="34" charset="0"/>
                        </a:rPr>
                        <a:t>   - Transporte Masivo</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497,330</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497,330</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effectLst/>
                          <a:latin typeface="Arial" panose="020B0604020202020204" pitchFamily="34" charset="0"/>
                        </a:rPr>
                        <a:t>3.6%</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487,825</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effectLst/>
                          <a:latin typeface="Arial" panose="020B0604020202020204" pitchFamily="34" charset="0"/>
                        </a:rPr>
                        <a:t>98.1%</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effectLst/>
                          <a:latin typeface="Arial" panose="020B0604020202020204" pitchFamily="34" charset="0"/>
                        </a:rPr>
                        <a:t>0.0%</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60600459"/>
                  </a:ext>
                </a:extLst>
              </a:tr>
              <a:tr h="170228">
                <a:tc>
                  <a:txBody>
                    <a:bodyPr/>
                    <a:lstStyle/>
                    <a:p>
                      <a:pPr algn="l" rtl="0" fontAlgn="ctr"/>
                      <a:r>
                        <a:rPr lang="es-CO" sz="900" b="0" i="0" u="none" strike="noStrike">
                          <a:solidFill>
                            <a:srgbClr val="000000"/>
                          </a:solidFill>
                          <a:effectLst/>
                          <a:latin typeface="Arial" panose="020B0604020202020204" pitchFamily="34" charset="0"/>
                        </a:rPr>
                        <a:t>   - Estratégicos</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2,943,232</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2,943,232</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effectLst/>
                          <a:latin typeface="Arial" panose="020B0604020202020204" pitchFamily="34" charset="0"/>
                        </a:rPr>
                        <a:t>21.1%</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146,223</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effectLst/>
                          <a:latin typeface="Arial" panose="020B0604020202020204" pitchFamily="34" charset="0"/>
                        </a:rPr>
                        <a:t>5.0%</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15,875</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000" b="0" i="0" u="none" strike="noStrike">
                          <a:effectLst/>
                          <a:latin typeface="Arial" panose="020B0604020202020204" pitchFamily="34" charset="0"/>
                        </a:rPr>
                        <a:t>0.5%</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72390027"/>
                  </a:ext>
                </a:extLst>
              </a:tr>
              <a:tr h="170228">
                <a:tc>
                  <a:txBody>
                    <a:bodyPr/>
                    <a:lstStyle/>
                    <a:p>
                      <a:pPr algn="ctr" rtl="0" fontAlgn="ctr"/>
                      <a:r>
                        <a:rPr lang="es-CO" sz="900" b="1" i="0" u="none" strike="noStrike">
                          <a:solidFill>
                            <a:srgbClr val="FFFFFF"/>
                          </a:solidFill>
                          <a:effectLst/>
                          <a:latin typeface="Arial" panose="020B0604020202020204" pitchFamily="34" charset="0"/>
                        </a:rPr>
                        <a:t>TOTAL </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900" b="1" i="0" u="none" strike="noStrike">
                          <a:solidFill>
                            <a:srgbClr val="FFFFFF"/>
                          </a:solidFill>
                          <a:effectLst/>
                          <a:latin typeface="Arial" panose="020B0604020202020204" pitchFamily="34" charset="0"/>
                        </a:rPr>
                        <a:t>14,556,094</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1000" b="1" i="0" u="none" strike="noStrike">
                          <a:solidFill>
                            <a:srgbClr val="FFFFFF"/>
                          </a:solidFill>
                          <a:effectLst/>
                          <a:latin typeface="Arial" panose="020B0604020202020204" pitchFamily="34" charset="0"/>
                        </a:rPr>
                        <a:t>13,968,870</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1000" b="1" i="0" u="none" strike="noStrike">
                          <a:solidFill>
                            <a:srgbClr val="FFFFFF"/>
                          </a:solidFill>
                          <a:effectLst/>
                          <a:latin typeface="Arial" panose="020B0604020202020204" pitchFamily="34" charset="0"/>
                        </a:rPr>
                        <a:t>100.0%</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1000" b="1" i="0" u="none" strike="noStrike">
                          <a:solidFill>
                            <a:srgbClr val="FFFFFF"/>
                          </a:solidFill>
                          <a:effectLst/>
                          <a:latin typeface="Arial" panose="020B0604020202020204" pitchFamily="34" charset="0"/>
                        </a:rPr>
                        <a:t>1,417,345</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1000" b="1" i="0" u="none" strike="noStrike">
                          <a:solidFill>
                            <a:srgbClr val="FFFFFF"/>
                          </a:solidFill>
                          <a:effectLst/>
                          <a:latin typeface="Arial" panose="020B0604020202020204" pitchFamily="34" charset="0"/>
                        </a:rPr>
                        <a:t>10.1%</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1000" b="1" i="0" u="none" strike="noStrike">
                          <a:solidFill>
                            <a:srgbClr val="FFFFFF"/>
                          </a:solidFill>
                          <a:effectLst/>
                          <a:latin typeface="Arial" panose="020B0604020202020204" pitchFamily="34" charset="0"/>
                        </a:rPr>
                        <a:t>714,385</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1000" b="1" i="0" u="none" strike="noStrike" dirty="0">
                          <a:solidFill>
                            <a:srgbClr val="FFFFFF"/>
                          </a:solidFill>
                          <a:effectLst/>
                          <a:latin typeface="Arial" panose="020B0604020202020204" pitchFamily="34" charset="0"/>
                        </a:rPr>
                        <a:t>5.1%</a:t>
                      </a:r>
                    </a:p>
                  </a:txBody>
                  <a:tcPr marL="9107" marR="9107" marT="910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extLst>
                  <a:ext uri="{0D108BD9-81ED-4DB2-BD59-A6C34878D82A}">
                    <a16:rowId xmlns:a16="http://schemas.microsoft.com/office/drawing/2014/main" val="1607052441"/>
                  </a:ext>
                </a:extLst>
              </a:tr>
            </a:tbl>
          </a:graphicData>
        </a:graphic>
      </p:graphicFrame>
    </p:spTree>
    <p:extLst>
      <p:ext uri="{BB962C8B-B14F-4D97-AF65-F5344CB8AC3E}">
        <p14:creationId xmlns:p14="http://schemas.microsoft.com/office/powerpoint/2010/main" val="420066266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13 CuadroTexto"/>
          <p:cNvSpPr txBox="1"/>
          <p:nvPr/>
        </p:nvSpPr>
        <p:spPr>
          <a:xfrm>
            <a:off x="3052927" y="442760"/>
            <a:ext cx="5508104" cy="369332"/>
          </a:xfrm>
          <a:prstGeom prst="rect">
            <a:avLst/>
          </a:prstGeom>
          <a:noFill/>
          <a:ln>
            <a:noFill/>
          </a:ln>
        </p:spPr>
        <p:style>
          <a:lnRef idx="2">
            <a:schemeClr val="accent2"/>
          </a:lnRef>
          <a:fillRef idx="1">
            <a:schemeClr val="lt1"/>
          </a:fillRef>
          <a:effectRef idx="0">
            <a:schemeClr val="accent2"/>
          </a:effectRef>
          <a:fontRef idx="minor">
            <a:schemeClr val="dk1"/>
          </a:fontRef>
        </p:style>
        <p:txBody>
          <a:bodyPr wrap="square" rtlCol="0">
            <a:spAutoFit/>
          </a:bodyPr>
          <a:lstStyle>
            <a:defPPr>
              <a:defRPr lang="es-CO"/>
            </a:defPPr>
            <a:lvl1pPr>
              <a:defRPr sz="2000" b="1">
                <a:solidFill>
                  <a:schemeClr val="dk1"/>
                </a:solidFill>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es-CO" sz="1800" b="0" dirty="0">
                <a:solidFill>
                  <a:schemeClr val="tx2"/>
                </a:solidFill>
                <a:latin typeface="Arial"/>
                <a:cs typeface="Arial"/>
              </a:rPr>
              <a:t>Proyectos Misionales MHCP</a:t>
            </a:r>
          </a:p>
        </p:txBody>
      </p:sp>
      <p:sp>
        <p:nvSpPr>
          <p:cNvPr id="8" name="1 Título"/>
          <p:cNvSpPr txBox="1">
            <a:spLocks/>
          </p:cNvSpPr>
          <p:nvPr/>
        </p:nvSpPr>
        <p:spPr bwMode="auto">
          <a:xfrm>
            <a:off x="7177127" y="918874"/>
            <a:ext cx="1801590" cy="298261"/>
          </a:xfrm>
          <a:prstGeom prst="rect">
            <a:avLst/>
          </a:prstGeom>
          <a:noFill/>
          <a:ln w="9525">
            <a:noFill/>
            <a:miter lim="800000"/>
            <a:headEnd/>
            <a:tailEnd/>
          </a:ln>
        </p:spPr>
        <p:txBody>
          <a:bodyPr anchor="ctr"/>
          <a:lstStyle/>
          <a:p>
            <a:pPr algn="ctr" eaLnBrk="0" hangingPunct="0">
              <a:lnSpc>
                <a:spcPts val="2000"/>
              </a:lnSpc>
              <a:defRPr/>
            </a:pPr>
            <a:r>
              <a:rPr lang="es-CO" sz="900" b="1" kern="0" dirty="0" smtClean="0">
                <a:latin typeface="+mj-lt"/>
                <a:ea typeface="+mj-ea"/>
                <a:cs typeface="+mj-cs"/>
              </a:rPr>
              <a:t>Cifras en millones </a:t>
            </a:r>
            <a:endParaRPr lang="es-CO" sz="900" b="1" kern="0" dirty="0">
              <a:latin typeface="+mj-lt"/>
              <a:ea typeface="+mj-ea"/>
              <a:cs typeface="+mj-cs"/>
            </a:endParaRPr>
          </a:p>
        </p:txBody>
      </p:sp>
      <p:grpSp>
        <p:nvGrpSpPr>
          <p:cNvPr id="2" name="Grupo 1"/>
          <p:cNvGrpSpPr/>
          <p:nvPr/>
        </p:nvGrpSpPr>
        <p:grpSpPr>
          <a:xfrm>
            <a:off x="6761553" y="23018"/>
            <a:ext cx="1872208" cy="835489"/>
            <a:chOff x="6372200" y="157835"/>
            <a:chExt cx="1872208" cy="835489"/>
          </a:xfrm>
        </p:grpSpPr>
        <p:grpSp>
          <p:nvGrpSpPr>
            <p:cNvPr id="34" name="33 Grupo"/>
            <p:cNvGrpSpPr/>
            <p:nvPr/>
          </p:nvGrpSpPr>
          <p:grpSpPr>
            <a:xfrm>
              <a:off x="6372200" y="157835"/>
              <a:ext cx="1872208" cy="835489"/>
              <a:chOff x="7092280" y="415711"/>
              <a:chExt cx="1872208" cy="835489"/>
            </a:xfrm>
          </p:grpSpPr>
          <p:sp>
            <p:nvSpPr>
              <p:cNvPr id="35" name="Forma libre 13"/>
              <p:cNvSpPr/>
              <p:nvPr/>
            </p:nvSpPr>
            <p:spPr>
              <a:xfrm>
                <a:off x="8140704" y="872386"/>
                <a:ext cx="91440" cy="108000"/>
              </a:xfrm>
              <a:custGeom>
                <a:avLst/>
                <a:gdLst/>
                <a:ahLst/>
                <a:cxnLst/>
                <a:rect l="0" t="0" r="0" b="0"/>
                <a:pathLst>
                  <a:path>
                    <a:moveTo>
                      <a:pt x="45720" y="0"/>
                    </a:moveTo>
                    <a:lnTo>
                      <a:pt x="77961" y="0"/>
                    </a:lnTo>
                    <a:lnTo>
                      <a:pt x="77961" y="275942"/>
                    </a:lnTo>
                    <a:lnTo>
                      <a:pt x="110203" y="275942"/>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36" name="Forma libre 14"/>
              <p:cNvSpPr/>
              <p:nvPr/>
            </p:nvSpPr>
            <p:spPr>
              <a:xfrm>
                <a:off x="8140704" y="872386"/>
                <a:ext cx="91440" cy="108000"/>
              </a:xfrm>
              <a:custGeom>
                <a:avLst/>
                <a:gdLst/>
                <a:ahLst/>
                <a:cxnLst/>
                <a:rect l="0" t="0" r="0" b="0"/>
                <a:pathLst>
                  <a:path>
                    <a:moveTo>
                      <a:pt x="45720" y="0"/>
                    </a:moveTo>
                    <a:lnTo>
                      <a:pt x="77961" y="0"/>
                    </a:lnTo>
                    <a:lnTo>
                      <a:pt x="77961" y="178717"/>
                    </a:lnTo>
                    <a:lnTo>
                      <a:pt x="110203" y="178717"/>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37" name="Forma libre 15"/>
              <p:cNvSpPr/>
              <p:nvPr/>
            </p:nvSpPr>
            <p:spPr>
              <a:xfrm>
                <a:off x="8140704" y="826666"/>
                <a:ext cx="91440" cy="108000"/>
              </a:xfrm>
              <a:custGeom>
                <a:avLst/>
                <a:gdLst/>
                <a:ahLst/>
                <a:cxnLst/>
                <a:rect l="0" t="0" r="0" b="0"/>
                <a:pathLst>
                  <a:path>
                    <a:moveTo>
                      <a:pt x="45720" y="45720"/>
                    </a:moveTo>
                    <a:lnTo>
                      <a:pt x="77961" y="45720"/>
                    </a:lnTo>
                    <a:lnTo>
                      <a:pt x="77961" y="126475"/>
                    </a:lnTo>
                    <a:lnTo>
                      <a:pt x="110203" y="126475"/>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38" name="Forma libre 16"/>
              <p:cNvSpPr/>
              <p:nvPr/>
            </p:nvSpPr>
            <p:spPr>
              <a:xfrm>
                <a:off x="8140704" y="489828"/>
                <a:ext cx="91440" cy="108000"/>
              </a:xfrm>
              <a:custGeom>
                <a:avLst/>
                <a:gdLst/>
                <a:ahLst/>
                <a:cxnLst/>
                <a:rect l="0" t="0" r="0" b="0"/>
                <a:pathLst>
                  <a:path>
                    <a:moveTo>
                      <a:pt x="45720" y="0"/>
                    </a:moveTo>
                    <a:lnTo>
                      <a:pt x="77961" y="0"/>
                    </a:lnTo>
                    <a:lnTo>
                      <a:pt x="77961" y="201845"/>
                    </a:lnTo>
                    <a:lnTo>
                      <a:pt x="110203" y="201845"/>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39" name="Forma libre 17"/>
              <p:cNvSpPr/>
              <p:nvPr/>
            </p:nvSpPr>
            <p:spPr>
              <a:xfrm>
                <a:off x="8140704" y="489828"/>
                <a:ext cx="91440" cy="108000"/>
              </a:xfrm>
              <a:custGeom>
                <a:avLst/>
                <a:gdLst/>
                <a:ahLst/>
                <a:cxnLst/>
                <a:rect l="0" t="0" r="0" b="0"/>
                <a:pathLst>
                  <a:path>
                    <a:moveTo>
                      <a:pt x="45720" y="0"/>
                    </a:moveTo>
                    <a:lnTo>
                      <a:pt x="77961" y="0"/>
                    </a:lnTo>
                    <a:lnTo>
                      <a:pt x="77961" y="101602"/>
                    </a:lnTo>
                    <a:lnTo>
                      <a:pt x="110203" y="101602"/>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40" name="Forma libre 18"/>
              <p:cNvSpPr/>
              <p:nvPr/>
            </p:nvSpPr>
            <p:spPr>
              <a:xfrm>
                <a:off x="8140704" y="444108"/>
                <a:ext cx="91440" cy="108000"/>
              </a:xfrm>
              <a:custGeom>
                <a:avLst/>
                <a:gdLst/>
                <a:ahLst/>
                <a:cxnLst/>
                <a:rect l="0" t="0" r="0" b="0"/>
                <a:pathLst>
                  <a:path>
                    <a:moveTo>
                      <a:pt x="45720" y="45720"/>
                    </a:moveTo>
                    <a:lnTo>
                      <a:pt x="77961" y="45720"/>
                    </a:lnTo>
                    <a:lnTo>
                      <a:pt x="77961" y="45720"/>
                    </a:lnTo>
                    <a:lnTo>
                      <a:pt x="110203" y="45720"/>
                    </a:lnTo>
                  </a:path>
                </a:pathLst>
              </a:custGeom>
              <a:noFill/>
              <a:ln w="3175">
                <a:solidFill>
                  <a:schemeClr val="bg1">
                    <a:lumMod val="85000"/>
                  </a:schemeClr>
                </a:solidFill>
              </a:ln>
            </p:spPr>
            <p:style>
              <a:lnRef idx="2">
                <a:scrgbClr r="0" g="0" b="0"/>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41" name="Forma libre 19"/>
              <p:cNvSpPr/>
              <p:nvPr/>
            </p:nvSpPr>
            <p:spPr>
              <a:xfrm>
                <a:off x="7092280" y="548680"/>
                <a:ext cx="682458" cy="285785"/>
              </a:xfrm>
              <a:custGeom>
                <a:avLst/>
                <a:gdLst>
                  <a:gd name="connsiteX0" fmla="*/ 0 w 322418"/>
                  <a:gd name="connsiteY0" fmla="*/ 0 h 98337"/>
                  <a:gd name="connsiteX1" fmla="*/ 322418 w 322418"/>
                  <a:gd name="connsiteY1" fmla="*/ 0 h 98337"/>
                  <a:gd name="connsiteX2" fmla="*/ 322418 w 322418"/>
                  <a:gd name="connsiteY2" fmla="*/ 98337 h 98337"/>
                  <a:gd name="connsiteX3" fmla="*/ 0 w 322418"/>
                  <a:gd name="connsiteY3" fmla="*/ 98337 h 98337"/>
                  <a:gd name="connsiteX4" fmla="*/ 0 w 322418"/>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2418" h="98337">
                    <a:moveTo>
                      <a:pt x="0" y="0"/>
                    </a:moveTo>
                    <a:lnTo>
                      <a:pt x="322418" y="0"/>
                    </a:lnTo>
                    <a:lnTo>
                      <a:pt x="322418" y="98337"/>
                    </a:lnTo>
                    <a:lnTo>
                      <a:pt x="0" y="98337"/>
                    </a:lnTo>
                    <a:lnTo>
                      <a:pt x="0" y="0"/>
                    </a:lnTo>
                    <a:close/>
                  </a:path>
                </a:pathLst>
              </a:custGeom>
              <a:solidFill>
                <a:schemeClr val="accent6">
                  <a:alpha val="90000"/>
                </a:schemeClr>
              </a:solidFill>
              <a:ln>
                <a:noFill/>
              </a:ln>
            </p:spPr>
            <p:style>
              <a:lnRef idx="2">
                <a:schemeClr val="lt1">
                  <a:hueOff val="0"/>
                  <a:satOff val="0"/>
                  <a:lumOff val="0"/>
                  <a:alphaOff val="0"/>
                </a:schemeClr>
              </a:lnRef>
              <a:fillRef idx="1">
                <a:scrgbClr r="0" g="0" b="0"/>
              </a:fillRef>
              <a:effectRef idx="0">
                <a:schemeClr val="accent2">
                  <a:alpha val="80000"/>
                  <a:hueOff val="0"/>
                  <a:satOff val="0"/>
                  <a:lumOff val="0"/>
                  <a:alphaOff val="0"/>
                </a:schemeClr>
              </a:effectRef>
              <a:fontRef idx="minor">
                <a:schemeClr val="lt1"/>
              </a:fontRef>
            </p:style>
            <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s-CO" sz="800" b="1" dirty="0" smtClean="0">
                    <a:solidFill>
                      <a:schemeClr val="tx1"/>
                    </a:solidFill>
                  </a:rPr>
                  <a:t>EJECUCIÓN PRESUPUESTAL</a:t>
                </a:r>
                <a:endParaRPr lang="es-CO" sz="800" b="1" kern="1200" dirty="0" smtClean="0">
                  <a:solidFill>
                    <a:schemeClr val="tx1"/>
                  </a:solidFill>
                </a:endParaRPr>
              </a:p>
            </p:txBody>
          </p:sp>
          <p:sp>
            <p:nvSpPr>
              <p:cNvPr id="42" name="Forma libre 20"/>
              <p:cNvSpPr/>
              <p:nvPr/>
            </p:nvSpPr>
            <p:spPr>
              <a:xfrm>
                <a:off x="7864006" y="415712"/>
                <a:ext cx="322418" cy="134865"/>
              </a:xfrm>
              <a:custGeom>
                <a:avLst/>
                <a:gdLst>
                  <a:gd name="connsiteX0" fmla="*/ 0 w 322418"/>
                  <a:gd name="connsiteY0" fmla="*/ 0 h 134865"/>
                  <a:gd name="connsiteX1" fmla="*/ 322418 w 322418"/>
                  <a:gd name="connsiteY1" fmla="*/ 0 h 134865"/>
                  <a:gd name="connsiteX2" fmla="*/ 322418 w 322418"/>
                  <a:gd name="connsiteY2" fmla="*/ 134865 h 134865"/>
                  <a:gd name="connsiteX3" fmla="*/ 0 w 322418"/>
                  <a:gd name="connsiteY3" fmla="*/ 134865 h 134865"/>
                  <a:gd name="connsiteX4" fmla="*/ 0 w 322418"/>
                  <a:gd name="connsiteY4" fmla="*/ 0 h 1348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2418" h="134865">
                    <a:moveTo>
                      <a:pt x="0" y="0"/>
                    </a:moveTo>
                    <a:lnTo>
                      <a:pt x="322418" y="0"/>
                    </a:lnTo>
                    <a:lnTo>
                      <a:pt x="322418" y="134865"/>
                    </a:lnTo>
                    <a:lnTo>
                      <a:pt x="0" y="134865"/>
                    </a:lnTo>
                    <a:lnTo>
                      <a:pt x="0" y="0"/>
                    </a:lnTo>
                    <a:close/>
                  </a:path>
                </a:pathLst>
              </a:cu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algn="ctr" defTabSz="622300">
                  <a:lnSpc>
                    <a:spcPct val="90000"/>
                  </a:lnSpc>
                  <a:spcBef>
                    <a:spcPct val="0"/>
                  </a:spcBef>
                  <a:spcAft>
                    <a:spcPct val="35000"/>
                  </a:spcAft>
                </a:pPr>
                <a:r>
                  <a:rPr lang="es-CO" sz="800" dirty="0" smtClean="0">
                    <a:solidFill>
                      <a:schemeClr val="bg1"/>
                    </a:solidFill>
                  </a:rPr>
                  <a:t>S.H</a:t>
                </a:r>
                <a:endParaRPr lang="es-CO" sz="800" dirty="0">
                  <a:solidFill>
                    <a:schemeClr val="bg1"/>
                  </a:solidFill>
                </a:endParaRPr>
              </a:p>
            </p:txBody>
          </p:sp>
          <p:sp>
            <p:nvSpPr>
              <p:cNvPr id="43" name="Forma libre 21"/>
              <p:cNvSpPr/>
              <p:nvPr/>
            </p:nvSpPr>
            <p:spPr>
              <a:xfrm>
                <a:off x="8250906" y="415711"/>
                <a:ext cx="713581" cy="119867"/>
              </a:xfrm>
              <a:custGeom>
                <a:avLst/>
                <a:gdLst>
                  <a:gd name="connsiteX0" fmla="*/ 0 w 291611"/>
                  <a:gd name="connsiteY0" fmla="*/ 0 h 98337"/>
                  <a:gd name="connsiteX1" fmla="*/ 291611 w 291611"/>
                  <a:gd name="connsiteY1" fmla="*/ 0 h 98337"/>
                  <a:gd name="connsiteX2" fmla="*/ 291611 w 291611"/>
                  <a:gd name="connsiteY2" fmla="*/ 98337 h 98337"/>
                  <a:gd name="connsiteX3" fmla="*/ 0 w 291611"/>
                  <a:gd name="connsiteY3" fmla="*/ 98337 h 98337"/>
                  <a:gd name="connsiteX4" fmla="*/ 0 w 291611"/>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337">
                    <a:moveTo>
                      <a:pt x="0" y="0"/>
                    </a:moveTo>
                    <a:lnTo>
                      <a:pt x="291611" y="0"/>
                    </a:lnTo>
                    <a:lnTo>
                      <a:pt x="291611" y="98337"/>
                    </a:lnTo>
                    <a:lnTo>
                      <a:pt x="0" y="98337"/>
                    </a:lnTo>
                    <a:lnTo>
                      <a:pt x="0" y="0"/>
                    </a:lnTo>
                    <a:close/>
                  </a:path>
                </a:pathLst>
              </a:cu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algn="ctr" defTabSz="622300">
                  <a:lnSpc>
                    <a:spcPct val="90000"/>
                  </a:lnSpc>
                  <a:spcBef>
                    <a:spcPct val="0"/>
                  </a:spcBef>
                  <a:spcAft>
                    <a:spcPct val="35000"/>
                  </a:spcAft>
                </a:pPr>
                <a:r>
                  <a:rPr lang="es-CO" sz="800" dirty="0" smtClean="0">
                    <a:solidFill>
                      <a:schemeClr val="bg1"/>
                    </a:solidFill>
                  </a:rPr>
                  <a:t>TOTAL</a:t>
                </a:r>
                <a:endParaRPr lang="es-CO" sz="800" dirty="0">
                  <a:solidFill>
                    <a:schemeClr val="bg1"/>
                  </a:solidFill>
                </a:endParaRPr>
              </a:p>
            </p:txBody>
          </p:sp>
          <p:sp>
            <p:nvSpPr>
              <p:cNvPr id="44" name="Forma libre 22"/>
              <p:cNvSpPr/>
              <p:nvPr/>
            </p:nvSpPr>
            <p:spPr>
              <a:xfrm>
                <a:off x="8250907" y="535578"/>
                <a:ext cx="713580" cy="122647"/>
              </a:xfrm>
              <a:custGeom>
                <a:avLst/>
                <a:gdLst>
                  <a:gd name="connsiteX0" fmla="*/ 0 w 291611"/>
                  <a:gd name="connsiteY0" fmla="*/ 0 h 98337"/>
                  <a:gd name="connsiteX1" fmla="*/ 291611 w 291611"/>
                  <a:gd name="connsiteY1" fmla="*/ 0 h 98337"/>
                  <a:gd name="connsiteX2" fmla="*/ 291611 w 291611"/>
                  <a:gd name="connsiteY2" fmla="*/ 98337 h 98337"/>
                  <a:gd name="connsiteX3" fmla="*/ 0 w 291611"/>
                  <a:gd name="connsiteY3" fmla="*/ 98337 h 98337"/>
                  <a:gd name="connsiteX4" fmla="*/ 0 w 291611"/>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337">
                    <a:moveTo>
                      <a:pt x="0" y="0"/>
                    </a:moveTo>
                    <a:lnTo>
                      <a:pt x="291611" y="0"/>
                    </a:lnTo>
                    <a:lnTo>
                      <a:pt x="291611" y="98337"/>
                    </a:lnTo>
                    <a:lnTo>
                      <a:pt x="0" y="98337"/>
                    </a:lnTo>
                    <a:lnTo>
                      <a:pt x="0" y="0"/>
                    </a:lnTo>
                    <a:close/>
                  </a:path>
                </a:pathLst>
              </a:cu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algn="ctr" defTabSz="622300">
                  <a:lnSpc>
                    <a:spcPct val="90000"/>
                  </a:lnSpc>
                  <a:spcBef>
                    <a:spcPct val="0"/>
                  </a:spcBef>
                  <a:spcAft>
                    <a:spcPct val="35000"/>
                  </a:spcAft>
                </a:pPr>
                <a:r>
                  <a:rPr lang="es-CO" sz="800" dirty="0" smtClean="0">
                    <a:solidFill>
                      <a:schemeClr val="bg1"/>
                    </a:solidFill>
                  </a:rPr>
                  <a:t>INVERSION</a:t>
                </a:r>
                <a:endParaRPr lang="es-CO" sz="800" dirty="0">
                  <a:solidFill>
                    <a:schemeClr val="bg1"/>
                  </a:solidFill>
                </a:endParaRPr>
              </a:p>
            </p:txBody>
          </p:sp>
          <p:sp>
            <p:nvSpPr>
              <p:cNvPr id="45" name="Forma libre 23"/>
              <p:cNvSpPr/>
              <p:nvPr/>
            </p:nvSpPr>
            <p:spPr>
              <a:xfrm>
                <a:off x="8250906" y="658226"/>
                <a:ext cx="713582" cy="127669"/>
              </a:xfrm>
              <a:custGeom>
                <a:avLst/>
                <a:gdLst>
                  <a:gd name="connsiteX0" fmla="*/ 0 w 291611"/>
                  <a:gd name="connsiteY0" fmla="*/ 0 h 98337"/>
                  <a:gd name="connsiteX1" fmla="*/ 291611 w 291611"/>
                  <a:gd name="connsiteY1" fmla="*/ 0 h 98337"/>
                  <a:gd name="connsiteX2" fmla="*/ 291611 w 291611"/>
                  <a:gd name="connsiteY2" fmla="*/ 98337 h 98337"/>
                  <a:gd name="connsiteX3" fmla="*/ 0 w 291611"/>
                  <a:gd name="connsiteY3" fmla="*/ 98337 h 98337"/>
                  <a:gd name="connsiteX4" fmla="*/ 0 w 291611"/>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337">
                    <a:moveTo>
                      <a:pt x="0" y="0"/>
                    </a:moveTo>
                    <a:lnTo>
                      <a:pt x="291611" y="0"/>
                    </a:lnTo>
                    <a:lnTo>
                      <a:pt x="291611" y="98337"/>
                    </a:lnTo>
                    <a:lnTo>
                      <a:pt x="0" y="98337"/>
                    </a:lnTo>
                    <a:lnTo>
                      <a:pt x="0" y="0"/>
                    </a:lnTo>
                    <a:close/>
                  </a:path>
                </a:pathLst>
              </a:cu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defTabSz="622300">
                  <a:lnSpc>
                    <a:spcPct val="90000"/>
                  </a:lnSpc>
                  <a:spcBef>
                    <a:spcPct val="0"/>
                  </a:spcBef>
                  <a:spcAft>
                    <a:spcPct val="35000"/>
                  </a:spcAft>
                </a:pPr>
                <a:r>
                  <a:rPr lang="es-CO" sz="700" dirty="0" smtClean="0">
                    <a:solidFill>
                      <a:schemeClr val="bg1"/>
                    </a:solidFill>
                  </a:rPr>
                  <a:t>FUNCIONAMIENTO</a:t>
                </a:r>
                <a:endParaRPr lang="es-CO" sz="800" dirty="0">
                  <a:solidFill>
                    <a:schemeClr val="bg1"/>
                  </a:solidFill>
                </a:endParaRPr>
              </a:p>
            </p:txBody>
          </p:sp>
          <p:sp>
            <p:nvSpPr>
              <p:cNvPr id="46" name="Forma libre 24"/>
              <p:cNvSpPr/>
              <p:nvPr/>
            </p:nvSpPr>
            <p:spPr>
              <a:xfrm>
                <a:off x="7864006" y="857285"/>
                <a:ext cx="322418" cy="134865"/>
              </a:xfrm>
              <a:custGeom>
                <a:avLst/>
                <a:gdLst>
                  <a:gd name="connsiteX0" fmla="*/ 0 w 322418"/>
                  <a:gd name="connsiteY0" fmla="*/ 0 h 134865"/>
                  <a:gd name="connsiteX1" fmla="*/ 322418 w 322418"/>
                  <a:gd name="connsiteY1" fmla="*/ 0 h 134865"/>
                  <a:gd name="connsiteX2" fmla="*/ 322418 w 322418"/>
                  <a:gd name="connsiteY2" fmla="*/ 134865 h 134865"/>
                  <a:gd name="connsiteX3" fmla="*/ 0 w 322418"/>
                  <a:gd name="connsiteY3" fmla="*/ 134865 h 134865"/>
                  <a:gd name="connsiteX4" fmla="*/ 0 w 322418"/>
                  <a:gd name="connsiteY4" fmla="*/ 0 h 1348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2418" h="134865">
                    <a:moveTo>
                      <a:pt x="0" y="0"/>
                    </a:moveTo>
                    <a:lnTo>
                      <a:pt x="322418" y="0"/>
                    </a:lnTo>
                    <a:lnTo>
                      <a:pt x="322418" y="134865"/>
                    </a:lnTo>
                    <a:lnTo>
                      <a:pt x="0" y="134865"/>
                    </a:lnTo>
                    <a:lnTo>
                      <a:pt x="0" y="0"/>
                    </a:lnTo>
                    <a:close/>
                  </a:path>
                </a:pathLst>
              </a:custGeom>
              <a:solidFill>
                <a:schemeClr val="tx2">
                  <a:lumMod val="60000"/>
                  <a:lumOff val="40000"/>
                  <a:alpha val="90000"/>
                </a:schemeClr>
              </a:solidFill>
              <a:ln>
                <a:noFill/>
              </a:ln>
            </p:spPr>
            <p:style>
              <a:lnRef idx="2">
                <a:schemeClr val="lt1">
                  <a:hueOff val="0"/>
                  <a:satOff val="0"/>
                  <a:lumOff val="0"/>
                  <a:alphaOff val="0"/>
                </a:schemeClr>
              </a:lnRef>
              <a:fillRef idx="1">
                <a:scrgbClr r="0" g="0" b="0"/>
              </a:fillRef>
              <a:effectRef idx="0">
                <a:schemeClr val="accent2">
                  <a:alpha val="70000"/>
                  <a:hueOff val="0"/>
                  <a:satOff val="0"/>
                  <a:lumOff val="0"/>
                  <a:alphaOff val="0"/>
                </a:schemeClr>
              </a:effectRef>
              <a:fontRef idx="minor">
                <a:schemeClr val="lt1"/>
              </a:fontRef>
            </p:style>
            <p:txBody>
              <a:bodyPr spcFirstLastPara="0" vert="horz" wrap="square" lIns="8890" tIns="8890" rIns="8890" bIns="8890" numCol="1" spcCol="1270" anchor="ctr" anchorCtr="0">
                <a:noAutofit/>
              </a:bodyPr>
              <a:lstStyle/>
              <a:p>
                <a:pPr algn="ctr" defTabSz="622300">
                  <a:lnSpc>
                    <a:spcPct val="90000"/>
                  </a:lnSpc>
                  <a:spcBef>
                    <a:spcPct val="0"/>
                  </a:spcBef>
                  <a:spcAft>
                    <a:spcPct val="35000"/>
                  </a:spcAft>
                </a:pPr>
                <a:r>
                  <a:rPr lang="es-CO" sz="800" b="1" dirty="0" smtClean="0">
                    <a:solidFill>
                      <a:schemeClr val="tx1"/>
                    </a:solidFill>
                  </a:rPr>
                  <a:t>MHCP</a:t>
                </a:r>
                <a:endParaRPr lang="es-CO" sz="800" b="1" dirty="0">
                  <a:solidFill>
                    <a:schemeClr val="tx1"/>
                  </a:solidFill>
                </a:endParaRPr>
              </a:p>
            </p:txBody>
          </p:sp>
          <p:sp>
            <p:nvSpPr>
              <p:cNvPr id="47" name="Forma libre 25"/>
              <p:cNvSpPr/>
              <p:nvPr/>
            </p:nvSpPr>
            <p:spPr>
              <a:xfrm>
                <a:off x="8250907" y="865287"/>
                <a:ext cx="713580" cy="115441"/>
              </a:xfrm>
              <a:custGeom>
                <a:avLst/>
                <a:gdLst>
                  <a:gd name="connsiteX0" fmla="*/ 0 w 291611"/>
                  <a:gd name="connsiteY0" fmla="*/ 0 h 98337"/>
                  <a:gd name="connsiteX1" fmla="*/ 291611 w 291611"/>
                  <a:gd name="connsiteY1" fmla="*/ 0 h 98337"/>
                  <a:gd name="connsiteX2" fmla="*/ 291611 w 291611"/>
                  <a:gd name="connsiteY2" fmla="*/ 98337 h 98337"/>
                  <a:gd name="connsiteX3" fmla="*/ 0 w 291611"/>
                  <a:gd name="connsiteY3" fmla="*/ 98337 h 98337"/>
                  <a:gd name="connsiteX4" fmla="*/ 0 w 291611"/>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337">
                    <a:moveTo>
                      <a:pt x="0" y="0"/>
                    </a:moveTo>
                    <a:lnTo>
                      <a:pt x="291611" y="0"/>
                    </a:lnTo>
                    <a:lnTo>
                      <a:pt x="291611" y="98337"/>
                    </a:lnTo>
                    <a:lnTo>
                      <a:pt x="0" y="98337"/>
                    </a:lnTo>
                    <a:lnTo>
                      <a:pt x="0" y="0"/>
                    </a:lnTo>
                    <a:close/>
                  </a:path>
                </a:pathLst>
              </a:cu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algn="ctr" defTabSz="622300">
                  <a:lnSpc>
                    <a:spcPct val="90000"/>
                  </a:lnSpc>
                  <a:spcBef>
                    <a:spcPct val="0"/>
                  </a:spcBef>
                  <a:spcAft>
                    <a:spcPct val="35000"/>
                  </a:spcAft>
                </a:pPr>
                <a:r>
                  <a:rPr lang="es-CO" sz="800" dirty="0" smtClean="0">
                    <a:solidFill>
                      <a:schemeClr val="bg1"/>
                    </a:solidFill>
                  </a:rPr>
                  <a:t>TOTAL</a:t>
                </a:r>
                <a:endParaRPr lang="es-CO" sz="800" dirty="0">
                  <a:solidFill>
                    <a:schemeClr val="bg1"/>
                  </a:solidFill>
                </a:endParaRPr>
              </a:p>
            </p:txBody>
          </p:sp>
          <p:sp>
            <p:nvSpPr>
              <p:cNvPr id="49" name="Forma libre 27"/>
              <p:cNvSpPr/>
              <p:nvPr/>
            </p:nvSpPr>
            <p:spPr>
              <a:xfrm>
                <a:off x="8250906" y="1124744"/>
                <a:ext cx="713582" cy="126456"/>
              </a:xfrm>
              <a:custGeom>
                <a:avLst/>
                <a:gdLst>
                  <a:gd name="connsiteX0" fmla="*/ 0 w 291611"/>
                  <a:gd name="connsiteY0" fmla="*/ 0 h 98513"/>
                  <a:gd name="connsiteX1" fmla="*/ 291611 w 291611"/>
                  <a:gd name="connsiteY1" fmla="*/ 0 h 98513"/>
                  <a:gd name="connsiteX2" fmla="*/ 291611 w 291611"/>
                  <a:gd name="connsiteY2" fmla="*/ 98513 h 98513"/>
                  <a:gd name="connsiteX3" fmla="*/ 0 w 291611"/>
                  <a:gd name="connsiteY3" fmla="*/ 98513 h 98513"/>
                  <a:gd name="connsiteX4" fmla="*/ 0 w 291611"/>
                  <a:gd name="connsiteY4" fmla="*/ 0 h 985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513">
                    <a:moveTo>
                      <a:pt x="0" y="0"/>
                    </a:moveTo>
                    <a:lnTo>
                      <a:pt x="291611" y="0"/>
                    </a:lnTo>
                    <a:lnTo>
                      <a:pt x="291611" y="98513"/>
                    </a:lnTo>
                    <a:lnTo>
                      <a:pt x="0" y="98513"/>
                    </a:lnTo>
                    <a:lnTo>
                      <a:pt x="0" y="0"/>
                    </a:lnTo>
                    <a:close/>
                  </a:path>
                </a:pathLst>
              </a:custGeom>
              <a:solidFill>
                <a:schemeClr val="bg1">
                  <a:lumMod val="8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lvl="0" algn="ctr" defTabSz="622300">
                  <a:lnSpc>
                    <a:spcPct val="90000"/>
                  </a:lnSpc>
                  <a:spcBef>
                    <a:spcPct val="0"/>
                  </a:spcBef>
                  <a:spcAft>
                    <a:spcPct val="35000"/>
                  </a:spcAft>
                </a:pPr>
                <a:r>
                  <a:rPr lang="es-CO" sz="700" kern="1200" dirty="0" smtClean="0">
                    <a:solidFill>
                      <a:schemeClr val="bg1"/>
                    </a:solidFill>
                  </a:rPr>
                  <a:t>FUNCIONAMIENTO</a:t>
                </a:r>
                <a:endParaRPr lang="es-CO" sz="700" kern="1200" dirty="0">
                  <a:solidFill>
                    <a:schemeClr val="bg1"/>
                  </a:solidFill>
                </a:endParaRPr>
              </a:p>
            </p:txBody>
          </p:sp>
          <p:sp>
            <p:nvSpPr>
              <p:cNvPr id="50" name="Forma libre 28"/>
              <p:cNvSpPr/>
              <p:nvPr/>
            </p:nvSpPr>
            <p:spPr>
              <a:xfrm>
                <a:off x="7740830" y="704983"/>
                <a:ext cx="91440" cy="161827"/>
              </a:xfrm>
              <a:custGeom>
                <a:avLst/>
                <a:gdLst/>
                <a:ahLst/>
                <a:cxnLst/>
                <a:rect l="0" t="0" r="0" b="0"/>
                <a:pathLst>
                  <a:path>
                    <a:moveTo>
                      <a:pt x="45720" y="0"/>
                    </a:moveTo>
                    <a:lnTo>
                      <a:pt x="77961" y="0"/>
                    </a:lnTo>
                    <a:lnTo>
                      <a:pt x="77961" y="161827"/>
                    </a:lnTo>
                    <a:lnTo>
                      <a:pt x="110203" y="161827"/>
                    </a:lnTo>
                  </a:path>
                </a:pathLst>
              </a:custGeom>
              <a:noFill/>
              <a:ln w="3175">
                <a:solidFill>
                  <a:schemeClr val="bg1">
                    <a:lumMod val="85000"/>
                  </a:schemeClr>
                </a:solidFill>
              </a:ln>
            </p:spPr>
            <p:style>
              <a:lnRef idx="2">
                <a:scrgbClr r="0" g="0" b="0"/>
              </a:lnRef>
              <a:fillRef idx="0">
                <a:scrgbClr r="0" g="0" b="0"/>
              </a:fillRef>
              <a:effectRef idx="0">
                <a:schemeClr val="accent2">
                  <a:tint val="90000"/>
                  <a:hueOff val="0"/>
                  <a:satOff val="0"/>
                  <a:lumOff val="0"/>
                  <a:alphaOff val="0"/>
                </a:schemeClr>
              </a:effectRef>
              <a:fontRef idx="minor">
                <a:schemeClr val="tx1">
                  <a:hueOff val="0"/>
                  <a:satOff val="0"/>
                  <a:lumOff val="0"/>
                  <a:alphaOff val="0"/>
                </a:schemeClr>
              </a:fontRef>
            </p:style>
          </p:sp>
          <p:sp>
            <p:nvSpPr>
              <p:cNvPr id="51" name="Forma libre 29"/>
              <p:cNvSpPr/>
              <p:nvPr/>
            </p:nvSpPr>
            <p:spPr>
              <a:xfrm>
                <a:off x="7740830" y="538218"/>
                <a:ext cx="91440" cy="166764"/>
              </a:xfrm>
              <a:custGeom>
                <a:avLst/>
                <a:gdLst/>
                <a:ahLst/>
                <a:cxnLst/>
                <a:rect l="0" t="0" r="0" b="0"/>
                <a:pathLst>
                  <a:path>
                    <a:moveTo>
                      <a:pt x="45720" y="166764"/>
                    </a:moveTo>
                    <a:lnTo>
                      <a:pt x="77961" y="166764"/>
                    </a:lnTo>
                    <a:lnTo>
                      <a:pt x="77961" y="0"/>
                    </a:lnTo>
                    <a:lnTo>
                      <a:pt x="110203" y="0"/>
                    </a:lnTo>
                  </a:path>
                </a:pathLst>
              </a:custGeom>
              <a:noFill/>
              <a:ln w="3175">
                <a:solidFill>
                  <a:schemeClr val="bg1">
                    <a:lumMod val="85000"/>
                  </a:schemeClr>
                </a:solidFill>
              </a:ln>
            </p:spPr>
            <p:style>
              <a:lnRef idx="2">
                <a:scrgbClr r="0" g="0" b="0"/>
              </a:lnRef>
              <a:fillRef idx="0">
                <a:scrgbClr r="0" g="0" b="0"/>
              </a:fillRef>
              <a:effectRef idx="0">
                <a:schemeClr val="accent2">
                  <a:tint val="90000"/>
                  <a:hueOff val="0"/>
                  <a:satOff val="0"/>
                  <a:lumOff val="0"/>
                  <a:alphaOff val="0"/>
                </a:schemeClr>
              </a:effectRef>
              <a:fontRef idx="minor">
                <a:schemeClr val="tx1">
                  <a:hueOff val="0"/>
                  <a:satOff val="0"/>
                  <a:lumOff val="0"/>
                  <a:alphaOff val="0"/>
                </a:schemeClr>
              </a:fontRef>
            </p:style>
          </p:sp>
        </p:grpSp>
        <p:sp>
          <p:nvSpPr>
            <p:cNvPr id="52" name="Forma libre 25"/>
            <p:cNvSpPr/>
            <p:nvPr/>
          </p:nvSpPr>
          <p:spPr>
            <a:xfrm>
              <a:off x="7524328" y="734274"/>
              <a:ext cx="713580" cy="115441"/>
            </a:xfrm>
            <a:custGeom>
              <a:avLst/>
              <a:gdLst>
                <a:gd name="connsiteX0" fmla="*/ 0 w 291611"/>
                <a:gd name="connsiteY0" fmla="*/ 0 h 98337"/>
                <a:gd name="connsiteX1" fmla="*/ 291611 w 291611"/>
                <a:gd name="connsiteY1" fmla="*/ 0 h 98337"/>
                <a:gd name="connsiteX2" fmla="*/ 291611 w 291611"/>
                <a:gd name="connsiteY2" fmla="*/ 98337 h 98337"/>
                <a:gd name="connsiteX3" fmla="*/ 0 w 291611"/>
                <a:gd name="connsiteY3" fmla="*/ 98337 h 98337"/>
                <a:gd name="connsiteX4" fmla="*/ 0 w 291611"/>
                <a:gd name="connsiteY4" fmla="*/ 0 h 98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1611" h="98337">
                  <a:moveTo>
                    <a:pt x="0" y="0"/>
                  </a:moveTo>
                  <a:lnTo>
                    <a:pt x="291611" y="0"/>
                  </a:lnTo>
                  <a:lnTo>
                    <a:pt x="291611" y="98337"/>
                  </a:lnTo>
                  <a:lnTo>
                    <a:pt x="0" y="98337"/>
                  </a:lnTo>
                  <a:lnTo>
                    <a:pt x="0" y="0"/>
                  </a:lnTo>
                  <a:close/>
                </a:path>
              </a:pathLst>
            </a:custGeom>
            <a:solidFill>
              <a:schemeClr val="accent2">
                <a:lumMod val="75000"/>
              </a:schemeClr>
            </a:solidFill>
            <a:ln>
              <a:noFill/>
            </a:ln>
          </p:spPr>
          <p:style>
            <a:lnRef idx="2">
              <a:schemeClr val="lt1">
                <a:hueOff val="0"/>
                <a:satOff val="0"/>
                <a:lumOff val="0"/>
                <a:alphaOff val="0"/>
              </a:schemeClr>
            </a:lnRef>
            <a:fillRef idx="1">
              <a:scrgbClr r="0" g="0" b="0"/>
            </a:fillRef>
            <a:effectRef idx="0">
              <a:schemeClr val="accent2">
                <a:alpha val="50000"/>
                <a:hueOff val="0"/>
                <a:satOff val="0"/>
                <a:lumOff val="0"/>
                <a:alphaOff val="0"/>
              </a:schemeClr>
            </a:effectRef>
            <a:fontRef idx="minor">
              <a:schemeClr val="lt1"/>
            </a:fontRef>
          </p:style>
          <p:txBody>
            <a:bodyPr spcFirstLastPara="0" vert="horz" wrap="square" lIns="8890" tIns="8890" rIns="8890" bIns="8890" numCol="1" spcCol="1270" anchor="t" anchorCtr="0">
              <a:noAutofit/>
            </a:bodyPr>
            <a:lstStyle/>
            <a:p>
              <a:pPr algn="ctr" defTabSz="622300">
                <a:lnSpc>
                  <a:spcPct val="90000"/>
                </a:lnSpc>
                <a:spcBef>
                  <a:spcPct val="0"/>
                </a:spcBef>
                <a:spcAft>
                  <a:spcPct val="35000"/>
                </a:spcAft>
              </a:pPr>
              <a:r>
                <a:rPr lang="es-CO" sz="800" dirty="0" smtClean="0">
                  <a:solidFill>
                    <a:schemeClr val="bg1"/>
                  </a:solidFill>
                </a:rPr>
                <a:t>INVERSIÓN</a:t>
              </a:r>
              <a:endParaRPr lang="es-CO" sz="800" dirty="0">
                <a:solidFill>
                  <a:schemeClr val="bg1"/>
                </a:solidFill>
              </a:endParaRPr>
            </a:p>
          </p:txBody>
        </p:sp>
      </p:grpSp>
      <p:sp>
        <p:nvSpPr>
          <p:cNvPr id="25" name="4 CuadroTexto"/>
          <p:cNvSpPr txBox="1">
            <a:spLocks noChangeArrowheads="1"/>
          </p:cNvSpPr>
          <p:nvPr/>
        </p:nvSpPr>
        <p:spPr bwMode="auto">
          <a:xfrm>
            <a:off x="5957927" y="6532525"/>
            <a:ext cx="3224563"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imes New Roman" pitchFamily="18" charset="0"/>
                <a:cs typeface="Arial" charset="0"/>
              </a:defRPr>
            </a:lvl1pPr>
            <a:lvl2pPr marL="742950" indent="-285750" eaLnBrk="0" hangingPunct="0">
              <a:defRPr sz="2400">
                <a:solidFill>
                  <a:schemeClr val="tx1"/>
                </a:solidFill>
                <a:latin typeface="Times New Roman" pitchFamily="18" charset="0"/>
                <a:cs typeface="Arial" charset="0"/>
              </a:defRPr>
            </a:lvl2pPr>
            <a:lvl3pPr marL="1143000" indent="-228600" eaLnBrk="0" hangingPunct="0">
              <a:defRPr sz="2400">
                <a:solidFill>
                  <a:schemeClr val="tx1"/>
                </a:solidFill>
                <a:latin typeface="Times New Roman" pitchFamily="18" charset="0"/>
                <a:cs typeface="Arial" charset="0"/>
              </a:defRPr>
            </a:lvl3pPr>
            <a:lvl4pPr marL="1600200" indent="-228600" eaLnBrk="0" hangingPunct="0">
              <a:defRPr sz="2400">
                <a:solidFill>
                  <a:schemeClr val="tx1"/>
                </a:solidFill>
                <a:latin typeface="Times New Roman" pitchFamily="18" charset="0"/>
                <a:cs typeface="Arial" charset="0"/>
              </a:defRPr>
            </a:lvl4pPr>
            <a:lvl5pPr marL="2057400" indent="-228600" eaLnBrk="0" hangingPunct="0">
              <a:defRPr sz="2400">
                <a:solidFill>
                  <a:schemeClr val="tx1"/>
                </a:solidFill>
                <a:latin typeface="Times New Roman" pitchFamily="18" charset="0"/>
                <a:cs typeface="Arial" charset="0"/>
              </a:defRPr>
            </a:lvl5pPr>
            <a:lvl6pPr marL="2514600" indent="-228600" eaLnBrk="0" fontAlgn="base" hangingPunct="0">
              <a:spcBef>
                <a:spcPct val="0"/>
              </a:spcBef>
              <a:spcAft>
                <a:spcPct val="0"/>
              </a:spcAft>
              <a:defRPr sz="2400">
                <a:solidFill>
                  <a:schemeClr val="tx1"/>
                </a:solidFill>
                <a:latin typeface="Times New Roman" pitchFamily="18" charset="0"/>
                <a:cs typeface="Arial" charset="0"/>
              </a:defRPr>
            </a:lvl6pPr>
            <a:lvl7pPr marL="2971800" indent="-228600" eaLnBrk="0" fontAlgn="base" hangingPunct="0">
              <a:spcBef>
                <a:spcPct val="0"/>
              </a:spcBef>
              <a:spcAft>
                <a:spcPct val="0"/>
              </a:spcAft>
              <a:defRPr sz="2400">
                <a:solidFill>
                  <a:schemeClr val="tx1"/>
                </a:solidFill>
                <a:latin typeface="Times New Roman" pitchFamily="18" charset="0"/>
                <a:cs typeface="Arial" charset="0"/>
              </a:defRPr>
            </a:lvl7pPr>
            <a:lvl8pPr marL="3429000" indent="-228600" eaLnBrk="0" fontAlgn="base" hangingPunct="0">
              <a:spcBef>
                <a:spcPct val="0"/>
              </a:spcBef>
              <a:spcAft>
                <a:spcPct val="0"/>
              </a:spcAft>
              <a:defRPr sz="2400">
                <a:solidFill>
                  <a:schemeClr val="tx1"/>
                </a:solidFill>
                <a:latin typeface="Times New Roman" pitchFamily="18" charset="0"/>
                <a:cs typeface="Arial" charset="0"/>
              </a:defRPr>
            </a:lvl8pPr>
            <a:lvl9pPr marL="3886200" indent="-228600" eaLnBrk="0" fontAlgn="base" hangingPunct="0">
              <a:spcBef>
                <a:spcPct val="0"/>
              </a:spcBef>
              <a:spcAft>
                <a:spcPct val="0"/>
              </a:spcAft>
              <a:defRPr sz="2400">
                <a:solidFill>
                  <a:schemeClr val="tx1"/>
                </a:solidFill>
                <a:latin typeface="Times New Roman" pitchFamily="18" charset="0"/>
                <a:cs typeface="Arial" charset="0"/>
              </a:defRPr>
            </a:lvl9pPr>
          </a:lstStyle>
          <a:p>
            <a:pPr algn="r"/>
            <a:r>
              <a:rPr lang="es-CO" sz="500" dirty="0" smtClean="0">
                <a:latin typeface="Arial" charset="0"/>
              </a:rPr>
              <a:t>Fuente: Reporte SIIF </a:t>
            </a:r>
            <a:r>
              <a:rPr lang="es-CO" sz="500" dirty="0">
                <a:latin typeface="Arial" charset="0"/>
              </a:rPr>
              <a:t>NACION </a:t>
            </a:r>
            <a:r>
              <a:rPr lang="es-CO" sz="500" dirty="0" smtClean="0">
                <a:latin typeface="Arial" charset="0"/>
              </a:rPr>
              <a:t>al 02 de marzo de 2020</a:t>
            </a:r>
            <a:endParaRPr lang="es-CO" sz="500" dirty="0">
              <a:latin typeface="Arial" charset="0"/>
            </a:endParaRPr>
          </a:p>
          <a:p>
            <a:pPr algn="r"/>
            <a:r>
              <a:rPr lang="es-CO" sz="500" dirty="0" smtClean="0">
                <a:latin typeface="Arial" charset="0"/>
              </a:rPr>
              <a:t>Oficina </a:t>
            </a:r>
            <a:r>
              <a:rPr lang="es-CO" sz="500" dirty="0">
                <a:latin typeface="Arial" charset="0"/>
              </a:rPr>
              <a:t>Asesora de Planeación </a:t>
            </a:r>
            <a:r>
              <a:rPr lang="es-CO" sz="500" dirty="0" smtClean="0">
                <a:latin typeface="Arial" charset="0"/>
              </a:rPr>
              <a:t>- OAP </a:t>
            </a:r>
          </a:p>
        </p:txBody>
      </p:sp>
      <p:graphicFrame>
        <p:nvGraphicFramePr>
          <p:cNvPr id="4" name="Tabla 3"/>
          <p:cNvGraphicFramePr>
            <a:graphicFrameLocks noGrp="1"/>
          </p:cNvGraphicFramePr>
          <p:nvPr>
            <p:extLst>
              <p:ext uri="{D42A27DB-BD31-4B8C-83A1-F6EECF244321}">
                <p14:modId xmlns:p14="http://schemas.microsoft.com/office/powerpoint/2010/main" val="2950235897"/>
              </p:ext>
            </p:extLst>
          </p:nvPr>
        </p:nvGraphicFramePr>
        <p:xfrm>
          <a:off x="476488" y="1164009"/>
          <a:ext cx="8084544" cy="4884563"/>
        </p:xfrm>
        <a:graphic>
          <a:graphicData uri="http://schemas.openxmlformats.org/drawingml/2006/table">
            <a:tbl>
              <a:tblPr/>
              <a:tblGrid>
                <a:gridCol w="2525694">
                  <a:extLst>
                    <a:ext uri="{9D8B030D-6E8A-4147-A177-3AD203B41FA5}">
                      <a16:colId xmlns:a16="http://schemas.microsoft.com/office/drawing/2014/main" val="1583216794"/>
                    </a:ext>
                  </a:extLst>
                </a:gridCol>
                <a:gridCol w="991683">
                  <a:extLst>
                    <a:ext uri="{9D8B030D-6E8A-4147-A177-3AD203B41FA5}">
                      <a16:colId xmlns:a16="http://schemas.microsoft.com/office/drawing/2014/main" val="428643281"/>
                    </a:ext>
                  </a:extLst>
                </a:gridCol>
                <a:gridCol w="991683">
                  <a:extLst>
                    <a:ext uri="{9D8B030D-6E8A-4147-A177-3AD203B41FA5}">
                      <a16:colId xmlns:a16="http://schemas.microsoft.com/office/drawing/2014/main" val="916958433"/>
                    </a:ext>
                  </a:extLst>
                </a:gridCol>
                <a:gridCol w="557822">
                  <a:extLst>
                    <a:ext uri="{9D8B030D-6E8A-4147-A177-3AD203B41FA5}">
                      <a16:colId xmlns:a16="http://schemas.microsoft.com/office/drawing/2014/main" val="3741330189"/>
                    </a:ext>
                  </a:extLst>
                </a:gridCol>
                <a:gridCol w="732142">
                  <a:extLst>
                    <a:ext uri="{9D8B030D-6E8A-4147-A177-3AD203B41FA5}">
                      <a16:colId xmlns:a16="http://schemas.microsoft.com/office/drawing/2014/main" val="2883866311"/>
                    </a:ext>
                  </a:extLst>
                </a:gridCol>
                <a:gridCol w="774752">
                  <a:extLst>
                    <a:ext uri="{9D8B030D-6E8A-4147-A177-3AD203B41FA5}">
                      <a16:colId xmlns:a16="http://schemas.microsoft.com/office/drawing/2014/main" val="3199539864"/>
                    </a:ext>
                  </a:extLst>
                </a:gridCol>
                <a:gridCol w="778626">
                  <a:extLst>
                    <a:ext uri="{9D8B030D-6E8A-4147-A177-3AD203B41FA5}">
                      <a16:colId xmlns:a16="http://schemas.microsoft.com/office/drawing/2014/main" val="477049326"/>
                    </a:ext>
                  </a:extLst>
                </a:gridCol>
                <a:gridCol w="732142">
                  <a:extLst>
                    <a:ext uri="{9D8B030D-6E8A-4147-A177-3AD203B41FA5}">
                      <a16:colId xmlns:a16="http://schemas.microsoft.com/office/drawing/2014/main" val="2033498346"/>
                    </a:ext>
                  </a:extLst>
                </a:gridCol>
              </a:tblGrid>
              <a:tr h="126314">
                <a:tc gridSpan="8">
                  <a:txBody>
                    <a:bodyPr/>
                    <a:lstStyle/>
                    <a:p>
                      <a:pPr algn="ctr" fontAlgn="b"/>
                      <a:r>
                        <a:rPr lang="es-ES" sz="1000" b="1" i="0" u="none" strike="noStrike">
                          <a:solidFill>
                            <a:srgbClr val="FFFFFF"/>
                          </a:solidFill>
                          <a:effectLst/>
                          <a:latin typeface="Calibri" panose="020F0502020204030204" pitchFamily="34" charset="0"/>
                        </a:rPr>
                        <a:t>Ejecución Presupuestal Desagregada Proyectos Misionales -  MHCP</a:t>
                      </a:r>
                    </a:p>
                  </a:txBody>
                  <a:tcPr marL="6357" marR="6357" marT="6357" marB="0" anchor="b">
                    <a:lnL>
                      <a:noFill/>
                    </a:lnL>
                    <a:lnR>
                      <a:noFill/>
                    </a:lnR>
                    <a:lnT>
                      <a:noFill/>
                    </a:lnT>
                    <a:lnB w="6350" cap="flat" cmpd="sng" algn="ctr">
                      <a:solidFill>
                        <a:srgbClr val="000000"/>
                      </a:solidFill>
                      <a:prstDash val="solid"/>
                      <a:round/>
                      <a:headEnd type="none" w="med" len="med"/>
                      <a:tailEnd type="none" w="med" len="med"/>
                    </a:lnB>
                    <a:solidFill>
                      <a:srgbClr val="002060"/>
                    </a:solidFill>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extLst>
                  <a:ext uri="{0D108BD9-81ED-4DB2-BD59-A6C34878D82A}">
                    <a16:rowId xmlns:a16="http://schemas.microsoft.com/office/drawing/2014/main" val="2468358409"/>
                  </a:ext>
                </a:extLst>
              </a:tr>
              <a:tr h="271576">
                <a:tc rowSpan="2">
                  <a:txBody>
                    <a:bodyPr/>
                    <a:lstStyle/>
                    <a:p>
                      <a:pPr algn="ctr" rtl="0" fontAlgn="ctr"/>
                      <a:r>
                        <a:rPr lang="es-CO" sz="800" b="1" i="0" u="none" strike="noStrike">
                          <a:effectLst/>
                          <a:latin typeface="Arial" panose="020B0604020202020204" pitchFamily="34" charset="0"/>
                        </a:rPr>
                        <a:t>NOMBRE DEL PROYECTO</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rowSpan="2">
                  <a:txBody>
                    <a:bodyPr/>
                    <a:lstStyle/>
                    <a:p>
                      <a:pPr algn="ctr" rtl="0" fontAlgn="ctr"/>
                      <a:r>
                        <a:rPr lang="es-CO" sz="800" b="1" i="0" u="none" strike="noStrike">
                          <a:effectLst/>
                          <a:latin typeface="Arial" panose="020B0604020202020204" pitchFamily="34" charset="0"/>
                        </a:rPr>
                        <a:t>APROPIACION INICIAL 2020</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rowSpan="2">
                  <a:txBody>
                    <a:bodyPr/>
                    <a:lstStyle/>
                    <a:p>
                      <a:pPr algn="ctr" rtl="0" fontAlgn="ctr"/>
                      <a:r>
                        <a:rPr lang="es-CO" sz="800" b="1" i="0" u="none" strike="noStrike">
                          <a:effectLst/>
                          <a:latin typeface="Arial" panose="020B0604020202020204" pitchFamily="34" charset="0"/>
                        </a:rPr>
                        <a:t>APROPIACION VIGENTE 2020</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rowSpan="2">
                  <a:txBody>
                    <a:bodyPr/>
                    <a:lstStyle/>
                    <a:p>
                      <a:pPr algn="ctr" rtl="0" fontAlgn="ctr"/>
                      <a:r>
                        <a:rPr lang="es-CO" sz="800" b="1" i="0" u="none" strike="noStrike">
                          <a:effectLst/>
                          <a:latin typeface="Arial" panose="020B0604020202020204" pitchFamily="34" charset="0"/>
                        </a:rPr>
                        <a:t>% PART.</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gridSpan="2">
                  <a:txBody>
                    <a:bodyPr/>
                    <a:lstStyle/>
                    <a:p>
                      <a:pPr algn="ctr" rtl="0" fontAlgn="ctr"/>
                      <a:r>
                        <a:rPr lang="es-CO" sz="800" b="1" i="0" u="none" strike="noStrike">
                          <a:effectLst/>
                          <a:latin typeface="Arial" panose="020B0604020202020204" pitchFamily="34" charset="0"/>
                        </a:rPr>
                        <a:t>COMPROMISOS 2020</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hMerge="1">
                  <a:txBody>
                    <a:bodyPr/>
                    <a:lstStyle/>
                    <a:p>
                      <a:endParaRPr lang="es-CO"/>
                    </a:p>
                  </a:txBody>
                  <a:tcPr/>
                </a:tc>
                <a:tc gridSpan="2">
                  <a:txBody>
                    <a:bodyPr/>
                    <a:lstStyle/>
                    <a:p>
                      <a:pPr algn="ctr" rtl="0" fontAlgn="ctr"/>
                      <a:r>
                        <a:rPr lang="es-CO" sz="800" b="1" i="0" u="none" strike="noStrike">
                          <a:effectLst/>
                          <a:latin typeface="Arial" panose="020B0604020202020204" pitchFamily="34" charset="0"/>
                        </a:rPr>
                        <a:t>OBLIGACIONES 2020</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hMerge="1">
                  <a:txBody>
                    <a:bodyPr/>
                    <a:lstStyle/>
                    <a:p>
                      <a:endParaRPr lang="es-CO"/>
                    </a:p>
                  </a:txBody>
                  <a:tcPr/>
                </a:tc>
                <a:extLst>
                  <a:ext uri="{0D108BD9-81ED-4DB2-BD59-A6C34878D82A}">
                    <a16:rowId xmlns:a16="http://schemas.microsoft.com/office/drawing/2014/main" val="1841566507"/>
                  </a:ext>
                </a:extLst>
              </a:tr>
              <a:tr h="126314">
                <a:tc vMerge="1">
                  <a:txBody>
                    <a:bodyPr/>
                    <a:lstStyle/>
                    <a:p>
                      <a:endParaRPr lang="es-CO"/>
                    </a:p>
                  </a:txBody>
                  <a:tcPr/>
                </a:tc>
                <a:tc vMerge="1">
                  <a:txBody>
                    <a:bodyPr/>
                    <a:lstStyle/>
                    <a:p>
                      <a:endParaRPr lang="es-CO"/>
                    </a:p>
                  </a:txBody>
                  <a:tcPr/>
                </a:tc>
                <a:tc vMerge="1">
                  <a:txBody>
                    <a:bodyPr/>
                    <a:lstStyle/>
                    <a:p>
                      <a:endParaRPr lang="es-CO"/>
                    </a:p>
                  </a:txBody>
                  <a:tcPr/>
                </a:tc>
                <a:tc vMerge="1">
                  <a:txBody>
                    <a:bodyPr/>
                    <a:lstStyle/>
                    <a:p>
                      <a:endParaRPr lang="es-CO"/>
                    </a:p>
                  </a:txBody>
                  <a:tcPr/>
                </a:tc>
                <a:tc>
                  <a:txBody>
                    <a:bodyPr/>
                    <a:lstStyle/>
                    <a:p>
                      <a:pPr algn="ctr" rtl="0" fontAlgn="ctr"/>
                      <a:r>
                        <a:rPr lang="es-CO" sz="800" b="1" i="0" u="none" strike="noStrike">
                          <a:effectLst/>
                          <a:latin typeface="Arial" panose="020B0604020202020204" pitchFamily="34" charset="0"/>
                        </a:rPr>
                        <a:t>Valor</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rtl="0" fontAlgn="ctr"/>
                      <a:r>
                        <a:rPr lang="es-CO" sz="800" b="1" i="0" u="none" strike="noStrike">
                          <a:effectLst/>
                          <a:latin typeface="Arial" panose="020B0604020202020204" pitchFamily="34" charset="0"/>
                        </a:rPr>
                        <a:t>%</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rtl="0" fontAlgn="ctr"/>
                      <a:r>
                        <a:rPr lang="es-CO" sz="800" b="1" i="0" u="none" strike="noStrike">
                          <a:effectLst/>
                          <a:latin typeface="Arial" panose="020B0604020202020204" pitchFamily="34" charset="0"/>
                        </a:rPr>
                        <a:t>Valor</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rtl="0" fontAlgn="ctr"/>
                      <a:r>
                        <a:rPr lang="es-CO" sz="800" b="1" i="0" u="none" strike="noStrike">
                          <a:effectLst/>
                          <a:latin typeface="Arial" panose="020B0604020202020204" pitchFamily="34" charset="0"/>
                        </a:rPr>
                        <a:t>%</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extLst>
                  <a:ext uri="{0D108BD9-81ED-4DB2-BD59-A6C34878D82A}">
                    <a16:rowId xmlns:a16="http://schemas.microsoft.com/office/drawing/2014/main" val="2810926498"/>
                  </a:ext>
                </a:extLst>
              </a:tr>
              <a:tr h="606311">
                <a:tc>
                  <a:txBody>
                    <a:bodyPr/>
                    <a:lstStyle/>
                    <a:p>
                      <a:pPr algn="just" fontAlgn="ctr"/>
                      <a:r>
                        <a:rPr lang="es-ES" sz="900" b="0" i="0" u="none" strike="noStrike">
                          <a:solidFill>
                            <a:srgbClr val="000000"/>
                          </a:solidFill>
                          <a:effectLst/>
                          <a:latin typeface="Arial" panose="020B0604020202020204" pitchFamily="34" charset="0"/>
                        </a:rPr>
                        <a:t>Fortalecimiento y sostenibilidad de la capacidad institucional y financiera de las entidades territoriales y sus descentralizados, en el contexto de las normas de responsabilidad fiscal.  nacional</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9,000</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9,000</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7.1%</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effectLst/>
                          <a:latin typeface="Arial" panose="020B0604020202020204" pitchFamily="34" charset="0"/>
                        </a:rPr>
                        <a:t>4,003</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900" b="0" i="0" u="none" strike="noStrike">
                          <a:effectLst/>
                          <a:latin typeface="Arial" panose="020B0604020202020204" pitchFamily="34" charset="0"/>
                        </a:rPr>
                        <a:t>44.5%</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effectLst/>
                          <a:latin typeface="Arial" panose="020B0604020202020204" pitchFamily="34" charset="0"/>
                        </a:rPr>
                        <a:t>538</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900" b="0" i="0" u="none" strike="noStrike">
                          <a:effectLst/>
                          <a:latin typeface="Arial" panose="020B0604020202020204" pitchFamily="34" charset="0"/>
                        </a:rPr>
                        <a:t>6.0%</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58557296"/>
                  </a:ext>
                </a:extLst>
              </a:tr>
              <a:tr h="303155">
                <a:tc>
                  <a:txBody>
                    <a:bodyPr/>
                    <a:lstStyle/>
                    <a:p>
                      <a:pPr algn="just" fontAlgn="ctr"/>
                      <a:r>
                        <a:rPr lang="es-ES" sz="900" b="0" i="0" u="none" strike="noStrike">
                          <a:solidFill>
                            <a:srgbClr val="000000"/>
                          </a:solidFill>
                          <a:effectLst/>
                          <a:latin typeface="Arial" panose="020B0604020202020204" pitchFamily="34" charset="0"/>
                        </a:rPr>
                        <a:t>Adecuación del SIIF nación a normas, conceptos y estándares nacionales e internacionales, Bogotá</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6,887</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6,887</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5.4%</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effectLst/>
                          <a:latin typeface="Arial" panose="020B0604020202020204" pitchFamily="34" charset="0"/>
                        </a:rPr>
                        <a:t>2,189</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900" b="0" i="0" u="none" strike="noStrike">
                          <a:effectLst/>
                          <a:latin typeface="Arial" panose="020B0604020202020204" pitchFamily="34" charset="0"/>
                        </a:rPr>
                        <a:t>31.8%</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effectLst/>
                          <a:latin typeface="Arial" panose="020B0604020202020204" pitchFamily="34" charset="0"/>
                        </a:rPr>
                        <a:t>189</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900" b="0" i="0" u="none" strike="noStrike">
                          <a:effectLst/>
                          <a:latin typeface="Arial" panose="020B0604020202020204" pitchFamily="34" charset="0"/>
                        </a:rPr>
                        <a:t>2.7%</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4291544"/>
                  </a:ext>
                </a:extLst>
              </a:tr>
              <a:tr h="303155">
                <a:tc>
                  <a:txBody>
                    <a:bodyPr/>
                    <a:lstStyle/>
                    <a:p>
                      <a:pPr algn="just" fontAlgn="ctr"/>
                      <a:r>
                        <a:rPr lang="es-ES" sz="900" b="0" i="0" u="none" strike="noStrike">
                          <a:solidFill>
                            <a:srgbClr val="000000"/>
                          </a:solidFill>
                          <a:effectLst/>
                          <a:latin typeface="Arial" panose="020B0604020202020204" pitchFamily="34" charset="0"/>
                        </a:rPr>
                        <a:t>Mejoramiento e integración de la información en la gestión financiera pública nacional  </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12,450</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12,450</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9.8%</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effectLst/>
                          <a:latin typeface="Arial" panose="020B0604020202020204" pitchFamily="34" charset="0"/>
                        </a:rPr>
                        <a:t>1,835</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900" b="0" i="0" u="none" strike="noStrike">
                          <a:effectLst/>
                          <a:latin typeface="Arial" panose="020B0604020202020204" pitchFamily="34" charset="0"/>
                        </a:rPr>
                        <a:t>14.7%</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effectLst/>
                          <a:latin typeface="Arial" panose="020B0604020202020204" pitchFamily="34" charset="0"/>
                        </a:rPr>
                        <a:t>73</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900" b="0" i="0" u="none" strike="noStrike">
                          <a:effectLst/>
                          <a:latin typeface="Arial" panose="020B0604020202020204" pitchFamily="34" charset="0"/>
                        </a:rPr>
                        <a:t>0.6%</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05891294"/>
                  </a:ext>
                </a:extLst>
              </a:tr>
              <a:tr h="303155">
                <a:tc>
                  <a:txBody>
                    <a:bodyPr/>
                    <a:lstStyle/>
                    <a:p>
                      <a:pPr algn="just" fontAlgn="ctr"/>
                      <a:r>
                        <a:rPr lang="es-ES" sz="900" b="0" i="0" u="none" strike="noStrike">
                          <a:solidFill>
                            <a:srgbClr val="000000"/>
                          </a:solidFill>
                          <a:effectLst/>
                          <a:latin typeface="Arial" panose="020B0604020202020204" pitchFamily="34" charset="0"/>
                        </a:rPr>
                        <a:t>Optimización del modelo de gestión y administración del portafolio de empresas estatales  -  Bogotá</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50,589</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50,589</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39.9%</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effectLst/>
                          <a:latin typeface="Arial" panose="020B0604020202020204" pitchFamily="34" charset="0"/>
                        </a:rPr>
                        <a:t>5,001</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900" b="0" i="0" u="none" strike="noStrike">
                          <a:effectLst/>
                          <a:latin typeface="Arial" panose="020B0604020202020204" pitchFamily="34" charset="0"/>
                        </a:rPr>
                        <a:t>9.9%</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effectLst/>
                          <a:latin typeface="Arial" panose="020B0604020202020204" pitchFamily="34" charset="0"/>
                        </a:rPr>
                        <a:t>22</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900" b="0" i="0" u="none" strike="noStrike">
                          <a:effectLst/>
                          <a:latin typeface="Arial" panose="020B0604020202020204" pitchFamily="34" charset="0"/>
                        </a:rPr>
                        <a:t>0.0%</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14497724"/>
                  </a:ext>
                </a:extLst>
              </a:tr>
              <a:tr h="606311">
                <a:tc>
                  <a:txBody>
                    <a:bodyPr/>
                    <a:lstStyle/>
                    <a:p>
                      <a:pPr algn="just" fontAlgn="ctr"/>
                      <a:r>
                        <a:rPr lang="es-ES" sz="900" b="0" i="0" u="none" strike="noStrike">
                          <a:solidFill>
                            <a:srgbClr val="000000"/>
                          </a:solidFill>
                          <a:effectLst/>
                          <a:latin typeface="Arial" panose="020B0604020202020204" pitchFamily="34" charset="0"/>
                        </a:rPr>
                        <a:t>Fortalecimiento del seguimiento y evaluación financiera y fiscal del sistema general de seguridad social en salud (SGSSS) y del sistema general de riesgos laborales (SGRL)   nacional</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1,266</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1,266</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1.0%</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effectLst/>
                          <a:latin typeface="Arial" panose="020B0604020202020204" pitchFamily="34" charset="0"/>
                        </a:rPr>
                        <a:t>631</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900" b="0" i="0" u="none" strike="noStrike">
                          <a:effectLst/>
                          <a:latin typeface="Arial" panose="020B0604020202020204" pitchFamily="34" charset="0"/>
                        </a:rPr>
                        <a:t>49.8%</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effectLst/>
                          <a:latin typeface="Arial" panose="020B0604020202020204" pitchFamily="34" charset="0"/>
                        </a:rPr>
                        <a:t>0</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900" b="0" i="0" u="none" strike="noStrike">
                          <a:effectLst/>
                          <a:latin typeface="Arial" panose="020B0604020202020204" pitchFamily="34" charset="0"/>
                        </a:rPr>
                        <a:t>0.0%</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79665510"/>
                  </a:ext>
                </a:extLst>
              </a:tr>
              <a:tr h="303155">
                <a:tc>
                  <a:txBody>
                    <a:bodyPr/>
                    <a:lstStyle/>
                    <a:p>
                      <a:pPr algn="just" fontAlgn="ctr"/>
                      <a:r>
                        <a:rPr lang="es-ES" sz="900" b="0" i="0" u="none" strike="noStrike">
                          <a:solidFill>
                            <a:srgbClr val="000000"/>
                          </a:solidFill>
                          <a:effectLst/>
                          <a:latin typeface="Arial" panose="020B0604020202020204" pitchFamily="34" charset="0"/>
                        </a:rPr>
                        <a:t>Fortalecimiento de las competencias técnicas de los funcionarios del MHCP,nacional</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1,369</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1,369</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1.1%</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effectLst/>
                          <a:latin typeface="Arial" panose="020B0604020202020204" pitchFamily="34" charset="0"/>
                        </a:rPr>
                        <a:t>0</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900" b="0" i="0" u="none" strike="noStrike">
                          <a:effectLst/>
                          <a:latin typeface="Arial" panose="020B0604020202020204" pitchFamily="34" charset="0"/>
                        </a:rPr>
                        <a:t>0.0%</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effectLst/>
                          <a:latin typeface="Arial" panose="020B0604020202020204" pitchFamily="34" charset="0"/>
                        </a:rPr>
                        <a:t>0</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900" b="0" i="0" u="none" strike="noStrike">
                          <a:effectLst/>
                          <a:latin typeface="Arial" panose="020B0604020202020204" pitchFamily="34" charset="0"/>
                        </a:rPr>
                        <a:t>0.0%</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8636302"/>
                  </a:ext>
                </a:extLst>
              </a:tr>
              <a:tr h="303155">
                <a:tc>
                  <a:txBody>
                    <a:bodyPr/>
                    <a:lstStyle/>
                    <a:p>
                      <a:pPr algn="just" fontAlgn="ctr"/>
                      <a:r>
                        <a:rPr lang="es-ES" sz="900" b="0" i="0" u="none" strike="noStrike">
                          <a:solidFill>
                            <a:srgbClr val="000000"/>
                          </a:solidFill>
                          <a:effectLst/>
                          <a:latin typeface="Arial" panose="020B0604020202020204" pitchFamily="34" charset="0"/>
                        </a:rPr>
                        <a:t>Fortalecimiento del gobierno y la gestión de servicios tic en el MHCP, Bogotá</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19,427</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19,427</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15.3%</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effectLst/>
                          <a:latin typeface="Arial" panose="020B0604020202020204" pitchFamily="34" charset="0"/>
                        </a:rPr>
                        <a:t>4,611</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900" b="0" i="0" u="none" strike="noStrike">
                          <a:effectLst/>
                          <a:latin typeface="Arial" panose="020B0604020202020204" pitchFamily="34" charset="0"/>
                        </a:rPr>
                        <a:t>23.7%</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effectLst/>
                          <a:latin typeface="Arial" panose="020B0604020202020204" pitchFamily="34" charset="0"/>
                        </a:rPr>
                        <a:t>214</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900" b="0" i="0" u="none" strike="noStrike">
                          <a:effectLst/>
                          <a:latin typeface="Arial" panose="020B0604020202020204" pitchFamily="34" charset="0"/>
                        </a:rPr>
                        <a:t>1.1%</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04206907"/>
                  </a:ext>
                </a:extLst>
              </a:tr>
              <a:tr h="303155">
                <a:tc>
                  <a:txBody>
                    <a:bodyPr/>
                    <a:lstStyle/>
                    <a:p>
                      <a:pPr algn="just" fontAlgn="ctr"/>
                      <a:r>
                        <a:rPr lang="es-ES" sz="900" b="0" i="0" u="none" strike="noStrike">
                          <a:solidFill>
                            <a:srgbClr val="000000"/>
                          </a:solidFill>
                          <a:effectLst/>
                          <a:latin typeface="Arial" panose="020B0604020202020204" pitchFamily="34" charset="0"/>
                        </a:rPr>
                        <a:t>Mejoramiento y reforzamiento sedes del ministerio de hacienda y crédito público, Bogotá</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7,650</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7,650</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6.0%</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effectLst/>
                          <a:latin typeface="Arial" panose="020B0604020202020204" pitchFamily="34" charset="0"/>
                        </a:rPr>
                        <a:t>82</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900" b="0" i="0" u="none" strike="noStrike">
                          <a:effectLst/>
                          <a:latin typeface="Arial" panose="020B0604020202020204" pitchFamily="34" charset="0"/>
                        </a:rPr>
                        <a:t>1.1%</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effectLst/>
                          <a:latin typeface="Arial" panose="020B0604020202020204" pitchFamily="34" charset="0"/>
                        </a:rPr>
                        <a:t>0</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900" b="0" i="0" u="none" strike="noStrike">
                          <a:effectLst/>
                          <a:latin typeface="Arial" panose="020B0604020202020204" pitchFamily="34" charset="0"/>
                        </a:rPr>
                        <a:t>0.0%</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34798478"/>
                  </a:ext>
                </a:extLst>
              </a:tr>
              <a:tr h="404207">
                <a:tc>
                  <a:txBody>
                    <a:bodyPr/>
                    <a:lstStyle/>
                    <a:p>
                      <a:pPr algn="just" fontAlgn="ctr"/>
                      <a:r>
                        <a:rPr lang="es-ES" sz="900" b="0" i="0" u="none" strike="noStrike">
                          <a:solidFill>
                            <a:srgbClr val="000000"/>
                          </a:solidFill>
                          <a:effectLst/>
                          <a:latin typeface="Arial" panose="020B0604020202020204" pitchFamily="34" charset="0"/>
                        </a:rPr>
                        <a:t>Desarrollo e implementación de una estrategia para coberturas de los precios del petróleo para Colombia nacional</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680</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680</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0.5%</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effectLst/>
                          <a:latin typeface="Arial" panose="020B0604020202020204" pitchFamily="34" charset="0"/>
                        </a:rPr>
                        <a:t>0</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900" b="0" i="0" u="none" strike="noStrike">
                          <a:effectLst/>
                          <a:latin typeface="Arial" panose="020B0604020202020204" pitchFamily="34" charset="0"/>
                        </a:rPr>
                        <a:t>0.0%</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effectLst/>
                          <a:latin typeface="Arial" panose="020B0604020202020204" pitchFamily="34" charset="0"/>
                        </a:rPr>
                        <a:t>0</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900" b="0" i="0" u="none" strike="noStrike">
                          <a:effectLst/>
                          <a:latin typeface="Arial" panose="020B0604020202020204" pitchFamily="34" charset="0"/>
                        </a:rPr>
                        <a:t>0.0%</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54919898"/>
                  </a:ext>
                </a:extLst>
              </a:tr>
              <a:tr h="404207">
                <a:tc>
                  <a:txBody>
                    <a:bodyPr/>
                    <a:lstStyle/>
                    <a:p>
                      <a:pPr algn="just" fontAlgn="ctr"/>
                      <a:r>
                        <a:rPr lang="es-ES" sz="900" b="0" i="0" u="none" strike="noStrike">
                          <a:solidFill>
                            <a:srgbClr val="000000"/>
                          </a:solidFill>
                          <a:effectLst/>
                          <a:latin typeface="Arial" panose="020B0604020202020204" pitchFamily="34" charset="0"/>
                        </a:rPr>
                        <a:t>Fortalecimiento de la gestión con organismos multilaterales de financiamiento y cooperación internacional nacional</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17,542</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17,542</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solidFill>
                            <a:srgbClr val="000000"/>
                          </a:solidFill>
                          <a:effectLst/>
                          <a:latin typeface="Arial" panose="020B0604020202020204" pitchFamily="34" charset="0"/>
                        </a:rPr>
                        <a:t>13.8%</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effectLst/>
                          <a:latin typeface="Arial" panose="020B0604020202020204" pitchFamily="34" charset="0"/>
                        </a:rPr>
                        <a:t>17,157</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900" b="0" i="0" u="none" strike="noStrike">
                          <a:effectLst/>
                          <a:latin typeface="Arial" panose="020B0604020202020204" pitchFamily="34" charset="0"/>
                        </a:rPr>
                        <a:t>97.8%</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900" b="0" i="0" u="none" strike="noStrike">
                          <a:effectLst/>
                          <a:latin typeface="Arial" panose="020B0604020202020204" pitchFamily="34" charset="0"/>
                        </a:rPr>
                        <a:t>10,325</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900" b="0" i="0" u="none" strike="noStrike">
                          <a:effectLst/>
                          <a:latin typeface="Arial" panose="020B0604020202020204" pitchFamily="34" charset="0"/>
                        </a:rPr>
                        <a:t>58.9%</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85976573"/>
                  </a:ext>
                </a:extLst>
              </a:tr>
              <a:tr h="132630">
                <a:tc>
                  <a:txBody>
                    <a:bodyPr/>
                    <a:lstStyle/>
                    <a:p>
                      <a:pPr algn="ctr" rtl="0" fontAlgn="ctr"/>
                      <a:r>
                        <a:rPr lang="es-CO" sz="900" b="1" i="0" u="none" strike="noStrike">
                          <a:solidFill>
                            <a:srgbClr val="FFFFFF"/>
                          </a:solidFill>
                          <a:effectLst/>
                          <a:latin typeface="Arial" panose="020B0604020202020204" pitchFamily="34" charset="0"/>
                        </a:rPr>
                        <a:t>PROYECTOS MISIONALES MHCP </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900" b="1" i="0" u="none" strike="noStrike">
                          <a:solidFill>
                            <a:srgbClr val="FFFFFF"/>
                          </a:solidFill>
                          <a:effectLst/>
                          <a:latin typeface="Arial" panose="020B0604020202020204" pitchFamily="34" charset="0"/>
                        </a:rPr>
                        <a:t>126,861</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900" b="1" i="0" u="none" strike="noStrike">
                          <a:solidFill>
                            <a:srgbClr val="FFFFFF"/>
                          </a:solidFill>
                          <a:effectLst/>
                          <a:latin typeface="Arial" panose="020B0604020202020204" pitchFamily="34" charset="0"/>
                        </a:rPr>
                        <a:t>126,861</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900" b="1" i="0" u="none" strike="noStrike">
                          <a:solidFill>
                            <a:srgbClr val="FFFFFF"/>
                          </a:solidFill>
                          <a:effectLst/>
                          <a:latin typeface="Arial" panose="020B0604020202020204" pitchFamily="34" charset="0"/>
                        </a:rPr>
                        <a:t>100.0%</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900" b="1" i="0" u="none" strike="noStrike">
                          <a:solidFill>
                            <a:srgbClr val="FFFFFF"/>
                          </a:solidFill>
                          <a:effectLst/>
                          <a:latin typeface="Arial" panose="020B0604020202020204" pitchFamily="34" charset="0"/>
                        </a:rPr>
                        <a:t>35,509</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900" b="1" i="0" u="none" strike="noStrike">
                          <a:solidFill>
                            <a:srgbClr val="FFFFFF"/>
                          </a:solidFill>
                          <a:effectLst/>
                          <a:latin typeface="Arial" panose="020B0604020202020204" pitchFamily="34" charset="0"/>
                        </a:rPr>
                        <a:t>28.0%</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rtl="0" fontAlgn="ctr"/>
                      <a:r>
                        <a:rPr lang="es-CO" sz="900" b="1" i="0" u="none" strike="noStrike">
                          <a:solidFill>
                            <a:srgbClr val="FFFFFF"/>
                          </a:solidFill>
                          <a:effectLst/>
                          <a:latin typeface="Arial" panose="020B0604020202020204" pitchFamily="34" charset="0"/>
                        </a:rPr>
                        <a:t>11,361</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a:txBody>
                    <a:bodyPr/>
                    <a:lstStyle/>
                    <a:p>
                      <a:pPr algn="ctr" fontAlgn="ctr"/>
                      <a:r>
                        <a:rPr lang="es-CO" sz="900" b="1" i="0" u="none" strike="noStrike" dirty="0">
                          <a:solidFill>
                            <a:srgbClr val="FFFFFF"/>
                          </a:solidFill>
                          <a:effectLst/>
                          <a:latin typeface="Arial" panose="020B0604020202020204" pitchFamily="34" charset="0"/>
                        </a:rPr>
                        <a:t>9.0%</a:t>
                      </a:r>
                    </a:p>
                  </a:txBody>
                  <a:tcPr marL="6357" marR="6357" marT="63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extLst>
                  <a:ext uri="{0D108BD9-81ED-4DB2-BD59-A6C34878D82A}">
                    <a16:rowId xmlns:a16="http://schemas.microsoft.com/office/drawing/2014/main" val="2963350325"/>
                  </a:ext>
                </a:extLst>
              </a:tr>
            </a:tbl>
          </a:graphicData>
        </a:graphic>
      </p:graphicFrame>
    </p:spTree>
    <p:extLst>
      <p:ext uri="{BB962C8B-B14F-4D97-AF65-F5344CB8AC3E}">
        <p14:creationId xmlns:p14="http://schemas.microsoft.com/office/powerpoint/2010/main" val="2360154585"/>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o" ma:contentTypeID="0x01010041F2E63D61B4EF4B93C738236FC81050" ma:contentTypeVersion="2" ma:contentTypeDescription="Crear nuevo documento." ma:contentTypeScope="" ma:versionID="ff10a781a61055101a412cec68910d44">
  <xsd:schema xmlns:xsd="http://www.w3.org/2001/XMLSchema" xmlns:xs="http://www.w3.org/2001/XMLSchema" xmlns:p="http://schemas.microsoft.com/office/2006/metadata/properties" xmlns:ns1="http://schemas.microsoft.com/sharepoint/v3" xmlns:ns2="aac6e9ca-a293-4c82-8e9f-9055b12d24a8" targetNamespace="http://schemas.microsoft.com/office/2006/metadata/properties" ma:root="true" ma:fieldsID="48b42b37a1e2ad92365a67a34aee8fa9" ns1:_="" ns2:_="">
    <xsd:import namespace="http://schemas.microsoft.com/sharepoint/v3"/>
    <xsd:import namespace="aac6e9ca-a293-4c82-8e9f-9055b12d24a8"/>
    <xsd:element name="properties">
      <xsd:complexType>
        <xsd:sequence>
          <xsd:element name="documentManagement">
            <xsd:complexType>
              <xsd:all>
                <xsd:element ref="ns1:PublishingStartDate" minOccurs="0"/>
                <xsd:element ref="ns1:PublishingExpirationDate"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Fecha de inicio programada" ma:description="Fecha de inicio programada es una columna del sitio que crea la característica Publicación. Se usa para especificar la fecha y la hora a la que esta página se presentará por primera vez a los visitantes del sitio." ma:hidden="true" ma:internalName="PublishingStartDate">
      <xsd:simpleType>
        <xsd:restriction base="dms:Unknown"/>
      </xsd:simpleType>
    </xsd:element>
    <xsd:element name="PublishingExpirationDate" ma:index="9" nillable="true" ma:displayName="Fecha de finalización programada" ma:description="Fecha de finalización programada es una columna del sitio que crea la característica Publicación. Se usa para especificar la fecha y la hora a la que esta página dejará de presentarse a los visitantes del sitio."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aac6e9ca-a293-4c82-8e9f-9055b12d24a8" elementFormDefault="qualified">
    <xsd:import namespace="http://schemas.microsoft.com/office/2006/documentManagement/types"/>
    <xsd:import namespace="http://schemas.microsoft.com/office/infopath/2007/PartnerControls"/>
    <xsd:element name="SharedWithUsers" ma:index="10" nillable="true" ma:displayName="Compartido con"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91096C8F-E9E5-474B-BD63-DBA2A86FD434}">
  <ds:schemaRefs>
    <ds:schemaRef ds:uri="http://schemas.microsoft.com/sharepoint/v3/contenttype/forms"/>
  </ds:schemaRefs>
</ds:datastoreItem>
</file>

<file path=customXml/itemProps2.xml><?xml version="1.0" encoding="utf-8"?>
<ds:datastoreItem xmlns:ds="http://schemas.openxmlformats.org/officeDocument/2006/customXml" ds:itemID="{491AEE4D-015A-498B-8269-B4A255D8DF4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aac6e9ca-a293-4c82-8e9f-9055b12d24a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893CC7C-8344-4D67-866C-6F4294E97DB9}">
  <ds:schemaRefs>
    <ds:schemaRef ds:uri="http://schemas.openxmlformats.org/package/2006/metadata/core-properties"/>
    <ds:schemaRef ds:uri="http://purl.org/dc/terms/"/>
    <ds:schemaRef ds:uri="http://schemas.microsoft.com/sharepoint/v3"/>
    <ds:schemaRef ds:uri="http://purl.org/dc/elements/1.1/"/>
    <ds:schemaRef ds:uri="http://schemas.microsoft.com/office/2006/documentManagement/types"/>
    <ds:schemaRef ds:uri="http://purl.org/dc/dcmitype/"/>
    <ds:schemaRef ds:uri="http://schemas.microsoft.com/office/infopath/2007/PartnerControls"/>
    <ds:schemaRef ds:uri="aac6e9ca-a293-4c82-8e9f-9055b12d24a8"/>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2741</TotalTime>
  <Words>3210</Words>
  <Application>Microsoft Office PowerPoint</Application>
  <PresentationFormat>Presentación en pantalla (4:3)</PresentationFormat>
  <Paragraphs>1226</Paragraphs>
  <Slides>14</Slides>
  <Notes>4</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14</vt:i4>
      </vt:variant>
    </vt:vector>
  </HeadingPairs>
  <TitlesOfParts>
    <vt:vector size="18" baseType="lpstr">
      <vt:lpstr>Arial</vt:lpstr>
      <vt:lpstr>Calibri</vt:lpstr>
      <vt:lpstr>Wingdings</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dc:creator>
  <cp:lastModifiedBy>Maira Clarena Rivera Gomez</cp:lastModifiedBy>
  <cp:revision>256</cp:revision>
  <dcterms:created xsi:type="dcterms:W3CDTF">2018-11-28T18:31:04Z</dcterms:created>
  <dcterms:modified xsi:type="dcterms:W3CDTF">2020-03-03T13:09:20Z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0x01010041F2E63D61B4EF4B93C738236FC81050</vt:lpwstr>
  </property>
</Properties>
</file>