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56" r:id="rId6"/>
    <p:sldId id="430" r:id="rId7"/>
    <p:sldId id="431" r:id="rId8"/>
    <p:sldId id="441" r:id="rId9"/>
    <p:sldId id="432" r:id="rId10"/>
    <p:sldId id="442" r:id="rId11"/>
    <p:sldId id="433" r:id="rId12"/>
    <p:sldId id="434" r:id="rId13"/>
    <p:sldId id="440" r:id="rId14"/>
    <p:sldId id="435" r:id="rId15"/>
    <p:sldId id="438" r:id="rId16"/>
    <p:sldId id="439" r:id="rId17"/>
    <p:sldId id="436" r:id="rId18"/>
    <p:sldId id="437" r:id="rId19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080">
          <p15:clr>
            <a:srgbClr val="A4A3A4"/>
          </p15:clr>
        </p15:guide>
        <p15:guide id="3" pos="2880">
          <p15:clr>
            <a:srgbClr val="A4A3A4"/>
          </p15:clr>
        </p15:guide>
        <p15:guide id="4" pos="5560">
          <p15:clr>
            <a:srgbClr val="A4A3A4"/>
          </p15:clr>
        </p15:guide>
        <p15:guide id="5" pos="2680">
          <p15:clr>
            <a:srgbClr val="A4A3A4"/>
          </p15:clr>
        </p15:guide>
        <p15:guide id="6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DBE6FC"/>
    <a:srgbClr val="A2D4E2"/>
    <a:srgbClr val="94C4F0"/>
    <a:srgbClr val="31859C"/>
    <a:srgbClr val="13815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1" d="100"/>
          <a:sy n="91" d="100"/>
        </p:scale>
        <p:origin x="786" y="84"/>
      </p:cViewPr>
      <p:guideLst>
        <p:guide orient="horz" pos="1786"/>
        <p:guide pos="3080"/>
        <p:guide pos="2880"/>
        <p:guide pos="5560"/>
        <p:guide pos="2680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263A5-10F5-457D-9AEC-BD16C1667DE8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530A0-4A8D-4721-89E5-531231DA8E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839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D7BFD-A926-4510-BFE5-6E3BA62FFB1F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641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D7BFD-A926-4510-BFE5-6E3BA62FFB1F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195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D7BFD-A926-4510-BFE5-6E3BA62FFB1F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589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D7BFD-A926-4510-BFE5-6E3BA62FFB1F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812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D7BFD-A926-4510-BFE5-6E3BA62FFB1F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296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D7BFD-A926-4510-BFE5-6E3BA62FFB1F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8364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D7BFD-A926-4510-BFE5-6E3BA62FFB1F}" type="slidenum">
              <a:rPr lang="es-CO" smtClean="0"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652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D7BFD-A926-4510-BFE5-6E3BA62FFB1F}" type="slidenum">
              <a:rPr lang="es-CO" smtClean="0"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6806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D7BFD-A926-4510-BFE5-6E3BA62FFB1F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956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0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1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BFEE-A7DF-4FC6-A34F-6AEE5399F1F7}" type="datetimeFigureOut">
              <a:rPr lang="es-CO" smtClean="0"/>
              <a:t>26/11/2020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F5524-C440-4047-9C5E-A3CE8DBF009D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257299" y="302515"/>
            <a:ext cx="7886700" cy="494873"/>
          </a:xfrm>
        </p:spPr>
        <p:txBody>
          <a:bodyPr vert="horz" lIns="91440" tIns="45720" rIns="91440" bIns="45720" rtlCol="0" anchor="t">
            <a:noAutofit/>
          </a:bodyPr>
          <a:lstStyle>
            <a:lvl1pPr algn="r">
              <a:defRPr lang="es-CO" sz="21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628650" y="1038497"/>
            <a:ext cx="8293677" cy="35942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668463" y="160338"/>
            <a:ext cx="914400" cy="914400"/>
          </a:xfrm>
        </p:spPr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673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4777152" y="-2469356"/>
            <a:ext cx="17707083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3894977" y="2508499"/>
            <a:ext cx="17702467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4777152" y="-2469356"/>
            <a:ext cx="17707083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3894977" y="2508499"/>
            <a:ext cx="17702467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4777152" y="-2469356"/>
            <a:ext cx="17707083" cy="5143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3894977" y="2508499"/>
            <a:ext cx="17702467" cy="5143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4777152" y="-2469356"/>
            <a:ext cx="17707083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3894977" y="2508499"/>
            <a:ext cx="17702467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3250893" y="1102337"/>
            <a:ext cx="2633975" cy="2658784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3123460" y="1018491"/>
            <a:ext cx="2890047" cy="2889796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3011013" y="904749"/>
            <a:ext cx="3123112" cy="3123383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2870096" y="769323"/>
            <a:ext cx="3403697" cy="3403993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2737051" y="646171"/>
            <a:ext cx="3673635" cy="3673954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2585293" y="488709"/>
            <a:ext cx="4053087" cy="4052735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1986429"/>
            <a:ext cx="7772400" cy="793000"/>
          </a:xfrm>
        </p:spPr>
        <p:txBody>
          <a:bodyPr anchor="t">
            <a:noAutofit/>
          </a:bodyPr>
          <a:lstStyle>
            <a:lvl1pPr algn="ctr">
              <a:defRPr sz="48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230" y="2751795"/>
            <a:ext cx="7777539" cy="432023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83230" y="4263938"/>
            <a:ext cx="7777539" cy="75608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4297980" y="4047914"/>
            <a:ext cx="544116" cy="94264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00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00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00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3519936" y="1213103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/>
          </a:p>
        </p:txBody>
      </p:sp>
      <p:sp>
        <p:nvSpPr>
          <p:cNvPr id="40" name="円/楕円 39"/>
          <p:cNvSpPr/>
          <p:nvPr userDrawn="1"/>
        </p:nvSpPr>
        <p:spPr>
          <a:xfrm>
            <a:off x="4077284" y="1213103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/>
          </a:p>
        </p:txBody>
      </p:sp>
      <p:sp>
        <p:nvSpPr>
          <p:cNvPr id="41" name="円/楕円 40"/>
          <p:cNvSpPr/>
          <p:nvPr userDrawn="1"/>
        </p:nvSpPr>
        <p:spPr>
          <a:xfrm>
            <a:off x="4634631" y="1213103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/>
          </a:p>
        </p:txBody>
      </p:sp>
      <p:sp>
        <p:nvSpPr>
          <p:cNvPr id="42" name="円/楕円 41"/>
          <p:cNvSpPr/>
          <p:nvPr userDrawn="1"/>
        </p:nvSpPr>
        <p:spPr>
          <a:xfrm>
            <a:off x="5191979" y="1213103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/>
          </a:p>
        </p:txBody>
      </p:sp>
    </p:spTree>
    <p:extLst>
      <p:ext uri="{BB962C8B-B14F-4D97-AF65-F5344CB8AC3E}">
        <p14:creationId xmlns:p14="http://schemas.microsoft.com/office/powerpoint/2010/main" val="21784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5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4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8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0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4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60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0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99FA-6287-F142-B37B-E8AE046167C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D99FA-6287-F142-B37B-E8AE046167C9}" type="datetimeFigureOut">
              <a:rPr lang="es-ES" smtClean="0"/>
              <a:t>26/11/2020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853B9-C74E-A14A-9659-8F3953DB2F4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 flipH="1">
            <a:off x="8823910" y="-1"/>
            <a:ext cx="320090" cy="642129"/>
          </a:xfrm>
          <a:prstGeom prst="rect">
            <a:avLst/>
          </a:prstGeom>
          <a:solidFill>
            <a:srgbClr val="138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 flipH="1">
            <a:off x="-6" y="-1"/>
            <a:ext cx="8823915" cy="642129"/>
          </a:xfrm>
          <a:prstGeom prst="rect">
            <a:avLst/>
          </a:prstGeom>
          <a:solidFill>
            <a:srgbClr val="DBE6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Imagen 8" descr="Logo-Minhacienda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064"/>
            <a:ext cx="1900403" cy="32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2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7546" y="0"/>
            <a:ext cx="7916454" cy="5143500"/>
          </a:xfrm>
          <a:prstGeom prst="rect">
            <a:avLst/>
          </a:prstGeom>
          <a:solidFill>
            <a:srgbClr val="DBE6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 flipH="1">
            <a:off x="-1" y="0"/>
            <a:ext cx="1227547" cy="5143500"/>
          </a:xfrm>
          <a:prstGeom prst="rect">
            <a:avLst/>
          </a:prstGeom>
          <a:solidFill>
            <a:srgbClr val="138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590811" y="1377075"/>
            <a:ext cx="6078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CIERRE CONTABLE ANUAL</a:t>
            </a:r>
          </a:p>
          <a:p>
            <a:r>
              <a:rPr lang="es-MX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SIIF NACION</a:t>
            </a:r>
            <a:endParaRPr lang="es-E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90812" y="3410625"/>
            <a:ext cx="364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  <a:latin typeface="Arial"/>
                <a:cs typeface="Arial"/>
              </a:rPr>
              <a:t>Ministerio de Hacienda y Crédito Público</a:t>
            </a:r>
          </a:p>
          <a:p>
            <a:r>
              <a:rPr lang="es-ES" sz="1400" dirty="0" smtClean="0">
                <a:solidFill>
                  <a:schemeClr val="tx2"/>
                </a:solidFill>
                <a:latin typeface="Arial"/>
                <a:cs typeface="Arial"/>
              </a:rPr>
              <a:t>SIIF Nación</a:t>
            </a:r>
            <a:endParaRPr lang="es-ES" sz="1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6" name="Imagen 5" descr="Logo-Minhacie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9" y="536654"/>
            <a:ext cx="2788959" cy="4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307730" y="606669"/>
            <a:ext cx="8713177" cy="4334607"/>
            <a:chOff x="1304440" y="1722364"/>
            <a:chExt cx="7382360" cy="4058980"/>
          </a:xfrm>
        </p:grpSpPr>
        <p:sp>
          <p:nvSpPr>
            <p:cNvPr id="16" name="Rectangle 52"/>
            <p:cNvSpPr>
              <a:spLocks noChangeAspect="1"/>
            </p:cNvSpPr>
            <p:nvPr/>
          </p:nvSpPr>
          <p:spPr>
            <a:xfrm>
              <a:off x="1304440" y="1722364"/>
              <a:ext cx="7382360" cy="4058980"/>
            </a:xfrm>
            <a:prstGeom prst="rect">
              <a:avLst/>
            </a:prstGeom>
            <a:solidFill>
              <a:srgbClr val="A2D4E2"/>
            </a:solidFill>
            <a:ln w="38100"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Rectangle 89"/>
            <p:cNvSpPr>
              <a:spLocks noChangeAspect="1"/>
            </p:cNvSpPr>
            <p:nvPr/>
          </p:nvSpPr>
          <p:spPr>
            <a:xfrm>
              <a:off x="1483225" y="1829395"/>
              <a:ext cx="7143979" cy="3728428"/>
            </a:xfrm>
            <a:prstGeom prst="rect">
              <a:avLst/>
            </a:prstGeom>
            <a:solidFill>
              <a:srgbClr val="DBE6FC"/>
            </a:solidFill>
            <a:ln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990"/>
            <a:ext cx="914400" cy="68580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664029" y="806189"/>
            <a:ext cx="8181033" cy="355481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r>
              <a:rPr lang="es-ES" sz="1900" b="1" dirty="0" smtClean="0"/>
              <a:t>Devengo </a:t>
            </a:r>
            <a:r>
              <a:rPr lang="es-ES" sz="1900" b="1" dirty="0"/>
              <a:t>contable se debe aplicar tenga o no disponibilidad de PAC para </a:t>
            </a:r>
            <a:r>
              <a:rPr lang="es-ES" sz="1900" b="1" dirty="0" smtClean="0"/>
              <a:t>obligar.</a:t>
            </a:r>
          </a:p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endParaRPr lang="es-ES" dirty="0"/>
          </a:p>
          <a:p>
            <a:pPr marL="342900" lvl="0" indent="-342900" defTabSz="91440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273050" algn="l"/>
              </a:tabLst>
              <a:defRPr/>
            </a:pPr>
            <a:r>
              <a:rPr lang="es-ES" dirty="0" smtClean="0"/>
              <a:t>Si hay PAC se debe registrar la obligación 2020</a:t>
            </a:r>
          </a:p>
          <a:p>
            <a:pPr marL="342900" lvl="0" indent="-342900" defTabSz="91440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273050" algn="l"/>
              </a:tabLst>
              <a:defRPr/>
            </a:pPr>
            <a:r>
              <a:rPr lang="es-ES" dirty="0" smtClean="0"/>
              <a:t>Si no hay PAC se deber realizar registro </a:t>
            </a:r>
            <a:r>
              <a:rPr lang="es-ES" dirty="0"/>
              <a:t>contable </a:t>
            </a:r>
            <a:r>
              <a:rPr lang="es-ES" dirty="0" smtClean="0"/>
              <a:t>manual en 2020  </a:t>
            </a:r>
          </a:p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endParaRPr lang="es-ES" dirty="0" smtClean="0"/>
          </a:p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r>
              <a:rPr lang="es-ES" dirty="0" smtClean="0"/>
              <a:t>En 2021 para las que aplicaron el numeral 2. en la obligación debe seleccionar el atributo contable según parametrizaciones de la Tabla TCON09, ejemplo:</a:t>
            </a:r>
          </a:p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endParaRPr lang="es-ES" dirty="0" smtClean="0"/>
          </a:p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r>
              <a:rPr lang="es-ES" sz="1600" dirty="0"/>
              <a:t>40 - BIENES, SERVICIOS, IMPUESTOS Y TRANSFERENCIAS CAUSADOS</a:t>
            </a:r>
            <a:endParaRPr lang="es-ES" sz="1600" dirty="0" smtClean="0"/>
          </a:p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r>
              <a:rPr lang="es-ES" sz="1600" dirty="0" smtClean="0"/>
              <a:t>31 – CESANTIAS</a:t>
            </a:r>
          </a:p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r>
              <a:rPr lang="es-ES" sz="1600" dirty="0"/>
              <a:t>13- BYS PAG POR ANTCPDO </a:t>
            </a:r>
            <a:r>
              <a:rPr lang="es-ES" sz="1600" dirty="0" smtClean="0"/>
              <a:t>– SEGUROS</a:t>
            </a:r>
          </a:p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r>
              <a:rPr lang="es-ES" sz="1600" dirty="0"/>
              <a:t>35 - CRÉDITO A EMPLEADOS</a:t>
            </a:r>
            <a:endParaRPr lang="es-ES" sz="1600" dirty="0" smtClean="0"/>
          </a:p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r>
              <a:rPr lang="es-ES" sz="1600" dirty="0"/>
              <a:t>46 - BENEFICIOS A LOS EMPLEADOS - LARGO PLAZO</a:t>
            </a:r>
            <a:endParaRPr lang="es-ES" sz="1600" dirty="0" smtClean="0"/>
          </a:p>
        </p:txBody>
      </p:sp>
    </p:spTree>
    <p:extLst>
      <p:ext uri="{BB962C8B-B14F-4D97-AF65-F5344CB8AC3E}">
        <p14:creationId xmlns:p14="http://schemas.microsoft.com/office/powerpoint/2010/main" val="11357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228600" y="747346"/>
            <a:ext cx="8792307" cy="4193930"/>
            <a:chOff x="1391978" y="1854096"/>
            <a:chExt cx="7294822" cy="3927248"/>
          </a:xfrm>
        </p:grpSpPr>
        <p:sp>
          <p:nvSpPr>
            <p:cNvPr id="16" name="Rectangle 52"/>
            <p:cNvSpPr>
              <a:spLocks noChangeAspect="1"/>
            </p:cNvSpPr>
            <p:nvPr/>
          </p:nvSpPr>
          <p:spPr>
            <a:xfrm>
              <a:off x="1391978" y="1854096"/>
              <a:ext cx="7294822" cy="3927248"/>
            </a:xfrm>
            <a:prstGeom prst="rect">
              <a:avLst/>
            </a:prstGeom>
            <a:solidFill>
              <a:srgbClr val="A2D4E2"/>
            </a:solidFill>
            <a:ln w="38100"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Rectangle 89"/>
            <p:cNvSpPr>
              <a:spLocks noChangeAspect="1"/>
            </p:cNvSpPr>
            <p:nvPr/>
          </p:nvSpPr>
          <p:spPr>
            <a:xfrm>
              <a:off x="1596233" y="1920270"/>
              <a:ext cx="6853486" cy="3762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782515" y="1178169"/>
            <a:ext cx="7561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Antes de terminar la Fecha Limite Para Registros Contables de 2020</a:t>
            </a:r>
          </a:p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Verificar que los saldos de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cada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PCI (unidad 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y subunidad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ejecutora) sean iguales a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cero (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0), de los siguientes códigos contables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 nivel de cuenta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</a:p>
          <a:p>
            <a:pPr marL="623888" lvl="0" indent="-28575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623888" lvl="0" indent="-28575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73050" algn="l"/>
              </a:tabLst>
              <a:defRPr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Códigos que inician por 3110</a:t>
            </a:r>
          </a:p>
          <a:p>
            <a:pPr marL="623888" lvl="0" indent="-285750" defTabSz="914400" eaLnBrk="0" fontAlgn="base" hangingPunct="0">
              <a:spcAft>
                <a:spcPct val="0"/>
              </a:spcAft>
              <a:defRPr/>
            </a:pPr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623888" lvl="0" indent="-28575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Códigos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que inician por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5905</a:t>
            </a:r>
          </a:p>
          <a:p>
            <a:pPr marL="623888" lvl="0" indent="-285750" defTabSz="914400" eaLnBrk="0" fontAlgn="base" hangingPunct="0">
              <a:spcAft>
                <a:spcPct val="0"/>
              </a:spcAft>
              <a:defRPr/>
            </a:pPr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623888" lvl="0" indent="-28575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Códigos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que inician por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5897</a:t>
            </a:r>
          </a:p>
          <a:p>
            <a:pPr marL="623888" lvl="0" indent="-285750" defTabSz="914400" eaLnBrk="0" fontAlgn="base" hangingPunct="0">
              <a:spcAft>
                <a:spcPct val="0"/>
              </a:spcAft>
              <a:defRPr/>
            </a:pPr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623888" lvl="0" indent="-28575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códigos que inician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por 7 en sus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respectivas desagregaciones a nivel de cuenta</a:t>
            </a:r>
            <a:endParaRPr lang="es-ES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23092" y="606669"/>
            <a:ext cx="8897815" cy="4334607"/>
            <a:chOff x="1304440" y="1722364"/>
            <a:chExt cx="7382360" cy="4058980"/>
          </a:xfrm>
        </p:grpSpPr>
        <p:sp>
          <p:nvSpPr>
            <p:cNvPr id="16" name="Rectangle 52"/>
            <p:cNvSpPr>
              <a:spLocks noChangeAspect="1"/>
            </p:cNvSpPr>
            <p:nvPr/>
          </p:nvSpPr>
          <p:spPr>
            <a:xfrm>
              <a:off x="1304440" y="1722364"/>
              <a:ext cx="7382360" cy="4058980"/>
            </a:xfrm>
            <a:prstGeom prst="rect">
              <a:avLst/>
            </a:prstGeom>
            <a:solidFill>
              <a:srgbClr val="94C4F0"/>
            </a:solidFill>
            <a:ln w="38100"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Rectangle 89"/>
            <p:cNvSpPr>
              <a:spLocks noChangeAspect="1"/>
            </p:cNvSpPr>
            <p:nvPr/>
          </p:nvSpPr>
          <p:spPr>
            <a:xfrm>
              <a:off x="1370094" y="1796463"/>
              <a:ext cx="7243759" cy="3886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400049" y="818014"/>
            <a:ext cx="8286751" cy="384720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Los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sistemas complementarios de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Información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Contable deberán permanecer como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sistemas auxiliares contables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del SIIF Nación. </a:t>
            </a:r>
          </a:p>
          <a:p>
            <a:pPr marL="285750" lvl="0" indent="-12700" defTabSz="914400" eaLnBrk="0" fontAlgn="base" hangingPunct="0">
              <a:spcAft>
                <a:spcPct val="0"/>
              </a:spcAft>
              <a:tabLst>
                <a:tab pos="273050" algn="l"/>
                <a:tab pos="536575" algn="l"/>
              </a:tabLst>
              <a:defRPr/>
            </a:pPr>
            <a:endParaRPr lang="es-E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1270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273050" algn="l"/>
                <a:tab pos="536575" algn="l"/>
              </a:tabLst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	art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. 6 decreto 2674 de 2012 incorporado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parágrafo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2.9.1.1.6 decreto 1068 de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2015.</a:t>
            </a:r>
            <a:endParaRPr lang="es-CO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12700" defTabSz="914400" eaLnBrk="0" fontAlgn="base" hangingPunct="0"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273050" algn="l"/>
                <a:tab pos="536575" algn="l"/>
              </a:tabLst>
              <a:defRPr/>
            </a:pP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numeral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3.2.9.2 Visión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Sistémica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de la contabilidad y compromiso institucional </a:t>
            </a:r>
            <a:endParaRPr lang="es-E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3050" lvl="0" defTabSz="914400" eaLnBrk="0" fontAlgn="base" hangingPunct="0">
              <a:spcAft>
                <a:spcPct val="0"/>
              </a:spcAft>
              <a:tabLst>
                <a:tab pos="273050" algn="l"/>
                <a:tab pos="536575" algn="l"/>
              </a:tabLst>
              <a:defRPr/>
            </a:pP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	anexo resolución 193 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</a:rPr>
              <a:t>2016 expedido por la Contaduría General de la Nación.</a:t>
            </a:r>
          </a:p>
          <a:p>
            <a:pPr marL="273050" lvl="0" defTabSz="914400" eaLnBrk="0" fontAlgn="base" hangingPunct="0">
              <a:spcAft>
                <a:spcPct val="0"/>
              </a:spcAft>
              <a:defRPr/>
            </a:pPr>
            <a:endParaRPr lang="es-CO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lvl="1" defTabSz="914400" eaLnBrk="0" fontAlgn="base" hangingPunct="0">
              <a:spcAft>
                <a:spcPct val="0"/>
              </a:spcAft>
              <a:defRPr/>
            </a:pP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</a:rPr>
              <a:t>Nómina</a:t>
            </a:r>
          </a:p>
          <a:p>
            <a:pPr marL="273050" lvl="1" defTabSz="914400" eaLnBrk="0" fontAlgn="base" hangingPunct="0">
              <a:spcAft>
                <a:spcPct val="0"/>
              </a:spcAft>
              <a:defRPr/>
            </a:pPr>
            <a:r>
              <a:rPr lang="es-CO" sz="1600" dirty="0">
                <a:solidFill>
                  <a:schemeClr val="tx2">
                    <a:lumMod val="75000"/>
                  </a:schemeClr>
                </a:solidFill>
              </a:rPr>
              <a:t>Cuentas por </a:t>
            </a: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</a:rPr>
              <a:t>Cobrar</a:t>
            </a:r>
          </a:p>
          <a:p>
            <a:pPr marL="273050" lvl="1" defTabSz="914400" eaLnBrk="0" fontAlgn="base" hangingPunct="0">
              <a:spcAft>
                <a:spcPct val="0"/>
              </a:spcAft>
              <a:defRPr/>
            </a:pPr>
            <a:r>
              <a:rPr lang="es-CO" sz="1600" dirty="0">
                <a:solidFill>
                  <a:schemeClr val="tx2">
                    <a:lumMod val="75000"/>
                  </a:schemeClr>
                </a:solidFill>
              </a:rPr>
              <a:t>Bienes y Servicios </a:t>
            </a: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</a:rPr>
              <a:t>(Propiedad Planta y Equipos)</a:t>
            </a:r>
            <a:endParaRPr lang="es-CO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lvl="1" defTabSz="914400" eaLnBrk="0" fontAlgn="base" hangingPunct="0">
              <a:spcAft>
                <a:spcPct val="0"/>
              </a:spcAft>
              <a:defRPr/>
            </a:pPr>
            <a:r>
              <a:rPr lang="es-CO" sz="1600" dirty="0">
                <a:solidFill>
                  <a:schemeClr val="tx2">
                    <a:lumMod val="75000"/>
                  </a:schemeClr>
                </a:solidFill>
              </a:rPr>
              <a:t>Procesos </a:t>
            </a: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</a:rPr>
              <a:t>litigiosos</a:t>
            </a:r>
          </a:p>
          <a:p>
            <a:pPr marL="273050" lvl="1" defTabSz="914400" eaLnBrk="0" fontAlgn="base" hangingPunct="0">
              <a:spcAft>
                <a:spcPct val="0"/>
              </a:spcAft>
              <a:defRPr/>
            </a:pP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Etc.</a:t>
            </a:r>
          </a:p>
          <a:p>
            <a:pPr marL="273050" lvl="1" defTabSz="914400" eaLnBrk="0" fontAlgn="base" hangingPunct="0">
              <a:spcAft>
                <a:spcPct val="0"/>
              </a:spcAft>
              <a:defRPr/>
            </a:pPr>
            <a:endParaRPr lang="es-CO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lvl="1" defTabSz="914400" eaLnBrk="0" fontAlgn="base" hangingPunct="0">
              <a:spcAft>
                <a:spcPct val="0"/>
              </a:spcAft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En las revelaciones se debe indicar los sistemas complementarios que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</a:rPr>
              <a:t>utiliza la entidad indicando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que son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</a:rPr>
              <a:t>auxiliares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contables de detalle de SIIF Nacion</a:t>
            </a:r>
            <a:endParaRPr lang="es-CO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23092" y="606669"/>
            <a:ext cx="8897815" cy="4334607"/>
            <a:chOff x="1304440" y="1722364"/>
            <a:chExt cx="7382360" cy="4058980"/>
          </a:xfrm>
        </p:grpSpPr>
        <p:sp>
          <p:nvSpPr>
            <p:cNvPr id="16" name="Rectangle 52"/>
            <p:cNvSpPr>
              <a:spLocks noChangeAspect="1"/>
            </p:cNvSpPr>
            <p:nvPr/>
          </p:nvSpPr>
          <p:spPr>
            <a:xfrm>
              <a:off x="1304440" y="1722364"/>
              <a:ext cx="7382360" cy="4058980"/>
            </a:xfrm>
            <a:prstGeom prst="rect">
              <a:avLst/>
            </a:prstGeom>
            <a:solidFill>
              <a:srgbClr val="94C4F0"/>
            </a:solidFill>
            <a:ln w="38100"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Rectangle 89"/>
            <p:cNvSpPr>
              <a:spLocks noChangeAspect="1"/>
            </p:cNvSpPr>
            <p:nvPr/>
          </p:nvSpPr>
          <p:spPr>
            <a:xfrm>
              <a:off x="1370094" y="1796463"/>
              <a:ext cx="7243759" cy="3886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3" y="975946"/>
            <a:ext cx="8299938" cy="360484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736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768180" y="2044095"/>
            <a:ext cx="7772400" cy="793000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09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-PPT-MHCP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-PPT-MHCP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307730" y="606669"/>
            <a:ext cx="8713177" cy="4334607"/>
            <a:chOff x="1304440" y="1722364"/>
            <a:chExt cx="7382360" cy="40589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ectangle 52"/>
            <p:cNvSpPr>
              <a:spLocks noChangeAspect="1"/>
            </p:cNvSpPr>
            <p:nvPr/>
          </p:nvSpPr>
          <p:spPr>
            <a:xfrm>
              <a:off x="1304440" y="1722364"/>
              <a:ext cx="7382360" cy="4058980"/>
            </a:xfrm>
            <a:prstGeom prst="rect">
              <a:avLst/>
            </a:prstGeom>
            <a:solidFill>
              <a:srgbClr val="A2D4E2"/>
            </a:solidFill>
            <a:ln w="38100"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Rectangle 89"/>
            <p:cNvSpPr>
              <a:spLocks noChangeAspect="1"/>
            </p:cNvSpPr>
            <p:nvPr/>
          </p:nvSpPr>
          <p:spPr>
            <a:xfrm>
              <a:off x="1711589" y="1952895"/>
              <a:ext cx="6647437" cy="360492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68" y="536389"/>
            <a:ext cx="1622630" cy="121697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459523" y="932314"/>
            <a:ext cx="7174523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defTabSz="914400" eaLnBrk="0" fontAlgn="base" hangingPunct="0">
              <a:spcAft>
                <a:spcPct val="0"/>
              </a:spcAft>
              <a:buFontTx/>
              <a:buAutoNum type="arabicPeriod"/>
              <a:defRPr/>
            </a:pPr>
            <a:endParaRPr lang="es-CO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es-CO" sz="1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Fechas a tener en </a:t>
            </a:r>
            <a:r>
              <a:rPr lang="es-CO" sz="15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cuenta </a:t>
            </a:r>
            <a:endParaRPr lang="es-CO" sz="15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es-CO" sz="1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numeral </a:t>
            </a:r>
            <a:r>
              <a:rPr lang="es-CO" sz="15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s-CO" sz="1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Fechas Importantes - Circular 047 del 18 nov de 2020)</a:t>
            </a:r>
          </a:p>
          <a:p>
            <a:pPr lvl="0" defTabSz="914400" eaLnBrk="0" fontAlgn="base" hangingPunct="0">
              <a:spcAft>
                <a:spcPct val="0"/>
              </a:spcAft>
              <a:defRPr/>
            </a:pPr>
            <a:endParaRPr lang="es-CO" sz="15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AutoNum type="arabicPeriod"/>
              <a:defRPr/>
            </a:pPr>
            <a:endParaRPr lang="es-CO" sz="15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endParaRPr lang="es-CO" sz="15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AutoNum type="arabicPeriod"/>
              <a:defRPr/>
            </a:pPr>
            <a:endParaRPr lang="es-CO" sz="15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AutoNum type="arabicPeriod"/>
              <a:defRPr/>
            </a:pPr>
            <a:endParaRPr lang="es-CO" sz="15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defTabSz="914400" eaLnBrk="0" fontAlgn="base" hangingPunct="0">
              <a:spcAft>
                <a:spcPct val="0"/>
              </a:spcAft>
              <a:buAutoNum type="arabicPeriod"/>
              <a:defRPr/>
            </a:pPr>
            <a:endParaRPr lang="es-CO" sz="15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AutoNum type="arabicPeriod"/>
              <a:defRPr/>
            </a:pPr>
            <a:endParaRPr lang="es-CO" sz="15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spcAft>
                <a:spcPct val="0"/>
              </a:spcAft>
              <a:buAutoNum type="arabicPeriod"/>
              <a:defRPr/>
            </a:pPr>
            <a:endParaRPr lang="es-CO" sz="15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es-CO" sz="1050" dirty="0" smtClean="0"/>
              <a:t>        </a:t>
            </a:r>
            <a:r>
              <a:rPr lang="es-CO" sz="1200" dirty="0" smtClean="0"/>
              <a:t>  </a:t>
            </a:r>
          </a:p>
          <a:p>
            <a:pPr lvl="0" defTabSz="914400" eaLnBrk="0" fontAlgn="base" hangingPunct="0">
              <a:spcAft>
                <a:spcPct val="0"/>
              </a:spcAft>
              <a:defRPr/>
            </a:pPr>
            <a:endParaRPr lang="es-CO" sz="1200" dirty="0"/>
          </a:p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es-CO" sz="1200" dirty="0"/>
              <a:t> </a:t>
            </a:r>
            <a:r>
              <a:rPr lang="es-CO" sz="1200" dirty="0" smtClean="0"/>
              <a:t>           </a:t>
            </a:r>
          </a:p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es-CO" sz="1200" dirty="0"/>
              <a:t> </a:t>
            </a:r>
            <a:r>
              <a:rPr lang="es-CO" sz="1200" dirty="0" smtClean="0"/>
              <a:t>       (*) </a:t>
            </a:r>
            <a:r>
              <a:rPr lang="es-ES_tradnl" sz="1200" dirty="0"/>
              <a:t>La Contaduría General de la </a:t>
            </a:r>
            <a:r>
              <a:rPr lang="es-ES_tradnl" sz="1200" dirty="0" smtClean="0"/>
              <a:t>Nación, </a:t>
            </a:r>
            <a:r>
              <a:rPr lang="es-ES_tradnl" sz="1200" dirty="0"/>
              <a:t>CGN, podría cambiar esta fecha</a:t>
            </a:r>
            <a:endParaRPr lang="es-CO" sz="1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endParaRPr lang="es-CO" sz="15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43790"/>
              </p:ext>
            </p:extLst>
          </p:nvPr>
        </p:nvGraphicFramePr>
        <p:xfrm>
          <a:off x="1655535" y="1800323"/>
          <a:ext cx="6168781" cy="453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405">
                  <a:extLst>
                    <a:ext uri="{9D8B030D-6E8A-4147-A177-3AD203B41FA5}">
                      <a16:colId xmlns:a16="http://schemas.microsoft.com/office/drawing/2014/main" val="197384910"/>
                    </a:ext>
                  </a:extLst>
                </a:gridCol>
                <a:gridCol w="3455376">
                  <a:extLst>
                    <a:ext uri="{9D8B030D-6E8A-4147-A177-3AD203B41FA5}">
                      <a16:colId xmlns:a16="http://schemas.microsoft.com/office/drawing/2014/main" val="43067960"/>
                    </a:ext>
                  </a:extLst>
                </a:gridCol>
              </a:tblGrid>
              <a:tr h="453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Fecha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Proceso en SIIF Nación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8975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097830"/>
              </p:ext>
            </p:extLst>
          </p:nvPr>
        </p:nvGraphicFramePr>
        <p:xfrm>
          <a:off x="1655533" y="2284659"/>
          <a:ext cx="6168782" cy="548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4615">
                  <a:extLst>
                    <a:ext uri="{9D8B030D-6E8A-4147-A177-3AD203B41FA5}">
                      <a16:colId xmlns:a16="http://schemas.microsoft.com/office/drawing/2014/main" val="495456046"/>
                    </a:ext>
                  </a:extLst>
                </a:gridCol>
                <a:gridCol w="3464167">
                  <a:extLst>
                    <a:ext uri="{9D8B030D-6E8A-4147-A177-3AD203B41FA5}">
                      <a16:colId xmlns:a16="http://schemas.microsoft.com/office/drawing/2014/main" val="3976013775"/>
                    </a:ext>
                  </a:extLst>
                </a:gridCol>
              </a:tblGrid>
              <a:tr h="54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Hasta el 12 de febrero de </a:t>
                      </a:r>
                      <a:r>
                        <a:rPr lang="es-CO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2021 </a:t>
                      </a: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(*)</a:t>
                      </a:r>
                      <a:endParaRPr lang="es-CO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Fecha límite para registros contables de las operaciones del mes de diciembre de </a:t>
                      </a:r>
                      <a:r>
                        <a:rPr lang="es-CO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2020 </a:t>
                      </a: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(literal l)</a:t>
                      </a:r>
                      <a:endParaRPr lang="es-CO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1074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03766"/>
              </p:ext>
            </p:extLst>
          </p:nvPr>
        </p:nvGraphicFramePr>
        <p:xfrm>
          <a:off x="1655533" y="2832913"/>
          <a:ext cx="6168782" cy="486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478">
                  <a:extLst>
                    <a:ext uri="{9D8B030D-6E8A-4147-A177-3AD203B41FA5}">
                      <a16:colId xmlns:a16="http://schemas.microsoft.com/office/drawing/2014/main" val="2867319221"/>
                    </a:ext>
                  </a:extLst>
                </a:gridCol>
                <a:gridCol w="3471304">
                  <a:extLst>
                    <a:ext uri="{9D8B030D-6E8A-4147-A177-3AD203B41FA5}">
                      <a16:colId xmlns:a16="http://schemas.microsoft.com/office/drawing/2014/main" val="2636293261"/>
                    </a:ext>
                  </a:extLst>
                </a:gridCol>
              </a:tblGrid>
              <a:tr h="486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Entre el 08 y el </a:t>
                      </a:r>
                      <a:r>
                        <a:rPr lang="es-CO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15 </a:t>
                      </a: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 marzo de </a:t>
                      </a:r>
                      <a:r>
                        <a:rPr lang="es-CO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2021 </a:t>
                      </a: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(*)</a:t>
                      </a:r>
                      <a:endParaRPr lang="es-CO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Cierre periodo contable </a:t>
                      </a:r>
                      <a:r>
                        <a:rPr lang="es-CO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2020 </a:t>
                      </a: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(literal m)</a:t>
                      </a:r>
                      <a:endParaRPr lang="es-CO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87419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16822"/>
              </p:ext>
            </p:extLst>
          </p:nvPr>
        </p:nvGraphicFramePr>
        <p:xfrm>
          <a:off x="1655534" y="3319428"/>
          <a:ext cx="6168781" cy="58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4614">
                  <a:extLst>
                    <a:ext uri="{9D8B030D-6E8A-4147-A177-3AD203B41FA5}">
                      <a16:colId xmlns:a16="http://schemas.microsoft.com/office/drawing/2014/main" val="3841168872"/>
                    </a:ext>
                  </a:extLst>
                </a:gridCol>
                <a:gridCol w="3464167">
                  <a:extLst>
                    <a:ext uri="{9D8B030D-6E8A-4147-A177-3AD203B41FA5}">
                      <a16:colId xmlns:a16="http://schemas.microsoft.com/office/drawing/2014/main" val="972637227"/>
                    </a:ext>
                  </a:extLst>
                </a:gridCol>
              </a:tblGrid>
              <a:tr h="584456"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Entre el </a:t>
                      </a:r>
                      <a:r>
                        <a:rPr lang="es-CO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16 </a:t>
                      </a: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y el </a:t>
                      </a:r>
                      <a:r>
                        <a:rPr lang="es-CO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19 </a:t>
                      </a: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 marzo de </a:t>
                      </a:r>
                      <a:r>
                        <a:rPr lang="es-CO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2021 </a:t>
                      </a: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(*)</a:t>
                      </a:r>
                      <a:endParaRPr lang="es-CO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Cargue de saldos iniciales </a:t>
                      </a:r>
                      <a:r>
                        <a:rPr lang="es-CO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2021 </a:t>
                      </a:r>
                      <a:r>
                        <a:rPr lang="es-CO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(literal n)</a:t>
                      </a:r>
                      <a:endParaRPr lang="es-CO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96575"/>
                  </a:ext>
                </a:extLst>
              </a:tr>
            </a:tbl>
          </a:graphicData>
        </a:graphic>
      </p:graphicFrame>
      <p:pic>
        <p:nvPicPr>
          <p:cNvPr id="20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93" y="3113906"/>
            <a:ext cx="1698562" cy="16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15614" y="606669"/>
            <a:ext cx="9028385" cy="4438297"/>
            <a:chOff x="1304439" y="1722364"/>
            <a:chExt cx="7943857" cy="4156077"/>
          </a:xfrm>
          <a:solidFill>
            <a:schemeClr val="bg1"/>
          </a:solidFill>
        </p:grpSpPr>
        <p:sp>
          <p:nvSpPr>
            <p:cNvPr id="16" name="Rectangle 52"/>
            <p:cNvSpPr>
              <a:spLocks noChangeAspect="1"/>
            </p:cNvSpPr>
            <p:nvPr/>
          </p:nvSpPr>
          <p:spPr>
            <a:xfrm>
              <a:off x="1304439" y="1722364"/>
              <a:ext cx="7943857" cy="4156077"/>
            </a:xfrm>
            <a:prstGeom prst="rect">
              <a:avLst/>
            </a:prstGeom>
            <a:solidFill>
              <a:srgbClr val="A2D4E2"/>
            </a:solidFill>
            <a:ln w="38100"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Rectangle 89"/>
            <p:cNvSpPr>
              <a:spLocks noChangeAspect="1"/>
            </p:cNvSpPr>
            <p:nvPr/>
          </p:nvSpPr>
          <p:spPr>
            <a:xfrm>
              <a:off x="1403411" y="1816852"/>
              <a:ext cx="7678427" cy="383522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 smtClean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 smtClean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 smtClean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 smtClean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 smtClean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 smtClean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 smtClean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 smtClean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endParaRPr lang="en-US" sz="1350" dirty="0" smtClean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Sistema </a:t>
              </a:r>
              <a:r>
                <a:rPr lang="en-US" sz="1400" dirty="0" smtClean="0">
                  <a:solidFill>
                    <a:srgbClr val="FF0000"/>
                  </a:solidFill>
                </a:rPr>
                <a:t>Cuenta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Única</a:t>
              </a:r>
              <a:r>
                <a:rPr lang="en-US" sz="1400" dirty="0" smtClean="0">
                  <a:solidFill>
                    <a:srgbClr val="FF0000"/>
                  </a:solidFill>
                </a:rPr>
                <a:t> Nacional (SCUN)/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Consulta</a:t>
              </a:r>
              <a:r>
                <a:rPr lang="en-US" sz="1400" dirty="0" smtClean="0">
                  <a:solidFill>
                    <a:srgbClr val="FF0000"/>
                  </a:solidFill>
                </a:rPr>
                <a:t>/Ordenes de Pago/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Traslados</a:t>
              </a:r>
              <a:r>
                <a:rPr lang="en-US" sz="14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pendientes</a:t>
              </a:r>
              <a:r>
                <a:rPr lang="en-US" sz="1400" dirty="0" smtClean="0">
                  <a:solidFill>
                    <a:srgbClr val="FF0000"/>
                  </a:solidFill>
                </a:rPr>
                <a:t> de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legalizar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" y="606668"/>
            <a:ext cx="1055079" cy="791309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49567" y="877203"/>
            <a:ext cx="7795037" cy="10095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3366CC">
                <a:alpha val="98000"/>
              </a:srgbClr>
            </a:solidFill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CO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Procesos </a:t>
            </a: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Pagos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dirty="0" smtClean="0"/>
              <a:t>Durante 2020 se deben concluir </a:t>
            </a:r>
            <a:r>
              <a:rPr lang="es-ES" dirty="0"/>
              <a:t>los procesos de pagos de ordenes de pagos (presupuestales y no presupuestales) que hayan sido trasladadas a </a:t>
            </a:r>
            <a:r>
              <a:rPr lang="es-ES" dirty="0" smtClean="0"/>
              <a:t>pagaduría</a:t>
            </a:r>
            <a:r>
              <a:rPr lang="es-ES" dirty="0"/>
              <a:t>, es decir las </a:t>
            </a:r>
            <a:r>
              <a:rPr lang="es-ES" dirty="0" smtClean="0"/>
              <a:t>extensivas.  Guía publicado el 24-10-2011.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27" y="1938899"/>
            <a:ext cx="7006281" cy="2244218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6002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Ruta Consulta Ordenes de pago Traspaso pagaduría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797388"/>
            <a:ext cx="8293100" cy="40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42731" y="569810"/>
            <a:ext cx="9003298" cy="4334607"/>
            <a:chOff x="1304440" y="1722364"/>
            <a:chExt cx="7382360" cy="4058980"/>
          </a:xfrm>
        </p:grpSpPr>
        <p:sp>
          <p:nvSpPr>
            <p:cNvPr id="16" name="Rectangle 52"/>
            <p:cNvSpPr>
              <a:spLocks noChangeAspect="1"/>
            </p:cNvSpPr>
            <p:nvPr/>
          </p:nvSpPr>
          <p:spPr>
            <a:xfrm>
              <a:off x="1304440" y="1722364"/>
              <a:ext cx="7382360" cy="4058980"/>
            </a:xfrm>
            <a:prstGeom prst="rect">
              <a:avLst/>
            </a:prstGeom>
            <a:solidFill>
              <a:srgbClr val="A2D4E2"/>
            </a:solidFill>
            <a:ln w="38100"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Rectangle 89"/>
            <p:cNvSpPr>
              <a:spLocks noChangeAspect="1"/>
            </p:cNvSpPr>
            <p:nvPr/>
          </p:nvSpPr>
          <p:spPr>
            <a:xfrm>
              <a:off x="1430068" y="1804642"/>
              <a:ext cx="7149621" cy="38943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6390"/>
            <a:ext cx="923192" cy="741421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35429" y="802483"/>
            <a:ext cx="8338457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Documentos de Recaudos por Clasificar (</a:t>
            </a:r>
            <a:r>
              <a:rPr lang="es-CO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DRxC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609600" lvl="0" indent="-6096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 los valores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ES" sz="1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DRxC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que sean generados en la entidad (Recursos propios o Nación SSF) o por la DTN (Nación CSF) se les debe identificar su concepto y clasificarlos en 2020, ya sea en:</a:t>
            </a:r>
          </a:p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Reintegros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pagos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presupuestales de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vigencia</a:t>
            </a:r>
          </a:p>
          <a:p>
            <a:pPr marL="285750" lvl="0" indent="-28575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Reintegros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pagos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presupuestales</a:t>
            </a:r>
            <a:endParaRPr lang="es-ES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Recaudos </a:t>
            </a:r>
            <a:r>
              <a:rPr lang="es-CO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Ingresos (tener en cuenta vigencias anteriores)</a:t>
            </a:r>
          </a:p>
          <a:p>
            <a:pPr marL="285750" lvl="0" indent="-28575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CO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Acreedores Varios</a:t>
            </a:r>
            <a:endParaRPr lang="es-CO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CO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quellos 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DRxC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asignados por la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DTN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que no hayan sido identificados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y clasificados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en 2020 por la Entidad las áreas contables deber realizar registro contable manual.</a:t>
            </a:r>
          </a:p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600" dirty="0" err="1" smtClean="0">
                <a:solidFill>
                  <a:srgbClr val="FF0000"/>
                </a:solidFill>
              </a:rPr>
              <a:t>Gestion</a:t>
            </a:r>
            <a:r>
              <a:rPr lang="es-ES" sz="1600" dirty="0" smtClean="0">
                <a:solidFill>
                  <a:srgbClr val="FF0000"/>
                </a:solidFill>
              </a:rPr>
              <a:t> de Ingresos / Reportes / Recaudos por Clasificar</a:t>
            </a:r>
            <a:endParaRPr lang="es-ES" sz="1600" dirty="0" smtClean="0">
              <a:solidFill>
                <a:srgbClr val="FF0000"/>
              </a:solidFill>
            </a:endParaRPr>
          </a:p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              5720  Operaciones de enlace con la DTN</a:t>
            </a:r>
          </a:p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                (</a:t>
            </a:r>
            <a:r>
              <a:rPr lang="es-ES" sz="1600" b="1" i="1" dirty="0" smtClean="0">
                <a:solidFill>
                  <a:schemeClr val="accent1">
                    <a:lumMod val="75000"/>
                  </a:schemeClr>
                </a:solidFill>
              </a:rPr>
              <a:t>PCI - REL DTN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)           </a:t>
            </a:r>
          </a:p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240720...  Recaudos por Clasificar</a:t>
            </a:r>
            <a:endParaRPr lang="es-CO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brir llave 1"/>
          <p:cNvSpPr/>
          <p:nvPr/>
        </p:nvSpPr>
        <p:spPr>
          <a:xfrm>
            <a:off x="852853" y="3780692"/>
            <a:ext cx="541419" cy="1035744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14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DRxC saldos por imputar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79" y="797388"/>
            <a:ext cx="8639503" cy="421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23092" y="773781"/>
            <a:ext cx="8713177" cy="4334607"/>
            <a:chOff x="1304440" y="1722364"/>
            <a:chExt cx="7382360" cy="4058980"/>
          </a:xfrm>
        </p:grpSpPr>
        <p:sp>
          <p:nvSpPr>
            <p:cNvPr id="16" name="Rectangle 52"/>
            <p:cNvSpPr>
              <a:spLocks noChangeAspect="1"/>
            </p:cNvSpPr>
            <p:nvPr/>
          </p:nvSpPr>
          <p:spPr>
            <a:xfrm>
              <a:off x="1304440" y="1722364"/>
              <a:ext cx="7382360" cy="4058980"/>
            </a:xfrm>
            <a:prstGeom prst="rect">
              <a:avLst/>
            </a:prstGeom>
            <a:solidFill>
              <a:srgbClr val="94C4F0"/>
            </a:solidFill>
            <a:ln w="38100"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Rectangle 89"/>
            <p:cNvSpPr>
              <a:spLocks noChangeAspect="1"/>
            </p:cNvSpPr>
            <p:nvPr/>
          </p:nvSpPr>
          <p:spPr>
            <a:xfrm>
              <a:off x="1490675" y="1812875"/>
              <a:ext cx="6987542" cy="3833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781"/>
            <a:ext cx="1101891" cy="826419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696686" y="932314"/>
            <a:ext cx="801649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CO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273050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Cajas Menores </a:t>
            </a:r>
          </a:p>
          <a:p>
            <a:endParaRPr lang="es-E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9625" lvl="1" indent="-361950">
              <a:buFont typeface="Wingdings" panose="05000000000000000000" pitchFamily="2" charset="2"/>
              <a:buChar char="q"/>
              <a:tabLst>
                <a:tab pos="1073150" algn="l"/>
              </a:tabLst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Legalizar las Cajas menores en 2020 (plazos establecidos)</a:t>
            </a:r>
          </a:p>
          <a:p>
            <a:endParaRPr lang="es-CO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725" indent="-273050" defTabSz="404813">
              <a:buFont typeface="Wingdings" panose="05000000000000000000" pitchFamily="2" charset="2"/>
              <a:buChar char="q"/>
            </a:pPr>
            <a:r>
              <a:rPr lang="es-CO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Consignar los sobrantes y deducciones de caja menor en 2020 a la tesorería que 	corresponda:   </a:t>
            </a:r>
          </a:p>
          <a:p>
            <a:pPr marL="984250" indent="-87313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Entidad (propios o Nacion SSF) </a:t>
            </a:r>
          </a:p>
          <a:p>
            <a:pPr marL="984250" indent="-87313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DTN (Nacion CSF)</a:t>
            </a:r>
            <a:endParaRPr lang="es-CO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9625" indent="-361950">
              <a:buFont typeface="Wingdings" panose="05000000000000000000" pitchFamily="2" charset="2"/>
              <a:buChar char="q"/>
            </a:pPr>
            <a:r>
              <a:rPr lang="es-CO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Registrar Reintegro Presupuestal de gasto -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Caja menor en 2020</a:t>
            </a:r>
          </a:p>
          <a:p>
            <a:pPr marL="447675"/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9625" indent="-361950"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Registrar 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Causación Deducciones Caja menor en 2020</a:t>
            </a:r>
            <a:endParaRPr lang="es-CO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307730" y="606669"/>
            <a:ext cx="8713177" cy="4334607"/>
            <a:chOff x="1304440" y="1722364"/>
            <a:chExt cx="7382360" cy="4058980"/>
          </a:xfrm>
        </p:grpSpPr>
        <p:sp>
          <p:nvSpPr>
            <p:cNvPr id="16" name="Rectangle 52"/>
            <p:cNvSpPr>
              <a:spLocks noChangeAspect="1"/>
            </p:cNvSpPr>
            <p:nvPr/>
          </p:nvSpPr>
          <p:spPr>
            <a:xfrm>
              <a:off x="1304440" y="1722364"/>
              <a:ext cx="7382360" cy="4058980"/>
            </a:xfrm>
            <a:prstGeom prst="rect">
              <a:avLst/>
            </a:prstGeom>
            <a:solidFill>
              <a:srgbClr val="A2D4E2"/>
            </a:solidFill>
            <a:ln w="38100"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Rectangle 89"/>
            <p:cNvSpPr>
              <a:spLocks noChangeAspect="1"/>
            </p:cNvSpPr>
            <p:nvPr/>
          </p:nvSpPr>
          <p:spPr>
            <a:xfrm>
              <a:off x="1483225" y="1829395"/>
              <a:ext cx="7143979" cy="3728428"/>
            </a:xfrm>
            <a:prstGeom prst="rect">
              <a:avLst/>
            </a:prstGeom>
            <a:solidFill>
              <a:srgbClr val="DBE6FC"/>
            </a:solidFill>
            <a:ln>
              <a:solidFill>
                <a:schemeClr val="bg1"/>
              </a:solidFill>
            </a:ln>
            <a:effectLst>
              <a:outerShdw blurRad="317500" dist="63500" dir="8100000" algn="tl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990"/>
            <a:ext cx="914400" cy="68580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791308" y="947703"/>
            <a:ext cx="8053754" cy="346248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Aft>
                <a:spcPct val="0"/>
              </a:spcAft>
              <a:defRPr/>
            </a:pPr>
            <a:endParaRPr lang="es-E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Registro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de los excedentes financieros aprobados por el CONPES </a:t>
            </a:r>
            <a:endParaRPr lang="es-CO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endParaRPr lang="es-CO" sz="1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es-CO" sz="1700" b="1" dirty="0" smtClean="0">
                <a:solidFill>
                  <a:schemeClr val="accent1">
                    <a:lumMod val="75000"/>
                  </a:schemeClr>
                </a:solidFill>
              </a:rPr>
              <a:t>Cruce contable entre </a:t>
            </a:r>
            <a:r>
              <a:rPr lang="es-CO" sz="1700" b="1" dirty="0">
                <a:solidFill>
                  <a:schemeClr val="accent1">
                    <a:lumMod val="75000"/>
                  </a:schemeClr>
                </a:solidFill>
              </a:rPr>
              <a:t>valores </a:t>
            </a:r>
            <a:r>
              <a:rPr lang="es-CO" sz="1700" b="1" dirty="0" smtClean="0">
                <a:solidFill>
                  <a:schemeClr val="accent1">
                    <a:lumMod val="75000"/>
                  </a:schemeClr>
                </a:solidFill>
              </a:rPr>
              <a:t>retenidos x </a:t>
            </a:r>
            <a:r>
              <a:rPr lang="es-CO" sz="1700" b="1" dirty="0">
                <a:solidFill>
                  <a:schemeClr val="accent1">
                    <a:lumMod val="75000"/>
                  </a:schemeClr>
                </a:solidFill>
              </a:rPr>
              <a:t>retenciones contra </a:t>
            </a:r>
            <a:r>
              <a:rPr lang="es-CO" sz="1700" b="1" dirty="0" smtClean="0">
                <a:solidFill>
                  <a:schemeClr val="accent1">
                    <a:lumMod val="75000"/>
                  </a:schemeClr>
                </a:solidFill>
              </a:rPr>
              <a:t>pagados</a:t>
            </a:r>
          </a:p>
          <a:p>
            <a:pPr lvl="0" defTabSz="914400" eaLnBrk="0" fontAlgn="base" hangingPunct="0">
              <a:spcAft>
                <a:spcPct val="0"/>
              </a:spcAft>
              <a:defRPr/>
            </a:pPr>
            <a:endParaRPr lang="es-CO" sz="17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defTabSz="914400" eaLnBrk="0" fontAlgn="base" hangingPunct="0">
              <a:spcAft>
                <a:spcPct val="0"/>
              </a:spcAft>
              <a:tabLst>
                <a:tab pos="273050" algn="l"/>
              </a:tabLst>
              <a:defRPr/>
            </a:pPr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</a:rPr>
              <a:t>EPC(s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</a:rPr>
              <a:t>) que son usuarias del SPGR (Sistema de </a:t>
            </a:r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</a:rPr>
              <a:t>Presupuesto 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</a:rPr>
              <a:t>y Giro de </a:t>
            </a:r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</a:rPr>
              <a:t>Regalías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</a:rPr>
              <a:t>deben 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</a:rPr>
              <a:t>incorporar esa </a:t>
            </a:r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</a:rPr>
              <a:t>información 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</a:rPr>
              <a:t>en SIIF Nacion. </a:t>
            </a:r>
            <a:endParaRPr lang="es-CO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endParaRPr lang="es-CO" sz="1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  <a:defRPr/>
            </a:pPr>
            <a:r>
              <a:rPr lang="es-CO" sz="1700" b="1" dirty="0" smtClean="0">
                <a:solidFill>
                  <a:schemeClr val="accent1">
                    <a:lumMod val="75000"/>
                  </a:schemeClr>
                </a:solidFill>
              </a:rPr>
              <a:t>Conciliación </a:t>
            </a:r>
            <a:r>
              <a:rPr lang="es-CO" sz="1700" b="1" dirty="0">
                <a:solidFill>
                  <a:schemeClr val="accent1">
                    <a:lumMod val="75000"/>
                  </a:schemeClr>
                </a:solidFill>
              </a:rPr>
              <a:t>de los códigos contables </a:t>
            </a:r>
            <a:r>
              <a:rPr lang="es-CO" sz="1700" b="1" dirty="0" smtClean="0">
                <a:solidFill>
                  <a:schemeClr val="accent1">
                    <a:lumMod val="75000"/>
                  </a:schemeClr>
                </a:solidFill>
              </a:rPr>
              <a:t>recíprocos </a:t>
            </a:r>
            <a:r>
              <a:rPr lang="es-CO" sz="1700" b="1" dirty="0">
                <a:solidFill>
                  <a:schemeClr val="accent1">
                    <a:lumMod val="75000"/>
                  </a:schemeClr>
                </a:solidFill>
              </a:rPr>
              <a:t>entre entidades </a:t>
            </a:r>
            <a:r>
              <a:rPr lang="es-CO" sz="1700" b="1" dirty="0" smtClean="0">
                <a:solidFill>
                  <a:schemeClr val="accent1">
                    <a:lumMod val="75000"/>
                  </a:schemeClr>
                </a:solidFill>
              </a:rPr>
              <a:t>públicas, entre otras: </a:t>
            </a:r>
          </a:p>
          <a:p>
            <a:pPr lvl="0" defTabSz="447675" eaLnBrk="0" fontAlgn="base" hangingPunct="0">
              <a:spcAft>
                <a:spcPct val="0"/>
              </a:spcAft>
              <a:defRPr/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CO" sz="1700" dirty="0" smtClean="0">
                <a:solidFill>
                  <a:schemeClr val="accent1">
                    <a:lumMod val="75000"/>
                  </a:schemeClr>
                </a:solidFill>
              </a:rPr>
              <a:t>DTN </a:t>
            </a:r>
          </a:p>
          <a:p>
            <a:pPr lvl="0" defTabSz="447675" eaLnBrk="0" fontAlgn="base" hangingPunct="0">
              <a:spcAft>
                <a:spcPct val="0"/>
              </a:spcAft>
              <a:defRPr/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CO" sz="17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Mineducación</a:t>
            </a:r>
            <a:endParaRPr lang="es-CO" sz="1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447675" eaLnBrk="0" fontAlgn="base" hangingPunct="0">
              <a:spcAft>
                <a:spcPct val="0"/>
              </a:spcAft>
              <a:defRPr/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CO" sz="17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Mininterior</a:t>
            </a:r>
            <a:endParaRPr lang="es-CO" sz="1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447675" eaLnBrk="0" fontAlgn="base" hangingPunct="0">
              <a:spcAft>
                <a:spcPct val="0"/>
              </a:spcAft>
              <a:defRPr/>
            </a:pPr>
            <a:r>
              <a:rPr lang="es-CO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CO" sz="1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Dian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EAC4DAC611FB46BCF4093A2D71012E" ma:contentTypeVersion="13" ma:contentTypeDescription="Crear nuevo documento." ma:contentTypeScope="" ma:versionID="8dfe690b3b7fccab417e6a555c39f9c7">
  <xsd:schema xmlns:xsd="http://www.w3.org/2001/XMLSchema" xmlns:xs="http://www.w3.org/2001/XMLSchema" xmlns:p="http://schemas.microsoft.com/office/2006/metadata/properties" xmlns:ns3="52665b5b-cea9-4a26-9840-009a21711b4f" xmlns:ns4="87fb1274-0443-4aa3-b3ab-d44b71a15059" targetNamespace="http://schemas.microsoft.com/office/2006/metadata/properties" ma:root="true" ma:fieldsID="c597e6e96f518d580b0e8dcd4365300e" ns3:_="" ns4:_="">
    <xsd:import namespace="52665b5b-cea9-4a26-9840-009a21711b4f"/>
    <xsd:import namespace="87fb1274-0443-4aa3-b3ab-d44b71a150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65b5b-cea9-4a26-9840-009a21711b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1274-0443-4aa3-b3ab-d44b71a1505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D9B8A-FBA1-470A-A40F-C3484A8300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F18557-823B-4605-80F0-B9B0B8FDA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665b5b-cea9-4a26-9840-009a21711b4f"/>
    <ds:schemaRef ds:uri="87fb1274-0443-4aa3-b3ab-d44b71a150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3AAB79-7B07-4B32-AEB8-E1D1F760FD2B}">
  <ds:schemaRefs>
    <ds:schemaRef ds:uri="http://purl.org/dc/elements/1.1/"/>
    <ds:schemaRef ds:uri="87fb1274-0443-4aa3-b3ab-d44b71a15059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2665b5b-cea9-4a26-9840-009a21711b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716</Words>
  <Application>Microsoft Office PowerPoint</Application>
  <PresentationFormat>Presentación en pantalla (16:9)</PresentationFormat>
  <Paragraphs>135</Paragraphs>
  <Slides>15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Arial Narrow</vt:lpstr>
      <vt:lpstr>Calibri</vt:lpstr>
      <vt:lpstr>MS Mincho</vt:lpstr>
      <vt:lpstr>Route 159 UltraLight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Ruta Consulta Ordenes de pago Traspaso pagaduría</vt:lpstr>
      <vt:lpstr>Presentación de PowerPoint</vt:lpstr>
      <vt:lpstr>DRxC saldos por imputar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Jose Orlando Parra Muñoz</cp:lastModifiedBy>
  <cp:revision>167</cp:revision>
  <dcterms:created xsi:type="dcterms:W3CDTF">2018-11-28T19:36:46Z</dcterms:created>
  <dcterms:modified xsi:type="dcterms:W3CDTF">2020-11-27T17:14:45Z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0x0101006DEAC4DAC611FB46BCF4093A2D71012E</vt:lpwstr>
  </property>
</Properties>
</file>