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0"/>
  </p:notesMasterIdLst>
  <p:handoutMasterIdLst>
    <p:handoutMasterId r:id="rId61"/>
  </p:handoutMasterIdLst>
  <p:sldIdLst>
    <p:sldId id="315" r:id="rId5"/>
    <p:sldId id="322" r:id="rId6"/>
    <p:sldId id="265" r:id="rId7"/>
    <p:sldId id="314" r:id="rId8"/>
    <p:sldId id="266" r:id="rId9"/>
    <p:sldId id="268" r:id="rId10"/>
    <p:sldId id="269" r:id="rId11"/>
    <p:sldId id="270" r:id="rId12"/>
    <p:sldId id="272" r:id="rId13"/>
    <p:sldId id="273" r:id="rId14"/>
    <p:sldId id="274" r:id="rId15"/>
    <p:sldId id="275" r:id="rId16"/>
    <p:sldId id="276" r:id="rId17"/>
    <p:sldId id="277" r:id="rId18"/>
    <p:sldId id="278" r:id="rId19"/>
    <p:sldId id="279" r:id="rId20"/>
    <p:sldId id="280" r:id="rId21"/>
    <p:sldId id="281" r:id="rId22"/>
    <p:sldId id="316" r:id="rId23"/>
    <p:sldId id="282" r:id="rId24"/>
    <p:sldId id="283" r:id="rId25"/>
    <p:sldId id="284" r:id="rId26"/>
    <p:sldId id="285" r:id="rId27"/>
    <p:sldId id="286" r:id="rId28"/>
    <p:sldId id="318" r:id="rId29"/>
    <p:sldId id="288" r:id="rId30"/>
    <p:sldId id="289" r:id="rId31"/>
    <p:sldId id="290" r:id="rId32"/>
    <p:sldId id="319" r:id="rId33"/>
    <p:sldId id="291" r:id="rId34"/>
    <p:sldId id="292" r:id="rId35"/>
    <p:sldId id="293" r:id="rId36"/>
    <p:sldId id="294" r:id="rId37"/>
    <p:sldId id="295" r:id="rId38"/>
    <p:sldId id="296" r:id="rId39"/>
    <p:sldId id="320" r:id="rId40"/>
    <p:sldId id="297" r:id="rId41"/>
    <p:sldId id="321" r:id="rId42"/>
    <p:sldId id="299" r:id="rId43"/>
    <p:sldId id="300" r:id="rId44"/>
    <p:sldId id="301" r:id="rId45"/>
    <p:sldId id="302" r:id="rId46"/>
    <p:sldId id="303" r:id="rId47"/>
    <p:sldId id="304" r:id="rId48"/>
    <p:sldId id="305" r:id="rId49"/>
    <p:sldId id="317" r:id="rId50"/>
    <p:sldId id="306" r:id="rId51"/>
    <p:sldId id="307" r:id="rId52"/>
    <p:sldId id="308" r:id="rId53"/>
    <p:sldId id="309" r:id="rId54"/>
    <p:sldId id="310" r:id="rId55"/>
    <p:sldId id="311" r:id="rId56"/>
    <p:sldId id="312" r:id="rId57"/>
    <p:sldId id="323" r:id="rId58"/>
    <p:sldId id="263" r:id="rId5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p15:clr>
            <a:srgbClr val="A4A3A4"/>
          </p15:clr>
        </p15:guide>
        <p15:guide id="2" pos="3080">
          <p15:clr>
            <a:srgbClr val="A4A3A4"/>
          </p15:clr>
        </p15:guide>
        <p15:guide id="3" pos="2880">
          <p15:clr>
            <a:srgbClr val="A4A3A4"/>
          </p15:clr>
        </p15:guide>
        <p15:guide id="4" pos="5560">
          <p15:clr>
            <a:srgbClr val="A4A3A4"/>
          </p15:clr>
        </p15:guide>
        <p15:guide id="5" pos="2680">
          <p15:clr>
            <a:srgbClr val="A4A3A4"/>
          </p15:clr>
        </p15:guide>
        <p15:guide id="6" pos="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44EF4F-A419-47B2-A96A-1348EAFB4477}" v="575" dt="2020-10-15T21:31:34.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50" autoAdjust="0"/>
    <p:restoredTop sz="94660"/>
  </p:normalViewPr>
  <p:slideViewPr>
    <p:cSldViewPr snapToGrid="0" snapToObjects="1" showGuides="1">
      <p:cViewPr varScale="1">
        <p:scale>
          <a:sx n="83" d="100"/>
          <a:sy n="83" d="100"/>
        </p:scale>
        <p:origin x="108" y="1026"/>
      </p:cViewPr>
      <p:guideLst>
        <p:guide orient="horz" pos="1786"/>
        <p:guide pos="3080"/>
        <p:guide pos="2880"/>
        <p:guide pos="5560"/>
        <p:guide pos="2680"/>
        <p:guide pos="2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iagrams/_rels/data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B6A9B-1CE6-4C18-92D6-69572A0FEA90}"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es-ES"/>
        </a:p>
      </dgm:t>
    </dgm:pt>
    <dgm:pt modelId="{1CE28ED5-9E1D-47FA-9398-1A5B20DE7615}">
      <dgm:prSet custT="1"/>
      <dgm:spPr/>
      <dgm:t>
        <a:bodyPr anchor="ctr" anchorCtr="0"/>
        <a:lstStyle/>
        <a:p>
          <a:pPr algn="ctr" rtl="0"/>
          <a:r>
            <a:rPr lang="es-CO" sz="800" b="1" dirty="0">
              <a:latin typeface="Arial Narrow" panose="020B0606020202030204" pitchFamily="34" charset="0"/>
            </a:rPr>
            <a:t>Comité Institucional de Gestión y Desempeño</a:t>
          </a:r>
          <a:endParaRPr lang="en-US" sz="800" b="1" dirty="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7FE84F3-4530-48CE-9F4F-E112139FA91A}" type="parTrans" cxnId="{0F3D9997-E33C-4160-94A3-4B12E7B92F50}">
      <dgm:prSet/>
      <dgm:spPr/>
      <dgm:t>
        <a:bodyPr/>
        <a:lstStyle/>
        <a:p>
          <a:pPr algn="just"/>
          <a:endParaRPr lang="es-ES" sz="1000">
            <a:latin typeface="Arial Narrow" panose="020B0606020202030204" pitchFamily="34" charset="0"/>
          </a:endParaRPr>
        </a:p>
      </dgm:t>
    </dgm:pt>
    <dgm:pt modelId="{112DABCE-D8BB-47C7-9C5C-B5BD6B221E8A}" type="sibTrans" cxnId="{0F3D9997-E33C-4160-94A3-4B12E7B92F50}">
      <dgm:prSet/>
      <dgm:spPr/>
      <dgm:t>
        <a:bodyPr/>
        <a:lstStyle/>
        <a:p>
          <a:pPr algn="just"/>
          <a:endParaRPr lang="es-ES" sz="1000">
            <a:latin typeface="Arial Narrow" panose="020B0606020202030204" pitchFamily="34" charset="0"/>
          </a:endParaRPr>
        </a:p>
      </dgm:t>
    </dgm:pt>
    <dgm:pt modelId="{F804C6BE-EE8B-4244-BA69-58127C1CBFA3}">
      <dgm:prSet custT="1"/>
      <dgm:spPr/>
      <dgm:t>
        <a:bodyPr anchor="ctr" anchorCtr="0"/>
        <a:lstStyle/>
        <a:p>
          <a:pPr algn="ctr" rtl="0"/>
          <a:r>
            <a:rPr lang="es-CO" sz="800" b="1" dirty="0">
              <a:latin typeface="Arial Narrow" panose="020B0606020202030204" pitchFamily="34" charset="0"/>
            </a:rPr>
            <a:t>Representante de la Alta Dirección</a:t>
          </a:r>
          <a:endParaRPr lang="en-US" sz="800" b="1" dirty="0">
            <a:latin typeface="Arial Narrow" panose="020B0606020202030204" pitchFamily="34" charset="0"/>
          </a:endParaRPr>
        </a:p>
      </dgm:t>
    </dgm:pt>
    <dgm:pt modelId="{9F6FAF4E-55E9-49A0-92B6-5F51A87DA7F6}" type="parTrans" cxnId="{848BF7E4-D003-4843-9F10-28172E52DF65}">
      <dgm:prSet/>
      <dgm:spPr/>
      <dgm:t>
        <a:bodyPr/>
        <a:lstStyle/>
        <a:p>
          <a:pPr algn="just"/>
          <a:endParaRPr lang="es-ES" sz="1000">
            <a:latin typeface="Arial Narrow" panose="020B0606020202030204" pitchFamily="34" charset="0"/>
          </a:endParaRPr>
        </a:p>
      </dgm:t>
    </dgm:pt>
    <dgm:pt modelId="{7C53720C-F05C-4F86-B355-AA9F606B886D}" type="sibTrans" cxnId="{848BF7E4-D003-4843-9F10-28172E52DF65}">
      <dgm:prSet/>
      <dgm:spPr/>
      <dgm:t>
        <a:bodyPr/>
        <a:lstStyle/>
        <a:p>
          <a:pPr algn="just"/>
          <a:endParaRPr lang="es-ES" sz="1000">
            <a:latin typeface="Arial Narrow" panose="020B0606020202030204" pitchFamily="34" charset="0"/>
          </a:endParaRPr>
        </a:p>
      </dgm:t>
    </dgm:pt>
    <dgm:pt modelId="{395D5EE9-FF83-4DAB-8EA4-BA0C747C1DBB}">
      <dgm:prSet custT="1"/>
      <dgm:spPr/>
      <dgm:t>
        <a:bodyPr anchor="ctr" anchorCtr="0"/>
        <a:lstStyle/>
        <a:p>
          <a:pPr algn="ctr" rtl="0"/>
          <a:r>
            <a:rPr lang="es-CO" sz="800" b="1">
              <a:latin typeface="Arial Narrow" panose="020B0606020202030204" pitchFamily="34" charset="0"/>
            </a:rPr>
            <a:t>Líderes temáticos</a:t>
          </a:r>
          <a:endParaRPr lang="en-US" sz="800" b="1" dirty="0">
            <a:latin typeface="Arial Narrow" panose="020B0606020202030204" pitchFamily="34" charset="0"/>
          </a:endParaRPr>
        </a:p>
      </dgm:t>
    </dgm:pt>
    <dgm:pt modelId="{F240F13C-4426-4518-977F-83DA3DCE270A}" type="parTrans" cxnId="{DD1678E0-4B16-49F4-A7AC-B7B0289B214B}">
      <dgm:prSet/>
      <dgm:spPr/>
      <dgm:t>
        <a:bodyPr/>
        <a:lstStyle/>
        <a:p>
          <a:pPr algn="just"/>
          <a:endParaRPr lang="es-ES" sz="1000">
            <a:latin typeface="Arial Narrow" panose="020B0606020202030204" pitchFamily="34" charset="0"/>
          </a:endParaRPr>
        </a:p>
      </dgm:t>
    </dgm:pt>
    <dgm:pt modelId="{EDD6FF71-4D8E-4739-A056-E8D8095F6770}" type="sibTrans" cxnId="{DD1678E0-4B16-49F4-A7AC-B7B0289B214B}">
      <dgm:prSet/>
      <dgm:spPr/>
      <dgm:t>
        <a:bodyPr/>
        <a:lstStyle/>
        <a:p>
          <a:pPr algn="just"/>
          <a:endParaRPr lang="es-ES" sz="1000">
            <a:latin typeface="Arial Narrow" panose="020B0606020202030204" pitchFamily="34" charset="0"/>
          </a:endParaRPr>
        </a:p>
      </dgm:t>
    </dgm:pt>
    <dgm:pt modelId="{3CE51547-3ED1-4C72-984D-9CDC3266A67E}">
      <dgm:prSet custT="1"/>
      <dgm:spPr/>
      <dgm:t>
        <a:bodyPr anchor="ctr" anchorCtr="0"/>
        <a:lstStyle/>
        <a:p>
          <a:pPr algn="ctr" rtl="0"/>
          <a:r>
            <a:rPr lang="es-CO" sz="800" b="1">
              <a:latin typeface="Arial Narrow" panose="020B0606020202030204" pitchFamily="34" charset="0"/>
            </a:rPr>
            <a:t>Asesores SUG</a:t>
          </a:r>
          <a:endParaRPr lang="en-US" sz="800" b="1" dirty="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EBB60BF-70B5-47A7-B7BC-82B98565C7E3}" type="parTrans" cxnId="{B9C4C0C2-102F-4E59-8481-3CCC5F9D989D}">
      <dgm:prSet/>
      <dgm:spPr/>
      <dgm:t>
        <a:bodyPr/>
        <a:lstStyle/>
        <a:p>
          <a:pPr algn="just"/>
          <a:endParaRPr lang="es-ES" sz="1000">
            <a:latin typeface="Arial Narrow" panose="020B0606020202030204" pitchFamily="34" charset="0"/>
          </a:endParaRPr>
        </a:p>
      </dgm:t>
    </dgm:pt>
    <dgm:pt modelId="{6103382C-A2D0-46BC-B477-1E4B1E9B8D70}" type="sibTrans" cxnId="{B9C4C0C2-102F-4E59-8481-3CCC5F9D989D}">
      <dgm:prSet/>
      <dgm:spPr/>
      <dgm:t>
        <a:bodyPr/>
        <a:lstStyle/>
        <a:p>
          <a:pPr algn="just"/>
          <a:endParaRPr lang="es-ES" sz="1000">
            <a:latin typeface="Arial Narrow" panose="020B0606020202030204" pitchFamily="34" charset="0"/>
          </a:endParaRPr>
        </a:p>
      </dgm:t>
    </dgm:pt>
    <dgm:pt modelId="{BFC2F5AB-1155-4E96-AAB2-8C130C9815E4}">
      <dgm:prSet custT="1"/>
      <dgm:spPr/>
      <dgm:t>
        <a:bodyPr anchor="ctr" anchorCtr="0"/>
        <a:lstStyle/>
        <a:p>
          <a:pPr algn="ctr" rtl="0"/>
          <a:r>
            <a:rPr lang="es-CO" sz="800" b="1">
              <a:latin typeface="Arial Narrow" panose="020B0606020202030204" pitchFamily="34" charset="0"/>
            </a:rPr>
            <a:t>Enlaces SUG</a:t>
          </a:r>
          <a:endParaRPr lang="en-US" sz="800" b="1" dirty="0">
            <a:latin typeface="Arial Narrow" panose="020B0606020202030204" pitchFamily="34" charset="0"/>
          </a:endParaRPr>
        </a:p>
      </dgm:t>
    </dgm:pt>
    <dgm:pt modelId="{2DB65873-4C4E-40A4-AD4C-345D2FC81625}" type="parTrans" cxnId="{95F20FE4-FE06-49D2-99FA-D17C8B0D644B}">
      <dgm:prSet/>
      <dgm:spPr/>
      <dgm:t>
        <a:bodyPr/>
        <a:lstStyle/>
        <a:p>
          <a:pPr algn="just"/>
          <a:endParaRPr lang="es-ES" sz="1000">
            <a:latin typeface="Arial Narrow" panose="020B0606020202030204" pitchFamily="34" charset="0"/>
          </a:endParaRPr>
        </a:p>
      </dgm:t>
    </dgm:pt>
    <dgm:pt modelId="{2EA5F0D8-F317-4EEF-99B1-1AF9C120416A}" type="sibTrans" cxnId="{95F20FE4-FE06-49D2-99FA-D17C8B0D644B}">
      <dgm:prSet/>
      <dgm:spPr/>
      <dgm:t>
        <a:bodyPr/>
        <a:lstStyle/>
        <a:p>
          <a:pPr algn="just"/>
          <a:endParaRPr lang="es-ES" sz="1000">
            <a:latin typeface="Arial Narrow" panose="020B0606020202030204" pitchFamily="34" charset="0"/>
          </a:endParaRPr>
        </a:p>
      </dgm:t>
    </dgm:pt>
    <dgm:pt modelId="{C52ABDBF-DE9F-4B5A-B1A2-77D2A7134224}">
      <dgm:prSet custT="1"/>
      <dgm:spPr/>
      <dgm:t>
        <a:bodyPr anchor="ctr" anchorCtr="0"/>
        <a:lstStyle/>
        <a:p>
          <a:pPr algn="ctr" rtl="0"/>
          <a:r>
            <a:rPr lang="es-CO" sz="800" b="1">
              <a:latin typeface="Arial Narrow" panose="020B0606020202030204" pitchFamily="34" charset="0"/>
            </a:rPr>
            <a:t>Servidores y contratistas </a:t>
          </a:r>
          <a:endParaRPr lang="en-US" sz="800" b="1" dirty="0">
            <a:latin typeface="Arial Narrow" panose="020B0606020202030204" pitchFamily="34" charset="0"/>
          </a:endParaRPr>
        </a:p>
      </dgm:t>
    </dgm:pt>
    <dgm:pt modelId="{43F4D952-E343-4CE6-8EFC-857E8A9DBBA9}" type="parTrans" cxnId="{DEA86197-87D9-4911-AAF0-2C4C3A703256}">
      <dgm:prSet/>
      <dgm:spPr/>
      <dgm:t>
        <a:bodyPr/>
        <a:lstStyle/>
        <a:p>
          <a:pPr algn="just"/>
          <a:endParaRPr lang="es-ES" sz="1000">
            <a:latin typeface="Arial Narrow" panose="020B0606020202030204" pitchFamily="34" charset="0"/>
          </a:endParaRPr>
        </a:p>
      </dgm:t>
    </dgm:pt>
    <dgm:pt modelId="{355952E5-349E-46BF-95C8-53CDC36D4CA8}" type="sibTrans" cxnId="{DEA86197-87D9-4911-AAF0-2C4C3A703256}">
      <dgm:prSet/>
      <dgm:spPr/>
      <dgm:t>
        <a:bodyPr/>
        <a:lstStyle/>
        <a:p>
          <a:pPr algn="just"/>
          <a:endParaRPr lang="es-ES" sz="1000">
            <a:latin typeface="Arial Narrow" panose="020B0606020202030204" pitchFamily="34" charset="0"/>
          </a:endParaRPr>
        </a:p>
      </dgm:t>
    </dgm:pt>
    <dgm:pt modelId="{F752E18F-450E-4440-B4EF-D5B970427F59}">
      <dgm:prSet custT="1"/>
      <dgm:spPr/>
      <dgm:t>
        <a:bodyPr anchor="ctr" anchorCtr="0"/>
        <a:lstStyle/>
        <a:p>
          <a:pPr algn="ctr" rtl="0"/>
          <a:r>
            <a:rPr lang="es-CO" sz="800" b="1">
              <a:latin typeface="Arial Narrow" panose="020B0606020202030204" pitchFamily="34" charset="0"/>
            </a:rPr>
            <a:t>Control Interno</a:t>
          </a:r>
          <a:endParaRPr lang="en-US" sz="800" b="1" dirty="0">
            <a:latin typeface="Arial Narrow" panose="020B0606020202030204" pitchFamily="34" charset="0"/>
          </a:endParaRPr>
        </a:p>
      </dgm:t>
    </dgm:pt>
    <dgm:pt modelId="{7DEA6390-1CA8-4440-BC37-7B8F4D7F9578}" type="parTrans" cxnId="{F9D4A6EB-A9DB-4E61-84F3-AEEF01B65A2D}">
      <dgm:prSet/>
      <dgm:spPr/>
      <dgm:t>
        <a:bodyPr/>
        <a:lstStyle/>
        <a:p>
          <a:pPr algn="just"/>
          <a:endParaRPr lang="es-ES" sz="1000">
            <a:latin typeface="Arial Narrow" panose="020B0606020202030204" pitchFamily="34" charset="0"/>
          </a:endParaRPr>
        </a:p>
      </dgm:t>
    </dgm:pt>
    <dgm:pt modelId="{B4664E2F-E11C-4122-A1DC-A85882C8514E}" type="sibTrans" cxnId="{F9D4A6EB-A9DB-4E61-84F3-AEEF01B65A2D}">
      <dgm:prSet/>
      <dgm:spPr/>
      <dgm:t>
        <a:bodyPr/>
        <a:lstStyle/>
        <a:p>
          <a:pPr algn="just"/>
          <a:endParaRPr lang="es-ES" sz="1000">
            <a:latin typeface="Arial Narrow" panose="020B0606020202030204" pitchFamily="34" charset="0"/>
          </a:endParaRPr>
        </a:p>
      </dgm:t>
    </dgm:pt>
    <dgm:pt modelId="{CE5BC769-37EA-4114-8297-6AC5B45B09B4}">
      <dgm:prSet custT="1"/>
      <dgm:spPr/>
      <dgm:t>
        <a:bodyPr anchor="ctr" anchorCtr="0"/>
        <a:lstStyle/>
        <a:p>
          <a:pPr algn="just" rtl="0"/>
          <a:r>
            <a:rPr lang="es-CO" sz="800" dirty="0">
              <a:latin typeface="Arial Narrow" panose="020B0606020202030204" pitchFamily="34" charset="0"/>
            </a:rPr>
            <a:t>Instancia superior encargada de orientar la implementación y operación del Sistema Único de Gestión (SUG) basado en el Modelo de Planeación y Gestión- MIPG</a:t>
          </a:r>
          <a:endParaRPr lang="es-ES" sz="800" dirty="0">
            <a:latin typeface="Arial Narrow" panose="020B0606020202030204" pitchFamily="34" charset="0"/>
          </a:endParaRPr>
        </a:p>
      </dgm:t>
    </dgm:pt>
    <dgm:pt modelId="{95FA046E-AFD1-4C79-98FA-004D2A93FEFF}" type="parTrans" cxnId="{10170F5B-1D6F-43F4-9359-7C20CD972F1E}">
      <dgm:prSet/>
      <dgm:spPr/>
      <dgm:t>
        <a:bodyPr/>
        <a:lstStyle/>
        <a:p>
          <a:pPr algn="just"/>
          <a:endParaRPr lang="es-ES" sz="1000">
            <a:latin typeface="Arial Narrow" panose="020B0606020202030204" pitchFamily="34" charset="0"/>
          </a:endParaRPr>
        </a:p>
      </dgm:t>
    </dgm:pt>
    <dgm:pt modelId="{D35549D9-FFA9-4F42-A987-BB6020118C91}" type="sibTrans" cxnId="{10170F5B-1D6F-43F4-9359-7C20CD972F1E}">
      <dgm:prSet/>
      <dgm:spPr/>
      <dgm:t>
        <a:bodyPr/>
        <a:lstStyle/>
        <a:p>
          <a:pPr algn="just"/>
          <a:endParaRPr lang="es-ES" sz="1000">
            <a:latin typeface="Arial Narrow" panose="020B0606020202030204" pitchFamily="34" charset="0"/>
          </a:endParaRPr>
        </a:p>
      </dgm:t>
    </dgm:pt>
    <dgm:pt modelId="{3EDE6552-92A3-40C6-9851-F33F1A69A8E5}">
      <dgm:prSet custT="1"/>
      <dgm:spPr/>
      <dgm:t>
        <a:bodyPr anchor="ctr" anchorCtr="0"/>
        <a:lstStyle/>
        <a:p>
          <a:pPr algn="just"/>
          <a:r>
            <a:rPr lang="es-CO" sz="800" dirty="0">
              <a:latin typeface="Arial Narrow" panose="020B0606020202030204" pitchFamily="34" charset="0"/>
            </a:rPr>
            <a:t> Responsable de garantizar la implementación y operación del Sistema Único de Gestión.</a:t>
          </a:r>
          <a:endParaRPr lang="es-ES" sz="800" dirty="0">
            <a:latin typeface="Arial Narrow" panose="020B0606020202030204" pitchFamily="34" charset="0"/>
          </a:endParaRPr>
        </a:p>
      </dgm:t>
    </dgm:pt>
    <dgm:pt modelId="{67CE1FB4-7696-4050-AE22-8F88DD942C13}" type="parTrans" cxnId="{41974B36-51CE-4363-8EFD-C6489F0FF049}">
      <dgm:prSet/>
      <dgm:spPr/>
      <dgm:t>
        <a:bodyPr/>
        <a:lstStyle/>
        <a:p>
          <a:pPr algn="just"/>
          <a:endParaRPr lang="es-ES" sz="1000">
            <a:latin typeface="Arial Narrow" panose="020B0606020202030204" pitchFamily="34" charset="0"/>
          </a:endParaRPr>
        </a:p>
      </dgm:t>
    </dgm:pt>
    <dgm:pt modelId="{C8ED4429-074F-4476-92D8-5F013E3854D6}" type="sibTrans" cxnId="{41974B36-51CE-4363-8EFD-C6489F0FF049}">
      <dgm:prSet/>
      <dgm:spPr/>
      <dgm:t>
        <a:bodyPr/>
        <a:lstStyle/>
        <a:p>
          <a:pPr algn="just"/>
          <a:endParaRPr lang="es-ES" sz="1000">
            <a:latin typeface="Arial Narrow" panose="020B0606020202030204" pitchFamily="34" charset="0"/>
          </a:endParaRPr>
        </a:p>
      </dgm:t>
    </dgm:pt>
    <dgm:pt modelId="{03A2FBF5-FA83-41FD-9674-72860C8DA7DC}">
      <dgm:prSet custT="1"/>
      <dgm:spPr/>
      <dgm:t>
        <a:bodyPr anchor="ctr" anchorCtr="0"/>
        <a:lstStyle/>
        <a:p>
          <a:pPr algn="just" rtl="0"/>
          <a:r>
            <a:rPr lang="es-CO" sz="800" dirty="0">
              <a:latin typeface="Arial Narrow" panose="020B0606020202030204" pitchFamily="34" charset="0"/>
            </a:rPr>
            <a:t> Instancia de apoyo al Comité institucional de gestión y desempeño para la implementación, sostenimiento y mejora de las políticas que integra el Sistema Único de Gestión. </a:t>
          </a:r>
          <a:endParaRPr lang="es-ES" sz="800" dirty="0">
            <a:latin typeface="Arial Narrow" panose="020B0606020202030204" pitchFamily="34" charset="0"/>
          </a:endParaRPr>
        </a:p>
      </dgm:t>
    </dgm:pt>
    <dgm:pt modelId="{0065FC0F-B1AB-4D2C-A3AA-CADCA0FEDBDE}" type="parTrans" cxnId="{4F0907F3-AD53-4EE7-8810-851D1D923AEE}">
      <dgm:prSet/>
      <dgm:spPr/>
      <dgm:t>
        <a:bodyPr/>
        <a:lstStyle/>
        <a:p>
          <a:pPr algn="just"/>
          <a:endParaRPr lang="es-ES" sz="1000">
            <a:latin typeface="Arial Narrow" panose="020B0606020202030204" pitchFamily="34" charset="0"/>
          </a:endParaRPr>
        </a:p>
      </dgm:t>
    </dgm:pt>
    <dgm:pt modelId="{105DEE8B-463B-434E-A8D5-2E59A9AA0EFC}" type="sibTrans" cxnId="{4F0907F3-AD53-4EE7-8810-851D1D923AEE}">
      <dgm:prSet/>
      <dgm:spPr/>
      <dgm:t>
        <a:bodyPr/>
        <a:lstStyle/>
        <a:p>
          <a:pPr algn="just"/>
          <a:endParaRPr lang="es-ES" sz="1000">
            <a:latin typeface="Arial Narrow" panose="020B0606020202030204" pitchFamily="34" charset="0"/>
          </a:endParaRPr>
        </a:p>
      </dgm:t>
    </dgm:pt>
    <dgm:pt modelId="{61C30F91-459F-4B7A-B8ED-E6745E1D3191}">
      <dgm:prSet custT="1"/>
      <dgm:spPr/>
      <dgm:t>
        <a:bodyPr anchor="ctr" anchorCtr="0"/>
        <a:lstStyle/>
        <a:p>
          <a:pPr algn="just" rtl="0"/>
          <a:r>
            <a:rPr lang="es-CO" sz="800" dirty="0">
              <a:latin typeface="Arial Narrow" panose="020B0606020202030204" pitchFamily="34" charset="0"/>
            </a:rPr>
            <a:t> Responsables por el diseño de metodologías para la articulación de las diferentes políticas y dimensiones del Sistema y apoyar su implementación y mantenimiento.</a:t>
          </a:r>
          <a:endParaRPr lang="es-ES" sz="800" dirty="0">
            <a:latin typeface="Arial Narrow" panose="020B0606020202030204" pitchFamily="34" charset="0"/>
          </a:endParaRPr>
        </a:p>
      </dgm:t>
    </dgm:pt>
    <dgm:pt modelId="{570B165F-BA0E-4CCF-84A8-8FEF44883DD6}" type="parTrans" cxnId="{F45DB046-13FB-4B48-8DBC-DCE18611083F}">
      <dgm:prSet/>
      <dgm:spPr/>
      <dgm:t>
        <a:bodyPr/>
        <a:lstStyle/>
        <a:p>
          <a:pPr algn="just"/>
          <a:endParaRPr lang="es-ES" sz="1000">
            <a:latin typeface="Arial Narrow" panose="020B0606020202030204" pitchFamily="34" charset="0"/>
          </a:endParaRPr>
        </a:p>
      </dgm:t>
    </dgm:pt>
    <dgm:pt modelId="{7451EE07-6B5D-426D-8F9E-7BBDE923C4F8}" type="sibTrans" cxnId="{F45DB046-13FB-4B48-8DBC-DCE18611083F}">
      <dgm:prSet/>
      <dgm:spPr/>
      <dgm:t>
        <a:bodyPr/>
        <a:lstStyle/>
        <a:p>
          <a:pPr algn="just"/>
          <a:endParaRPr lang="es-ES" sz="1000">
            <a:latin typeface="Arial Narrow" panose="020B0606020202030204" pitchFamily="34" charset="0"/>
          </a:endParaRPr>
        </a:p>
      </dgm:t>
    </dgm:pt>
    <dgm:pt modelId="{C4D570AB-B9F7-4F97-9802-58AAD9B90B13}">
      <dgm:prSet custT="1"/>
      <dgm:spPr/>
      <dgm:t>
        <a:bodyPr anchor="ctr" anchorCtr="0"/>
        <a:lstStyle/>
        <a:p>
          <a:pPr algn="just" rtl="0"/>
          <a:r>
            <a:rPr lang="es-CO" sz="800" dirty="0">
              <a:latin typeface="Arial Narrow" panose="020B0606020202030204" pitchFamily="34" charset="0"/>
            </a:rPr>
            <a:t>Facilitadores en los procesos para apoyar la implementación, operación y fortalecimiento del Sistema Único de Gestión</a:t>
          </a:r>
          <a:endParaRPr lang="es-ES" sz="800" dirty="0">
            <a:latin typeface="Arial Narrow" panose="020B0606020202030204" pitchFamily="34" charset="0"/>
          </a:endParaRPr>
        </a:p>
      </dgm:t>
    </dgm:pt>
    <dgm:pt modelId="{BD98B070-8822-4FC3-B974-1CF987422FB8}" type="parTrans" cxnId="{B62FAC1B-8B2D-46EE-9498-2D830942EA4D}">
      <dgm:prSet/>
      <dgm:spPr/>
      <dgm:t>
        <a:bodyPr/>
        <a:lstStyle/>
        <a:p>
          <a:pPr algn="just"/>
          <a:endParaRPr lang="es-ES" sz="1000">
            <a:latin typeface="Arial Narrow" panose="020B0606020202030204" pitchFamily="34" charset="0"/>
          </a:endParaRPr>
        </a:p>
      </dgm:t>
    </dgm:pt>
    <dgm:pt modelId="{BC1BB194-0272-48C2-B3C6-298A5B4A9D44}" type="sibTrans" cxnId="{B62FAC1B-8B2D-46EE-9498-2D830942EA4D}">
      <dgm:prSet/>
      <dgm:spPr/>
      <dgm:t>
        <a:bodyPr/>
        <a:lstStyle/>
        <a:p>
          <a:pPr algn="just"/>
          <a:endParaRPr lang="es-ES" sz="1000">
            <a:latin typeface="Arial Narrow" panose="020B0606020202030204" pitchFamily="34" charset="0"/>
          </a:endParaRPr>
        </a:p>
      </dgm:t>
    </dgm:pt>
    <dgm:pt modelId="{4EF9CE56-8F74-4009-A4EB-1D992EB5E1E9}">
      <dgm:prSet custT="1"/>
      <dgm:spPr/>
      <dgm:t>
        <a:bodyPr anchor="ctr" anchorCtr="0"/>
        <a:lstStyle/>
        <a:p>
          <a:pPr algn="just" rtl="0"/>
          <a:r>
            <a:rPr lang="es-CO" sz="800" dirty="0">
              <a:latin typeface="Arial Narrow" panose="020B0606020202030204" pitchFamily="34" charset="0"/>
            </a:rPr>
            <a:t> Responsables por la implementación, control y mejoramiento de las actividades de los procesos, acorde con las políticas del Sistema Único de Gestión.</a:t>
          </a:r>
          <a:endParaRPr lang="es-ES" sz="800" dirty="0">
            <a:latin typeface="Arial Narrow" panose="020B0606020202030204" pitchFamily="34" charset="0"/>
          </a:endParaRPr>
        </a:p>
      </dgm:t>
    </dgm:pt>
    <dgm:pt modelId="{45BD6110-0C8F-449A-BDCE-572F67EA255F}" type="parTrans" cxnId="{08C7D407-9979-45E8-A1AD-0C39CC3526B9}">
      <dgm:prSet/>
      <dgm:spPr/>
      <dgm:t>
        <a:bodyPr/>
        <a:lstStyle/>
        <a:p>
          <a:pPr algn="just"/>
          <a:endParaRPr lang="es-ES" sz="1000">
            <a:latin typeface="Arial Narrow" panose="020B0606020202030204" pitchFamily="34" charset="0"/>
          </a:endParaRPr>
        </a:p>
      </dgm:t>
    </dgm:pt>
    <dgm:pt modelId="{E27899CD-596F-4CA8-9D92-28BDE1381D43}" type="sibTrans" cxnId="{08C7D407-9979-45E8-A1AD-0C39CC3526B9}">
      <dgm:prSet/>
      <dgm:spPr/>
      <dgm:t>
        <a:bodyPr/>
        <a:lstStyle/>
        <a:p>
          <a:pPr algn="just"/>
          <a:endParaRPr lang="es-ES" sz="1000">
            <a:latin typeface="Arial Narrow" panose="020B0606020202030204" pitchFamily="34" charset="0"/>
          </a:endParaRPr>
        </a:p>
      </dgm:t>
    </dgm:pt>
    <dgm:pt modelId="{82117239-1C79-4043-9CAB-CCA9BD78E35A}">
      <dgm:prSet custT="1"/>
      <dgm:spPr/>
      <dgm:t>
        <a:bodyPr anchor="ctr" anchorCtr="0"/>
        <a:lstStyle/>
        <a:p>
          <a:pPr algn="just" rtl="0"/>
          <a:r>
            <a:rPr lang="es-CO" sz="800" dirty="0">
              <a:latin typeface="Arial Narrow" panose="020B0606020202030204" pitchFamily="34" charset="0"/>
            </a:rPr>
            <a:t>Evaluador independiente del Sistema Único de Gestión. </a:t>
          </a:r>
          <a:endParaRPr lang="es-ES" sz="800" dirty="0">
            <a:latin typeface="Arial Narrow" panose="020B0606020202030204" pitchFamily="34" charset="0"/>
          </a:endParaRPr>
        </a:p>
      </dgm:t>
    </dgm:pt>
    <dgm:pt modelId="{EE8BC0C3-05FF-43C5-A9FC-6DBBCF3BF981}" type="parTrans" cxnId="{6D64121C-0549-4876-8370-D3B372CEF56A}">
      <dgm:prSet/>
      <dgm:spPr/>
      <dgm:t>
        <a:bodyPr/>
        <a:lstStyle/>
        <a:p>
          <a:pPr algn="just"/>
          <a:endParaRPr lang="es-ES" sz="1000">
            <a:latin typeface="Arial Narrow" panose="020B0606020202030204" pitchFamily="34" charset="0"/>
          </a:endParaRPr>
        </a:p>
      </dgm:t>
    </dgm:pt>
    <dgm:pt modelId="{577ED049-12DE-4993-B821-0AA55D98887D}" type="sibTrans" cxnId="{6D64121C-0549-4876-8370-D3B372CEF56A}">
      <dgm:prSet/>
      <dgm:spPr/>
      <dgm:t>
        <a:bodyPr/>
        <a:lstStyle/>
        <a:p>
          <a:pPr algn="just"/>
          <a:endParaRPr lang="es-ES" sz="1000">
            <a:latin typeface="Arial Narrow" panose="020B0606020202030204" pitchFamily="34" charset="0"/>
          </a:endParaRPr>
        </a:p>
      </dgm:t>
    </dgm:pt>
    <dgm:pt modelId="{AB44DAEA-FAF4-40E6-B3FD-605E91714584}">
      <dgm:prSet custT="1"/>
      <dgm:spPr/>
      <dgm:t>
        <a:bodyPr anchor="ctr" anchorCtr="0"/>
        <a:lstStyle/>
        <a:p>
          <a:pPr algn="ctr" rtl="0"/>
          <a:r>
            <a:rPr lang="es-CO" sz="800" b="1">
              <a:latin typeface="Arial Narrow" panose="020B0606020202030204" pitchFamily="34" charset="0"/>
            </a:rPr>
            <a:t>Líderes de procesos</a:t>
          </a:r>
          <a:endParaRPr lang="en-US" sz="800" b="1" dirty="0">
            <a:latin typeface="Arial Narrow" panose="020B0606020202030204" pitchFamily="34" charset="0"/>
          </a:endParaRPr>
        </a:p>
      </dgm:t>
    </dgm:pt>
    <dgm:pt modelId="{E89418BE-C1CF-457A-92B6-5D318CB6C351}" type="parTrans" cxnId="{21943F13-C0B7-4059-B360-81926A7A16E9}">
      <dgm:prSet/>
      <dgm:spPr/>
      <dgm:t>
        <a:bodyPr/>
        <a:lstStyle/>
        <a:p>
          <a:endParaRPr lang="es-ES" sz="1000">
            <a:latin typeface="Arial Narrow" panose="020B0606020202030204" pitchFamily="34" charset="0"/>
          </a:endParaRPr>
        </a:p>
      </dgm:t>
    </dgm:pt>
    <dgm:pt modelId="{C9A3EAE1-4BD7-4E61-9152-B9989D16A6F2}" type="sibTrans" cxnId="{21943F13-C0B7-4059-B360-81926A7A16E9}">
      <dgm:prSet/>
      <dgm:spPr/>
      <dgm:t>
        <a:bodyPr/>
        <a:lstStyle/>
        <a:p>
          <a:endParaRPr lang="es-ES" sz="1000">
            <a:latin typeface="Arial Narrow" panose="020B0606020202030204" pitchFamily="34" charset="0"/>
          </a:endParaRPr>
        </a:p>
      </dgm:t>
    </dgm:pt>
    <dgm:pt modelId="{93F91285-4E48-47B6-A91B-99D52B38CE9B}">
      <dgm:prSet custT="1"/>
      <dgm:spPr/>
      <dgm:t>
        <a:bodyPr anchor="ctr" anchorCtr="0"/>
        <a:lstStyle/>
        <a:p>
          <a:pPr algn="just" rtl="0"/>
          <a:r>
            <a:rPr lang="es-CO" sz="800" dirty="0">
              <a:latin typeface="Arial Narrow" panose="020B0606020202030204" pitchFamily="34" charset="0"/>
            </a:rPr>
            <a:t> Encargados de dirigir la operación de los procesos y de asegurar el cumplimiento de los lineamientos para la operación del SUG.</a:t>
          </a:r>
          <a:endParaRPr lang="es-ES" sz="800" dirty="0">
            <a:latin typeface="Arial Narrow" panose="020B0606020202030204" pitchFamily="34" charset="0"/>
          </a:endParaRPr>
        </a:p>
      </dgm:t>
    </dgm:pt>
    <dgm:pt modelId="{55A27052-B8EE-4005-8578-A725498DBA5F}" type="parTrans" cxnId="{D688C17B-BF3C-48BD-89F5-91AFA59B9DC2}">
      <dgm:prSet/>
      <dgm:spPr/>
      <dgm:t>
        <a:bodyPr/>
        <a:lstStyle/>
        <a:p>
          <a:endParaRPr lang="es-ES" sz="1000">
            <a:latin typeface="Arial Narrow" panose="020B0606020202030204" pitchFamily="34" charset="0"/>
          </a:endParaRPr>
        </a:p>
      </dgm:t>
    </dgm:pt>
    <dgm:pt modelId="{41DD9096-D5BC-40DC-9A38-18C56D2FC008}" type="sibTrans" cxnId="{D688C17B-BF3C-48BD-89F5-91AFA59B9DC2}">
      <dgm:prSet/>
      <dgm:spPr/>
      <dgm:t>
        <a:bodyPr/>
        <a:lstStyle/>
        <a:p>
          <a:endParaRPr lang="es-ES" sz="1000">
            <a:latin typeface="Arial Narrow" panose="020B0606020202030204" pitchFamily="34" charset="0"/>
          </a:endParaRPr>
        </a:p>
      </dgm:t>
    </dgm:pt>
    <dgm:pt modelId="{5C9F2FBF-C02B-4E91-BBC5-AD9C003B4881}">
      <dgm:prSet custT="1"/>
      <dgm:spPr/>
      <dgm:t>
        <a:bodyPr anchor="ctr" anchorCtr="0"/>
        <a:lstStyle/>
        <a:p>
          <a:pPr algn="ctr" rtl="0"/>
          <a:r>
            <a:rPr lang="es-CO" sz="800" b="1">
              <a:latin typeface="Arial Narrow" panose="020B0606020202030204" pitchFamily="34" charset="0"/>
            </a:rPr>
            <a:t>Equipos multidisciplinarios</a:t>
          </a:r>
          <a:endParaRPr lang="en-US" sz="800" b="1" dirty="0">
            <a:latin typeface="Arial Narrow" panose="020B0606020202030204" pitchFamily="34" charset="0"/>
          </a:endParaRPr>
        </a:p>
      </dgm:t>
    </dgm:pt>
    <dgm:pt modelId="{B80B9A0A-8C16-49BA-8D4A-AC3402BDF40E}" type="parTrans" cxnId="{E8B572F7-7022-4298-A8FA-C7E397F26D7F}">
      <dgm:prSet/>
      <dgm:spPr/>
      <dgm:t>
        <a:bodyPr/>
        <a:lstStyle/>
        <a:p>
          <a:endParaRPr lang="es-ES" sz="1000">
            <a:latin typeface="Arial Narrow" panose="020B0606020202030204" pitchFamily="34" charset="0"/>
          </a:endParaRPr>
        </a:p>
      </dgm:t>
    </dgm:pt>
    <dgm:pt modelId="{CD4E575F-A19A-426A-A22C-314240D11B95}" type="sibTrans" cxnId="{E8B572F7-7022-4298-A8FA-C7E397F26D7F}">
      <dgm:prSet/>
      <dgm:spPr/>
      <dgm:t>
        <a:bodyPr/>
        <a:lstStyle/>
        <a:p>
          <a:endParaRPr lang="es-ES" sz="1000">
            <a:latin typeface="Arial Narrow" panose="020B0606020202030204" pitchFamily="34" charset="0"/>
          </a:endParaRPr>
        </a:p>
      </dgm:t>
    </dgm:pt>
    <dgm:pt modelId="{EE71D6BF-8072-47D8-92CF-DF2B03264AE6}">
      <dgm:prSet custT="1"/>
      <dgm:spPr/>
      <dgm:t>
        <a:bodyPr anchor="ctr" anchorCtr="0"/>
        <a:lstStyle/>
        <a:p>
          <a:pPr algn="just" rtl="0"/>
          <a:r>
            <a:rPr lang="es-CO" sz="800" dirty="0">
              <a:latin typeface="Arial Narrow" panose="020B0606020202030204" pitchFamily="34" charset="0"/>
            </a:rPr>
            <a:t> Equipo de apoyo a los líderes temáticos en la implementación y seguimiento de las Políticas de Gestión y Desempeño Institucional.</a:t>
          </a:r>
          <a:endParaRPr lang="es-ES" sz="800" dirty="0">
            <a:latin typeface="Arial Narrow" panose="020B0606020202030204" pitchFamily="34" charset="0"/>
          </a:endParaRPr>
        </a:p>
      </dgm:t>
    </dgm:pt>
    <dgm:pt modelId="{B4BC8304-C425-49AB-B1DA-1121AB900A8C}" type="parTrans" cxnId="{ED5172D6-4991-41EE-A835-F84CC2ED48D0}">
      <dgm:prSet/>
      <dgm:spPr/>
      <dgm:t>
        <a:bodyPr/>
        <a:lstStyle/>
        <a:p>
          <a:endParaRPr lang="es-ES" sz="1000">
            <a:latin typeface="Arial Narrow" panose="020B0606020202030204" pitchFamily="34" charset="0"/>
          </a:endParaRPr>
        </a:p>
      </dgm:t>
    </dgm:pt>
    <dgm:pt modelId="{9E383850-E97A-471B-ABD5-CF154686C54E}" type="sibTrans" cxnId="{ED5172D6-4991-41EE-A835-F84CC2ED48D0}">
      <dgm:prSet/>
      <dgm:spPr/>
      <dgm:t>
        <a:bodyPr/>
        <a:lstStyle/>
        <a:p>
          <a:endParaRPr lang="es-ES" sz="1000">
            <a:latin typeface="Arial Narrow" panose="020B0606020202030204" pitchFamily="34" charset="0"/>
          </a:endParaRPr>
        </a:p>
      </dgm:t>
    </dgm:pt>
    <dgm:pt modelId="{59CAD0D7-AF78-48A8-A133-F2B99F1EFDAB}" type="pres">
      <dgm:prSet presAssocID="{971B6A9B-1CE6-4C18-92D6-69572A0FEA90}" presName="Name0" presStyleCnt="0">
        <dgm:presLayoutVars>
          <dgm:dir/>
          <dgm:animLvl val="lvl"/>
          <dgm:resizeHandles val="exact"/>
        </dgm:presLayoutVars>
      </dgm:prSet>
      <dgm:spPr/>
      <dgm:t>
        <a:bodyPr/>
        <a:lstStyle/>
        <a:p>
          <a:endParaRPr lang="es-ES"/>
        </a:p>
      </dgm:t>
    </dgm:pt>
    <dgm:pt modelId="{D06EFCAB-5691-40F9-8FDC-EC820BD09C4B}" type="pres">
      <dgm:prSet presAssocID="{1CE28ED5-9E1D-47FA-9398-1A5B20DE7615}" presName="linNode" presStyleCnt="0"/>
      <dgm:spPr/>
    </dgm:pt>
    <dgm:pt modelId="{84DDA64E-460C-4794-B440-5F22694C7A6C}" type="pres">
      <dgm:prSet presAssocID="{1CE28ED5-9E1D-47FA-9398-1A5B20DE7615}" presName="parentText" presStyleLbl="node1" presStyleIdx="0" presStyleCnt="9">
        <dgm:presLayoutVars>
          <dgm:chMax val="1"/>
          <dgm:bulletEnabled val="1"/>
        </dgm:presLayoutVars>
      </dgm:prSet>
      <dgm:spPr/>
      <dgm:t>
        <a:bodyPr/>
        <a:lstStyle/>
        <a:p>
          <a:endParaRPr lang="es-ES"/>
        </a:p>
      </dgm:t>
    </dgm:pt>
    <dgm:pt modelId="{9AF9FD50-7CA3-4D7D-B528-C471D6ABD052}" type="pres">
      <dgm:prSet presAssocID="{1CE28ED5-9E1D-47FA-9398-1A5B20DE7615}" presName="descendantText" presStyleLbl="alignAccFollowNode1" presStyleIdx="0" presStyleCnt="9">
        <dgm:presLayoutVars>
          <dgm:bulletEnabled val="1"/>
        </dgm:presLayoutVars>
      </dgm:prSet>
      <dgm:spPr/>
      <dgm:t>
        <a:bodyPr/>
        <a:lstStyle/>
        <a:p>
          <a:endParaRPr lang="es-ES"/>
        </a:p>
      </dgm:t>
    </dgm:pt>
    <dgm:pt modelId="{AB73BD8A-88E2-46A4-B2B4-1AA4DF57DA70}" type="pres">
      <dgm:prSet presAssocID="{112DABCE-D8BB-47C7-9C5C-B5BD6B221E8A}" presName="sp" presStyleCnt="0"/>
      <dgm:spPr/>
    </dgm:pt>
    <dgm:pt modelId="{11B3D4D2-F652-4FBE-AA2B-A12B65568CE3}" type="pres">
      <dgm:prSet presAssocID="{F804C6BE-EE8B-4244-BA69-58127C1CBFA3}" presName="linNode" presStyleCnt="0"/>
      <dgm:spPr/>
    </dgm:pt>
    <dgm:pt modelId="{A912008D-9716-44F5-AFF1-1F0C1ABC42D6}" type="pres">
      <dgm:prSet presAssocID="{F804C6BE-EE8B-4244-BA69-58127C1CBFA3}" presName="parentText" presStyleLbl="node1" presStyleIdx="1" presStyleCnt="9" custLinFactNeighborY="-9110">
        <dgm:presLayoutVars>
          <dgm:chMax val="1"/>
          <dgm:bulletEnabled val="1"/>
        </dgm:presLayoutVars>
      </dgm:prSet>
      <dgm:spPr/>
      <dgm:t>
        <a:bodyPr/>
        <a:lstStyle/>
        <a:p>
          <a:endParaRPr lang="es-ES"/>
        </a:p>
      </dgm:t>
    </dgm:pt>
    <dgm:pt modelId="{EC063232-B270-4C36-B07A-0A1FED9A2EDC}" type="pres">
      <dgm:prSet presAssocID="{F804C6BE-EE8B-4244-BA69-58127C1CBFA3}" presName="descendantText" presStyleLbl="alignAccFollowNode1" presStyleIdx="1" presStyleCnt="9">
        <dgm:presLayoutVars>
          <dgm:bulletEnabled val="1"/>
        </dgm:presLayoutVars>
      </dgm:prSet>
      <dgm:spPr/>
      <dgm:t>
        <a:bodyPr/>
        <a:lstStyle/>
        <a:p>
          <a:endParaRPr lang="es-ES"/>
        </a:p>
      </dgm:t>
    </dgm:pt>
    <dgm:pt modelId="{A703F8A0-1F8C-4DCC-B543-876515260D8D}" type="pres">
      <dgm:prSet presAssocID="{7C53720C-F05C-4F86-B355-AA9F606B886D}" presName="sp" presStyleCnt="0"/>
      <dgm:spPr/>
    </dgm:pt>
    <dgm:pt modelId="{F4FC66A6-9E8A-4868-AF66-D28B20557966}" type="pres">
      <dgm:prSet presAssocID="{395D5EE9-FF83-4DAB-8EA4-BA0C747C1DBB}" presName="linNode" presStyleCnt="0"/>
      <dgm:spPr/>
    </dgm:pt>
    <dgm:pt modelId="{54D8FFE4-C022-487D-A2F6-7795AB848ACC}" type="pres">
      <dgm:prSet presAssocID="{395D5EE9-FF83-4DAB-8EA4-BA0C747C1DBB}" presName="parentText" presStyleLbl="node1" presStyleIdx="2" presStyleCnt="9">
        <dgm:presLayoutVars>
          <dgm:chMax val="1"/>
          <dgm:bulletEnabled val="1"/>
        </dgm:presLayoutVars>
      </dgm:prSet>
      <dgm:spPr/>
      <dgm:t>
        <a:bodyPr/>
        <a:lstStyle/>
        <a:p>
          <a:endParaRPr lang="es-ES"/>
        </a:p>
      </dgm:t>
    </dgm:pt>
    <dgm:pt modelId="{92762EA2-671D-4456-A973-95BFA857641C}" type="pres">
      <dgm:prSet presAssocID="{395D5EE9-FF83-4DAB-8EA4-BA0C747C1DBB}" presName="descendantText" presStyleLbl="alignAccFollowNode1" presStyleIdx="2" presStyleCnt="9">
        <dgm:presLayoutVars>
          <dgm:bulletEnabled val="1"/>
        </dgm:presLayoutVars>
      </dgm:prSet>
      <dgm:spPr/>
      <dgm:t>
        <a:bodyPr/>
        <a:lstStyle/>
        <a:p>
          <a:endParaRPr lang="es-ES"/>
        </a:p>
      </dgm:t>
    </dgm:pt>
    <dgm:pt modelId="{CC3EBD17-6B00-4189-9569-C49CE5DBB554}" type="pres">
      <dgm:prSet presAssocID="{EDD6FF71-4D8E-4739-A056-E8D8095F6770}" presName="sp" presStyleCnt="0"/>
      <dgm:spPr/>
    </dgm:pt>
    <dgm:pt modelId="{29D95CEA-B7A6-4C56-B842-F22A1CD53428}" type="pres">
      <dgm:prSet presAssocID="{AB44DAEA-FAF4-40E6-B3FD-605E91714584}" presName="linNode" presStyleCnt="0"/>
      <dgm:spPr/>
    </dgm:pt>
    <dgm:pt modelId="{11EA7F8A-7F1C-485C-BE21-F2DE1A9CEEF0}" type="pres">
      <dgm:prSet presAssocID="{AB44DAEA-FAF4-40E6-B3FD-605E91714584}" presName="parentText" presStyleLbl="node1" presStyleIdx="3" presStyleCnt="9">
        <dgm:presLayoutVars>
          <dgm:chMax val="1"/>
          <dgm:bulletEnabled val="1"/>
        </dgm:presLayoutVars>
      </dgm:prSet>
      <dgm:spPr/>
      <dgm:t>
        <a:bodyPr/>
        <a:lstStyle/>
        <a:p>
          <a:endParaRPr lang="es-ES"/>
        </a:p>
      </dgm:t>
    </dgm:pt>
    <dgm:pt modelId="{0CE0B141-EAE3-46B7-9E36-CA7070E64519}" type="pres">
      <dgm:prSet presAssocID="{AB44DAEA-FAF4-40E6-B3FD-605E91714584}" presName="descendantText" presStyleLbl="alignAccFollowNode1" presStyleIdx="3" presStyleCnt="9">
        <dgm:presLayoutVars>
          <dgm:bulletEnabled val="1"/>
        </dgm:presLayoutVars>
      </dgm:prSet>
      <dgm:spPr/>
      <dgm:t>
        <a:bodyPr/>
        <a:lstStyle/>
        <a:p>
          <a:endParaRPr lang="es-ES"/>
        </a:p>
      </dgm:t>
    </dgm:pt>
    <dgm:pt modelId="{EFA93151-3F70-4C6C-925D-A823D96603A3}" type="pres">
      <dgm:prSet presAssocID="{C9A3EAE1-4BD7-4E61-9152-B9989D16A6F2}" presName="sp" presStyleCnt="0"/>
      <dgm:spPr/>
    </dgm:pt>
    <dgm:pt modelId="{18145762-9343-4AE5-A1AC-501FDB4810AB}" type="pres">
      <dgm:prSet presAssocID="{5C9F2FBF-C02B-4E91-BBC5-AD9C003B4881}" presName="linNode" presStyleCnt="0"/>
      <dgm:spPr/>
    </dgm:pt>
    <dgm:pt modelId="{D9B46615-981F-4192-B122-D2121C0D6BBD}" type="pres">
      <dgm:prSet presAssocID="{5C9F2FBF-C02B-4E91-BBC5-AD9C003B4881}" presName="parentText" presStyleLbl="node1" presStyleIdx="4" presStyleCnt="9">
        <dgm:presLayoutVars>
          <dgm:chMax val="1"/>
          <dgm:bulletEnabled val="1"/>
        </dgm:presLayoutVars>
      </dgm:prSet>
      <dgm:spPr/>
      <dgm:t>
        <a:bodyPr/>
        <a:lstStyle/>
        <a:p>
          <a:endParaRPr lang="es-ES"/>
        </a:p>
      </dgm:t>
    </dgm:pt>
    <dgm:pt modelId="{6C53F657-E2B2-4BDB-8FA9-393B5E6B18A7}" type="pres">
      <dgm:prSet presAssocID="{5C9F2FBF-C02B-4E91-BBC5-AD9C003B4881}" presName="descendantText" presStyleLbl="alignAccFollowNode1" presStyleIdx="4" presStyleCnt="9">
        <dgm:presLayoutVars>
          <dgm:bulletEnabled val="1"/>
        </dgm:presLayoutVars>
      </dgm:prSet>
      <dgm:spPr/>
      <dgm:t>
        <a:bodyPr/>
        <a:lstStyle/>
        <a:p>
          <a:endParaRPr lang="es-ES"/>
        </a:p>
      </dgm:t>
    </dgm:pt>
    <dgm:pt modelId="{0AE1121B-CB8B-4605-8809-B010B54BAAE1}" type="pres">
      <dgm:prSet presAssocID="{CD4E575F-A19A-426A-A22C-314240D11B95}" presName="sp" presStyleCnt="0"/>
      <dgm:spPr/>
    </dgm:pt>
    <dgm:pt modelId="{24B88C5A-533E-44BD-AE05-77EBC7FC64C8}" type="pres">
      <dgm:prSet presAssocID="{3CE51547-3ED1-4C72-984D-9CDC3266A67E}" presName="linNode" presStyleCnt="0"/>
      <dgm:spPr/>
    </dgm:pt>
    <dgm:pt modelId="{D3E6FFAC-C9EF-4E28-9DF4-91DC8DB001F6}" type="pres">
      <dgm:prSet presAssocID="{3CE51547-3ED1-4C72-984D-9CDC3266A67E}" presName="parentText" presStyleLbl="node1" presStyleIdx="5" presStyleCnt="9">
        <dgm:presLayoutVars>
          <dgm:chMax val="1"/>
          <dgm:bulletEnabled val="1"/>
        </dgm:presLayoutVars>
      </dgm:prSet>
      <dgm:spPr/>
      <dgm:t>
        <a:bodyPr/>
        <a:lstStyle/>
        <a:p>
          <a:endParaRPr lang="es-ES"/>
        </a:p>
      </dgm:t>
    </dgm:pt>
    <dgm:pt modelId="{AA484450-E543-402B-BFF7-DA2FD23E5648}" type="pres">
      <dgm:prSet presAssocID="{3CE51547-3ED1-4C72-984D-9CDC3266A67E}" presName="descendantText" presStyleLbl="alignAccFollowNode1" presStyleIdx="5" presStyleCnt="9">
        <dgm:presLayoutVars>
          <dgm:bulletEnabled val="1"/>
        </dgm:presLayoutVars>
      </dgm:prSet>
      <dgm:spPr/>
      <dgm:t>
        <a:bodyPr/>
        <a:lstStyle/>
        <a:p>
          <a:endParaRPr lang="es-ES"/>
        </a:p>
      </dgm:t>
    </dgm:pt>
    <dgm:pt modelId="{90301358-2228-4AB6-B7E7-D7D245323CA5}" type="pres">
      <dgm:prSet presAssocID="{6103382C-A2D0-46BC-B477-1E4B1E9B8D70}" presName="sp" presStyleCnt="0"/>
      <dgm:spPr/>
    </dgm:pt>
    <dgm:pt modelId="{7D656BFF-395E-44D0-B917-6EB758C17989}" type="pres">
      <dgm:prSet presAssocID="{BFC2F5AB-1155-4E96-AAB2-8C130C9815E4}" presName="linNode" presStyleCnt="0"/>
      <dgm:spPr/>
    </dgm:pt>
    <dgm:pt modelId="{A74DBA67-CB72-4349-952B-50403F17AAC7}" type="pres">
      <dgm:prSet presAssocID="{BFC2F5AB-1155-4E96-AAB2-8C130C9815E4}" presName="parentText" presStyleLbl="node1" presStyleIdx="6" presStyleCnt="9">
        <dgm:presLayoutVars>
          <dgm:chMax val="1"/>
          <dgm:bulletEnabled val="1"/>
        </dgm:presLayoutVars>
      </dgm:prSet>
      <dgm:spPr/>
      <dgm:t>
        <a:bodyPr/>
        <a:lstStyle/>
        <a:p>
          <a:endParaRPr lang="es-ES"/>
        </a:p>
      </dgm:t>
    </dgm:pt>
    <dgm:pt modelId="{B8C53881-4250-4098-AC35-58A31D7DB418}" type="pres">
      <dgm:prSet presAssocID="{BFC2F5AB-1155-4E96-AAB2-8C130C9815E4}" presName="descendantText" presStyleLbl="alignAccFollowNode1" presStyleIdx="6" presStyleCnt="9">
        <dgm:presLayoutVars>
          <dgm:bulletEnabled val="1"/>
        </dgm:presLayoutVars>
      </dgm:prSet>
      <dgm:spPr/>
      <dgm:t>
        <a:bodyPr/>
        <a:lstStyle/>
        <a:p>
          <a:endParaRPr lang="es-ES"/>
        </a:p>
      </dgm:t>
    </dgm:pt>
    <dgm:pt modelId="{51CF01FD-5B7E-4FFE-9DD4-98570A6FC54E}" type="pres">
      <dgm:prSet presAssocID="{2EA5F0D8-F317-4EEF-99B1-1AF9C120416A}" presName="sp" presStyleCnt="0"/>
      <dgm:spPr/>
    </dgm:pt>
    <dgm:pt modelId="{3F3D80B4-1552-41EA-A168-3B69DDCE5F5C}" type="pres">
      <dgm:prSet presAssocID="{C52ABDBF-DE9F-4B5A-B1A2-77D2A7134224}" presName="linNode" presStyleCnt="0"/>
      <dgm:spPr/>
    </dgm:pt>
    <dgm:pt modelId="{CE9C41DD-72EF-4540-806C-4362D8AAB694}" type="pres">
      <dgm:prSet presAssocID="{C52ABDBF-DE9F-4B5A-B1A2-77D2A7134224}" presName="parentText" presStyleLbl="node1" presStyleIdx="7" presStyleCnt="9">
        <dgm:presLayoutVars>
          <dgm:chMax val="1"/>
          <dgm:bulletEnabled val="1"/>
        </dgm:presLayoutVars>
      </dgm:prSet>
      <dgm:spPr/>
      <dgm:t>
        <a:bodyPr/>
        <a:lstStyle/>
        <a:p>
          <a:endParaRPr lang="es-ES"/>
        </a:p>
      </dgm:t>
    </dgm:pt>
    <dgm:pt modelId="{2E3BB4F7-DFF8-4BEA-A1A9-EE959C245685}" type="pres">
      <dgm:prSet presAssocID="{C52ABDBF-DE9F-4B5A-B1A2-77D2A7134224}" presName="descendantText" presStyleLbl="alignAccFollowNode1" presStyleIdx="7" presStyleCnt="9">
        <dgm:presLayoutVars>
          <dgm:bulletEnabled val="1"/>
        </dgm:presLayoutVars>
      </dgm:prSet>
      <dgm:spPr/>
      <dgm:t>
        <a:bodyPr/>
        <a:lstStyle/>
        <a:p>
          <a:endParaRPr lang="es-ES"/>
        </a:p>
      </dgm:t>
    </dgm:pt>
    <dgm:pt modelId="{D40DFC33-AC66-4642-B8DA-93F5AC57D26E}" type="pres">
      <dgm:prSet presAssocID="{355952E5-349E-46BF-95C8-53CDC36D4CA8}" presName="sp" presStyleCnt="0"/>
      <dgm:spPr/>
    </dgm:pt>
    <dgm:pt modelId="{AD61C75C-9F4C-404D-8E7B-CC0D7F7AE46C}" type="pres">
      <dgm:prSet presAssocID="{F752E18F-450E-4440-B4EF-D5B970427F59}" presName="linNode" presStyleCnt="0"/>
      <dgm:spPr/>
    </dgm:pt>
    <dgm:pt modelId="{9379D38F-648A-482F-A478-F7218EA751C0}" type="pres">
      <dgm:prSet presAssocID="{F752E18F-450E-4440-B4EF-D5B970427F59}" presName="parentText" presStyleLbl="node1" presStyleIdx="8" presStyleCnt="9">
        <dgm:presLayoutVars>
          <dgm:chMax val="1"/>
          <dgm:bulletEnabled val="1"/>
        </dgm:presLayoutVars>
      </dgm:prSet>
      <dgm:spPr/>
      <dgm:t>
        <a:bodyPr/>
        <a:lstStyle/>
        <a:p>
          <a:endParaRPr lang="es-ES"/>
        </a:p>
      </dgm:t>
    </dgm:pt>
    <dgm:pt modelId="{109A687F-A4EF-4A15-A278-0AE7702A1FDC}" type="pres">
      <dgm:prSet presAssocID="{F752E18F-450E-4440-B4EF-D5B970427F59}" presName="descendantText" presStyleLbl="alignAccFollowNode1" presStyleIdx="8" presStyleCnt="9">
        <dgm:presLayoutVars>
          <dgm:bulletEnabled val="1"/>
        </dgm:presLayoutVars>
      </dgm:prSet>
      <dgm:spPr/>
      <dgm:t>
        <a:bodyPr/>
        <a:lstStyle/>
        <a:p>
          <a:endParaRPr lang="es-ES"/>
        </a:p>
      </dgm:t>
    </dgm:pt>
  </dgm:ptLst>
  <dgm:cxnLst>
    <dgm:cxn modelId="{D688C17B-BF3C-48BD-89F5-91AFA59B9DC2}" srcId="{AB44DAEA-FAF4-40E6-B3FD-605E91714584}" destId="{93F91285-4E48-47B6-A91B-99D52B38CE9B}" srcOrd="0" destOrd="0" parTransId="{55A27052-B8EE-4005-8578-A725498DBA5F}" sibTransId="{41DD9096-D5BC-40DC-9A38-18C56D2FC008}"/>
    <dgm:cxn modelId="{0FC232CF-A9E5-4AFC-8526-E8215B912731}" type="presOf" srcId="{5C9F2FBF-C02B-4E91-BBC5-AD9C003B4881}" destId="{D9B46615-981F-4192-B122-D2121C0D6BBD}" srcOrd="0" destOrd="0" presId="urn:microsoft.com/office/officeart/2005/8/layout/vList5"/>
    <dgm:cxn modelId="{45AC1483-FBAC-40FC-B45F-621FEB2F3D28}" type="presOf" srcId="{93F91285-4E48-47B6-A91B-99D52B38CE9B}" destId="{0CE0B141-EAE3-46B7-9E36-CA7070E64519}" srcOrd="0" destOrd="0" presId="urn:microsoft.com/office/officeart/2005/8/layout/vList5"/>
    <dgm:cxn modelId="{41974B36-51CE-4363-8EFD-C6489F0FF049}" srcId="{F804C6BE-EE8B-4244-BA69-58127C1CBFA3}" destId="{3EDE6552-92A3-40C6-9851-F33F1A69A8E5}" srcOrd="0" destOrd="0" parTransId="{67CE1FB4-7696-4050-AE22-8F88DD942C13}" sibTransId="{C8ED4429-074F-4476-92D8-5F013E3854D6}"/>
    <dgm:cxn modelId="{A18CF9E1-598C-4AD4-9737-F51BFC5F1E44}" type="presOf" srcId="{EE71D6BF-8072-47D8-92CF-DF2B03264AE6}" destId="{6C53F657-E2B2-4BDB-8FA9-393B5E6B18A7}" srcOrd="0" destOrd="0" presId="urn:microsoft.com/office/officeart/2005/8/layout/vList5"/>
    <dgm:cxn modelId="{3BC2FDF4-BAC9-47B5-AAE0-154C8057CCC8}" type="presOf" srcId="{971B6A9B-1CE6-4C18-92D6-69572A0FEA90}" destId="{59CAD0D7-AF78-48A8-A133-F2B99F1EFDAB}" srcOrd="0" destOrd="0" presId="urn:microsoft.com/office/officeart/2005/8/layout/vList5"/>
    <dgm:cxn modelId="{BD5EF3FC-8443-4D1C-8411-8A084D49C837}" type="presOf" srcId="{3EDE6552-92A3-40C6-9851-F33F1A69A8E5}" destId="{EC063232-B270-4C36-B07A-0A1FED9A2EDC}" srcOrd="0" destOrd="0" presId="urn:microsoft.com/office/officeart/2005/8/layout/vList5"/>
    <dgm:cxn modelId="{0288AEDA-9B2E-4ED1-B669-C74AEBC746F0}" type="presOf" srcId="{AB44DAEA-FAF4-40E6-B3FD-605E91714584}" destId="{11EA7F8A-7F1C-485C-BE21-F2DE1A9CEEF0}" srcOrd="0" destOrd="0" presId="urn:microsoft.com/office/officeart/2005/8/layout/vList5"/>
    <dgm:cxn modelId="{F45DB046-13FB-4B48-8DBC-DCE18611083F}" srcId="{3CE51547-3ED1-4C72-984D-9CDC3266A67E}" destId="{61C30F91-459F-4B7A-B8ED-E6745E1D3191}" srcOrd="0" destOrd="0" parTransId="{570B165F-BA0E-4CCF-84A8-8FEF44883DD6}" sibTransId="{7451EE07-6B5D-426D-8F9E-7BBDE923C4F8}"/>
    <dgm:cxn modelId="{08C7D407-9979-45E8-A1AD-0C39CC3526B9}" srcId="{C52ABDBF-DE9F-4B5A-B1A2-77D2A7134224}" destId="{4EF9CE56-8F74-4009-A4EB-1D992EB5E1E9}" srcOrd="0" destOrd="0" parTransId="{45BD6110-0C8F-449A-BDCE-572F67EA255F}" sibTransId="{E27899CD-596F-4CA8-9D92-28BDE1381D43}"/>
    <dgm:cxn modelId="{B2F59891-F898-4188-A6BF-11F9B103B9EB}" type="presOf" srcId="{1CE28ED5-9E1D-47FA-9398-1A5B20DE7615}" destId="{84DDA64E-460C-4794-B440-5F22694C7A6C}" srcOrd="0" destOrd="0" presId="urn:microsoft.com/office/officeart/2005/8/layout/vList5"/>
    <dgm:cxn modelId="{0F3D9997-E33C-4160-94A3-4B12E7B92F50}" srcId="{971B6A9B-1CE6-4C18-92D6-69572A0FEA90}" destId="{1CE28ED5-9E1D-47FA-9398-1A5B20DE7615}" srcOrd="0" destOrd="0" parTransId="{17FE84F3-4530-48CE-9F4F-E112139FA91A}" sibTransId="{112DABCE-D8BB-47C7-9C5C-B5BD6B221E8A}"/>
    <dgm:cxn modelId="{A4519354-CADE-4641-9535-3B73CD252ABA}" type="presOf" srcId="{C4D570AB-B9F7-4F97-9802-58AAD9B90B13}" destId="{B8C53881-4250-4098-AC35-58A31D7DB418}" srcOrd="0" destOrd="0" presId="urn:microsoft.com/office/officeart/2005/8/layout/vList5"/>
    <dgm:cxn modelId="{742E8EA4-8324-4053-8F63-8C99FC8D0D19}" type="presOf" srcId="{61C30F91-459F-4B7A-B8ED-E6745E1D3191}" destId="{AA484450-E543-402B-BFF7-DA2FD23E5648}" srcOrd="0" destOrd="0" presId="urn:microsoft.com/office/officeart/2005/8/layout/vList5"/>
    <dgm:cxn modelId="{21943F13-C0B7-4059-B360-81926A7A16E9}" srcId="{971B6A9B-1CE6-4C18-92D6-69572A0FEA90}" destId="{AB44DAEA-FAF4-40E6-B3FD-605E91714584}" srcOrd="3" destOrd="0" parTransId="{E89418BE-C1CF-457A-92B6-5D318CB6C351}" sibTransId="{C9A3EAE1-4BD7-4E61-9152-B9989D16A6F2}"/>
    <dgm:cxn modelId="{B14E5EC3-970C-47EF-BE4C-1E91A16168D9}" type="presOf" srcId="{03A2FBF5-FA83-41FD-9674-72860C8DA7DC}" destId="{92762EA2-671D-4456-A973-95BFA857641C}" srcOrd="0" destOrd="0" presId="urn:microsoft.com/office/officeart/2005/8/layout/vList5"/>
    <dgm:cxn modelId="{DEA86197-87D9-4911-AAF0-2C4C3A703256}" srcId="{971B6A9B-1CE6-4C18-92D6-69572A0FEA90}" destId="{C52ABDBF-DE9F-4B5A-B1A2-77D2A7134224}" srcOrd="7" destOrd="0" parTransId="{43F4D952-E343-4CE6-8EFC-857E8A9DBBA9}" sibTransId="{355952E5-349E-46BF-95C8-53CDC36D4CA8}"/>
    <dgm:cxn modelId="{E8B572F7-7022-4298-A8FA-C7E397F26D7F}" srcId="{971B6A9B-1CE6-4C18-92D6-69572A0FEA90}" destId="{5C9F2FBF-C02B-4E91-BBC5-AD9C003B4881}" srcOrd="4" destOrd="0" parTransId="{B80B9A0A-8C16-49BA-8D4A-AC3402BDF40E}" sibTransId="{CD4E575F-A19A-426A-A22C-314240D11B95}"/>
    <dgm:cxn modelId="{B62FAC1B-8B2D-46EE-9498-2D830942EA4D}" srcId="{BFC2F5AB-1155-4E96-AAB2-8C130C9815E4}" destId="{C4D570AB-B9F7-4F97-9802-58AAD9B90B13}" srcOrd="0" destOrd="0" parTransId="{BD98B070-8822-4FC3-B974-1CF987422FB8}" sibTransId="{BC1BB194-0272-48C2-B3C6-298A5B4A9D44}"/>
    <dgm:cxn modelId="{656646CB-64ED-40BE-AFD7-39C8F95C7F5D}" type="presOf" srcId="{82117239-1C79-4043-9CAB-CCA9BD78E35A}" destId="{109A687F-A4EF-4A15-A278-0AE7702A1FDC}" srcOrd="0" destOrd="0" presId="urn:microsoft.com/office/officeart/2005/8/layout/vList5"/>
    <dgm:cxn modelId="{10170F5B-1D6F-43F4-9359-7C20CD972F1E}" srcId="{1CE28ED5-9E1D-47FA-9398-1A5B20DE7615}" destId="{CE5BC769-37EA-4114-8297-6AC5B45B09B4}" srcOrd="0" destOrd="0" parTransId="{95FA046E-AFD1-4C79-98FA-004D2A93FEFF}" sibTransId="{D35549D9-FFA9-4F42-A987-BB6020118C91}"/>
    <dgm:cxn modelId="{B9C4C0C2-102F-4E59-8481-3CCC5F9D989D}" srcId="{971B6A9B-1CE6-4C18-92D6-69572A0FEA90}" destId="{3CE51547-3ED1-4C72-984D-9CDC3266A67E}" srcOrd="5" destOrd="0" parTransId="{DEBB60BF-70B5-47A7-B7BC-82B98565C7E3}" sibTransId="{6103382C-A2D0-46BC-B477-1E4B1E9B8D70}"/>
    <dgm:cxn modelId="{ED5172D6-4991-41EE-A835-F84CC2ED48D0}" srcId="{5C9F2FBF-C02B-4E91-BBC5-AD9C003B4881}" destId="{EE71D6BF-8072-47D8-92CF-DF2B03264AE6}" srcOrd="0" destOrd="0" parTransId="{B4BC8304-C425-49AB-B1DA-1121AB900A8C}" sibTransId="{9E383850-E97A-471B-ABD5-CF154686C54E}"/>
    <dgm:cxn modelId="{EFA9204B-758A-478A-A0FB-ED08F941FDFA}" type="presOf" srcId="{F804C6BE-EE8B-4244-BA69-58127C1CBFA3}" destId="{A912008D-9716-44F5-AFF1-1F0C1ABC42D6}" srcOrd="0" destOrd="0" presId="urn:microsoft.com/office/officeart/2005/8/layout/vList5"/>
    <dgm:cxn modelId="{496A8A6D-A682-40EA-92E6-2DEF9A8B23C6}" type="presOf" srcId="{BFC2F5AB-1155-4E96-AAB2-8C130C9815E4}" destId="{A74DBA67-CB72-4349-952B-50403F17AAC7}" srcOrd="0" destOrd="0" presId="urn:microsoft.com/office/officeart/2005/8/layout/vList5"/>
    <dgm:cxn modelId="{6D64121C-0549-4876-8370-D3B372CEF56A}" srcId="{F752E18F-450E-4440-B4EF-D5B970427F59}" destId="{82117239-1C79-4043-9CAB-CCA9BD78E35A}" srcOrd="0" destOrd="0" parTransId="{EE8BC0C3-05FF-43C5-A9FC-6DBBCF3BF981}" sibTransId="{577ED049-12DE-4993-B821-0AA55D98887D}"/>
    <dgm:cxn modelId="{DD1678E0-4B16-49F4-A7AC-B7B0289B214B}" srcId="{971B6A9B-1CE6-4C18-92D6-69572A0FEA90}" destId="{395D5EE9-FF83-4DAB-8EA4-BA0C747C1DBB}" srcOrd="2" destOrd="0" parTransId="{F240F13C-4426-4518-977F-83DA3DCE270A}" sibTransId="{EDD6FF71-4D8E-4739-A056-E8D8095F6770}"/>
    <dgm:cxn modelId="{F9D4A6EB-A9DB-4E61-84F3-AEEF01B65A2D}" srcId="{971B6A9B-1CE6-4C18-92D6-69572A0FEA90}" destId="{F752E18F-450E-4440-B4EF-D5B970427F59}" srcOrd="8" destOrd="0" parTransId="{7DEA6390-1CA8-4440-BC37-7B8F4D7F9578}" sibTransId="{B4664E2F-E11C-4122-A1DC-A85882C8514E}"/>
    <dgm:cxn modelId="{BB76E61C-D5D0-4DD5-903F-18CCCC6C4C6B}" type="presOf" srcId="{395D5EE9-FF83-4DAB-8EA4-BA0C747C1DBB}" destId="{54D8FFE4-C022-487D-A2F6-7795AB848ACC}" srcOrd="0" destOrd="0" presId="urn:microsoft.com/office/officeart/2005/8/layout/vList5"/>
    <dgm:cxn modelId="{123DDC2C-61ED-4CA6-9E08-E22B99FE9AE3}" type="presOf" srcId="{CE5BC769-37EA-4114-8297-6AC5B45B09B4}" destId="{9AF9FD50-7CA3-4D7D-B528-C471D6ABD052}" srcOrd="0" destOrd="0" presId="urn:microsoft.com/office/officeart/2005/8/layout/vList5"/>
    <dgm:cxn modelId="{FBB9DC93-8E51-48E1-9822-9D88D36828A4}" type="presOf" srcId="{4EF9CE56-8F74-4009-A4EB-1D992EB5E1E9}" destId="{2E3BB4F7-DFF8-4BEA-A1A9-EE959C245685}" srcOrd="0" destOrd="0" presId="urn:microsoft.com/office/officeart/2005/8/layout/vList5"/>
    <dgm:cxn modelId="{BDF05B53-4BE4-4BFD-ABAC-2B4C672C5731}" type="presOf" srcId="{C52ABDBF-DE9F-4B5A-B1A2-77D2A7134224}" destId="{CE9C41DD-72EF-4540-806C-4362D8AAB694}" srcOrd="0" destOrd="0" presId="urn:microsoft.com/office/officeart/2005/8/layout/vList5"/>
    <dgm:cxn modelId="{4F0907F3-AD53-4EE7-8810-851D1D923AEE}" srcId="{395D5EE9-FF83-4DAB-8EA4-BA0C747C1DBB}" destId="{03A2FBF5-FA83-41FD-9674-72860C8DA7DC}" srcOrd="0" destOrd="0" parTransId="{0065FC0F-B1AB-4D2C-A3AA-CADCA0FEDBDE}" sibTransId="{105DEE8B-463B-434E-A8D5-2E59A9AA0EFC}"/>
    <dgm:cxn modelId="{84E0C1D6-3322-4A09-921C-2A77221B9261}" type="presOf" srcId="{3CE51547-3ED1-4C72-984D-9CDC3266A67E}" destId="{D3E6FFAC-C9EF-4E28-9DF4-91DC8DB001F6}" srcOrd="0" destOrd="0" presId="urn:microsoft.com/office/officeart/2005/8/layout/vList5"/>
    <dgm:cxn modelId="{95F20FE4-FE06-49D2-99FA-D17C8B0D644B}" srcId="{971B6A9B-1CE6-4C18-92D6-69572A0FEA90}" destId="{BFC2F5AB-1155-4E96-AAB2-8C130C9815E4}" srcOrd="6" destOrd="0" parTransId="{2DB65873-4C4E-40A4-AD4C-345D2FC81625}" sibTransId="{2EA5F0D8-F317-4EEF-99B1-1AF9C120416A}"/>
    <dgm:cxn modelId="{848BF7E4-D003-4843-9F10-28172E52DF65}" srcId="{971B6A9B-1CE6-4C18-92D6-69572A0FEA90}" destId="{F804C6BE-EE8B-4244-BA69-58127C1CBFA3}" srcOrd="1" destOrd="0" parTransId="{9F6FAF4E-55E9-49A0-92B6-5F51A87DA7F6}" sibTransId="{7C53720C-F05C-4F86-B355-AA9F606B886D}"/>
    <dgm:cxn modelId="{6C72B1B1-FFD0-461F-A016-5E0B40252A0F}" type="presOf" srcId="{F752E18F-450E-4440-B4EF-D5B970427F59}" destId="{9379D38F-648A-482F-A478-F7218EA751C0}" srcOrd="0" destOrd="0" presId="urn:microsoft.com/office/officeart/2005/8/layout/vList5"/>
    <dgm:cxn modelId="{5FD52CF9-6773-4BA3-B39F-9ABFE016FBE1}" type="presParOf" srcId="{59CAD0D7-AF78-48A8-A133-F2B99F1EFDAB}" destId="{D06EFCAB-5691-40F9-8FDC-EC820BD09C4B}" srcOrd="0" destOrd="0" presId="urn:microsoft.com/office/officeart/2005/8/layout/vList5"/>
    <dgm:cxn modelId="{ADD2D004-BC58-43FA-BB56-DC7AB017A3F1}" type="presParOf" srcId="{D06EFCAB-5691-40F9-8FDC-EC820BD09C4B}" destId="{84DDA64E-460C-4794-B440-5F22694C7A6C}" srcOrd="0" destOrd="0" presId="urn:microsoft.com/office/officeart/2005/8/layout/vList5"/>
    <dgm:cxn modelId="{6C8F4BC3-E4CE-4954-8390-D1A80C5B1D29}" type="presParOf" srcId="{D06EFCAB-5691-40F9-8FDC-EC820BD09C4B}" destId="{9AF9FD50-7CA3-4D7D-B528-C471D6ABD052}" srcOrd="1" destOrd="0" presId="urn:microsoft.com/office/officeart/2005/8/layout/vList5"/>
    <dgm:cxn modelId="{0B85617B-3056-4140-B410-401B356407C0}" type="presParOf" srcId="{59CAD0D7-AF78-48A8-A133-F2B99F1EFDAB}" destId="{AB73BD8A-88E2-46A4-B2B4-1AA4DF57DA70}" srcOrd="1" destOrd="0" presId="urn:microsoft.com/office/officeart/2005/8/layout/vList5"/>
    <dgm:cxn modelId="{41322C57-7F59-41EB-904D-6404729C046B}" type="presParOf" srcId="{59CAD0D7-AF78-48A8-A133-F2B99F1EFDAB}" destId="{11B3D4D2-F652-4FBE-AA2B-A12B65568CE3}" srcOrd="2" destOrd="0" presId="urn:microsoft.com/office/officeart/2005/8/layout/vList5"/>
    <dgm:cxn modelId="{40453D4D-EB43-4B93-9B38-B12A29836F38}" type="presParOf" srcId="{11B3D4D2-F652-4FBE-AA2B-A12B65568CE3}" destId="{A912008D-9716-44F5-AFF1-1F0C1ABC42D6}" srcOrd="0" destOrd="0" presId="urn:microsoft.com/office/officeart/2005/8/layout/vList5"/>
    <dgm:cxn modelId="{6159990A-17EC-47EC-A183-F982E8C36AC9}" type="presParOf" srcId="{11B3D4D2-F652-4FBE-AA2B-A12B65568CE3}" destId="{EC063232-B270-4C36-B07A-0A1FED9A2EDC}" srcOrd="1" destOrd="0" presId="urn:microsoft.com/office/officeart/2005/8/layout/vList5"/>
    <dgm:cxn modelId="{220FCBE4-FE71-4619-BD11-EE2190D5EA72}" type="presParOf" srcId="{59CAD0D7-AF78-48A8-A133-F2B99F1EFDAB}" destId="{A703F8A0-1F8C-4DCC-B543-876515260D8D}" srcOrd="3" destOrd="0" presId="urn:microsoft.com/office/officeart/2005/8/layout/vList5"/>
    <dgm:cxn modelId="{F268DB10-4F14-4BEF-9C00-1001EE5DCDEE}" type="presParOf" srcId="{59CAD0D7-AF78-48A8-A133-F2B99F1EFDAB}" destId="{F4FC66A6-9E8A-4868-AF66-D28B20557966}" srcOrd="4" destOrd="0" presId="urn:microsoft.com/office/officeart/2005/8/layout/vList5"/>
    <dgm:cxn modelId="{AAB1E062-F86E-48E7-8B3B-D22A4C4A851B}" type="presParOf" srcId="{F4FC66A6-9E8A-4868-AF66-D28B20557966}" destId="{54D8FFE4-C022-487D-A2F6-7795AB848ACC}" srcOrd="0" destOrd="0" presId="urn:microsoft.com/office/officeart/2005/8/layout/vList5"/>
    <dgm:cxn modelId="{759E3BC0-CAC6-4550-A6E2-DAD842702A77}" type="presParOf" srcId="{F4FC66A6-9E8A-4868-AF66-D28B20557966}" destId="{92762EA2-671D-4456-A973-95BFA857641C}" srcOrd="1" destOrd="0" presId="urn:microsoft.com/office/officeart/2005/8/layout/vList5"/>
    <dgm:cxn modelId="{A28A11A5-C531-468B-B669-FF81814451F3}" type="presParOf" srcId="{59CAD0D7-AF78-48A8-A133-F2B99F1EFDAB}" destId="{CC3EBD17-6B00-4189-9569-C49CE5DBB554}" srcOrd="5" destOrd="0" presId="urn:microsoft.com/office/officeart/2005/8/layout/vList5"/>
    <dgm:cxn modelId="{88C22969-CD53-4A1C-97BC-F376F6A06E4A}" type="presParOf" srcId="{59CAD0D7-AF78-48A8-A133-F2B99F1EFDAB}" destId="{29D95CEA-B7A6-4C56-B842-F22A1CD53428}" srcOrd="6" destOrd="0" presId="urn:microsoft.com/office/officeart/2005/8/layout/vList5"/>
    <dgm:cxn modelId="{6E84A04A-566D-4CD1-ACF3-9C7D931F28D1}" type="presParOf" srcId="{29D95CEA-B7A6-4C56-B842-F22A1CD53428}" destId="{11EA7F8A-7F1C-485C-BE21-F2DE1A9CEEF0}" srcOrd="0" destOrd="0" presId="urn:microsoft.com/office/officeart/2005/8/layout/vList5"/>
    <dgm:cxn modelId="{8E571EE8-F39B-4C73-8494-8E5E34609EA0}" type="presParOf" srcId="{29D95CEA-B7A6-4C56-B842-F22A1CD53428}" destId="{0CE0B141-EAE3-46B7-9E36-CA7070E64519}" srcOrd="1" destOrd="0" presId="urn:microsoft.com/office/officeart/2005/8/layout/vList5"/>
    <dgm:cxn modelId="{7F3C55D9-B003-4091-A4AD-7D07455CF0F4}" type="presParOf" srcId="{59CAD0D7-AF78-48A8-A133-F2B99F1EFDAB}" destId="{EFA93151-3F70-4C6C-925D-A823D96603A3}" srcOrd="7" destOrd="0" presId="urn:microsoft.com/office/officeart/2005/8/layout/vList5"/>
    <dgm:cxn modelId="{A00AEA5B-EB77-49AB-9B1E-FA3B7A7FF6CB}" type="presParOf" srcId="{59CAD0D7-AF78-48A8-A133-F2B99F1EFDAB}" destId="{18145762-9343-4AE5-A1AC-501FDB4810AB}" srcOrd="8" destOrd="0" presId="urn:microsoft.com/office/officeart/2005/8/layout/vList5"/>
    <dgm:cxn modelId="{3F599CE1-B555-4C5B-9784-68533C2D8614}" type="presParOf" srcId="{18145762-9343-4AE5-A1AC-501FDB4810AB}" destId="{D9B46615-981F-4192-B122-D2121C0D6BBD}" srcOrd="0" destOrd="0" presId="urn:microsoft.com/office/officeart/2005/8/layout/vList5"/>
    <dgm:cxn modelId="{ED61BCA9-6F37-46E7-A161-EFFD18FF0CAD}" type="presParOf" srcId="{18145762-9343-4AE5-A1AC-501FDB4810AB}" destId="{6C53F657-E2B2-4BDB-8FA9-393B5E6B18A7}" srcOrd="1" destOrd="0" presId="urn:microsoft.com/office/officeart/2005/8/layout/vList5"/>
    <dgm:cxn modelId="{E2E61FB0-1DAC-4E40-BFAB-EDCA45BA8C33}" type="presParOf" srcId="{59CAD0D7-AF78-48A8-A133-F2B99F1EFDAB}" destId="{0AE1121B-CB8B-4605-8809-B010B54BAAE1}" srcOrd="9" destOrd="0" presId="urn:microsoft.com/office/officeart/2005/8/layout/vList5"/>
    <dgm:cxn modelId="{8CE8FA22-B71D-4352-B8A6-AEFC577EA001}" type="presParOf" srcId="{59CAD0D7-AF78-48A8-A133-F2B99F1EFDAB}" destId="{24B88C5A-533E-44BD-AE05-77EBC7FC64C8}" srcOrd="10" destOrd="0" presId="urn:microsoft.com/office/officeart/2005/8/layout/vList5"/>
    <dgm:cxn modelId="{88296F25-9CD4-49EB-82C7-6A1A72901241}" type="presParOf" srcId="{24B88C5A-533E-44BD-AE05-77EBC7FC64C8}" destId="{D3E6FFAC-C9EF-4E28-9DF4-91DC8DB001F6}" srcOrd="0" destOrd="0" presId="urn:microsoft.com/office/officeart/2005/8/layout/vList5"/>
    <dgm:cxn modelId="{FE1A0B46-F808-4BAA-8192-24D50CEF1141}" type="presParOf" srcId="{24B88C5A-533E-44BD-AE05-77EBC7FC64C8}" destId="{AA484450-E543-402B-BFF7-DA2FD23E5648}" srcOrd="1" destOrd="0" presId="urn:microsoft.com/office/officeart/2005/8/layout/vList5"/>
    <dgm:cxn modelId="{47170BF7-0260-4E0F-9B22-BDD8D5B3090B}" type="presParOf" srcId="{59CAD0D7-AF78-48A8-A133-F2B99F1EFDAB}" destId="{90301358-2228-4AB6-B7E7-D7D245323CA5}" srcOrd="11" destOrd="0" presId="urn:microsoft.com/office/officeart/2005/8/layout/vList5"/>
    <dgm:cxn modelId="{7CD3E9C4-1F2B-4470-8E88-63A71BFA8A30}" type="presParOf" srcId="{59CAD0D7-AF78-48A8-A133-F2B99F1EFDAB}" destId="{7D656BFF-395E-44D0-B917-6EB758C17989}" srcOrd="12" destOrd="0" presId="urn:microsoft.com/office/officeart/2005/8/layout/vList5"/>
    <dgm:cxn modelId="{EA8A7F4E-8B4B-4FD6-9BC7-77FEBA1D026B}" type="presParOf" srcId="{7D656BFF-395E-44D0-B917-6EB758C17989}" destId="{A74DBA67-CB72-4349-952B-50403F17AAC7}" srcOrd="0" destOrd="0" presId="urn:microsoft.com/office/officeart/2005/8/layout/vList5"/>
    <dgm:cxn modelId="{9B25D5E2-901B-48F7-97B7-F34531565828}" type="presParOf" srcId="{7D656BFF-395E-44D0-B917-6EB758C17989}" destId="{B8C53881-4250-4098-AC35-58A31D7DB418}" srcOrd="1" destOrd="0" presId="urn:microsoft.com/office/officeart/2005/8/layout/vList5"/>
    <dgm:cxn modelId="{821D2738-3F7F-4B3A-9AD3-5EDCAC71E31F}" type="presParOf" srcId="{59CAD0D7-AF78-48A8-A133-F2B99F1EFDAB}" destId="{51CF01FD-5B7E-4FFE-9DD4-98570A6FC54E}" srcOrd="13" destOrd="0" presId="urn:microsoft.com/office/officeart/2005/8/layout/vList5"/>
    <dgm:cxn modelId="{08117065-492B-4449-B5F6-6CB3F9BE8E7D}" type="presParOf" srcId="{59CAD0D7-AF78-48A8-A133-F2B99F1EFDAB}" destId="{3F3D80B4-1552-41EA-A168-3B69DDCE5F5C}" srcOrd="14" destOrd="0" presId="urn:microsoft.com/office/officeart/2005/8/layout/vList5"/>
    <dgm:cxn modelId="{74D463CD-8127-41C6-BB4A-F6C8AAF80327}" type="presParOf" srcId="{3F3D80B4-1552-41EA-A168-3B69DDCE5F5C}" destId="{CE9C41DD-72EF-4540-806C-4362D8AAB694}" srcOrd="0" destOrd="0" presId="urn:microsoft.com/office/officeart/2005/8/layout/vList5"/>
    <dgm:cxn modelId="{D7C3DDE2-1C68-4A10-AA2B-5E6D7F3B4732}" type="presParOf" srcId="{3F3D80B4-1552-41EA-A168-3B69DDCE5F5C}" destId="{2E3BB4F7-DFF8-4BEA-A1A9-EE959C245685}" srcOrd="1" destOrd="0" presId="urn:microsoft.com/office/officeart/2005/8/layout/vList5"/>
    <dgm:cxn modelId="{6EBFAC83-4B35-4287-A775-2557118B4EA7}" type="presParOf" srcId="{59CAD0D7-AF78-48A8-A133-F2B99F1EFDAB}" destId="{D40DFC33-AC66-4642-B8DA-93F5AC57D26E}" srcOrd="15" destOrd="0" presId="urn:microsoft.com/office/officeart/2005/8/layout/vList5"/>
    <dgm:cxn modelId="{9F4A8747-3258-4850-B7EC-26F05715ED81}" type="presParOf" srcId="{59CAD0D7-AF78-48A8-A133-F2B99F1EFDAB}" destId="{AD61C75C-9F4C-404D-8E7B-CC0D7F7AE46C}" srcOrd="16" destOrd="0" presId="urn:microsoft.com/office/officeart/2005/8/layout/vList5"/>
    <dgm:cxn modelId="{3615C288-E390-43A6-949F-C705C981D4E0}" type="presParOf" srcId="{AD61C75C-9F4C-404D-8E7B-CC0D7F7AE46C}" destId="{9379D38F-648A-482F-A478-F7218EA751C0}" srcOrd="0" destOrd="0" presId="urn:microsoft.com/office/officeart/2005/8/layout/vList5"/>
    <dgm:cxn modelId="{8C46C2C5-0219-44D8-9F54-3F409B26FBA4}" type="presParOf" srcId="{AD61C75C-9F4C-404D-8E7B-CC0D7F7AE46C}" destId="{109A687F-A4EF-4A15-A278-0AE7702A1FD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51AC2-8F3A-4353-9846-66F673F7EEC3}" type="doc">
      <dgm:prSet loTypeId="urn:microsoft.com/office/officeart/2005/8/layout/vList3" loCatId="list" qsTypeId="urn:microsoft.com/office/officeart/2005/8/quickstyle/simple4" qsCatId="simple" csTypeId="urn:microsoft.com/office/officeart/2005/8/colors/colorful4" csCatId="colorful" phldr="1"/>
      <dgm:spPr/>
      <dgm:t>
        <a:bodyPr/>
        <a:lstStyle/>
        <a:p>
          <a:endParaRPr lang="es-CO"/>
        </a:p>
      </dgm:t>
    </dgm:pt>
    <dgm:pt modelId="{A2268CB0-F752-4472-A566-F3495D5727A9}">
      <dgm:prSet phldrT="[Texto]" custT="1"/>
      <dgm:spPr/>
      <dgm:t>
        <a:bodyPr/>
        <a:lstStyle/>
        <a:p>
          <a:r>
            <a:rPr lang="es-CO" sz="1600" dirty="0">
              <a:latin typeface="Arial Narrow" panose="020B0606020202030204" pitchFamily="34" charset="0"/>
            </a:rPr>
            <a:t>Índices por Dimensión y Política </a:t>
          </a:r>
        </a:p>
      </dgm:t>
    </dgm:pt>
    <dgm:pt modelId="{CE794823-B97E-44C7-A7E5-C048C4D17275}" type="parTrans" cxnId="{4340A1AE-CC35-49C9-B32D-53A9D9C93270}">
      <dgm:prSet/>
      <dgm:spPr/>
      <dgm:t>
        <a:bodyPr/>
        <a:lstStyle/>
        <a:p>
          <a:endParaRPr lang="es-CO"/>
        </a:p>
      </dgm:t>
    </dgm:pt>
    <dgm:pt modelId="{D18704FF-D434-4DDC-A0F5-4212C170B24C}" type="sibTrans" cxnId="{4340A1AE-CC35-49C9-B32D-53A9D9C93270}">
      <dgm:prSet/>
      <dgm:spPr/>
      <dgm:t>
        <a:bodyPr/>
        <a:lstStyle/>
        <a:p>
          <a:endParaRPr lang="es-CO"/>
        </a:p>
      </dgm:t>
    </dgm:pt>
    <dgm:pt modelId="{82D4FFF9-6326-4B3F-8E97-321DBC75AF5F}">
      <dgm:prSet phldrT="[Texto]" custT="1"/>
      <dgm:spPr/>
      <dgm:t>
        <a:bodyPr/>
        <a:lstStyle/>
        <a:p>
          <a:r>
            <a:rPr lang="es-CO" sz="1500" dirty="0">
              <a:latin typeface="Arial Narrow" panose="020B0606020202030204" pitchFamily="34" charset="0"/>
            </a:rPr>
            <a:t>FURAG</a:t>
          </a:r>
        </a:p>
        <a:p>
          <a:r>
            <a:rPr lang="es-CO" sz="1300" dirty="0">
              <a:latin typeface="Arial Narrow" panose="020B0606020202030204" pitchFamily="34" charset="0"/>
            </a:rPr>
            <a:t>Formulario Único Reporte de Avances de la Gestión</a:t>
          </a:r>
        </a:p>
      </dgm:t>
    </dgm:pt>
    <dgm:pt modelId="{EC097FCD-B230-4EA8-B21E-C36CAD9B0E4B}" type="parTrans" cxnId="{37E71516-0DB5-4AD1-B665-954170C8371A}">
      <dgm:prSet/>
      <dgm:spPr/>
      <dgm:t>
        <a:bodyPr/>
        <a:lstStyle/>
        <a:p>
          <a:endParaRPr lang="es-CO"/>
        </a:p>
      </dgm:t>
    </dgm:pt>
    <dgm:pt modelId="{BBF8B5C1-2168-432D-A8BE-633558AAB496}" type="sibTrans" cxnId="{37E71516-0DB5-4AD1-B665-954170C8371A}">
      <dgm:prSet/>
      <dgm:spPr/>
      <dgm:t>
        <a:bodyPr/>
        <a:lstStyle/>
        <a:p>
          <a:endParaRPr lang="es-CO"/>
        </a:p>
      </dgm:t>
    </dgm:pt>
    <dgm:pt modelId="{E6E57ACD-50A3-4D0D-8AE0-840FC18AE187}">
      <dgm:prSet phldrT="[Texto]" custT="1"/>
      <dgm:spPr/>
      <dgm:t>
        <a:bodyPr/>
        <a:lstStyle/>
        <a:p>
          <a:r>
            <a:rPr lang="es-CO" sz="1500" dirty="0">
              <a:latin typeface="Arial Narrow" panose="020B0606020202030204" pitchFamily="34" charset="0"/>
            </a:rPr>
            <a:t>Líder de Política </a:t>
          </a:r>
        </a:p>
      </dgm:t>
    </dgm:pt>
    <dgm:pt modelId="{F4FE09AB-7EBD-40C7-AFE9-E3982F8BC07E}" type="parTrans" cxnId="{D32E3870-BF53-4DF1-A211-6FE91F6196FA}">
      <dgm:prSet/>
      <dgm:spPr/>
      <dgm:t>
        <a:bodyPr/>
        <a:lstStyle/>
        <a:p>
          <a:endParaRPr lang="es-CO"/>
        </a:p>
      </dgm:t>
    </dgm:pt>
    <dgm:pt modelId="{929C91FC-BAAE-4C19-AF29-5DD214CF4ADA}" type="sibTrans" cxnId="{D32E3870-BF53-4DF1-A211-6FE91F6196FA}">
      <dgm:prSet/>
      <dgm:spPr/>
      <dgm:t>
        <a:bodyPr/>
        <a:lstStyle/>
        <a:p>
          <a:endParaRPr lang="es-CO"/>
        </a:p>
      </dgm:t>
    </dgm:pt>
    <dgm:pt modelId="{334A262F-2925-4B15-908B-ADA8A0FC7DEB}" type="pres">
      <dgm:prSet presAssocID="{D2A51AC2-8F3A-4353-9846-66F673F7EEC3}" presName="linearFlow" presStyleCnt="0">
        <dgm:presLayoutVars>
          <dgm:dir/>
          <dgm:resizeHandles val="exact"/>
        </dgm:presLayoutVars>
      </dgm:prSet>
      <dgm:spPr/>
      <dgm:t>
        <a:bodyPr/>
        <a:lstStyle/>
        <a:p>
          <a:endParaRPr lang="es-ES"/>
        </a:p>
      </dgm:t>
    </dgm:pt>
    <dgm:pt modelId="{8C0174C8-049D-47BA-9401-87C5E56AD8E0}" type="pres">
      <dgm:prSet presAssocID="{A2268CB0-F752-4472-A566-F3495D5727A9}" presName="composite" presStyleCnt="0"/>
      <dgm:spPr/>
    </dgm:pt>
    <dgm:pt modelId="{F4987948-42D5-4D19-8924-FDFDE07064F9}" type="pres">
      <dgm:prSet presAssocID="{A2268CB0-F752-4472-A566-F3495D5727A9}" presName="imgShp" presStyleLbl="fgImgPlace1" presStyleIdx="0" presStyleCnt="3"/>
      <dgm:spPr>
        <a:blipFill rotWithShape="1">
          <a:blip xmlns:r="http://schemas.openxmlformats.org/officeDocument/2006/relationships" r:embed="rId1"/>
          <a:srcRect/>
          <a:stretch>
            <a:fillRect l="-28000" r="-28000"/>
          </a:stretch>
        </a:blipFill>
      </dgm:spPr>
    </dgm:pt>
    <dgm:pt modelId="{7B602457-20EA-4A36-AA79-273EF9FA3C05}" type="pres">
      <dgm:prSet presAssocID="{A2268CB0-F752-4472-A566-F3495D5727A9}" presName="txShp" presStyleLbl="node1" presStyleIdx="0" presStyleCnt="3" custScaleY="90857">
        <dgm:presLayoutVars>
          <dgm:bulletEnabled val="1"/>
        </dgm:presLayoutVars>
      </dgm:prSet>
      <dgm:spPr/>
      <dgm:t>
        <a:bodyPr/>
        <a:lstStyle/>
        <a:p>
          <a:endParaRPr lang="es-ES"/>
        </a:p>
      </dgm:t>
    </dgm:pt>
    <dgm:pt modelId="{49B38FA5-2994-4101-A3D0-E580190063FF}" type="pres">
      <dgm:prSet presAssocID="{D18704FF-D434-4DDC-A0F5-4212C170B24C}" presName="spacing" presStyleCnt="0"/>
      <dgm:spPr/>
    </dgm:pt>
    <dgm:pt modelId="{44AEB2BF-B26F-482A-A666-7B368583FC36}" type="pres">
      <dgm:prSet presAssocID="{82D4FFF9-6326-4B3F-8E97-321DBC75AF5F}" presName="composite" presStyleCnt="0"/>
      <dgm:spPr/>
    </dgm:pt>
    <dgm:pt modelId="{19F0437F-F6B4-4ABF-9FCF-742602757C50}" type="pres">
      <dgm:prSet presAssocID="{82D4FFF9-6326-4B3F-8E97-321DBC75AF5F}" presName="imgShp" presStyleLbl="fgImgPlace1" presStyleIdx="1" presStyleCnt="3" custLinFactNeighborX="1102" custLinFactNeighborY="5360"/>
      <dgm:spPr>
        <a:blipFill rotWithShape="1">
          <a:blip xmlns:r="http://schemas.openxmlformats.org/officeDocument/2006/relationships" r:embed="rId2"/>
          <a:srcRect/>
          <a:stretch>
            <a:fillRect l="-39000" r="-39000"/>
          </a:stretch>
        </a:blipFill>
      </dgm:spPr>
    </dgm:pt>
    <dgm:pt modelId="{75278C1E-11D2-407D-B846-B2526CA8E2C2}" type="pres">
      <dgm:prSet presAssocID="{82D4FFF9-6326-4B3F-8E97-321DBC75AF5F}" presName="txShp" presStyleLbl="node1" presStyleIdx="1" presStyleCnt="3">
        <dgm:presLayoutVars>
          <dgm:bulletEnabled val="1"/>
        </dgm:presLayoutVars>
      </dgm:prSet>
      <dgm:spPr/>
      <dgm:t>
        <a:bodyPr/>
        <a:lstStyle/>
        <a:p>
          <a:endParaRPr lang="es-ES"/>
        </a:p>
      </dgm:t>
    </dgm:pt>
    <dgm:pt modelId="{051E8086-7EBB-4FEE-B9B5-DD715CF62DF4}" type="pres">
      <dgm:prSet presAssocID="{BBF8B5C1-2168-432D-A8BE-633558AAB496}" presName="spacing" presStyleCnt="0"/>
      <dgm:spPr/>
    </dgm:pt>
    <dgm:pt modelId="{7E555BB3-BE07-4781-86E9-6BAE8ECD867F}" type="pres">
      <dgm:prSet presAssocID="{E6E57ACD-50A3-4D0D-8AE0-840FC18AE187}" presName="composite" presStyleCnt="0"/>
      <dgm:spPr/>
    </dgm:pt>
    <dgm:pt modelId="{3D39E721-9199-45EC-A02E-FD20C1D7A203}" type="pres">
      <dgm:prSet presAssocID="{E6E57ACD-50A3-4D0D-8AE0-840FC18AE187}" presName="imgShp" presStyleLbl="fgImgPlace1" presStyleIdx="2" presStyleCnt="3"/>
      <dgm:spPr>
        <a:blipFill rotWithShape="1">
          <a:blip xmlns:r="http://schemas.openxmlformats.org/officeDocument/2006/relationships" r:embed="rId3"/>
          <a:srcRect/>
          <a:stretch>
            <a:fillRect l="-50000" r="-50000"/>
          </a:stretch>
        </a:blipFill>
      </dgm:spPr>
    </dgm:pt>
    <dgm:pt modelId="{F9C4D79B-F07A-42C7-B6CB-D3D5C68B4460}" type="pres">
      <dgm:prSet presAssocID="{E6E57ACD-50A3-4D0D-8AE0-840FC18AE187}" presName="txShp" presStyleLbl="node1" presStyleIdx="2" presStyleCnt="3">
        <dgm:presLayoutVars>
          <dgm:bulletEnabled val="1"/>
        </dgm:presLayoutVars>
      </dgm:prSet>
      <dgm:spPr/>
      <dgm:t>
        <a:bodyPr/>
        <a:lstStyle/>
        <a:p>
          <a:endParaRPr lang="es-ES"/>
        </a:p>
      </dgm:t>
    </dgm:pt>
  </dgm:ptLst>
  <dgm:cxnLst>
    <dgm:cxn modelId="{D32E3870-BF53-4DF1-A211-6FE91F6196FA}" srcId="{D2A51AC2-8F3A-4353-9846-66F673F7EEC3}" destId="{E6E57ACD-50A3-4D0D-8AE0-840FC18AE187}" srcOrd="2" destOrd="0" parTransId="{F4FE09AB-7EBD-40C7-AFE9-E3982F8BC07E}" sibTransId="{929C91FC-BAAE-4C19-AF29-5DD214CF4ADA}"/>
    <dgm:cxn modelId="{4340A1AE-CC35-49C9-B32D-53A9D9C93270}" srcId="{D2A51AC2-8F3A-4353-9846-66F673F7EEC3}" destId="{A2268CB0-F752-4472-A566-F3495D5727A9}" srcOrd="0" destOrd="0" parTransId="{CE794823-B97E-44C7-A7E5-C048C4D17275}" sibTransId="{D18704FF-D434-4DDC-A0F5-4212C170B24C}"/>
    <dgm:cxn modelId="{2315C19B-4377-42E3-8AB8-660EFFF9B7C1}" type="presOf" srcId="{D2A51AC2-8F3A-4353-9846-66F673F7EEC3}" destId="{334A262F-2925-4B15-908B-ADA8A0FC7DEB}" srcOrd="0" destOrd="0" presId="urn:microsoft.com/office/officeart/2005/8/layout/vList3"/>
    <dgm:cxn modelId="{D987059A-CA50-4A75-AC41-5BFBE11C3FB3}" type="presOf" srcId="{A2268CB0-F752-4472-A566-F3495D5727A9}" destId="{7B602457-20EA-4A36-AA79-273EF9FA3C05}" srcOrd="0" destOrd="0" presId="urn:microsoft.com/office/officeart/2005/8/layout/vList3"/>
    <dgm:cxn modelId="{89AB1D17-6441-4D3D-98A2-E2529F3D7CD1}" type="presOf" srcId="{82D4FFF9-6326-4B3F-8E97-321DBC75AF5F}" destId="{75278C1E-11D2-407D-B846-B2526CA8E2C2}" srcOrd="0" destOrd="0" presId="urn:microsoft.com/office/officeart/2005/8/layout/vList3"/>
    <dgm:cxn modelId="{37E71516-0DB5-4AD1-B665-954170C8371A}" srcId="{D2A51AC2-8F3A-4353-9846-66F673F7EEC3}" destId="{82D4FFF9-6326-4B3F-8E97-321DBC75AF5F}" srcOrd="1" destOrd="0" parTransId="{EC097FCD-B230-4EA8-B21E-C36CAD9B0E4B}" sibTransId="{BBF8B5C1-2168-432D-A8BE-633558AAB496}"/>
    <dgm:cxn modelId="{304AD24B-3755-4A5B-858C-F186254C3C0D}" type="presOf" srcId="{E6E57ACD-50A3-4D0D-8AE0-840FC18AE187}" destId="{F9C4D79B-F07A-42C7-B6CB-D3D5C68B4460}" srcOrd="0" destOrd="0" presId="urn:microsoft.com/office/officeart/2005/8/layout/vList3"/>
    <dgm:cxn modelId="{972DAE3B-176E-480C-AAE6-17DEBC8DB3C8}" type="presParOf" srcId="{334A262F-2925-4B15-908B-ADA8A0FC7DEB}" destId="{8C0174C8-049D-47BA-9401-87C5E56AD8E0}" srcOrd="0" destOrd="0" presId="urn:microsoft.com/office/officeart/2005/8/layout/vList3"/>
    <dgm:cxn modelId="{CC23468E-AFCD-462B-BCD2-C14D28E3BAED}" type="presParOf" srcId="{8C0174C8-049D-47BA-9401-87C5E56AD8E0}" destId="{F4987948-42D5-4D19-8924-FDFDE07064F9}" srcOrd="0" destOrd="0" presId="urn:microsoft.com/office/officeart/2005/8/layout/vList3"/>
    <dgm:cxn modelId="{B394E749-044F-4330-9F6A-7FBF10837B54}" type="presParOf" srcId="{8C0174C8-049D-47BA-9401-87C5E56AD8E0}" destId="{7B602457-20EA-4A36-AA79-273EF9FA3C05}" srcOrd="1" destOrd="0" presId="urn:microsoft.com/office/officeart/2005/8/layout/vList3"/>
    <dgm:cxn modelId="{862F222A-7A02-443A-909A-E695408C07BB}" type="presParOf" srcId="{334A262F-2925-4B15-908B-ADA8A0FC7DEB}" destId="{49B38FA5-2994-4101-A3D0-E580190063FF}" srcOrd="1" destOrd="0" presId="urn:microsoft.com/office/officeart/2005/8/layout/vList3"/>
    <dgm:cxn modelId="{5C56A28B-7D38-47BE-9954-06409EE2BFBE}" type="presParOf" srcId="{334A262F-2925-4B15-908B-ADA8A0FC7DEB}" destId="{44AEB2BF-B26F-482A-A666-7B368583FC36}" srcOrd="2" destOrd="0" presId="urn:microsoft.com/office/officeart/2005/8/layout/vList3"/>
    <dgm:cxn modelId="{85DD25BF-CCBB-4B04-BDBC-05DC4B5D1933}" type="presParOf" srcId="{44AEB2BF-B26F-482A-A666-7B368583FC36}" destId="{19F0437F-F6B4-4ABF-9FCF-742602757C50}" srcOrd="0" destOrd="0" presId="urn:microsoft.com/office/officeart/2005/8/layout/vList3"/>
    <dgm:cxn modelId="{4655200A-C078-4859-BD71-20DDFB177377}" type="presParOf" srcId="{44AEB2BF-B26F-482A-A666-7B368583FC36}" destId="{75278C1E-11D2-407D-B846-B2526CA8E2C2}" srcOrd="1" destOrd="0" presId="urn:microsoft.com/office/officeart/2005/8/layout/vList3"/>
    <dgm:cxn modelId="{22C7510E-EFE9-44F0-9EEE-2BFA445CF398}" type="presParOf" srcId="{334A262F-2925-4B15-908B-ADA8A0FC7DEB}" destId="{051E8086-7EBB-4FEE-B9B5-DD715CF62DF4}" srcOrd="3" destOrd="0" presId="urn:microsoft.com/office/officeart/2005/8/layout/vList3"/>
    <dgm:cxn modelId="{50067C35-F472-4990-9DCA-791363C65868}" type="presParOf" srcId="{334A262F-2925-4B15-908B-ADA8A0FC7DEB}" destId="{7E555BB3-BE07-4781-86E9-6BAE8ECD867F}" srcOrd="4" destOrd="0" presId="urn:microsoft.com/office/officeart/2005/8/layout/vList3"/>
    <dgm:cxn modelId="{9699B5CA-5F4A-4928-B7BA-512814B93465}" type="presParOf" srcId="{7E555BB3-BE07-4781-86E9-6BAE8ECD867F}" destId="{3D39E721-9199-45EC-A02E-FD20C1D7A203}" srcOrd="0" destOrd="0" presId="urn:microsoft.com/office/officeart/2005/8/layout/vList3"/>
    <dgm:cxn modelId="{A477F712-88E7-4180-BE2E-F23AAC6AECAA}" type="presParOf" srcId="{7E555BB3-BE07-4781-86E9-6BAE8ECD867F}" destId="{F9C4D79B-F07A-42C7-B6CB-D3D5C68B446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C0439F-768A-4E20-9C3D-87BDA3E1DBCC}" type="doc">
      <dgm:prSet loTypeId="urn:microsoft.com/office/officeart/2005/8/layout/vList3" loCatId="list" qsTypeId="urn:microsoft.com/office/officeart/2005/8/quickstyle/3d4" qsCatId="3D" csTypeId="urn:microsoft.com/office/officeart/2005/8/colors/colorful4" csCatId="colorful" phldr="1"/>
      <dgm:spPr/>
    </dgm:pt>
    <dgm:pt modelId="{FC7560E5-5CED-473D-A6FA-002AF8CED857}">
      <dgm:prSet phldrT="[Texto]"/>
      <dgm:spPr/>
      <dgm:t>
        <a:bodyPr/>
        <a:lstStyle/>
        <a:p>
          <a:r>
            <a:rPr lang="es-CO" dirty="0">
              <a:latin typeface="Arial Narrow" panose="020B0606020202030204" pitchFamily="34" charset="0"/>
            </a:rPr>
            <a:t>Criterios de Retroalimentación </a:t>
          </a:r>
        </a:p>
      </dgm:t>
    </dgm:pt>
    <dgm:pt modelId="{975E4101-3147-43D3-AA94-95E791D351CB}" type="parTrans" cxnId="{0162B297-2C57-4815-A246-D5A6B50D834A}">
      <dgm:prSet/>
      <dgm:spPr/>
      <dgm:t>
        <a:bodyPr/>
        <a:lstStyle/>
        <a:p>
          <a:endParaRPr lang="es-CO"/>
        </a:p>
      </dgm:t>
    </dgm:pt>
    <dgm:pt modelId="{2F2ADF8A-6644-4638-B4EF-235DD1EFC766}" type="sibTrans" cxnId="{0162B297-2C57-4815-A246-D5A6B50D834A}">
      <dgm:prSet/>
      <dgm:spPr/>
      <dgm:t>
        <a:bodyPr/>
        <a:lstStyle/>
        <a:p>
          <a:endParaRPr lang="es-CO"/>
        </a:p>
      </dgm:t>
    </dgm:pt>
    <dgm:pt modelId="{7349155D-676D-4C32-9902-4A8959A0EEAF}">
      <dgm:prSet phldrT="[Texto]"/>
      <dgm:spPr/>
      <dgm:t>
        <a:bodyPr/>
        <a:lstStyle/>
        <a:p>
          <a:r>
            <a:rPr lang="es-CO" dirty="0">
              <a:latin typeface="Arial Narrow" panose="020B0606020202030204" pitchFamily="34" charset="0"/>
            </a:rPr>
            <a:t>Retroalimentación </a:t>
          </a:r>
        </a:p>
      </dgm:t>
    </dgm:pt>
    <dgm:pt modelId="{719A604A-7633-454D-9B23-32D33AD65996}" type="parTrans" cxnId="{CD0E192C-C625-45B3-AA16-2BDEEEB7AE30}">
      <dgm:prSet/>
      <dgm:spPr/>
      <dgm:t>
        <a:bodyPr/>
        <a:lstStyle/>
        <a:p>
          <a:endParaRPr lang="es-CO"/>
        </a:p>
      </dgm:t>
    </dgm:pt>
    <dgm:pt modelId="{54E5B8B1-521F-49D8-B6D2-126156B9AEF4}" type="sibTrans" cxnId="{CD0E192C-C625-45B3-AA16-2BDEEEB7AE30}">
      <dgm:prSet/>
      <dgm:spPr/>
      <dgm:t>
        <a:bodyPr/>
        <a:lstStyle/>
        <a:p>
          <a:endParaRPr lang="es-CO"/>
        </a:p>
      </dgm:t>
    </dgm:pt>
    <dgm:pt modelId="{DB965DD5-46FD-48DF-A443-4644D4C53DA9}">
      <dgm:prSet phldrT="[Texto]"/>
      <dgm:spPr/>
      <dgm:t>
        <a:bodyPr/>
        <a:lstStyle/>
        <a:p>
          <a:r>
            <a:rPr lang="es-CO" dirty="0">
              <a:latin typeface="Arial Narrow" panose="020B0606020202030204" pitchFamily="34" charset="0"/>
            </a:rPr>
            <a:t>Líder de Proceso </a:t>
          </a:r>
        </a:p>
      </dgm:t>
    </dgm:pt>
    <dgm:pt modelId="{C1D1067F-7988-4465-9380-C62112A0C574}" type="parTrans" cxnId="{0EB50306-6030-41BF-B481-BDE02DDA2175}">
      <dgm:prSet/>
      <dgm:spPr/>
      <dgm:t>
        <a:bodyPr/>
        <a:lstStyle/>
        <a:p>
          <a:endParaRPr lang="es-CO"/>
        </a:p>
      </dgm:t>
    </dgm:pt>
    <dgm:pt modelId="{BBBD275F-79F8-47C0-B103-FA809D820315}" type="sibTrans" cxnId="{0EB50306-6030-41BF-B481-BDE02DDA2175}">
      <dgm:prSet/>
      <dgm:spPr/>
      <dgm:t>
        <a:bodyPr/>
        <a:lstStyle/>
        <a:p>
          <a:endParaRPr lang="es-CO"/>
        </a:p>
      </dgm:t>
    </dgm:pt>
    <dgm:pt modelId="{961F9D70-D1CF-4F12-B6EE-67CD35D11F15}" type="pres">
      <dgm:prSet presAssocID="{76C0439F-768A-4E20-9C3D-87BDA3E1DBCC}" presName="linearFlow" presStyleCnt="0">
        <dgm:presLayoutVars>
          <dgm:dir/>
          <dgm:resizeHandles val="exact"/>
        </dgm:presLayoutVars>
      </dgm:prSet>
      <dgm:spPr/>
    </dgm:pt>
    <dgm:pt modelId="{50A17786-5247-41EF-AE57-99F98B2EECBD}" type="pres">
      <dgm:prSet presAssocID="{FC7560E5-5CED-473D-A6FA-002AF8CED857}" presName="composite" presStyleCnt="0"/>
      <dgm:spPr/>
    </dgm:pt>
    <dgm:pt modelId="{CB09481D-848D-44EE-B49A-F233D4C31ACF}" type="pres">
      <dgm:prSet presAssocID="{FC7560E5-5CED-473D-A6FA-002AF8CED857}" presName="imgShp" presStyleLbl="fgImgPlace1" presStyleIdx="0" presStyleCnt="3" custLinFactNeighborX="1374" custLinFactNeighborY="5885"/>
      <dgm:spPr>
        <a:blipFill rotWithShape="1">
          <a:blip xmlns:r="http://schemas.openxmlformats.org/officeDocument/2006/relationships" r:embed="rId1"/>
          <a:srcRect/>
          <a:stretch>
            <a:fillRect l="-44000" r="-44000"/>
          </a:stretch>
        </a:blipFill>
      </dgm:spPr>
    </dgm:pt>
    <dgm:pt modelId="{CB0C0C25-976C-42A6-B859-C677C4E569A1}" type="pres">
      <dgm:prSet presAssocID="{FC7560E5-5CED-473D-A6FA-002AF8CED857}" presName="txShp" presStyleLbl="node1" presStyleIdx="0" presStyleCnt="3">
        <dgm:presLayoutVars>
          <dgm:bulletEnabled val="1"/>
        </dgm:presLayoutVars>
      </dgm:prSet>
      <dgm:spPr/>
      <dgm:t>
        <a:bodyPr/>
        <a:lstStyle/>
        <a:p>
          <a:endParaRPr lang="es-ES"/>
        </a:p>
      </dgm:t>
    </dgm:pt>
    <dgm:pt modelId="{C6ED4F2C-B7C2-4325-95A9-28D8835E9B87}" type="pres">
      <dgm:prSet presAssocID="{2F2ADF8A-6644-4638-B4EF-235DD1EFC766}" presName="spacing" presStyleCnt="0"/>
      <dgm:spPr/>
    </dgm:pt>
    <dgm:pt modelId="{A031CA3E-3312-4849-B782-1D804397CA63}" type="pres">
      <dgm:prSet presAssocID="{7349155D-676D-4C32-9902-4A8959A0EEAF}" presName="composite" presStyleCnt="0"/>
      <dgm:spPr/>
    </dgm:pt>
    <dgm:pt modelId="{DA91CD65-88D3-42EB-A703-1B791A91E768}" type="pres">
      <dgm:prSet presAssocID="{7349155D-676D-4C32-9902-4A8959A0EEAF}" presName="imgShp" presStyleLbl="fgImgPlace1" presStyleIdx="1" presStyleCnt="3"/>
      <dgm:spPr>
        <a:blipFill rotWithShape="1">
          <a:blip xmlns:r="http://schemas.openxmlformats.org/officeDocument/2006/relationships" r:embed="rId2"/>
          <a:srcRect/>
          <a:stretch>
            <a:fillRect l="-40000" r="-40000"/>
          </a:stretch>
        </a:blipFill>
      </dgm:spPr>
    </dgm:pt>
    <dgm:pt modelId="{3BB33486-A27A-496D-AA14-96AA2B3052B6}" type="pres">
      <dgm:prSet presAssocID="{7349155D-676D-4C32-9902-4A8959A0EEAF}" presName="txShp" presStyleLbl="node1" presStyleIdx="1" presStyleCnt="3">
        <dgm:presLayoutVars>
          <dgm:bulletEnabled val="1"/>
        </dgm:presLayoutVars>
      </dgm:prSet>
      <dgm:spPr/>
      <dgm:t>
        <a:bodyPr/>
        <a:lstStyle/>
        <a:p>
          <a:endParaRPr lang="es-ES"/>
        </a:p>
      </dgm:t>
    </dgm:pt>
    <dgm:pt modelId="{4638210C-AB68-4765-A821-8F8954D87AAC}" type="pres">
      <dgm:prSet presAssocID="{54E5B8B1-521F-49D8-B6D2-126156B9AEF4}" presName="spacing" presStyleCnt="0"/>
      <dgm:spPr/>
    </dgm:pt>
    <dgm:pt modelId="{7E5D837C-8336-41F4-9A0C-60DF7807546F}" type="pres">
      <dgm:prSet presAssocID="{DB965DD5-46FD-48DF-A443-4644D4C53DA9}" presName="composite" presStyleCnt="0"/>
      <dgm:spPr/>
    </dgm:pt>
    <dgm:pt modelId="{DC64E239-8AF5-4240-BA80-8F7E6B9058B5}" type="pres">
      <dgm:prSet presAssocID="{DB965DD5-46FD-48DF-A443-4644D4C53DA9}" presName="imgShp" presStyleLbl="fgImgPlace1" presStyleIdx="2" presStyleCnt="3"/>
      <dgm:spPr>
        <a:blipFill rotWithShape="1">
          <a:blip xmlns:r="http://schemas.openxmlformats.org/officeDocument/2006/relationships" r:embed="rId3"/>
          <a:srcRect/>
          <a:stretch>
            <a:fillRect l="-18000" r="-18000"/>
          </a:stretch>
        </a:blipFill>
      </dgm:spPr>
    </dgm:pt>
    <dgm:pt modelId="{0099312A-E424-40F1-A3C9-59D8AFBF48E4}" type="pres">
      <dgm:prSet presAssocID="{DB965DD5-46FD-48DF-A443-4644D4C53DA9}" presName="txShp" presStyleLbl="node1" presStyleIdx="2" presStyleCnt="3">
        <dgm:presLayoutVars>
          <dgm:bulletEnabled val="1"/>
        </dgm:presLayoutVars>
      </dgm:prSet>
      <dgm:spPr/>
      <dgm:t>
        <a:bodyPr/>
        <a:lstStyle/>
        <a:p>
          <a:endParaRPr lang="es-ES"/>
        </a:p>
      </dgm:t>
    </dgm:pt>
  </dgm:ptLst>
  <dgm:cxnLst>
    <dgm:cxn modelId="{344D76B9-6474-4BBC-A2B9-082E97066735}" type="presOf" srcId="{DB965DD5-46FD-48DF-A443-4644D4C53DA9}" destId="{0099312A-E424-40F1-A3C9-59D8AFBF48E4}" srcOrd="0" destOrd="0" presId="urn:microsoft.com/office/officeart/2005/8/layout/vList3"/>
    <dgm:cxn modelId="{A6837A90-9184-4739-BB57-CF97B977D563}" type="presOf" srcId="{76C0439F-768A-4E20-9C3D-87BDA3E1DBCC}" destId="{961F9D70-D1CF-4F12-B6EE-67CD35D11F15}" srcOrd="0" destOrd="0" presId="urn:microsoft.com/office/officeart/2005/8/layout/vList3"/>
    <dgm:cxn modelId="{0EB50306-6030-41BF-B481-BDE02DDA2175}" srcId="{76C0439F-768A-4E20-9C3D-87BDA3E1DBCC}" destId="{DB965DD5-46FD-48DF-A443-4644D4C53DA9}" srcOrd="2" destOrd="0" parTransId="{C1D1067F-7988-4465-9380-C62112A0C574}" sibTransId="{BBBD275F-79F8-47C0-B103-FA809D820315}"/>
    <dgm:cxn modelId="{CD0E192C-C625-45B3-AA16-2BDEEEB7AE30}" srcId="{76C0439F-768A-4E20-9C3D-87BDA3E1DBCC}" destId="{7349155D-676D-4C32-9902-4A8959A0EEAF}" srcOrd="1" destOrd="0" parTransId="{719A604A-7633-454D-9B23-32D33AD65996}" sibTransId="{54E5B8B1-521F-49D8-B6D2-126156B9AEF4}"/>
    <dgm:cxn modelId="{0162B297-2C57-4815-A246-D5A6B50D834A}" srcId="{76C0439F-768A-4E20-9C3D-87BDA3E1DBCC}" destId="{FC7560E5-5CED-473D-A6FA-002AF8CED857}" srcOrd="0" destOrd="0" parTransId="{975E4101-3147-43D3-AA94-95E791D351CB}" sibTransId="{2F2ADF8A-6644-4638-B4EF-235DD1EFC766}"/>
    <dgm:cxn modelId="{F2013EAA-A45E-4CB0-9437-360FEC863B8F}" type="presOf" srcId="{7349155D-676D-4C32-9902-4A8959A0EEAF}" destId="{3BB33486-A27A-496D-AA14-96AA2B3052B6}" srcOrd="0" destOrd="0" presId="urn:microsoft.com/office/officeart/2005/8/layout/vList3"/>
    <dgm:cxn modelId="{DF37D16E-38BC-4212-84EC-B684CA255819}" type="presOf" srcId="{FC7560E5-5CED-473D-A6FA-002AF8CED857}" destId="{CB0C0C25-976C-42A6-B859-C677C4E569A1}" srcOrd="0" destOrd="0" presId="urn:microsoft.com/office/officeart/2005/8/layout/vList3"/>
    <dgm:cxn modelId="{59F94FA9-E905-45F9-AB91-F3B3D07629AF}" type="presParOf" srcId="{961F9D70-D1CF-4F12-B6EE-67CD35D11F15}" destId="{50A17786-5247-41EF-AE57-99F98B2EECBD}" srcOrd="0" destOrd="0" presId="urn:microsoft.com/office/officeart/2005/8/layout/vList3"/>
    <dgm:cxn modelId="{87517C29-F5BB-406F-B42E-D0084FBE3FAB}" type="presParOf" srcId="{50A17786-5247-41EF-AE57-99F98B2EECBD}" destId="{CB09481D-848D-44EE-B49A-F233D4C31ACF}" srcOrd="0" destOrd="0" presId="urn:microsoft.com/office/officeart/2005/8/layout/vList3"/>
    <dgm:cxn modelId="{EE67816D-C114-4625-AF2D-D6F5F3BB4117}" type="presParOf" srcId="{50A17786-5247-41EF-AE57-99F98B2EECBD}" destId="{CB0C0C25-976C-42A6-B859-C677C4E569A1}" srcOrd="1" destOrd="0" presId="urn:microsoft.com/office/officeart/2005/8/layout/vList3"/>
    <dgm:cxn modelId="{B89D8624-2932-4097-9C31-41DD49AD431D}" type="presParOf" srcId="{961F9D70-D1CF-4F12-B6EE-67CD35D11F15}" destId="{C6ED4F2C-B7C2-4325-95A9-28D8835E9B87}" srcOrd="1" destOrd="0" presId="urn:microsoft.com/office/officeart/2005/8/layout/vList3"/>
    <dgm:cxn modelId="{0C58982C-490A-4F7B-BF4C-0144F118815D}" type="presParOf" srcId="{961F9D70-D1CF-4F12-B6EE-67CD35D11F15}" destId="{A031CA3E-3312-4849-B782-1D804397CA63}" srcOrd="2" destOrd="0" presId="urn:microsoft.com/office/officeart/2005/8/layout/vList3"/>
    <dgm:cxn modelId="{DB6DF94D-0636-407B-ABDE-B3869A8A104F}" type="presParOf" srcId="{A031CA3E-3312-4849-B782-1D804397CA63}" destId="{DA91CD65-88D3-42EB-A703-1B791A91E768}" srcOrd="0" destOrd="0" presId="urn:microsoft.com/office/officeart/2005/8/layout/vList3"/>
    <dgm:cxn modelId="{2CA5D368-3C0F-4EB5-9109-7C588729B5ED}" type="presParOf" srcId="{A031CA3E-3312-4849-B782-1D804397CA63}" destId="{3BB33486-A27A-496D-AA14-96AA2B3052B6}" srcOrd="1" destOrd="0" presId="urn:microsoft.com/office/officeart/2005/8/layout/vList3"/>
    <dgm:cxn modelId="{FBBFA9EB-41BD-4F24-90F1-23663A9BE959}" type="presParOf" srcId="{961F9D70-D1CF-4F12-B6EE-67CD35D11F15}" destId="{4638210C-AB68-4765-A821-8F8954D87AAC}" srcOrd="3" destOrd="0" presId="urn:microsoft.com/office/officeart/2005/8/layout/vList3"/>
    <dgm:cxn modelId="{33D35590-4CB0-41E8-BAD1-D5877509EBB5}" type="presParOf" srcId="{961F9D70-D1CF-4F12-B6EE-67CD35D11F15}" destId="{7E5D837C-8336-41F4-9A0C-60DF7807546F}" srcOrd="4" destOrd="0" presId="urn:microsoft.com/office/officeart/2005/8/layout/vList3"/>
    <dgm:cxn modelId="{5A75A9A6-4EA3-42C5-A619-59DC42892E6B}" type="presParOf" srcId="{7E5D837C-8336-41F4-9A0C-60DF7807546F}" destId="{DC64E239-8AF5-4240-BA80-8F7E6B9058B5}" srcOrd="0" destOrd="0" presId="urn:microsoft.com/office/officeart/2005/8/layout/vList3"/>
    <dgm:cxn modelId="{07B0EC88-8F57-44F1-A099-9756D39B2F56}" type="presParOf" srcId="{7E5D837C-8336-41F4-9A0C-60DF7807546F}" destId="{0099312A-E424-40F1-A3C9-59D8AFBF48E4}"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9FD50-7CA3-4D7D-B528-C471D6ABD052}">
      <dsp:nvSpPr>
        <dsp:cNvPr id="0" name=""/>
        <dsp:cNvSpPr/>
      </dsp:nvSpPr>
      <dsp:spPr>
        <a:xfrm rot="5400000">
          <a:off x="3740842" y="-1651863"/>
          <a:ext cx="276161" cy="365075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355600" rtl="0">
            <a:lnSpc>
              <a:spcPct val="90000"/>
            </a:lnSpc>
            <a:spcBef>
              <a:spcPct val="0"/>
            </a:spcBef>
            <a:spcAft>
              <a:spcPct val="15000"/>
            </a:spcAft>
            <a:buChar char="••"/>
          </a:pPr>
          <a:r>
            <a:rPr lang="es-CO" sz="800" kern="1200" dirty="0">
              <a:latin typeface="Arial Narrow" panose="020B0606020202030204" pitchFamily="34" charset="0"/>
            </a:rPr>
            <a:t>Instancia superior encargada de orientar la implementación y operación del Sistema Único de Gestión (SUG) basado en el Modelo de Planeación y Gestión- MIPG</a:t>
          </a:r>
          <a:endParaRPr lang="es-ES" sz="800" kern="1200" dirty="0">
            <a:latin typeface="Arial Narrow" panose="020B0606020202030204" pitchFamily="34" charset="0"/>
          </a:endParaRPr>
        </a:p>
      </dsp:txBody>
      <dsp:txXfrm rot="-5400000">
        <a:off x="2053548" y="48912"/>
        <a:ext cx="3637269" cy="249199"/>
      </dsp:txXfrm>
    </dsp:sp>
    <dsp:sp modelId="{84DDA64E-460C-4794-B440-5F22694C7A6C}">
      <dsp:nvSpPr>
        <dsp:cNvPr id="0" name=""/>
        <dsp:cNvSpPr/>
      </dsp:nvSpPr>
      <dsp:spPr>
        <a:xfrm>
          <a:off x="0" y="911"/>
          <a:ext cx="2053547" cy="345201"/>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30480" bIns="15240" numCol="1" spcCol="1270" anchor="ctr" anchorCtr="0">
          <a:noAutofit/>
        </a:bodyPr>
        <a:lstStyle/>
        <a:p>
          <a:pPr lvl="0" algn="ctr" defTabSz="355600" rtl="0">
            <a:lnSpc>
              <a:spcPct val="90000"/>
            </a:lnSpc>
            <a:spcBef>
              <a:spcPct val="0"/>
            </a:spcBef>
            <a:spcAft>
              <a:spcPct val="35000"/>
            </a:spcAft>
          </a:pPr>
          <a:r>
            <a:rPr lang="es-CO" sz="800" b="1" kern="1200" dirty="0">
              <a:latin typeface="Arial Narrow" panose="020B0606020202030204" pitchFamily="34" charset="0"/>
            </a:rPr>
            <a:t>Comité Institucional de Gestión y Desempeño</a:t>
          </a:r>
          <a:endParaRPr lang="en-US" sz="800" b="1" kern="1200" dirty="0">
            <a:latin typeface="Arial Narrow" panose="020B0606020202030204" pitchFamily="34" charset="0"/>
          </a:endParaRPr>
        </a:p>
      </dsp:txBody>
      <dsp:txXfrm>
        <a:off x="16851" y="17762"/>
        <a:ext cx="2019845" cy="311499"/>
      </dsp:txXfrm>
    </dsp:sp>
    <dsp:sp modelId="{EC063232-B270-4C36-B07A-0A1FED9A2EDC}">
      <dsp:nvSpPr>
        <dsp:cNvPr id="0" name=""/>
        <dsp:cNvSpPr/>
      </dsp:nvSpPr>
      <dsp:spPr>
        <a:xfrm rot="5400000">
          <a:off x="3740842" y="-1289401"/>
          <a:ext cx="276161" cy="3650750"/>
        </a:xfrm>
        <a:prstGeom prst="round2SameRect">
          <a:avLst/>
        </a:prstGeom>
        <a:solidFill>
          <a:schemeClr val="accent4">
            <a:tint val="40000"/>
            <a:alpha val="90000"/>
            <a:hueOff val="-493214"/>
            <a:satOff val="2770"/>
            <a:lumOff val="176"/>
            <a:alphaOff val="0"/>
          </a:schemeClr>
        </a:solidFill>
        <a:ln w="25400" cap="flat" cmpd="sng" algn="ctr">
          <a:solidFill>
            <a:schemeClr val="accent4">
              <a:tint val="40000"/>
              <a:alpha val="90000"/>
              <a:hueOff val="-493214"/>
              <a:satOff val="2770"/>
              <a:lumOff val="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355600">
            <a:lnSpc>
              <a:spcPct val="90000"/>
            </a:lnSpc>
            <a:spcBef>
              <a:spcPct val="0"/>
            </a:spcBef>
            <a:spcAft>
              <a:spcPct val="15000"/>
            </a:spcAft>
            <a:buChar char="••"/>
          </a:pPr>
          <a:r>
            <a:rPr lang="es-CO" sz="800" kern="1200" dirty="0">
              <a:latin typeface="Arial Narrow" panose="020B0606020202030204" pitchFamily="34" charset="0"/>
            </a:rPr>
            <a:t> Responsable de garantizar la implementación y operación del Sistema Único de Gestión.</a:t>
          </a:r>
          <a:endParaRPr lang="es-ES" sz="800" kern="1200" dirty="0">
            <a:latin typeface="Arial Narrow" panose="020B0606020202030204" pitchFamily="34" charset="0"/>
          </a:endParaRPr>
        </a:p>
      </dsp:txBody>
      <dsp:txXfrm rot="-5400000">
        <a:off x="2053548" y="411374"/>
        <a:ext cx="3637269" cy="249199"/>
      </dsp:txXfrm>
    </dsp:sp>
    <dsp:sp modelId="{A912008D-9716-44F5-AFF1-1F0C1ABC42D6}">
      <dsp:nvSpPr>
        <dsp:cNvPr id="0" name=""/>
        <dsp:cNvSpPr/>
      </dsp:nvSpPr>
      <dsp:spPr>
        <a:xfrm>
          <a:off x="0" y="331925"/>
          <a:ext cx="2053547" cy="345201"/>
        </a:xfrm>
        <a:prstGeom prst="roundRect">
          <a:avLst/>
        </a:prstGeom>
        <a:solidFill>
          <a:schemeClr val="accent4">
            <a:hueOff val="-558096"/>
            <a:satOff val="3362"/>
            <a:lumOff val="27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30480" bIns="15240" numCol="1" spcCol="1270" anchor="ctr" anchorCtr="0">
          <a:noAutofit/>
        </a:bodyPr>
        <a:lstStyle/>
        <a:p>
          <a:pPr lvl="0" algn="ctr" defTabSz="355600" rtl="0">
            <a:lnSpc>
              <a:spcPct val="90000"/>
            </a:lnSpc>
            <a:spcBef>
              <a:spcPct val="0"/>
            </a:spcBef>
            <a:spcAft>
              <a:spcPct val="35000"/>
            </a:spcAft>
          </a:pPr>
          <a:r>
            <a:rPr lang="es-CO" sz="800" b="1" kern="1200" dirty="0">
              <a:latin typeface="Arial Narrow" panose="020B0606020202030204" pitchFamily="34" charset="0"/>
            </a:rPr>
            <a:t>Representante de la Alta Dirección</a:t>
          </a:r>
          <a:endParaRPr lang="en-US" sz="800" b="1" kern="1200" dirty="0">
            <a:latin typeface="Arial Narrow" panose="020B0606020202030204" pitchFamily="34" charset="0"/>
          </a:endParaRPr>
        </a:p>
      </dsp:txBody>
      <dsp:txXfrm>
        <a:off x="16851" y="348776"/>
        <a:ext cx="2019845" cy="311499"/>
      </dsp:txXfrm>
    </dsp:sp>
    <dsp:sp modelId="{92762EA2-671D-4456-A973-95BFA857641C}">
      <dsp:nvSpPr>
        <dsp:cNvPr id="0" name=""/>
        <dsp:cNvSpPr/>
      </dsp:nvSpPr>
      <dsp:spPr>
        <a:xfrm rot="5400000">
          <a:off x="3740842" y="-926939"/>
          <a:ext cx="276161" cy="3650750"/>
        </a:xfrm>
        <a:prstGeom prst="round2SameRect">
          <a:avLst/>
        </a:prstGeom>
        <a:solidFill>
          <a:schemeClr val="accent4">
            <a:tint val="40000"/>
            <a:alpha val="90000"/>
            <a:hueOff val="-986427"/>
            <a:satOff val="5539"/>
            <a:lumOff val="352"/>
            <a:alphaOff val="0"/>
          </a:schemeClr>
        </a:solidFill>
        <a:ln w="25400" cap="flat" cmpd="sng" algn="ctr">
          <a:solidFill>
            <a:schemeClr val="accent4">
              <a:tint val="40000"/>
              <a:alpha val="90000"/>
              <a:hueOff val="-986427"/>
              <a:satOff val="5539"/>
              <a:lumOff val="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355600" rtl="0">
            <a:lnSpc>
              <a:spcPct val="90000"/>
            </a:lnSpc>
            <a:spcBef>
              <a:spcPct val="0"/>
            </a:spcBef>
            <a:spcAft>
              <a:spcPct val="15000"/>
            </a:spcAft>
            <a:buChar char="••"/>
          </a:pPr>
          <a:r>
            <a:rPr lang="es-CO" sz="800" kern="1200" dirty="0">
              <a:latin typeface="Arial Narrow" panose="020B0606020202030204" pitchFamily="34" charset="0"/>
            </a:rPr>
            <a:t> Instancia de apoyo al Comité institucional de gestión y desempeño para la implementación, sostenimiento y mejora de las políticas que integra el Sistema Único de Gestión. </a:t>
          </a:r>
          <a:endParaRPr lang="es-ES" sz="800" kern="1200" dirty="0">
            <a:latin typeface="Arial Narrow" panose="020B0606020202030204" pitchFamily="34" charset="0"/>
          </a:endParaRPr>
        </a:p>
      </dsp:txBody>
      <dsp:txXfrm rot="-5400000">
        <a:off x="2053548" y="773836"/>
        <a:ext cx="3637269" cy="249199"/>
      </dsp:txXfrm>
    </dsp:sp>
    <dsp:sp modelId="{54D8FFE4-C022-487D-A2F6-7795AB848ACC}">
      <dsp:nvSpPr>
        <dsp:cNvPr id="0" name=""/>
        <dsp:cNvSpPr/>
      </dsp:nvSpPr>
      <dsp:spPr>
        <a:xfrm>
          <a:off x="0" y="725834"/>
          <a:ext cx="2053547" cy="345201"/>
        </a:xfrm>
        <a:prstGeom prst="roundRect">
          <a:avLst/>
        </a:prstGeom>
        <a:solidFill>
          <a:schemeClr val="accent4">
            <a:hueOff val="-1116192"/>
            <a:satOff val="6725"/>
            <a:lumOff val="5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30480" bIns="15240" numCol="1" spcCol="1270" anchor="ctr" anchorCtr="0">
          <a:noAutofit/>
        </a:bodyPr>
        <a:lstStyle/>
        <a:p>
          <a:pPr lvl="0" algn="ctr" defTabSz="355600" rtl="0">
            <a:lnSpc>
              <a:spcPct val="90000"/>
            </a:lnSpc>
            <a:spcBef>
              <a:spcPct val="0"/>
            </a:spcBef>
            <a:spcAft>
              <a:spcPct val="35000"/>
            </a:spcAft>
          </a:pPr>
          <a:r>
            <a:rPr lang="es-CO" sz="800" b="1" kern="1200">
              <a:latin typeface="Arial Narrow" panose="020B0606020202030204" pitchFamily="34" charset="0"/>
            </a:rPr>
            <a:t>Líderes temáticos</a:t>
          </a:r>
          <a:endParaRPr lang="en-US" sz="800" b="1" kern="1200" dirty="0">
            <a:latin typeface="Arial Narrow" panose="020B0606020202030204" pitchFamily="34" charset="0"/>
          </a:endParaRPr>
        </a:p>
      </dsp:txBody>
      <dsp:txXfrm>
        <a:off x="16851" y="742685"/>
        <a:ext cx="2019845" cy="311499"/>
      </dsp:txXfrm>
    </dsp:sp>
    <dsp:sp modelId="{0CE0B141-EAE3-46B7-9E36-CA7070E64519}">
      <dsp:nvSpPr>
        <dsp:cNvPr id="0" name=""/>
        <dsp:cNvSpPr/>
      </dsp:nvSpPr>
      <dsp:spPr>
        <a:xfrm rot="5400000">
          <a:off x="3740842" y="-564478"/>
          <a:ext cx="276161" cy="3650750"/>
        </a:xfrm>
        <a:prstGeom prst="round2SameRect">
          <a:avLst/>
        </a:prstGeom>
        <a:solidFill>
          <a:schemeClr val="accent4">
            <a:tint val="40000"/>
            <a:alpha val="90000"/>
            <a:hueOff val="-1479641"/>
            <a:satOff val="8309"/>
            <a:lumOff val="528"/>
            <a:alphaOff val="0"/>
          </a:schemeClr>
        </a:solidFill>
        <a:ln w="25400" cap="flat" cmpd="sng" algn="ctr">
          <a:solidFill>
            <a:schemeClr val="accent4">
              <a:tint val="40000"/>
              <a:alpha val="90000"/>
              <a:hueOff val="-1479641"/>
              <a:satOff val="8309"/>
              <a:lumOff val="5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355600" rtl="0">
            <a:lnSpc>
              <a:spcPct val="90000"/>
            </a:lnSpc>
            <a:spcBef>
              <a:spcPct val="0"/>
            </a:spcBef>
            <a:spcAft>
              <a:spcPct val="15000"/>
            </a:spcAft>
            <a:buChar char="••"/>
          </a:pPr>
          <a:r>
            <a:rPr lang="es-CO" sz="800" kern="1200" dirty="0">
              <a:latin typeface="Arial Narrow" panose="020B0606020202030204" pitchFamily="34" charset="0"/>
            </a:rPr>
            <a:t> Encargados de dirigir la operación de los procesos y de asegurar el cumplimiento de los lineamientos para la operación del SUG.</a:t>
          </a:r>
          <a:endParaRPr lang="es-ES" sz="800" kern="1200" dirty="0">
            <a:latin typeface="Arial Narrow" panose="020B0606020202030204" pitchFamily="34" charset="0"/>
          </a:endParaRPr>
        </a:p>
      </dsp:txBody>
      <dsp:txXfrm rot="-5400000">
        <a:off x="2053548" y="1136297"/>
        <a:ext cx="3637269" cy="249199"/>
      </dsp:txXfrm>
    </dsp:sp>
    <dsp:sp modelId="{11EA7F8A-7F1C-485C-BE21-F2DE1A9CEEF0}">
      <dsp:nvSpPr>
        <dsp:cNvPr id="0" name=""/>
        <dsp:cNvSpPr/>
      </dsp:nvSpPr>
      <dsp:spPr>
        <a:xfrm>
          <a:off x="0" y="1088296"/>
          <a:ext cx="2053547" cy="345201"/>
        </a:xfrm>
        <a:prstGeom prst="roundRect">
          <a:avLst/>
        </a:prstGeom>
        <a:solidFill>
          <a:schemeClr val="accent4">
            <a:hueOff val="-1674289"/>
            <a:satOff val="10087"/>
            <a:lumOff val="80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30480" bIns="15240" numCol="1" spcCol="1270" anchor="ctr" anchorCtr="0">
          <a:noAutofit/>
        </a:bodyPr>
        <a:lstStyle/>
        <a:p>
          <a:pPr lvl="0" algn="ctr" defTabSz="355600" rtl="0">
            <a:lnSpc>
              <a:spcPct val="90000"/>
            </a:lnSpc>
            <a:spcBef>
              <a:spcPct val="0"/>
            </a:spcBef>
            <a:spcAft>
              <a:spcPct val="35000"/>
            </a:spcAft>
          </a:pPr>
          <a:r>
            <a:rPr lang="es-CO" sz="800" b="1" kern="1200">
              <a:latin typeface="Arial Narrow" panose="020B0606020202030204" pitchFamily="34" charset="0"/>
            </a:rPr>
            <a:t>Líderes de procesos</a:t>
          </a:r>
          <a:endParaRPr lang="en-US" sz="800" b="1" kern="1200" dirty="0">
            <a:latin typeface="Arial Narrow" panose="020B0606020202030204" pitchFamily="34" charset="0"/>
          </a:endParaRPr>
        </a:p>
      </dsp:txBody>
      <dsp:txXfrm>
        <a:off x="16851" y="1105147"/>
        <a:ext cx="2019845" cy="311499"/>
      </dsp:txXfrm>
    </dsp:sp>
    <dsp:sp modelId="{6C53F657-E2B2-4BDB-8FA9-393B5E6B18A7}">
      <dsp:nvSpPr>
        <dsp:cNvPr id="0" name=""/>
        <dsp:cNvSpPr/>
      </dsp:nvSpPr>
      <dsp:spPr>
        <a:xfrm rot="5400000">
          <a:off x="3740842" y="-202016"/>
          <a:ext cx="276161" cy="3650750"/>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355600" rtl="0">
            <a:lnSpc>
              <a:spcPct val="90000"/>
            </a:lnSpc>
            <a:spcBef>
              <a:spcPct val="0"/>
            </a:spcBef>
            <a:spcAft>
              <a:spcPct val="15000"/>
            </a:spcAft>
            <a:buChar char="••"/>
          </a:pPr>
          <a:r>
            <a:rPr lang="es-CO" sz="800" kern="1200" dirty="0">
              <a:latin typeface="Arial Narrow" panose="020B0606020202030204" pitchFamily="34" charset="0"/>
            </a:rPr>
            <a:t> Equipo de apoyo a los líderes temáticos en la implementación y seguimiento de las Políticas de Gestión y Desempeño Institucional.</a:t>
          </a:r>
          <a:endParaRPr lang="es-ES" sz="800" kern="1200" dirty="0">
            <a:latin typeface="Arial Narrow" panose="020B0606020202030204" pitchFamily="34" charset="0"/>
          </a:endParaRPr>
        </a:p>
      </dsp:txBody>
      <dsp:txXfrm rot="-5400000">
        <a:off x="2053548" y="1498759"/>
        <a:ext cx="3637269" cy="249199"/>
      </dsp:txXfrm>
    </dsp:sp>
    <dsp:sp modelId="{D9B46615-981F-4192-B122-D2121C0D6BBD}">
      <dsp:nvSpPr>
        <dsp:cNvPr id="0" name=""/>
        <dsp:cNvSpPr/>
      </dsp:nvSpPr>
      <dsp:spPr>
        <a:xfrm>
          <a:off x="0" y="1450757"/>
          <a:ext cx="2053547" cy="345201"/>
        </a:xfrm>
        <a:prstGeom prst="roundRect">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30480" bIns="15240" numCol="1" spcCol="1270" anchor="ctr" anchorCtr="0">
          <a:noAutofit/>
        </a:bodyPr>
        <a:lstStyle/>
        <a:p>
          <a:pPr lvl="0" algn="ctr" defTabSz="355600" rtl="0">
            <a:lnSpc>
              <a:spcPct val="90000"/>
            </a:lnSpc>
            <a:spcBef>
              <a:spcPct val="0"/>
            </a:spcBef>
            <a:spcAft>
              <a:spcPct val="35000"/>
            </a:spcAft>
          </a:pPr>
          <a:r>
            <a:rPr lang="es-CO" sz="800" b="1" kern="1200">
              <a:latin typeface="Arial Narrow" panose="020B0606020202030204" pitchFamily="34" charset="0"/>
            </a:rPr>
            <a:t>Equipos multidisciplinarios</a:t>
          </a:r>
          <a:endParaRPr lang="en-US" sz="800" b="1" kern="1200" dirty="0">
            <a:latin typeface="Arial Narrow" panose="020B0606020202030204" pitchFamily="34" charset="0"/>
          </a:endParaRPr>
        </a:p>
      </dsp:txBody>
      <dsp:txXfrm>
        <a:off x="16851" y="1467608"/>
        <a:ext cx="2019845" cy="311499"/>
      </dsp:txXfrm>
    </dsp:sp>
    <dsp:sp modelId="{AA484450-E543-402B-BFF7-DA2FD23E5648}">
      <dsp:nvSpPr>
        <dsp:cNvPr id="0" name=""/>
        <dsp:cNvSpPr/>
      </dsp:nvSpPr>
      <dsp:spPr>
        <a:xfrm rot="5400000">
          <a:off x="3740842" y="160444"/>
          <a:ext cx="276161" cy="3650750"/>
        </a:xfrm>
        <a:prstGeom prst="round2SameRect">
          <a:avLst/>
        </a:prstGeom>
        <a:solidFill>
          <a:schemeClr val="accent4">
            <a:tint val="40000"/>
            <a:alpha val="90000"/>
            <a:hueOff val="-2466069"/>
            <a:satOff val="13848"/>
            <a:lumOff val="880"/>
            <a:alphaOff val="0"/>
          </a:schemeClr>
        </a:solidFill>
        <a:ln w="25400" cap="flat" cmpd="sng" algn="ctr">
          <a:solidFill>
            <a:schemeClr val="accent4">
              <a:tint val="40000"/>
              <a:alpha val="90000"/>
              <a:hueOff val="-2466069"/>
              <a:satOff val="13848"/>
              <a:lumOff val="8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355600" rtl="0">
            <a:lnSpc>
              <a:spcPct val="90000"/>
            </a:lnSpc>
            <a:spcBef>
              <a:spcPct val="0"/>
            </a:spcBef>
            <a:spcAft>
              <a:spcPct val="15000"/>
            </a:spcAft>
            <a:buChar char="••"/>
          </a:pPr>
          <a:r>
            <a:rPr lang="es-CO" sz="800" kern="1200" dirty="0">
              <a:latin typeface="Arial Narrow" panose="020B0606020202030204" pitchFamily="34" charset="0"/>
            </a:rPr>
            <a:t> Responsables por el diseño de metodologías para la articulación de las diferentes políticas y dimensiones del Sistema y apoyar su implementación y mantenimiento.</a:t>
          </a:r>
          <a:endParaRPr lang="es-ES" sz="800" kern="1200" dirty="0">
            <a:latin typeface="Arial Narrow" panose="020B0606020202030204" pitchFamily="34" charset="0"/>
          </a:endParaRPr>
        </a:p>
      </dsp:txBody>
      <dsp:txXfrm rot="-5400000">
        <a:off x="2053548" y="1861220"/>
        <a:ext cx="3637269" cy="249199"/>
      </dsp:txXfrm>
    </dsp:sp>
    <dsp:sp modelId="{D3E6FFAC-C9EF-4E28-9DF4-91DC8DB001F6}">
      <dsp:nvSpPr>
        <dsp:cNvPr id="0" name=""/>
        <dsp:cNvSpPr/>
      </dsp:nvSpPr>
      <dsp:spPr>
        <a:xfrm>
          <a:off x="0" y="1813219"/>
          <a:ext cx="2053547" cy="345201"/>
        </a:xfrm>
        <a:prstGeom prst="roundRect">
          <a:avLst/>
        </a:prstGeom>
        <a:solidFill>
          <a:schemeClr val="accent4">
            <a:hueOff val="-2790481"/>
            <a:satOff val="16812"/>
            <a:lumOff val="134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30480" bIns="15240" numCol="1" spcCol="1270" anchor="ctr" anchorCtr="0">
          <a:noAutofit/>
        </a:bodyPr>
        <a:lstStyle/>
        <a:p>
          <a:pPr lvl="0" algn="ctr" defTabSz="355600" rtl="0">
            <a:lnSpc>
              <a:spcPct val="90000"/>
            </a:lnSpc>
            <a:spcBef>
              <a:spcPct val="0"/>
            </a:spcBef>
            <a:spcAft>
              <a:spcPct val="35000"/>
            </a:spcAft>
          </a:pPr>
          <a:r>
            <a:rPr lang="es-CO" sz="800" b="1" kern="1200">
              <a:latin typeface="Arial Narrow" panose="020B0606020202030204" pitchFamily="34" charset="0"/>
            </a:rPr>
            <a:t>Asesores SUG</a:t>
          </a:r>
          <a:endParaRPr lang="en-US" sz="800" b="1" kern="1200" dirty="0">
            <a:latin typeface="Arial Narrow" panose="020B0606020202030204" pitchFamily="34" charset="0"/>
          </a:endParaRPr>
        </a:p>
      </dsp:txBody>
      <dsp:txXfrm>
        <a:off x="16851" y="1830070"/>
        <a:ext cx="2019845" cy="311499"/>
      </dsp:txXfrm>
    </dsp:sp>
    <dsp:sp modelId="{B8C53881-4250-4098-AC35-58A31D7DB418}">
      <dsp:nvSpPr>
        <dsp:cNvPr id="0" name=""/>
        <dsp:cNvSpPr/>
      </dsp:nvSpPr>
      <dsp:spPr>
        <a:xfrm rot="5400000">
          <a:off x="3740842" y="522906"/>
          <a:ext cx="276161" cy="3650750"/>
        </a:xfrm>
        <a:prstGeom prst="round2SameRect">
          <a:avLst/>
        </a:prstGeom>
        <a:solidFill>
          <a:schemeClr val="accent4">
            <a:tint val="40000"/>
            <a:alpha val="90000"/>
            <a:hueOff val="-2959282"/>
            <a:satOff val="16618"/>
            <a:lumOff val="1056"/>
            <a:alphaOff val="0"/>
          </a:schemeClr>
        </a:solidFill>
        <a:ln w="25400" cap="flat" cmpd="sng" algn="ctr">
          <a:solidFill>
            <a:schemeClr val="accent4">
              <a:tint val="40000"/>
              <a:alpha val="90000"/>
              <a:hueOff val="-2959282"/>
              <a:satOff val="16618"/>
              <a:lumOff val="1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355600" rtl="0">
            <a:lnSpc>
              <a:spcPct val="90000"/>
            </a:lnSpc>
            <a:spcBef>
              <a:spcPct val="0"/>
            </a:spcBef>
            <a:spcAft>
              <a:spcPct val="15000"/>
            </a:spcAft>
            <a:buChar char="••"/>
          </a:pPr>
          <a:r>
            <a:rPr lang="es-CO" sz="800" kern="1200" dirty="0">
              <a:latin typeface="Arial Narrow" panose="020B0606020202030204" pitchFamily="34" charset="0"/>
            </a:rPr>
            <a:t>Facilitadores en los procesos para apoyar la implementación, operación y fortalecimiento del Sistema Único de Gestión</a:t>
          </a:r>
          <a:endParaRPr lang="es-ES" sz="800" kern="1200" dirty="0">
            <a:latin typeface="Arial Narrow" panose="020B0606020202030204" pitchFamily="34" charset="0"/>
          </a:endParaRPr>
        </a:p>
      </dsp:txBody>
      <dsp:txXfrm rot="-5400000">
        <a:off x="2053548" y="2223682"/>
        <a:ext cx="3637269" cy="249199"/>
      </dsp:txXfrm>
    </dsp:sp>
    <dsp:sp modelId="{A74DBA67-CB72-4349-952B-50403F17AAC7}">
      <dsp:nvSpPr>
        <dsp:cNvPr id="0" name=""/>
        <dsp:cNvSpPr/>
      </dsp:nvSpPr>
      <dsp:spPr>
        <a:xfrm>
          <a:off x="0" y="2175680"/>
          <a:ext cx="2053547" cy="345201"/>
        </a:xfrm>
        <a:prstGeom prst="roundRect">
          <a:avLst/>
        </a:prstGeom>
        <a:solidFill>
          <a:schemeClr val="accent4">
            <a:hueOff val="-3348577"/>
            <a:satOff val="20174"/>
            <a:lumOff val="16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30480" bIns="15240" numCol="1" spcCol="1270" anchor="ctr" anchorCtr="0">
          <a:noAutofit/>
        </a:bodyPr>
        <a:lstStyle/>
        <a:p>
          <a:pPr lvl="0" algn="ctr" defTabSz="355600" rtl="0">
            <a:lnSpc>
              <a:spcPct val="90000"/>
            </a:lnSpc>
            <a:spcBef>
              <a:spcPct val="0"/>
            </a:spcBef>
            <a:spcAft>
              <a:spcPct val="35000"/>
            </a:spcAft>
          </a:pPr>
          <a:r>
            <a:rPr lang="es-CO" sz="800" b="1" kern="1200">
              <a:latin typeface="Arial Narrow" panose="020B0606020202030204" pitchFamily="34" charset="0"/>
            </a:rPr>
            <a:t>Enlaces SUG</a:t>
          </a:r>
          <a:endParaRPr lang="en-US" sz="800" b="1" kern="1200" dirty="0">
            <a:latin typeface="Arial Narrow" panose="020B0606020202030204" pitchFamily="34" charset="0"/>
          </a:endParaRPr>
        </a:p>
      </dsp:txBody>
      <dsp:txXfrm>
        <a:off x="16851" y="2192531"/>
        <a:ext cx="2019845" cy="311499"/>
      </dsp:txXfrm>
    </dsp:sp>
    <dsp:sp modelId="{2E3BB4F7-DFF8-4BEA-A1A9-EE959C245685}">
      <dsp:nvSpPr>
        <dsp:cNvPr id="0" name=""/>
        <dsp:cNvSpPr/>
      </dsp:nvSpPr>
      <dsp:spPr>
        <a:xfrm rot="5400000">
          <a:off x="3740842" y="885367"/>
          <a:ext cx="276161" cy="3650750"/>
        </a:xfrm>
        <a:prstGeom prst="round2SameRect">
          <a:avLst/>
        </a:prstGeom>
        <a:solidFill>
          <a:schemeClr val="accent4">
            <a:tint val="40000"/>
            <a:alpha val="90000"/>
            <a:hueOff val="-3452496"/>
            <a:satOff val="19387"/>
            <a:lumOff val="1232"/>
            <a:alphaOff val="0"/>
          </a:schemeClr>
        </a:solidFill>
        <a:ln w="25400" cap="flat" cmpd="sng" algn="ctr">
          <a:solidFill>
            <a:schemeClr val="accent4">
              <a:tint val="40000"/>
              <a:alpha val="90000"/>
              <a:hueOff val="-3452496"/>
              <a:satOff val="19387"/>
              <a:lumOff val="12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355600" rtl="0">
            <a:lnSpc>
              <a:spcPct val="90000"/>
            </a:lnSpc>
            <a:spcBef>
              <a:spcPct val="0"/>
            </a:spcBef>
            <a:spcAft>
              <a:spcPct val="15000"/>
            </a:spcAft>
            <a:buChar char="••"/>
          </a:pPr>
          <a:r>
            <a:rPr lang="es-CO" sz="800" kern="1200" dirty="0">
              <a:latin typeface="Arial Narrow" panose="020B0606020202030204" pitchFamily="34" charset="0"/>
            </a:rPr>
            <a:t> Responsables por la implementación, control y mejoramiento de las actividades de los procesos, acorde con las políticas del Sistema Único de Gestión.</a:t>
          </a:r>
          <a:endParaRPr lang="es-ES" sz="800" kern="1200" dirty="0">
            <a:latin typeface="Arial Narrow" panose="020B0606020202030204" pitchFamily="34" charset="0"/>
          </a:endParaRPr>
        </a:p>
      </dsp:txBody>
      <dsp:txXfrm rot="-5400000">
        <a:off x="2053548" y="2586143"/>
        <a:ext cx="3637269" cy="249199"/>
      </dsp:txXfrm>
    </dsp:sp>
    <dsp:sp modelId="{CE9C41DD-72EF-4540-806C-4362D8AAB694}">
      <dsp:nvSpPr>
        <dsp:cNvPr id="0" name=""/>
        <dsp:cNvSpPr/>
      </dsp:nvSpPr>
      <dsp:spPr>
        <a:xfrm>
          <a:off x="0" y="2538142"/>
          <a:ext cx="2053547" cy="345201"/>
        </a:xfrm>
        <a:prstGeom prst="roundRect">
          <a:avLst/>
        </a:prstGeom>
        <a:solidFill>
          <a:schemeClr val="accent4">
            <a:hueOff val="-3906673"/>
            <a:satOff val="23537"/>
            <a:lumOff val="188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30480" bIns="15240" numCol="1" spcCol="1270" anchor="ctr" anchorCtr="0">
          <a:noAutofit/>
        </a:bodyPr>
        <a:lstStyle/>
        <a:p>
          <a:pPr lvl="0" algn="ctr" defTabSz="355600" rtl="0">
            <a:lnSpc>
              <a:spcPct val="90000"/>
            </a:lnSpc>
            <a:spcBef>
              <a:spcPct val="0"/>
            </a:spcBef>
            <a:spcAft>
              <a:spcPct val="35000"/>
            </a:spcAft>
          </a:pPr>
          <a:r>
            <a:rPr lang="es-CO" sz="800" b="1" kern="1200">
              <a:latin typeface="Arial Narrow" panose="020B0606020202030204" pitchFamily="34" charset="0"/>
            </a:rPr>
            <a:t>Servidores y contratistas </a:t>
          </a:r>
          <a:endParaRPr lang="en-US" sz="800" b="1" kern="1200" dirty="0">
            <a:latin typeface="Arial Narrow" panose="020B0606020202030204" pitchFamily="34" charset="0"/>
          </a:endParaRPr>
        </a:p>
      </dsp:txBody>
      <dsp:txXfrm>
        <a:off x="16851" y="2554993"/>
        <a:ext cx="2019845" cy="311499"/>
      </dsp:txXfrm>
    </dsp:sp>
    <dsp:sp modelId="{109A687F-A4EF-4A15-A278-0AE7702A1FDC}">
      <dsp:nvSpPr>
        <dsp:cNvPr id="0" name=""/>
        <dsp:cNvSpPr/>
      </dsp:nvSpPr>
      <dsp:spPr>
        <a:xfrm rot="5400000">
          <a:off x="3740842" y="1247829"/>
          <a:ext cx="276161" cy="3650750"/>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355600" rtl="0">
            <a:lnSpc>
              <a:spcPct val="90000"/>
            </a:lnSpc>
            <a:spcBef>
              <a:spcPct val="0"/>
            </a:spcBef>
            <a:spcAft>
              <a:spcPct val="15000"/>
            </a:spcAft>
            <a:buChar char="••"/>
          </a:pPr>
          <a:r>
            <a:rPr lang="es-CO" sz="800" kern="1200" dirty="0">
              <a:latin typeface="Arial Narrow" panose="020B0606020202030204" pitchFamily="34" charset="0"/>
            </a:rPr>
            <a:t>Evaluador independiente del Sistema Único de Gestión. </a:t>
          </a:r>
          <a:endParaRPr lang="es-ES" sz="800" kern="1200" dirty="0">
            <a:latin typeface="Arial Narrow" panose="020B0606020202030204" pitchFamily="34" charset="0"/>
          </a:endParaRPr>
        </a:p>
      </dsp:txBody>
      <dsp:txXfrm rot="-5400000">
        <a:off x="2053548" y="2948605"/>
        <a:ext cx="3637269" cy="249199"/>
      </dsp:txXfrm>
    </dsp:sp>
    <dsp:sp modelId="{9379D38F-648A-482F-A478-F7218EA751C0}">
      <dsp:nvSpPr>
        <dsp:cNvPr id="0" name=""/>
        <dsp:cNvSpPr/>
      </dsp:nvSpPr>
      <dsp:spPr>
        <a:xfrm>
          <a:off x="0" y="2900603"/>
          <a:ext cx="2053547" cy="345201"/>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30480" bIns="15240" numCol="1" spcCol="1270" anchor="ctr" anchorCtr="0">
          <a:noAutofit/>
        </a:bodyPr>
        <a:lstStyle/>
        <a:p>
          <a:pPr lvl="0" algn="ctr" defTabSz="355600" rtl="0">
            <a:lnSpc>
              <a:spcPct val="90000"/>
            </a:lnSpc>
            <a:spcBef>
              <a:spcPct val="0"/>
            </a:spcBef>
            <a:spcAft>
              <a:spcPct val="35000"/>
            </a:spcAft>
          </a:pPr>
          <a:r>
            <a:rPr lang="es-CO" sz="800" b="1" kern="1200">
              <a:latin typeface="Arial Narrow" panose="020B0606020202030204" pitchFamily="34" charset="0"/>
            </a:rPr>
            <a:t>Control Interno</a:t>
          </a:r>
          <a:endParaRPr lang="en-US" sz="800" b="1" kern="1200" dirty="0">
            <a:latin typeface="Arial Narrow" panose="020B0606020202030204" pitchFamily="34" charset="0"/>
          </a:endParaRPr>
        </a:p>
      </dsp:txBody>
      <dsp:txXfrm>
        <a:off x="16851" y="2917454"/>
        <a:ext cx="2019845" cy="311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02457-20EA-4A36-AA79-273EF9FA3C05}">
      <dsp:nvSpPr>
        <dsp:cNvPr id="0" name=""/>
        <dsp:cNvSpPr/>
      </dsp:nvSpPr>
      <dsp:spPr>
        <a:xfrm rot="10800000">
          <a:off x="861582" y="34896"/>
          <a:ext cx="2680984" cy="677055"/>
        </a:xfrm>
        <a:prstGeom prst="homePlat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8607" tIns="60960" rIns="113792" bIns="60960" numCol="1" spcCol="1270" anchor="ctr" anchorCtr="0">
          <a:noAutofit/>
        </a:bodyPr>
        <a:lstStyle/>
        <a:p>
          <a:pPr lvl="0" algn="ctr" defTabSz="711200">
            <a:lnSpc>
              <a:spcPct val="90000"/>
            </a:lnSpc>
            <a:spcBef>
              <a:spcPct val="0"/>
            </a:spcBef>
            <a:spcAft>
              <a:spcPct val="35000"/>
            </a:spcAft>
          </a:pPr>
          <a:r>
            <a:rPr lang="es-CO" sz="1600" kern="1200" dirty="0">
              <a:latin typeface="Arial Narrow" panose="020B0606020202030204" pitchFamily="34" charset="0"/>
            </a:rPr>
            <a:t>Índices por Dimensión y Política </a:t>
          </a:r>
        </a:p>
      </dsp:txBody>
      <dsp:txXfrm rot="10800000">
        <a:off x="1030846" y="34896"/>
        <a:ext cx="2511720" cy="677055"/>
      </dsp:txXfrm>
    </dsp:sp>
    <dsp:sp modelId="{F4987948-42D5-4D19-8924-FDFDE07064F9}">
      <dsp:nvSpPr>
        <dsp:cNvPr id="0" name=""/>
        <dsp:cNvSpPr/>
      </dsp:nvSpPr>
      <dsp:spPr>
        <a:xfrm>
          <a:off x="488988" y="830"/>
          <a:ext cx="745188" cy="745188"/>
        </a:xfrm>
        <a:prstGeom prst="ellipse">
          <a:avLst/>
        </a:prstGeom>
        <a:blipFill rotWithShape="1">
          <a:blip xmlns:r="http://schemas.openxmlformats.org/officeDocument/2006/relationships" r:embed="rId1"/>
          <a:srcRect/>
          <a:stretch>
            <a:fillRect l="-28000" r="-2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5278C1E-11D2-407D-B846-B2526CA8E2C2}">
      <dsp:nvSpPr>
        <dsp:cNvPr id="0" name=""/>
        <dsp:cNvSpPr/>
      </dsp:nvSpPr>
      <dsp:spPr>
        <a:xfrm rot="10800000">
          <a:off x="861582" y="968462"/>
          <a:ext cx="2680984" cy="745188"/>
        </a:xfrm>
        <a:prstGeom prst="homePlate">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8607" tIns="57150" rIns="106680" bIns="57150" numCol="1" spcCol="1270" anchor="ctr" anchorCtr="0">
          <a:noAutofit/>
        </a:bodyPr>
        <a:lstStyle/>
        <a:p>
          <a:pPr lvl="0" algn="ctr" defTabSz="666750">
            <a:lnSpc>
              <a:spcPct val="90000"/>
            </a:lnSpc>
            <a:spcBef>
              <a:spcPct val="0"/>
            </a:spcBef>
            <a:spcAft>
              <a:spcPct val="35000"/>
            </a:spcAft>
          </a:pPr>
          <a:r>
            <a:rPr lang="es-CO" sz="1500" kern="1200" dirty="0">
              <a:latin typeface="Arial Narrow" panose="020B0606020202030204" pitchFamily="34" charset="0"/>
            </a:rPr>
            <a:t>FURAG</a:t>
          </a:r>
        </a:p>
        <a:p>
          <a:pPr lvl="0" algn="ctr" defTabSz="666750">
            <a:lnSpc>
              <a:spcPct val="90000"/>
            </a:lnSpc>
            <a:spcBef>
              <a:spcPct val="0"/>
            </a:spcBef>
            <a:spcAft>
              <a:spcPct val="35000"/>
            </a:spcAft>
          </a:pPr>
          <a:r>
            <a:rPr lang="es-CO" sz="1300" kern="1200" dirty="0">
              <a:latin typeface="Arial Narrow" panose="020B0606020202030204" pitchFamily="34" charset="0"/>
            </a:rPr>
            <a:t>Formulario Único Reporte de Avances de la Gestión</a:t>
          </a:r>
        </a:p>
      </dsp:txBody>
      <dsp:txXfrm rot="10800000">
        <a:off x="1047879" y="968462"/>
        <a:ext cx="2494687" cy="745188"/>
      </dsp:txXfrm>
    </dsp:sp>
    <dsp:sp modelId="{19F0437F-F6B4-4ABF-9FCF-742602757C50}">
      <dsp:nvSpPr>
        <dsp:cNvPr id="0" name=""/>
        <dsp:cNvSpPr/>
      </dsp:nvSpPr>
      <dsp:spPr>
        <a:xfrm>
          <a:off x="497200" y="1008404"/>
          <a:ext cx="745188" cy="745188"/>
        </a:xfrm>
        <a:prstGeom prst="ellipse">
          <a:avLst/>
        </a:prstGeom>
        <a:blipFill rotWithShape="1">
          <a:blip xmlns:r="http://schemas.openxmlformats.org/officeDocument/2006/relationships" r:embed="rId2"/>
          <a:srcRect/>
          <a:stretch>
            <a:fillRect l="-39000" r="-3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9C4D79B-F07A-42C7-B6CB-D3D5C68B4460}">
      <dsp:nvSpPr>
        <dsp:cNvPr id="0" name=""/>
        <dsp:cNvSpPr/>
      </dsp:nvSpPr>
      <dsp:spPr>
        <a:xfrm rot="10800000">
          <a:off x="861582" y="1936094"/>
          <a:ext cx="2680984" cy="745188"/>
        </a:xfrm>
        <a:prstGeom prst="homePlate">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8607" tIns="57150" rIns="106680" bIns="57150" numCol="1" spcCol="1270" anchor="ctr" anchorCtr="0">
          <a:noAutofit/>
        </a:bodyPr>
        <a:lstStyle/>
        <a:p>
          <a:pPr lvl="0" algn="ctr" defTabSz="666750">
            <a:lnSpc>
              <a:spcPct val="90000"/>
            </a:lnSpc>
            <a:spcBef>
              <a:spcPct val="0"/>
            </a:spcBef>
            <a:spcAft>
              <a:spcPct val="35000"/>
            </a:spcAft>
          </a:pPr>
          <a:r>
            <a:rPr lang="es-CO" sz="1500" kern="1200" dirty="0">
              <a:latin typeface="Arial Narrow" panose="020B0606020202030204" pitchFamily="34" charset="0"/>
            </a:rPr>
            <a:t>Líder de Política </a:t>
          </a:r>
        </a:p>
      </dsp:txBody>
      <dsp:txXfrm rot="10800000">
        <a:off x="1047879" y="1936094"/>
        <a:ext cx="2494687" cy="745188"/>
      </dsp:txXfrm>
    </dsp:sp>
    <dsp:sp modelId="{3D39E721-9199-45EC-A02E-FD20C1D7A203}">
      <dsp:nvSpPr>
        <dsp:cNvPr id="0" name=""/>
        <dsp:cNvSpPr/>
      </dsp:nvSpPr>
      <dsp:spPr>
        <a:xfrm>
          <a:off x="488988" y="1936094"/>
          <a:ext cx="745188" cy="745188"/>
        </a:xfrm>
        <a:prstGeom prst="ellipse">
          <a:avLst/>
        </a:prstGeom>
        <a:blipFill rotWithShape="1">
          <a:blip xmlns:r="http://schemas.openxmlformats.org/officeDocument/2006/relationships" r:embed="rId3"/>
          <a:srcRect/>
          <a:stretch>
            <a:fillRect l="-50000" r="-5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C0C25-976C-42A6-B859-C677C4E569A1}">
      <dsp:nvSpPr>
        <dsp:cNvPr id="0" name=""/>
        <dsp:cNvSpPr/>
      </dsp:nvSpPr>
      <dsp:spPr>
        <a:xfrm rot="10800000">
          <a:off x="793085" y="602"/>
          <a:ext cx="2369889" cy="784632"/>
        </a:xfrm>
        <a:prstGeom prst="homePlat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6001" tIns="60960" rIns="113792" bIns="60960" numCol="1" spcCol="1270" anchor="ctr" anchorCtr="0">
          <a:noAutofit/>
        </a:bodyPr>
        <a:lstStyle/>
        <a:p>
          <a:pPr lvl="0" algn="ctr" defTabSz="711200">
            <a:lnSpc>
              <a:spcPct val="90000"/>
            </a:lnSpc>
            <a:spcBef>
              <a:spcPct val="0"/>
            </a:spcBef>
            <a:spcAft>
              <a:spcPct val="35000"/>
            </a:spcAft>
          </a:pPr>
          <a:r>
            <a:rPr lang="es-CO" sz="1600" kern="1200" dirty="0">
              <a:latin typeface="Arial Narrow" panose="020B0606020202030204" pitchFamily="34" charset="0"/>
            </a:rPr>
            <a:t>Criterios de Retroalimentación </a:t>
          </a:r>
        </a:p>
      </dsp:txBody>
      <dsp:txXfrm rot="10800000">
        <a:off x="989243" y="602"/>
        <a:ext cx="2173731" cy="784632"/>
      </dsp:txXfrm>
    </dsp:sp>
    <dsp:sp modelId="{CB09481D-848D-44EE-B49A-F233D4C31ACF}">
      <dsp:nvSpPr>
        <dsp:cNvPr id="0" name=""/>
        <dsp:cNvSpPr/>
      </dsp:nvSpPr>
      <dsp:spPr>
        <a:xfrm>
          <a:off x="411549" y="46777"/>
          <a:ext cx="784632" cy="784632"/>
        </a:xfrm>
        <a:prstGeom prst="ellipse">
          <a:avLst/>
        </a:prstGeom>
        <a:blipFill rotWithShape="1">
          <a:blip xmlns:r="http://schemas.openxmlformats.org/officeDocument/2006/relationships" r:embed="rId1"/>
          <a:srcRect/>
          <a:stretch>
            <a:fillRect l="-44000" r="-4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BB33486-A27A-496D-AA14-96AA2B3052B6}">
      <dsp:nvSpPr>
        <dsp:cNvPr id="0" name=""/>
        <dsp:cNvSpPr/>
      </dsp:nvSpPr>
      <dsp:spPr>
        <a:xfrm rot="10800000">
          <a:off x="793085" y="1019453"/>
          <a:ext cx="2369889" cy="784632"/>
        </a:xfrm>
        <a:prstGeom prst="homePlate">
          <a:avLst/>
        </a:prstGeom>
        <a:solidFill>
          <a:schemeClr val="accent4">
            <a:hueOff val="-2232385"/>
            <a:satOff val="13449"/>
            <a:lumOff val="10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6001" tIns="60960" rIns="113792" bIns="60960" numCol="1" spcCol="1270" anchor="ctr" anchorCtr="0">
          <a:noAutofit/>
        </a:bodyPr>
        <a:lstStyle/>
        <a:p>
          <a:pPr lvl="0" algn="ctr" defTabSz="711200">
            <a:lnSpc>
              <a:spcPct val="90000"/>
            </a:lnSpc>
            <a:spcBef>
              <a:spcPct val="0"/>
            </a:spcBef>
            <a:spcAft>
              <a:spcPct val="35000"/>
            </a:spcAft>
          </a:pPr>
          <a:r>
            <a:rPr lang="es-CO" sz="1600" kern="1200" dirty="0">
              <a:latin typeface="Arial Narrow" panose="020B0606020202030204" pitchFamily="34" charset="0"/>
            </a:rPr>
            <a:t>Retroalimentación </a:t>
          </a:r>
        </a:p>
      </dsp:txBody>
      <dsp:txXfrm rot="10800000">
        <a:off x="989243" y="1019453"/>
        <a:ext cx="2173731" cy="784632"/>
      </dsp:txXfrm>
    </dsp:sp>
    <dsp:sp modelId="{DA91CD65-88D3-42EB-A703-1B791A91E768}">
      <dsp:nvSpPr>
        <dsp:cNvPr id="0" name=""/>
        <dsp:cNvSpPr/>
      </dsp:nvSpPr>
      <dsp:spPr>
        <a:xfrm>
          <a:off x="400768" y="1019453"/>
          <a:ext cx="784632" cy="784632"/>
        </a:xfrm>
        <a:prstGeom prst="ellipse">
          <a:avLst/>
        </a:prstGeom>
        <a:blipFill rotWithShape="1">
          <a:blip xmlns:r="http://schemas.openxmlformats.org/officeDocument/2006/relationships" r:embed="rId2"/>
          <a:srcRect/>
          <a:stretch>
            <a:fillRect l="-40000" r="-40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099312A-E424-40F1-A3C9-59D8AFBF48E4}">
      <dsp:nvSpPr>
        <dsp:cNvPr id="0" name=""/>
        <dsp:cNvSpPr/>
      </dsp:nvSpPr>
      <dsp:spPr>
        <a:xfrm rot="10800000">
          <a:off x="793085" y="2038305"/>
          <a:ext cx="2369889" cy="784632"/>
        </a:xfrm>
        <a:prstGeom prst="homePlate">
          <a:avLst/>
        </a:prstGeom>
        <a:solidFill>
          <a:schemeClr val="accent4">
            <a:hueOff val="-4464770"/>
            <a:satOff val="26899"/>
            <a:lumOff val="21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6001" tIns="60960" rIns="113792" bIns="60960" numCol="1" spcCol="1270" anchor="ctr" anchorCtr="0">
          <a:noAutofit/>
        </a:bodyPr>
        <a:lstStyle/>
        <a:p>
          <a:pPr lvl="0" algn="ctr" defTabSz="711200">
            <a:lnSpc>
              <a:spcPct val="90000"/>
            </a:lnSpc>
            <a:spcBef>
              <a:spcPct val="0"/>
            </a:spcBef>
            <a:spcAft>
              <a:spcPct val="35000"/>
            </a:spcAft>
          </a:pPr>
          <a:r>
            <a:rPr lang="es-CO" sz="1600" kern="1200" dirty="0">
              <a:latin typeface="Arial Narrow" panose="020B0606020202030204" pitchFamily="34" charset="0"/>
            </a:rPr>
            <a:t>Líder de Proceso </a:t>
          </a:r>
        </a:p>
      </dsp:txBody>
      <dsp:txXfrm rot="10800000">
        <a:off x="989243" y="2038305"/>
        <a:ext cx="2173731" cy="784632"/>
      </dsp:txXfrm>
    </dsp:sp>
    <dsp:sp modelId="{DC64E239-8AF5-4240-BA80-8F7E6B9058B5}">
      <dsp:nvSpPr>
        <dsp:cNvPr id="0" name=""/>
        <dsp:cNvSpPr/>
      </dsp:nvSpPr>
      <dsp:spPr>
        <a:xfrm>
          <a:off x="400768" y="2038305"/>
          <a:ext cx="784632" cy="784632"/>
        </a:xfrm>
        <a:prstGeom prst="ellipse">
          <a:avLst/>
        </a:prstGeom>
        <a:blipFill rotWithShape="1">
          <a:blip xmlns:r="http://schemas.openxmlformats.org/officeDocument/2006/relationships" r:embed="rId3"/>
          <a:srcRect/>
          <a:stretch>
            <a:fillRect l="-18000" r="-18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0EF717-F266-43B6-A0E3-2ACAEE7FC18A}" type="datetimeFigureOut">
              <a:rPr lang="es-CO" smtClean="0"/>
              <a:t>3/12/2021</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EABEE3-6D33-48A1-8113-E0111833F4F1}" type="slidenum">
              <a:rPr lang="es-CO" smtClean="0"/>
              <a:t>‹Nº›</a:t>
            </a:fld>
            <a:endParaRPr lang="es-CO"/>
          </a:p>
        </p:txBody>
      </p:sp>
    </p:spTree>
    <p:extLst>
      <p:ext uri="{BB962C8B-B14F-4D97-AF65-F5344CB8AC3E}">
        <p14:creationId xmlns:p14="http://schemas.microsoft.com/office/powerpoint/2010/main" val="324002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59E0D-BF33-4710-88BB-2122ECE447B7}" type="datetimeFigureOut">
              <a:rPr lang="es-CO" smtClean="0"/>
              <a:t>3/12/2021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E28DB-45E5-49F0-8D2F-1C27C05BF80E}" type="slidenum">
              <a:rPr lang="es-CO" smtClean="0"/>
              <a:t>‹Nº›</a:t>
            </a:fld>
            <a:endParaRPr lang="es-CO"/>
          </a:p>
        </p:txBody>
      </p:sp>
    </p:spTree>
    <p:extLst>
      <p:ext uri="{BB962C8B-B14F-4D97-AF65-F5344CB8AC3E}">
        <p14:creationId xmlns:p14="http://schemas.microsoft.com/office/powerpoint/2010/main" val="425663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A7CC663F-24D1-4D0F-8E6B-4447B5337F58}" type="slidenum">
              <a:rPr lang="es-ES">
                <a:solidFill>
                  <a:prstClr val="black"/>
                </a:solidFill>
              </a:rPr>
              <a:pPr>
                <a:defRPr/>
              </a:pPr>
              <a:t>3</a:t>
            </a:fld>
            <a:endParaRPr lang="es-ES" dirty="0">
              <a:solidFill>
                <a:prstClr val="black"/>
              </a:solidFill>
            </a:endParaRPr>
          </a:p>
        </p:txBody>
      </p:sp>
    </p:spTree>
    <p:extLst>
      <p:ext uri="{BB962C8B-B14F-4D97-AF65-F5344CB8AC3E}">
        <p14:creationId xmlns:p14="http://schemas.microsoft.com/office/powerpoint/2010/main" val="89701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BDFA85-8053-4333-93EB-4C0C3754A355}" type="slidenum">
              <a:rPr lang="es-CO" smtClean="0"/>
              <a:t>5</a:t>
            </a:fld>
            <a:endParaRPr lang="es-CO" dirty="0"/>
          </a:p>
        </p:txBody>
      </p:sp>
    </p:spTree>
    <p:extLst>
      <p:ext uri="{BB962C8B-B14F-4D97-AF65-F5344CB8AC3E}">
        <p14:creationId xmlns:p14="http://schemas.microsoft.com/office/powerpoint/2010/main" val="217470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BDFA85-8053-4333-93EB-4C0C3754A355}" type="slidenum">
              <a:rPr lang="es-CO" smtClean="0"/>
              <a:t>16</a:t>
            </a:fld>
            <a:endParaRPr lang="es-CO" dirty="0"/>
          </a:p>
        </p:txBody>
      </p:sp>
    </p:spTree>
    <p:extLst>
      <p:ext uri="{BB962C8B-B14F-4D97-AF65-F5344CB8AC3E}">
        <p14:creationId xmlns:p14="http://schemas.microsoft.com/office/powerpoint/2010/main" val="301421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BDFA85-8053-4333-93EB-4C0C3754A355}" type="slidenum">
              <a:rPr lang="es-CO" smtClean="0"/>
              <a:t>24</a:t>
            </a:fld>
            <a:endParaRPr lang="es-CO" dirty="0"/>
          </a:p>
        </p:txBody>
      </p:sp>
    </p:spTree>
    <p:extLst>
      <p:ext uri="{BB962C8B-B14F-4D97-AF65-F5344CB8AC3E}">
        <p14:creationId xmlns:p14="http://schemas.microsoft.com/office/powerpoint/2010/main" val="170482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BDFA85-8053-4333-93EB-4C0C3754A355}" type="slidenum">
              <a:rPr lang="es-CO" smtClean="0"/>
              <a:t>25</a:t>
            </a:fld>
            <a:endParaRPr lang="es-CO" dirty="0"/>
          </a:p>
        </p:txBody>
      </p:sp>
    </p:spTree>
    <p:extLst>
      <p:ext uri="{BB962C8B-B14F-4D97-AF65-F5344CB8AC3E}">
        <p14:creationId xmlns:p14="http://schemas.microsoft.com/office/powerpoint/2010/main" val="428520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BDFA85-8053-4333-93EB-4C0C3754A355}" type="slidenum">
              <a:rPr lang="es-CO" smtClean="0"/>
              <a:t>30</a:t>
            </a:fld>
            <a:endParaRPr lang="es-CO" dirty="0"/>
          </a:p>
        </p:txBody>
      </p:sp>
    </p:spTree>
    <p:extLst>
      <p:ext uri="{BB962C8B-B14F-4D97-AF65-F5344CB8AC3E}">
        <p14:creationId xmlns:p14="http://schemas.microsoft.com/office/powerpoint/2010/main" val="403894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BDFA85-8053-4333-93EB-4C0C3754A355}" type="slidenum">
              <a:rPr lang="es-CO" smtClean="0"/>
              <a:t>49</a:t>
            </a:fld>
            <a:endParaRPr lang="es-CO" dirty="0"/>
          </a:p>
        </p:txBody>
      </p:sp>
    </p:spTree>
    <p:extLst>
      <p:ext uri="{BB962C8B-B14F-4D97-AF65-F5344CB8AC3E}">
        <p14:creationId xmlns:p14="http://schemas.microsoft.com/office/powerpoint/2010/main" val="214868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BDFA85-8053-4333-93EB-4C0C3754A355}" type="slidenum">
              <a:rPr lang="es-CO" smtClean="0"/>
              <a:t>52</a:t>
            </a:fld>
            <a:endParaRPr lang="es-CO" dirty="0"/>
          </a:p>
        </p:txBody>
      </p:sp>
    </p:spTree>
    <p:extLst>
      <p:ext uri="{BB962C8B-B14F-4D97-AF65-F5344CB8AC3E}">
        <p14:creationId xmlns:p14="http://schemas.microsoft.com/office/powerpoint/2010/main" val="1252642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546BE051-B61C-484F-9435-26A2F3E817C5}" type="datetime1">
              <a:rPr lang="es-ES" smtClean="0"/>
              <a:t>03/12/2021</a:t>
            </a:fld>
            <a:endParaRPr lang="es-ES"/>
          </a:p>
        </p:txBody>
      </p:sp>
      <p:sp>
        <p:nvSpPr>
          <p:cNvPr id="5" name="Marcador de pie de página 4"/>
          <p:cNvSpPr>
            <a:spLocks noGrp="1"/>
          </p:cNvSpPr>
          <p:nvPr>
            <p:ph type="ftr" sz="quarter" idx="11"/>
          </p:nvPr>
        </p:nvSpPr>
        <p:spPr/>
        <p:txBody>
          <a:bodyPr/>
          <a:lstStyle/>
          <a:p>
            <a:r>
              <a:rPr lang="es-ES"/>
              <a:t>Est.1.4.Man.1 V9 (17/12/2018)</a:t>
            </a:r>
          </a:p>
        </p:txBody>
      </p:sp>
      <p:sp>
        <p:nvSpPr>
          <p:cNvPr id="6" name="Marcador de número de diapositiva 5"/>
          <p:cNvSpPr>
            <a:spLocks noGrp="1"/>
          </p:cNvSpPr>
          <p:nvPr>
            <p:ph type="sldNum" sz="quarter" idx="12"/>
          </p:nvPr>
        </p:nvSpPr>
        <p:spPr/>
        <p:txBody>
          <a:bodyPr/>
          <a:lstStyle/>
          <a:p>
            <a:fld id="{FC3853B9-C74E-A14A-9659-8F3953DB2F40}" type="slidenum">
              <a:rPr lang="es-ES" smtClean="0"/>
              <a:t>‹Nº›</a:t>
            </a:fld>
            <a:endParaRPr lang="es-ES"/>
          </a:p>
        </p:txBody>
      </p:sp>
    </p:spTree>
    <p:extLst>
      <p:ext uri="{BB962C8B-B14F-4D97-AF65-F5344CB8AC3E}">
        <p14:creationId xmlns:p14="http://schemas.microsoft.com/office/powerpoint/2010/main" val="63005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DCA1C88-4349-4A69-8580-556FD603E7F9}" type="datetime1">
              <a:rPr lang="es-ES" smtClean="0"/>
              <a:t>03/12/2021</a:t>
            </a:fld>
            <a:endParaRPr lang="es-ES"/>
          </a:p>
        </p:txBody>
      </p:sp>
      <p:sp>
        <p:nvSpPr>
          <p:cNvPr id="5" name="Marcador de pie de página 4"/>
          <p:cNvSpPr>
            <a:spLocks noGrp="1"/>
          </p:cNvSpPr>
          <p:nvPr>
            <p:ph type="ftr" sz="quarter" idx="11"/>
          </p:nvPr>
        </p:nvSpPr>
        <p:spPr/>
        <p:txBody>
          <a:bodyPr/>
          <a:lstStyle/>
          <a:p>
            <a:r>
              <a:rPr lang="es-ES"/>
              <a:t>Est.1.4.Man.1 V9 (17/12/2018)</a:t>
            </a:r>
          </a:p>
        </p:txBody>
      </p:sp>
      <p:sp>
        <p:nvSpPr>
          <p:cNvPr id="6" name="Marcador de número de diapositiva 5"/>
          <p:cNvSpPr>
            <a:spLocks noGrp="1"/>
          </p:cNvSpPr>
          <p:nvPr>
            <p:ph type="sldNum" sz="quarter" idx="12"/>
          </p:nvPr>
        </p:nvSpPr>
        <p:spPr/>
        <p:txBody>
          <a:bodyPr/>
          <a:lstStyle/>
          <a:p>
            <a:fld id="{FC3853B9-C74E-A14A-9659-8F3953DB2F40}" type="slidenum">
              <a:rPr lang="es-ES" smtClean="0"/>
              <a:t>‹Nº›</a:t>
            </a:fld>
            <a:endParaRPr lang="es-ES"/>
          </a:p>
        </p:txBody>
      </p:sp>
    </p:spTree>
    <p:extLst>
      <p:ext uri="{BB962C8B-B14F-4D97-AF65-F5344CB8AC3E}">
        <p14:creationId xmlns:p14="http://schemas.microsoft.com/office/powerpoint/2010/main" val="31795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B2F935C-EDBC-4651-864A-AC1435F5E5E6}" type="datetime1">
              <a:rPr lang="es-ES" smtClean="0"/>
              <a:t>03/12/2021</a:t>
            </a:fld>
            <a:endParaRPr lang="es-ES"/>
          </a:p>
        </p:txBody>
      </p:sp>
      <p:sp>
        <p:nvSpPr>
          <p:cNvPr id="5" name="Marcador de pie de página 4"/>
          <p:cNvSpPr>
            <a:spLocks noGrp="1"/>
          </p:cNvSpPr>
          <p:nvPr>
            <p:ph type="ftr" sz="quarter" idx="11"/>
          </p:nvPr>
        </p:nvSpPr>
        <p:spPr/>
        <p:txBody>
          <a:bodyPr/>
          <a:lstStyle/>
          <a:p>
            <a:r>
              <a:rPr lang="es-ES"/>
              <a:t>Est.1.4.Man.1 V9 (17/12/2018)</a:t>
            </a:r>
          </a:p>
        </p:txBody>
      </p:sp>
      <p:sp>
        <p:nvSpPr>
          <p:cNvPr id="6" name="Marcador de número de diapositiva 5"/>
          <p:cNvSpPr>
            <a:spLocks noGrp="1"/>
          </p:cNvSpPr>
          <p:nvPr>
            <p:ph type="sldNum" sz="quarter" idx="12"/>
          </p:nvPr>
        </p:nvSpPr>
        <p:spPr/>
        <p:txBody>
          <a:bodyPr/>
          <a:lstStyle/>
          <a:p>
            <a:fld id="{FC3853B9-C74E-A14A-9659-8F3953DB2F40}" type="slidenum">
              <a:rPr lang="es-ES" smtClean="0"/>
              <a:t>‹Nº›</a:t>
            </a:fld>
            <a:endParaRPr lang="es-ES"/>
          </a:p>
        </p:txBody>
      </p:sp>
    </p:spTree>
    <p:extLst>
      <p:ext uri="{BB962C8B-B14F-4D97-AF65-F5344CB8AC3E}">
        <p14:creationId xmlns:p14="http://schemas.microsoft.com/office/powerpoint/2010/main" val="78716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6078498-DAC3-45B2-AD0A-89267D10172E}" type="datetime1">
              <a:rPr lang="es-ES" smtClean="0"/>
              <a:t>03/12/2021</a:t>
            </a:fld>
            <a:endParaRPr lang="es-ES"/>
          </a:p>
        </p:txBody>
      </p:sp>
      <p:sp>
        <p:nvSpPr>
          <p:cNvPr id="5" name="Marcador de pie de página 4"/>
          <p:cNvSpPr>
            <a:spLocks noGrp="1"/>
          </p:cNvSpPr>
          <p:nvPr>
            <p:ph type="ftr" sz="quarter" idx="11"/>
          </p:nvPr>
        </p:nvSpPr>
        <p:spPr/>
        <p:txBody>
          <a:bodyPr/>
          <a:lstStyle/>
          <a:p>
            <a:r>
              <a:rPr lang="es-ES"/>
              <a:t>Est.1.4.Man.1 V9 (17/12/2018)</a:t>
            </a:r>
          </a:p>
        </p:txBody>
      </p:sp>
      <p:sp>
        <p:nvSpPr>
          <p:cNvPr id="6" name="Marcador de número de diapositiva 5"/>
          <p:cNvSpPr>
            <a:spLocks noGrp="1"/>
          </p:cNvSpPr>
          <p:nvPr>
            <p:ph type="sldNum" sz="quarter" idx="12"/>
          </p:nvPr>
        </p:nvSpPr>
        <p:spPr/>
        <p:txBody>
          <a:bodyPr/>
          <a:lstStyle/>
          <a:p>
            <a:fld id="{FC3853B9-C74E-A14A-9659-8F3953DB2F40}" type="slidenum">
              <a:rPr lang="es-ES" smtClean="0"/>
              <a:t>‹Nº›</a:t>
            </a:fld>
            <a:endParaRPr lang="es-ES"/>
          </a:p>
        </p:txBody>
      </p:sp>
    </p:spTree>
    <p:extLst>
      <p:ext uri="{BB962C8B-B14F-4D97-AF65-F5344CB8AC3E}">
        <p14:creationId xmlns:p14="http://schemas.microsoft.com/office/powerpoint/2010/main" val="72357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DF4C06EE-949C-47D8-9334-F65906C6FB80}" type="datetime1">
              <a:rPr lang="es-ES" smtClean="0"/>
              <a:t>03/12/2021</a:t>
            </a:fld>
            <a:endParaRPr lang="es-ES"/>
          </a:p>
        </p:txBody>
      </p:sp>
      <p:sp>
        <p:nvSpPr>
          <p:cNvPr id="5" name="Marcador de pie de página 4"/>
          <p:cNvSpPr>
            <a:spLocks noGrp="1"/>
          </p:cNvSpPr>
          <p:nvPr>
            <p:ph type="ftr" sz="quarter" idx="11"/>
          </p:nvPr>
        </p:nvSpPr>
        <p:spPr/>
        <p:txBody>
          <a:bodyPr/>
          <a:lstStyle/>
          <a:p>
            <a:r>
              <a:rPr lang="es-ES"/>
              <a:t>Est.1.4.Man.1 V9 (17/12/2018)</a:t>
            </a:r>
          </a:p>
        </p:txBody>
      </p:sp>
      <p:sp>
        <p:nvSpPr>
          <p:cNvPr id="6" name="Marcador de número de diapositiva 5"/>
          <p:cNvSpPr>
            <a:spLocks noGrp="1"/>
          </p:cNvSpPr>
          <p:nvPr>
            <p:ph type="sldNum" sz="quarter" idx="12"/>
          </p:nvPr>
        </p:nvSpPr>
        <p:spPr/>
        <p:txBody>
          <a:bodyPr/>
          <a:lstStyle/>
          <a:p>
            <a:fld id="{FC3853B9-C74E-A14A-9659-8F3953DB2F40}" type="slidenum">
              <a:rPr lang="es-ES" smtClean="0"/>
              <a:t>‹Nº›</a:t>
            </a:fld>
            <a:endParaRPr lang="es-ES"/>
          </a:p>
        </p:txBody>
      </p:sp>
    </p:spTree>
    <p:extLst>
      <p:ext uri="{BB962C8B-B14F-4D97-AF65-F5344CB8AC3E}">
        <p14:creationId xmlns:p14="http://schemas.microsoft.com/office/powerpoint/2010/main" val="308945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A403451E-15FC-4B65-92F5-555695757B40}" type="datetime1">
              <a:rPr lang="es-ES" smtClean="0"/>
              <a:t>03/12/2021</a:t>
            </a:fld>
            <a:endParaRPr lang="es-ES"/>
          </a:p>
        </p:txBody>
      </p:sp>
      <p:sp>
        <p:nvSpPr>
          <p:cNvPr id="6" name="Marcador de pie de página 5"/>
          <p:cNvSpPr>
            <a:spLocks noGrp="1"/>
          </p:cNvSpPr>
          <p:nvPr>
            <p:ph type="ftr" sz="quarter" idx="11"/>
          </p:nvPr>
        </p:nvSpPr>
        <p:spPr/>
        <p:txBody>
          <a:bodyPr/>
          <a:lstStyle/>
          <a:p>
            <a:r>
              <a:rPr lang="es-ES"/>
              <a:t>Est.1.4.Man.1 V9 (17/12/2018)</a:t>
            </a:r>
          </a:p>
        </p:txBody>
      </p:sp>
      <p:sp>
        <p:nvSpPr>
          <p:cNvPr id="7" name="Marcador de número de diapositiva 6"/>
          <p:cNvSpPr>
            <a:spLocks noGrp="1"/>
          </p:cNvSpPr>
          <p:nvPr>
            <p:ph type="sldNum" sz="quarter" idx="12"/>
          </p:nvPr>
        </p:nvSpPr>
        <p:spPr/>
        <p:txBody>
          <a:bodyPr/>
          <a:lstStyle/>
          <a:p>
            <a:fld id="{FC3853B9-C74E-A14A-9659-8F3953DB2F40}" type="slidenum">
              <a:rPr lang="es-ES" smtClean="0"/>
              <a:t>‹Nº›</a:t>
            </a:fld>
            <a:endParaRPr lang="es-ES"/>
          </a:p>
        </p:txBody>
      </p:sp>
    </p:spTree>
    <p:extLst>
      <p:ext uri="{BB962C8B-B14F-4D97-AF65-F5344CB8AC3E}">
        <p14:creationId xmlns:p14="http://schemas.microsoft.com/office/powerpoint/2010/main" val="128481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2DD0E3B7-9CD0-4086-AD7D-0A7E9001D7B6}" type="datetime1">
              <a:rPr lang="es-ES" smtClean="0"/>
              <a:t>03/12/2021</a:t>
            </a:fld>
            <a:endParaRPr lang="es-ES"/>
          </a:p>
        </p:txBody>
      </p:sp>
      <p:sp>
        <p:nvSpPr>
          <p:cNvPr id="8" name="Marcador de pie de página 7"/>
          <p:cNvSpPr>
            <a:spLocks noGrp="1"/>
          </p:cNvSpPr>
          <p:nvPr>
            <p:ph type="ftr" sz="quarter" idx="11"/>
          </p:nvPr>
        </p:nvSpPr>
        <p:spPr/>
        <p:txBody>
          <a:bodyPr/>
          <a:lstStyle/>
          <a:p>
            <a:r>
              <a:rPr lang="es-ES"/>
              <a:t>Est.1.4.Man.1 V9 (17/12/2018)</a:t>
            </a:r>
          </a:p>
        </p:txBody>
      </p:sp>
      <p:sp>
        <p:nvSpPr>
          <p:cNvPr id="9" name="Marcador de número de diapositiva 8"/>
          <p:cNvSpPr>
            <a:spLocks noGrp="1"/>
          </p:cNvSpPr>
          <p:nvPr>
            <p:ph type="sldNum" sz="quarter" idx="12"/>
          </p:nvPr>
        </p:nvSpPr>
        <p:spPr/>
        <p:txBody>
          <a:bodyPr/>
          <a:lstStyle/>
          <a:p>
            <a:fld id="{FC3853B9-C74E-A14A-9659-8F3953DB2F40}" type="slidenum">
              <a:rPr lang="es-ES" smtClean="0"/>
              <a:t>‹Nº›</a:t>
            </a:fld>
            <a:endParaRPr lang="es-ES"/>
          </a:p>
        </p:txBody>
      </p:sp>
    </p:spTree>
    <p:extLst>
      <p:ext uri="{BB962C8B-B14F-4D97-AF65-F5344CB8AC3E}">
        <p14:creationId xmlns:p14="http://schemas.microsoft.com/office/powerpoint/2010/main" val="160802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74FE3705-8E77-42FB-8750-ACF4078596EA}" type="datetime1">
              <a:rPr lang="es-ES" smtClean="0"/>
              <a:t>03/12/2021</a:t>
            </a:fld>
            <a:endParaRPr lang="es-ES"/>
          </a:p>
        </p:txBody>
      </p:sp>
      <p:sp>
        <p:nvSpPr>
          <p:cNvPr id="4" name="Marcador de pie de página 3"/>
          <p:cNvSpPr>
            <a:spLocks noGrp="1"/>
          </p:cNvSpPr>
          <p:nvPr>
            <p:ph type="ftr" sz="quarter" idx="11"/>
          </p:nvPr>
        </p:nvSpPr>
        <p:spPr/>
        <p:txBody>
          <a:bodyPr/>
          <a:lstStyle/>
          <a:p>
            <a:r>
              <a:rPr lang="es-ES"/>
              <a:t>Est.1.4.Man.1 V9 (17/12/2018)</a:t>
            </a:r>
          </a:p>
        </p:txBody>
      </p:sp>
      <p:sp>
        <p:nvSpPr>
          <p:cNvPr id="5" name="Marcador de número de diapositiva 4"/>
          <p:cNvSpPr>
            <a:spLocks noGrp="1"/>
          </p:cNvSpPr>
          <p:nvPr>
            <p:ph type="sldNum" sz="quarter" idx="12"/>
          </p:nvPr>
        </p:nvSpPr>
        <p:spPr/>
        <p:txBody>
          <a:bodyPr/>
          <a:lstStyle/>
          <a:p>
            <a:fld id="{FC3853B9-C74E-A14A-9659-8F3953DB2F40}" type="slidenum">
              <a:rPr lang="es-ES" smtClean="0"/>
              <a:t>‹Nº›</a:t>
            </a:fld>
            <a:endParaRPr lang="es-ES"/>
          </a:p>
        </p:txBody>
      </p:sp>
    </p:spTree>
    <p:extLst>
      <p:ext uri="{BB962C8B-B14F-4D97-AF65-F5344CB8AC3E}">
        <p14:creationId xmlns:p14="http://schemas.microsoft.com/office/powerpoint/2010/main" val="398745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AB4CBBF-B700-4570-ACD9-D86E0AC95837}" type="datetime1">
              <a:rPr lang="es-ES" smtClean="0"/>
              <a:t>03/12/2021</a:t>
            </a:fld>
            <a:endParaRPr lang="es-ES"/>
          </a:p>
        </p:txBody>
      </p:sp>
      <p:sp>
        <p:nvSpPr>
          <p:cNvPr id="3" name="Marcador de pie de página 2"/>
          <p:cNvSpPr>
            <a:spLocks noGrp="1"/>
          </p:cNvSpPr>
          <p:nvPr>
            <p:ph type="ftr" sz="quarter" idx="11"/>
          </p:nvPr>
        </p:nvSpPr>
        <p:spPr/>
        <p:txBody>
          <a:bodyPr/>
          <a:lstStyle/>
          <a:p>
            <a:r>
              <a:rPr lang="es-ES"/>
              <a:t>Est.1.4.Man.1 V9 (17/12/2018)</a:t>
            </a:r>
          </a:p>
        </p:txBody>
      </p:sp>
      <p:sp>
        <p:nvSpPr>
          <p:cNvPr id="4" name="Marcador de número de diapositiva 3"/>
          <p:cNvSpPr>
            <a:spLocks noGrp="1"/>
          </p:cNvSpPr>
          <p:nvPr>
            <p:ph type="sldNum" sz="quarter" idx="12"/>
          </p:nvPr>
        </p:nvSpPr>
        <p:spPr/>
        <p:txBody>
          <a:bodyPr/>
          <a:lstStyle/>
          <a:p>
            <a:fld id="{FC3853B9-C74E-A14A-9659-8F3953DB2F40}" type="slidenum">
              <a:rPr lang="es-ES" smtClean="0"/>
              <a:t>‹Nº›</a:t>
            </a:fld>
            <a:endParaRPr lang="es-ES"/>
          </a:p>
        </p:txBody>
      </p:sp>
    </p:spTree>
    <p:extLst>
      <p:ext uri="{BB962C8B-B14F-4D97-AF65-F5344CB8AC3E}">
        <p14:creationId xmlns:p14="http://schemas.microsoft.com/office/powerpoint/2010/main" val="370860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660FBF5-DE02-430A-A0D4-6AFD2B876E9D}" type="datetime1">
              <a:rPr lang="es-ES" smtClean="0"/>
              <a:t>03/12/2021</a:t>
            </a:fld>
            <a:endParaRPr lang="es-ES"/>
          </a:p>
        </p:txBody>
      </p:sp>
      <p:sp>
        <p:nvSpPr>
          <p:cNvPr id="6" name="Marcador de pie de página 5"/>
          <p:cNvSpPr>
            <a:spLocks noGrp="1"/>
          </p:cNvSpPr>
          <p:nvPr>
            <p:ph type="ftr" sz="quarter" idx="11"/>
          </p:nvPr>
        </p:nvSpPr>
        <p:spPr/>
        <p:txBody>
          <a:bodyPr/>
          <a:lstStyle/>
          <a:p>
            <a:r>
              <a:rPr lang="es-ES"/>
              <a:t>Est.1.4.Man.1 V9 (17/12/2018)</a:t>
            </a:r>
          </a:p>
        </p:txBody>
      </p:sp>
      <p:sp>
        <p:nvSpPr>
          <p:cNvPr id="7" name="Marcador de número de diapositiva 6"/>
          <p:cNvSpPr>
            <a:spLocks noGrp="1"/>
          </p:cNvSpPr>
          <p:nvPr>
            <p:ph type="sldNum" sz="quarter" idx="12"/>
          </p:nvPr>
        </p:nvSpPr>
        <p:spPr/>
        <p:txBody>
          <a:bodyPr/>
          <a:lstStyle/>
          <a:p>
            <a:fld id="{FC3853B9-C74E-A14A-9659-8F3953DB2F40}" type="slidenum">
              <a:rPr lang="es-ES" smtClean="0"/>
              <a:t>‹Nº›</a:t>
            </a:fld>
            <a:endParaRPr lang="es-ES"/>
          </a:p>
        </p:txBody>
      </p:sp>
    </p:spTree>
    <p:extLst>
      <p:ext uri="{BB962C8B-B14F-4D97-AF65-F5344CB8AC3E}">
        <p14:creationId xmlns:p14="http://schemas.microsoft.com/office/powerpoint/2010/main" val="96000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78DDC43-B53A-4972-96F0-2262F24DA905}" type="datetime1">
              <a:rPr lang="es-ES" smtClean="0"/>
              <a:t>03/12/2021</a:t>
            </a:fld>
            <a:endParaRPr lang="es-ES"/>
          </a:p>
        </p:txBody>
      </p:sp>
      <p:sp>
        <p:nvSpPr>
          <p:cNvPr id="6" name="Marcador de pie de página 5"/>
          <p:cNvSpPr>
            <a:spLocks noGrp="1"/>
          </p:cNvSpPr>
          <p:nvPr>
            <p:ph type="ftr" sz="quarter" idx="11"/>
          </p:nvPr>
        </p:nvSpPr>
        <p:spPr/>
        <p:txBody>
          <a:bodyPr/>
          <a:lstStyle/>
          <a:p>
            <a:r>
              <a:rPr lang="es-ES"/>
              <a:t>Est.1.4.Man.1 V9 (17/12/2018)</a:t>
            </a:r>
          </a:p>
        </p:txBody>
      </p:sp>
      <p:sp>
        <p:nvSpPr>
          <p:cNvPr id="7" name="Marcador de número de diapositiva 6"/>
          <p:cNvSpPr>
            <a:spLocks noGrp="1"/>
          </p:cNvSpPr>
          <p:nvPr>
            <p:ph type="sldNum" sz="quarter" idx="12"/>
          </p:nvPr>
        </p:nvSpPr>
        <p:spPr/>
        <p:txBody>
          <a:bodyPr/>
          <a:lstStyle/>
          <a:p>
            <a:fld id="{FC3853B9-C74E-A14A-9659-8F3953DB2F40}" type="slidenum">
              <a:rPr lang="es-ES" smtClean="0"/>
              <a:t>‹Nº›</a:t>
            </a:fld>
            <a:endParaRPr lang="es-ES"/>
          </a:p>
        </p:txBody>
      </p:sp>
    </p:spTree>
    <p:extLst>
      <p:ext uri="{BB962C8B-B14F-4D97-AF65-F5344CB8AC3E}">
        <p14:creationId xmlns:p14="http://schemas.microsoft.com/office/powerpoint/2010/main" val="84416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5556AA0-DEB8-4BA7-A3CE-01D5D8399316}" type="datetime1">
              <a:rPr lang="es-ES" smtClean="0"/>
              <a:t>03/12/2021</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Est.1.4.Man.1 V9 (17/12/2018)</a:t>
            </a:r>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3853B9-C74E-A14A-9659-8F3953DB2F40}" type="slidenum">
              <a:rPr lang="es-ES" smtClean="0"/>
              <a:t>‹Nº›</a:t>
            </a:fld>
            <a:endParaRPr lang="es-ES"/>
          </a:p>
        </p:txBody>
      </p:sp>
      <p:sp>
        <p:nvSpPr>
          <p:cNvPr id="7" name="Rectángulo 6"/>
          <p:cNvSpPr/>
          <p:nvPr userDrawn="1"/>
        </p:nvSpPr>
        <p:spPr>
          <a:xfrm flipH="1">
            <a:off x="8823910" y="-1"/>
            <a:ext cx="320090" cy="642129"/>
          </a:xfrm>
          <a:prstGeom prst="rect">
            <a:avLst/>
          </a:prstGeom>
          <a:solidFill>
            <a:srgbClr val="1381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8" name="Rectángulo 7"/>
          <p:cNvSpPr/>
          <p:nvPr userDrawn="1"/>
        </p:nvSpPr>
        <p:spPr>
          <a:xfrm flipH="1">
            <a:off x="-6" y="-1"/>
            <a:ext cx="8823915" cy="642129"/>
          </a:xfrm>
          <a:prstGeom prst="rect">
            <a:avLst/>
          </a:prstGeom>
          <a:solidFill>
            <a:srgbClr val="DBE6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9" name="Imagen 8" descr="Logo-Minhacienda.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321064"/>
            <a:ext cx="1900403" cy="321064"/>
          </a:xfrm>
          <a:prstGeom prst="rect">
            <a:avLst/>
          </a:prstGeom>
        </p:spPr>
      </p:pic>
    </p:spTree>
    <p:extLst>
      <p:ext uri="{BB962C8B-B14F-4D97-AF65-F5344CB8AC3E}">
        <p14:creationId xmlns:p14="http://schemas.microsoft.com/office/powerpoint/2010/main" val="2389220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2.xml"/><Relationship Id="rId5" Type="http://schemas.microsoft.com/office/2007/relationships/hdphoto" Target="../media/hdphoto3.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slide" Target="slide2.xml"/><Relationship Id="rId5" Type="http://schemas.microsoft.com/office/2007/relationships/hdphoto" Target="../media/hdphoto3.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slide" Target="slide2.xml"/><Relationship Id="rId5" Type="http://schemas.microsoft.com/office/2007/relationships/hdphoto" Target="../media/hdphoto3.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slide" Target="slide2.xml"/><Relationship Id="rId5" Type="http://schemas.microsoft.com/office/2007/relationships/hdphoto" Target="../media/hdphoto3.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png"/><Relationship Id="rId7"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42.xml"/><Relationship Id="rId18" Type="http://schemas.openxmlformats.org/officeDocument/2006/relationships/slide" Target="slide2.xml"/><Relationship Id="rId3" Type="http://schemas.openxmlformats.org/officeDocument/2006/relationships/slide" Target="slide22.xml"/><Relationship Id="rId7" Type="http://schemas.openxmlformats.org/officeDocument/2006/relationships/slide" Target="slide50.xml"/><Relationship Id="rId12" Type="http://schemas.openxmlformats.org/officeDocument/2006/relationships/image" Target="../media/image24.pn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slide" Target="slide39.xml"/><Relationship Id="rId5" Type="http://schemas.openxmlformats.org/officeDocument/2006/relationships/slide" Target="slide17.xml"/><Relationship Id="rId15" Type="http://schemas.openxmlformats.org/officeDocument/2006/relationships/slide" Target="slide47.xml"/><Relationship Id="rId10" Type="http://schemas.openxmlformats.org/officeDocument/2006/relationships/image" Target="../media/image23.png"/><Relationship Id="rId19"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slide" Target="slide26.xml"/><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7.xml"/><Relationship Id="rId7"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16.xml"/><Relationship Id="rId4" Type="http://schemas.openxmlformats.org/officeDocument/2006/relationships/image" Target="../media/image21.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0.xml"/><Relationship Id="rId7" Type="http://schemas.microsoft.com/office/2007/relationships/hdphoto" Target="../media/hdphoto1.wdp"/><Relationship Id="rId12" Type="http://schemas.openxmlformats.org/officeDocument/2006/relationships/image" Target="../media/image6.png"/><Relationship Id="rId2"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slide" Target="slide2.xml"/><Relationship Id="rId5" Type="http://schemas.openxmlformats.org/officeDocument/2006/relationships/image" Target="../media/image21.png"/><Relationship Id="rId10" Type="http://schemas.microsoft.com/office/2007/relationships/hdphoto" Target="../media/hdphoto3.wdp"/><Relationship Id="rId4" Type="http://schemas.openxmlformats.org/officeDocument/2006/relationships/slide" Target="slide17.xm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6.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54.xml"/></Relationships>
</file>

<file path=ppt/slides/_rels/slide2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0.png"/><Relationship Id="rId7" Type="http://schemas.microsoft.com/office/2007/relationships/hdphoto" Target="../media/hdphoto3.wdp"/><Relationship Id="rId2" Type="http://schemas.openxmlformats.org/officeDocument/2006/relationships/slide" Target="slide2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16.xml"/><Relationship Id="rId4" Type="http://schemas.openxmlformats.org/officeDocument/2006/relationships/image" Target="../media/image29.pn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4.xml"/><Relationship Id="rId7" Type="http://schemas.microsoft.com/office/2007/relationships/hdphoto" Target="../media/hdphoto1.wdp"/><Relationship Id="rId12" Type="http://schemas.openxmlformats.org/officeDocument/2006/relationships/image" Target="../media/image6.png"/><Relationship Id="rId2"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slide" Target="slide2.xml"/><Relationship Id="rId5" Type="http://schemas.openxmlformats.org/officeDocument/2006/relationships/image" Target="../media/image20.png"/><Relationship Id="rId10" Type="http://schemas.microsoft.com/office/2007/relationships/hdphoto" Target="../media/hdphoto3.wdp"/><Relationship Id="rId4" Type="http://schemas.openxmlformats.org/officeDocument/2006/relationships/slide" Target="slide22.xml"/><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26.xml"/><Relationship Id="rId7"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16.xml"/><Relationship Id="rId4" Type="http://schemas.openxmlformats.org/officeDocument/2006/relationships/image" Target="../media/image23.pn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7.png"/><Relationship Id="rId3" Type="http://schemas.openxmlformats.org/officeDocument/2006/relationships/slide" Target="slide30.xml"/><Relationship Id="rId21" Type="http://schemas.openxmlformats.org/officeDocument/2006/relationships/image" Target="../media/image23.png"/><Relationship Id="rId7" Type="http://schemas.openxmlformats.org/officeDocument/2006/relationships/slide" Target="slide34.xml"/><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slide" Target="slide38.xml"/><Relationship Id="rId2" Type="http://schemas.openxmlformats.org/officeDocument/2006/relationships/slide" Target="slide28.xml"/><Relationship Id="rId16" Type="http://schemas.openxmlformats.org/officeDocument/2006/relationships/image" Target="../media/image36.png"/><Relationship Id="rId20" Type="http://schemas.openxmlformats.org/officeDocument/2006/relationships/slide" Target="slide26.xml"/><Relationship Id="rId29"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image" Target="../media/image31.png"/><Relationship Id="rId24" Type="http://schemas.microsoft.com/office/2007/relationships/hdphoto" Target="../media/hdphoto3.wdp"/><Relationship Id="rId5" Type="http://schemas.openxmlformats.org/officeDocument/2006/relationships/slide" Target="slide32.xml"/><Relationship Id="rId15" Type="http://schemas.openxmlformats.org/officeDocument/2006/relationships/image" Target="../media/image35.png"/><Relationship Id="rId23" Type="http://schemas.openxmlformats.org/officeDocument/2006/relationships/image" Target="../media/image10.png"/><Relationship Id="rId28" Type="http://schemas.openxmlformats.org/officeDocument/2006/relationships/slide" Target="slide2.xml"/><Relationship Id="rId10" Type="http://schemas.openxmlformats.org/officeDocument/2006/relationships/slide" Target="slide36.xml"/><Relationship Id="rId19" Type="http://schemas.openxmlformats.org/officeDocument/2006/relationships/image" Target="../media/image39.png"/><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image" Target="../media/image34.png"/><Relationship Id="rId22" Type="http://schemas.openxmlformats.org/officeDocument/2006/relationships/slide" Target="slide16.xml"/><Relationship Id="rId27"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9.xml"/><Relationship Id="rId7" Type="http://schemas.microsoft.com/office/2007/relationships/hdphoto" Target="../media/hdphoto3.wdp"/><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16.xml"/><Relationship Id="rId4" Type="http://schemas.openxmlformats.org/officeDocument/2006/relationships/image" Target="../media/image24.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9.xml"/><Relationship Id="rId7" Type="http://schemas.openxmlformats.org/officeDocument/2006/relationships/slide" Target="slide16.xml"/><Relationship Id="rId2" Type="http://schemas.openxmlformats.org/officeDocument/2006/relationships/slide" Target="slide4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24.png"/><Relationship Id="rId9" Type="http://schemas.microsoft.com/office/2007/relationships/hdphoto" Target="../media/hdphoto3.wdp"/></Relationships>
</file>

<file path=ppt/slides/_rels/slide41.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5.png"/><Relationship Id="rId7" Type="http://schemas.microsoft.com/office/2007/relationships/hdphoto" Target="../media/hdphoto3.wdp"/><Relationship Id="rId2" Type="http://schemas.openxmlformats.org/officeDocument/2006/relationships/slide" Target="slide4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16.xml"/><Relationship Id="rId4" Type="http://schemas.openxmlformats.org/officeDocument/2006/relationships/image" Target="../media/image41.png"/><Relationship Id="rId9"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image" Target="../media/image6.png"/><Relationship Id="rId3" Type="http://schemas.openxmlformats.org/officeDocument/2006/relationships/slide" Target="slide45.xml"/><Relationship Id="rId7" Type="http://schemas.microsoft.com/office/2007/relationships/hdphoto" Target="../media/hdphoto1.wdp"/><Relationship Id="rId12" Type="http://schemas.openxmlformats.org/officeDocument/2006/relationships/slide" Target="slide2.xml"/><Relationship Id="rId2" Type="http://schemas.openxmlformats.org/officeDocument/2006/relationships/slide" Target="slide44.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3.wdp"/><Relationship Id="rId5" Type="http://schemas.openxmlformats.org/officeDocument/2006/relationships/image" Target="../media/image25.png"/><Relationship Id="rId10" Type="http://schemas.openxmlformats.org/officeDocument/2006/relationships/image" Target="../media/image10.png"/><Relationship Id="rId4" Type="http://schemas.openxmlformats.org/officeDocument/2006/relationships/slide" Target="slide42.xml"/><Relationship Id="rId9" Type="http://schemas.openxmlformats.org/officeDocument/2006/relationships/slide" Target="slide16.xml"/></Relationships>
</file>

<file path=ppt/slides/_rels/slide44.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6.png"/><Relationship Id="rId7" Type="http://schemas.microsoft.com/office/2007/relationships/hdphoto" Target="../media/hdphoto3.wdp"/><Relationship Id="rId2" Type="http://schemas.openxmlformats.org/officeDocument/2006/relationships/slide" Target="slide4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16.xml"/><Relationship Id="rId4" Type="http://schemas.openxmlformats.org/officeDocument/2006/relationships/image" Target="../media/image42.png"/><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47.xml"/><Relationship Id="rId7" Type="http://schemas.openxmlformats.org/officeDocument/2006/relationships/slide" Target="slide16.xml"/><Relationship Id="rId2" Type="http://schemas.openxmlformats.org/officeDocument/2006/relationships/slide" Target="slide49.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26.png"/><Relationship Id="rId9" Type="http://schemas.microsoft.com/office/2007/relationships/hdphoto" Target="../media/hdphoto3.wdp"/></Relationships>
</file>

<file path=ppt/slides/_rels/slide4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2.png"/><Relationship Id="rId7" Type="http://schemas.microsoft.com/office/2007/relationships/hdphoto" Target="../media/hdphoto3.wdp"/><Relationship Id="rId2" Type="http://schemas.openxmlformats.org/officeDocument/2006/relationships/slide" Target="slide5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16.xml"/><Relationship Id="rId4" Type="http://schemas.openxmlformats.org/officeDocument/2006/relationships/image" Target="../media/image43.png"/><Relationship Id="rId9" Type="http://schemas.openxmlformats.org/officeDocument/2006/relationships/image" Target="../media/image6.png"/></Relationships>
</file>

<file path=ppt/slides/_rels/slide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50.xml"/><Relationship Id="rId7" Type="http://schemas.openxmlformats.org/officeDocument/2006/relationships/slide" Target="slide16.xml"/><Relationship Id="rId2" Type="http://schemas.openxmlformats.org/officeDocument/2006/relationships/slide" Target="slide5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22.png"/><Relationship Id="rId9" Type="http://schemas.microsoft.com/office/2007/relationships/hdphoto" Target="../media/hdphoto3.wdp"/></Relationships>
</file>

<file path=ppt/slides/_rels/slide5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slide" Target="slide2.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5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6.png"/></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2.xml"/><Relationship Id="rId3" Type="http://schemas.openxmlformats.org/officeDocument/2006/relationships/diagramLayout" Target="../diagrams/layout1.xml"/><Relationship Id="rId7" Type="http://schemas.openxmlformats.org/officeDocument/2006/relationships/image" Target="../media/image8.png"/><Relationship Id="rId12" Type="http://schemas.openxmlformats.org/officeDocument/2006/relationships/slide" Target="slide13.xml"/><Relationship Id="rId17" Type="http://schemas.microsoft.com/office/2007/relationships/hdphoto" Target="../media/hdphoto1.wdp"/><Relationship Id="rId2" Type="http://schemas.openxmlformats.org/officeDocument/2006/relationships/diagramData" Target="../diagrams/data1.xml"/><Relationship Id="rId16"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slide" Target="slide10.xml"/><Relationship Id="rId5" Type="http://schemas.openxmlformats.org/officeDocument/2006/relationships/diagramColors" Target="../diagrams/colors1.xml"/><Relationship Id="rId15" Type="http://schemas.openxmlformats.org/officeDocument/2006/relationships/slide" Target="slide14.xml"/><Relationship Id="rId10" Type="http://schemas.openxmlformats.org/officeDocument/2006/relationships/slide" Target="slide8.xml"/><Relationship Id="rId19"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slide" Target="slide9.xml"/><Relationship Id="rId14" Type="http://schemas.openxmlformats.org/officeDocument/2006/relationships/slide" Target="slide1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2.wdp"/><Relationship Id="rId7"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slide" Target="slide2.xml"/><Relationship Id="rId5" Type="http://schemas.microsoft.com/office/2007/relationships/hdphoto" Target="../media/hdphoto3.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44139" y="652412"/>
            <a:ext cx="4974602" cy="4426673"/>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p:cNvSpPr txBox="1">
            <a:spLocks/>
          </p:cNvSpPr>
          <p:nvPr/>
        </p:nvSpPr>
        <p:spPr>
          <a:xfrm>
            <a:off x="419369" y="2331813"/>
            <a:ext cx="4200928" cy="2350627"/>
          </a:xfrm>
          <a:prstGeom prst="rect">
            <a:avLst/>
          </a:prstGeom>
        </p:spPr>
        <p:style>
          <a:lnRef idx="3">
            <a:schemeClr val="lt1"/>
          </a:lnRef>
          <a:fillRef idx="1">
            <a:schemeClr val="accent5"/>
          </a:fillRef>
          <a:effectRef idx="1">
            <a:schemeClr val="accent5"/>
          </a:effectRef>
          <a:fontRef idx="minor">
            <a:schemeClr val="lt1"/>
          </a:fontRef>
        </p:style>
        <p:txBody>
          <a:bodyPr vert="horz" lIns="86935" tIns="43467" rIns="86935" bIns="43467"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O" sz="3423" dirty="0">
                <a:latin typeface="Berlin Sans FB" panose="020E0602020502020306" pitchFamily="34" charset="0"/>
              </a:rPr>
              <a:t>Aprende y participa en nuestro Sistema Único de Gestión - SUG</a:t>
            </a:r>
            <a:endParaRPr lang="es-CO" sz="3423" dirty="0">
              <a:latin typeface="Berlin Sans FB" panose="020E0602020502020306" pitchFamily="34" charset="0"/>
              <a:hlinkClick r:id="rId3" action="ppaction://hlinksldjump"/>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658" y="652412"/>
            <a:ext cx="1536773" cy="1536773"/>
          </a:xfrm>
          <a:prstGeom prst="rect">
            <a:avLst/>
          </a:prstGeom>
        </p:spPr>
      </p:pic>
      <p:sp>
        <p:nvSpPr>
          <p:cNvPr id="6" name="Marcador de pie de página 2">
            <a:extLst>
              <a:ext uri="{FF2B5EF4-FFF2-40B4-BE49-F238E27FC236}">
                <a16:creationId xmlns:a16="http://schemas.microsoft.com/office/drawing/2014/main" id="{4CA647D6-C245-4071-951E-1D8379416DEA}"/>
              </a:ext>
            </a:extLst>
          </p:cNvPr>
          <p:cNvSpPr txBox="1">
            <a:spLocks/>
          </p:cNvSpPr>
          <p:nvPr/>
        </p:nvSpPr>
        <p:spPr>
          <a:xfrm>
            <a:off x="7877262" y="4869656"/>
            <a:ext cx="1266738" cy="273844"/>
          </a:xfrm>
          <a:prstGeom prst="rect">
            <a:avLst/>
          </a:prstGeom>
        </p:spPr>
        <p:txBody>
          <a:bodyPr vert="horz" lIns="91440" tIns="45720" rIns="91440" bIns="4572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sz="700"/>
              <a:t>Est.1.4.Man.1 V10 (20/08/2020)</a:t>
            </a:r>
            <a:endParaRPr lang="es-ES" sz="700" dirty="0"/>
          </a:p>
        </p:txBody>
      </p:sp>
    </p:spTree>
    <p:extLst>
      <p:ext uri="{BB962C8B-B14F-4D97-AF65-F5344CB8AC3E}">
        <p14:creationId xmlns:p14="http://schemas.microsoft.com/office/powerpoint/2010/main" val="322211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1"/>
          <p:cNvSpPr txBox="1"/>
          <p:nvPr/>
        </p:nvSpPr>
        <p:spPr>
          <a:xfrm>
            <a:off x="1616481" y="2004367"/>
            <a:ext cx="1893063" cy="981211"/>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ctr">
              <a:defRPr sz="12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ES" sz="1141" dirty="0"/>
              <a:t>Coordinar y generar condiciones para el desarrollo de los procesos dando cumplimiento al marco normativo</a:t>
            </a:r>
            <a:endParaRPr lang="es-CO" sz="1141" dirty="0"/>
          </a:p>
        </p:txBody>
      </p:sp>
      <p:sp>
        <p:nvSpPr>
          <p:cNvPr id="4" name="TextBox 121"/>
          <p:cNvSpPr txBox="1"/>
          <p:nvPr/>
        </p:nvSpPr>
        <p:spPr>
          <a:xfrm>
            <a:off x="7084435" y="3427179"/>
            <a:ext cx="1398661" cy="423413"/>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ctr">
              <a:defRPr sz="12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1141" dirty="0"/>
              <a:t>Realizar autoevaluación</a:t>
            </a:r>
            <a:endParaRPr lang="en-US" sz="1141" dirty="0"/>
          </a:p>
        </p:txBody>
      </p:sp>
      <p:sp>
        <p:nvSpPr>
          <p:cNvPr id="5" name="TextBox 121"/>
          <p:cNvSpPr txBox="1"/>
          <p:nvPr/>
        </p:nvSpPr>
        <p:spPr>
          <a:xfrm>
            <a:off x="7186085" y="1898974"/>
            <a:ext cx="1466427" cy="438919"/>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ctr">
              <a:defRPr sz="12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1141" dirty="0"/>
              <a:t>Operar prácticas del SUG</a:t>
            </a:r>
            <a:endParaRPr lang="en-US" sz="1141" dirty="0"/>
          </a:p>
        </p:txBody>
      </p:sp>
      <p:sp>
        <p:nvSpPr>
          <p:cNvPr id="6" name="Oval 37"/>
          <p:cNvSpPr/>
          <p:nvPr/>
        </p:nvSpPr>
        <p:spPr>
          <a:xfrm>
            <a:off x="3715960" y="3854393"/>
            <a:ext cx="1874365" cy="209430"/>
          </a:xfrm>
          <a:prstGeom prst="ellipse">
            <a:avLst/>
          </a:prstGeom>
          <a:gradFill flip="none" rotWithShape="1">
            <a:gsLst>
              <a:gs pos="0">
                <a:schemeClr val="tx1">
                  <a:lumMod val="95000"/>
                  <a:lumOff val="5000"/>
                  <a:alpha val="20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869212">
              <a:defRPr/>
            </a:pPr>
            <a:endParaRPr lang="en-US" sz="2320" kern="0" dirty="0">
              <a:solidFill>
                <a:sysClr val="window" lastClr="FFFFFF"/>
              </a:solidFill>
              <a:latin typeface="Calibri"/>
            </a:endParaRPr>
          </a:p>
        </p:txBody>
      </p:sp>
      <p:grpSp>
        <p:nvGrpSpPr>
          <p:cNvPr id="2" name="Grupo 1">
            <a:extLst>
              <a:ext uri="{FF2B5EF4-FFF2-40B4-BE49-F238E27FC236}">
                <a16:creationId xmlns:a16="http://schemas.microsoft.com/office/drawing/2014/main" id="{6858D957-BF98-4224-B001-DC461822B4DD}"/>
              </a:ext>
            </a:extLst>
          </p:cNvPr>
          <p:cNvGrpSpPr/>
          <p:nvPr/>
        </p:nvGrpSpPr>
        <p:grpSpPr>
          <a:xfrm>
            <a:off x="2414884" y="3141603"/>
            <a:ext cx="1598504" cy="1497464"/>
            <a:chOff x="2183648" y="3078335"/>
            <a:chExt cx="1598504" cy="1497464"/>
          </a:xfrm>
        </p:grpSpPr>
        <p:sp>
          <p:nvSpPr>
            <p:cNvPr id="8" name="Freeform 16"/>
            <p:cNvSpPr>
              <a:spLocks/>
            </p:cNvSpPr>
            <p:nvPr/>
          </p:nvSpPr>
          <p:spPr bwMode="auto">
            <a:xfrm rot="1113450" flipH="1">
              <a:off x="2187995" y="3078335"/>
              <a:ext cx="1594157" cy="1497464"/>
            </a:xfrm>
            <a:custGeom>
              <a:avLst/>
              <a:gdLst>
                <a:gd name="T0" fmla="*/ 660 w 1663"/>
                <a:gd name="T1" fmla="*/ 0 h 1629"/>
                <a:gd name="T2" fmla="*/ 811 w 1663"/>
                <a:gd name="T3" fmla="*/ 71 h 1629"/>
                <a:gd name="T4" fmla="*/ 1658 w 1663"/>
                <a:gd name="T5" fmla="*/ 472 h 1629"/>
                <a:gd name="T6" fmla="*/ 1663 w 1663"/>
                <a:gd name="T7" fmla="*/ 474 h 1629"/>
                <a:gd name="T8" fmla="*/ 1274 w 1663"/>
                <a:gd name="T9" fmla="*/ 1383 h 1629"/>
                <a:gd name="T10" fmla="*/ 447 w 1663"/>
                <a:gd name="T11" fmla="*/ 1608 h 1629"/>
                <a:gd name="T12" fmla="*/ 374 w 1663"/>
                <a:gd name="T13" fmla="*/ 1629 h 1629"/>
                <a:gd name="T14" fmla="*/ 55 w 1663"/>
                <a:gd name="T15" fmla="*/ 735 h 1629"/>
                <a:gd name="T16" fmla="*/ 0 w 1663"/>
                <a:gd name="T17" fmla="*/ 585 h 1629"/>
                <a:gd name="T18" fmla="*/ 101 w 1663"/>
                <a:gd name="T19" fmla="*/ 525 h 1629"/>
                <a:gd name="T20" fmla="*/ 197 w 1663"/>
                <a:gd name="T21" fmla="*/ 460 h 1629"/>
                <a:gd name="T22" fmla="*/ 286 w 1663"/>
                <a:gd name="T23" fmla="*/ 391 h 1629"/>
                <a:gd name="T24" fmla="*/ 261 w 1663"/>
                <a:gd name="T25" fmla="*/ 213 h 1629"/>
                <a:gd name="T26" fmla="*/ 431 w 1663"/>
                <a:gd name="T27" fmla="*/ 259 h 1629"/>
                <a:gd name="T28" fmla="*/ 478 w 1663"/>
                <a:gd name="T29" fmla="*/ 213 h 1629"/>
                <a:gd name="T30" fmla="*/ 518 w 1663"/>
                <a:gd name="T31" fmla="*/ 169 h 1629"/>
                <a:gd name="T32" fmla="*/ 554 w 1663"/>
                <a:gd name="T33" fmla="*/ 130 h 1629"/>
                <a:gd name="T34" fmla="*/ 585 w 1663"/>
                <a:gd name="T35" fmla="*/ 94 h 1629"/>
                <a:gd name="T36" fmla="*/ 612 w 1663"/>
                <a:gd name="T37" fmla="*/ 61 h 1629"/>
                <a:gd name="T38" fmla="*/ 631 w 1663"/>
                <a:gd name="T39" fmla="*/ 36 h 1629"/>
                <a:gd name="T40" fmla="*/ 646 w 1663"/>
                <a:gd name="T41" fmla="*/ 17 h 1629"/>
                <a:gd name="T42" fmla="*/ 656 w 1663"/>
                <a:gd name="T43" fmla="*/ 3 h 1629"/>
                <a:gd name="T44" fmla="*/ 660 w 1663"/>
                <a:gd name="T45" fmla="*/ 0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3" h="1629">
                  <a:moveTo>
                    <a:pt x="660" y="0"/>
                  </a:moveTo>
                  <a:lnTo>
                    <a:pt x="811" y="71"/>
                  </a:lnTo>
                  <a:lnTo>
                    <a:pt x="1658" y="472"/>
                  </a:lnTo>
                  <a:lnTo>
                    <a:pt x="1663" y="474"/>
                  </a:lnTo>
                  <a:lnTo>
                    <a:pt x="1274" y="1383"/>
                  </a:lnTo>
                  <a:lnTo>
                    <a:pt x="447" y="1608"/>
                  </a:lnTo>
                  <a:lnTo>
                    <a:pt x="374" y="1629"/>
                  </a:lnTo>
                  <a:lnTo>
                    <a:pt x="55" y="735"/>
                  </a:lnTo>
                  <a:lnTo>
                    <a:pt x="0" y="585"/>
                  </a:lnTo>
                  <a:lnTo>
                    <a:pt x="101" y="525"/>
                  </a:lnTo>
                  <a:lnTo>
                    <a:pt x="197" y="460"/>
                  </a:lnTo>
                  <a:lnTo>
                    <a:pt x="286" y="391"/>
                  </a:lnTo>
                  <a:lnTo>
                    <a:pt x="261" y="213"/>
                  </a:lnTo>
                  <a:lnTo>
                    <a:pt x="431" y="259"/>
                  </a:lnTo>
                  <a:lnTo>
                    <a:pt x="478" y="213"/>
                  </a:lnTo>
                  <a:lnTo>
                    <a:pt x="518" y="169"/>
                  </a:lnTo>
                  <a:lnTo>
                    <a:pt x="554" y="130"/>
                  </a:lnTo>
                  <a:lnTo>
                    <a:pt x="585" y="94"/>
                  </a:lnTo>
                  <a:lnTo>
                    <a:pt x="612" y="61"/>
                  </a:lnTo>
                  <a:lnTo>
                    <a:pt x="631" y="36"/>
                  </a:lnTo>
                  <a:lnTo>
                    <a:pt x="646" y="17"/>
                  </a:lnTo>
                  <a:lnTo>
                    <a:pt x="656" y="3"/>
                  </a:lnTo>
                  <a:lnTo>
                    <a:pt x="660" y="0"/>
                  </a:lnTo>
                  <a:close/>
                </a:path>
              </a:pathLst>
            </a:custGeom>
            <a:solidFill>
              <a:schemeClr val="accent6"/>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9" name="Freeform 17"/>
            <p:cNvSpPr>
              <a:spLocks/>
            </p:cNvSpPr>
            <p:nvPr/>
          </p:nvSpPr>
          <p:spPr bwMode="auto">
            <a:xfrm rot="1113450" flipH="1">
              <a:off x="2183648" y="3134279"/>
              <a:ext cx="1536641" cy="1432196"/>
            </a:xfrm>
            <a:custGeom>
              <a:avLst/>
              <a:gdLst>
                <a:gd name="T0" fmla="*/ 756 w 1603"/>
                <a:gd name="T1" fmla="*/ 0 h 1558"/>
                <a:gd name="T2" fmla="*/ 1603 w 1603"/>
                <a:gd name="T3" fmla="*/ 401 h 1558"/>
                <a:gd name="T4" fmla="*/ 1591 w 1603"/>
                <a:gd name="T5" fmla="*/ 428 h 1558"/>
                <a:gd name="T6" fmla="*/ 1576 w 1603"/>
                <a:gd name="T7" fmla="*/ 460 h 1558"/>
                <a:gd name="T8" fmla="*/ 1557 w 1603"/>
                <a:gd name="T9" fmla="*/ 502 h 1558"/>
                <a:gd name="T10" fmla="*/ 1534 w 1603"/>
                <a:gd name="T11" fmla="*/ 549 h 1558"/>
                <a:gd name="T12" fmla="*/ 1505 w 1603"/>
                <a:gd name="T13" fmla="*/ 602 h 1558"/>
                <a:gd name="T14" fmla="*/ 1472 w 1603"/>
                <a:gd name="T15" fmla="*/ 658 h 1558"/>
                <a:gd name="T16" fmla="*/ 1434 w 1603"/>
                <a:gd name="T17" fmla="*/ 719 h 1558"/>
                <a:gd name="T18" fmla="*/ 1390 w 1603"/>
                <a:gd name="T19" fmla="*/ 783 h 1558"/>
                <a:gd name="T20" fmla="*/ 1342 w 1603"/>
                <a:gd name="T21" fmla="*/ 850 h 1558"/>
                <a:gd name="T22" fmla="*/ 1288 w 1603"/>
                <a:gd name="T23" fmla="*/ 919 h 1558"/>
                <a:gd name="T24" fmla="*/ 1227 w 1603"/>
                <a:gd name="T25" fmla="*/ 988 h 1558"/>
                <a:gd name="T26" fmla="*/ 1161 w 1603"/>
                <a:gd name="T27" fmla="*/ 1057 h 1558"/>
                <a:gd name="T28" fmla="*/ 1088 w 1603"/>
                <a:gd name="T29" fmla="*/ 1126 h 1558"/>
                <a:gd name="T30" fmla="*/ 1010 w 1603"/>
                <a:gd name="T31" fmla="*/ 1195 h 1558"/>
                <a:gd name="T32" fmla="*/ 923 w 1603"/>
                <a:gd name="T33" fmla="*/ 1261 h 1558"/>
                <a:gd name="T34" fmla="*/ 831 w 1603"/>
                <a:gd name="T35" fmla="*/ 1324 h 1558"/>
                <a:gd name="T36" fmla="*/ 733 w 1603"/>
                <a:gd name="T37" fmla="*/ 1385 h 1558"/>
                <a:gd name="T38" fmla="*/ 626 w 1603"/>
                <a:gd name="T39" fmla="*/ 1441 h 1558"/>
                <a:gd name="T40" fmla="*/ 513 w 1603"/>
                <a:gd name="T41" fmla="*/ 1493 h 1558"/>
                <a:gd name="T42" fmla="*/ 392 w 1603"/>
                <a:gd name="T43" fmla="*/ 1537 h 1558"/>
                <a:gd name="T44" fmla="*/ 319 w 1603"/>
                <a:gd name="T45" fmla="*/ 1558 h 1558"/>
                <a:gd name="T46" fmla="*/ 0 w 1603"/>
                <a:gd name="T47" fmla="*/ 664 h 1558"/>
                <a:gd name="T48" fmla="*/ 100 w 1603"/>
                <a:gd name="T49" fmla="*/ 610 h 1558"/>
                <a:gd name="T50" fmla="*/ 194 w 1603"/>
                <a:gd name="T51" fmla="*/ 552 h 1558"/>
                <a:gd name="T52" fmla="*/ 281 w 1603"/>
                <a:gd name="T53" fmla="*/ 491 h 1558"/>
                <a:gd name="T54" fmla="*/ 361 w 1603"/>
                <a:gd name="T55" fmla="*/ 428 h 1558"/>
                <a:gd name="T56" fmla="*/ 434 w 1603"/>
                <a:gd name="T57" fmla="*/ 366 h 1558"/>
                <a:gd name="T58" fmla="*/ 499 w 1603"/>
                <a:gd name="T59" fmla="*/ 303 h 1558"/>
                <a:gd name="T60" fmla="*/ 559 w 1603"/>
                <a:gd name="T61" fmla="*/ 243 h 1558"/>
                <a:gd name="T62" fmla="*/ 613 w 1603"/>
                <a:gd name="T63" fmla="*/ 184 h 1558"/>
                <a:gd name="T64" fmla="*/ 659 w 1603"/>
                <a:gd name="T65" fmla="*/ 130 h 1558"/>
                <a:gd name="T66" fmla="*/ 697 w 1603"/>
                <a:gd name="T67" fmla="*/ 80 h 1558"/>
                <a:gd name="T68" fmla="*/ 730 w 1603"/>
                <a:gd name="T69" fmla="*/ 38 h 1558"/>
                <a:gd name="T70" fmla="*/ 756 w 1603"/>
                <a:gd name="T71"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3" h="1558">
                  <a:moveTo>
                    <a:pt x="756" y="0"/>
                  </a:moveTo>
                  <a:lnTo>
                    <a:pt x="1603" y="401"/>
                  </a:lnTo>
                  <a:lnTo>
                    <a:pt x="1591" y="428"/>
                  </a:lnTo>
                  <a:lnTo>
                    <a:pt x="1576" y="460"/>
                  </a:lnTo>
                  <a:lnTo>
                    <a:pt x="1557" y="502"/>
                  </a:lnTo>
                  <a:lnTo>
                    <a:pt x="1534" y="549"/>
                  </a:lnTo>
                  <a:lnTo>
                    <a:pt x="1505" y="602"/>
                  </a:lnTo>
                  <a:lnTo>
                    <a:pt x="1472" y="658"/>
                  </a:lnTo>
                  <a:lnTo>
                    <a:pt x="1434" y="719"/>
                  </a:lnTo>
                  <a:lnTo>
                    <a:pt x="1390" y="783"/>
                  </a:lnTo>
                  <a:lnTo>
                    <a:pt x="1342" y="850"/>
                  </a:lnTo>
                  <a:lnTo>
                    <a:pt x="1288" y="919"/>
                  </a:lnTo>
                  <a:lnTo>
                    <a:pt x="1227" y="988"/>
                  </a:lnTo>
                  <a:lnTo>
                    <a:pt x="1161" y="1057"/>
                  </a:lnTo>
                  <a:lnTo>
                    <a:pt x="1088" y="1126"/>
                  </a:lnTo>
                  <a:lnTo>
                    <a:pt x="1010" y="1195"/>
                  </a:lnTo>
                  <a:lnTo>
                    <a:pt x="923" y="1261"/>
                  </a:lnTo>
                  <a:lnTo>
                    <a:pt x="831" y="1324"/>
                  </a:lnTo>
                  <a:lnTo>
                    <a:pt x="733" y="1385"/>
                  </a:lnTo>
                  <a:lnTo>
                    <a:pt x="626" y="1441"/>
                  </a:lnTo>
                  <a:lnTo>
                    <a:pt x="513" y="1493"/>
                  </a:lnTo>
                  <a:lnTo>
                    <a:pt x="392" y="1537"/>
                  </a:lnTo>
                  <a:lnTo>
                    <a:pt x="319" y="1558"/>
                  </a:lnTo>
                  <a:lnTo>
                    <a:pt x="0" y="664"/>
                  </a:lnTo>
                  <a:lnTo>
                    <a:pt x="100" y="610"/>
                  </a:lnTo>
                  <a:lnTo>
                    <a:pt x="194" y="552"/>
                  </a:lnTo>
                  <a:lnTo>
                    <a:pt x="281" y="491"/>
                  </a:lnTo>
                  <a:lnTo>
                    <a:pt x="361" y="428"/>
                  </a:lnTo>
                  <a:lnTo>
                    <a:pt x="434" y="366"/>
                  </a:lnTo>
                  <a:lnTo>
                    <a:pt x="499" y="303"/>
                  </a:lnTo>
                  <a:lnTo>
                    <a:pt x="559" y="243"/>
                  </a:lnTo>
                  <a:lnTo>
                    <a:pt x="613" y="184"/>
                  </a:lnTo>
                  <a:lnTo>
                    <a:pt x="659" y="130"/>
                  </a:lnTo>
                  <a:lnTo>
                    <a:pt x="697" y="80"/>
                  </a:lnTo>
                  <a:lnTo>
                    <a:pt x="730" y="38"/>
                  </a:lnTo>
                  <a:lnTo>
                    <a:pt x="756" y="0"/>
                  </a:lnTo>
                  <a:close/>
                </a:path>
              </a:pathLst>
            </a:custGeom>
            <a:solidFill>
              <a:schemeClr val="accent6">
                <a:lumMod val="60000"/>
                <a:lumOff val="40000"/>
                <a:alpha val="5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0" name="TextBox 121"/>
            <p:cNvSpPr txBox="1"/>
            <p:nvPr/>
          </p:nvSpPr>
          <p:spPr>
            <a:xfrm>
              <a:off x="2475256" y="3672032"/>
              <a:ext cx="998864" cy="443455"/>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141" b="1" dirty="0">
                  <a:solidFill>
                    <a:schemeClr val="bg1"/>
                  </a:solidFill>
                </a:rPr>
                <a:t>Operación del SUG</a:t>
              </a:r>
              <a:endParaRPr lang="es-CO" sz="1141" b="1" dirty="0">
                <a:solidFill>
                  <a:schemeClr val="bg1"/>
                </a:solidFill>
                <a:latin typeface="Arial Narrow" panose="020B0606020202030204" pitchFamily="34" charset="0"/>
              </a:endParaRPr>
            </a:p>
          </p:txBody>
        </p:sp>
      </p:grpSp>
      <p:grpSp>
        <p:nvGrpSpPr>
          <p:cNvPr id="11" name="Grupo 10"/>
          <p:cNvGrpSpPr/>
          <p:nvPr/>
        </p:nvGrpSpPr>
        <p:grpSpPr>
          <a:xfrm rot="1262689">
            <a:off x="5454241" y="1513726"/>
            <a:ext cx="1563481" cy="1527798"/>
            <a:chOff x="7228882" y="1293574"/>
            <a:chExt cx="1887778" cy="1896343"/>
          </a:xfrm>
        </p:grpSpPr>
        <p:sp>
          <p:nvSpPr>
            <p:cNvPr id="12" name="Freeform 6"/>
            <p:cNvSpPr>
              <a:spLocks/>
            </p:cNvSpPr>
            <p:nvPr/>
          </p:nvSpPr>
          <p:spPr bwMode="auto">
            <a:xfrm flipH="1">
              <a:off x="7228882" y="1293574"/>
              <a:ext cx="1887778" cy="1896343"/>
            </a:xfrm>
            <a:custGeom>
              <a:avLst/>
              <a:gdLst>
                <a:gd name="T0" fmla="*/ 1165 w 1631"/>
                <a:gd name="T1" fmla="*/ 0 h 1662"/>
                <a:gd name="T2" fmla="*/ 1169 w 1631"/>
                <a:gd name="T3" fmla="*/ 6 h 1662"/>
                <a:gd name="T4" fmla="*/ 1560 w 1631"/>
                <a:gd name="T5" fmla="*/ 856 h 1662"/>
                <a:gd name="T6" fmla="*/ 1631 w 1631"/>
                <a:gd name="T7" fmla="*/ 1008 h 1662"/>
                <a:gd name="T8" fmla="*/ 1627 w 1631"/>
                <a:gd name="T9" fmla="*/ 1011 h 1662"/>
                <a:gd name="T10" fmla="*/ 1614 w 1631"/>
                <a:gd name="T11" fmla="*/ 1021 h 1662"/>
                <a:gd name="T12" fmla="*/ 1595 w 1631"/>
                <a:gd name="T13" fmla="*/ 1035 h 1662"/>
                <a:gd name="T14" fmla="*/ 1570 w 1631"/>
                <a:gd name="T15" fmla="*/ 1056 h 1662"/>
                <a:gd name="T16" fmla="*/ 1537 w 1631"/>
                <a:gd name="T17" fmla="*/ 1082 h 1662"/>
                <a:gd name="T18" fmla="*/ 1501 w 1631"/>
                <a:gd name="T19" fmla="*/ 1113 h 1662"/>
                <a:gd name="T20" fmla="*/ 1460 w 1631"/>
                <a:gd name="T21" fmla="*/ 1148 h 1662"/>
                <a:gd name="T22" fmla="*/ 1416 w 1631"/>
                <a:gd name="T23" fmla="*/ 1188 h 1662"/>
                <a:gd name="T24" fmla="*/ 1370 w 1631"/>
                <a:gd name="T25" fmla="*/ 1234 h 1662"/>
                <a:gd name="T26" fmla="*/ 1416 w 1631"/>
                <a:gd name="T27" fmla="*/ 1405 h 1662"/>
                <a:gd name="T28" fmla="*/ 1238 w 1631"/>
                <a:gd name="T29" fmla="*/ 1378 h 1662"/>
                <a:gd name="T30" fmla="*/ 1167 w 1631"/>
                <a:gd name="T31" fmla="*/ 1466 h 1662"/>
                <a:gd name="T32" fmla="*/ 1102 w 1631"/>
                <a:gd name="T33" fmla="*/ 1562 h 1662"/>
                <a:gd name="T34" fmla="*/ 1042 w 1631"/>
                <a:gd name="T35" fmla="*/ 1662 h 1662"/>
                <a:gd name="T36" fmla="*/ 891 w 1631"/>
                <a:gd name="T37" fmla="*/ 1606 h 1662"/>
                <a:gd name="T38" fmla="*/ 0 w 1631"/>
                <a:gd name="T39" fmla="*/ 1280 h 1662"/>
                <a:gd name="T40" fmla="*/ 21 w 1631"/>
                <a:gd name="T41" fmla="*/ 1207 h 1662"/>
                <a:gd name="T42" fmla="*/ 252 w 1631"/>
                <a:gd name="T43" fmla="*/ 382 h 1662"/>
                <a:gd name="T44" fmla="*/ 1165 w 1631"/>
                <a:gd name="T45" fmla="*/ 0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1" h="1662">
                  <a:moveTo>
                    <a:pt x="1165" y="0"/>
                  </a:moveTo>
                  <a:lnTo>
                    <a:pt x="1169" y="6"/>
                  </a:lnTo>
                  <a:lnTo>
                    <a:pt x="1560" y="856"/>
                  </a:lnTo>
                  <a:lnTo>
                    <a:pt x="1631" y="1008"/>
                  </a:lnTo>
                  <a:lnTo>
                    <a:pt x="1627" y="1011"/>
                  </a:lnTo>
                  <a:lnTo>
                    <a:pt x="1614" y="1021"/>
                  </a:lnTo>
                  <a:lnTo>
                    <a:pt x="1595" y="1035"/>
                  </a:lnTo>
                  <a:lnTo>
                    <a:pt x="1570" y="1056"/>
                  </a:lnTo>
                  <a:lnTo>
                    <a:pt x="1537" y="1082"/>
                  </a:lnTo>
                  <a:lnTo>
                    <a:pt x="1501" y="1113"/>
                  </a:lnTo>
                  <a:lnTo>
                    <a:pt x="1460" y="1148"/>
                  </a:lnTo>
                  <a:lnTo>
                    <a:pt x="1416" y="1188"/>
                  </a:lnTo>
                  <a:lnTo>
                    <a:pt x="1370" y="1234"/>
                  </a:lnTo>
                  <a:lnTo>
                    <a:pt x="1416" y="1405"/>
                  </a:lnTo>
                  <a:lnTo>
                    <a:pt x="1238" y="1378"/>
                  </a:lnTo>
                  <a:lnTo>
                    <a:pt x="1167" y="1466"/>
                  </a:lnTo>
                  <a:lnTo>
                    <a:pt x="1102" y="1562"/>
                  </a:lnTo>
                  <a:lnTo>
                    <a:pt x="1042" y="1662"/>
                  </a:lnTo>
                  <a:lnTo>
                    <a:pt x="891" y="1606"/>
                  </a:lnTo>
                  <a:lnTo>
                    <a:pt x="0" y="1280"/>
                  </a:lnTo>
                  <a:lnTo>
                    <a:pt x="21" y="1207"/>
                  </a:lnTo>
                  <a:lnTo>
                    <a:pt x="252" y="382"/>
                  </a:lnTo>
                  <a:lnTo>
                    <a:pt x="1165" y="0"/>
                  </a:lnTo>
                  <a:close/>
                </a:path>
              </a:pathLst>
            </a:custGeom>
            <a:solidFill>
              <a:schemeClr val="accent1"/>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3" name="Freeform 7"/>
            <p:cNvSpPr>
              <a:spLocks/>
            </p:cNvSpPr>
            <p:nvPr/>
          </p:nvSpPr>
          <p:spPr bwMode="auto">
            <a:xfrm flipH="1">
              <a:off x="7311060" y="1300420"/>
              <a:ext cx="1805600" cy="1825600"/>
            </a:xfrm>
            <a:custGeom>
              <a:avLst/>
              <a:gdLst>
                <a:gd name="T0" fmla="*/ 1169 w 1560"/>
                <a:gd name="T1" fmla="*/ 0 h 1600"/>
                <a:gd name="T2" fmla="*/ 1560 w 1560"/>
                <a:gd name="T3" fmla="*/ 850 h 1600"/>
                <a:gd name="T4" fmla="*/ 1524 w 1560"/>
                <a:gd name="T5" fmla="*/ 875 h 1600"/>
                <a:gd name="T6" fmla="*/ 1480 w 1560"/>
                <a:gd name="T7" fmla="*/ 908 h 1600"/>
                <a:gd name="T8" fmla="*/ 1430 w 1560"/>
                <a:gd name="T9" fmla="*/ 946 h 1600"/>
                <a:gd name="T10" fmla="*/ 1376 w 1560"/>
                <a:gd name="T11" fmla="*/ 992 h 1600"/>
                <a:gd name="T12" fmla="*/ 1317 w 1560"/>
                <a:gd name="T13" fmla="*/ 1044 h 1600"/>
                <a:gd name="T14" fmla="*/ 1255 w 1560"/>
                <a:gd name="T15" fmla="*/ 1103 h 1600"/>
                <a:gd name="T16" fmla="*/ 1194 w 1560"/>
                <a:gd name="T17" fmla="*/ 1169 h 1600"/>
                <a:gd name="T18" fmla="*/ 1130 w 1560"/>
                <a:gd name="T19" fmla="*/ 1242 h 1600"/>
                <a:gd name="T20" fmla="*/ 1067 w 1560"/>
                <a:gd name="T21" fmla="*/ 1320 h 1600"/>
                <a:gd name="T22" fmla="*/ 1006 w 1560"/>
                <a:gd name="T23" fmla="*/ 1407 h 1600"/>
                <a:gd name="T24" fmla="*/ 946 w 1560"/>
                <a:gd name="T25" fmla="*/ 1501 h 1600"/>
                <a:gd name="T26" fmla="*/ 891 w 1560"/>
                <a:gd name="T27" fmla="*/ 1600 h 1600"/>
                <a:gd name="T28" fmla="*/ 0 w 1560"/>
                <a:gd name="T29" fmla="*/ 1274 h 1600"/>
                <a:gd name="T30" fmla="*/ 21 w 1560"/>
                <a:gd name="T31" fmla="*/ 1201 h 1600"/>
                <a:gd name="T32" fmla="*/ 67 w 1560"/>
                <a:gd name="T33" fmla="*/ 1080 h 1600"/>
                <a:gd name="T34" fmla="*/ 119 w 1560"/>
                <a:gd name="T35" fmla="*/ 967 h 1600"/>
                <a:gd name="T36" fmla="*/ 177 w 1560"/>
                <a:gd name="T37" fmla="*/ 862 h 1600"/>
                <a:gd name="T38" fmla="*/ 238 w 1560"/>
                <a:gd name="T39" fmla="*/ 764 h 1600"/>
                <a:gd name="T40" fmla="*/ 302 w 1560"/>
                <a:gd name="T41" fmla="*/ 672 h 1600"/>
                <a:gd name="T42" fmla="*/ 369 w 1560"/>
                <a:gd name="T43" fmla="*/ 587 h 1600"/>
                <a:gd name="T44" fmla="*/ 438 w 1560"/>
                <a:gd name="T45" fmla="*/ 508 h 1600"/>
                <a:gd name="T46" fmla="*/ 507 w 1560"/>
                <a:gd name="T47" fmla="*/ 437 h 1600"/>
                <a:gd name="T48" fmla="*/ 578 w 1560"/>
                <a:gd name="T49" fmla="*/ 370 h 1600"/>
                <a:gd name="T50" fmla="*/ 647 w 1560"/>
                <a:gd name="T51" fmla="*/ 311 h 1600"/>
                <a:gd name="T52" fmla="*/ 716 w 1560"/>
                <a:gd name="T53" fmla="*/ 257 h 1600"/>
                <a:gd name="T54" fmla="*/ 783 w 1560"/>
                <a:gd name="T55" fmla="*/ 209 h 1600"/>
                <a:gd name="T56" fmla="*/ 848 w 1560"/>
                <a:gd name="T57" fmla="*/ 167 h 1600"/>
                <a:gd name="T58" fmla="*/ 910 w 1560"/>
                <a:gd name="T59" fmla="*/ 128 h 1600"/>
                <a:gd name="T60" fmla="*/ 965 w 1560"/>
                <a:gd name="T61" fmla="*/ 96 h 1600"/>
                <a:gd name="T62" fmla="*/ 1019 w 1560"/>
                <a:gd name="T63" fmla="*/ 69 h 1600"/>
                <a:gd name="T64" fmla="*/ 1065 w 1560"/>
                <a:gd name="T65" fmla="*/ 44 h 1600"/>
                <a:gd name="T66" fmla="*/ 1107 w 1560"/>
                <a:gd name="T67" fmla="*/ 27 h 1600"/>
                <a:gd name="T68" fmla="*/ 1142 w 1560"/>
                <a:gd name="T69" fmla="*/ 11 h 1600"/>
                <a:gd name="T70" fmla="*/ 1169 w 1560"/>
                <a:gd name="T71"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0" h="1600">
                  <a:moveTo>
                    <a:pt x="1169" y="0"/>
                  </a:moveTo>
                  <a:lnTo>
                    <a:pt x="1560" y="850"/>
                  </a:lnTo>
                  <a:lnTo>
                    <a:pt x="1524" y="875"/>
                  </a:lnTo>
                  <a:lnTo>
                    <a:pt x="1480" y="908"/>
                  </a:lnTo>
                  <a:lnTo>
                    <a:pt x="1430" y="946"/>
                  </a:lnTo>
                  <a:lnTo>
                    <a:pt x="1376" y="992"/>
                  </a:lnTo>
                  <a:lnTo>
                    <a:pt x="1317" y="1044"/>
                  </a:lnTo>
                  <a:lnTo>
                    <a:pt x="1255" y="1103"/>
                  </a:lnTo>
                  <a:lnTo>
                    <a:pt x="1194" y="1169"/>
                  </a:lnTo>
                  <a:lnTo>
                    <a:pt x="1130" y="1242"/>
                  </a:lnTo>
                  <a:lnTo>
                    <a:pt x="1067" y="1320"/>
                  </a:lnTo>
                  <a:lnTo>
                    <a:pt x="1006" y="1407"/>
                  </a:lnTo>
                  <a:lnTo>
                    <a:pt x="946" y="1501"/>
                  </a:lnTo>
                  <a:lnTo>
                    <a:pt x="891" y="1600"/>
                  </a:lnTo>
                  <a:lnTo>
                    <a:pt x="0" y="1274"/>
                  </a:lnTo>
                  <a:lnTo>
                    <a:pt x="21" y="1201"/>
                  </a:lnTo>
                  <a:lnTo>
                    <a:pt x="67" y="1080"/>
                  </a:lnTo>
                  <a:lnTo>
                    <a:pt x="119" y="967"/>
                  </a:lnTo>
                  <a:lnTo>
                    <a:pt x="177" y="862"/>
                  </a:lnTo>
                  <a:lnTo>
                    <a:pt x="238" y="764"/>
                  </a:lnTo>
                  <a:lnTo>
                    <a:pt x="302" y="672"/>
                  </a:lnTo>
                  <a:lnTo>
                    <a:pt x="369" y="587"/>
                  </a:lnTo>
                  <a:lnTo>
                    <a:pt x="438" y="508"/>
                  </a:lnTo>
                  <a:lnTo>
                    <a:pt x="507" y="437"/>
                  </a:lnTo>
                  <a:lnTo>
                    <a:pt x="578" y="370"/>
                  </a:lnTo>
                  <a:lnTo>
                    <a:pt x="647" y="311"/>
                  </a:lnTo>
                  <a:lnTo>
                    <a:pt x="716" y="257"/>
                  </a:lnTo>
                  <a:lnTo>
                    <a:pt x="783" y="209"/>
                  </a:lnTo>
                  <a:lnTo>
                    <a:pt x="848" y="167"/>
                  </a:lnTo>
                  <a:lnTo>
                    <a:pt x="910" y="128"/>
                  </a:lnTo>
                  <a:lnTo>
                    <a:pt x="965" y="96"/>
                  </a:lnTo>
                  <a:lnTo>
                    <a:pt x="1019" y="69"/>
                  </a:lnTo>
                  <a:lnTo>
                    <a:pt x="1065" y="44"/>
                  </a:lnTo>
                  <a:lnTo>
                    <a:pt x="1107" y="27"/>
                  </a:lnTo>
                  <a:lnTo>
                    <a:pt x="1142" y="11"/>
                  </a:lnTo>
                  <a:lnTo>
                    <a:pt x="1169" y="0"/>
                  </a:lnTo>
                  <a:close/>
                </a:path>
              </a:pathLst>
            </a:custGeom>
            <a:solidFill>
              <a:srgbClr val="86ED00">
                <a:alpha val="30000"/>
              </a:srgb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4" name="TextBox 121"/>
            <p:cNvSpPr txBox="1"/>
            <p:nvPr/>
          </p:nvSpPr>
          <p:spPr>
            <a:xfrm rot="20337311">
              <a:off x="7625273" y="2056559"/>
              <a:ext cx="1206048" cy="550428"/>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141" b="1" dirty="0">
                  <a:solidFill>
                    <a:schemeClr val="bg1"/>
                  </a:solidFill>
                </a:rPr>
                <a:t>Aplicación de controles</a:t>
              </a:r>
              <a:endParaRPr lang="es-CO" sz="1141" b="1" dirty="0">
                <a:solidFill>
                  <a:schemeClr val="bg1"/>
                </a:solidFill>
                <a:latin typeface="Arial Narrow" panose="020B0606020202030204" pitchFamily="34" charset="0"/>
              </a:endParaRPr>
            </a:p>
          </p:txBody>
        </p:sp>
      </p:grpSp>
      <p:grpSp>
        <p:nvGrpSpPr>
          <p:cNvPr id="15" name="Grupo 14"/>
          <p:cNvGrpSpPr/>
          <p:nvPr/>
        </p:nvGrpSpPr>
        <p:grpSpPr>
          <a:xfrm rot="1326678">
            <a:off x="5375209" y="3034656"/>
            <a:ext cx="1482960" cy="1589388"/>
            <a:chOff x="7783294" y="2841911"/>
            <a:chExt cx="1790554" cy="1972790"/>
          </a:xfrm>
        </p:grpSpPr>
        <p:sp>
          <p:nvSpPr>
            <p:cNvPr id="16" name="Freeform 8"/>
            <p:cNvSpPr>
              <a:spLocks/>
            </p:cNvSpPr>
            <p:nvPr/>
          </p:nvSpPr>
          <p:spPr bwMode="auto">
            <a:xfrm flipH="1">
              <a:off x="7783294" y="2841911"/>
              <a:ext cx="1790554" cy="1972790"/>
            </a:xfrm>
            <a:custGeom>
              <a:avLst/>
              <a:gdLst>
                <a:gd name="T0" fmla="*/ 382 w 1547"/>
                <a:gd name="T1" fmla="*/ 0 h 1729"/>
                <a:gd name="T2" fmla="*/ 390 w 1547"/>
                <a:gd name="T3" fmla="*/ 2 h 1729"/>
                <a:gd name="T4" fmla="*/ 1264 w 1547"/>
                <a:gd name="T5" fmla="*/ 332 h 1729"/>
                <a:gd name="T6" fmla="*/ 1422 w 1547"/>
                <a:gd name="T7" fmla="*/ 390 h 1729"/>
                <a:gd name="T8" fmla="*/ 1420 w 1547"/>
                <a:gd name="T9" fmla="*/ 395 h 1729"/>
                <a:gd name="T10" fmla="*/ 1418 w 1547"/>
                <a:gd name="T11" fmla="*/ 411 h 1729"/>
                <a:gd name="T12" fmla="*/ 1414 w 1547"/>
                <a:gd name="T13" fmla="*/ 436 h 1729"/>
                <a:gd name="T14" fmla="*/ 1410 w 1547"/>
                <a:gd name="T15" fmla="*/ 468 h 1729"/>
                <a:gd name="T16" fmla="*/ 1406 w 1547"/>
                <a:gd name="T17" fmla="*/ 508 h 1729"/>
                <a:gd name="T18" fmla="*/ 1403 w 1547"/>
                <a:gd name="T19" fmla="*/ 556 h 1729"/>
                <a:gd name="T20" fmla="*/ 1399 w 1547"/>
                <a:gd name="T21" fmla="*/ 610 h 1729"/>
                <a:gd name="T22" fmla="*/ 1395 w 1547"/>
                <a:gd name="T23" fmla="*/ 670 h 1729"/>
                <a:gd name="T24" fmla="*/ 1395 w 1547"/>
                <a:gd name="T25" fmla="*/ 733 h 1729"/>
                <a:gd name="T26" fmla="*/ 1547 w 1547"/>
                <a:gd name="T27" fmla="*/ 823 h 1729"/>
                <a:gd name="T28" fmla="*/ 1401 w 1547"/>
                <a:gd name="T29" fmla="*/ 931 h 1729"/>
                <a:gd name="T30" fmla="*/ 1412 w 1547"/>
                <a:gd name="T31" fmla="*/ 1044 h 1729"/>
                <a:gd name="T32" fmla="*/ 1431 w 1547"/>
                <a:gd name="T33" fmla="*/ 1157 h 1729"/>
                <a:gd name="T34" fmla="*/ 1460 w 1547"/>
                <a:gd name="T35" fmla="*/ 1270 h 1729"/>
                <a:gd name="T36" fmla="*/ 1314 w 1547"/>
                <a:gd name="T37" fmla="*/ 1338 h 1729"/>
                <a:gd name="T38" fmla="*/ 451 w 1547"/>
                <a:gd name="T39" fmla="*/ 1729 h 1729"/>
                <a:gd name="T40" fmla="*/ 414 w 1547"/>
                <a:gd name="T41" fmla="*/ 1664 h 1729"/>
                <a:gd name="T42" fmla="*/ 0 w 1547"/>
                <a:gd name="T43" fmla="*/ 913 h 1729"/>
                <a:gd name="T44" fmla="*/ 382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382" y="0"/>
                  </a:moveTo>
                  <a:lnTo>
                    <a:pt x="390" y="2"/>
                  </a:lnTo>
                  <a:lnTo>
                    <a:pt x="1264" y="332"/>
                  </a:lnTo>
                  <a:lnTo>
                    <a:pt x="1422" y="390"/>
                  </a:lnTo>
                  <a:lnTo>
                    <a:pt x="1420" y="395"/>
                  </a:lnTo>
                  <a:lnTo>
                    <a:pt x="1418" y="411"/>
                  </a:lnTo>
                  <a:lnTo>
                    <a:pt x="1414" y="436"/>
                  </a:lnTo>
                  <a:lnTo>
                    <a:pt x="1410" y="468"/>
                  </a:lnTo>
                  <a:lnTo>
                    <a:pt x="1406" y="508"/>
                  </a:lnTo>
                  <a:lnTo>
                    <a:pt x="1403" y="556"/>
                  </a:lnTo>
                  <a:lnTo>
                    <a:pt x="1399" y="610"/>
                  </a:lnTo>
                  <a:lnTo>
                    <a:pt x="1395" y="670"/>
                  </a:lnTo>
                  <a:lnTo>
                    <a:pt x="1395" y="733"/>
                  </a:lnTo>
                  <a:lnTo>
                    <a:pt x="1547" y="823"/>
                  </a:lnTo>
                  <a:lnTo>
                    <a:pt x="1401" y="931"/>
                  </a:lnTo>
                  <a:lnTo>
                    <a:pt x="1412" y="1044"/>
                  </a:lnTo>
                  <a:lnTo>
                    <a:pt x="1431" y="1157"/>
                  </a:lnTo>
                  <a:lnTo>
                    <a:pt x="1460" y="1270"/>
                  </a:lnTo>
                  <a:lnTo>
                    <a:pt x="1314" y="1338"/>
                  </a:lnTo>
                  <a:lnTo>
                    <a:pt x="451" y="1729"/>
                  </a:lnTo>
                  <a:lnTo>
                    <a:pt x="414" y="1664"/>
                  </a:lnTo>
                  <a:lnTo>
                    <a:pt x="0" y="913"/>
                  </a:lnTo>
                  <a:lnTo>
                    <a:pt x="382" y="0"/>
                  </a:lnTo>
                  <a:close/>
                </a:path>
              </a:pathLst>
            </a:custGeom>
            <a:solidFill>
              <a:schemeClr val="accent2"/>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7" name="Freeform 9"/>
            <p:cNvSpPr>
              <a:spLocks/>
            </p:cNvSpPr>
            <p:nvPr/>
          </p:nvSpPr>
          <p:spPr bwMode="auto">
            <a:xfrm flipH="1">
              <a:off x="8052978" y="2844193"/>
              <a:ext cx="1261605" cy="1970508"/>
            </a:xfrm>
            <a:custGeom>
              <a:avLst/>
              <a:gdLst>
                <a:gd name="T0" fmla="*/ 166 w 1090"/>
                <a:gd name="T1" fmla="*/ 0 h 1727"/>
                <a:gd name="T2" fmla="*/ 1040 w 1090"/>
                <a:gd name="T3" fmla="*/ 330 h 1727"/>
                <a:gd name="T4" fmla="*/ 1031 w 1090"/>
                <a:gd name="T5" fmla="*/ 378 h 1727"/>
                <a:gd name="T6" fmla="*/ 1021 w 1090"/>
                <a:gd name="T7" fmla="*/ 437 h 1727"/>
                <a:gd name="T8" fmla="*/ 1014 w 1090"/>
                <a:gd name="T9" fmla="*/ 508 h 1727"/>
                <a:gd name="T10" fmla="*/ 1006 w 1090"/>
                <a:gd name="T11" fmla="*/ 589 h 1727"/>
                <a:gd name="T12" fmla="*/ 1002 w 1090"/>
                <a:gd name="T13" fmla="*/ 677 h 1727"/>
                <a:gd name="T14" fmla="*/ 1002 w 1090"/>
                <a:gd name="T15" fmla="*/ 773 h 1727"/>
                <a:gd name="T16" fmla="*/ 1006 w 1090"/>
                <a:gd name="T17" fmla="*/ 875 h 1727"/>
                <a:gd name="T18" fmla="*/ 1016 w 1090"/>
                <a:gd name="T19" fmla="*/ 984 h 1727"/>
                <a:gd name="T20" fmla="*/ 1033 w 1090"/>
                <a:gd name="T21" fmla="*/ 1098 h 1727"/>
                <a:gd name="T22" fmla="*/ 1058 w 1090"/>
                <a:gd name="T23" fmla="*/ 1215 h 1727"/>
                <a:gd name="T24" fmla="*/ 1090 w 1090"/>
                <a:gd name="T25" fmla="*/ 1336 h 1727"/>
                <a:gd name="T26" fmla="*/ 227 w 1090"/>
                <a:gd name="T27" fmla="*/ 1727 h 1727"/>
                <a:gd name="T28" fmla="*/ 190 w 1090"/>
                <a:gd name="T29" fmla="*/ 1662 h 1727"/>
                <a:gd name="T30" fmla="*/ 135 w 1090"/>
                <a:gd name="T31" fmla="*/ 1529 h 1727"/>
                <a:gd name="T32" fmla="*/ 89 w 1090"/>
                <a:gd name="T33" fmla="*/ 1399 h 1727"/>
                <a:gd name="T34" fmla="*/ 54 w 1090"/>
                <a:gd name="T35" fmla="*/ 1272 h 1727"/>
                <a:gd name="T36" fmla="*/ 29 w 1090"/>
                <a:gd name="T37" fmla="*/ 1147 h 1727"/>
                <a:gd name="T38" fmla="*/ 12 w 1090"/>
                <a:gd name="T39" fmla="*/ 1027 h 1727"/>
                <a:gd name="T40" fmla="*/ 2 w 1090"/>
                <a:gd name="T41" fmla="*/ 910 h 1727"/>
                <a:gd name="T42" fmla="*/ 0 w 1090"/>
                <a:gd name="T43" fmla="*/ 796 h 1727"/>
                <a:gd name="T44" fmla="*/ 2 w 1090"/>
                <a:gd name="T45" fmla="*/ 689 h 1727"/>
                <a:gd name="T46" fmla="*/ 12 w 1090"/>
                <a:gd name="T47" fmla="*/ 587 h 1727"/>
                <a:gd name="T48" fmla="*/ 24 w 1090"/>
                <a:gd name="T49" fmla="*/ 491 h 1727"/>
                <a:gd name="T50" fmla="*/ 41 w 1090"/>
                <a:gd name="T51" fmla="*/ 401 h 1727"/>
                <a:gd name="T52" fmla="*/ 58 w 1090"/>
                <a:gd name="T53" fmla="*/ 320 h 1727"/>
                <a:gd name="T54" fmla="*/ 77 w 1090"/>
                <a:gd name="T55" fmla="*/ 245 h 1727"/>
                <a:gd name="T56" fmla="*/ 98 w 1090"/>
                <a:gd name="T57" fmla="*/ 178 h 1727"/>
                <a:gd name="T58" fmla="*/ 118 w 1090"/>
                <a:gd name="T59" fmla="*/ 119 h 1727"/>
                <a:gd name="T60" fmla="*/ 135 w 1090"/>
                <a:gd name="T61" fmla="*/ 71 h 1727"/>
                <a:gd name="T62" fmla="*/ 152 w 1090"/>
                <a:gd name="T63" fmla="*/ 31 h 1727"/>
                <a:gd name="T64" fmla="*/ 166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166" y="0"/>
                  </a:moveTo>
                  <a:lnTo>
                    <a:pt x="1040" y="330"/>
                  </a:lnTo>
                  <a:lnTo>
                    <a:pt x="1031" y="378"/>
                  </a:lnTo>
                  <a:lnTo>
                    <a:pt x="1021" y="437"/>
                  </a:lnTo>
                  <a:lnTo>
                    <a:pt x="1014" y="508"/>
                  </a:lnTo>
                  <a:lnTo>
                    <a:pt x="1006" y="589"/>
                  </a:lnTo>
                  <a:lnTo>
                    <a:pt x="1002" y="677"/>
                  </a:lnTo>
                  <a:lnTo>
                    <a:pt x="1002" y="773"/>
                  </a:lnTo>
                  <a:lnTo>
                    <a:pt x="1006" y="875"/>
                  </a:lnTo>
                  <a:lnTo>
                    <a:pt x="1016" y="984"/>
                  </a:lnTo>
                  <a:lnTo>
                    <a:pt x="1033" y="1098"/>
                  </a:lnTo>
                  <a:lnTo>
                    <a:pt x="1058" y="1215"/>
                  </a:lnTo>
                  <a:lnTo>
                    <a:pt x="1090" y="1336"/>
                  </a:lnTo>
                  <a:lnTo>
                    <a:pt x="227" y="1727"/>
                  </a:lnTo>
                  <a:lnTo>
                    <a:pt x="190" y="1662"/>
                  </a:lnTo>
                  <a:lnTo>
                    <a:pt x="135" y="1529"/>
                  </a:lnTo>
                  <a:lnTo>
                    <a:pt x="89" y="1399"/>
                  </a:lnTo>
                  <a:lnTo>
                    <a:pt x="54" y="1272"/>
                  </a:lnTo>
                  <a:lnTo>
                    <a:pt x="29" y="1147"/>
                  </a:lnTo>
                  <a:lnTo>
                    <a:pt x="12" y="1027"/>
                  </a:lnTo>
                  <a:lnTo>
                    <a:pt x="2" y="910"/>
                  </a:lnTo>
                  <a:lnTo>
                    <a:pt x="0" y="796"/>
                  </a:lnTo>
                  <a:lnTo>
                    <a:pt x="2" y="689"/>
                  </a:lnTo>
                  <a:lnTo>
                    <a:pt x="12" y="587"/>
                  </a:lnTo>
                  <a:lnTo>
                    <a:pt x="24" y="491"/>
                  </a:lnTo>
                  <a:lnTo>
                    <a:pt x="41" y="401"/>
                  </a:lnTo>
                  <a:lnTo>
                    <a:pt x="58" y="320"/>
                  </a:lnTo>
                  <a:lnTo>
                    <a:pt x="77" y="245"/>
                  </a:lnTo>
                  <a:lnTo>
                    <a:pt x="98" y="178"/>
                  </a:lnTo>
                  <a:lnTo>
                    <a:pt x="118" y="119"/>
                  </a:lnTo>
                  <a:lnTo>
                    <a:pt x="135" y="71"/>
                  </a:lnTo>
                  <a:lnTo>
                    <a:pt x="152" y="31"/>
                  </a:lnTo>
                  <a:lnTo>
                    <a:pt x="166" y="0"/>
                  </a:lnTo>
                  <a:close/>
                </a:path>
              </a:pathLst>
            </a:custGeom>
            <a:solidFill>
              <a:srgbClr val="FFC840">
                <a:alpha val="50000"/>
              </a:srgb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8" name="TextBox 121"/>
            <p:cNvSpPr txBox="1"/>
            <p:nvPr/>
          </p:nvSpPr>
          <p:spPr>
            <a:xfrm rot="20273322">
              <a:off x="8126238" y="3678067"/>
              <a:ext cx="1206049" cy="332517"/>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141" b="1" dirty="0">
                  <a:solidFill>
                    <a:schemeClr val="bg1"/>
                  </a:solidFill>
                </a:rPr>
                <a:t>Seguimiento </a:t>
              </a:r>
              <a:endParaRPr lang="es-CO" sz="1141" b="1" dirty="0">
                <a:solidFill>
                  <a:schemeClr val="bg1"/>
                </a:solidFill>
                <a:latin typeface="Arial Narrow" panose="020B0606020202030204" pitchFamily="34" charset="0"/>
              </a:endParaRPr>
            </a:p>
          </p:txBody>
        </p:sp>
      </p:gr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2508" y="2223823"/>
            <a:ext cx="1564089" cy="1540183"/>
          </a:xfrm>
          <a:prstGeom prst="rect">
            <a:avLst/>
          </a:prstGeom>
        </p:spPr>
      </p:pic>
      <p:grpSp>
        <p:nvGrpSpPr>
          <p:cNvPr id="39" name="Grupo 38"/>
          <p:cNvGrpSpPr/>
          <p:nvPr/>
        </p:nvGrpSpPr>
        <p:grpSpPr>
          <a:xfrm>
            <a:off x="7543241" y="4214663"/>
            <a:ext cx="1375500" cy="630030"/>
            <a:chOff x="9960651" y="5388476"/>
            <a:chExt cx="1474188" cy="773920"/>
          </a:xfrm>
        </p:grpSpPr>
        <p:sp>
          <p:nvSpPr>
            <p:cNvPr id="40" name="Freeform 8"/>
            <p:cNvSpPr>
              <a:spLocks/>
            </p:cNvSpPr>
            <p:nvPr/>
          </p:nvSpPr>
          <p:spPr bwMode="auto">
            <a:xfrm flipH="1">
              <a:off x="9960651" y="5388476"/>
              <a:ext cx="381570" cy="379774"/>
            </a:xfrm>
            <a:custGeom>
              <a:avLst/>
              <a:gdLst>
                <a:gd name="T0" fmla="*/ 382 w 1547"/>
                <a:gd name="T1" fmla="*/ 0 h 1729"/>
                <a:gd name="T2" fmla="*/ 390 w 1547"/>
                <a:gd name="T3" fmla="*/ 2 h 1729"/>
                <a:gd name="T4" fmla="*/ 1264 w 1547"/>
                <a:gd name="T5" fmla="*/ 332 h 1729"/>
                <a:gd name="T6" fmla="*/ 1422 w 1547"/>
                <a:gd name="T7" fmla="*/ 390 h 1729"/>
                <a:gd name="T8" fmla="*/ 1420 w 1547"/>
                <a:gd name="T9" fmla="*/ 395 h 1729"/>
                <a:gd name="T10" fmla="*/ 1418 w 1547"/>
                <a:gd name="T11" fmla="*/ 411 h 1729"/>
                <a:gd name="T12" fmla="*/ 1414 w 1547"/>
                <a:gd name="T13" fmla="*/ 436 h 1729"/>
                <a:gd name="T14" fmla="*/ 1410 w 1547"/>
                <a:gd name="T15" fmla="*/ 468 h 1729"/>
                <a:gd name="T16" fmla="*/ 1406 w 1547"/>
                <a:gd name="T17" fmla="*/ 508 h 1729"/>
                <a:gd name="T18" fmla="*/ 1403 w 1547"/>
                <a:gd name="T19" fmla="*/ 556 h 1729"/>
                <a:gd name="T20" fmla="*/ 1399 w 1547"/>
                <a:gd name="T21" fmla="*/ 610 h 1729"/>
                <a:gd name="T22" fmla="*/ 1395 w 1547"/>
                <a:gd name="T23" fmla="*/ 670 h 1729"/>
                <a:gd name="T24" fmla="*/ 1395 w 1547"/>
                <a:gd name="T25" fmla="*/ 733 h 1729"/>
                <a:gd name="T26" fmla="*/ 1547 w 1547"/>
                <a:gd name="T27" fmla="*/ 823 h 1729"/>
                <a:gd name="T28" fmla="*/ 1401 w 1547"/>
                <a:gd name="T29" fmla="*/ 931 h 1729"/>
                <a:gd name="T30" fmla="*/ 1412 w 1547"/>
                <a:gd name="T31" fmla="*/ 1044 h 1729"/>
                <a:gd name="T32" fmla="*/ 1431 w 1547"/>
                <a:gd name="T33" fmla="*/ 1157 h 1729"/>
                <a:gd name="T34" fmla="*/ 1460 w 1547"/>
                <a:gd name="T35" fmla="*/ 1270 h 1729"/>
                <a:gd name="T36" fmla="*/ 1314 w 1547"/>
                <a:gd name="T37" fmla="*/ 1338 h 1729"/>
                <a:gd name="T38" fmla="*/ 451 w 1547"/>
                <a:gd name="T39" fmla="*/ 1729 h 1729"/>
                <a:gd name="T40" fmla="*/ 414 w 1547"/>
                <a:gd name="T41" fmla="*/ 1664 h 1729"/>
                <a:gd name="T42" fmla="*/ 0 w 1547"/>
                <a:gd name="T43" fmla="*/ 913 h 1729"/>
                <a:gd name="T44" fmla="*/ 382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382" y="0"/>
                  </a:moveTo>
                  <a:lnTo>
                    <a:pt x="390" y="2"/>
                  </a:lnTo>
                  <a:lnTo>
                    <a:pt x="1264" y="332"/>
                  </a:lnTo>
                  <a:lnTo>
                    <a:pt x="1422" y="390"/>
                  </a:lnTo>
                  <a:lnTo>
                    <a:pt x="1420" y="395"/>
                  </a:lnTo>
                  <a:lnTo>
                    <a:pt x="1418" y="411"/>
                  </a:lnTo>
                  <a:lnTo>
                    <a:pt x="1414" y="436"/>
                  </a:lnTo>
                  <a:lnTo>
                    <a:pt x="1410" y="468"/>
                  </a:lnTo>
                  <a:lnTo>
                    <a:pt x="1406" y="508"/>
                  </a:lnTo>
                  <a:lnTo>
                    <a:pt x="1403" y="556"/>
                  </a:lnTo>
                  <a:lnTo>
                    <a:pt x="1399" y="610"/>
                  </a:lnTo>
                  <a:lnTo>
                    <a:pt x="1395" y="670"/>
                  </a:lnTo>
                  <a:lnTo>
                    <a:pt x="1395" y="733"/>
                  </a:lnTo>
                  <a:lnTo>
                    <a:pt x="1547" y="823"/>
                  </a:lnTo>
                  <a:lnTo>
                    <a:pt x="1401" y="931"/>
                  </a:lnTo>
                  <a:lnTo>
                    <a:pt x="1412" y="1044"/>
                  </a:lnTo>
                  <a:lnTo>
                    <a:pt x="1431" y="1157"/>
                  </a:lnTo>
                  <a:lnTo>
                    <a:pt x="1460" y="1270"/>
                  </a:lnTo>
                  <a:lnTo>
                    <a:pt x="1314" y="1338"/>
                  </a:lnTo>
                  <a:lnTo>
                    <a:pt x="451" y="1729"/>
                  </a:lnTo>
                  <a:lnTo>
                    <a:pt x="414" y="1664"/>
                  </a:lnTo>
                  <a:lnTo>
                    <a:pt x="0" y="913"/>
                  </a:lnTo>
                  <a:lnTo>
                    <a:pt x="382"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41" name="Freeform 9"/>
            <p:cNvSpPr>
              <a:spLocks/>
            </p:cNvSpPr>
            <p:nvPr/>
          </p:nvSpPr>
          <p:spPr bwMode="auto">
            <a:xfrm flipH="1">
              <a:off x="10020191" y="5388917"/>
              <a:ext cx="268850" cy="379334"/>
            </a:xfrm>
            <a:custGeom>
              <a:avLst/>
              <a:gdLst>
                <a:gd name="T0" fmla="*/ 166 w 1090"/>
                <a:gd name="T1" fmla="*/ 0 h 1727"/>
                <a:gd name="T2" fmla="*/ 1040 w 1090"/>
                <a:gd name="T3" fmla="*/ 330 h 1727"/>
                <a:gd name="T4" fmla="*/ 1031 w 1090"/>
                <a:gd name="T5" fmla="*/ 378 h 1727"/>
                <a:gd name="T6" fmla="*/ 1021 w 1090"/>
                <a:gd name="T7" fmla="*/ 437 h 1727"/>
                <a:gd name="T8" fmla="*/ 1014 w 1090"/>
                <a:gd name="T9" fmla="*/ 508 h 1727"/>
                <a:gd name="T10" fmla="*/ 1006 w 1090"/>
                <a:gd name="T11" fmla="*/ 589 h 1727"/>
                <a:gd name="T12" fmla="*/ 1002 w 1090"/>
                <a:gd name="T13" fmla="*/ 677 h 1727"/>
                <a:gd name="T14" fmla="*/ 1002 w 1090"/>
                <a:gd name="T15" fmla="*/ 773 h 1727"/>
                <a:gd name="T16" fmla="*/ 1006 w 1090"/>
                <a:gd name="T17" fmla="*/ 875 h 1727"/>
                <a:gd name="T18" fmla="*/ 1016 w 1090"/>
                <a:gd name="T19" fmla="*/ 984 h 1727"/>
                <a:gd name="T20" fmla="*/ 1033 w 1090"/>
                <a:gd name="T21" fmla="*/ 1098 h 1727"/>
                <a:gd name="T22" fmla="*/ 1058 w 1090"/>
                <a:gd name="T23" fmla="*/ 1215 h 1727"/>
                <a:gd name="T24" fmla="*/ 1090 w 1090"/>
                <a:gd name="T25" fmla="*/ 1336 h 1727"/>
                <a:gd name="T26" fmla="*/ 227 w 1090"/>
                <a:gd name="T27" fmla="*/ 1727 h 1727"/>
                <a:gd name="T28" fmla="*/ 190 w 1090"/>
                <a:gd name="T29" fmla="*/ 1662 h 1727"/>
                <a:gd name="T30" fmla="*/ 135 w 1090"/>
                <a:gd name="T31" fmla="*/ 1529 h 1727"/>
                <a:gd name="T32" fmla="*/ 89 w 1090"/>
                <a:gd name="T33" fmla="*/ 1399 h 1727"/>
                <a:gd name="T34" fmla="*/ 54 w 1090"/>
                <a:gd name="T35" fmla="*/ 1272 h 1727"/>
                <a:gd name="T36" fmla="*/ 29 w 1090"/>
                <a:gd name="T37" fmla="*/ 1147 h 1727"/>
                <a:gd name="T38" fmla="*/ 12 w 1090"/>
                <a:gd name="T39" fmla="*/ 1027 h 1727"/>
                <a:gd name="T40" fmla="*/ 2 w 1090"/>
                <a:gd name="T41" fmla="*/ 910 h 1727"/>
                <a:gd name="T42" fmla="*/ 0 w 1090"/>
                <a:gd name="T43" fmla="*/ 796 h 1727"/>
                <a:gd name="T44" fmla="*/ 2 w 1090"/>
                <a:gd name="T45" fmla="*/ 689 h 1727"/>
                <a:gd name="T46" fmla="*/ 12 w 1090"/>
                <a:gd name="T47" fmla="*/ 587 h 1727"/>
                <a:gd name="T48" fmla="*/ 24 w 1090"/>
                <a:gd name="T49" fmla="*/ 491 h 1727"/>
                <a:gd name="T50" fmla="*/ 41 w 1090"/>
                <a:gd name="T51" fmla="*/ 401 h 1727"/>
                <a:gd name="T52" fmla="*/ 58 w 1090"/>
                <a:gd name="T53" fmla="*/ 320 h 1727"/>
                <a:gd name="T54" fmla="*/ 77 w 1090"/>
                <a:gd name="T55" fmla="*/ 245 h 1727"/>
                <a:gd name="T56" fmla="*/ 98 w 1090"/>
                <a:gd name="T57" fmla="*/ 178 h 1727"/>
                <a:gd name="T58" fmla="*/ 118 w 1090"/>
                <a:gd name="T59" fmla="*/ 119 h 1727"/>
                <a:gd name="T60" fmla="*/ 135 w 1090"/>
                <a:gd name="T61" fmla="*/ 71 h 1727"/>
                <a:gd name="T62" fmla="*/ 152 w 1090"/>
                <a:gd name="T63" fmla="*/ 31 h 1727"/>
                <a:gd name="T64" fmla="*/ 166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166" y="0"/>
                  </a:moveTo>
                  <a:lnTo>
                    <a:pt x="1040" y="330"/>
                  </a:lnTo>
                  <a:lnTo>
                    <a:pt x="1031" y="378"/>
                  </a:lnTo>
                  <a:lnTo>
                    <a:pt x="1021" y="437"/>
                  </a:lnTo>
                  <a:lnTo>
                    <a:pt x="1014" y="508"/>
                  </a:lnTo>
                  <a:lnTo>
                    <a:pt x="1006" y="589"/>
                  </a:lnTo>
                  <a:lnTo>
                    <a:pt x="1002" y="677"/>
                  </a:lnTo>
                  <a:lnTo>
                    <a:pt x="1002" y="773"/>
                  </a:lnTo>
                  <a:lnTo>
                    <a:pt x="1006" y="875"/>
                  </a:lnTo>
                  <a:lnTo>
                    <a:pt x="1016" y="984"/>
                  </a:lnTo>
                  <a:lnTo>
                    <a:pt x="1033" y="1098"/>
                  </a:lnTo>
                  <a:lnTo>
                    <a:pt x="1058" y="1215"/>
                  </a:lnTo>
                  <a:lnTo>
                    <a:pt x="1090" y="1336"/>
                  </a:lnTo>
                  <a:lnTo>
                    <a:pt x="227" y="1727"/>
                  </a:lnTo>
                  <a:lnTo>
                    <a:pt x="190" y="1662"/>
                  </a:lnTo>
                  <a:lnTo>
                    <a:pt x="135" y="1529"/>
                  </a:lnTo>
                  <a:lnTo>
                    <a:pt x="89" y="1399"/>
                  </a:lnTo>
                  <a:lnTo>
                    <a:pt x="54" y="1272"/>
                  </a:lnTo>
                  <a:lnTo>
                    <a:pt x="29" y="1147"/>
                  </a:lnTo>
                  <a:lnTo>
                    <a:pt x="12" y="1027"/>
                  </a:lnTo>
                  <a:lnTo>
                    <a:pt x="2" y="910"/>
                  </a:lnTo>
                  <a:lnTo>
                    <a:pt x="0" y="796"/>
                  </a:lnTo>
                  <a:lnTo>
                    <a:pt x="2" y="689"/>
                  </a:lnTo>
                  <a:lnTo>
                    <a:pt x="12" y="587"/>
                  </a:lnTo>
                  <a:lnTo>
                    <a:pt x="24" y="491"/>
                  </a:lnTo>
                  <a:lnTo>
                    <a:pt x="41" y="401"/>
                  </a:lnTo>
                  <a:lnTo>
                    <a:pt x="58" y="320"/>
                  </a:lnTo>
                  <a:lnTo>
                    <a:pt x="77" y="245"/>
                  </a:lnTo>
                  <a:lnTo>
                    <a:pt x="98" y="178"/>
                  </a:lnTo>
                  <a:lnTo>
                    <a:pt x="118" y="119"/>
                  </a:lnTo>
                  <a:lnTo>
                    <a:pt x="135" y="71"/>
                  </a:lnTo>
                  <a:lnTo>
                    <a:pt x="152" y="31"/>
                  </a:lnTo>
                  <a:lnTo>
                    <a:pt x="166"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42" name="Rectángulo 41"/>
            <p:cNvSpPr/>
            <p:nvPr/>
          </p:nvSpPr>
          <p:spPr>
            <a:xfrm>
              <a:off x="9982844" y="5874364"/>
              <a:ext cx="377535" cy="2880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s-CO" sz="761" b="1" dirty="0">
                <a:solidFill>
                  <a:schemeClr val="tx1">
                    <a:lumMod val="65000"/>
                    <a:lumOff val="35000"/>
                  </a:schemeClr>
                </a:solidFill>
                <a:latin typeface="Arial Narrow" panose="020B0606020202030204" pitchFamily="34" charset="0"/>
              </a:endParaRPr>
            </a:p>
          </p:txBody>
        </p:sp>
        <p:sp>
          <p:nvSpPr>
            <p:cNvPr id="43" name="CuadroTexto 42"/>
            <p:cNvSpPr txBox="1"/>
            <p:nvPr/>
          </p:nvSpPr>
          <p:spPr>
            <a:xfrm>
              <a:off x="10403590" y="545924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Responsabilidades</a:t>
              </a:r>
            </a:p>
          </p:txBody>
        </p:sp>
        <p:sp>
          <p:nvSpPr>
            <p:cNvPr id="44" name="CuadroTexto 43"/>
            <p:cNvSpPr txBox="1"/>
            <p:nvPr/>
          </p:nvSpPr>
          <p:spPr>
            <a:xfrm>
              <a:off x="10414364" y="590980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Actividades</a:t>
              </a:r>
            </a:p>
          </p:txBody>
        </p:sp>
      </p:grpSp>
      <p:sp>
        <p:nvSpPr>
          <p:cNvPr id="46" name="9 Rectángulo"/>
          <p:cNvSpPr/>
          <p:nvPr/>
        </p:nvSpPr>
        <p:spPr>
          <a:xfrm>
            <a:off x="1127117" y="717372"/>
            <a:ext cx="6778753" cy="12464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500" b="1" dirty="0">
                <a:solidFill>
                  <a:schemeClr val="tx1">
                    <a:lumMod val="65000"/>
                    <a:lumOff val="35000"/>
                  </a:schemeClr>
                </a:solidFill>
                <a:latin typeface="Arial Narrow" panose="020B0606020202030204" pitchFamily="34" charset="0"/>
              </a:rPr>
              <a:t>Roles y responsabilidades </a:t>
            </a:r>
          </a:p>
          <a:p>
            <a:pPr lvl="1" algn="ctr"/>
            <a:r>
              <a:rPr lang="es-ES" sz="2500" b="1" dirty="0">
                <a:solidFill>
                  <a:schemeClr val="accent5">
                    <a:lumMod val="50000"/>
                  </a:schemeClr>
                </a:solidFill>
                <a:latin typeface="Arial Narrow" panose="020B0606020202030204" pitchFamily="34" charset="0"/>
              </a:rPr>
              <a:t>Líderes de procesos</a:t>
            </a:r>
            <a:endParaRPr lang="es-CO" sz="2500" b="1" dirty="0">
              <a:solidFill>
                <a:schemeClr val="accent5">
                  <a:lumMod val="50000"/>
                </a:schemeClr>
              </a:solidFill>
              <a:latin typeface="Arial Narrow" panose="020B0606020202030204" pitchFamily="34" charset="0"/>
            </a:endParaRPr>
          </a:p>
          <a:p>
            <a:pPr lvl="1" algn="ctr"/>
            <a:endParaRPr lang="es-CO" sz="2500" b="1" dirty="0">
              <a:solidFill>
                <a:schemeClr val="tx1">
                  <a:lumMod val="65000"/>
                  <a:lumOff val="35000"/>
                </a:schemeClr>
              </a:solidFill>
              <a:latin typeface="Arial Narrow" panose="020B0606020202030204" pitchFamily="34" charset="0"/>
            </a:endParaRPr>
          </a:p>
        </p:txBody>
      </p:sp>
      <p:grpSp>
        <p:nvGrpSpPr>
          <p:cNvPr id="36" name="Grupo 35"/>
          <p:cNvGrpSpPr/>
          <p:nvPr/>
        </p:nvGrpSpPr>
        <p:grpSpPr>
          <a:xfrm>
            <a:off x="321430" y="1192445"/>
            <a:ext cx="1262368" cy="302648"/>
            <a:chOff x="1381125" y="1827907"/>
            <a:chExt cx="1327787" cy="318332"/>
          </a:xfrm>
        </p:grpSpPr>
        <p:pic>
          <p:nvPicPr>
            <p:cNvPr id="37" name="Imagen 36">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38" name="CuadroTexto 37">
              <a:hlinkClick r:id="rId3" action="ppaction://hlinksldjump"/>
            </p:cNvPr>
            <p:cNvSpPr txBox="1"/>
            <p:nvPr/>
          </p:nvSpPr>
          <p:spPr>
            <a:xfrm>
              <a:off x="1664115" y="1833843"/>
              <a:ext cx="1044797" cy="312396"/>
            </a:xfrm>
            <a:prstGeom prst="rect">
              <a:avLst/>
            </a:prstGeom>
            <a:noFill/>
          </p:spPr>
          <p:txBody>
            <a:bodyPr wrap="square" rtlCol="0">
              <a:spAutoFit/>
            </a:bodyPr>
            <a:lstStyle/>
            <a:p>
              <a:r>
                <a:rPr lang="es-CO" sz="665" dirty="0">
                  <a:latin typeface="Arial Narrow" panose="020B0606020202030204" pitchFamily="34" charset="0"/>
                </a:rPr>
                <a:t>Regresar a definición de roles y responsabilidades </a:t>
              </a:r>
            </a:p>
          </p:txBody>
        </p:sp>
      </p:grpSp>
      <p:sp>
        <p:nvSpPr>
          <p:cNvPr id="47" name="Marcador de pie de página 2">
            <a:extLst>
              <a:ext uri="{FF2B5EF4-FFF2-40B4-BE49-F238E27FC236}">
                <a16:creationId xmlns:a16="http://schemas.microsoft.com/office/drawing/2014/main" id="{4074C93C-0803-4C94-B01E-C855973ABE74}"/>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45" name="Grupo 44">
            <a:extLst>
              <a:ext uri="{FF2B5EF4-FFF2-40B4-BE49-F238E27FC236}">
                <a16:creationId xmlns:a16="http://schemas.microsoft.com/office/drawing/2014/main" id="{2165B43A-7A2D-4C4A-A2D4-80E88CBBA41F}"/>
              </a:ext>
            </a:extLst>
          </p:cNvPr>
          <p:cNvGrpSpPr/>
          <p:nvPr/>
        </p:nvGrpSpPr>
        <p:grpSpPr>
          <a:xfrm>
            <a:off x="492482" y="676279"/>
            <a:ext cx="869348" cy="500967"/>
            <a:chOff x="626678" y="746264"/>
            <a:chExt cx="869348" cy="500967"/>
          </a:xfrm>
        </p:grpSpPr>
        <p:sp>
          <p:nvSpPr>
            <p:cNvPr id="48" name="CuadroTexto 47">
              <a:hlinkClick r:id="rId6" action="ppaction://hlinksldjump"/>
              <a:extLst>
                <a:ext uri="{FF2B5EF4-FFF2-40B4-BE49-F238E27FC236}">
                  <a16:creationId xmlns:a16="http://schemas.microsoft.com/office/drawing/2014/main" id="{30F6E9A1-EB14-4982-9008-3E87B2EE5BD2}"/>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49" name="Imagen 48">
              <a:hlinkClick r:id="rId6" action="ppaction://hlinksldjump"/>
              <a:extLst>
                <a:ext uri="{FF2B5EF4-FFF2-40B4-BE49-F238E27FC236}">
                  <a16:creationId xmlns:a16="http://schemas.microsoft.com/office/drawing/2014/main" id="{C4DB7E50-28A7-4F82-8CAB-41DC77827943}"/>
                </a:ext>
              </a:extLst>
            </p:cNvPr>
            <p:cNvPicPr>
              <a:picLocks noChangeAspect="1"/>
            </p:cNvPicPr>
            <p:nvPr/>
          </p:nvPicPr>
          <p:blipFill>
            <a:blip r:embed="rId7"/>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285414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750"/>
                                        <p:tgtEl>
                                          <p:spTgt spid="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750"/>
                                        <p:tgtEl>
                                          <p:spTgt spid="6"/>
                                        </p:tgtEl>
                                      </p:cBhvr>
                                    </p:animEffect>
                                  </p:childTnLst>
                                </p:cTn>
                              </p:par>
                            </p:childTnLst>
                          </p:cTn>
                        </p:par>
                        <p:par>
                          <p:cTn id="11" fill="hold">
                            <p:stCondLst>
                              <p:cond delay="75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1"/>
          <p:cNvSpPr txBox="1"/>
          <p:nvPr/>
        </p:nvSpPr>
        <p:spPr>
          <a:xfrm>
            <a:off x="4008992" y="4110527"/>
            <a:ext cx="1253302" cy="511762"/>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ctr">
              <a:defRPr sz="12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1141" dirty="0"/>
              <a:t>Realizar acompañamiento y seguimiento </a:t>
            </a:r>
          </a:p>
        </p:txBody>
      </p:sp>
      <p:sp>
        <p:nvSpPr>
          <p:cNvPr id="5" name="Oval 37"/>
          <p:cNvSpPr/>
          <p:nvPr/>
        </p:nvSpPr>
        <p:spPr>
          <a:xfrm>
            <a:off x="3637758" y="3846679"/>
            <a:ext cx="1874365" cy="209430"/>
          </a:xfrm>
          <a:prstGeom prst="ellipse">
            <a:avLst/>
          </a:prstGeom>
          <a:gradFill flip="none" rotWithShape="1">
            <a:gsLst>
              <a:gs pos="0">
                <a:schemeClr val="tx1">
                  <a:lumMod val="95000"/>
                  <a:lumOff val="5000"/>
                  <a:alpha val="20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869212">
              <a:defRPr/>
            </a:pPr>
            <a:endParaRPr lang="en-US" sz="2320" kern="0" dirty="0">
              <a:solidFill>
                <a:sysClr val="window" lastClr="FFFFFF"/>
              </a:solidFill>
              <a:latin typeface="Calibri"/>
            </a:endParaRPr>
          </a:p>
        </p:txBody>
      </p:sp>
      <p:grpSp>
        <p:nvGrpSpPr>
          <p:cNvPr id="6" name="Grupo 5"/>
          <p:cNvGrpSpPr/>
          <p:nvPr/>
        </p:nvGrpSpPr>
        <p:grpSpPr>
          <a:xfrm>
            <a:off x="2446124" y="1265904"/>
            <a:ext cx="1369052" cy="1369052"/>
            <a:chOff x="2887156" y="1188393"/>
            <a:chExt cx="1887779" cy="1896343"/>
          </a:xfrm>
        </p:grpSpPr>
        <p:sp>
          <p:nvSpPr>
            <p:cNvPr id="7" name="Freeform 12"/>
            <p:cNvSpPr>
              <a:spLocks/>
            </p:cNvSpPr>
            <p:nvPr/>
          </p:nvSpPr>
          <p:spPr bwMode="auto">
            <a:xfrm flipH="1">
              <a:off x="2887157" y="1188393"/>
              <a:ext cx="1887778" cy="1896343"/>
            </a:xfrm>
            <a:custGeom>
              <a:avLst/>
              <a:gdLst>
                <a:gd name="T0" fmla="*/ 466 w 1631"/>
                <a:gd name="T1" fmla="*/ 0 h 1662"/>
                <a:gd name="T2" fmla="*/ 1377 w 1631"/>
                <a:gd name="T3" fmla="*/ 382 h 1662"/>
                <a:gd name="T4" fmla="*/ 1610 w 1631"/>
                <a:gd name="T5" fmla="*/ 1207 h 1662"/>
                <a:gd name="T6" fmla="*/ 1631 w 1631"/>
                <a:gd name="T7" fmla="*/ 1280 h 1662"/>
                <a:gd name="T8" fmla="*/ 740 w 1631"/>
                <a:gd name="T9" fmla="*/ 1606 h 1662"/>
                <a:gd name="T10" fmla="*/ 589 w 1631"/>
                <a:gd name="T11" fmla="*/ 1662 h 1662"/>
                <a:gd name="T12" fmla="*/ 529 w 1631"/>
                <a:gd name="T13" fmla="*/ 1562 h 1662"/>
                <a:gd name="T14" fmla="*/ 464 w 1631"/>
                <a:gd name="T15" fmla="*/ 1466 h 1662"/>
                <a:gd name="T16" fmla="*/ 393 w 1631"/>
                <a:gd name="T17" fmla="*/ 1378 h 1662"/>
                <a:gd name="T18" fmla="*/ 215 w 1631"/>
                <a:gd name="T19" fmla="*/ 1405 h 1662"/>
                <a:gd name="T20" fmla="*/ 259 w 1631"/>
                <a:gd name="T21" fmla="*/ 1234 h 1662"/>
                <a:gd name="T22" fmla="*/ 213 w 1631"/>
                <a:gd name="T23" fmla="*/ 1188 h 1662"/>
                <a:gd name="T24" fmla="*/ 171 w 1631"/>
                <a:gd name="T25" fmla="*/ 1148 h 1662"/>
                <a:gd name="T26" fmla="*/ 130 w 1631"/>
                <a:gd name="T27" fmla="*/ 1113 h 1662"/>
                <a:gd name="T28" fmla="*/ 94 w 1631"/>
                <a:gd name="T29" fmla="*/ 1082 h 1662"/>
                <a:gd name="T30" fmla="*/ 61 w 1631"/>
                <a:gd name="T31" fmla="*/ 1056 h 1662"/>
                <a:gd name="T32" fmla="*/ 36 w 1631"/>
                <a:gd name="T33" fmla="*/ 1035 h 1662"/>
                <a:gd name="T34" fmla="*/ 15 w 1631"/>
                <a:gd name="T35" fmla="*/ 1021 h 1662"/>
                <a:gd name="T36" fmla="*/ 4 w 1631"/>
                <a:gd name="T37" fmla="*/ 1011 h 1662"/>
                <a:gd name="T38" fmla="*/ 0 w 1631"/>
                <a:gd name="T39" fmla="*/ 1008 h 1662"/>
                <a:gd name="T40" fmla="*/ 69 w 1631"/>
                <a:gd name="T41" fmla="*/ 856 h 1662"/>
                <a:gd name="T42" fmla="*/ 462 w 1631"/>
                <a:gd name="T43" fmla="*/ 6 h 1662"/>
                <a:gd name="T44" fmla="*/ 466 w 1631"/>
                <a:gd name="T45" fmla="*/ 0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1" h="1662">
                  <a:moveTo>
                    <a:pt x="466" y="0"/>
                  </a:moveTo>
                  <a:lnTo>
                    <a:pt x="1377" y="382"/>
                  </a:lnTo>
                  <a:lnTo>
                    <a:pt x="1610" y="1207"/>
                  </a:lnTo>
                  <a:lnTo>
                    <a:pt x="1631" y="1280"/>
                  </a:lnTo>
                  <a:lnTo>
                    <a:pt x="740" y="1606"/>
                  </a:lnTo>
                  <a:lnTo>
                    <a:pt x="589" y="1662"/>
                  </a:lnTo>
                  <a:lnTo>
                    <a:pt x="529" y="1562"/>
                  </a:lnTo>
                  <a:lnTo>
                    <a:pt x="464" y="1466"/>
                  </a:lnTo>
                  <a:lnTo>
                    <a:pt x="393" y="1378"/>
                  </a:lnTo>
                  <a:lnTo>
                    <a:pt x="215" y="1405"/>
                  </a:lnTo>
                  <a:lnTo>
                    <a:pt x="259" y="1234"/>
                  </a:lnTo>
                  <a:lnTo>
                    <a:pt x="213" y="1188"/>
                  </a:lnTo>
                  <a:lnTo>
                    <a:pt x="171" y="1148"/>
                  </a:lnTo>
                  <a:lnTo>
                    <a:pt x="130" y="1113"/>
                  </a:lnTo>
                  <a:lnTo>
                    <a:pt x="94" y="1082"/>
                  </a:lnTo>
                  <a:lnTo>
                    <a:pt x="61" y="1056"/>
                  </a:lnTo>
                  <a:lnTo>
                    <a:pt x="36" y="1035"/>
                  </a:lnTo>
                  <a:lnTo>
                    <a:pt x="15" y="1021"/>
                  </a:lnTo>
                  <a:lnTo>
                    <a:pt x="4" y="1011"/>
                  </a:lnTo>
                  <a:lnTo>
                    <a:pt x="0" y="1008"/>
                  </a:lnTo>
                  <a:lnTo>
                    <a:pt x="69" y="856"/>
                  </a:lnTo>
                  <a:lnTo>
                    <a:pt x="462" y="6"/>
                  </a:lnTo>
                  <a:lnTo>
                    <a:pt x="466" y="0"/>
                  </a:lnTo>
                  <a:close/>
                </a:path>
              </a:pathLst>
            </a:custGeom>
            <a:solidFill>
              <a:schemeClr val="accent4"/>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951" dirty="0"/>
            </a:p>
          </p:txBody>
        </p:sp>
        <p:sp>
          <p:nvSpPr>
            <p:cNvPr id="8" name="Freeform 13"/>
            <p:cNvSpPr>
              <a:spLocks/>
            </p:cNvSpPr>
            <p:nvPr/>
          </p:nvSpPr>
          <p:spPr bwMode="auto">
            <a:xfrm flipH="1">
              <a:off x="2887156" y="1195239"/>
              <a:ext cx="1807915" cy="1825600"/>
            </a:xfrm>
            <a:custGeom>
              <a:avLst/>
              <a:gdLst>
                <a:gd name="T0" fmla="*/ 393 w 1562"/>
                <a:gd name="T1" fmla="*/ 0 h 1600"/>
                <a:gd name="T2" fmla="*/ 420 w 1562"/>
                <a:gd name="T3" fmla="*/ 11 h 1600"/>
                <a:gd name="T4" fmla="*/ 455 w 1562"/>
                <a:gd name="T5" fmla="*/ 27 h 1600"/>
                <a:gd name="T6" fmla="*/ 495 w 1562"/>
                <a:gd name="T7" fmla="*/ 44 h 1600"/>
                <a:gd name="T8" fmla="*/ 543 w 1562"/>
                <a:gd name="T9" fmla="*/ 69 h 1600"/>
                <a:gd name="T10" fmla="*/ 595 w 1562"/>
                <a:gd name="T11" fmla="*/ 96 h 1600"/>
                <a:gd name="T12" fmla="*/ 652 w 1562"/>
                <a:gd name="T13" fmla="*/ 128 h 1600"/>
                <a:gd name="T14" fmla="*/ 714 w 1562"/>
                <a:gd name="T15" fmla="*/ 167 h 1600"/>
                <a:gd name="T16" fmla="*/ 779 w 1562"/>
                <a:gd name="T17" fmla="*/ 209 h 1600"/>
                <a:gd name="T18" fmla="*/ 846 w 1562"/>
                <a:gd name="T19" fmla="*/ 257 h 1600"/>
                <a:gd name="T20" fmla="*/ 915 w 1562"/>
                <a:gd name="T21" fmla="*/ 311 h 1600"/>
                <a:gd name="T22" fmla="*/ 984 w 1562"/>
                <a:gd name="T23" fmla="*/ 370 h 1600"/>
                <a:gd name="T24" fmla="*/ 1053 w 1562"/>
                <a:gd name="T25" fmla="*/ 437 h 1600"/>
                <a:gd name="T26" fmla="*/ 1124 w 1562"/>
                <a:gd name="T27" fmla="*/ 508 h 1600"/>
                <a:gd name="T28" fmla="*/ 1193 w 1562"/>
                <a:gd name="T29" fmla="*/ 587 h 1600"/>
                <a:gd name="T30" fmla="*/ 1259 w 1562"/>
                <a:gd name="T31" fmla="*/ 672 h 1600"/>
                <a:gd name="T32" fmla="*/ 1324 w 1562"/>
                <a:gd name="T33" fmla="*/ 764 h 1600"/>
                <a:gd name="T34" fmla="*/ 1385 w 1562"/>
                <a:gd name="T35" fmla="*/ 862 h 1600"/>
                <a:gd name="T36" fmla="*/ 1441 w 1562"/>
                <a:gd name="T37" fmla="*/ 967 h 1600"/>
                <a:gd name="T38" fmla="*/ 1493 w 1562"/>
                <a:gd name="T39" fmla="*/ 1080 h 1600"/>
                <a:gd name="T40" fmla="*/ 1541 w 1562"/>
                <a:gd name="T41" fmla="*/ 1201 h 1600"/>
                <a:gd name="T42" fmla="*/ 1562 w 1562"/>
                <a:gd name="T43" fmla="*/ 1274 h 1600"/>
                <a:gd name="T44" fmla="*/ 671 w 1562"/>
                <a:gd name="T45" fmla="*/ 1600 h 1600"/>
                <a:gd name="T46" fmla="*/ 616 w 1562"/>
                <a:gd name="T47" fmla="*/ 1501 h 1600"/>
                <a:gd name="T48" fmla="*/ 556 w 1562"/>
                <a:gd name="T49" fmla="*/ 1407 h 1600"/>
                <a:gd name="T50" fmla="*/ 495 w 1562"/>
                <a:gd name="T51" fmla="*/ 1320 h 1600"/>
                <a:gd name="T52" fmla="*/ 432 w 1562"/>
                <a:gd name="T53" fmla="*/ 1242 h 1600"/>
                <a:gd name="T54" fmla="*/ 368 w 1562"/>
                <a:gd name="T55" fmla="*/ 1169 h 1600"/>
                <a:gd name="T56" fmla="*/ 305 w 1562"/>
                <a:gd name="T57" fmla="*/ 1103 h 1600"/>
                <a:gd name="T58" fmla="*/ 244 w 1562"/>
                <a:gd name="T59" fmla="*/ 1044 h 1600"/>
                <a:gd name="T60" fmla="*/ 186 w 1562"/>
                <a:gd name="T61" fmla="*/ 992 h 1600"/>
                <a:gd name="T62" fmla="*/ 130 w 1562"/>
                <a:gd name="T63" fmla="*/ 946 h 1600"/>
                <a:gd name="T64" fmla="*/ 80 w 1562"/>
                <a:gd name="T65" fmla="*/ 908 h 1600"/>
                <a:gd name="T66" fmla="*/ 38 w 1562"/>
                <a:gd name="T67" fmla="*/ 875 h 1600"/>
                <a:gd name="T68" fmla="*/ 0 w 1562"/>
                <a:gd name="T69" fmla="*/ 850 h 1600"/>
                <a:gd name="T70" fmla="*/ 393 w 1562"/>
                <a:gd name="T71"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2" h="1600">
                  <a:moveTo>
                    <a:pt x="393" y="0"/>
                  </a:moveTo>
                  <a:lnTo>
                    <a:pt x="420" y="11"/>
                  </a:lnTo>
                  <a:lnTo>
                    <a:pt x="455" y="27"/>
                  </a:lnTo>
                  <a:lnTo>
                    <a:pt x="495" y="44"/>
                  </a:lnTo>
                  <a:lnTo>
                    <a:pt x="543" y="69"/>
                  </a:lnTo>
                  <a:lnTo>
                    <a:pt x="595" y="96"/>
                  </a:lnTo>
                  <a:lnTo>
                    <a:pt x="652" y="128"/>
                  </a:lnTo>
                  <a:lnTo>
                    <a:pt x="714" y="167"/>
                  </a:lnTo>
                  <a:lnTo>
                    <a:pt x="779" y="209"/>
                  </a:lnTo>
                  <a:lnTo>
                    <a:pt x="846" y="257"/>
                  </a:lnTo>
                  <a:lnTo>
                    <a:pt x="915" y="311"/>
                  </a:lnTo>
                  <a:lnTo>
                    <a:pt x="984" y="370"/>
                  </a:lnTo>
                  <a:lnTo>
                    <a:pt x="1053" y="437"/>
                  </a:lnTo>
                  <a:lnTo>
                    <a:pt x="1124" y="508"/>
                  </a:lnTo>
                  <a:lnTo>
                    <a:pt x="1193" y="587"/>
                  </a:lnTo>
                  <a:lnTo>
                    <a:pt x="1259" y="672"/>
                  </a:lnTo>
                  <a:lnTo>
                    <a:pt x="1324" y="764"/>
                  </a:lnTo>
                  <a:lnTo>
                    <a:pt x="1385" y="862"/>
                  </a:lnTo>
                  <a:lnTo>
                    <a:pt x="1441" y="967"/>
                  </a:lnTo>
                  <a:lnTo>
                    <a:pt x="1493" y="1080"/>
                  </a:lnTo>
                  <a:lnTo>
                    <a:pt x="1541" y="1201"/>
                  </a:lnTo>
                  <a:lnTo>
                    <a:pt x="1562" y="1274"/>
                  </a:lnTo>
                  <a:lnTo>
                    <a:pt x="671" y="1600"/>
                  </a:lnTo>
                  <a:lnTo>
                    <a:pt x="616" y="1501"/>
                  </a:lnTo>
                  <a:lnTo>
                    <a:pt x="556" y="1407"/>
                  </a:lnTo>
                  <a:lnTo>
                    <a:pt x="495" y="1320"/>
                  </a:lnTo>
                  <a:lnTo>
                    <a:pt x="432" y="1242"/>
                  </a:lnTo>
                  <a:lnTo>
                    <a:pt x="368" y="1169"/>
                  </a:lnTo>
                  <a:lnTo>
                    <a:pt x="305" y="1103"/>
                  </a:lnTo>
                  <a:lnTo>
                    <a:pt x="244" y="1044"/>
                  </a:lnTo>
                  <a:lnTo>
                    <a:pt x="186" y="992"/>
                  </a:lnTo>
                  <a:lnTo>
                    <a:pt x="130" y="946"/>
                  </a:lnTo>
                  <a:lnTo>
                    <a:pt x="80" y="908"/>
                  </a:lnTo>
                  <a:lnTo>
                    <a:pt x="38" y="875"/>
                  </a:lnTo>
                  <a:lnTo>
                    <a:pt x="0" y="850"/>
                  </a:lnTo>
                  <a:lnTo>
                    <a:pt x="393" y="0"/>
                  </a:lnTo>
                  <a:close/>
                </a:path>
              </a:pathLst>
            </a:custGeom>
            <a:solidFill>
              <a:schemeClr val="accent4">
                <a:lumMod val="60000"/>
                <a:lumOff val="40000"/>
                <a:alpha val="5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1141" dirty="0"/>
            </a:p>
          </p:txBody>
        </p:sp>
        <p:sp>
          <p:nvSpPr>
            <p:cNvPr id="9" name="TextBox 121"/>
            <p:cNvSpPr txBox="1"/>
            <p:nvPr/>
          </p:nvSpPr>
          <p:spPr>
            <a:xfrm>
              <a:off x="3113539" y="1538114"/>
              <a:ext cx="1323839" cy="1193687"/>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000" b="1" dirty="0">
                  <a:solidFill>
                    <a:schemeClr val="bg1"/>
                  </a:solidFill>
                </a:rPr>
                <a:t>Definición de estrategias de operación y mantenimiento del SUG</a:t>
              </a:r>
              <a:endParaRPr lang="es-CO" sz="1000" b="1" dirty="0">
                <a:solidFill>
                  <a:schemeClr val="bg1"/>
                </a:solidFill>
                <a:latin typeface="Arial Narrow" panose="020B0606020202030204" pitchFamily="34" charset="0"/>
              </a:endParaRPr>
            </a:p>
          </p:txBody>
        </p:sp>
      </p:grpSp>
      <p:grpSp>
        <p:nvGrpSpPr>
          <p:cNvPr id="10" name="Grupo 9"/>
          <p:cNvGrpSpPr/>
          <p:nvPr/>
        </p:nvGrpSpPr>
        <p:grpSpPr>
          <a:xfrm>
            <a:off x="2043963" y="2355323"/>
            <a:ext cx="1369052" cy="1369050"/>
            <a:chOff x="2429969" y="2736730"/>
            <a:chExt cx="1790554" cy="1972790"/>
          </a:xfrm>
        </p:grpSpPr>
        <p:sp>
          <p:nvSpPr>
            <p:cNvPr id="11" name="Freeform 14"/>
            <p:cNvSpPr>
              <a:spLocks/>
            </p:cNvSpPr>
            <p:nvPr/>
          </p:nvSpPr>
          <p:spPr bwMode="auto">
            <a:xfrm flipH="1">
              <a:off x="2429969" y="2736730"/>
              <a:ext cx="1790554" cy="1972790"/>
            </a:xfrm>
            <a:custGeom>
              <a:avLst/>
              <a:gdLst>
                <a:gd name="T0" fmla="*/ 1163 w 1547"/>
                <a:gd name="T1" fmla="*/ 0 h 1729"/>
                <a:gd name="T2" fmla="*/ 1547 w 1547"/>
                <a:gd name="T3" fmla="*/ 913 h 1729"/>
                <a:gd name="T4" fmla="*/ 1133 w 1547"/>
                <a:gd name="T5" fmla="*/ 1664 h 1729"/>
                <a:gd name="T6" fmla="*/ 1094 w 1547"/>
                <a:gd name="T7" fmla="*/ 1729 h 1729"/>
                <a:gd name="T8" fmla="*/ 233 w 1547"/>
                <a:gd name="T9" fmla="*/ 1338 h 1729"/>
                <a:gd name="T10" fmla="*/ 85 w 1547"/>
                <a:gd name="T11" fmla="*/ 1270 h 1729"/>
                <a:gd name="T12" fmla="*/ 114 w 1547"/>
                <a:gd name="T13" fmla="*/ 1157 h 1729"/>
                <a:gd name="T14" fmla="*/ 135 w 1547"/>
                <a:gd name="T15" fmla="*/ 1044 h 1729"/>
                <a:gd name="T16" fmla="*/ 146 w 1547"/>
                <a:gd name="T17" fmla="*/ 931 h 1729"/>
                <a:gd name="T18" fmla="*/ 0 w 1547"/>
                <a:gd name="T19" fmla="*/ 823 h 1729"/>
                <a:gd name="T20" fmla="*/ 152 w 1547"/>
                <a:gd name="T21" fmla="*/ 733 h 1729"/>
                <a:gd name="T22" fmla="*/ 150 w 1547"/>
                <a:gd name="T23" fmla="*/ 670 h 1729"/>
                <a:gd name="T24" fmla="*/ 148 w 1547"/>
                <a:gd name="T25" fmla="*/ 610 h 1729"/>
                <a:gd name="T26" fmla="*/ 144 w 1547"/>
                <a:gd name="T27" fmla="*/ 556 h 1729"/>
                <a:gd name="T28" fmla="*/ 141 w 1547"/>
                <a:gd name="T29" fmla="*/ 508 h 1729"/>
                <a:gd name="T30" fmla="*/ 135 w 1547"/>
                <a:gd name="T31" fmla="*/ 468 h 1729"/>
                <a:gd name="T32" fmla="*/ 131 w 1547"/>
                <a:gd name="T33" fmla="*/ 436 h 1729"/>
                <a:gd name="T34" fmla="*/ 129 w 1547"/>
                <a:gd name="T35" fmla="*/ 411 h 1729"/>
                <a:gd name="T36" fmla="*/ 125 w 1547"/>
                <a:gd name="T37" fmla="*/ 395 h 1729"/>
                <a:gd name="T38" fmla="*/ 125 w 1547"/>
                <a:gd name="T39" fmla="*/ 390 h 1729"/>
                <a:gd name="T40" fmla="*/ 283 w 1547"/>
                <a:gd name="T41" fmla="*/ 332 h 1729"/>
                <a:gd name="T42" fmla="*/ 1157 w 1547"/>
                <a:gd name="T43" fmla="*/ 2 h 1729"/>
                <a:gd name="T44" fmla="*/ 1163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1163" y="0"/>
                  </a:moveTo>
                  <a:lnTo>
                    <a:pt x="1547" y="913"/>
                  </a:lnTo>
                  <a:lnTo>
                    <a:pt x="1133" y="1664"/>
                  </a:lnTo>
                  <a:lnTo>
                    <a:pt x="1094" y="1729"/>
                  </a:lnTo>
                  <a:lnTo>
                    <a:pt x="233" y="1338"/>
                  </a:lnTo>
                  <a:lnTo>
                    <a:pt x="85" y="1270"/>
                  </a:lnTo>
                  <a:lnTo>
                    <a:pt x="114" y="1157"/>
                  </a:lnTo>
                  <a:lnTo>
                    <a:pt x="135" y="1044"/>
                  </a:lnTo>
                  <a:lnTo>
                    <a:pt x="146" y="931"/>
                  </a:lnTo>
                  <a:lnTo>
                    <a:pt x="0" y="823"/>
                  </a:lnTo>
                  <a:lnTo>
                    <a:pt x="152" y="733"/>
                  </a:lnTo>
                  <a:lnTo>
                    <a:pt x="150" y="670"/>
                  </a:lnTo>
                  <a:lnTo>
                    <a:pt x="148" y="610"/>
                  </a:lnTo>
                  <a:lnTo>
                    <a:pt x="144" y="556"/>
                  </a:lnTo>
                  <a:lnTo>
                    <a:pt x="141" y="508"/>
                  </a:lnTo>
                  <a:lnTo>
                    <a:pt x="135" y="468"/>
                  </a:lnTo>
                  <a:lnTo>
                    <a:pt x="131" y="436"/>
                  </a:lnTo>
                  <a:lnTo>
                    <a:pt x="129" y="411"/>
                  </a:lnTo>
                  <a:lnTo>
                    <a:pt x="125" y="395"/>
                  </a:lnTo>
                  <a:lnTo>
                    <a:pt x="125" y="390"/>
                  </a:lnTo>
                  <a:lnTo>
                    <a:pt x="283" y="332"/>
                  </a:lnTo>
                  <a:lnTo>
                    <a:pt x="1157" y="2"/>
                  </a:lnTo>
                  <a:lnTo>
                    <a:pt x="1163" y="0"/>
                  </a:lnTo>
                  <a:close/>
                </a:path>
              </a:pathLst>
            </a:custGeom>
            <a:solidFill>
              <a:schemeClr val="accent5"/>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2" name="Freeform 15"/>
            <p:cNvSpPr>
              <a:spLocks/>
            </p:cNvSpPr>
            <p:nvPr/>
          </p:nvSpPr>
          <p:spPr bwMode="auto">
            <a:xfrm flipH="1">
              <a:off x="2689235" y="2739012"/>
              <a:ext cx="1261605" cy="1970508"/>
            </a:xfrm>
            <a:custGeom>
              <a:avLst/>
              <a:gdLst>
                <a:gd name="T0" fmla="*/ 924 w 1090"/>
                <a:gd name="T1" fmla="*/ 0 h 1727"/>
                <a:gd name="T2" fmla="*/ 938 w 1090"/>
                <a:gd name="T3" fmla="*/ 31 h 1727"/>
                <a:gd name="T4" fmla="*/ 953 w 1090"/>
                <a:gd name="T5" fmla="*/ 71 h 1727"/>
                <a:gd name="T6" fmla="*/ 972 w 1090"/>
                <a:gd name="T7" fmla="*/ 119 h 1727"/>
                <a:gd name="T8" fmla="*/ 992 w 1090"/>
                <a:gd name="T9" fmla="*/ 178 h 1727"/>
                <a:gd name="T10" fmla="*/ 1011 w 1090"/>
                <a:gd name="T11" fmla="*/ 245 h 1727"/>
                <a:gd name="T12" fmla="*/ 1032 w 1090"/>
                <a:gd name="T13" fmla="*/ 320 h 1727"/>
                <a:gd name="T14" fmla="*/ 1049 w 1090"/>
                <a:gd name="T15" fmla="*/ 401 h 1727"/>
                <a:gd name="T16" fmla="*/ 1065 w 1090"/>
                <a:gd name="T17" fmla="*/ 491 h 1727"/>
                <a:gd name="T18" fmla="*/ 1078 w 1090"/>
                <a:gd name="T19" fmla="*/ 587 h 1727"/>
                <a:gd name="T20" fmla="*/ 1086 w 1090"/>
                <a:gd name="T21" fmla="*/ 689 h 1727"/>
                <a:gd name="T22" fmla="*/ 1090 w 1090"/>
                <a:gd name="T23" fmla="*/ 796 h 1727"/>
                <a:gd name="T24" fmla="*/ 1088 w 1090"/>
                <a:gd name="T25" fmla="*/ 910 h 1727"/>
                <a:gd name="T26" fmla="*/ 1078 w 1090"/>
                <a:gd name="T27" fmla="*/ 1027 h 1727"/>
                <a:gd name="T28" fmla="*/ 1061 w 1090"/>
                <a:gd name="T29" fmla="*/ 1147 h 1727"/>
                <a:gd name="T30" fmla="*/ 1036 w 1090"/>
                <a:gd name="T31" fmla="*/ 1272 h 1727"/>
                <a:gd name="T32" fmla="*/ 1001 w 1090"/>
                <a:gd name="T33" fmla="*/ 1399 h 1727"/>
                <a:gd name="T34" fmla="*/ 955 w 1090"/>
                <a:gd name="T35" fmla="*/ 1529 h 1727"/>
                <a:gd name="T36" fmla="*/ 900 w 1090"/>
                <a:gd name="T37" fmla="*/ 1662 h 1727"/>
                <a:gd name="T38" fmla="*/ 861 w 1090"/>
                <a:gd name="T39" fmla="*/ 1727 h 1727"/>
                <a:gd name="T40" fmla="*/ 0 w 1090"/>
                <a:gd name="T41" fmla="*/ 1336 h 1727"/>
                <a:gd name="T42" fmla="*/ 32 w 1090"/>
                <a:gd name="T43" fmla="*/ 1215 h 1727"/>
                <a:gd name="T44" fmla="*/ 57 w 1090"/>
                <a:gd name="T45" fmla="*/ 1098 h 1727"/>
                <a:gd name="T46" fmla="*/ 74 w 1090"/>
                <a:gd name="T47" fmla="*/ 984 h 1727"/>
                <a:gd name="T48" fmla="*/ 84 w 1090"/>
                <a:gd name="T49" fmla="*/ 875 h 1727"/>
                <a:gd name="T50" fmla="*/ 88 w 1090"/>
                <a:gd name="T51" fmla="*/ 773 h 1727"/>
                <a:gd name="T52" fmla="*/ 88 w 1090"/>
                <a:gd name="T53" fmla="*/ 677 h 1727"/>
                <a:gd name="T54" fmla="*/ 84 w 1090"/>
                <a:gd name="T55" fmla="*/ 589 h 1727"/>
                <a:gd name="T56" fmla="*/ 76 w 1090"/>
                <a:gd name="T57" fmla="*/ 508 h 1727"/>
                <a:gd name="T58" fmla="*/ 67 w 1090"/>
                <a:gd name="T59" fmla="*/ 437 h 1727"/>
                <a:gd name="T60" fmla="*/ 57 w 1090"/>
                <a:gd name="T61" fmla="*/ 378 h 1727"/>
                <a:gd name="T62" fmla="*/ 50 w 1090"/>
                <a:gd name="T63" fmla="*/ 330 h 1727"/>
                <a:gd name="T64" fmla="*/ 924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924" y="0"/>
                  </a:moveTo>
                  <a:lnTo>
                    <a:pt x="938" y="31"/>
                  </a:lnTo>
                  <a:lnTo>
                    <a:pt x="953" y="71"/>
                  </a:lnTo>
                  <a:lnTo>
                    <a:pt x="972" y="119"/>
                  </a:lnTo>
                  <a:lnTo>
                    <a:pt x="992" y="178"/>
                  </a:lnTo>
                  <a:lnTo>
                    <a:pt x="1011" y="245"/>
                  </a:lnTo>
                  <a:lnTo>
                    <a:pt x="1032" y="320"/>
                  </a:lnTo>
                  <a:lnTo>
                    <a:pt x="1049" y="401"/>
                  </a:lnTo>
                  <a:lnTo>
                    <a:pt x="1065" y="491"/>
                  </a:lnTo>
                  <a:lnTo>
                    <a:pt x="1078" y="587"/>
                  </a:lnTo>
                  <a:lnTo>
                    <a:pt x="1086" y="689"/>
                  </a:lnTo>
                  <a:lnTo>
                    <a:pt x="1090" y="796"/>
                  </a:lnTo>
                  <a:lnTo>
                    <a:pt x="1088" y="910"/>
                  </a:lnTo>
                  <a:lnTo>
                    <a:pt x="1078" y="1027"/>
                  </a:lnTo>
                  <a:lnTo>
                    <a:pt x="1061" y="1147"/>
                  </a:lnTo>
                  <a:lnTo>
                    <a:pt x="1036" y="1272"/>
                  </a:lnTo>
                  <a:lnTo>
                    <a:pt x="1001" y="1399"/>
                  </a:lnTo>
                  <a:lnTo>
                    <a:pt x="955" y="1529"/>
                  </a:lnTo>
                  <a:lnTo>
                    <a:pt x="900" y="1662"/>
                  </a:lnTo>
                  <a:lnTo>
                    <a:pt x="861" y="1727"/>
                  </a:lnTo>
                  <a:lnTo>
                    <a:pt x="0" y="1336"/>
                  </a:lnTo>
                  <a:lnTo>
                    <a:pt x="32" y="1215"/>
                  </a:lnTo>
                  <a:lnTo>
                    <a:pt x="57" y="1098"/>
                  </a:lnTo>
                  <a:lnTo>
                    <a:pt x="74" y="984"/>
                  </a:lnTo>
                  <a:lnTo>
                    <a:pt x="84" y="875"/>
                  </a:lnTo>
                  <a:lnTo>
                    <a:pt x="88" y="773"/>
                  </a:lnTo>
                  <a:lnTo>
                    <a:pt x="88" y="677"/>
                  </a:lnTo>
                  <a:lnTo>
                    <a:pt x="84" y="589"/>
                  </a:lnTo>
                  <a:lnTo>
                    <a:pt x="76" y="508"/>
                  </a:lnTo>
                  <a:lnTo>
                    <a:pt x="67" y="437"/>
                  </a:lnTo>
                  <a:lnTo>
                    <a:pt x="57" y="378"/>
                  </a:lnTo>
                  <a:lnTo>
                    <a:pt x="50" y="330"/>
                  </a:lnTo>
                  <a:lnTo>
                    <a:pt x="924" y="0"/>
                  </a:lnTo>
                  <a:close/>
                </a:path>
              </a:pathLst>
            </a:custGeom>
            <a:solidFill>
              <a:schemeClr val="accent5">
                <a:lumMod val="60000"/>
                <a:lumOff val="40000"/>
                <a:alpha val="5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3" name="TextBox 54"/>
            <p:cNvSpPr txBox="1"/>
            <p:nvPr/>
          </p:nvSpPr>
          <p:spPr>
            <a:xfrm>
              <a:off x="2670816" y="3094520"/>
              <a:ext cx="1267490" cy="1241809"/>
            </a:xfrm>
            <a:prstGeom prst="rect">
              <a:avLst/>
            </a:prstGeom>
            <a:noFill/>
          </p:spPr>
          <p:txBody>
            <a:bodyPr wrap="square" rtlCol="0">
              <a:spAutoFit/>
            </a:bodyPr>
            <a:lstStyle/>
            <a:p>
              <a:pPr algn="ctr"/>
              <a:r>
                <a:rPr lang="es-CO" sz="1000" b="1" dirty="0">
                  <a:solidFill>
                    <a:schemeClr val="bg1"/>
                  </a:solidFill>
                </a:rPr>
                <a:t>Aprobación de estrategias de operación y mantenimiento del SUG</a:t>
              </a:r>
              <a:endParaRPr lang="es-CO" sz="1000" b="1" dirty="0">
                <a:solidFill>
                  <a:schemeClr val="bg1"/>
                </a:solidFill>
                <a:latin typeface="Arial Narrow" panose="020B0606020202030204" pitchFamily="34" charset="0"/>
              </a:endParaRPr>
            </a:p>
          </p:txBody>
        </p:sp>
      </p:grpSp>
      <p:grpSp>
        <p:nvGrpSpPr>
          <p:cNvPr id="14" name="Grupo 13"/>
          <p:cNvGrpSpPr/>
          <p:nvPr/>
        </p:nvGrpSpPr>
        <p:grpSpPr>
          <a:xfrm rot="152993">
            <a:off x="2464235" y="3399298"/>
            <a:ext cx="1369052" cy="1369052"/>
            <a:chOff x="3014474" y="4261107"/>
            <a:chExt cx="1924816" cy="1858690"/>
          </a:xfrm>
        </p:grpSpPr>
        <p:sp>
          <p:nvSpPr>
            <p:cNvPr id="15" name="Freeform 16"/>
            <p:cNvSpPr>
              <a:spLocks/>
            </p:cNvSpPr>
            <p:nvPr/>
          </p:nvSpPr>
          <p:spPr bwMode="auto">
            <a:xfrm flipH="1">
              <a:off x="3014474" y="4261107"/>
              <a:ext cx="1924816" cy="1858690"/>
            </a:xfrm>
            <a:custGeom>
              <a:avLst/>
              <a:gdLst>
                <a:gd name="T0" fmla="*/ 660 w 1663"/>
                <a:gd name="T1" fmla="*/ 0 h 1629"/>
                <a:gd name="T2" fmla="*/ 811 w 1663"/>
                <a:gd name="T3" fmla="*/ 71 h 1629"/>
                <a:gd name="T4" fmla="*/ 1658 w 1663"/>
                <a:gd name="T5" fmla="*/ 472 h 1629"/>
                <a:gd name="T6" fmla="*/ 1663 w 1663"/>
                <a:gd name="T7" fmla="*/ 474 h 1629"/>
                <a:gd name="T8" fmla="*/ 1274 w 1663"/>
                <a:gd name="T9" fmla="*/ 1383 h 1629"/>
                <a:gd name="T10" fmla="*/ 447 w 1663"/>
                <a:gd name="T11" fmla="*/ 1608 h 1629"/>
                <a:gd name="T12" fmla="*/ 374 w 1663"/>
                <a:gd name="T13" fmla="*/ 1629 h 1629"/>
                <a:gd name="T14" fmla="*/ 55 w 1663"/>
                <a:gd name="T15" fmla="*/ 735 h 1629"/>
                <a:gd name="T16" fmla="*/ 0 w 1663"/>
                <a:gd name="T17" fmla="*/ 585 h 1629"/>
                <a:gd name="T18" fmla="*/ 101 w 1663"/>
                <a:gd name="T19" fmla="*/ 525 h 1629"/>
                <a:gd name="T20" fmla="*/ 197 w 1663"/>
                <a:gd name="T21" fmla="*/ 460 h 1629"/>
                <a:gd name="T22" fmla="*/ 286 w 1663"/>
                <a:gd name="T23" fmla="*/ 391 h 1629"/>
                <a:gd name="T24" fmla="*/ 261 w 1663"/>
                <a:gd name="T25" fmla="*/ 213 h 1629"/>
                <a:gd name="T26" fmla="*/ 431 w 1663"/>
                <a:gd name="T27" fmla="*/ 259 h 1629"/>
                <a:gd name="T28" fmla="*/ 478 w 1663"/>
                <a:gd name="T29" fmla="*/ 213 h 1629"/>
                <a:gd name="T30" fmla="*/ 518 w 1663"/>
                <a:gd name="T31" fmla="*/ 169 h 1629"/>
                <a:gd name="T32" fmla="*/ 554 w 1663"/>
                <a:gd name="T33" fmla="*/ 130 h 1629"/>
                <a:gd name="T34" fmla="*/ 585 w 1663"/>
                <a:gd name="T35" fmla="*/ 94 h 1629"/>
                <a:gd name="T36" fmla="*/ 612 w 1663"/>
                <a:gd name="T37" fmla="*/ 61 h 1629"/>
                <a:gd name="T38" fmla="*/ 631 w 1663"/>
                <a:gd name="T39" fmla="*/ 36 h 1629"/>
                <a:gd name="T40" fmla="*/ 646 w 1663"/>
                <a:gd name="T41" fmla="*/ 17 h 1629"/>
                <a:gd name="T42" fmla="*/ 656 w 1663"/>
                <a:gd name="T43" fmla="*/ 3 h 1629"/>
                <a:gd name="T44" fmla="*/ 660 w 1663"/>
                <a:gd name="T45" fmla="*/ 0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3" h="1629">
                  <a:moveTo>
                    <a:pt x="660" y="0"/>
                  </a:moveTo>
                  <a:lnTo>
                    <a:pt x="811" y="71"/>
                  </a:lnTo>
                  <a:lnTo>
                    <a:pt x="1658" y="472"/>
                  </a:lnTo>
                  <a:lnTo>
                    <a:pt x="1663" y="474"/>
                  </a:lnTo>
                  <a:lnTo>
                    <a:pt x="1274" y="1383"/>
                  </a:lnTo>
                  <a:lnTo>
                    <a:pt x="447" y="1608"/>
                  </a:lnTo>
                  <a:lnTo>
                    <a:pt x="374" y="1629"/>
                  </a:lnTo>
                  <a:lnTo>
                    <a:pt x="55" y="735"/>
                  </a:lnTo>
                  <a:lnTo>
                    <a:pt x="0" y="585"/>
                  </a:lnTo>
                  <a:lnTo>
                    <a:pt x="101" y="525"/>
                  </a:lnTo>
                  <a:lnTo>
                    <a:pt x="197" y="460"/>
                  </a:lnTo>
                  <a:lnTo>
                    <a:pt x="286" y="391"/>
                  </a:lnTo>
                  <a:lnTo>
                    <a:pt x="261" y="213"/>
                  </a:lnTo>
                  <a:lnTo>
                    <a:pt x="431" y="259"/>
                  </a:lnTo>
                  <a:lnTo>
                    <a:pt x="478" y="213"/>
                  </a:lnTo>
                  <a:lnTo>
                    <a:pt x="518" y="169"/>
                  </a:lnTo>
                  <a:lnTo>
                    <a:pt x="554" y="130"/>
                  </a:lnTo>
                  <a:lnTo>
                    <a:pt x="585" y="94"/>
                  </a:lnTo>
                  <a:lnTo>
                    <a:pt x="612" y="61"/>
                  </a:lnTo>
                  <a:lnTo>
                    <a:pt x="631" y="36"/>
                  </a:lnTo>
                  <a:lnTo>
                    <a:pt x="646" y="17"/>
                  </a:lnTo>
                  <a:lnTo>
                    <a:pt x="656" y="3"/>
                  </a:lnTo>
                  <a:lnTo>
                    <a:pt x="660" y="0"/>
                  </a:lnTo>
                  <a:close/>
                </a:path>
              </a:pathLst>
            </a:custGeom>
            <a:solidFill>
              <a:schemeClr val="accent6"/>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6" name="Freeform 17"/>
            <p:cNvSpPr>
              <a:spLocks/>
            </p:cNvSpPr>
            <p:nvPr/>
          </p:nvSpPr>
          <p:spPr bwMode="auto">
            <a:xfrm flipH="1">
              <a:off x="3020261" y="4342118"/>
              <a:ext cx="1855370" cy="1777678"/>
            </a:xfrm>
            <a:custGeom>
              <a:avLst/>
              <a:gdLst>
                <a:gd name="T0" fmla="*/ 756 w 1603"/>
                <a:gd name="T1" fmla="*/ 0 h 1558"/>
                <a:gd name="T2" fmla="*/ 1603 w 1603"/>
                <a:gd name="T3" fmla="*/ 401 h 1558"/>
                <a:gd name="T4" fmla="*/ 1591 w 1603"/>
                <a:gd name="T5" fmla="*/ 428 h 1558"/>
                <a:gd name="T6" fmla="*/ 1576 w 1603"/>
                <a:gd name="T7" fmla="*/ 460 h 1558"/>
                <a:gd name="T8" fmla="*/ 1557 w 1603"/>
                <a:gd name="T9" fmla="*/ 502 h 1558"/>
                <a:gd name="T10" fmla="*/ 1534 w 1603"/>
                <a:gd name="T11" fmla="*/ 549 h 1558"/>
                <a:gd name="T12" fmla="*/ 1505 w 1603"/>
                <a:gd name="T13" fmla="*/ 602 h 1558"/>
                <a:gd name="T14" fmla="*/ 1472 w 1603"/>
                <a:gd name="T15" fmla="*/ 658 h 1558"/>
                <a:gd name="T16" fmla="*/ 1434 w 1603"/>
                <a:gd name="T17" fmla="*/ 719 h 1558"/>
                <a:gd name="T18" fmla="*/ 1390 w 1603"/>
                <a:gd name="T19" fmla="*/ 783 h 1558"/>
                <a:gd name="T20" fmla="*/ 1342 w 1603"/>
                <a:gd name="T21" fmla="*/ 850 h 1558"/>
                <a:gd name="T22" fmla="*/ 1288 w 1603"/>
                <a:gd name="T23" fmla="*/ 919 h 1558"/>
                <a:gd name="T24" fmla="*/ 1227 w 1603"/>
                <a:gd name="T25" fmla="*/ 988 h 1558"/>
                <a:gd name="T26" fmla="*/ 1161 w 1603"/>
                <a:gd name="T27" fmla="*/ 1057 h 1558"/>
                <a:gd name="T28" fmla="*/ 1088 w 1603"/>
                <a:gd name="T29" fmla="*/ 1126 h 1558"/>
                <a:gd name="T30" fmla="*/ 1010 w 1603"/>
                <a:gd name="T31" fmla="*/ 1195 h 1558"/>
                <a:gd name="T32" fmla="*/ 923 w 1603"/>
                <a:gd name="T33" fmla="*/ 1261 h 1558"/>
                <a:gd name="T34" fmla="*/ 831 w 1603"/>
                <a:gd name="T35" fmla="*/ 1324 h 1558"/>
                <a:gd name="T36" fmla="*/ 733 w 1603"/>
                <a:gd name="T37" fmla="*/ 1385 h 1558"/>
                <a:gd name="T38" fmla="*/ 626 w 1603"/>
                <a:gd name="T39" fmla="*/ 1441 h 1558"/>
                <a:gd name="T40" fmla="*/ 513 w 1603"/>
                <a:gd name="T41" fmla="*/ 1493 h 1558"/>
                <a:gd name="T42" fmla="*/ 392 w 1603"/>
                <a:gd name="T43" fmla="*/ 1537 h 1558"/>
                <a:gd name="T44" fmla="*/ 319 w 1603"/>
                <a:gd name="T45" fmla="*/ 1558 h 1558"/>
                <a:gd name="T46" fmla="*/ 0 w 1603"/>
                <a:gd name="T47" fmla="*/ 664 h 1558"/>
                <a:gd name="T48" fmla="*/ 100 w 1603"/>
                <a:gd name="T49" fmla="*/ 610 h 1558"/>
                <a:gd name="T50" fmla="*/ 194 w 1603"/>
                <a:gd name="T51" fmla="*/ 552 h 1558"/>
                <a:gd name="T52" fmla="*/ 281 w 1603"/>
                <a:gd name="T53" fmla="*/ 491 h 1558"/>
                <a:gd name="T54" fmla="*/ 361 w 1603"/>
                <a:gd name="T55" fmla="*/ 428 h 1558"/>
                <a:gd name="T56" fmla="*/ 434 w 1603"/>
                <a:gd name="T57" fmla="*/ 366 h 1558"/>
                <a:gd name="T58" fmla="*/ 499 w 1603"/>
                <a:gd name="T59" fmla="*/ 303 h 1558"/>
                <a:gd name="T60" fmla="*/ 559 w 1603"/>
                <a:gd name="T61" fmla="*/ 243 h 1558"/>
                <a:gd name="T62" fmla="*/ 613 w 1603"/>
                <a:gd name="T63" fmla="*/ 184 h 1558"/>
                <a:gd name="T64" fmla="*/ 659 w 1603"/>
                <a:gd name="T65" fmla="*/ 130 h 1558"/>
                <a:gd name="T66" fmla="*/ 697 w 1603"/>
                <a:gd name="T67" fmla="*/ 80 h 1558"/>
                <a:gd name="T68" fmla="*/ 730 w 1603"/>
                <a:gd name="T69" fmla="*/ 38 h 1558"/>
                <a:gd name="T70" fmla="*/ 756 w 1603"/>
                <a:gd name="T71"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3" h="1558">
                  <a:moveTo>
                    <a:pt x="756" y="0"/>
                  </a:moveTo>
                  <a:lnTo>
                    <a:pt x="1603" y="401"/>
                  </a:lnTo>
                  <a:lnTo>
                    <a:pt x="1591" y="428"/>
                  </a:lnTo>
                  <a:lnTo>
                    <a:pt x="1576" y="460"/>
                  </a:lnTo>
                  <a:lnTo>
                    <a:pt x="1557" y="502"/>
                  </a:lnTo>
                  <a:lnTo>
                    <a:pt x="1534" y="549"/>
                  </a:lnTo>
                  <a:lnTo>
                    <a:pt x="1505" y="602"/>
                  </a:lnTo>
                  <a:lnTo>
                    <a:pt x="1472" y="658"/>
                  </a:lnTo>
                  <a:lnTo>
                    <a:pt x="1434" y="719"/>
                  </a:lnTo>
                  <a:lnTo>
                    <a:pt x="1390" y="783"/>
                  </a:lnTo>
                  <a:lnTo>
                    <a:pt x="1342" y="850"/>
                  </a:lnTo>
                  <a:lnTo>
                    <a:pt x="1288" y="919"/>
                  </a:lnTo>
                  <a:lnTo>
                    <a:pt x="1227" y="988"/>
                  </a:lnTo>
                  <a:lnTo>
                    <a:pt x="1161" y="1057"/>
                  </a:lnTo>
                  <a:lnTo>
                    <a:pt x="1088" y="1126"/>
                  </a:lnTo>
                  <a:lnTo>
                    <a:pt x="1010" y="1195"/>
                  </a:lnTo>
                  <a:lnTo>
                    <a:pt x="923" y="1261"/>
                  </a:lnTo>
                  <a:lnTo>
                    <a:pt x="831" y="1324"/>
                  </a:lnTo>
                  <a:lnTo>
                    <a:pt x="733" y="1385"/>
                  </a:lnTo>
                  <a:lnTo>
                    <a:pt x="626" y="1441"/>
                  </a:lnTo>
                  <a:lnTo>
                    <a:pt x="513" y="1493"/>
                  </a:lnTo>
                  <a:lnTo>
                    <a:pt x="392" y="1537"/>
                  </a:lnTo>
                  <a:lnTo>
                    <a:pt x="319" y="1558"/>
                  </a:lnTo>
                  <a:lnTo>
                    <a:pt x="0" y="664"/>
                  </a:lnTo>
                  <a:lnTo>
                    <a:pt x="100" y="610"/>
                  </a:lnTo>
                  <a:lnTo>
                    <a:pt x="194" y="552"/>
                  </a:lnTo>
                  <a:lnTo>
                    <a:pt x="281" y="491"/>
                  </a:lnTo>
                  <a:lnTo>
                    <a:pt x="361" y="428"/>
                  </a:lnTo>
                  <a:lnTo>
                    <a:pt x="434" y="366"/>
                  </a:lnTo>
                  <a:lnTo>
                    <a:pt x="499" y="303"/>
                  </a:lnTo>
                  <a:lnTo>
                    <a:pt x="559" y="243"/>
                  </a:lnTo>
                  <a:lnTo>
                    <a:pt x="613" y="184"/>
                  </a:lnTo>
                  <a:lnTo>
                    <a:pt x="659" y="130"/>
                  </a:lnTo>
                  <a:lnTo>
                    <a:pt x="697" y="80"/>
                  </a:lnTo>
                  <a:lnTo>
                    <a:pt x="730" y="38"/>
                  </a:lnTo>
                  <a:lnTo>
                    <a:pt x="756" y="0"/>
                  </a:lnTo>
                  <a:close/>
                </a:path>
              </a:pathLst>
            </a:custGeom>
            <a:solidFill>
              <a:schemeClr val="accent6">
                <a:lumMod val="60000"/>
                <a:lumOff val="40000"/>
                <a:alpha val="5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7" name="TextBox 121"/>
            <p:cNvSpPr txBox="1"/>
            <p:nvPr/>
          </p:nvSpPr>
          <p:spPr>
            <a:xfrm rot="21447007">
              <a:off x="3347234" y="4883195"/>
              <a:ext cx="1206050" cy="602056"/>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141" b="1" dirty="0">
                  <a:solidFill>
                    <a:schemeClr val="bg1"/>
                  </a:solidFill>
                </a:rPr>
                <a:t>Operación del SUG</a:t>
              </a:r>
              <a:endParaRPr lang="es-CO" sz="1141" b="1" dirty="0">
                <a:solidFill>
                  <a:schemeClr val="bg1"/>
                </a:solidFill>
                <a:latin typeface="Arial Narrow" panose="020B0606020202030204" pitchFamily="34" charset="0"/>
              </a:endParaRPr>
            </a:p>
          </p:txBody>
        </p:sp>
      </p:grpSp>
      <p:grpSp>
        <p:nvGrpSpPr>
          <p:cNvPr id="18" name="Grupo 17"/>
          <p:cNvGrpSpPr/>
          <p:nvPr/>
        </p:nvGrpSpPr>
        <p:grpSpPr>
          <a:xfrm>
            <a:off x="5450344" y="1280695"/>
            <a:ext cx="1369052" cy="1369052"/>
            <a:chOff x="7413889" y="1188393"/>
            <a:chExt cx="1887778" cy="1896343"/>
          </a:xfrm>
        </p:grpSpPr>
        <p:sp>
          <p:nvSpPr>
            <p:cNvPr id="19" name="Freeform 6"/>
            <p:cNvSpPr>
              <a:spLocks/>
            </p:cNvSpPr>
            <p:nvPr/>
          </p:nvSpPr>
          <p:spPr bwMode="auto">
            <a:xfrm flipH="1">
              <a:off x="7413889" y="1188393"/>
              <a:ext cx="1887778" cy="1896343"/>
            </a:xfrm>
            <a:custGeom>
              <a:avLst/>
              <a:gdLst>
                <a:gd name="T0" fmla="*/ 1165 w 1631"/>
                <a:gd name="T1" fmla="*/ 0 h 1662"/>
                <a:gd name="T2" fmla="*/ 1169 w 1631"/>
                <a:gd name="T3" fmla="*/ 6 h 1662"/>
                <a:gd name="T4" fmla="*/ 1560 w 1631"/>
                <a:gd name="T5" fmla="*/ 856 h 1662"/>
                <a:gd name="T6" fmla="*/ 1631 w 1631"/>
                <a:gd name="T7" fmla="*/ 1008 h 1662"/>
                <a:gd name="T8" fmla="*/ 1627 w 1631"/>
                <a:gd name="T9" fmla="*/ 1011 h 1662"/>
                <a:gd name="T10" fmla="*/ 1614 w 1631"/>
                <a:gd name="T11" fmla="*/ 1021 h 1662"/>
                <a:gd name="T12" fmla="*/ 1595 w 1631"/>
                <a:gd name="T13" fmla="*/ 1035 h 1662"/>
                <a:gd name="T14" fmla="*/ 1570 w 1631"/>
                <a:gd name="T15" fmla="*/ 1056 h 1662"/>
                <a:gd name="T16" fmla="*/ 1537 w 1631"/>
                <a:gd name="T17" fmla="*/ 1082 h 1662"/>
                <a:gd name="T18" fmla="*/ 1501 w 1631"/>
                <a:gd name="T19" fmla="*/ 1113 h 1662"/>
                <a:gd name="T20" fmla="*/ 1460 w 1631"/>
                <a:gd name="T21" fmla="*/ 1148 h 1662"/>
                <a:gd name="T22" fmla="*/ 1416 w 1631"/>
                <a:gd name="T23" fmla="*/ 1188 h 1662"/>
                <a:gd name="T24" fmla="*/ 1370 w 1631"/>
                <a:gd name="T25" fmla="*/ 1234 h 1662"/>
                <a:gd name="T26" fmla="*/ 1416 w 1631"/>
                <a:gd name="T27" fmla="*/ 1405 h 1662"/>
                <a:gd name="T28" fmla="*/ 1238 w 1631"/>
                <a:gd name="T29" fmla="*/ 1378 h 1662"/>
                <a:gd name="T30" fmla="*/ 1167 w 1631"/>
                <a:gd name="T31" fmla="*/ 1466 h 1662"/>
                <a:gd name="T32" fmla="*/ 1102 w 1631"/>
                <a:gd name="T33" fmla="*/ 1562 h 1662"/>
                <a:gd name="T34" fmla="*/ 1042 w 1631"/>
                <a:gd name="T35" fmla="*/ 1662 h 1662"/>
                <a:gd name="T36" fmla="*/ 891 w 1631"/>
                <a:gd name="T37" fmla="*/ 1606 h 1662"/>
                <a:gd name="T38" fmla="*/ 0 w 1631"/>
                <a:gd name="T39" fmla="*/ 1280 h 1662"/>
                <a:gd name="T40" fmla="*/ 21 w 1631"/>
                <a:gd name="T41" fmla="*/ 1207 h 1662"/>
                <a:gd name="T42" fmla="*/ 252 w 1631"/>
                <a:gd name="T43" fmla="*/ 382 h 1662"/>
                <a:gd name="T44" fmla="*/ 1165 w 1631"/>
                <a:gd name="T45" fmla="*/ 0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1" h="1662">
                  <a:moveTo>
                    <a:pt x="1165" y="0"/>
                  </a:moveTo>
                  <a:lnTo>
                    <a:pt x="1169" y="6"/>
                  </a:lnTo>
                  <a:lnTo>
                    <a:pt x="1560" y="856"/>
                  </a:lnTo>
                  <a:lnTo>
                    <a:pt x="1631" y="1008"/>
                  </a:lnTo>
                  <a:lnTo>
                    <a:pt x="1627" y="1011"/>
                  </a:lnTo>
                  <a:lnTo>
                    <a:pt x="1614" y="1021"/>
                  </a:lnTo>
                  <a:lnTo>
                    <a:pt x="1595" y="1035"/>
                  </a:lnTo>
                  <a:lnTo>
                    <a:pt x="1570" y="1056"/>
                  </a:lnTo>
                  <a:lnTo>
                    <a:pt x="1537" y="1082"/>
                  </a:lnTo>
                  <a:lnTo>
                    <a:pt x="1501" y="1113"/>
                  </a:lnTo>
                  <a:lnTo>
                    <a:pt x="1460" y="1148"/>
                  </a:lnTo>
                  <a:lnTo>
                    <a:pt x="1416" y="1188"/>
                  </a:lnTo>
                  <a:lnTo>
                    <a:pt x="1370" y="1234"/>
                  </a:lnTo>
                  <a:lnTo>
                    <a:pt x="1416" y="1405"/>
                  </a:lnTo>
                  <a:lnTo>
                    <a:pt x="1238" y="1378"/>
                  </a:lnTo>
                  <a:lnTo>
                    <a:pt x="1167" y="1466"/>
                  </a:lnTo>
                  <a:lnTo>
                    <a:pt x="1102" y="1562"/>
                  </a:lnTo>
                  <a:lnTo>
                    <a:pt x="1042" y="1662"/>
                  </a:lnTo>
                  <a:lnTo>
                    <a:pt x="891" y="1606"/>
                  </a:lnTo>
                  <a:lnTo>
                    <a:pt x="0" y="1280"/>
                  </a:lnTo>
                  <a:lnTo>
                    <a:pt x="21" y="1207"/>
                  </a:lnTo>
                  <a:lnTo>
                    <a:pt x="252" y="382"/>
                  </a:lnTo>
                  <a:lnTo>
                    <a:pt x="1165" y="0"/>
                  </a:lnTo>
                  <a:close/>
                </a:path>
              </a:pathLst>
            </a:custGeom>
            <a:solidFill>
              <a:schemeClr val="accent1"/>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20" name="Freeform 7"/>
            <p:cNvSpPr>
              <a:spLocks/>
            </p:cNvSpPr>
            <p:nvPr/>
          </p:nvSpPr>
          <p:spPr bwMode="auto">
            <a:xfrm flipH="1">
              <a:off x="7496067" y="1195239"/>
              <a:ext cx="1805600" cy="1825600"/>
            </a:xfrm>
            <a:custGeom>
              <a:avLst/>
              <a:gdLst>
                <a:gd name="T0" fmla="*/ 1169 w 1560"/>
                <a:gd name="T1" fmla="*/ 0 h 1600"/>
                <a:gd name="T2" fmla="*/ 1560 w 1560"/>
                <a:gd name="T3" fmla="*/ 850 h 1600"/>
                <a:gd name="T4" fmla="*/ 1524 w 1560"/>
                <a:gd name="T5" fmla="*/ 875 h 1600"/>
                <a:gd name="T6" fmla="*/ 1480 w 1560"/>
                <a:gd name="T7" fmla="*/ 908 h 1600"/>
                <a:gd name="T8" fmla="*/ 1430 w 1560"/>
                <a:gd name="T9" fmla="*/ 946 h 1600"/>
                <a:gd name="T10" fmla="*/ 1376 w 1560"/>
                <a:gd name="T11" fmla="*/ 992 h 1600"/>
                <a:gd name="T12" fmla="*/ 1317 w 1560"/>
                <a:gd name="T13" fmla="*/ 1044 h 1600"/>
                <a:gd name="T14" fmla="*/ 1255 w 1560"/>
                <a:gd name="T15" fmla="*/ 1103 h 1600"/>
                <a:gd name="T16" fmla="*/ 1194 w 1560"/>
                <a:gd name="T17" fmla="*/ 1169 h 1600"/>
                <a:gd name="T18" fmla="*/ 1130 w 1560"/>
                <a:gd name="T19" fmla="*/ 1242 h 1600"/>
                <a:gd name="T20" fmla="*/ 1067 w 1560"/>
                <a:gd name="T21" fmla="*/ 1320 h 1600"/>
                <a:gd name="T22" fmla="*/ 1006 w 1560"/>
                <a:gd name="T23" fmla="*/ 1407 h 1600"/>
                <a:gd name="T24" fmla="*/ 946 w 1560"/>
                <a:gd name="T25" fmla="*/ 1501 h 1600"/>
                <a:gd name="T26" fmla="*/ 891 w 1560"/>
                <a:gd name="T27" fmla="*/ 1600 h 1600"/>
                <a:gd name="T28" fmla="*/ 0 w 1560"/>
                <a:gd name="T29" fmla="*/ 1274 h 1600"/>
                <a:gd name="T30" fmla="*/ 21 w 1560"/>
                <a:gd name="T31" fmla="*/ 1201 h 1600"/>
                <a:gd name="T32" fmla="*/ 67 w 1560"/>
                <a:gd name="T33" fmla="*/ 1080 h 1600"/>
                <a:gd name="T34" fmla="*/ 119 w 1560"/>
                <a:gd name="T35" fmla="*/ 967 h 1600"/>
                <a:gd name="T36" fmla="*/ 177 w 1560"/>
                <a:gd name="T37" fmla="*/ 862 h 1600"/>
                <a:gd name="T38" fmla="*/ 238 w 1560"/>
                <a:gd name="T39" fmla="*/ 764 h 1600"/>
                <a:gd name="T40" fmla="*/ 302 w 1560"/>
                <a:gd name="T41" fmla="*/ 672 h 1600"/>
                <a:gd name="T42" fmla="*/ 369 w 1560"/>
                <a:gd name="T43" fmla="*/ 587 h 1600"/>
                <a:gd name="T44" fmla="*/ 438 w 1560"/>
                <a:gd name="T45" fmla="*/ 508 h 1600"/>
                <a:gd name="T46" fmla="*/ 507 w 1560"/>
                <a:gd name="T47" fmla="*/ 437 h 1600"/>
                <a:gd name="T48" fmla="*/ 578 w 1560"/>
                <a:gd name="T49" fmla="*/ 370 h 1600"/>
                <a:gd name="T50" fmla="*/ 647 w 1560"/>
                <a:gd name="T51" fmla="*/ 311 h 1600"/>
                <a:gd name="T52" fmla="*/ 716 w 1560"/>
                <a:gd name="T53" fmla="*/ 257 h 1600"/>
                <a:gd name="T54" fmla="*/ 783 w 1560"/>
                <a:gd name="T55" fmla="*/ 209 h 1600"/>
                <a:gd name="T56" fmla="*/ 848 w 1560"/>
                <a:gd name="T57" fmla="*/ 167 h 1600"/>
                <a:gd name="T58" fmla="*/ 910 w 1560"/>
                <a:gd name="T59" fmla="*/ 128 h 1600"/>
                <a:gd name="T60" fmla="*/ 965 w 1560"/>
                <a:gd name="T61" fmla="*/ 96 h 1600"/>
                <a:gd name="T62" fmla="*/ 1019 w 1560"/>
                <a:gd name="T63" fmla="*/ 69 h 1600"/>
                <a:gd name="T64" fmla="*/ 1065 w 1560"/>
                <a:gd name="T65" fmla="*/ 44 h 1600"/>
                <a:gd name="T66" fmla="*/ 1107 w 1560"/>
                <a:gd name="T67" fmla="*/ 27 h 1600"/>
                <a:gd name="T68" fmla="*/ 1142 w 1560"/>
                <a:gd name="T69" fmla="*/ 11 h 1600"/>
                <a:gd name="T70" fmla="*/ 1169 w 1560"/>
                <a:gd name="T71"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0" h="1600">
                  <a:moveTo>
                    <a:pt x="1169" y="0"/>
                  </a:moveTo>
                  <a:lnTo>
                    <a:pt x="1560" y="850"/>
                  </a:lnTo>
                  <a:lnTo>
                    <a:pt x="1524" y="875"/>
                  </a:lnTo>
                  <a:lnTo>
                    <a:pt x="1480" y="908"/>
                  </a:lnTo>
                  <a:lnTo>
                    <a:pt x="1430" y="946"/>
                  </a:lnTo>
                  <a:lnTo>
                    <a:pt x="1376" y="992"/>
                  </a:lnTo>
                  <a:lnTo>
                    <a:pt x="1317" y="1044"/>
                  </a:lnTo>
                  <a:lnTo>
                    <a:pt x="1255" y="1103"/>
                  </a:lnTo>
                  <a:lnTo>
                    <a:pt x="1194" y="1169"/>
                  </a:lnTo>
                  <a:lnTo>
                    <a:pt x="1130" y="1242"/>
                  </a:lnTo>
                  <a:lnTo>
                    <a:pt x="1067" y="1320"/>
                  </a:lnTo>
                  <a:lnTo>
                    <a:pt x="1006" y="1407"/>
                  </a:lnTo>
                  <a:lnTo>
                    <a:pt x="946" y="1501"/>
                  </a:lnTo>
                  <a:lnTo>
                    <a:pt x="891" y="1600"/>
                  </a:lnTo>
                  <a:lnTo>
                    <a:pt x="0" y="1274"/>
                  </a:lnTo>
                  <a:lnTo>
                    <a:pt x="21" y="1201"/>
                  </a:lnTo>
                  <a:lnTo>
                    <a:pt x="67" y="1080"/>
                  </a:lnTo>
                  <a:lnTo>
                    <a:pt x="119" y="967"/>
                  </a:lnTo>
                  <a:lnTo>
                    <a:pt x="177" y="862"/>
                  </a:lnTo>
                  <a:lnTo>
                    <a:pt x="238" y="764"/>
                  </a:lnTo>
                  <a:lnTo>
                    <a:pt x="302" y="672"/>
                  </a:lnTo>
                  <a:lnTo>
                    <a:pt x="369" y="587"/>
                  </a:lnTo>
                  <a:lnTo>
                    <a:pt x="438" y="508"/>
                  </a:lnTo>
                  <a:lnTo>
                    <a:pt x="507" y="437"/>
                  </a:lnTo>
                  <a:lnTo>
                    <a:pt x="578" y="370"/>
                  </a:lnTo>
                  <a:lnTo>
                    <a:pt x="647" y="311"/>
                  </a:lnTo>
                  <a:lnTo>
                    <a:pt x="716" y="257"/>
                  </a:lnTo>
                  <a:lnTo>
                    <a:pt x="783" y="209"/>
                  </a:lnTo>
                  <a:lnTo>
                    <a:pt x="848" y="167"/>
                  </a:lnTo>
                  <a:lnTo>
                    <a:pt x="910" y="128"/>
                  </a:lnTo>
                  <a:lnTo>
                    <a:pt x="965" y="96"/>
                  </a:lnTo>
                  <a:lnTo>
                    <a:pt x="1019" y="69"/>
                  </a:lnTo>
                  <a:lnTo>
                    <a:pt x="1065" y="44"/>
                  </a:lnTo>
                  <a:lnTo>
                    <a:pt x="1107" y="27"/>
                  </a:lnTo>
                  <a:lnTo>
                    <a:pt x="1142" y="11"/>
                  </a:lnTo>
                  <a:lnTo>
                    <a:pt x="1169" y="0"/>
                  </a:lnTo>
                  <a:close/>
                </a:path>
              </a:pathLst>
            </a:custGeom>
            <a:solidFill>
              <a:srgbClr val="86ED00">
                <a:alpha val="30000"/>
              </a:srgb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21" name="TextBox 121"/>
            <p:cNvSpPr txBox="1"/>
            <p:nvPr/>
          </p:nvSpPr>
          <p:spPr>
            <a:xfrm>
              <a:off x="7794775" y="1954338"/>
              <a:ext cx="1206049" cy="573751"/>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046" b="1" dirty="0">
                  <a:solidFill>
                    <a:schemeClr val="bg1"/>
                  </a:solidFill>
                </a:rPr>
                <a:t>Aplicación de controles</a:t>
              </a:r>
              <a:endParaRPr lang="es-CO" sz="1046" b="1" dirty="0">
                <a:solidFill>
                  <a:schemeClr val="bg1"/>
                </a:solidFill>
                <a:latin typeface="Arial Narrow" panose="020B0606020202030204" pitchFamily="34" charset="0"/>
              </a:endParaRPr>
            </a:p>
          </p:txBody>
        </p:sp>
      </p:grpSp>
      <p:grpSp>
        <p:nvGrpSpPr>
          <p:cNvPr id="22" name="Grupo 21"/>
          <p:cNvGrpSpPr/>
          <p:nvPr/>
        </p:nvGrpSpPr>
        <p:grpSpPr>
          <a:xfrm>
            <a:off x="5794756" y="2368186"/>
            <a:ext cx="1369052" cy="1369052"/>
            <a:chOff x="7968301" y="2736730"/>
            <a:chExt cx="1790554" cy="1972790"/>
          </a:xfrm>
        </p:grpSpPr>
        <p:sp>
          <p:nvSpPr>
            <p:cNvPr id="23" name="Freeform 8"/>
            <p:cNvSpPr>
              <a:spLocks/>
            </p:cNvSpPr>
            <p:nvPr/>
          </p:nvSpPr>
          <p:spPr bwMode="auto">
            <a:xfrm flipH="1">
              <a:off x="7968301" y="2736730"/>
              <a:ext cx="1790554" cy="1972790"/>
            </a:xfrm>
            <a:custGeom>
              <a:avLst/>
              <a:gdLst>
                <a:gd name="T0" fmla="*/ 382 w 1547"/>
                <a:gd name="T1" fmla="*/ 0 h 1729"/>
                <a:gd name="T2" fmla="*/ 390 w 1547"/>
                <a:gd name="T3" fmla="*/ 2 h 1729"/>
                <a:gd name="T4" fmla="*/ 1264 w 1547"/>
                <a:gd name="T5" fmla="*/ 332 h 1729"/>
                <a:gd name="T6" fmla="*/ 1422 w 1547"/>
                <a:gd name="T7" fmla="*/ 390 h 1729"/>
                <a:gd name="T8" fmla="*/ 1420 w 1547"/>
                <a:gd name="T9" fmla="*/ 395 h 1729"/>
                <a:gd name="T10" fmla="*/ 1418 w 1547"/>
                <a:gd name="T11" fmla="*/ 411 h 1729"/>
                <a:gd name="T12" fmla="*/ 1414 w 1547"/>
                <a:gd name="T13" fmla="*/ 436 h 1729"/>
                <a:gd name="T14" fmla="*/ 1410 w 1547"/>
                <a:gd name="T15" fmla="*/ 468 h 1729"/>
                <a:gd name="T16" fmla="*/ 1406 w 1547"/>
                <a:gd name="T17" fmla="*/ 508 h 1729"/>
                <a:gd name="T18" fmla="*/ 1403 w 1547"/>
                <a:gd name="T19" fmla="*/ 556 h 1729"/>
                <a:gd name="T20" fmla="*/ 1399 w 1547"/>
                <a:gd name="T21" fmla="*/ 610 h 1729"/>
                <a:gd name="T22" fmla="*/ 1395 w 1547"/>
                <a:gd name="T23" fmla="*/ 670 h 1729"/>
                <a:gd name="T24" fmla="*/ 1395 w 1547"/>
                <a:gd name="T25" fmla="*/ 733 h 1729"/>
                <a:gd name="T26" fmla="*/ 1547 w 1547"/>
                <a:gd name="T27" fmla="*/ 823 h 1729"/>
                <a:gd name="T28" fmla="*/ 1401 w 1547"/>
                <a:gd name="T29" fmla="*/ 931 h 1729"/>
                <a:gd name="T30" fmla="*/ 1412 w 1547"/>
                <a:gd name="T31" fmla="*/ 1044 h 1729"/>
                <a:gd name="T32" fmla="*/ 1431 w 1547"/>
                <a:gd name="T33" fmla="*/ 1157 h 1729"/>
                <a:gd name="T34" fmla="*/ 1460 w 1547"/>
                <a:gd name="T35" fmla="*/ 1270 h 1729"/>
                <a:gd name="T36" fmla="*/ 1314 w 1547"/>
                <a:gd name="T37" fmla="*/ 1338 h 1729"/>
                <a:gd name="T38" fmla="*/ 451 w 1547"/>
                <a:gd name="T39" fmla="*/ 1729 h 1729"/>
                <a:gd name="T40" fmla="*/ 414 w 1547"/>
                <a:gd name="T41" fmla="*/ 1664 h 1729"/>
                <a:gd name="T42" fmla="*/ 0 w 1547"/>
                <a:gd name="T43" fmla="*/ 913 h 1729"/>
                <a:gd name="T44" fmla="*/ 382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382" y="0"/>
                  </a:moveTo>
                  <a:lnTo>
                    <a:pt x="390" y="2"/>
                  </a:lnTo>
                  <a:lnTo>
                    <a:pt x="1264" y="332"/>
                  </a:lnTo>
                  <a:lnTo>
                    <a:pt x="1422" y="390"/>
                  </a:lnTo>
                  <a:lnTo>
                    <a:pt x="1420" y="395"/>
                  </a:lnTo>
                  <a:lnTo>
                    <a:pt x="1418" y="411"/>
                  </a:lnTo>
                  <a:lnTo>
                    <a:pt x="1414" y="436"/>
                  </a:lnTo>
                  <a:lnTo>
                    <a:pt x="1410" y="468"/>
                  </a:lnTo>
                  <a:lnTo>
                    <a:pt x="1406" y="508"/>
                  </a:lnTo>
                  <a:lnTo>
                    <a:pt x="1403" y="556"/>
                  </a:lnTo>
                  <a:lnTo>
                    <a:pt x="1399" y="610"/>
                  </a:lnTo>
                  <a:lnTo>
                    <a:pt x="1395" y="670"/>
                  </a:lnTo>
                  <a:lnTo>
                    <a:pt x="1395" y="733"/>
                  </a:lnTo>
                  <a:lnTo>
                    <a:pt x="1547" y="823"/>
                  </a:lnTo>
                  <a:lnTo>
                    <a:pt x="1401" y="931"/>
                  </a:lnTo>
                  <a:lnTo>
                    <a:pt x="1412" y="1044"/>
                  </a:lnTo>
                  <a:lnTo>
                    <a:pt x="1431" y="1157"/>
                  </a:lnTo>
                  <a:lnTo>
                    <a:pt x="1460" y="1270"/>
                  </a:lnTo>
                  <a:lnTo>
                    <a:pt x="1314" y="1338"/>
                  </a:lnTo>
                  <a:lnTo>
                    <a:pt x="451" y="1729"/>
                  </a:lnTo>
                  <a:lnTo>
                    <a:pt x="414" y="1664"/>
                  </a:lnTo>
                  <a:lnTo>
                    <a:pt x="0" y="913"/>
                  </a:lnTo>
                  <a:lnTo>
                    <a:pt x="382" y="0"/>
                  </a:lnTo>
                  <a:close/>
                </a:path>
              </a:pathLst>
            </a:custGeom>
            <a:solidFill>
              <a:schemeClr val="accent2"/>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24" name="Freeform 9"/>
            <p:cNvSpPr>
              <a:spLocks/>
            </p:cNvSpPr>
            <p:nvPr/>
          </p:nvSpPr>
          <p:spPr bwMode="auto">
            <a:xfrm flipH="1">
              <a:off x="8237985" y="2739012"/>
              <a:ext cx="1261605" cy="1970508"/>
            </a:xfrm>
            <a:custGeom>
              <a:avLst/>
              <a:gdLst>
                <a:gd name="T0" fmla="*/ 166 w 1090"/>
                <a:gd name="T1" fmla="*/ 0 h 1727"/>
                <a:gd name="T2" fmla="*/ 1040 w 1090"/>
                <a:gd name="T3" fmla="*/ 330 h 1727"/>
                <a:gd name="T4" fmla="*/ 1031 w 1090"/>
                <a:gd name="T5" fmla="*/ 378 h 1727"/>
                <a:gd name="T6" fmla="*/ 1021 w 1090"/>
                <a:gd name="T7" fmla="*/ 437 h 1727"/>
                <a:gd name="T8" fmla="*/ 1014 w 1090"/>
                <a:gd name="T9" fmla="*/ 508 h 1727"/>
                <a:gd name="T10" fmla="*/ 1006 w 1090"/>
                <a:gd name="T11" fmla="*/ 589 h 1727"/>
                <a:gd name="T12" fmla="*/ 1002 w 1090"/>
                <a:gd name="T13" fmla="*/ 677 h 1727"/>
                <a:gd name="T14" fmla="*/ 1002 w 1090"/>
                <a:gd name="T15" fmla="*/ 773 h 1727"/>
                <a:gd name="T16" fmla="*/ 1006 w 1090"/>
                <a:gd name="T17" fmla="*/ 875 h 1727"/>
                <a:gd name="T18" fmla="*/ 1016 w 1090"/>
                <a:gd name="T19" fmla="*/ 984 h 1727"/>
                <a:gd name="T20" fmla="*/ 1033 w 1090"/>
                <a:gd name="T21" fmla="*/ 1098 h 1727"/>
                <a:gd name="T22" fmla="*/ 1058 w 1090"/>
                <a:gd name="T23" fmla="*/ 1215 h 1727"/>
                <a:gd name="T24" fmla="*/ 1090 w 1090"/>
                <a:gd name="T25" fmla="*/ 1336 h 1727"/>
                <a:gd name="T26" fmla="*/ 227 w 1090"/>
                <a:gd name="T27" fmla="*/ 1727 h 1727"/>
                <a:gd name="T28" fmla="*/ 190 w 1090"/>
                <a:gd name="T29" fmla="*/ 1662 h 1727"/>
                <a:gd name="T30" fmla="*/ 135 w 1090"/>
                <a:gd name="T31" fmla="*/ 1529 h 1727"/>
                <a:gd name="T32" fmla="*/ 89 w 1090"/>
                <a:gd name="T33" fmla="*/ 1399 h 1727"/>
                <a:gd name="T34" fmla="*/ 54 w 1090"/>
                <a:gd name="T35" fmla="*/ 1272 h 1727"/>
                <a:gd name="T36" fmla="*/ 29 w 1090"/>
                <a:gd name="T37" fmla="*/ 1147 h 1727"/>
                <a:gd name="T38" fmla="*/ 12 w 1090"/>
                <a:gd name="T39" fmla="*/ 1027 h 1727"/>
                <a:gd name="T40" fmla="*/ 2 w 1090"/>
                <a:gd name="T41" fmla="*/ 910 h 1727"/>
                <a:gd name="T42" fmla="*/ 0 w 1090"/>
                <a:gd name="T43" fmla="*/ 796 h 1727"/>
                <a:gd name="T44" fmla="*/ 2 w 1090"/>
                <a:gd name="T45" fmla="*/ 689 h 1727"/>
                <a:gd name="T46" fmla="*/ 12 w 1090"/>
                <a:gd name="T47" fmla="*/ 587 h 1727"/>
                <a:gd name="T48" fmla="*/ 24 w 1090"/>
                <a:gd name="T49" fmla="*/ 491 h 1727"/>
                <a:gd name="T50" fmla="*/ 41 w 1090"/>
                <a:gd name="T51" fmla="*/ 401 h 1727"/>
                <a:gd name="T52" fmla="*/ 58 w 1090"/>
                <a:gd name="T53" fmla="*/ 320 h 1727"/>
                <a:gd name="T54" fmla="*/ 77 w 1090"/>
                <a:gd name="T55" fmla="*/ 245 h 1727"/>
                <a:gd name="T56" fmla="*/ 98 w 1090"/>
                <a:gd name="T57" fmla="*/ 178 h 1727"/>
                <a:gd name="T58" fmla="*/ 118 w 1090"/>
                <a:gd name="T59" fmla="*/ 119 h 1727"/>
                <a:gd name="T60" fmla="*/ 135 w 1090"/>
                <a:gd name="T61" fmla="*/ 71 h 1727"/>
                <a:gd name="T62" fmla="*/ 152 w 1090"/>
                <a:gd name="T63" fmla="*/ 31 h 1727"/>
                <a:gd name="T64" fmla="*/ 166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166" y="0"/>
                  </a:moveTo>
                  <a:lnTo>
                    <a:pt x="1040" y="330"/>
                  </a:lnTo>
                  <a:lnTo>
                    <a:pt x="1031" y="378"/>
                  </a:lnTo>
                  <a:lnTo>
                    <a:pt x="1021" y="437"/>
                  </a:lnTo>
                  <a:lnTo>
                    <a:pt x="1014" y="508"/>
                  </a:lnTo>
                  <a:lnTo>
                    <a:pt x="1006" y="589"/>
                  </a:lnTo>
                  <a:lnTo>
                    <a:pt x="1002" y="677"/>
                  </a:lnTo>
                  <a:lnTo>
                    <a:pt x="1002" y="773"/>
                  </a:lnTo>
                  <a:lnTo>
                    <a:pt x="1006" y="875"/>
                  </a:lnTo>
                  <a:lnTo>
                    <a:pt x="1016" y="984"/>
                  </a:lnTo>
                  <a:lnTo>
                    <a:pt x="1033" y="1098"/>
                  </a:lnTo>
                  <a:lnTo>
                    <a:pt x="1058" y="1215"/>
                  </a:lnTo>
                  <a:lnTo>
                    <a:pt x="1090" y="1336"/>
                  </a:lnTo>
                  <a:lnTo>
                    <a:pt x="227" y="1727"/>
                  </a:lnTo>
                  <a:lnTo>
                    <a:pt x="190" y="1662"/>
                  </a:lnTo>
                  <a:lnTo>
                    <a:pt x="135" y="1529"/>
                  </a:lnTo>
                  <a:lnTo>
                    <a:pt x="89" y="1399"/>
                  </a:lnTo>
                  <a:lnTo>
                    <a:pt x="54" y="1272"/>
                  </a:lnTo>
                  <a:lnTo>
                    <a:pt x="29" y="1147"/>
                  </a:lnTo>
                  <a:lnTo>
                    <a:pt x="12" y="1027"/>
                  </a:lnTo>
                  <a:lnTo>
                    <a:pt x="2" y="910"/>
                  </a:lnTo>
                  <a:lnTo>
                    <a:pt x="0" y="796"/>
                  </a:lnTo>
                  <a:lnTo>
                    <a:pt x="2" y="689"/>
                  </a:lnTo>
                  <a:lnTo>
                    <a:pt x="12" y="587"/>
                  </a:lnTo>
                  <a:lnTo>
                    <a:pt x="24" y="491"/>
                  </a:lnTo>
                  <a:lnTo>
                    <a:pt x="41" y="401"/>
                  </a:lnTo>
                  <a:lnTo>
                    <a:pt x="58" y="320"/>
                  </a:lnTo>
                  <a:lnTo>
                    <a:pt x="77" y="245"/>
                  </a:lnTo>
                  <a:lnTo>
                    <a:pt x="98" y="178"/>
                  </a:lnTo>
                  <a:lnTo>
                    <a:pt x="118" y="119"/>
                  </a:lnTo>
                  <a:lnTo>
                    <a:pt x="135" y="71"/>
                  </a:lnTo>
                  <a:lnTo>
                    <a:pt x="152" y="31"/>
                  </a:lnTo>
                  <a:lnTo>
                    <a:pt x="166" y="0"/>
                  </a:lnTo>
                  <a:close/>
                </a:path>
              </a:pathLst>
            </a:custGeom>
            <a:solidFill>
              <a:srgbClr val="FFC840">
                <a:alpha val="50000"/>
              </a:srgb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25" name="TextBox 121"/>
            <p:cNvSpPr txBox="1"/>
            <p:nvPr/>
          </p:nvSpPr>
          <p:spPr>
            <a:xfrm>
              <a:off x="8301080" y="3574926"/>
              <a:ext cx="1206049" cy="364965"/>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046" b="1" dirty="0">
                  <a:solidFill>
                    <a:schemeClr val="bg1"/>
                  </a:solidFill>
                </a:rPr>
                <a:t>Seguimiento </a:t>
              </a:r>
              <a:endParaRPr lang="es-CO" sz="1046" b="1" dirty="0">
                <a:solidFill>
                  <a:schemeClr val="bg1"/>
                </a:solidFill>
                <a:latin typeface="Arial Narrow" panose="020B0606020202030204" pitchFamily="34" charset="0"/>
              </a:endParaRPr>
            </a:p>
          </p:txBody>
        </p:sp>
      </p:grpSp>
      <p:grpSp>
        <p:nvGrpSpPr>
          <p:cNvPr id="26" name="Grupo 25"/>
          <p:cNvGrpSpPr/>
          <p:nvPr/>
        </p:nvGrpSpPr>
        <p:grpSpPr>
          <a:xfrm rot="21340952">
            <a:off x="5382679" y="3416004"/>
            <a:ext cx="1369052" cy="1369052"/>
            <a:chOff x="7251848" y="4261107"/>
            <a:chExt cx="1922502" cy="1858690"/>
          </a:xfrm>
        </p:grpSpPr>
        <p:sp>
          <p:nvSpPr>
            <p:cNvPr id="27" name="Freeform 10"/>
            <p:cNvSpPr>
              <a:spLocks/>
            </p:cNvSpPr>
            <p:nvPr/>
          </p:nvSpPr>
          <p:spPr bwMode="auto">
            <a:xfrm flipH="1">
              <a:off x="7251848" y="4261107"/>
              <a:ext cx="1922502" cy="1858690"/>
            </a:xfrm>
            <a:custGeom>
              <a:avLst/>
              <a:gdLst>
                <a:gd name="T0" fmla="*/ 1003 w 1661"/>
                <a:gd name="T1" fmla="*/ 0 h 1629"/>
                <a:gd name="T2" fmla="*/ 1007 w 1661"/>
                <a:gd name="T3" fmla="*/ 3 h 1629"/>
                <a:gd name="T4" fmla="*/ 1015 w 1661"/>
                <a:gd name="T5" fmla="*/ 17 h 1629"/>
                <a:gd name="T6" fmla="*/ 1030 w 1661"/>
                <a:gd name="T7" fmla="*/ 36 h 1629"/>
                <a:gd name="T8" fmla="*/ 1051 w 1661"/>
                <a:gd name="T9" fmla="*/ 61 h 1629"/>
                <a:gd name="T10" fmla="*/ 1078 w 1661"/>
                <a:gd name="T11" fmla="*/ 94 h 1629"/>
                <a:gd name="T12" fmla="*/ 1109 w 1661"/>
                <a:gd name="T13" fmla="*/ 130 h 1629"/>
                <a:gd name="T14" fmla="*/ 1145 w 1661"/>
                <a:gd name="T15" fmla="*/ 169 h 1629"/>
                <a:gd name="T16" fmla="*/ 1185 w 1661"/>
                <a:gd name="T17" fmla="*/ 213 h 1629"/>
                <a:gd name="T18" fmla="*/ 1230 w 1661"/>
                <a:gd name="T19" fmla="*/ 259 h 1629"/>
                <a:gd name="T20" fmla="*/ 1400 w 1661"/>
                <a:gd name="T21" fmla="*/ 213 h 1629"/>
                <a:gd name="T22" fmla="*/ 1377 w 1661"/>
                <a:gd name="T23" fmla="*/ 391 h 1629"/>
                <a:gd name="T24" fmla="*/ 1466 w 1661"/>
                <a:gd name="T25" fmla="*/ 460 h 1629"/>
                <a:gd name="T26" fmla="*/ 1562 w 1661"/>
                <a:gd name="T27" fmla="*/ 525 h 1629"/>
                <a:gd name="T28" fmla="*/ 1661 w 1661"/>
                <a:gd name="T29" fmla="*/ 585 h 1629"/>
                <a:gd name="T30" fmla="*/ 1608 w 1661"/>
                <a:gd name="T31" fmla="*/ 735 h 1629"/>
                <a:gd name="T32" fmla="*/ 1289 w 1661"/>
                <a:gd name="T33" fmla="*/ 1629 h 1629"/>
                <a:gd name="T34" fmla="*/ 1216 w 1661"/>
                <a:gd name="T35" fmla="*/ 1608 h 1629"/>
                <a:gd name="T36" fmla="*/ 387 w 1661"/>
                <a:gd name="T37" fmla="*/ 1383 h 1629"/>
                <a:gd name="T38" fmla="*/ 0 w 1661"/>
                <a:gd name="T39" fmla="*/ 474 h 1629"/>
                <a:gd name="T40" fmla="*/ 5 w 1661"/>
                <a:gd name="T41" fmla="*/ 472 h 1629"/>
                <a:gd name="T42" fmla="*/ 852 w 1661"/>
                <a:gd name="T43" fmla="*/ 71 h 1629"/>
                <a:gd name="T44" fmla="*/ 1003 w 1661"/>
                <a:gd name="T45" fmla="*/ 0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1" h="1629">
                  <a:moveTo>
                    <a:pt x="1003" y="0"/>
                  </a:moveTo>
                  <a:lnTo>
                    <a:pt x="1007" y="3"/>
                  </a:lnTo>
                  <a:lnTo>
                    <a:pt x="1015" y="17"/>
                  </a:lnTo>
                  <a:lnTo>
                    <a:pt x="1030" y="36"/>
                  </a:lnTo>
                  <a:lnTo>
                    <a:pt x="1051" y="61"/>
                  </a:lnTo>
                  <a:lnTo>
                    <a:pt x="1078" y="94"/>
                  </a:lnTo>
                  <a:lnTo>
                    <a:pt x="1109" y="130"/>
                  </a:lnTo>
                  <a:lnTo>
                    <a:pt x="1145" y="169"/>
                  </a:lnTo>
                  <a:lnTo>
                    <a:pt x="1185" y="213"/>
                  </a:lnTo>
                  <a:lnTo>
                    <a:pt x="1230" y="259"/>
                  </a:lnTo>
                  <a:lnTo>
                    <a:pt x="1400" y="213"/>
                  </a:lnTo>
                  <a:lnTo>
                    <a:pt x="1377" y="391"/>
                  </a:lnTo>
                  <a:lnTo>
                    <a:pt x="1466" y="460"/>
                  </a:lnTo>
                  <a:lnTo>
                    <a:pt x="1562" y="525"/>
                  </a:lnTo>
                  <a:lnTo>
                    <a:pt x="1661" y="585"/>
                  </a:lnTo>
                  <a:lnTo>
                    <a:pt x="1608" y="735"/>
                  </a:lnTo>
                  <a:lnTo>
                    <a:pt x="1289" y="1629"/>
                  </a:lnTo>
                  <a:lnTo>
                    <a:pt x="1216" y="1608"/>
                  </a:lnTo>
                  <a:lnTo>
                    <a:pt x="387" y="1383"/>
                  </a:lnTo>
                  <a:lnTo>
                    <a:pt x="0" y="474"/>
                  </a:lnTo>
                  <a:lnTo>
                    <a:pt x="5" y="472"/>
                  </a:lnTo>
                  <a:lnTo>
                    <a:pt x="852" y="71"/>
                  </a:lnTo>
                  <a:lnTo>
                    <a:pt x="1003" y="0"/>
                  </a:lnTo>
                  <a:close/>
                </a:path>
              </a:pathLst>
            </a:custGeom>
            <a:solidFill>
              <a:schemeClr val="accent3"/>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28" name="Freeform 11"/>
            <p:cNvSpPr>
              <a:spLocks/>
            </p:cNvSpPr>
            <p:nvPr/>
          </p:nvSpPr>
          <p:spPr bwMode="auto">
            <a:xfrm flipH="1">
              <a:off x="7313193" y="4342118"/>
              <a:ext cx="1855370" cy="1777678"/>
            </a:xfrm>
            <a:custGeom>
              <a:avLst/>
              <a:gdLst>
                <a:gd name="T0" fmla="*/ 847 w 1603"/>
                <a:gd name="T1" fmla="*/ 0 h 1558"/>
                <a:gd name="T2" fmla="*/ 872 w 1603"/>
                <a:gd name="T3" fmla="*/ 38 h 1558"/>
                <a:gd name="T4" fmla="*/ 904 w 1603"/>
                <a:gd name="T5" fmla="*/ 80 h 1558"/>
                <a:gd name="T6" fmla="*/ 944 w 1603"/>
                <a:gd name="T7" fmla="*/ 130 h 1558"/>
                <a:gd name="T8" fmla="*/ 990 w 1603"/>
                <a:gd name="T9" fmla="*/ 184 h 1558"/>
                <a:gd name="T10" fmla="*/ 1042 w 1603"/>
                <a:gd name="T11" fmla="*/ 243 h 1558"/>
                <a:gd name="T12" fmla="*/ 1102 w 1603"/>
                <a:gd name="T13" fmla="*/ 303 h 1558"/>
                <a:gd name="T14" fmla="*/ 1169 w 1603"/>
                <a:gd name="T15" fmla="*/ 366 h 1558"/>
                <a:gd name="T16" fmla="*/ 1242 w 1603"/>
                <a:gd name="T17" fmla="*/ 428 h 1558"/>
                <a:gd name="T18" fmla="*/ 1322 w 1603"/>
                <a:gd name="T19" fmla="*/ 491 h 1558"/>
                <a:gd name="T20" fmla="*/ 1409 w 1603"/>
                <a:gd name="T21" fmla="*/ 552 h 1558"/>
                <a:gd name="T22" fmla="*/ 1503 w 1603"/>
                <a:gd name="T23" fmla="*/ 610 h 1558"/>
                <a:gd name="T24" fmla="*/ 1603 w 1603"/>
                <a:gd name="T25" fmla="*/ 664 h 1558"/>
                <a:gd name="T26" fmla="*/ 1284 w 1603"/>
                <a:gd name="T27" fmla="*/ 1558 h 1558"/>
                <a:gd name="T28" fmla="*/ 1211 w 1603"/>
                <a:gd name="T29" fmla="*/ 1537 h 1558"/>
                <a:gd name="T30" fmla="*/ 1090 w 1603"/>
                <a:gd name="T31" fmla="*/ 1493 h 1558"/>
                <a:gd name="T32" fmla="*/ 975 w 1603"/>
                <a:gd name="T33" fmla="*/ 1441 h 1558"/>
                <a:gd name="T34" fmla="*/ 870 w 1603"/>
                <a:gd name="T35" fmla="*/ 1385 h 1558"/>
                <a:gd name="T36" fmla="*/ 770 w 1603"/>
                <a:gd name="T37" fmla="*/ 1324 h 1558"/>
                <a:gd name="T38" fmla="*/ 678 w 1603"/>
                <a:gd name="T39" fmla="*/ 1261 h 1558"/>
                <a:gd name="T40" fmla="*/ 593 w 1603"/>
                <a:gd name="T41" fmla="*/ 1195 h 1558"/>
                <a:gd name="T42" fmla="*/ 515 w 1603"/>
                <a:gd name="T43" fmla="*/ 1126 h 1558"/>
                <a:gd name="T44" fmla="*/ 442 w 1603"/>
                <a:gd name="T45" fmla="*/ 1057 h 1558"/>
                <a:gd name="T46" fmla="*/ 375 w 1603"/>
                <a:gd name="T47" fmla="*/ 988 h 1558"/>
                <a:gd name="T48" fmla="*/ 315 w 1603"/>
                <a:gd name="T49" fmla="*/ 919 h 1558"/>
                <a:gd name="T50" fmla="*/ 261 w 1603"/>
                <a:gd name="T51" fmla="*/ 850 h 1558"/>
                <a:gd name="T52" fmla="*/ 211 w 1603"/>
                <a:gd name="T53" fmla="*/ 783 h 1558"/>
                <a:gd name="T54" fmla="*/ 169 w 1603"/>
                <a:gd name="T55" fmla="*/ 719 h 1558"/>
                <a:gd name="T56" fmla="*/ 131 w 1603"/>
                <a:gd name="T57" fmla="*/ 658 h 1558"/>
                <a:gd name="T58" fmla="*/ 98 w 1603"/>
                <a:gd name="T59" fmla="*/ 602 h 1558"/>
                <a:gd name="T60" fmla="*/ 69 w 1603"/>
                <a:gd name="T61" fmla="*/ 549 h 1558"/>
                <a:gd name="T62" fmla="*/ 46 w 1603"/>
                <a:gd name="T63" fmla="*/ 502 h 1558"/>
                <a:gd name="T64" fmla="*/ 27 w 1603"/>
                <a:gd name="T65" fmla="*/ 460 h 1558"/>
                <a:gd name="T66" fmla="*/ 12 w 1603"/>
                <a:gd name="T67" fmla="*/ 428 h 1558"/>
                <a:gd name="T68" fmla="*/ 0 w 1603"/>
                <a:gd name="T69" fmla="*/ 401 h 1558"/>
                <a:gd name="T70" fmla="*/ 847 w 1603"/>
                <a:gd name="T71"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3" h="1558">
                  <a:moveTo>
                    <a:pt x="847" y="0"/>
                  </a:moveTo>
                  <a:lnTo>
                    <a:pt x="872" y="38"/>
                  </a:lnTo>
                  <a:lnTo>
                    <a:pt x="904" y="80"/>
                  </a:lnTo>
                  <a:lnTo>
                    <a:pt x="944" y="130"/>
                  </a:lnTo>
                  <a:lnTo>
                    <a:pt x="990" y="184"/>
                  </a:lnTo>
                  <a:lnTo>
                    <a:pt x="1042" y="243"/>
                  </a:lnTo>
                  <a:lnTo>
                    <a:pt x="1102" y="303"/>
                  </a:lnTo>
                  <a:lnTo>
                    <a:pt x="1169" y="366"/>
                  </a:lnTo>
                  <a:lnTo>
                    <a:pt x="1242" y="428"/>
                  </a:lnTo>
                  <a:lnTo>
                    <a:pt x="1322" y="491"/>
                  </a:lnTo>
                  <a:lnTo>
                    <a:pt x="1409" y="552"/>
                  </a:lnTo>
                  <a:lnTo>
                    <a:pt x="1503" y="610"/>
                  </a:lnTo>
                  <a:lnTo>
                    <a:pt x="1603" y="664"/>
                  </a:lnTo>
                  <a:lnTo>
                    <a:pt x="1284" y="1558"/>
                  </a:lnTo>
                  <a:lnTo>
                    <a:pt x="1211" y="1537"/>
                  </a:lnTo>
                  <a:lnTo>
                    <a:pt x="1090" y="1493"/>
                  </a:lnTo>
                  <a:lnTo>
                    <a:pt x="975" y="1441"/>
                  </a:lnTo>
                  <a:lnTo>
                    <a:pt x="870" y="1385"/>
                  </a:lnTo>
                  <a:lnTo>
                    <a:pt x="770" y="1324"/>
                  </a:lnTo>
                  <a:lnTo>
                    <a:pt x="678" y="1261"/>
                  </a:lnTo>
                  <a:lnTo>
                    <a:pt x="593" y="1195"/>
                  </a:lnTo>
                  <a:lnTo>
                    <a:pt x="515" y="1126"/>
                  </a:lnTo>
                  <a:lnTo>
                    <a:pt x="442" y="1057"/>
                  </a:lnTo>
                  <a:lnTo>
                    <a:pt x="375" y="988"/>
                  </a:lnTo>
                  <a:lnTo>
                    <a:pt x="315" y="919"/>
                  </a:lnTo>
                  <a:lnTo>
                    <a:pt x="261" y="850"/>
                  </a:lnTo>
                  <a:lnTo>
                    <a:pt x="211" y="783"/>
                  </a:lnTo>
                  <a:lnTo>
                    <a:pt x="169" y="719"/>
                  </a:lnTo>
                  <a:lnTo>
                    <a:pt x="131" y="658"/>
                  </a:lnTo>
                  <a:lnTo>
                    <a:pt x="98" y="602"/>
                  </a:lnTo>
                  <a:lnTo>
                    <a:pt x="69" y="549"/>
                  </a:lnTo>
                  <a:lnTo>
                    <a:pt x="46" y="502"/>
                  </a:lnTo>
                  <a:lnTo>
                    <a:pt x="27" y="460"/>
                  </a:lnTo>
                  <a:lnTo>
                    <a:pt x="12" y="428"/>
                  </a:lnTo>
                  <a:lnTo>
                    <a:pt x="0" y="401"/>
                  </a:lnTo>
                  <a:lnTo>
                    <a:pt x="847" y="0"/>
                  </a:lnTo>
                  <a:close/>
                </a:path>
              </a:pathLst>
            </a:custGeom>
            <a:solidFill>
              <a:schemeClr val="accent3">
                <a:lumMod val="60000"/>
                <a:lumOff val="40000"/>
                <a:alpha val="5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29" name="TextBox 121"/>
            <p:cNvSpPr txBox="1"/>
            <p:nvPr/>
          </p:nvSpPr>
          <p:spPr>
            <a:xfrm rot="259048">
              <a:off x="7430969" y="4905322"/>
              <a:ext cx="1462494" cy="522663"/>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951" b="1" dirty="0">
                  <a:solidFill>
                    <a:schemeClr val="bg1"/>
                  </a:solidFill>
                </a:rPr>
                <a:t>Evaluación independiente</a:t>
              </a:r>
              <a:endParaRPr lang="es-CO" sz="951" b="1" dirty="0">
                <a:solidFill>
                  <a:schemeClr val="bg1"/>
                </a:solidFill>
                <a:latin typeface="Arial Narrow" panose="020B0606020202030204" pitchFamily="34" charset="0"/>
              </a:endParaRPr>
            </a:p>
          </p:txBody>
        </p:sp>
      </p:grpSp>
      <p:pic>
        <p:nvPicPr>
          <p:cNvPr id="30" name="Imagen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884" y="2297490"/>
            <a:ext cx="1553348" cy="1540183"/>
          </a:xfrm>
          <a:prstGeom prst="rect">
            <a:avLst/>
          </a:prstGeom>
        </p:spPr>
      </p:pic>
      <p:sp>
        <p:nvSpPr>
          <p:cNvPr id="37" name="Flecha circular 36"/>
          <p:cNvSpPr/>
          <p:nvPr/>
        </p:nvSpPr>
        <p:spPr>
          <a:xfrm rot="18816390">
            <a:off x="3556057" y="2058798"/>
            <a:ext cx="2037768" cy="2030863"/>
          </a:xfrm>
          <a:prstGeom prst="circularArrow">
            <a:avLst>
              <a:gd name="adj1" fmla="val 5871"/>
              <a:gd name="adj2" fmla="val 1137106"/>
              <a:gd name="adj3" fmla="val 4517004"/>
              <a:gd name="adj4" fmla="val 10800000"/>
              <a:gd name="adj5" fmla="val 7630"/>
            </a:avLst>
          </a:pr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0" name="Grupo 49"/>
          <p:cNvGrpSpPr/>
          <p:nvPr/>
        </p:nvGrpSpPr>
        <p:grpSpPr>
          <a:xfrm>
            <a:off x="7543241" y="4197885"/>
            <a:ext cx="1375500" cy="630030"/>
            <a:chOff x="9960651" y="5388476"/>
            <a:chExt cx="1474188" cy="773920"/>
          </a:xfrm>
        </p:grpSpPr>
        <p:sp>
          <p:nvSpPr>
            <p:cNvPr id="51" name="Freeform 8"/>
            <p:cNvSpPr>
              <a:spLocks/>
            </p:cNvSpPr>
            <p:nvPr/>
          </p:nvSpPr>
          <p:spPr bwMode="auto">
            <a:xfrm flipH="1">
              <a:off x="9960651" y="5388476"/>
              <a:ext cx="381570" cy="379774"/>
            </a:xfrm>
            <a:custGeom>
              <a:avLst/>
              <a:gdLst>
                <a:gd name="T0" fmla="*/ 382 w 1547"/>
                <a:gd name="T1" fmla="*/ 0 h 1729"/>
                <a:gd name="T2" fmla="*/ 390 w 1547"/>
                <a:gd name="T3" fmla="*/ 2 h 1729"/>
                <a:gd name="T4" fmla="*/ 1264 w 1547"/>
                <a:gd name="T5" fmla="*/ 332 h 1729"/>
                <a:gd name="T6" fmla="*/ 1422 w 1547"/>
                <a:gd name="T7" fmla="*/ 390 h 1729"/>
                <a:gd name="T8" fmla="*/ 1420 w 1547"/>
                <a:gd name="T9" fmla="*/ 395 h 1729"/>
                <a:gd name="T10" fmla="*/ 1418 w 1547"/>
                <a:gd name="T11" fmla="*/ 411 h 1729"/>
                <a:gd name="T12" fmla="*/ 1414 w 1547"/>
                <a:gd name="T13" fmla="*/ 436 h 1729"/>
                <a:gd name="T14" fmla="*/ 1410 w 1547"/>
                <a:gd name="T15" fmla="*/ 468 h 1729"/>
                <a:gd name="T16" fmla="*/ 1406 w 1547"/>
                <a:gd name="T17" fmla="*/ 508 h 1729"/>
                <a:gd name="T18" fmla="*/ 1403 w 1547"/>
                <a:gd name="T19" fmla="*/ 556 h 1729"/>
                <a:gd name="T20" fmla="*/ 1399 w 1547"/>
                <a:gd name="T21" fmla="*/ 610 h 1729"/>
                <a:gd name="T22" fmla="*/ 1395 w 1547"/>
                <a:gd name="T23" fmla="*/ 670 h 1729"/>
                <a:gd name="T24" fmla="*/ 1395 w 1547"/>
                <a:gd name="T25" fmla="*/ 733 h 1729"/>
                <a:gd name="T26" fmla="*/ 1547 w 1547"/>
                <a:gd name="T27" fmla="*/ 823 h 1729"/>
                <a:gd name="T28" fmla="*/ 1401 w 1547"/>
                <a:gd name="T29" fmla="*/ 931 h 1729"/>
                <a:gd name="T30" fmla="*/ 1412 w 1547"/>
                <a:gd name="T31" fmla="*/ 1044 h 1729"/>
                <a:gd name="T32" fmla="*/ 1431 w 1547"/>
                <a:gd name="T33" fmla="*/ 1157 h 1729"/>
                <a:gd name="T34" fmla="*/ 1460 w 1547"/>
                <a:gd name="T35" fmla="*/ 1270 h 1729"/>
                <a:gd name="T36" fmla="*/ 1314 w 1547"/>
                <a:gd name="T37" fmla="*/ 1338 h 1729"/>
                <a:gd name="T38" fmla="*/ 451 w 1547"/>
                <a:gd name="T39" fmla="*/ 1729 h 1729"/>
                <a:gd name="T40" fmla="*/ 414 w 1547"/>
                <a:gd name="T41" fmla="*/ 1664 h 1729"/>
                <a:gd name="T42" fmla="*/ 0 w 1547"/>
                <a:gd name="T43" fmla="*/ 913 h 1729"/>
                <a:gd name="T44" fmla="*/ 382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382" y="0"/>
                  </a:moveTo>
                  <a:lnTo>
                    <a:pt x="390" y="2"/>
                  </a:lnTo>
                  <a:lnTo>
                    <a:pt x="1264" y="332"/>
                  </a:lnTo>
                  <a:lnTo>
                    <a:pt x="1422" y="390"/>
                  </a:lnTo>
                  <a:lnTo>
                    <a:pt x="1420" y="395"/>
                  </a:lnTo>
                  <a:lnTo>
                    <a:pt x="1418" y="411"/>
                  </a:lnTo>
                  <a:lnTo>
                    <a:pt x="1414" y="436"/>
                  </a:lnTo>
                  <a:lnTo>
                    <a:pt x="1410" y="468"/>
                  </a:lnTo>
                  <a:lnTo>
                    <a:pt x="1406" y="508"/>
                  </a:lnTo>
                  <a:lnTo>
                    <a:pt x="1403" y="556"/>
                  </a:lnTo>
                  <a:lnTo>
                    <a:pt x="1399" y="610"/>
                  </a:lnTo>
                  <a:lnTo>
                    <a:pt x="1395" y="670"/>
                  </a:lnTo>
                  <a:lnTo>
                    <a:pt x="1395" y="733"/>
                  </a:lnTo>
                  <a:lnTo>
                    <a:pt x="1547" y="823"/>
                  </a:lnTo>
                  <a:lnTo>
                    <a:pt x="1401" y="931"/>
                  </a:lnTo>
                  <a:lnTo>
                    <a:pt x="1412" y="1044"/>
                  </a:lnTo>
                  <a:lnTo>
                    <a:pt x="1431" y="1157"/>
                  </a:lnTo>
                  <a:lnTo>
                    <a:pt x="1460" y="1270"/>
                  </a:lnTo>
                  <a:lnTo>
                    <a:pt x="1314" y="1338"/>
                  </a:lnTo>
                  <a:lnTo>
                    <a:pt x="451" y="1729"/>
                  </a:lnTo>
                  <a:lnTo>
                    <a:pt x="414" y="1664"/>
                  </a:lnTo>
                  <a:lnTo>
                    <a:pt x="0" y="913"/>
                  </a:lnTo>
                  <a:lnTo>
                    <a:pt x="382"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52" name="Freeform 9"/>
            <p:cNvSpPr>
              <a:spLocks/>
            </p:cNvSpPr>
            <p:nvPr/>
          </p:nvSpPr>
          <p:spPr bwMode="auto">
            <a:xfrm flipH="1">
              <a:off x="10020191" y="5388917"/>
              <a:ext cx="268850" cy="379334"/>
            </a:xfrm>
            <a:custGeom>
              <a:avLst/>
              <a:gdLst>
                <a:gd name="T0" fmla="*/ 166 w 1090"/>
                <a:gd name="T1" fmla="*/ 0 h 1727"/>
                <a:gd name="T2" fmla="*/ 1040 w 1090"/>
                <a:gd name="T3" fmla="*/ 330 h 1727"/>
                <a:gd name="T4" fmla="*/ 1031 w 1090"/>
                <a:gd name="T5" fmla="*/ 378 h 1727"/>
                <a:gd name="T6" fmla="*/ 1021 w 1090"/>
                <a:gd name="T7" fmla="*/ 437 h 1727"/>
                <a:gd name="T8" fmla="*/ 1014 w 1090"/>
                <a:gd name="T9" fmla="*/ 508 h 1727"/>
                <a:gd name="T10" fmla="*/ 1006 w 1090"/>
                <a:gd name="T11" fmla="*/ 589 h 1727"/>
                <a:gd name="T12" fmla="*/ 1002 w 1090"/>
                <a:gd name="T13" fmla="*/ 677 h 1727"/>
                <a:gd name="T14" fmla="*/ 1002 w 1090"/>
                <a:gd name="T15" fmla="*/ 773 h 1727"/>
                <a:gd name="T16" fmla="*/ 1006 w 1090"/>
                <a:gd name="T17" fmla="*/ 875 h 1727"/>
                <a:gd name="T18" fmla="*/ 1016 w 1090"/>
                <a:gd name="T19" fmla="*/ 984 h 1727"/>
                <a:gd name="T20" fmla="*/ 1033 w 1090"/>
                <a:gd name="T21" fmla="*/ 1098 h 1727"/>
                <a:gd name="T22" fmla="*/ 1058 w 1090"/>
                <a:gd name="T23" fmla="*/ 1215 h 1727"/>
                <a:gd name="T24" fmla="*/ 1090 w 1090"/>
                <a:gd name="T25" fmla="*/ 1336 h 1727"/>
                <a:gd name="T26" fmla="*/ 227 w 1090"/>
                <a:gd name="T27" fmla="*/ 1727 h 1727"/>
                <a:gd name="T28" fmla="*/ 190 w 1090"/>
                <a:gd name="T29" fmla="*/ 1662 h 1727"/>
                <a:gd name="T30" fmla="*/ 135 w 1090"/>
                <a:gd name="T31" fmla="*/ 1529 h 1727"/>
                <a:gd name="T32" fmla="*/ 89 w 1090"/>
                <a:gd name="T33" fmla="*/ 1399 h 1727"/>
                <a:gd name="T34" fmla="*/ 54 w 1090"/>
                <a:gd name="T35" fmla="*/ 1272 h 1727"/>
                <a:gd name="T36" fmla="*/ 29 w 1090"/>
                <a:gd name="T37" fmla="*/ 1147 h 1727"/>
                <a:gd name="T38" fmla="*/ 12 w 1090"/>
                <a:gd name="T39" fmla="*/ 1027 h 1727"/>
                <a:gd name="T40" fmla="*/ 2 w 1090"/>
                <a:gd name="T41" fmla="*/ 910 h 1727"/>
                <a:gd name="T42" fmla="*/ 0 w 1090"/>
                <a:gd name="T43" fmla="*/ 796 h 1727"/>
                <a:gd name="T44" fmla="*/ 2 w 1090"/>
                <a:gd name="T45" fmla="*/ 689 h 1727"/>
                <a:gd name="T46" fmla="*/ 12 w 1090"/>
                <a:gd name="T47" fmla="*/ 587 h 1727"/>
                <a:gd name="T48" fmla="*/ 24 w 1090"/>
                <a:gd name="T49" fmla="*/ 491 h 1727"/>
                <a:gd name="T50" fmla="*/ 41 w 1090"/>
                <a:gd name="T51" fmla="*/ 401 h 1727"/>
                <a:gd name="T52" fmla="*/ 58 w 1090"/>
                <a:gd name="T53" fmla="*/ 320 h 1727"/>
                <a:gd name="T54" fmla="*/ 77 w 1090"/>
                <a:gd name="T55" fmla="*/ 245 h 1727"/>
                <a:gd name="T56" fmla="*/ 98 w 1090"/>
                <a:gd name="T57" fmla="*/ 178 h 1727"/>
                <a:gd name="T58" fmla="*/ 118 w 1090"/>
                <a:gd name="T59" fmla="*/ 119 h 1727"/>
                <a:gd name="T60" fmla="*/ 135 w 1090"/>
                <a:gd name="T61" fmla="*/ 71 h 1727"/>
                <a:gd name="T62" fmla="*/ 152 w 1090"/>
                <a:gd name="T63" fmla="*/ 31 h 1727"/>
                <a:gd name="T64" fmla="*/ 166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166" y="0"/>
                  </a:moveTo>
                  <a:lnTo>
                    <a:pt x="1040" y="330"/>
                  </a:lnTo>
                  <a:lnTo>
                    <a:pt x="1031" y="378"/>
                  </a:lnTo>
                  <a:lnTo>
                    <a:pt x="1021" y="437"/>
                  </a:lnTo>
                  <a:lnTo>
                    <a:pt x="1014" y="508"/>
                  </a:lnTo>
                  <a:lnTo>
                    <a:pt x="1006" y="589"/>
                  </a:lnTo>
                  <a:lnTo>
                    <a:pt x="1002" y="677"/>
                  </a:lnTo>
                  <a:lnTo>
                    <a:pt x="1002" y="773"/>
                  </a:lnTo>
                  <a:lnTo>
                    <a:pt x="1006" y="875"/>
                  </a:lnTo>
                  <a:lnTo>
                    <a:pt x="1016" y="984"/>
                  </a:lnTo>
                  <a:lnTo>
                    <a:pt x="1033" y="1098"/>
                  </a:lnTo>
                  <a:lnTo>
                    <a:pt x="1058" y="1215"/>
                  </a:lnTo>
                  <a:lnTo>
                    <a:pt x="1090" y="1336"/>
                  </a:lnTo>
                  <a:lnTo>
                    <a:pt x="227" y="1727"/>
                  </a:lnTo>
                  <a:lnTo>
                    <a:pt x="190" y="1662"/>
                  </a:lnTo>
                  <a:lnTo>
                    <a:pt x="135" y="1529"/>
                  </a:lnTo>
                  <a:lnTo>
                    <a:pt x="89" y="1399"/>
                  </a:lnTo>
                  <a:lnTo>
                    <a:pt x="54" y="1272"/>
                  </a:lnTo>
                  <a:lnTo>
                    <a:pt x="29" y="1147"/>
                  </a:lnTo>
                  <a:lnTo>
                    <a:pt x="12" y="1027"/>
                  </a:lnTo>
                  <a:lnTo>
                    <a:pt x="2" y="910"/>
                  </a:lnTo>
                  <a:lnTo>
                    <a:pt x="0" y="796"/>
                  </a:lnTo>
                  <a:lnTo>
                    <a:pt x="2" y="689"/>
                  </a:lnTo>
                  <a:lnTo>
                    <a:pt x="12" y="587"/>
                  </a:lnTo>
                  <a:lnTo>
                    <a:pt x="24" y="491"/>
                  </a:lnTo>
                  <a:lnTo>
                    <a:pt x="41" y="401"/>
                  </a:lnTo>
                  <a:lnTo>
                    <a:pt x="58" y="320"/>
                  </a:lnTo>
                  <a:lnTo>
                    <a:pt x="77" y="245"/>
                  </a:lnTo>
                  <a:lnTo>
                    <a:pt x="98" y="178"/>
                  </a:lnTo>
                  <a:lnTo>
                    <a:pt x="118" y="119"/>
                  </a:lnTo>
                  <a:lnTo>
                    <a:pt x="135" y="71"/>
                  </a:lnTo>
                  <a:lnTo>
                    <a:pt x="152" y="31"/>
                  </a:lnTo>
                  <a:lnTo>
                    <a:pt x="166"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53" name="Rectángulo 52"/>
            <p:cNvSpPr/>
            <p:nvPr/>
          </p:nvSpPr>
          <p:spPr>
            <a:xfrm>
              <a:off x="9982844" y="5874364"/>
              <a:ext cx="377535" cy="2880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s-CO" sz="761" b="1" dirty="0">
                <a:solidFill>
                  <a:schemeClr val="tx1">
                    <a:lumMod val="65000"/>
                    <a:lumOff val="35000"/>
                  </a:schemeClr>
                </a:solidFill>
                <a:latin typeface="Arial Narrow" panose="020B0606020202030204" pitchFamily="34" charset="0"/>
              </a:endParaRPr>
            </a:p>
          </p:txBody>
        </p:sp>
        <p:sp>
          <p:nvSpPr>
            <p:cNvPr id="54" name="CuadroTexto 53"/>
            <p:cNvSpPr txBox="1"/>
            <p:nvPr/>
          </p:nvSpPr>
          <p:spPr>
            <a:xfrm>
              <a:off x="10403590" y="545924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Responsabilidades</a:t>
              </a:r>
            </a:p>
          </p:txBody>
        </p:sp>
        <p:sp>
          <p:nvSpPr>
            <p:cNvPr id="55" name="CuadroTexto 54"/>
            <p:cNvSpPr txBox="1"/>
            <p:nvPr/>
          </p:nvSpPr>
          <p:spPr>
            <a:xfrm>
              <a:off x="10414364" y="590980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Actividades</a:t>
              </a:r>
            </a:p>
          </p:txBody>
        </p:sp>
      </p:grpSp>
      <p:sp>
        <p:nvSpPr>
          <p:cNvPr id="57" name="9 Rectángulo"/>
          <p:cNvSpPr/>
          <p:nvPr/>
        </p:nvSpPr>
        <p:spPr>
          <a:xfrm>
            <a:off x="1127116" y="651252"/>
            <a:ext cx="6778753" cy="12464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500" b="1" dirty="0">
                <a:solidFill>
                  <a:schemeClr val="tx1">
                    <a:lumMod val="65000"/>
                    <a:lumOff val="35000"/>
                  </a:schemeClr>
                </a:solidFill>
                <a:latin typeface="Arial Narrow" panose="020B0606020202030204" pitchFamily="34" charset="0"/>
              </a:rPr>
              <a:t>Roles y responsabilidades </a:t>
            </a:r>
          </a:p>
          <a:p>
            <a:pPr lvl="1" algn="ctr"/>
            <a:r>
              <a:rPr lang="es-ES" sz="2500" b="1" dirty="0">
                <a:solidFill>
                  <a:schemeClr val="accent5">
                    <a:lumMod val="50000"/>
                  </a:schemeClr>
                </a:solidFill>
                <a:latin typeface="Arial Narrow" panose="020B0606020202030204" pitchFamily="34" charset="0"/>
              </a:rPr>
              <a:t>Asesores SUG</a:t>
            </a:r>
            <a:endParaRPr lang="es-CO" sz="2500" b="1" dirty="0">
              <a:solidFill>
                <a:schemeClr val="accent5">
                  <a:lumMod val="50000"/>
                </a:schemeClr>
              </a:solidFill>
              <a:latin typeface="Arial Narrow" panose="020B0606020202030204" pitchFamily="34" charset="0"/>
            </a:endParaRPr>
          </a:p>
          <a:p>
            <a:pPr lvl="1" algn="ctr"/>
            <a:endParaRPr lang="es-CO" sz="2500" b="1" dirty="0">
              <a:solidFill>
                <a:schemeClr val="tx1">
                  <a:lumMod val="65000"/>
                  <a:lumOff val="35000"/>
                </a:schemeClr>
              </a:solidFill>
              <a:latin typeface="Arial Narrow" panose="020B0606020202030204" pitchFamily="34" charset="0"/>
            </a:endParaRPr>
          </a:p>
        </p:txBody>
      </p:sp>
      <p:grpSp>
        <p:nvGrpSpPr>
          <p:cNvPr id="47" name="Grupo 46"/>
          <p:cNvGrpSpPr/>
          <p:nvPr/>
        </p:nvGrpSpPr>
        <p:grpSpPr>
          <a:xfrm>
            <a:off x="366172" y="1209129"/>
            <a:ext cx="1262368" cy="302648"/>
            <a:chOff x="1381125" y="1827907"/>
            <a:chExt cx="1327787" cy="318332"/>
          </a:xfrm>
        </p:grpSpPr>
        <p:pic>
          <p:nvPicPr>
            <p:cNvPr id="48" name="Imagen 47">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49" name="CuadroTexto 48">
              <a:hlinkClick r:id="rId3" action="ppaction://hlinksldjump"/>
            </p:cNvPr>
            <p:cNvSpPr txBox="1"/>
            <p:nvPr/>
          </p:nvSpPr>
          <p:spPr>
            <a:xfrm>
              <a:off x="1664115" y="1833843"/>
              <a:ext cx="1044797" cy="312396"/>
            </a:xfrm>
            <a:prstGeom prst="rect">
              <a:avLst/>
            </a:prstGeom>
            <a:noFill/>
          </p:spPr>
          <p:txBody>
            <a:bodyPr wrap="square" rtlCol="0">
              <a:spAutoFit/>
            </a:bodyPr>
            <a:lstStyle/>
            <a:p>
              <a:r>
                <a:rPr lang="es-CO" sz="665" dirty="0">
                  <a:latin typeface="Arial Narrow" panose="020B0606020202030204" pitchFamily="34" charset="0"/>
                </a:rPr>
                <a:t>Regresar a definición de roles y responsabilidades </a:t>
              </a:r>
            </a:p>
          </p:txBody>
        </p:sp>
      </p:grpSp>
      <p:sp>
        <p:nvSpPr>
          <p:cNvPr id="58" name="Marcador de pie de página 2">
            <a:extLst>
              <a:ext uri="{FF2B5EF4-FFF2-40B4-BE49-F238E27FC236}">
                <a16:creationId xmlns:a16="http://schemas.microsoft.com/office/drawing/2014/main" id="{9E42408D-6F61-4280-BE12-111CB1179335}"/>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56" name="Grupo 55">
            <a:extLst>
              <a:ext uri="{FF2B5EF4-FFF2-40B4-BE49-F238E27FC236}">
                <a16:creationId xmlns:a16="http://schemas.microsoft.com/office/drawing/2014/main" id="{7ECDEB9B-837E-4D9D-A965-9149DA7FD3AD}"/>
              </a:ext>
            </a:extLst>
          </p:cNvPr>
          <p:cNvGrpSpPr/>
          <p:nvPr/>
        </p:nvGrpSpPr>
        <p:grpSpPr>
          <a:xfrm>
            <a:off x="516862" y="698965"/>
            <a:ext cx="869348" cy="500967"/>
            <a:chOff x="626678" y="746264"/>
            <a:chExt cx="869348" cy="500967"/>
          </a:xfrm>
        </p:grpSpPr>
        <p:sp>
          <p:nvSpPr>
            <p:cNvPr id="59" name="CuadroTexto 58">
              <a:hlinkClick r:id="rId6" action="ppaction://hlinksldjump"/>
              <a:extLst>
                <a:ext uri="{FF2B5EF4-FFF2-40B4-BE49-F238E27FC236}">
                  <a16:creationId xmlns:a16="http://schemas.microsoft.com/office/drawing/2014/main" id="{1448C24C-84EF-45D5-A83D-19CC3BC7F66F}"/>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60" name="Imagen 59">
              <a:hlinkClick r:id="rId6" action="ppaction://hlinksldjump"/>
              <a:extLst>
                <a:ext uri="{FF2B5EF4-FFF2-40B4-BE49-F238E27FC236}">
                  <a16:creationId xmlns:a16="http://schemas.microsoft.com/office/drawing/2014/main" id="{E4CA781D-ABDA-4782-BF8A-25FB9E97F05B}"/>
                </a:ext>
              </a:extLst>
            </p:cNvPr>
            <p:cNvPicPr>
              <a:picLocks noChangeAspect="1"/>
            </p:cNvPicPr>
            <p:nvPr/>
          </p:nvPicPr>
          <p:blipFill>
            <a:blip r:embed="rId7"/>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124342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750"/>
                                        <p:tgtEl>
                                          <p:spTgt spid="3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75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circle(in)">
                                      <p:cBhvr>
                                        <p:cTn id="13" dur="750"/>
                                        <p:tgtEl>
                                          <p:spTgt spid="37"/>
                                        </p:tgtEl>
                                      </p:cBhvr>
                                    </p:animEffect>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ector angular 13"/>
          <p:cNvCxnSpPr>
            <a:endCxn id="3" idx="2"/>
          </p:cNvCxnSpPr>
          <p:nvPr/>
        </p:nvCxnSpPr>
        <p:spPr>
          <a:xfrm flipV="1">
            <a:off x="2657827" y="3416826"/>
            <a:ext cx="4560642" cy="790597"/>
          </a:xfrm>
          <a:prstGeom prst="bentConnector2">
            <a:avLst/>
          </a:prstGeom>
          <a:ln>
            <a:tailEnd type="triangle"/>
          </a:ln>
        </p:spPr>
        <p:style>
          <a:lnRef idx="1">
            <a:schemeClr val="accent4"/>
          </a:lnRef>
          <a:fillRef idx="0">
            <a:schemeClr val="accent4"/>
          </a:fillRef>
          <a:effectRef idx="0">
            <a:schemeClr val="accent4"/>
          </a:effectRef>
          <a:fontRef idx="minor">
            <a:schemeClr val="tx1"/>
          </a:fontRef>
        </p:style>
      </p:cxnSp>
      <p:sp>
        <p:nvSpPr>
          <p:cNvPr id="3" name="TextBox 121"/>
          <p:cNvSpPr txBox="1"/>
          <p:nvPr/>
        </p:nvSpPr>
        <p:spPr>
          <a:xfrm>
            <a:off x="6311852" y="2729211"/>
            <a:ext cx="1813232" cy="687617"/>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ctr">
              <a:defRPr sz="12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1141" dirty="0"/>
              <a:t>Ser facilitadores en los procesos </a:t>
            </a:r>
          </a:p>
        </p:txBody>
      </p:sp>
      <p:sp>
        <p:nvSpPr>
          <p:cNvPr id="4" name="Oval 37"/>
          <p:cNvSpPr/>
          <p:nvPr/>
        </p:nvSpPr>
        <p:spPr>
          <a:xfrm>
            <a:off x="2469773" y="3903375"/>
            <a:ext cx="1874365" cy="209430"/>
          </a:xfrm>
          <a:prstGeom prst="ellipse">
            <a:avLst/>
          </a:prstGeom>
          <a:gradFill flip="none" rotWithShape="1">
            <a:gsLst>
              <a:gs pos="0">
                <a:schemeClr val="tx1">
                  <a:lumMod val="95000"/>
                  <a:lumOff val="5000"/>
                  <a:alpha val="20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869212">
              <a:defRPr/>
            </a:pPr>
            <a:endParaRPr lang="en-US" sz="2320" kern="0" dirty="0">
              <a:solidFill>
                <a:sysClr val="window" lastClr="FFFFFF"/>
              </a:solidFill>
              <a:latin typeface="Calibri"/>
            </a:endParaRPr>
          </a:p>
        </p:txBody>
      </p:sp>
      <p:grpSp>
        <p:nvGrpSpPr>
          <p:cNvPr id="5" name="Grupo 4"/>
          <p:cNvGrpSpPr/>
          <p:nvPr/>
        </p:nvGrpSpPr>
        <p:grpSpPr>
          <a:xfrm rot="1187928">
            <a:off x="1013114" y="3253890"/>
            <a:ext cx="1715683" cy="1591144"/>
            <a:chOff x="685559" y="4222272"/>
            <a:chExt cx="1924816" cy="1858690"/>
          </a:xfrm>
        </p:grpSpPr>
        <p:sp>
          <p:nvSpPr>
            <p:cNvPr id="6" name="Freeform 16"/>
            <p:cNvSpPr>
              <a:spLocks/>
            </p:cNvSpPr>
            <p:nvPr/>
          </p:nvSpPr>
          <p:spPr bwMode="auto">
            <a:xfrm flipH="1">
              <a:off x="685559" y="4222272"/>
              <a:ext cx="1924816" cy="1858690"/>
            </a:xfrm>
            <a:custGeom>
              <a:avLst/>
              <a:gdLst>
                <a:gd name="T0" fmla="*/ 660 w 1663"/>
                <a:gd name="T1" fmla="*/ 0 h 1629"/>
                <a:gd name="T2" fmla="*/ 811 w 1663"/>
                <a:gd name="T3" fmla="*/ 71 h 1629"/>
                <a:gd name="T4" fmla="*/ 1658 w 1663"/>
                <a:gd name="T5" fmla="*/ 472 h 1629"/>
                <a:gd name="T6" fmla="*/ 1663 w 1663"/>
                <a:gd name="T7" fmla="*/ 474 h 1629"/>
                <a:gd name="T8" fmla="*/ 1274 w 1663"/>
                <a:gd name="T9" fmla="*/ 1383 h 1629"/>
                <a:gd name="T10" fmla="*/ 447 w 1663"/>
                <a:gd name="T11" fmla="*/ 1608 h 1629"/>
                <a:gd name="T12" fmla="*/ 374 w 1663"/>
                <a:gd name="T13" fmla="*/ 1629 h 1629"/>
                <a:gd name="T14" fmla="*/ 55 w 1663"/>
                <a:gd name="T15" fmla="*/ 735 h 1629"/>
                <a:gd name="T16" fmla="*/ 0 w 1663"/>
                <a:gd name="T17" fmla="*/ 585 h 1629"/>
                <a:gd name="T18" fmla="*/ 101 w 1663"/>
                <a:gd name="T19" fmla="*/ 525 h 1629"/>
                <a:gd name="T20" fmla="*/ 197 w 1663"/>
                <a:gd name="T21" fmla="*/ 460 h 1629"/>
                <a:gd name="T22" fmla="*/ 286 w 1663"/>
                <a:gd name="T23" fmla="*/ 391 h 1629"/>
                <a:gd name="T24" fmla="*/ 261 w 1663"/>
                <a:gd name="T25" fmla="*/ 213 h 1629"/>
                <a:gd name="T26" fmla="*/ 431 w 1663"/>
                <a:gd name="T27" fmla="*/ 259 h 1629"/>
                <a:gd name="T28" fmla="*/ 478 w 1663"/>
                <a:gd name="T29" fmla="*/ 213 h 1629"/>
                <a:gd name="T30" fmla="*/ 518 w 1663"/>
                <a:gd name="T31" fmla="*/ 169 h 1629"/>
                <a:gd name="T32" fmla="*/ 554 w 1663"/>
                <a:gd name="T33" fmla="*/ 130 h 1629"/>
                <a:gd name="T34" fmla="*/ 585 w 1663"/>
                <a:gd name="T35" fmla="*/ 94 h 1629"/>
                <a:gd name="T36" fmla="*/ 612 w 1663"/>
                <a:gd name="T37" fmla="*/ 61 h 1629"/>
                <a:gd name="T38" fmla="*/ 631 w 1663"/>
                <a:gd name="T39" fmla="*/ 36 h 1629"/>
                <a:gd name="T40" fmla="*/ 646 w 1663"/>
                <a:gd name="T41" fmla="*/ 17 h 1629"/>
                <a:gd name="T42" fmla="*/ 656 w 1663"/>
                <a:gd name="T43" fmla="*/ 3 h 1629"/>
                <a:gd name="T44" fmla="*/ 660 w 1663"/>
                <a:gd name="T45" fmla="*/ 0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3" h="1629">
                  <a:moveTo>
                    <a:pt x="660" y="0"/>
                  </a:moveTo>
                  <a:lnTo>
                    <a:pt x="811" y="71"/>
                  </a:lnTo>
                  <a:lnTo>
                    <a:pt x="1658" y="472"/>
                  </a:lnTo>
                  <a:lnTo>
                    <a:pt x="1663" y="474"/>
                  </a:lnTo>
                  <a:lnTo>
                    <a:pt x="1274" y="1383"/>
                  </a:lnTo>
                  <a:lnTo>
                    <a:pt x="447" y="1608"/>
                  </a:lnTo>
                  <a:lnTo>
                    <a:pt x="374" y="1629"/>
                  </a:lnTo>
                  <a:lnTo>
                    <a:pt x="55" y="735"/>
                  </a:lnTo>
                  <a:lnTo>
                    <a:pt x="0" y="585"/>
                  </a:lnTo>
                  <a:lnTo>
                    <a:pt x="101" y="525"/>
                  </a:lnTo>
                  <a:lnTo>
                    <a:pt x="197" y="460"/>
                  </a:lnTo>
                  <a:lnTo>
                    <a:pt x="286" y="391"/>
                  </a:lnTo>
                  <a:lnTo>
                    <a:pt x="261" y="213"/>
                  </a:lnTo>
                  <a:lnTo>
                    <a:pt x="431" y="259"/>
                  </a:lnTo>
                  <a:lnTo>
                    <a:pt x="478" y="213"/>
                  </a:lnTo>
                  <a:lnTo>
                    <a:pt x="518" y="169"/>
                  </a:lnTo>
                  <a:lnTo>
                    <a:pt x="554" y="130"/>
                  </a:lnTo>
                  <a:lnTo>
                    <a:pt x="585" y="94"/>
                  </a:lnTo>
                  <a:lnTo>
                    <a:pt x="612" y="61"/>
                  </a:lnTo>
                  <a:lnTo>
                    <a:pt x="631" y="36"/>
                  </a:lnTo>
                  <a:lnTo>
                    <a:pt x="646" y="17"/>
                  </a:lnTo>
                  <a:lnTo>
                    <a:pt x="656" y="3"/>
                  </a:lnTo>
                  <a:lnTo>
                    <a:pt x="660" y="0"/>
                  </a:lnTo>
                  <a:close/>
                </a:path>
              </a:pathLst>
            </a:custGeom>
            <a:solidFill>
              <a:schemeClr val="accent6"/>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7" name="Freeform 17"/>
            <p:cNvSpPr>
              <a:spLocks/>
            </p:cNvSpPr>
            <p:nvPr/>
          </p:nvSpPr>
          <p:spPr bwMode="auto">
            <a:xfrm flipH="1">
              <a:off x="691346" y="4303283"/>
              <a:ext cx="1855370" cy="1777678"/>
            </a:xfrm>
            <a:custGeom>
              <a:avLst/>
              <a:gdLst>
                <a:gd name="T0" fmla="*/ 756 w 1603"/>
                <a:gd name="T1" fmla="*/ 0 h 1558"/>
                <a:gd name="T2" fmla="*/ 1603 w 1603"/>
                <a:gd name="T3" fmla="*/ 401 h 1558"/>
                <a:gd name="T4" fmla="*/ 1591 w 1603"/>
                <a:gd name="T5" fmla="*/ 428 h 1558"/>
                <a:gd name="T6" fmla="*/ 1576 w 1603"/>
                <a:gd name="T7" fmla="*/ 460 h 1558"/>
                <a:gd name="T8" fmla="*/ 1557 w 1603"/>
                <a:gd name="T9" fmla="*/ 502 h 1558"/>
                <a:gd name="T10" fmla="*/ 1534 w 1603"/>
                <a:gd name="T11" fmla="*/ 549 h 1558"/>
                <a:gd name="T12" fmla="*/ 1505 w 1603"/>
                <a:gd name="T13" fmla="*/ 602 h 1558"/>
                <a:gd name="T14" fmla="*/ 1472 w 1603"/>
                <a:gd name="T15" fmla="*/ 658 h 1558"/>
                <a:gd name="T16" fmla="*/ 1434 w 1603"/>
                <a:gd name="T17" fmla="*/ 719 h 1558"/>
                <a:gd name="T18" fmla="*/ 1390 w 1603"/>
                <a:gd name="T19" fmla="*/ 783 h 1558"/>
                <a:gd name="T20" fmla="*/ 1342 w 1603"/>
                <a:gd name="T21" fmla="*/ 850 h 1558"/>
                <a:gd name="T22" fmla="*/ 1288 w 1603"/>
                <a:gd name="T23" fmla="*/ 919 h 1558"/>
                <a:gd name="T24" fmla="*/ 1227 w 1603"/>
                <a:gd name="T25" fmla="*/ 988 h 1558"/>
                <a:gd name="T26" fmla="*/ 1161 w 1603"/>
                <a:gd name="T27" fmla="*/ 1057 h 1558"/>
                <a:gd name="T28" fmla="*/ 1088 w 1603"/>
                <a:gd name="T29" fmla="*/ 1126 h 1558"/>
                <a:gd name="T30" fmla="*/ 1010 w 1603"/>
                <a:gd name="T31" fmla="*/ 1195 h 1558"/>
                <a:gd name="T32" fmla="*/ 923 w 1603"/>
                <a:gd name="T33" fmla="*/ 1261 h 1558"/>
                <a:gd name="T34" fmla="*/ 831 w 1603"/>
                <a:gd name="T35" fmla="*/ 1324 h 1558"/>
                <a:gd name="T36" fmla="*/ 733 w 1603"/>
                <a:gd name="T37" fmla="*/ 1385 h 1558"/>
                <a:gd name="T38" fmla="*/ 626 w 1603"/>
                <a:gd name="T39" fmla="*/ 1441 h 1558"/>
                <a:gd name="T40" fmla="*/ 513 w 1603"/>
                <a:gd name="T41" fmla="*/ 1493 h 1558"/>
                <a:gd name="T42" fmla="*/ 392 w 1603"/>
                <a:gd name="T43" fmla="*/ 1537 h 1558"/>
                <a:gd name="T44" fmla="*/ 319 w 1603"/>
                <a:gd name="T45" fmla="*/ 1558 h 1558"/>
                <a:gd name="T46" fmla="*/ 0 w 1603"/>
                <a:gd name="T47" fmla="*/ 664 h 1558"/>
                <a:gd name="T48" fmla="*/ 100 w 1603"/>
                <a:gd name="T49" fmla="*/ 610 h 1558"/>
                <a:gd name="T50" fmla="*/ 194 w 1603"/>
                <a:gd name="T51" fmla="*/ 552 h 1558"/>
                <a:gd name="T52" fmla="*/ 281 w 1603"/>
                <a:gd name="T53" fmla="*/ 491 h 1558"/>
                <a:gd name="T54" fmla="*/ 361 w 1603"/>
                <a:gd name="T55" fmla="*/ 428 h 1558"/>
                <a:gd name="T56" fmla="*/ 434 w 1603"/>
                <a:gd name="T57" fmla="*/ 366 h 1558"/>
                <a:gd name="T58" fmla="*/ 499 w 1603"/>
                <a:gd name="T59" fmla="*/ 303 h 1558"/>
                <a:gd name="T60" fmla="*/ 559 w 1603"/>
                <a:gd name="T61" fmla="*/ 243 h 1558"/>
                <a:gd name="T62" fmla="*/ 613 w 1603"/>
                <a:gd name="T63" fmla="*/ 184 h 1558"/>
                <a:gd name="T64" fmla="*/ 659 w 1603"/>
                <a:gd name="T65" fmla="*/ 130 h 1558"/>
                <a:gd name="T66" fmla="*/ 697 w 1603"/>
                <a:gd name="T67" fmla="*/ 80 h 1558"/>
                <a:gd name="T68" fmla="*/ 730 w 1603"/>
                <a:gd name="T69" fmla="*/ 38 h 1558"/>
                <a:gd name="T70" fmla="*/ 756 w 1603"/>
                <a:gd name="T71"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3" h="1558">
                  <a:moveTo>
                    <a:pt x="756" y="0"/>
                  </a:moveTo>
                  <a:lnTo>
                    <a:pt x="1603" y="401"/>
                  </a:lnTo>
                  <a:lnTo>
                    <a:pt x="1591" y="428"/>
                  </a:lnTo>
                  <a:lnTo>
                    <a:pt x="1576" y="460"/>
                  </a:lnTo>
                  <a:lnTo>
                    <a:pt x="1557" y="502"/>
                  </a:lnTo>
                  <a:lnTo>
                    <a:pt x="1534" y="549"/>
                  </a:lnTo>
                  <a:lnTo>
                    <a:pt x="1505" y="602"/>
                  </a:lnTo>
                  <a:lnTo>
                    <a:pt x="1472" y="658"/>
                  </a:lnTo>
                  <a:lnTo>
                    <a:pt x="1434" y="719"/>
                  </a:lnTo>
                  <a:lnTo>
                    <a:pt x="1390" y="783"/>
                  </a:lnTo>
                  <a:lnTo>
                    <a:pt x="1342" y="850"/>
                  </a:lnTo>
                  <a:lnTo>
                    <a:pt x="1288" y="919"/>
                  </a:lnTo>
                  <a:lnTo>
                    <a:pt x="1227" y="988"/>
                  </a:lnTo>
                  <a:lnTo>
                    <a:pt x="1161" y="1057"/>
                  </a:lnTo>
                  <a:lnTo>
                    <a:pt x="1088" y="1126"/>
                  </a:lnTo>
                  <a:lnTo>
                    <a:pt x="1010" y="1195"/>
                  </a:lnTo>
                  <a:lnTo>
                    <a:pt x="923" y="1261"/>
                  </a:lnTo>
                  <a:lnTo>
                    <a:pt x="831" y="1324"/>
                  </a:lnTo>
                  <a:lnTo>
                    <a:pt x="733" y="1385"/>
                  </a:lnTo>
                  <a:lnTo>
                    <a:pt x="626" y="1441"/>
                  </a:lnTo>
                  <a:lnTo>
                    <a:pt x="513" y="1493"/>
                  </a:lnTo>
                  <a:lnTo>
                    <a:pt x="392" y="1537"/>
                  </a:lnTo>
                  <a:lnTo>
                    <a:pt x="319" y="1558"/>
                  </a:lnTo>
                  <a:lnTo>
                    <a:pt x="0" y="664"/>
                  </a:lnTo>
                  <a:lnTo>
                    <a:pt x="100" y="610"/>
                  </a:lnTo>
                  <a:lnTo>
                    <a:pt x="194" y="552"/>
                  </a:lnTo>
                  <a:lnTo>
                    <a:pt x="281" y="491"/>
                  </a:lnTo>
                  <a:lnTo>
                    <a:pt x="361" y="428"/>
                  </a:lnTo>
                  <a:lnTo>
                    <a:pt x="434" y="366"/>
                  </a:lnTo>
                  <a:lnTo>
                    <a:pt x="499" y="303"/>
                  </a:lnTo>
                  <a:lnTo>
                    <a:pt x="559" y="243"/>
                  </a:lnTo>
                  <a:lnTo>
                    <a:pt x="613" y="184"/>
                  </a:lnTo>
                  <a:lnTo>
                    <a:pt x="659" y="130"/>
                  </a:lnTo>
                  <a:lnTo>
                    <a:pt x="697" y="80"/>
                  </a:lnTo>
                  <a:lnTo>
                    <a:pt x="730" y="38"/>
                  </a:lnTo>
                  <a:lnTo>
                    <a:pt x="756" y="0"/>
                  </a:lnTo>
                  <a:close/>
                </a:path>
              </a:pathLst>
            </a:custGeom>
            <a:solidFill>
              <a:schemeClr val="accent6">
                <a:lumMod val="60000"/>
                <a:lumOff val="40000"/>
                <a:alpha val="5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8" name="TextBox 121"/>
            <p:cNvSpPr txBox="1"/>
            <p:nvPr/>
          </p:nvSpPr>
          <p:spPr>
            <a:xfrm rot="20153053">
              <a:off x="1054959" y="4956411"/>
              <a:ext cx="1206048" cy="518021"/>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141" b="1" dirty="0">
                  <a:solidFill>
                    <a:schemeClr val="bg1"/>
                  </a:solidFill>
                </a:rPr>
                <a:t>Operación del SUG</a:t>
              </a:r>
              <a:endParaRPr lang="es-CO" sz="1141" b="1" dirty="0">
                <a:solidFill>
                  <a:schemeClr val="bg1"/>
                </a:solidFill>
                <a:latin typeface="Arial Narrow" panose="020B0606020202030204" pitchFamily="34" charset="0"/>
              </a:endParaRPr>
            </a:p>
          </p:txBody>
        </p:sp>
      </p:grpSp>
      <p:grpSp>
        <p:nvGrpSpPr>
          <p:cNvPr id="9" name="Grupo 8"/>
          <p:cNvGrpSpPr/>
          <p:nvPr/>
        </p:nvGrpSpPr>
        <p:grpSpPr>
          <a:xfrm rot="466866">
            <a:off x="3931235" y="1562593"/>
            <a:ext cx="1682670" cy="1623376"/>
            <a:chOff x="5084974" y="1149558"/>
            <a:chExt cx="1887778" cy="1896343"/>
          </a:xfrm>
        </p:grpSpPr>
        <p:sp>
          <p:nvSpPr>
            <p:cNvPr id="10" name="Freeform 6"/>
            <p:cNvSpPr>
              <a:spLocks/>
            </p:cNvSpPr>
            <p:nvPr/>
          </p:nvSpPr>
          <p:spPr bwMode="auto">
            <a:xfrm flipH="1">
              <a:off x="5084974" y="1149558"/>
              <a:ext cx="1887778" cy="1896343"/>
            </a:xfrm>
            <a:custGeom>
              <a:avLst/>
              <a:gdLst>
                <a:gd name="T0" fmla="*/ 1165 w 1631"/>
                <a:gd name="T1" fmla="*/ 0 h 1662"/>
                <a:gd name="T2" fmla="*/ 1169 w 1631"/>
                <a:gd name="T3" fmla="*/ 6 h 1662"/>
                <a:gd name="T4" fmla="*/ 1560 w 1631"/>
                <a:gd name="T5" fmla="*/ 856 h 1662"/>
                <a:gd name="T6" fmla="*/ 1631 w 1631"/>
                <a:gd name="T7" fmla="*/ 1008 h 1662"/>
                <a:gd name="T8" fmla="*/ 1627 w 1631"/>
                <a:gd name="T9" fmla="*/ 1011 h 1662"/>
                <a:gd name="T10" fmla="*/ 1614 w 1631"/>
                <a:gd name="T11" fmla="*/ 1021 h 1662"/>
                <a:gd name="T12" fmla="*/ 1595 w 1631"/>
                <a:gd name="T13" fmla="*/ 1035 h 1662"/>
                <a:gd name="T14" fmla="*/ 1570 w 1631"/>
                <a:gd name="T15" fmla="*/ 1056 h 1662"/>
                <a:gd name="T16" fmla="*/ 1537 w 1631"/>
                <a:gd name="T17" fmla="*/ 1082 h 1662"/>
                <a:gd name="T18" fmla="*/ 1501 w 1631"/>
                <a:gd name="T19" fmla="*/ 1113 h 1662"/>
                <a:gd name="T20" fmla="*/ 1460 w 1631"/>
                <a:gd name="T21" fmla="*/ 1148 h 1662"/>
                <a:gd name="T22" fmla="*/ 1416 w 1631"/>
                <a:gd name="T23" fmla="*/ 1188 h 1662"/>
                <a:gd name="T24" fmla="*/ 1370 w 1631"/>
                <a:gd name="T25" fmla="*/ 1234 h 1662"/>
                <a:gd name="T26" fmla="*/ 1416 w 1631"/>
                <a:gd name="T27" fmla="*/ 1405 h 1662"/>
                <a:gd name="T28" fmla="*/ 1238 w 1631"/>
                <a:gd name="T29" fmla="*/ 1378 h 1662"/>
                <a:gd name="T30" fmla="*/ 1167 w 1631"/>
                <a:gd name="T31" fmla="*/ 1466 h 1662"/>
                <a:gd name="T32" fmla="*/ 1102 w 1631"/>
                <a:gd name="T33" fmla="*/ 1562 h 1662"/>
                <a:gd name="T34" fmla="*/ 1042 w 1631"/>
                <a:gd name="T35" fmla="*/ 1662 h 1662"/>
                <a:gd name="T36" fmla="*/ 891 w 1631"/>
                <a:gd name="T37" fmla="*/ 1606 h 1662"/>
                <a:gd name="T38" fmla="*/ 0 w 1631"/>
                <a:gd name="T39" fmla="*/ 1280 h 1662"/>
                <a:gd name="T40" fmla="*/ 21 w 1631"/>
                <a:gd name="T41" fmla="*/ 1207 h 1662"/>
                <a:gd name="T42" fmla="*/ 252 w 1631"/>
                <a:gd name="T43" fmla="*/ 382 h 1662"/>
                <a:gd name="T44" fmla="*/ 1165 w 1631"/>
                <a:gd name="T45" fmla="*/ 0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1" h="1662">
                  <a:moveTo>
                    <a:pt x="1165" y="0"/>
                  </a:moveTo>
                  <a:lnTo>
                    <a:pt x="1169" y="6"/>
                  </a:lnTo>
                  <a:lnTo>
                    <a:pt x="1560" y="856"/>
                  </a:lnTo>
                  <a:lnTo>
                    <a:pt x="1631" y="1008"/>
                  </a:lnTo>
                  <a:lnTo>
                    <a:pt x="1627" y="1011"/>
                  </a:lnTo>
                  <a:lnTo>
                    <a:pt x="1614" y="1021"/>
                  </a:lnTo>
                  <a:lnTo>
                    <a:pt x="1595" y="1035"/>
                  </a:lnTo>
                  <a:lnTo>
                    <a:pt x="1570" y="1056"/>
                  </a:lnTo>
                  <a:lnTo>
                    <a:pt x="1537" y="1082"/>
                  </a:lnTo>
                  <a:lnTo>
                    <a:pt x="1501" y="1113"/>
                  </a:lnTo>
                  <a:lnTo>
                    <a:pt x="1460" y="1148"/>
                  </a:lnTo>
                  <a:lnTo>
                    <a:pt x="1416" y="1188"/>
                  </a:lnTo>
                  <a:lnTo>
                    <a:pt x="1370" y="1234"/>
                  </a:lnTo>
                  <a:lnTo>
                    <a:pt x="1416" y="1405"/>
                  </a:lnTo>
                  <a:lnTo>
                    <a:pt x="1238" y="1378"/>
                  </a:lnTo>
                  <a:lnTo>
                    <a:pt x="1167" y="1466"/>
                  </a:lnTo>
                  <a:lnTo>
                    <a:pt x="1102" y="1562"/>
                  </a:lnTo>
                  <a:lnTo>
                    <a:pt x="1042" y="1662"/>
                  </a:lnTo>
                  <a:lnTo>
                    <a:pt x="891" y="1606"/>
                  </a:lnTo>
                  <a:lnTo>
                    <a:pt x="0" y="1280"/>
                  </a:lnTo>
                  <a:lnTo>
                    <a:pt x="21" y="1207"/>
                  </a:lnTo>
                  <a:lnTo>
                    <a:pt x="252" y="382"/>
                  </a:lnTo>
                  <a:lnTo>
                    <a:pt x="1165" y="0"/>
                  </a:lnTo>
                  <a:close/>
                </a:path>
              </a:pathLst>
            </a:custGeom>
            <a:solidFill>
              <a:schemeClr val="accent1"/>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1" name="Freeform 7"/>
            <p:cNvSpPr>
              <a:spLocks/>
            </p:cNvSpPr>
            <p:nvPr/>
          </p:nvSpPr>
          <p:spPr bwMode="auto">
            <a:xfrm flipH="1">
              <a:off x="5167152" y="1156404"/>
              <a:ext cx="1805600" cy="1825600"/>
            </a:xfrm>
            <a:custGeom>
              <a:avLst/>
              <a:gdLst>
                <a:gd name="T0" fmla="*/ 1169 w 1560"/>
                <a:gd name="T1" fmla="*/ 0 h 1600"/>
                <a:gd name="T2" fmla="*/ 1560 w 1560"/>
                <a:gd name="T3" fmla="*/ 850 h 1600"/>
                <a:gd name="T4" fmla="*/ 1524 w 1560"/>
                <a:gd name="T5" fmla="*/ 875 h 1600"/>
                <a:gd name="T6" fmla="*/ 1480 w 1560"/>
                <a:gd name="T7" fmla="*/ 908 h 1600"/>
                <a:gd name="T8" fmla="*/ 1430 w 1560"/>
                <a:gd name="T9" fmla="*/ 946 h 1600"/>
                <a:gd name="T10" fmla="*/ 1376 w 1560"/>
                <a:gd name="T11" fmla="*/ 992 h 1600"/>
                <a:gd name="T12" fmla="*/ 1317 w 1560"/>
                <a:gd name="T13" fmla="*/ 1044 h 1600"/>
                <a:gd name="T14" fmla="*/ 1255 w 1560"/>
                <a:gd name="T15" fmla="*/ 1103 h 1600"/>
                <a:gd name="T16" fmla="*/ 1194 w 1560"/>
                <a:gd name="T17" fmla="*/ 1169 h 1600"/>
                <a:gd name="T18" fmla="*/ 1130 w 1560"/>
                <a:gd name="T19" fmla="*/ 1242 h 1600"/>
                <a:gd name="T20" fmla="*/ 1067 w 1560"/>
                <a:gd name="T21" fmla="*/ 1320 h 1600"/>
                <a:gd name="T22" fmla="*/ 1006 w 1560"/>
                <a:gd name="T23" fmla="*/ 1407 h 1600"/>
                <a:gd name="T24" fmla="*/ 946 w 1560"/>
                <a:gd name="T25" fmla="*/ 1501 h 1600"/>
                <a:gd name="T26" fmla="*/ 891 w 1560"/>
                <a:gd name="T27" fmla="*/ 1600 h 1600"/>
                <a:gd name="T28" fmla="*/ 0 w 1560"/>
                <a:gd name="T29" fmla="*/ 1274 h 1600"/>
                <a:gd name="T30" fmla="*/ 21 w 1560"/>
                <a:gd name="T31" fmla="*/ 1201 h 1600"/>
                <a:gd name="T32" fmla="*/ 67 w 1560"/>
                <a:gd name="T33" fmla="*/ 1080 h 1600"/>
                <a:gd name="T34" fmla="*/ 119 w 1560"/>
                <a:gd name="T35" fmla="*/ 967 h 1600"/>
                <a:gd name="T36" fmla="*/ 177 w 1560"/>
                <a:gd name="T37" fmla="*/ 862 h 1600"/>
                <a:gd name="T38" fmla="*/ 238 w 1560"/>
                <a:gd name="T39" fmla="*/ 764 h 1600"/>
                <a:gd name="T40" fmla="*/ 302 w 1560"/>
                <a:gd name="T41" fmla="*/ 672 h 1600"/>
                <a:gd name="T42" fmla="*/ 369 w 1560"/>
                <a:gd name="T43" fmla="*/ 587 h 1600"/>
                <a:gd name="T44" fmla="*/ 438 w 1560"/>
                <a:gd name="T45" fmla="*/ 508 h 1600"/>
                <a:gd name="T46" fmla="*/ 507 w 1560"/>
                <a:gd name="T47" fmla="*/ 437 h 1600"/>
                <a:gd name="T48" fmla="*/ 578 w 1560"/>
                <a:gd name="T49" fmla="*/ 370 h 1600"/>
                <a:gd name="T50" fmla="*/ 647 w 1560"/>
                <a:gd name="T51" fmla="*/ 311 h 1600"/>
                <a:gd name="T52" fmla="*/ 716 w 1560"/>
                <a:gd name="T53" fmla="*/ 257 h 1600"/>
                <a:gd name="T54" fmla="*/ 783 w 1560"/>
                <a:gd name="T55" fmla="*/ 209 h 1600"/>
                <a:gd name="T56" fmla="*/ 848 w 1560"/>
                <a:gd name="T57" fmla="*/ 167 h 1600"/>
                <a:gd name="T58" fmla="*/ 910 w 1560"/>
                <a:gd name="T59" fmla="*/ 128 h 1600"/>
                <a:gd name="T60" fmla="*/ 965 w 1560"/>
                <a:gd name="T61" fmla="*/ 96 h 1600"/>
                <a:gd name="T62" fmla="*/ 1019 w 1560"/>
                <a:gd name="T63" fmla="*/ 69 h 1600"/>
                <a:gd name="T64" fmla="*/ 1065 w 1560"/>
                <a:gd name="T65" fmla="*/ 44 h 1600"/>
                <a:gd name="T66" fmla="*/ 1107 w 1560"/>
                <a:gd name="T67" fmla="*/ 27 h 1600"/>
                <a:gd name="T68" fmla="*/ 1142 w 1560"/>
                <a:gd name="T69" fmla="*/ 11 h 1600"/>
                <a:gd name="T70" fmla="*/ 1169 w 1560"/>
                <a:gd name="T71"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0" h="1600">
                  <a:moveTo>
                    <a:pt x="1169" y="0"/>
                  </a:moveTo>
                  <a:lnTo>
                    <a:pt x="1560" y="850"/>
                  </a:lnTo>
                  <a:lnTo>
                    <a:pt x="1524" y="875"/>
                  </a:lnTo>
                  <a:lnTo>
                    <a:pt x="1480" y="908"/>
                  </a:lnTo>
                  <a:lnTo>
                    <a:pt x="1430" y="946"/>
                  </a:lnTo>
                  <a:lnTo>
                    <a:pt x="1376" y="992"/>
                  </a:lnTo>
                  <a:lnTo>
                    <a:pt x="1317" y="1044"/>
                  </a:lnTo>
                  <a:lnTo>
                    <a:pt x="1255" y="1103"/>
                  </a:lnTo>
                  <a:lnTo>
                    <a:pt x="1194" y="1169"/>
                  </a:lnTo>
                  <a:lnTo>
                    <a:pt x="1130" y="1242"/>
                  </a:lnTo>
                  <a:lnTo>
                    <a:pt x="1067" y="1320"/>
                  </a:lnTo>
                  <a:lnTo>
                    <a:pt x="1006" y="1407"/>
                  </a:lnTo>
                  <a:lnTo>
                    <a:pt x="946" y="1501"/>
                  </a:lnTo>
                  <a:lnTo>
                    <a:pt x="891" y="1600"/>
                  </a:lnTo>
                  <a:lnTo>
                    <a:pt x="0" y="1274"/>
                  </a:lnTo>
                  <a:lnTo>
                    <a:pt x="21" y="1201"/>
                  </a:lnTo>
                  <a:lnTo>
                    <a:pt x="67" y="1080"/>
                  </a:lnTo>
                  <a:lnTo>
                    <a:pt x="119" y="967"/>
                  </a:lnTo>
                  <a:lnTo>
                    <a:pt x="177" y="862"/>
                  </a:lnTo>
                  <a:lnTo>
                    <a:pt x="238" y="764"/>
                  </a:lnTo>
                  <a:lnTo>
                    <a:pt x="302" y="672"/>
                  </a:lnTo>
                  <a:lnTo>
                    <a:pt x="369" y="587"/>
                  </a:lnTo>
                  <a:lnTo>
                    <a:pt x="438" y="508"/>
                  </a:lnTo>
                  <a:lnTo>
                    <a:pt x="507" y="437"/>
                  </a:lnTo>
                  <a:lnTo>
                    <a:pt x="578" y="370"/>
                  </a:lnTo>
                  <a:lnTo>
                    <a:pt x="647" y="311"/>
                  </a:lnTo>
                  <a:lnTo>
                    <a:pt x="716" y="257"/>
                  </a:lnTo>
                  <a:lnTo>
                    <a:pt x="783" y="209"/>
                  </a:lnTo>
                  <a:lnTo>
                    <a:pt x="848" y="167"/>
                  </a:lnTo>
                  <a:lnTo>
                    <a:pt x="910" y="128"/>
                  </a:lnTo>
                  <a:lnTo>
                    <a:pt x="965" y="96"/>
                  </a:lnTo>
                  <a:lnTo>
                    <a:pt x="1019" y="69"/>
                  </a:lnTo>
                  <a:lnTo>
                    <a:pt x="1065" y="44"/>
                  </a:lnTo>
                  <a:lnTo>
                    <a:pt x="1107" y="27"/>
                  </a:lnTo>
                  <a:lnTo>
                    <a:pt x="1142" y="11"/>
                  </a:lnTo>
                  <a:lnTo>
                    <a:pt x="1169" y="0"/>
                  </a:lnTo>
                  <a:close/>
                </a:path>
              </a:pathLst>
            </a:custGeom>
            <a:solidFill>
              <a:srgbClr val="86ED00">
                <a:alpha val="30000"/>
              </a:srgb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2" name="TextBox 121"/>
            <p:cNvSpPr txBox="1"/>
            <p:nvPr/>
          </p:nvSpPr>
          <p:spPr>
            <a:xfrm rot="21133134">
              <a:off x="5475356" y="1905682"/>
              <a:ext cx="1206048" cy="518021"/>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141" b="1" dirty="0">
                  <a:solidFill>
                    <a:schemeClr val="bg1"/>
                  </a:solidFill>
                </a:rPr>
                <a:t>Aplicación de controles</a:t>
              </a:r>
              <a:endParaRPr lang="es-CO" sz="1141" b="1" dirty="0">
                <a:solidFill>
                  <a:schemeClr val="bg1"/>
                </a:solidFill>
                <a:latin typeface="Arial Narrow" panose="020B0606020202030204" pitchFamily="34" charset="0"/>
              </a:endParaRPr>
            </a:p>
          </p:txBody>
        </p:sp>
      </p:gr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488" y="2397579"/>
            <a:ext cx="1511261" cy="1789650"/>
          </a:xfrm>
          <a:prstGeom prst="rect">
            <a:avLst/>
          </a:prstGeom>
        </p:spPr>
      </p:pic>
      <p:cxnSp>
        <p:nvCxnSpPr>
          <p:cNvPr id="15" name="Conector angular 14"/>
          <p:cNvCxnSpPr>
            <a:endCxn id="3" idx="0"/>
          </p:cNvCxnSpPr>
          <p:nvPr/>
        </p:nvCxnSpPr>
        <p:spPr>
          <a:xfrm rot="10800000" flipH="1" flipV="1">
            <a:off x="5467410" y="2015529"/>
            <a:ext cx="1751058" cy="713682"/>
          </a:xfrm>
          <a:prstGeom prst="bentConnector4">
            <a:avLst>
              <a:gd name="adj1" fmla="val 167"/>
              <a:gd name="adj2" fmla="val -1244"/>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41" name="Grupo 40"/>
          <p:cNvGrpSpPr/>
          <p:nvPr/>
        </p:nvGrpSpPr>
        <p:grpSpPr>
          <a:xfrm>
            <a:off x="7543241" y="4189496"/>
            <a:ext cx="1375500" cy="630030"/>
            <a:chOff x="9960651" y="5388476"/>
            <a:chExt cx="1474188" cy="773920"/>
          </a:xfrm>
        </p:grpSpPr>
        <p:sp>
          <p:nvSpPr>
            <p:cNvPr id="42" name="Freeform 8"/>
            <p:cNvSpPr>
              <a:spLocks/>
            </p:cNvSpPr>
            <p:nvPr/>
          </p:nvSpPr>
          <p:spPr bwMode="auto">
            <a:xfrm flipH="1">
              <a:off x="9960651" y="5388476"/>
              <a:ext cx="381570" cy="379774"/>
            </a:xfrm>
            <a:custGeom>
              <a:avLst/>
              <a:gdLst>
                <a:gd name="T0" fmla="*/ 382 w 1547"/>
                <a:gd name="T1" fmla="*/ 0 h 1729"/>
                <a:gd name="T2" fmla="*/ 390 w 1547"/>
                <a:gd name="T3" fmla="*/ 2 h 1729"/>
                <a:gd name="T4" fmla="*/ 1264 w 1547"/>
                <a:gd name="T5" fmla="*/ 332 h 1729"/>
                <a:gd name="T6" fmla="*/ 1422 w 1547"/>
                <a:gd name="T7" fmla="*/ 390 h 1729"/>
                <a:gd name="T8" fmla="*/ 1420 w 1547"/>
                <a:gd name="T9" fmla="*/ 395 h 1729"/>
                <a:gd name="T10" fmla="*/ 1418 w 1547"/>
                <a:gd name="T11" fmla="*/ 411 h 1729"/>
                <a:gd name="T12" fmla="*/ 1414 w 1547"/>
                <a:gd name="T13" fmla="*/ 436 h 1729"/>
                <a:gd name="T14" fmla="*/ 1410 w 1547"/>
                <a:gd name="T15" fmla="*/ 468 h 1729"/>
                <a:gd name="T16" fmla="*/ 1406 w 1547"/>
                <a:gd name="T17" fmla="*/ 508 h 1729"/>
                <a:gd name="T18" fmla="*/ 1403 w 1547"/>
                <a:gd name="T19" fmla="*/ 556 h 1729"/>
                <a:gd name="T20" fmla="*/ 1399 w 1547"/>
                <a:gd name="T21" fmla="*/ 610 h 1729"/>
                <a:gd name="T22" fmla="*/ 1395 w 1547"/>
                <a:gd name="T23" fmla="*/ 670 h 1729"/>
                <a:gd name="T24" fmla="*/ 1395 w 1547"/>
                <a:gd name="T25" fmla="*/ 733 h 1729"/>
                <a:gd name="T26" fmla="*/ 1547 w 1547"/>
                <a:gd name="T27" fmla="*/ 823 h 1729"/>
                <a:gd name="T28" fmla="*/ 1401 w 1547"/>
                <a:gd name="T29" fmla="*/ 931 h 1729"/>
                <a:gd name="T30" fmla="*/ 1412 w 1547"/>
                <a:gd name="T31" fmla="*/ 1044 h 1729"/>
                <a:gd name="T32" fmla="*/ 1431 w 1547"/>
                <a:gd name="T33" fmla="*/ 1157 h 1729"/>
                <a:gd name="T34" fmla="*/ 1460 w 1547"/>
                <a:gd name="T35" fmla="*/ 1270 h 1729"/>
                <a:gd name="T36" fmla="*/ 1314 w 1547"/>
                <a:gd name="T37" fmla="*/ 1338 h 1729"/>
                <a:gd name="T38" fmla="*/ 451 w 1547"/>
                <a:gd name="T39" fmla="*/ 1729 h 1729"/>
                <a:gd name="T40" fmla="*/ 414 w 1547"/>
                <a:gd name="T41" fmla="*/ 1664 h 1729"/>
                <a:gd name="T42" fmla="*/ 0 w 1547"/>
                <a:gd name="T43" fmla="*/ 913 h 1729"/>
                <a:gd name="T44" fmla="*/ 382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382" y="0"/>
                  </a:moveTo>
                  <a:lnTo>
                    <a:pt x="390" y="2"/>
                  </a:lnTo>
                  <a:lnTo>
                    <a:pt x="1264" y="332"/>
                  </a:lnTo>
                  <a:lnTo>
                    <a:pt x="1422" y="390"/>
                  </a:lnTo>
                  <a:lnTo>
                    <a:pt x="1420" y="395"/>
                  </a:lnTo>
                  <a:lnTo>
                    <a:pt x="1418" y="411"/>
                  </a:lnTo>
                  <a:lnTo>
                    <a:pt x="1414" y="436"/>
                  </a:lnTo>
                  <a:lnTo>
                    <a:pt x="1410" y="468"/>
                  </a:lnTo>
                  <a:lnTo>
                    <a:pt x="1406" y="508"/>
                  </a:lnTo>
                  <a:lnTo>
                    <a:pt x="1403" y="556"/>
                  </a:lnTo>
                  <a:lnTo>
                    <a:pt x="1399" y="610"/>
                  </a:lnTo>
                  <a:lnTo>
                    <a:pt x="1395" y="670"/>
                  </a:lnTo>
                  <a:lnTo>
                    <a:pt x="1395" y="733"/>
                  </a:lnTo>
                  <a:lnTo>
                    <a:pt x="1547" y="823"/>
                  </a:lnTo>
                  <a:lnTo>
                    <a:pt x="1401" y="931"/>
                  </a:lnTo>
                  <a:lnTo>
                    <a:pt x="1412" y="1044"/>
                  </a:lnTo>
                  <a:lnTo>
                    <a:pt x="1431" y="1157"/>
                  </a:lnTo>
                  <a:lnTo>
                    <a:pt x="1460" y="1270"/>
                  </a:lnTo>
                  <a:lnTo>
                    <a:pt x="1314" y="1338"/>
                  </a:lnTo>
                  <a:lnTo>
                    <a:pt x="451" y="1729"/>
                  </a:lnTo>
                  <a:lnTo>
                    <a:pt x="414" y="1664"/>
                  </a:lnTo>
                  <a:lnTo>
                    <a:pt x="0" y="913"/>
                  </a:lnTo>
                  <a:lnTo>
                    <a:pt x="382"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43" name="Freeform 9"/>
            <p:cNvSpPr>
              <a:spLocks/>
            </p:cNvSpPr>
            <p:nvPr/>
          </p:nvSpPr>
          <p:spPr bwMode="auto">
            <a:xfrm flipH="1">
              <a:off x="10020191" y="5388917"/>
              <a:ext cx="268850" cy="379334"/>
            </a:xfrm>
            <a:custGeom>
              <a:avLst/>
              <a:gdLst>
                <a:gd name="T0" fmla="*/ 166 w 1090"/>
                <a:gd name="T1" fmla="*/ 0 h 1727"/>
                <a:gd name="T2" fmla="*/ 1040 w 1090"/>
                <a:gd name="T3" fmla="*/ 330 h 1727"/>
                <a:gd name="T4" fmla="*/ 1031 w 1090"/>
                <a:gd name="T5" fmla="*/ 378 h 1727"/>
                <a:gd name="T6" fmla="*/ 1021 w 1090"/>
                <a:gd name="T7" fmla="*/ 437 h 1727"/>
                <a:gd name="T8" fmla="*/ 1014 w 1090"/>
                <a:gd name="T9" fmla="*/ 508 h 1727"/>
                <a:gd name="T10" fmla="*/ 1006 w 1090"/>
                <a:gd name="T11" fmla="*/ 589 h 1727"/>
                <a:gd name="T12" fmla="*/ 1002 w 1090"/>
                <a:gd name="T13" fmla="*/ 677 h 1727"/>
                <a:gd name="T14" fmla="*/ 1002 w 1090"/>
                <a:gd name="T15" fmla="*/ 773 h 1727"/>
                <a:gd name="T16" fmla="*/ 1006 w 1090"/>
                <a:gd name="T17" fmla="*/ 875 h 1727"/>
                <a:gd name="T18" fmla="*/ 1016 w 1090"/>
                <a:gd name="T19" fmla="*/ 984 h 1727"/>
                <a:gd name="T20" fmla="*/ 1033 w 1090"/>
                <a:gd name="T21" fmla="*/ 1098 h 1727"/>
                <a:gd name="T22" fmla="*/ 1058 w 1090"/>
                <a:gd name="T23" fmla="*/ 1215 h 1727"/>
                <a:gd name="T24" fmla="*/ 1090 w 1090"/>
                <a:gd name="T25" fmla="*/ 1336 h 1727"/>
                <a:gd name="T26" fmla="*/ 227 w 1090"/>
                <a:gd name="T27" fmla="*/ 1727 h 1727"/>
                <a:gd name="T28" fmla="*/ 190 w 1090"/>
                <a:gd name="T29" fmla="*/ 1662 h 1727"/>
                <a:gd name="T30" fmla="*/ 135 w 1090"/>
                <a:gd name="T31" fmla="*/ 1529 h 1727"/>
                <a:gd name="T32" fmla="*/ 89 w 1090"/>
                <a:gd name="T33" fmla="*/ 1399 h 1727"/>
                <a:gd name="T34" fmla="*/ 54 w 1090"/>
                <a:gd name="T35" fmla="*/ 1272 h 1727"/>
                <a:gd name="T36" fmla="*/ 29 w 1090"/>
                <a:gd name="T37" fmla="*/ 1147 h 1727"/>
                <a:gd name="T38" fmla="*/ 12 w 1090"/>
                <a:gd name="T39" fmla="*/ 1027 h 1727"/>
                <a:gd name="T40" fmla="*/ 2 w 1090"/>
                <a:gd name="T41" fmla="*/ 910 h 1727"/>
                <a:gd name="T42" fmla="*/ 0 w 1090"/>
                <a:gd name="T43" fmla="*/ 796 h 1727"/>
                <a:gd name="T44" fmla="*/ 2 w 1090"/>
                <a:gd name="T45" fmla="*/ 689 h 1727"/>
                <a:gd name="T46" fmla="*/ 12 w 1090"/>
                <a:gd name="T47" fmla="*/ 587 h 1727"/>
                <a:gd name="T48" fmla="*/ 24 w 1090"/>
                <a:gd name="T49" fmla="*/ 491 h 1727"/>
                <a:gd name="T50" fmla="*/ 41 w 1090"/>
                <a:gd name="T51" fmla="*/ 401 h 1727"/>
                <a:gd name="T52" fmla="*/ 58 w 1090"/>
                <a:gd name="T53" fmla="*/ 320 h 1727"/>
                <a:gd name="T54" fmla="*/ 77 w 1090"/>
                <a:gd name="T55" fmla="*/ 245 h 1727"/>
                <a:gd name="T56" fmla="*/ 98 w 1090"/>
                <a:gd name="T57" fmla="*/ 178 h 1727"/>
                <a:gd name="T58" fmla="*/ 118 w 1090"/>
                <a:gd name="T59" fmla="*/ 119 h 1727"/>
                <a:gd name="T60" fmla="*/ 135 w 1090"/>
                <a:gd name="T61" fmla="*/ 71 h 1727"/>
                <a:gd name="T62" fmla="*/ 152 w 1090"/>
                <a:gd name="T63" fmla="*/ 31 h 1727"/>
                <a:gd name="T64" fmla="*/ 166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166" y="0"/>
                  </a:moveTo>
                  <a:lnTo>
                    <a:pt x="1040" y="330"/>
                  </a:lnTo>
                  <a:lnTo>
                    <a:pt x="1031" y="378"/>
                  </a:lnTo>
                  <a:lnTo>
                    <a:pt x="1021" y="437"/>
                  </a:lnTo>
                  <a:lnTo>
                    <a:pt x="1014" y="508"/>
                  </a:lnTo>
                  <a:lnTo>
                    <a:pt x="1006" y="589"/>
                  </a:lnTo>
                  <a:lnTo>
                    <a:pt x="1002" y="677"/>
                  </a:lnTo>
                  <a:lnTo>
                    <a:pt x="1002" y="773"/>
                  </a:lnTo>
                  <a:lnTo>
                    <a:pt x="1006" y="875"/>
                  </a:lnTo>
                  <a:lnTo>
                    <a:pt x="1016" y="984"/>
                  </a:lnTo>
                  <a:lnTo>
                    <a:pt x="1033" y="1098"/>
                  </a:lnTo>
                  <a:lnTo>
                    <a:pt x="1058" y="1215"/>
                  </a:lnTo>
                  <a:lnTo>
                    <a:pt x="1090" y="1336"/>
                  </a:lnTo>
                  <a:lnTo>
                    <a:pt x="227" y="1727"/>
                  </a:lnTo>
                  <a:lnTo>
                    <a:pt x="190" y="1662"/>
                  </a:lnTo>
                  <a:lnTo>
                    <a:pt x="135" y="1529"/>
                  </a:lnTo>
                  <a:lnTo>
                    <a:pt x="89" y="1399"/>
                  </a:lnTo>
                  <a:lnTo>
                    <a:pt x="54" y="1272"/>
                  </a:lnTo>
                  <a:lnTo>
                    <a:pt x="29" y="1147"/>
                  </a:lnTo>
                  <a:lnTo>
                    <a:pt x="12" y="1027"/>
                  </a:lnTo>
                  <a:lnTo>
                    <a:pt x="2" y="910"/>
                  </a:lnTo>
                  <a:lnTo>
                    <a:pt x="0" y="796"/>
                  </a:lnTo>
                  <a:lnTo>
                    <a:pt x="2" y="689"/>
                  </a:lnTo>
                  <a:lnTo>
                    <a:pt x="12" y="587"/>
                  </a:lnTo>
                  <a:lnTo>
                    <a:pt x="24" y="491"/>
                  </a:lnTo>
                  <a:lnTo>
                    <a:pt x="41" y="401"/>
                  </a:lnTo>
                  <a:lnTo>
                    <a:pt x="58" y="320"/>
                  </a:lnTo>
                  <a:lnTo>
                    <a:pt x="77" y="245"/>
                  </a:lnTo>
                  <a:lnTo>
                    <a:pt x="98" y="178"/>
                  </a:lnTo>
                  <a:lnTo>
                    <a:pt x="118" y="119"/>
                  </a:lnTo>
                  <a:lnTo>
                    <a:pt x="135" y="71"/>
                  </a:lnTo>
                  <a:lnTo>
                    <a:pt x="152" y="31"/>
                  </a:lnTo>
                  <a:lnTo>
                    <a:pt x="166"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44" name="Rectángulo 43"/>
            <p:cNvSpPr/>
            <p:nvPr/>
          </p:nvSpPr>
          <p:spPr>
            <a:xfrm>
              <a:off x="9982844" y="5874364"/>
              <a:ext cx="377535" cy="2880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s-CO" sz="761" b="1" dirty="0">
                <a:solidFill>
                  <a:schemeClr val="tx1">
                    <a:lumMod val="65000"/>
                    <a:lumOff val="35000"/>
                  </a:schemeClr>
                </a:solidFill>
                <a:latin typeface="Arial Narrow" panose="020B0606020202030204" pitchFamily="34" charset="0"/>
              </a:endParaRPr>
            </a:p>
          </p:txBody>
        </p:sp>
        <p:sp>
          <p:nvSpPr>
            <p:cNvPr id="45" name="CuadroTexto 44"/>
            <p:cNvSpPr txBox="1"/>
            <p:nvPr/>
          </p:nvSpPr>
          <p:spPr>
            <a:xfrm>
              <a:off x="10403590" y="545924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Responsabilidades</a:t>
              </a:r>
            </a:p>
          </p:txBody>
        </p:sp>
        <p:sp>
          <p:nvSpPr>
            <p:cNvPr id="46" name="CuadroTexto 45"/>
            <p:cNvSpPr txBox="1"/>
            <p:nvPr/>
          </p:nvSpPr>
          <p:spPr>
            <a:xfrm>
              <a:off x="10414364" y="590980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Actividades</a:t>
              </a:r>
            </a:p>
          </p:txBody>
        </p:sp>
      </p:grpSp>
      <p:sp>
        <p:nvSpPr>
          <p:cNvPr id="48" name="9 Rectángulo"/>
          <p:cNvSpPr/>
          <p:nvPr/>
        </p:nvSpPr>
        <p:spPr>
          <a:xfrm>
            <a:off x="1061352" y="646826"/>
            <a:ext cx="6355360" cy="12464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500" b="1" dirty="0">
                <a:solidFill>
                  <a:schemeClr val="tx1">
                    <a:lumMod val="65000"/>
                    <a:lumOff val="35000"/>
                  </a:schemeClr>
                </a:solidFill>
                <a:latin typeface="Arial Narrow" panose="020B0606020202030204" pitchFamily="34" charset="0"/>
              </a:rPr>
              <a:t>Roles y responsabilidades </a:t>
            </a:r>
          </a:p>
          <a:p>
            <a:pPr lvl="1" algn="ctr"/>
            <a:r>
              <a:rPr lang="es-ES" sz="2500" b="1" dirty="0">
                <a:solidFill>
                  <a:schemeClr val="accent5">
                    <a:lumMod val="50000"/>
                  </a:schemeClr>
                </a:solidFill>
                <a:latin typeface="Arial Narrow" panose="020B0606020202030204" pitchFamily="34" charset="0"/>
              </a:rPr>
              <a:t>Enlaces SUG</a:t>
            </a:r>
            <a:endParaRPr lang="es-CO" sz="2500" b="1" dirty="0">
              <a:solidFill>
                <a:schemeClr val="accent5">
                  <a:lumMod val="50000"/>
                </a:schemeClr>
              </a:solidFill>
              <a:latin typeface="Arial Narrow" panose="020B0606020202030204" pitchFamily="34" charset="0"/>
            </a:endParaRPr>
          </a:p>
          <a:p>
            <a:pPr lvl="1" algn="ctr"/>
            <a:endParaRPr lang="es-CO" sz="2500" b="1" dirty="0">
              <a:solidFill>
                <a:schemeClr val="tx1">
                  <a:lumMod val="65000"/>
                  <a:lumOff val="35000"/>
                </a:schemeClr>
              </a:solidFill>
              <a:latin typeface="Arial Narrow" panose="020B0606020202030204" pitchFamily="34" charset="0"/>
            </a:endParaRPr>
          </a:p>
        </p:txBody>
      </p:sp>
      <p:grpSp>
        <p:nvGrpSpPr>
          <p:cNvPr id="32" name="Grupo 31"/>
          <p:cNvGrpSpPr/>
          <p:nvPr/>
        </p:nvGrpSpPr>
        <p:grpSpPr>
          <a:xfrm>
            <a:off x="361410" y="1225126"/>
            <a:ext cx="1262368" cy="302648"/>
            <a:chOff x="1381125" y="1827907"/>
            <a:chExt cx="1327787" cy="318332"/>
          </a:xfrm>
        </p:grpSpPr>
        <p:pic>
          <p:nvPicPr>
            <p:cNvPr id="33" name="Imagen 32">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34" name="CuadroTexto 33">
              <a:hlinkClick r:id="rId3" action="ppaction://hlinksldjump"/>
            </p:cNvPr>
            <p:cNvSpPr txBox="1"/>
            <p:nvPr/>
          </p:nvSpPr>
          <p:spPr>
            <a:xfrm>
              <a:off x="1664115" y="1833843"/>
              <a:ext cx="1044797" cy="312396"/>
            </a:xfrm>
            <a:prstGeom prst="rect">
              <a:avLst/>
            </a:prstGeom>
            <a:noFill/>
          </p:spPr>
          <p:txBody>
            <a:bodyPr wrap="square" rtlCol="0">
              <a:spAutoFit/>
            </a:bodyPr>
            <a:lstStyle/>
            <a:p>
              <a:r>
                <a:rPr lang="es-CO" sz="665" dirty="0">
                  <a:latin typeface="Arial Narrow" panose="020B0606020202030204" pitchFamily="34" charset="0"/>
                </a:rPr>
                <a:t>Regresar a definición de roles y responsabilidades </a:t>
              </a:r>
            </a:p>
          </p:txBody>
        </p:sp>
      </p:grpSp>
      <p:sp>
        <p:nvSpPr>
          <p:cNvPr id="36" name="Marcador de pie de página 2">
            <a:extLst>
              <a:ext uri="{FF2B5EF4-FFF2-40B4-BE49-F238E27FC236}">
                <a16:creationId xmlns:a16="http://schemas.microsoft.com/office/drawing/2014/main" id="{A244457F-DEC4-4198-B358-074FB2099D98}"/>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35" name="Grupo 34">
            <a:extLst>
              <a:ext uri="{FF2B5EF4-FFF2-40B4-BE49-F238E27FC236}">
                <a16:creationId xmlns:a16="http://schemas.microsoft.com/office/drawing/2014/main" id="{423DDD66-CCDD-4D62-9DBB-95F03580C4C9}"/>
              </a:ext>
            </a:extLst>
          </p:cNvPr>
          <p:cNvGrpSpPr/>
          <p:nvPr/>
        </p:nvGrpSpPr>
        <p:grpSpPr>
          <a:xfrm>
            <a:off x="438836" y="688814"/>
            <a:ext cx="869348" cy="500967"/>
            <a:chOff x="626678" y="746264"/>
            <a:chExt cx="869348" cy="500967"/>
          </a:xfrm>
        </p:grpSpPr>
        <p:sp>
          <p:nvSpPr>
            <p:cNvPr id="37" name="CuadroTexto 36">
              <a:hlinkClick r:id="rId6" action="ppaction://hlinksldjump"/>
              <a:extLst>
                <a:ext uri="{FF2B5EF4-FFF2-40B4-BE49-F238E27FC236}">
                  <a16:creationId xmlns:a16="http://schemas.microsoft.com/office/drawing/2014/main" id="{58210273-000E-44CC-8458-B61DE651B6A6}"/>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38" name="Imagen 37">
              <a:hlinkClick r:id="rId6" action="ppaction://hlinksldjump"/>
              <a:extLst>
                <a:ext uri="{FF2B5EF4-FFF2-40B4-BE49-F238E27FC236}">
                  <a16:creationId xmlns:a16="http://schemas.microsoft.com/office/drawing/2014/main" id="{3D3464F7-2624-46C6-B026-3BC5F5125E0D}"/>
                </a:ext>
              </a:extLst>
            </p:cNvPr>
            <p:cNvPicPr>
              <a:picLocks noChangeAspect="1"/>
            </p:cNvPicPr>
            <p:nvPr/>
          </p:nvPicPr>
          <p:blipFill>
            <a:blip r:embed="rId7"/>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332938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750"/>
                                        <p:tgtEl>
                                          <p:spTgt spid="13"/>
                                        </p:tgtEl>
                                      </p:cBhvr>
                                    </p:animEffect>
                                  </p:childTnLst>
                                </p:cTn>
                              </p:par>
                            </p:childTnLst>
                          </p:cTn>
                        </p:par>
                        <p:par>
                          <p:cTn id="11" fill="hold">
                            <p:stCondLst>
                              <p:cond delay="75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53"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ector recto de flecha 5"/>
          <p:cNvCxnSpPr>
            <a:endCxn id="3" idx="2"/>
          </p:cNvCxnSpPr>
          <p:nvPr/>
        </p:nvCxnSpPr>
        <p:spPr>
          <a:xfrm flipV="1">
            <a:off x="2635727" y="3641671"/>
            <a:ext cx="4444541" cy="774059"/>
          </a:xfrm>
          <a:prstGeom prst="bentConnector2">
            <a:avLst/>
          </a:prstGeom>
          <a:ln>
            <a:tailEnd type="triangle"/>
          </a:ln>
        </p:spPr>
        <p:style>
          <a:lnRef idx="1">
            <a:schemeClr val="accent4"/>
          </a:lnRef>
          <a:fillRef idx="0">
            <a:schemeClr val="accent4"/>
          </a:fillRef>
          <a:effectRef idx="0">
            <a:schemeClr val="accent4"/>
          </a:effectRef>
          <a:fontRef idx="minor">
            <a:schemeClr val="tx1"/>
          </a:fontRef>
        </p:style>
      </p:cxnSp>
      <p:sp>
        <p:nvSpPr>
          <p:cNvPr id="3" name="TextBox 121"/>
          <p:cNvSpPr txBox="1"/>
          <p:nvPr/>
        </p:nvSpPr>
        <p:spPr>
          <a:xfrm>
            <a:off x="6173652" y="3027184"/>
            <a:ext cx="1813232" cy="614487"/>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ctr">
              <a:defRPr sz="12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1141" dirty="0"/>
              <a:t>Operar el SUG de acuerdo con los lineamientos institucionales establecidos </a:t>
            </a:r>
          </a:p>
        </p:txBody>
      </p:sp>
      <p:sp>
        <p:nvSpPr>
          <p:cNvPr id="4" name="Oval 37"/>
          <p:cNvSpPr/>
          <p:nvPr/>
        </p:nvSpPr>
        <p:spPr>
          <a:xfrm>
            <a:off x="2151853" y="3904962"/>
            <a:ext cx="1874365" cy="209430"/>
          </a:xfrm>
          <a:prstGeom prst="ellipse">
            <a:avLst/>
          </a:prstGeom>
          <a:gradFill flip="none" rotWithShape="1">
            <a:gsLst>
              <a:gs pos="0">
                <a:schemeClr val="tx1">
                  <a:lumMod val="95000"/>
                  <a:lumOff val="5000"/>
                  <a:alpha val="20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869212">
              <a:defRPr/>
            </a:pPr>
            <a:endParaRPr lang="en-US" sz="2320" kern="0" dirty="0">
              <a:solidFill>
                <a:sysClr val="window" lastClr="FFFFFF"/>
              </a:solidFill>
              <a:latin typeface="Calibri"/>
            </a:endParaRPr>
          </a:p>
        </p:txBody>
      </p:sp>
      <p:grpSp>
        <p:nvGrpSpPr>
          <p:cNvPr id="5" name="Grupo 4"/>
          <p:cNvGrpSpPr/>
          <p:nvPr/>
        </p:nvGrpSpPr>
        <p:grpSpPr>
          <a:xfrm rot="1253939">
            <a:off x="713199" y="3217241"/>
            <a:ext cx="1678947" cy="1675304"/>
            <a:chOff x="632762" y="4366288"/>
            <a:chExt cx="1924816" cy="1858690"/>
          </a:xfrm>
        </p:grpSpPr>
        <p:sp>
          <p:nvSpPr>
            <p:cNvPr id="6" name="Freeform 16"/>
            <p:cNvSpPr>
              <a:spLocks/>
            </p:cNvSpPr>
            <p:nvPr/>
          </p:nvSpPr>
          <p:spPr bwMode="auto">
            <a:xfrm flipH="1">
              <a:off x="632762" y="4366288"/>
              <a:ext cx="1924816" cy="1858690"/>
            </a:xfrm>
            <a:custGeom>
              <a:avLst/>
              <a:gdLst>
                <a:gd name="T0" fmla="*/ 660 w 1663"/>
                <a:gd name="T1" fmla="*/ 0 h 1629"/>
                <a:gd name="T2" fmla="*/ 811 w 1663"/>
                <a:gd name="T3" fmla="*/ 71 h 1629"/>
                <a:gd name="T4" fmla="*/ 1658 w 1663"/>
                <a:gd name="T5" fmla="*/ 472 h 1629"/>
                <a:gd name="T6" fmla="*/ 1663 w 1663"/>
                <a:gd name="T7" fmla="*/ 474 h 1629"/>
                <a:gd name="T8" fmla="*/ 1274 w 1663"/>
                <a:gd name="T9" fmla="*/ 1383 h 1629"/>
                <a:gd name="T10" fmla="*/ 447 w 1663"/>
                <a:gd name="T11" fmla="*/ 1608 h 1629"/>
                <a:gd name="T12" fmla="*/ 374 w 1663"/>
                <a:gd name="T13" fmla="*/ 1629 h 1629"/>
                <a:gd name="T14" fmla="*/ 55 w 1663"/>
                <a:gd name="T15" fmla="*/ 735 h 1629"/>
                <a:gd name="T16" fmla="*/ 0 w 1663"/>
                <a:gd name="T17" fmla="*/ 585 h 1629"/>
                <a:gd name="T18" fmla="*/ 101 w 1663"/>
                <a:gd name="T19" fmla="*/ 525 h 1629"/>
                <a:gd name="T20" fmla="*/ 197 w 1663"/>
                <a:gd name="T21" fmla="*/ 460 h 1629"/>
                <a:gd name="T22" fmla="*/ 286 w 1663"/>
                <a:gd name="T23" fmla="*/ 391 h 1629"/>
                <a:gd name="T24" fmla="*/ 261 w 1663"/>
                <a:gd name="T25" fmla="*/ 213 h 1629"/>
                <a:gd name="T26" fmla="*/ 431 w 1663"/>
                <a:gd name="T27" fmla="*/ 259 h 1629"/>
                <a:gd name="T28" fmla="*/ 478 w 1663"/>
                <a:gd name="T29" fmla="*/ 213 h 1629"/>
                <a:gd name="T30" fmla="*/ 518 w 1663"/>
                <a:gd name="T31" fmla="*/ 169 h 1629"/>
                <a:gd name="T32" fmla="*/ 554 w 1663"/>
                <a:gd name="T33" fmla="*/ 130 h 1629"/>
                <a:gd name="T34" fmla="*/ 585 w 1663"/>
                <a:gd name="T35" fmla="*/ 94 h 1629"/>
                <a:gd name="T36" fmla="*/ 612 w 1663"/>
                <a:gd name="T37" fmla="*/ 61 h 1629"/>
                <a:gd name="T38" fmla="*/ 631 w 1663"/>
                <a:gd name="T39" fmla="*/ 36 h 1629"/>
                <a:gd name="T40" fmla="*/ 646 w 1663"/>
                <a:gd name="T41" fmla="*/ 17 h 1629"/>
                <a:gd name="T42" fmla="*/ 656 w 1663"/>
                <a:gd name="T43" fmla="*/ 3 h 1629"/>
                <a:gd name="T44" fmla="*/ 660 w 1663"/>
                <a:gd name="T45" fmla="*/ 0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3" h="1629">
                  <a:moveTo>
                    <a:pt x="660" y="0"/>
                  </a:moveTo>
                  <a:lnTo>
                    <a:pt x="811" y="71"/>
                  </a:lnTo>
                  <a:lnTo>
                    <a:pt x="1658" y="472"/>
                  </a:lnTo>
                  <a:lnTo>
                    <a:pt x="1663" y="474"/>
                  </a:lnTo>
                  <a:lnTo>
                    <a:pt x="1274" y="1383"/>
                  </a:lnTo>
                  <a:lnTo>
                    <a:pt x="447" y="1608"/>
                  </a:lnTo>
                  <a:lnTo>
                    <a:pt x="374" y="1629"/>
                  </a:lnTo>
                  <a:lnTo>
                    <a:pt x="55" y="735"/>
                  </a:lnTo>
                  <a:lnTo>
                    <a:pt x="0" y="585"/>
                  </a:lnTo>
                  <a:lnTo>
                    <a:pt x="101" y="525"/>
                  </a:lnTo>
                  <a:lnTo>
                    <a:pt x="197" y="460"/>
                  </a:lnTo>
                  <a:lnTo>
                    <a:pt x="286" y="391"/>
                  </a:lnTo>
                  <a:lnTo>
                    <a:pt x="261" y="213"/>
                  </a:lnTo>
                  <a:lnTo>
                    <a:pt x="431" y="259"/>
                  </a:lnTo>
                  <a:lnTo>
                    <a:pt x="478" y="213"/>
                  </a:lnTo>
                  <a:lnTo>
                    <a:pt x="518" y="169"/>
                  </a:lnTo>
                  <a:lnTo>
                    <a:pt x="554" y="130"/>
                  </a:lnTo>
                  <a:lnTo>
                    <a:pt x="585" y="94"/>
                  </a:lnTo>
                  <a:lnTo>
                    <a:pt x="612" y="61"/>
                  </a:lnTo>
                  <a:lnTo>
                    <a:pt x="631" y="36"/>
                  </a:lnTo>
                  <a:lnTo>
                    <a:pt x="646" y="17"/>
                  </a:lnTo>
                  <a:lnTo>
                    <a:pt x="656" y="3"/>
                  </a:lnTo>
                  <a:lnTo>
                    <a:pt x="660" y="0"/>
                  </a:lnTo>
                  <a:close/>
                </a:path>
              </a:pathLst>
            </a:custGeom>
            <a:solidFill>
              <a:schemeClr val="accent6"/>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7" name="Freeform 17"/>
            <p:cNvSpPr>
              <a:spLocks/>
            </p:cNvSpPr>
            <p:nvPr/>
          </p:nvSpPr>
          <p:spPr bwMode="auto">
            <a:xfrm flipH="1">
              <a:off x="638549" y="4447299"/>
              <a:ext cx="1855370" cy="1777678"/>
            </a:xfrm>
            <a:custGeom>
              <a:avLst/>
              <a:gdLst>
                <a:gd name="T0" fmla="*/ 756 w 1603"/>
                <a:gd name="T1" fmla="*/ 0 h 1558"/>
                <a:gd name="T2" fmla="*/ 1603 w 1603"/>
                <a:gd name="T3" fmla="*/ 401 h 1558"/>
                <a:gd name="T4" fmla="*/ 1591 w 1603"/>
                <a:gd name="T5" fmla="*/ 428 h 1558"/>
                <a:gd name="T6" fmla="*/ 1576 w 1603"/>
                <a:gd name="T7" fmla="*/ 460 h 1558"/>
                <a:gd name="T8" fmla="*/ 1557 w 1603"/>
                <a:gd name="T9" fmla="*/ 502 h 1558"/>
                <a:gd name="T10" fmla="*/ 1534 w 1603"/>
                <a:gd name="T11" fmla="*/ 549 h 1558"/>
                <a:gd name="T12" fmla="*/ 1505 w 1603"/>
                <a:gd name="T13" fmla="*/ 602 h 1558"/>
                <a:gd name="T14" fmla="*/ 1472 w 1603"/>
                <a:gd name="T15" fmla="*/ 658 h 1558"/>
                <a:gd name="T16" fmla="*/ 1434 w 1603"/>
                <a:gd name="T17" fmla="*/ 719 h 1558"/>
                <a:gd name="T18" fmla="*/ 1390 w 1603"/>
                <a:gd name="T19" fmla="*/ 783 h 1558"/>
                <a:gd name="T20" fmla="*/ 1342 w 1603"/>
                <a:gd name="T21" fmla="*/ 850 h 1558"/>
                <a:gd name="T22" fmla="*/ 1288 w 1603"/>
                <a:gd name="T23" fmla="*/ 919 h 1558"/>
                <a:gd name="T24" fmla="*/ 1227 w 1603"/>
                <a:gd name="T25" fmla="*/ 988 h 1558"/>
                <a:gd name="T26" fmla="*/ 1161 w 1603"/>
                <a:gd name="T27" fmla="*/ 1057 h 1558"/>
                <a:gd name="T28" fmla="*/ 1088 w 1603"/>
                <a:gd name="T29" fmla="*/ 1126 h 1558"/>
                <a:gd name="T30" fmla="*/ 1010 w 1603"/>
                <a:gd name="T31" fmla="*/ 1195 h 1558"/>
                <a:gd name="T32" fmla="*/ 923 w 1603"/>
                <a:gd name="T33" fmla="*/ 1261 h 1558"/>
                <a:gd name="T34" fmla="*/ 831 w 1603"/>
                <a:gd name="T35" fmla="*/ 1324 h 1558"/>
                <a:gd name="T36" fmla="*/ 733 w 1603"/>
                <a:gd name="T37" fmla="*/ 1385 h 1558"/>
                <a:gd name="T38" fmla="*/ 626 w 1603"/>
                <a:gd name="T39" fmla="*/ 1441 h 1558"/>
                <a:gd name="T40" fmla="*/ 513 w 1603"/>
                <a:gd name="T41" fmla="*/ 1493 h 1558"/>
                <a:gd name="T42" fmla="*/ 392 w 1603"/>
                <a:gd name="T43" fmla="*/ 1537 h 1558"/>
                <a:gd name="T44" fmla="*/ 319 w 1603"/>
                <a:gd name="T45" fmla="*/ 1558 h 1558"/>
                <a:gd name="T46" fmla="*/ 0 w 1603"/>
                <a:gd name="T47" fmla="*/ 664 h 1558"/>
                <a:gd name="T48" fmla="*/ 100 w 1603"/>
                <a:gd name="T49" fmla="*/ 610 h 1558"/>
                <a:gd name="T50" fmla="*/ 194 w 1603"/>
                <a:gd name="T51" fmla="*/ 552 h 1558"/>
                <a:gd name="T52" fmla="*/ 281 w 1603"/>
                <a:gd name="T53" fmla="*/ 491 h 1558"/>
                <a:gd name="T54" fmla="*/ 361 w 1603"/>
                <a:gd name="T55" fmla="*/ 428 h 1558"/>
                <a:gd name="T56" fmla="*/ 434 w 1603"/>
                <a:gd name="T57" fmla="*/ 366 h 1558"/>
                <a:gd name="T58" fmla="*/ 499 w 1603"/>
                <a:gd name="T59" fmla="*/ 303 h 1558"/>
                <a:gd name="T60" fmla="*/ 559 w 1603"/>
                <a:gd name="T61" fmla="*/ 243 h 1558"/>
                <a:gd name="T62" fmla="*/ 613 w 1603"/>
                <a:gd name="T63" fmla="*/ 184 h 1558"/>
                <a:gd name="T64" fmla="*/ 659 w 1603"/>
                <a:gd name="T65" fmla="*/ 130 h 1558"/>
                <a:gd name="T66" fmla="*/ 697 w 1603"/>
                <a:gd name="T67" fmla="*/ 80 h 1558"/>
                <a:gd name="T68" fmla="*/ 730 w 1603"/>
                <a:gd name="T69" fmla="*/ 38 h 1558"/>
                <a:gd name="T70" fmla="*/ 756 w 1603"/>
                <a:gd name="T71"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3" h="1558">
                  <a:moveTo>
                    <a:pt x="756" y="0"/>
                  </a:moveTo>
                  <a:lnTo>
                    <a:pt x="1603" y="401"/>
                  </a:lnTo>
                  <a:lnTo>
                    <a:pt x="1591" y="428"/>
                  </a:lnTo>
                  <a:lnTo>
                    <a:pt x="1576" y="460"/>
                  </a:lnTo>
                  <a:lnTo>
                    <a:pt x="1557" y="502"/>
                  </a:lnTo>
                  <a:lnTo>
                    <a:pt x="1534" y="549"/>
                  </a:lnTo>
                  <a:lnTo>
                    <a:pt x="1505" y="602"/>
                  </a:lnTo>
                  <a:lnTo>
                    <a:pt x="1472" y="658"/>
                  </a:lnTo>
                  <a:lnTo>
                    <a:pt x="1434" y="719"/>
                  </a:lnTo>
                  <a:lnTo>
                    <a:pt x="1390" y="783"/>
                  </a:lnTo>
                  <a:lnTo>
                    <a:pt x="1342" y="850"/>
                  </a:lnTo>
                  <a:lnTo>
                    <a:pt x="1288" y="919"/>
                  </a:lnTo>
                  <a:lnTo>
                    <a:pt x="1227" y="988"/>
                  </a:lnTo>
                  <a:lnTo>
                    <a:pt x="1161" y="1057"/>
                  </a:lnTo>
                  <a:lnTo>
                    <a:pt x="1088" y="1126"/>
                  </a:lnTo>
                  <a:lnTo>
                    <a:pt x="1010" y="1195"/>
                  </a:lnTo>
                  <a:lnTo>
                    <a:pt x="923" y="1261"/>
                  </a:lnTo>
                  <a:lnTo>
                    <a:pt x="831" y="1324"/>
                  </a:lnTo>
                  <a:lnTo>
                    <a:pt x="733" y="1385"/>
                  </a:lnTo>
                  <a:lnTo>
                    <a:pt x="626" y="1441"/>
                  </a:lnTo>
                  <a:lnTo>
                    <a:pt x="513" y="1493"/>
                  </a:lnTo>
                  <a:lnTo>
                    <a:pt x="392" y="1537"/>
                  </a:lnTo>
                  <a:lnTo>
                    <a:pt x="319" y="1558"/>
                  </a:lnTo>
                  <a:lnTo>
                    <a:pt x="0" y="664"/>
                  </a:lnTo>
                  <a:lnTo>
                    <a:pt x="100" y="610"/>
                  </a:lnTo>
                  <a:lnTo>
                    <a:pt x="194" y="552"/>
                  </a:lnTo>
                  <a:lnTo>
                    <a:pt x="281" y="491"/>
                  </a:lnTo>
                  <a:lnTo>
                    <a:pt x="361" y="428"/>
                  </a:lnTo>
                  <a:lnTo>
                    <a:pt x="434" y="366"/>
                  </a:lnTo>
                  <a:lnTo>
                    <a:pt x="499" y="303"/>
                  </a:lnTo>
                  <a:lnTo>
                    <a:pt x="559" y="243"/>
                  </a:lnTo>
                  <a:lnTo>
                    <a:pt x="613" y="184"/>
                  </a:lnTo>
                  <a:lnTo>
                    <a:pt x="659" y="130"/>
                  </a:lnTo>
                  <a:lnTo>
                    <a:pt x="697" y="80"/>
                  </a:lnTo>
                  <a:lnTo>
                    <a:pt x="730" y="38"/>
                  </a:lnTo>
                  <a:lnTo>
                    <a:pt x="756" y="0"/>
                  </a:lnTo>
                  <a:close/>
                </a:path>
              </a:pathLst>
            </a:custGeom>
            <a:solidFill>
              <a:schemeClr val="accent6">
                <a:lumMod val="60000"/>
                <a:lumOff val="40000"/>
                <a:alpha val="5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8" name="TextBox 121"/>
            <p:cNvSpPr txBox="1"/>
            <p:nvPr/>
          </p:nvSpPr>
          <p:spPr>
            <a:xfrm rot="20346061">
              <a:off x="997739" y="5104308"/>
              <a:ext cx="1206048" cy="491997"/>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141" b="1" dirty="0">
                  <a:solidFill>
                    <a:schemeClr val="bg1"/>
                  </a:solidFill>
                </a:rPr>
                <a:t>Operación del SUG</a:t>
              </a:r>
              <a:endParaRPr lang="es-CO" sz="1141" b="1" dirty="0">
                <a:solidFill>
                  <a:schemeClr val="bg1"/>
                </a:solidFill>
                <a:latin typeface="Arial Narrow" panose="020B0606020202030204" pitchFamily="34" charset="0"/>
              </a:endParaRPr>
            </a:p>
          </p:txBody>
        </p:sp>
      </p:grpSp>
      <p:grpSp>
        <p:nvGrpSpPr>
          <p:cNvPr id="9" name="Grupo 8"/>
          <p:cNvGrpSpPr/>
          <p:nvPr/>
        </p:nvGrpSpPr>
        <p:grpSpPr>
          <a:xfrm rot="1148178">
            <a:off x="3925664" y="1672982"/>
            <a:ext cx="1646642" cy="1709241"/>
            <a:chOff x="5032177" y="1293574"/>
            <a:chExt cx="1887778" cy="1896343"/>
          </a:xfrm>
        </p:grpSpPr>
        <p:sp>
          <p:nvSpPr>
            <p:cNvPr id="10" name="Freeform 6"/>
            <p:cNvSpPr>
              <a:spLocks/>
            </p:cNvSpPr>
            <p:nvPr/>
          </p:nvSpPr>
          <p:spPr bwMode="auto">
            <a:xfrm flipH="1">
              <a:off x="5032177" y="1293574"/>
              <a:ext cx="1887778" cy="1896343"/>
            </a:xfrm>
            <a:custGeom>
              <a:avLst/>
              <a:gdLst>
                <a:gd name="T0" fmla="*/ 1165 w 1631"/>
                <a:gd name="T1" fmla="*/ 0 h 1662"/>
                <a:gd name="T2" fmla="*/ 1169 w 1631"/>
                <a:gd name="T3" fmla="*/ 6 h 1662"/>
                <a:gd name="T4" fmla="*/ 1560 w 1631"/>
                <a:gd name="T5" fmla="*/ 856 h 1662"/>
                <a:gd name="T6" fmla="*/ 1631 w 1631"/>
                <a:gd name="T7" fmla="*/ 1008 h 1662"/>
                <a:gd name="T8" fmla="*/ 1627 w 1631"/>
                <a:gd name="T9" fmla="*/ 1011 h 1662"/>
                <a:gd name="T10" fmla="*/ 1614 w 1631"/>
                <a:gd name="T11" fmla="*/ 1021 h 1662"/>
                <a:gd name="T12" fmla="*/ 1595 w 1631"/>
                <a:gd name="T13" fmla="*/ 1035 h 1662"/>
                <a:gd name="T14" fmla="*/ 1570 w 1631"/>
                <a:gd name="T15" fmla="*/ 1056 h 1662"/>
                <a:gd name="T16" fmla="*/ 1537 w 1631"/>
                <a:gd name="T17" fmla="*/ 1082 h 1662"/>
                <a:gd name="T18" fmla="*/ 1501 w 1631"/>
                <a:gd name="T19" fmla="*/ 1113 h 1662"/>
                <a:gd name="T20" fmla="*/ 1460 w 1631"/>
                <a:gd name="T21" fmla="*/ 1148 h 1662"/>
                <a:gd name="T22" fmla="*/ 1416 w 1631"/>
                <a:gd name="T23" fmla="*/ 1188 h 1662"/>
                <a:gd name="T24" fmla="*/ 1370 w 1631"/>
                <a:gd name="T25" fmla="*/ 1234 h 1662"/>
                <a:gd name="T26" fmla="*/ 1416 w 1631"/>
                <a:gd name="T27" fmla="*/ 1405 h 1662"/>
                <a:gd name="T28" fmla="*/ 1238 w 1631"/>
                <a:gd name="T29" fmla="*/ 1378 h 1662"/>
                <a:gd name="T30" fmla="*/ 1167 w 1631"/>
                <a:gd name="T31" fmla="*/ 1466 h 1662"/>
                <a:gd name="T32" fmla="*/ 1102 w 1631"/>
                <a:gd name="T33" fmla="*/ 1562 h 1662"/>
                <a:gd name="T34" fmla="*/ 1042 w 1631"/>
                <a:gd name="T35" fmla="*/ 1662 h 1662"/>
                <a:gd name="T36" fmla="*/ 891 w 1631"/>
                <a:gd name="T37" fmla="*/ 1606 h 1662"/>
                <a:gd name="T38" fmla="*/ 0 w 1631"/>
                <a:gd name="T39" fmla="*/ 1280 h 1662"/>
                <a:gd name="T40" fmla="*/ 21 w 1631"/>
                <a:gd name="T41" fmla="*/ 1207 h 1662"/>
                <a:gd name="T42" fmla="*/ 252 w 1631"/>
                <a:gd name="T43" fmla="*/ 382 h 1662"/>
                <a:gd name="T44" fmla="*/ 1165 w 1631"/>
                <a:gd name="T45" fmla="*/ 0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1" h="1662">
                  <a:moveTo>
                    <a:pt x="1165" y="0"/>
                  </a:moveTo>
                  <a:lnTo>
                    <a:pt x="1169" y="6"/>
                  </a:lnTo>
                  <a:lnTo>
                    <a:pt x="1560" y="856"/>
                  </a:lnTo>
                  <a:lnTo>
                    <a:pt x="1631" y="1008"/>
                  </a:lnTo>
                  <a:lnTo>
                    <a:pt x="1627" y="1011"/>
                  </a:lnTo>
                  <a:lnTo>
                    <a:pt x="1614" y="1021"/>
                  </a:lnTo>
                  <a:lnTo>
                    <a:pt x="1595" y="1035"/>
                  </a:lnTo>
                  <a:lnTo>
                    <a:pt x="1570" y="1056"/>
                  </a:lnTo>
                  <a:lnTo>
                    <a:pt x="1537" y="1082"/>
                  </a:lnTo>
                  <a:lnTo>
                    <a:pt x="1501" y="1113"/>
                  </a:lnTo>
                  <a:lnTo>
                    <a:pt x="1460" y="1148"/>
                  </a:lnTo>
                  <a:lnTo>
                    <a:pt x="1416" y="1188"/>
                  </a:lnTo>
                  <a:lnTo>
                    <a:pt x="1370" y="1234"/>
                  </a:lnTo>
                  <a:lnTo>
                    <a:pt x="1416" y="1405"/>
                  </a:lnTo>
                  <a:lnTo>
                    <a:pt x="1238" y="1378"/>
                  </a:lnTo>
                  <a:lnTo>
                    <a:pt x="1167" y="1466"/>
                  </a:lnTo>
                  <a:lnTo>
                    <a:pt x="1102" y="1562"/>
                  </a:lnTo>
                  <a:lnTo>
                    <a:pt x="1042" y="1662"/>
                  </a:lnTo>
                  <a:lnTo>
                    <a:pt x="891" y="1606"/>
                  </a:lnTo>
                  <a:lnTo>
                    <a:pt x="0" y="1280"/>
                  </a:lnTo>
                  <a:lnTo>
                    <a:pt x="21" y="1207"/>
                  </a:lnTo>
                  <a:lnTo>
                    <a:pt x="252" y="382"/>
                  </a:lnTo>
                  <a:lnTo>
                    <a:pt x="1165" y="0"/>
                  </a:lnTo>
                  <a:close/>
                </a:path>
              </a:pathLst>
            </a:custGeom>
            <a:solidFill>
              <a:schemeClr val="accent1"/>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1" name="Freeform 7"/>
            <p:cNvSpPr>
              <a:spLocks/>
            </p:cNvSpPr>
            <p:nvPr/>
          </p:nvSpPr>
          <p:spPr bwMode="auto">
            <a:xfrm flipH="1">
              <a:off x="5114355" y="1300420"/>
              <a:ext cx="1805600" cy="1825600"/>
            </a:xfrm>
            <a:custGeom>
              <a:avLst/>
              <a:gdLst>
                <a:gd name="T0" fmla="*/ 1169 w 1560"/>
                <a:gd name="T1" fmla="*/ 0 h 1600"/>
                <a:gd name="T2" fmla="*/ 1560 w 1560"/>
                <a:gd name="T3" fmla="*/ 850 h 1600"/>
                <a:gd name="T4" fmla="*/ 1524 w 1560"/>
                <a:gd name="T5" fmla="*/ 875 h 1600"/>
                <a:gd name="T6" fmla="*/ 1480 w 1560"/>
                <a:gd name="T7" fmla="*/ 908 h 1600"/>
                <a:gd name="T8" fmla="*/ 1430 w 1560"/>
                <a:gd name="T9" fmla="*/ 946 h 1600"/>
                <a:gd name="T10" fmla="*/ 1376 w 1560"/>
                <a:gd name="T11" fmla="*/ 992 h 1600"/>
                <a:gd name="T12" fmla="*/ 1317 w 1560"/>
                <a:gd name="T13" fmla="*/ 1044 h 1600"/>
                <a:gd name="T14" fmla="*/ 1255 w 1560"/>
                <a:gd name="T15" fmla="*/ 1103 h 1600"/>
                <a:gd name="T16" fmla="*/ 1194 w 1560"/>
                <a:gd name="T17" fmla="*/ 1169 h 1600"/>
                <a:gd name="T18" fmla="*/ 1130 w 1560"/>
                <a:gd name="T19" fmla="*/ 1242 h 1600"/>
                <a:gd name="T20" fmla="*/ 1067 w 1560"/>
                <a:gd name="T21" fmla="*/ 1320 h 1600"/>
                <a:gd name="T22" fmla="*/ 1006 w 1560"/>
                <a:gd name="T23" fmla="*/ 1407 h 1600"/>
                <a:gd name="T24" fmla="*/ 946 w 1560"/>
                <a:gd name="T25" fmla="*/ 1501 h 1600"/>
                <a:gd name="T26" fmla="*/ 891 w 1560"/>
                <a:gd name="T27" fmla="*/ 1600 h 1600"/>
                <a:gd name="T28" fmla="*/ 0 w 1560"/>
                <a:gd name="T29" fmla="*/ 1274 h 1600"/>
                <a:gd name="T30" fmla="*/ 21 w 1560"/>
                <a:gd name="T31" fmla="*/ 1201 h 1600"/>
                <a:gd name="T32" fmla="*/ 67 w 1560"/>
                <a:gd name="T33" fmla="*/ 1080 h 1600"/>
                <a:gd name="T34" fmla="*/ 119 w 1560"/>
                <a:gd name="T35" fmla="*/ 967 h 1600"/>
                <a:gd name="T36" fmla="*/ 177 w 1560"/>
                <a:gd name="T37" fmla="*/ 862 h 1600"/>
                <a:gd name="T38" fmla="*/ 238 w 1560"/>
                <a:gd name="T39" fmla="*/ 764 h 1600"/>
                <a:gd name="T40" fmla="*/ 302 w 1560"/>
                <a:gd name="T41" fmla="*/ 672 h 1600"/>
                <a:gd name="T42" fmla="*/ 369 w 1560"/>
                <a:gd name="T43" fmla="*/ 587 h 1600"/>
                <a:gd name="T44" fmla="*/ 438 w 1560"/>
                <a:gd name="T45" fmla="*/ 508 h 1600"/>
                <a:gd name="T46" fmla="*/ 507 w 1560"/>
                <a:gd name="T47" fmla="*/ 437 h 1600"/>
                <a:gd name="T48" fmla="*/ 578 w 1560"/>
                <a:gd name="T49" fmla="*/ 370 h 1600"/>
                <a:gd name="T50" fmla="*/ 647 w 1560"/>
                <a:gd name="T51" fmla="*/ 311 h 1600"/>
                <a:gd name="T52" fmla="*/ 716 w 1560"/>
                <a:gd name="T53" fmla="*/ 257 h 1600"/>
                <a:gd name="T54" fmla="*/ 783 w 1560"/>
                <a:gd name="T55" fmla="*/ 209 h 1600"/>
                <a:gd name="T56" fmla="*/ 848 w 1560"/>
                <a:gd name="T57" fmla="*/ 167 h 1600"/>
                <a:gd name="T58" fmla="*/ 910 w 1560"/>
                <a:gd name="T59" fmla="*/ 128 h 1600"/>
                <a:gd name="T60" fmla="*/ 965 w 1560"/>
                <a:gd name="T61" fmla="*/ 96 h 1600"/>
                <a:gd name="T62" fmla="*/ 1019 w 1560"/>
                <a:gd name="T63" fmla="*/ 69 h 1600"/>
                <a:gd name="T64" fmla="*/ 1065 w 1560"/>
                <a:gd name="T65" fmla="*/ 44 h 1600"/>
                <a:gd name="T66" fmla="*/ 1107 w 1560"/>
                <a:gd name="T67" fmla="*/ 27 h 1600"/>
                <a:gd name="T68" fmla="*/ 1142 w 1560"/>
                <a:gd name="T69" fmla="*/ 11 h 1600"/>
                <a:gd name="T70" fmla="*/ 1169 w 1560"/>
                <a:gd name="T71"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0" h="1600">
                  <a:moveTo>
                    <a:pt x="1169" y="0"/>
                  </a:moveTo>
                  <a:lnTo>
                    <a:pt x="1560" y="850"/>
                  </a:lnTo>
                  <a:lnTo>
                    <a:pt x="1524" y="875"/>
                  </a:lnTo>
                  <a:lnTo>
                    <a:pt x="1480" y="908"/>
                  </a:lnTo>
                  <a:lnTo>
                    <a:pt x="1430" y="946"/>
                  </a:lnTo>
                  <a:lnTo>
                    <a:pt x="1376" y="992"/>
                  </a:lnTo>
                  <a:lnTo>
                    <a:pt x="1317" y="1044"/>
                  </a:lnTo>
                  <a:lnTo>
                    <a:pt x="1255" y="1103"/>
                  </a:lnTo>
                  <a:lnTo>
                    <a:pt x="1194" y="1169"/>
                  </a:lnTo>
                  <a:lnTo>
                    <a:pt x="1130" y="1242"/>
                  </a:lnTo>
                  <a:lnTo>
                    <a:pt x="1067" y="1320"/>
                  </a:lnTo>
                  <a:lnTo>
                    <a:pt x="1006" y="1407"/>
                  </a:lnTo>
                  <a:lnTo>
                    <a:pt x="946" y="1501"/>
                  </a:lnTo>
                  <a:lnTo>
                    <a:pt x="891" y="1600"/>
                  </a:lnTo>
                  <a:lnTo>
                    <a:pt x="0" y="1274"/>
                  </a:lnTo>
                  <a:lnTo>
                    <a:pt x="21" y="1201"/>
                  </a:lnTo>
                  <a:lnTo>
                    <a:pt x="67" y="1080"/>
                  </a:lnTo>
                  <a:lnTo>
                    <a:pt x="119" y="967"/>
                  </a:lnTo>
                  <a:lnTo>
                    <a:pt x="177" y="862"/>
                  </a:lnTo>
                  <a:lnTo>
                    <a:pt x="238" y="764"/>
                  </a:lnTo>
                  <a:lnTo>
                    <a:pt x="302" y="672"/>
                  </a:lnTo>
                  <a:lnTo>
                    <a:pt x="369" y="587"/>
                  </a:lnTo>
                  <a:lnTo>
                    <a:pt x="438" y="508"/>
                  </a:lnTo>
                  <a:lnTo>
                    <a:pt x="507" y="437"/>
                  </a:lnTo>
                  <a:lnTo>
                    <a:pt x="578" y="370"/>
                  </a:lnTo>
                  <a:lnTo>
                    <a:pt x="647" y="311"/>
                  </a:lnTo>
                  <a:lnTo>
                    <a:pt x="716" y="257"/>
                  </a:lnTo>
                  <a:lnTo>
                    <a:pt x="783" y="209"/>
                  </a:lnTo>
                  <a:lnTo>
                    <a:pt x="848" y="167"/>
                  </a:lnTo>
                  <a:lnTo>
                    <a:pt x="910" y="128"/>
                  </a:lnTo>
                  <a:lnTo>
                    <a:pt x="965" y="96"/>
                  </a:lnTo>
                  <a:lnTo>
                    <a:pt x="1019" y="69"/>
                  </a:lnTo>
                  <a:lnTo>
                    <a:pt x="1065" y="44"/>
                  </a:lnTo>
                  <a:lnTo>
                    <a:pt x="1107" y="27"/>
                  </a:lnTo>
                  <a:lnTo>
                    <a:pt x="1142" y="11"/>
                  </a:lnTo>
                  <a:lnTo>
                    <a:pt x="1169" y="0"/>
                  </a:lnTo>
                  <a:close/>
                </a:path>
              </a:pathLst>
            </a:custGeom>
            <a:solidFill>
              <a:srgbClr val="86ED00">
                <a:alpha val="30000"/>
              </a:srgb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2" name="TextBox 121"/>
            <p:cNvSpPr txBox="1"/>
            <p:nvPr/>
          </p:nvSpPr>
          <p:spPr>
            <a:xfrm rot="20451822">
              <a:off x="5418201" y="2058682"/>
              <a:ext cx="1206048" cy="491998"/>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141" b="1" dirty="0">
                  <a:solidFill>
                    <a:schemeClr val="bg1"/>
                  </a:solidFill>
                </a:rPr>
                <a:t>Aplicación de controles</a:t>
              </a:r>
              <a:endParaRPr lang="es-CO" sz="1141" b="1" dirty="0">
                <a:solidFill>
                  <a:schemeClr val="bg1"/>
                </a:solidFill>
                <a:latin typeface="Arial Narrow" panose="020B0606020202030204" pitchFamily="34" charset="0"/>
              </a:endParaRPr>
            </a:p>
          </p:txBody>
        </p:sp>
      </p:gr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676" y="2429510"/>
            <a:ext cx="1467773" cy="1630621"/>
          </a:xfrm>
          <a:prstGeom prst="rect">
            <a:avLst/>
          </a:prstGeom>
        </p:spPr>
      </p:pic>
      <p:cxnSp>
        <p:nvCxnSpPr>
          <p:cNvPr id="14" name="Conector recto de flecha 3"/>
          <p:cNvCxnSpPr>
            <a:endCxn id="3" idx="0"/>
          </p:cNvCxnSpPr>
          <p:nvPr/>
        </p:nvCxnSpPr>
        <p:spPr>
          <a:xfrm>
            <a:off x="4897063" y="1758294"/>
            <a:ext cx="2183205" cy="1268890"/>
          </a:xfrm>
          <a:prstGeom prst="bentConnector2">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39" name="Grupo 38"/>
          <p:cNvGrpSpPr/>
          <p:nvPr/>
        </p:nvGrpSpPr>
        <p:grpSpPr>
          <a:xfrm>
            <a:off x="7598795" y="4114392"/>
            <a:ext cx="1375500" cy="630030"/>
            <a:chOff x="9960651" y="5388476"/>
            <a:chExt cx="1474188" cy="773920"/>
          </a:xfrm>
        </p:grpSpPr>
        <p:sp>
          <p:nvSpPr>
            <p:cNvPr id="40" name="Freeform 8"/>
            <p:cNvSpPr>
              <a:spLocks/>
            </p:cNvSpPr>
            <p:nvPr/>
          </p:nvSpPr>
          <p:spPr bwMode="auto">
            <a:xfrm flipH="1">
              <a:off x="9960651" y="5388476"/>
              <a:ext cx="381570" cy="379774"/>
            </a:xfrm>
            <a:custGeom>
              <a:avLst/>
              <a:gdLst>
                <a:gd name="T0" fmla="*/ 382 w 1547"/>
                <a:gd name="T1" fmla="*/ 0 h 1729"/>
                <a:gd name="T2" fmla="*/ 390 w 1547"/>
                <a:gd name="T3" fmla="*/ 2 h 1729"/>
                <a:gd name="T4" fmla="*/ 1264 w 1547"/>
                <a:gd name="T5" fmla="*/ 332 h 1729"/>
                <a:gd name="T6" fmla="*/ 1422 w 1547"/>
                <a:gd name="T7" fmla="*/ 390 h 1729"/>
                <a:gd name="T8" fmla="*/ 1420 w 1547"/>
                <a:gd name="T9" fmla="*/ 395 h 1729"/>
                <a:gd name="T10" fmla="*/ 1418 w 1547"/>
                <a:gd name="T11" fmla="*/ 411 h 1729"/>
                <a:gd name="T12" fmla="*/ 1414 w 1547"/>
                <a:gd name="T13" fmla="*/ 436 h 1729"/>
                <a:gd name="T14" fmla="*/ 1410 w 1547"/>
                <a:gd name="T15" fmla="*/ 468 h 1729"/>
                <a:gd name="T16" fmla="*/ 1406 w 1547"/>
                <a:gd name="T17" fmla="*/ 508 h 1729"/>
                <a:gd name="T18" fmla="*/ 1403 w 1547"/>
                <a:gd name="T19" fmla="*/ 556 h 1729"/>
                <a:gd name="T20" fmla="*/ 1399 w 1547"/>
                <a:gd name="T21" fmla="*/ 610 h 1729"/>
                <a:gd name="T22" fmla="*/ 1395 w 1547"/>
                <a:gd name="T23" fmla="*/ 670 h 1729"/>
                <a:gd name="T24" fmla="*/ 1395 w 1547"/>
                <a:gd name="T25" fmla="*/ 733 h 1729"/>
                <a:gd name="T26" fmla="*/ 1547 w 1547"/>
                <a:gd name="T27" fmla="*/ 823 h 1729"/>
                <a:gd name="T28" fmla="*/ 1401 w 1547"/>
                <a:gd name="T29" fmla="*/ 931 h 1729"/>
                <a:gd name="T30" fmla="*/ 1412 w 1547"/>
                <a:gd name="T31" fmla="*/ 1044 h 1729"/>
                <a:gd name="T32" fmla="*/ 1431 w 1547"/>
                <a:gd name="T33" fmla="*/ 1157 h 1729"/>
                <a:gd name="T34" fmla="*/ 1460 w 1547"/>
                <a:gd name="T35" fmla="*/ 1270 h 1729"/>
                <a:gd name="T36" fmla="*/ 1314 w 1547"/>
                <a:gd name="T37" fmla="*/ 1338 h 1729"/>
                <a:gd name="T38" fmla="*/ 451 w 1547"/>
                <a:gd name="T39" fmla="*/ 1729 h 1729"/>
                <a:gd name="T40" fmla="*/ 414 w 1547"/>
                <a:gd name="T41" fmla="*/ 1664 h 1729"/>
                <a:gd name="T42" fmla="*/ 0 w 1547"/>
                <a:gd name="T43" fmla="*/ 913 h 1729"/>
                <a:gd name="T44" fmla="*/ 382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382" y="0"/>
                  </a:moveTo>
                  <a:lnTo>
                    <a:pt x="390" y="2"/>
                  </a:lnTo>
                  <a:lnTo>
                    <a:pt x="1264" y="332"/>
                  </a:lnTo>
                  <a:lnTo>
                    <a:pt x="1422" y="390"/>
                  </a:lnTo>
                  <a:lnTo>
                    <a:pt x="1420" y="395"/>
                  </a:lnTo>
                  <a:lnTo>
                    <a:pt x="1418" y="411"/>
                  </a:lnTo>
                  <a:lnTo>
                    <a:pt x="1414" y="436"/>
                  </a:lnTo>
                  <a:lnTo>
                    <a:pt x="1410" y="468"/>
                  </a:lnTo>
                  <a:lnTo>
                    <a:pt x="1406" y="508"/>
                  </a:lnTo>
                  <a:lnTo>
                    <a:pt x="1403" y="556"/>
                  </a:lnTo>
                  <a:lnTo>
                    <a:pt x="1399" y="610"/>
                  </a:lnTo>
                  <a:lnTo>
                    <a:pt x="1395" y="670"/>
                  </a:lnTo>
                  <a:lnTo>
                    <a:pt x="1395" y="733"/>
                  </a:lnTo>
                  <a:lnTo>
                    <a:pt x="1547" y="823"/>
                  </a:lnTo>
                  <a:lnTo>
                    <a:pt x="1401" y="931"/>
                  </a:lnTo>
                  <a:lnTo>
                    <a:pt x="1412" y="1044"/>
                  </a:lnTo>
                  <a:lnTo>
                    <a:pt x="1431" y="1157"/>
                  </a:lnTo>
                  <a:lnTo>
                    <a:pt x="1460" y="1270"/>
                  </a:lnTo>
                  <a:lnTo>
                    <a:pt x="1314" y="1338"/>
                  </a:lnTo>
                  <a:lnTo>
                    <a:pt x="451" y="1729"/>
                  </a:lnTo>
                  <a:lnTo>
                    <a:pt x="414" y="1664"/>
                  </a:lnTo>
                  <a:lnTo>
                    <a:pt x="0" y="913"/>
                  </a:lnTo>
                  <a:lnTo>
                    <a:pt x="382"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41" name="Freeform 9"/>
            <p:cNvSpPr>
              <a:spLocks/>
            </p:cNvSpPr>
            <p:nvPr/>
          </p:nvSpPr>
          <p:spPr bwMode="auto">
            <a:xfrm flipH="1">
              <a:off x="10020191" y="5388917"/>
              <a:ext cx="268850" cy="379334"/>
            </a:xfrm>
            <a:custGeom>
              <a:avLst/>
              <a:gdLst>
                <a:gd name="T0" fmla="*/ 166 w 1090"/>
                <a:gd name="T1" fmla="*/ 0 h 1727"/>
                <a:gd name="T2" fmla="*/ 1040 w 1090"/>
                <a:gd name="T3" fmla="*/ 330 h 1727"/>
                <a:gd name="T4" fmla="*/ 1031 w 1090"/>
                <a:gd name="T5" fmla="*/ 378 h 1727"/>
                <a:gd name="T6" fmla="*/ 1021 w 1090"/>
                <a:gd name="T7" fmla="*/ 437 h 1727"/>
                <a:gd name="T8" fmla="*/ 1014 w 1090"/>
                <a:gd name="T9" fmla="*/ 508 h 1727"/>
                <a:gd name="T10" fmla="*/ 1006 w 1090"/>
                <a:gd name="T11" fmla="*/ 589 h 1727"/>
                <a:gd name="T12" fmla="*/ 1002 w 1090"/>
                <a:gd name="T13" fmla="*/ 677 h 1727"/>
                <a:gd name="T14" fmla="*/ 1002 w 1090"/>
                <a:gd name="T15" fmla="*/ 773 h 1727"/>
                <a:gd name="T16" fmla="*/ 1006 w 1090"/>
                <a:gd name="T17" fmla="*/ 875 h 1727"/>
                <a:gd name="T18" fmla="*/ 1016 w 1090"/>
                <a:gd name="T19" fmla="*/ 984 h 1727"/>
                <a:gd name="T20" fmla="*/ 1033 w 1090"/>
                <a:gd name="T21" fmla="*/ 1098 h 1727"/>
                <a:gd name="T22" fmla="*/ 1058 w 1090"/>
                <a:gd name="T23" fmla="*/ 1215 h 1727"/>
                <a:gd name="T24" fmla="*/ 1090 w 1090"/>
                <a:gd name="T25" fmla="*/ 1336 h 1727"/>
                <a:gd name="T26" fmla="*/ 227 w 1090"/>
                <a:gd name="T27" fmla="*/ 1727 h 1727"/>
                <a:gd name="T28" fmla="*/ 190 w 1090"/>
                <a:gd name="T29" fmla="*/ 1662 h 1727"/>
                <a:gd name="T30" fmla="*/ 135 w 1090"/>
                <a:gd name="T31" fmla="*/ 1529 h 1727"/>
                <a:gd name="T32" fmla="*/ 89 w 1090"/>
                <a:gd name="T33" fmla="*/ 1399 h 1727"/>
                <a:gd name="T34" fmla="*/ 54 w 1090"/>
                <a:gd name="T35" fmla="*/ 1272 h 1727"/>
                <a:gd name="T36" fmla="*/ 29 w 1090"/>
                <a:gd name="T37" fmla="*/ 1147 h 1727"/>
                <a:gd name="T38" fmla="*/ 12 w 1090"/>
                <a:gd name="T39" fmla="*/ 1027 h 1727"/>
                <a:gd name="T40" fmla="*/ 2 w 1090"/>
                <a:gd name="T41" fmla="*/ 910 h 1727"/>
                <a:gd name="T42" fmla="*/ 0 w 1090"/>
                <a:gd name="T43" fmla="*/ 796 h 1727"/>
                <a:gd name="T44" fmla="*/ 2 w 1090"/>
                <a:gd name="T45" fmla="*/ 689 h 1727"/>
                <a:gd name="T46" fmla="*/ 12 w 1090"/>
                <a:gd name="T47" fmla="*/ 587 h 1727"/>
                <a:gd name="T48" fmla="*/ 24 w 1090"/>
                <a:gd name="T49" fmla="*/ 491 h 1727"/>
                <a:gd name="T50" fmla="*/ 41 w 1090"/>
                <a:gd name="T51" fmla="*/ 401 h 1727"/>
                <a:gd name="T52" fmla="*/ 58 w 1090"/>
                <a:gd name="T53" fmla="*/ 320 h 1727"/>
                <a:gd name="T54" fmla="*/ 77 w 1090"/>
                <a:gd name="T55" fmla="*/ 245 h 1727"/>
                <a:gd name="T56" fmla="*/ 98 w 1090"/>
                <a:gd name="T57" fmla="*/ 178 h 1727"/>
                <a:gd name="T58" fmla="*/ 118 w 1090"/>
                <a:gd name="T59" fmla="*/ 119 h 1727"/>
                <a:gd name="T60" fmla="*/ 135 w 1090"/>
                <a:gd name="T61" fmla="*/ 71 h 1727"/>
                <a:gd name="T62" fmla="*/ 152 w 1090"/>
                <a:gd name="T63" fmla="*/ 31 h 1727"/>
                <a:gd name="T64" fmla="*/ 166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166" y="0"/>
                  </a:moveTo>
                  <a:lnTo>
                    <a:pt x="1040" y="330"/>
                  </a:lnTo>
                  <a:lnTo>
                    <a:pt x="1031" y="378"/>
                  </a:lnTo>
                  <a:lnTo>
                    <a:pt x="1021" y="437"/>
                  </a:lnTo>
                  <a:lnTo>
                    <a:pt x="1014" y="508"/>
                  </a:lnTo>
                  <a:lnTo>
                    <a:pt x="1006" y="589"/>
                  </a:lnTo>
                  <a:lnTo>
                    <a:pt x="1002" y="677"/>
                  </a:lnTo>
                  <a:lnTo>
                    <a:pt x="1002" y="773"/>
                  </a:lnTo>
                  <a:lnTo>
                    <a:pt x="1006" y="875"/>
                  </a:lnTo>
                  <a:lnTo>
                    <a:pt x="1016" y="984"/>
                  </a:lnTo>
                  <a:lnTo>
                    <a:pt x="1033" y="1098"/>
                  </a:lnTo>
                  <a:lnTo>
                    <a:pt x="1058" y="1215"/>
                  </a:lnTo>
                  <a:lnTo>
                    <a:pt x="1090" y="1336"/>
                  </a:lnTo>
                  <a:lnTo>
                    <a:pt x="227" y="1727"/>
                  </a:lnTo>
                  <a:lnTo>
                    <a:pt x="190" y="1662"/>
                  </a:lnTo>
                  <a:lnTo>
                    <a:pt x="135" y="1529"/>
                  </a:lnTo>
                  <a:lnTo>
                    <a:pt x="89" y="1399"/>
                  </a:lnTo>
                  <a:lnTo>
                    <a:pt x="54" y="1272"/>
                  </a:lnTo>
                  <a:lnTo>
                    <a:pt x="29" y="1147"/>
                  </a:lnTo>
                  <a:lnTo>
                    <a:pt x="12" y="1027"/>
                  </a:lnTo>
                  <a:lnTo>
                    <a:pt x="2" y="910"/>
                  </a:lnTo>
                  <a:lnTo>
                    <a:pt x="0" y="796"/>
                  </a:lnTo>
                  <a:lnTo>
                    <a:pt x="2" y="689"/>
                  </a:lnTo>
                  <a:lnTo>
                    <a:pt x="12" y="587"/>
                  </a:lnTo>
                  <a:lnTo>
                    <a:pt x="24" y="491"/>
                  </a:lnTo>
                  <a:lnTo>
                    <a:pt x="41" y="401"/>
                  </a:lnTo>
                  <a:lnTo>
                    <a:pt x="58" y="320"/>
                  </a:lnTo>
                  <a:lnTo>
                    <a:pt x="77" y="245"/>
                  </a:lnTo>
                  <a:lnTo>
                    <a:pt x="98" y="178"/>
                  </a:lnTo>
                  <a:lnTo>
                    <a:pt x="118" y="119"/>
                  </a:lnTo>
                  <a:lnTo>
                    <a:pt x="135" y="71"/>
                  </a:lnTo>
                  <a:lnTo>
                    <a:pt x="152" y="31"/>
                  </a:lnTo>
                  <a:lnTo>
                    <a:pt x="166"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42" name="Rectángulo 41"/>
            <p:cNvSpPr/>
            <p:nvPr/>
          </p:nvSpPr>
          <p:spPr>
            <a:xfrm>
              <a:off x="9982844" y="5874364"/>
              <a:ext cx="377535" cy="2880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s-CO" sz="761" b="1" dirty="0">
                <a:solidFill>
                  <a:schemeClr val="tx1">
                    <a:lumMod val="65000"/>
                    <a:lumOff val="35000"/>
                  </a:schemeClr>
                </a:solidFill>
                <a:latin typeface="Arial Narrow" panose="020B0606020202030204" pitchFamily="34" charset="0"/>
              </a:endParaRPr>
            </a:p>
          </p:txBody>
        </p:sp>
        <p:sp>
          <p:nvSpPr>
            <p:cNvPr id="43" name="CuadroTexto 42"/>
            <p:cNvSpPr txBox="1"/>
            <p:nvPr/>
          </p:nvSpPr>
          <p:spPr>
            <a:xfrm>
              <a:off x="10403590" y="545924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Responsabilidades</a:t>
              </a:r>
            </a:p>
          </p:txBody>
        </p:sp>
        <p:sp>
          <p:nvSpPr>
            <p:cNvPr id="44" name="CuadroTexto 43"/>
            <p:cNvSpPr txBox="1"/>
            <p:nvPr/>
          </p:nvSpPr>
          <p:spPr>
            <a:xfrm>
              <a:off x="10414364" y="590980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Actividades</a:t>
              </a:r>
            </a:p>
          </p:txBody>
        </p:sp>
      </p:grpSp>
      <p:sp>
        <p:nvSpPr>
          <p:cNvPr id="46" name="9 Rectángulo"/>
          <p:cNvSpPr/>
          <p:nvPr/>
        </p:nvSpPr>
        <p:spPr>
          <a:xfrm>
            <a:off x="1061351" y="656069"/>
            <a:ext cx="6778753" cy="12464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500" b="1" dirty="0">
                <a:solidFill>
                  <a:schemeClr val="tx1">
                    <a:lumMod val="65000"/>
                    <a:lumOff val="35000"/>
                  </a:schemeClr>
                </a:solidFill>
                <a:latin typeface="Arial Narrow" panose="020B0606020202030204" pitchFamily="34" charset="0"/>
              </a:rPr>
              <a:t>Roles y responsabilidades </a:t>
            </a:r>
          </a:p>
          <a:p>
            <a:pPr lvl="1" algn="ctr"/>
            <a:r>
              <a:rPr lang="es-ES" sz="2500" b="1" dirty="0">
                <a:solidFill>
                  <a:schemeClr val="accent5">
                    <a:lumMod val="50000"/>
                  </a:schemeClr>
                </a:solidFill>
                <a:latin typeface="Arial Narrow" panose="020B0606020202030204" pitchFamily="34" charset="0"/>
              </a:rPr>
              <a:t>Servidores y contratistas</a:t>
            </a:r>
            <a:endParaRPr lang="es-CO" sz="2500" b="1" dirty="0">
              <a:solidFill>
                <a:schemeClr val="accent5">
                  <a:lumMod val="50000"/>
                </a:schemeClr>
              </a:solidFill>
              <a:latin typeface="Arial Narrow" panose="020B0606020202030204" pitchFamily="34" charset="0"/>
            </a:endParaRPr>
          </a:p>
          <a:p>
            <a:pPr lvl="1" algn="ctr"/>
            <a:endParaRPr lang="es-CO" sz="2500" b="1" dirty="0">
              <a:solidFill>
                <a:schemeClr val="tx1">
                  <a:lumMod val="65000"/>
                  <a:lumOff val="35000"/>
                </a:schemeClr>
              </a:solidFill>
              <a:latin typeface="Arial Narrow" panose="020B0606020202030204" pitchFamily="34" charset="0"/>
            </a:endParaRPr>
          </a:p>
        </p:txBody>
      </p:sp>
      <p:grpSp>
        <p:nvGrpSpPr>
          <p:cNvPr id="33" name="Grupo 32"/>
          <p:cNvGrpSpPr/>
          <p:nvPr/>
        </p:nvGrpSpPr>
        <p:grpSpPr>
          <a:xfrm>
            <a:off x="395498" y="1279316"/>
            <a:ext cx="1262368" cy="302648"/>
            <a:chOff x="1381125" y="1827907"/>
            <a:chExt cx="1327787" cy="318332"/>
          </a:xfrm>
        </p:grpSpPr>
        <p:pic>
          <p:nvPicPr>
            <p:cNvPr id="34" name="Imagen 33">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35" name="CuadroTexto 34">
              <a:hlinkClick r:id="rId3" action="ppaction://hlinksldjump"/>
            </p:cNvPr>
            <p:cNvSpPr txBox="1"/>
            <p:nvPr/>
          </p:nvSpPr>
          <p:spPr>
            <a:xfrm>
              <a:off x="1664115" y="1833843"/>
              <a:ext cx="1044797" cy="312396"/>
            </a:xfrm>
            <a:prstGeom prst="rect">
              <a:avLst/>
            </a:prstGeom>
            <a:noFill/>
          </p:spPr>
          <p:txBody>
            <a:bodyPr wrap="square" rtlCol="0">
              <a:spAutoFit/>
            </a:bodyPr>
            <a:lstStyle/>
            <a:p>
              <a:r>
                <a:rPr lang="es-CO" sz="665" dirty="0">
                  <a:latin typeface="Arial Narrow" panose="020B0606020202030204" pitchFamily="34" charset="0"/>
                </a:rPr>
                <a:t>Regresar a definición de roles y responsabilidades </a:t>
              </a:r>
            </a:p>
          </p:txBody>
        </p:sp>
      </p:grpSp>
      <p:sp>
        <p:nvSpPr>
          <p:cNvPr id="36" name="Marcador de pie de página 2">
            <a:extLst>
              <a:ext uri="{FF2B5EF4-FFF2-40B4-BE49-F238E27FC236}">
                <a16:creationId xmlns:a16="http://schemas.microsoft.com/office/drawing/2014/main" id="{6F3B7BBE-A4C4-4530-A225-859084E0587E}"/>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29" name="Grupo 28">
            <a:extLst>
              <a:ext uri="{FF2B5EF4-FFF2-40B4-BE49-F238E27FC236}">
                <a16:creationId xmlns:a16="http://schemas.microsoft.com/office/drawing/2014/main" id="{40359154-5501-46DC-B4F9-6192C2EF9BCB}"/>
              </a:ext>
            </a:extLst>
          </p:cNvPr>
          <p:cNvGrpSpPr/>
          <p:nvPr/>
        </p:nvGrpSpPr>
        <p:grpSpPr>
          <a:xfrm>
            <a:off x="626678" y="746264"/>
            <a:ext cx="869348" cy="500967"/>
            <a:chOff x="626678" y="746264"/>
            <a:chExt cx="869348" cy="500967"/>
          </a:xfrm>
        </p:grpSpPr>
        <p:sp>
          <p:nvSpPr>
            <p:cNvPr id="37" name="CuadroTexto 36">
              <a:hlinkClick r:id="rId6" action="ppaction://hlinksldjump"/>
              <a:extLst>
                <a:ext uri="{FF2B5EF4-FFF2-40B4-BE49-F238E27FC236}">
                  <a16:creationId xmlns:a16="http://schemas.microsoft.com/office/drawing/2014/main" id="{5852C570-49C2-46A4-83F5-47858C7F0D1F}"/>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38" name="Imagen 37">
              <a:hlinkClick r:id="rId6" action="ppaction://hlinksldjump"/>
              <a:extLst>
                <a:ext uri="{FF2B5EF4-FFF2-40B4-BE49-F238E27FC236}">
                  <a16:creationId xmlns:a16="http://schemas.microsoft.com/office/drawing/2014/main" id="{13B8DF38-FA63-4D02-A68E-02D08BC08DEB}"/>
                </a:ext>
              </a:extLst>
            </p:cNvPr>
            <p:cNvPicPr>
              <a:picLocks noChangeAspect="1"/>
            </p:cNvPicPr>
            <p:nvPr/>
          </p:nvPicPr>
          <p:blipFill>
            <a:blip r:embed="rId7"/>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281171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750"/>
                                        <p:tgtEl>
                                          <p:spTgt spid="13"/>
                                        </p:tgtEl>
                                      </p:cBhvr>
                                    </p:animEffect>
                                  </p:childTnLst>
                                </p:cTn>
                              </p:par>
                            </p:childTnLst>
                          </p:cTn>
                        </p:par>
                        <p:par>
                          <p:cTn id="11" fill="hold">
                            <p:stCondLst>
                              <p:cond delay="75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53"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1"/>
          <p:cNvSpPr txBox="1"/>
          <p:nvPr/>
        </p:nvSpPr>
        <p:spPr>
          <a:xfrm>
            <a:off x="5813307" y="2649416"/>
            <a:ext cx="1841042" cy="341039"/>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ctr">
              <a:defRPr sz="12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1141" dirty="0"/>
              <a:t>Hacer ejercicios de auditoría interna</a:t>
            </a:r>
          </a:p>
        </p:txBody>
      </p:sp>
      <p:sp>
        <p:nvSpPr>
          <p:cNvPr id="3" name="Oval 37"/>
          <p:cNvSpPr/>
          <p:nvPr/>
        </p:nvSpPr>
        <p:spPr>
          <a:xfrm>
            <a:off x="1720447" y="3782159"/>
            <a:ext cx="1874365" cy="209430"/>
          </a:xfrm>
          <a:prstGeom prst="ellipse">
            <a:avLst/>
          </a:prstGeom>
          <a:gradFill flip="none" rotWithShape="1">
            <a:gsLst>
              <a:gs pos="0">
                <a:schemeClr val="tx1">
                  <a:lumMod val="95000"/>
                  <a:lumOff val="5000"/>
                  <a:alpha val="20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869212">
              <a:defRPr/>
            </a:pPr>
            <a:endParaRPr lang="en-US" sz="2320" kern="0" dirty="0">
              <a:solidFill>
                <a:sysClr val="window" lastClr="FFFFFF"/>
              </a:solidFill>
              <a:latin typeface="Calibri"/>
            </a:endParaRPr>
          </a:p>
        </p:txBody>
      </p:sp>
      <p:grpSp>
        <p:nvGrpSpPr>
          <p:cNvPr id="4" name="Grupo 3"/>
          <p:cNvGrpSpPr/>
          <p:nvPr/>
        </p:nvGrpSpPr>
        <p:grpSpPr>
          <a:xfrm rot="20600254">
            <a:off x="3896200" y="1817872"/>
            <a:ext cx="1827782" cy="1767114"/>
            <a:chOff x="7691089" y="3237556"/>
            <a:chExt cx="1922502" cy="1858690"/>
          </a:xfrm>
        </p:grpSpPr>
        <p:sp>
          <p:nvSpPr>
            <p:cNvPr id="5" name="Freeform 10"/>
            <p:cNvSpPr>
              <a:spLocks/>
            </p:cNvSpPr>
            <p:nvPr/>
          </p:nvSpPr>
          <p:spPr bwMode="auto">
            <a:xfrm rot="19793748" flipH="1">
              <a:off x="7691089" y="3237556"/>
              <a:ext cx="1922502" cy="1858690"/>
            </a:xfrm>
            <a:custGeom>
              <a:avLst/>
              <a:gdLst>
                <a:gd name="T0" fmla="*/ 1003 w 1661"/>
                <a:gd name="T1" fmla="*/ 0 h 1629"/>
                <a:gd name="T2" fmla="*/ 1007 w 1661"/>
                <a:gd name="T3" fmla="*/ 3 h 1629"/>
                <a:gd name="T4" fmla="*/ 1015 w 1661"/>
                <a:gd name="T5" fmla="*/ 17 h 1629"/>
                <a:gd name="T6" fmla="*/ 1030 w 1661"/>
                <a:gd name="T7" fmla="*/ 36 h 1629"/>
                <a:gd name="T8" fmla="*/ 1051 w 1661"/>
                <a:gd name="T9" fmla="*/ 61 h 1629"/>
                <a:gd name="T10" fmla="*/ 1078 w 1661"/>
                <a:gd name="T11" fmla="*/ 94 h 1629"/>
                <a:gd name="T12" fmla="*/ 1109 w 1661"/>
                <a:gd name="T13" fmla="*/ 130 h 1629"/>
                <a:gd name="T14" fmla="*/ 1145 w 1661"/>
                <a:gd name="T15" fmla="*/ 169 h 1629"/>
                <a:gd name="T16" fmla="*/ 1185 w 1661"/>
                <a:gd name="T17" fmla="*/ 213 h 1629"/>
                <a:gd name="T18" fmla="*/ 1230 w 1661"/>
                <a:gd name="T19" fmla="*/ 259 h 1629"/>
                <a:gd name="T20" fmla="*/ 1400 w 1661"/>
                <a:gd name="T21" fmla="*/ 213 h 1629"/>
                <a:gd name="T22" fmla="*/ 1377 w 1661"/>
                <a:gd name="T23" fmla="*/ 391 h 1629"/>
                <a:gd name="T24" fmla="*/ 1466 w 1661"/>
                <a:gd name="T25" fmla="*/ 460 h 1629"/>
                <a:gd name="T26" fmla="*/ 1562 w 1661"/>
                <a:gd name="T27" fmla="*/ 525 h 1629"/>
                <a:gd name="T28" fmla="*/ 1661 w 1661"/>
                <a:gd name="T29" fmla="*/ 585 h 1629"/>
                <a:gd name="T30" fmla="*/ 1608 w 1661"/>
                <a:gd name="T31" fmla="*/ 735 h 1629"/>
                <a:gd name="T32" fmla="*/ 1289 w 1661"/>
                <a:gd name="T33" fmla="*/ 1629 h 1629"/>
                <a:gd name="T34" fmla="*/ 1216 w 1661"/>
                <a:gd name="T35" fmla="*/ 1608 h 1629"/>
                <a:gd name="T36" fmla="*/ 387 w 1661"/>
                <a:gd name="T37" fmla="*/ 1383 h 1629"/>
                <a:gd name="T38" fmla="*/ 0 w 1661"/>
                <a:gd name="T39" fmla="*/ 474 h 1629"/>
                <a:gd name="T40" fmla="*/ 5 w 1661"/>
                <a:gd name="T41" fmla="*/ 472 h 1629"/>
                <a:gd name="T42" fmla="*/ 852 w 1661"/>
                <a:gd name="T43" fmla="*/ 71 h 1629"/>
                <a:gd name="T44" fmla="*/ 1003 w 1661"/>
                <a:gd name="T45" fmla="*/ 0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1" h="1629">
                  <a:moveTo>
                    <a:pt x="1003" y="0"/>
                  </a:moveTo>
                  <a:lnTo>
                    <a:pt x="1007" y="3"/>
                  </a:lnTo>
                  <a:lnTo>
                    <a:pt x="1015" y="17"/>
                  </a:lnTo>
                  <a:lnTo>
                    <a:pt x="1030" y="36"/>
                  </a:lnTo>
                  <a:lnTo>
                    <a:pt x="1051" y="61"/>
                  </a:lnTo>
                  <a:lnTo>
                    <a:pt x="1078" y="94"/>
                  </a:lnTo>
                  <a:lnTo>
                    <a:pt x="1109" y="130"/>
                  </a:lnTo>
                  <a:lnTo>
                    <a:pt x="1145" y="169"/>
                  </a:lnTo>
                  <a:lnTo>
                    <a:pt x="1185" y="213"/>
                  </a:lnTo>
                  <a:lnTo>
                    <a:pt x="1230" y="259"/>
                  </a:lnTo>
                  <a:lnTo>
                    <a:pt x="1400" y="213"/>
                  </a:lnTo>
                  <a:lnTo>
                    <a:pt x="1377" y="391"/>
                  </a:lnTo>
                  <a:lnTo>
                    <a:pt x="1466" y="460"/>
                  </a:lnTo>
                  <a:lnTo>
                    <a:pt x="1562" y="525"/>
                  </a:lnTo>
                  <a:lnTo>
                    <a:pt x="1661" y="585"/>
                  </a:lnTo>
                  <a:lnTo>
                    <a:pt x="1608" y="735"/>
                  </a:lnTo>
                  <a:lnTo>
                    <a:pt x="1289" y="1629"/>
                  </a:lnTo>
                  <a:lnTo>
                    <a:pt x="1216" y="1608"/>
                  </a:lnTo>
                  <a:lnTo>
                    <a:pt x="387" y="1383"/>
                  </a:lnTo>
                  <a:lnTo>
                    <a:pt x="0" y="474"/>
                  </a:lnTo>
                  <a:lnTo>
                    <a:pt x="5" y="472"/>
                  </a:lnTo>
                  <a:lnTo>
                    <a:pt x="852" y="71"/>
                  </a:lnTo>
                  <a:lnTo>
                    <a:pt x="1003" y="0"/>
                  </a:lnTo>
                  <a:close/>
                </a:path>
              </a:pathLst>
            </a:custGeom>
            <a:solidFill>
              <a:schemeClr val="accent3"/>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6" name="Freeform 11"/>
            <p:cNvSpPr>
              <a:spLocks/>
            </p:cNvSpPr>
            <p:nvPr/>
          </p:nvSpPr>
          <p:spPr bwMode="auto">
            <a:xfrm rot="19793748" flipH="1">
              <a:off x="7752434" y="3318567"/>
              <a:ext cx="1855370" cy="1777678"/>
            </a:xfrm>
            <a:custGeom>
              <a:avLst/>
              <a:gdLst>
                <a:gd name="T0" fmla="*/ 847 w 1603"/>
                <a:gd name="T1" fmla="*/ 0 h 1558"/>
                <a:gd name="T2" fmla="*/ 872 w 1603"/>
                <a:gd name="T3" fmla="*/ 38 h 1558"/>
                <a:gd name="T4" fmla="*/ 904 w 1603"/>
                <a:gd name="T5" fmla="*/ 80 h 1558"/>
                <a:gd name="T6" fmla="*/ 944 w 1603"/>
                <a:gd name="T7" fmla="*/ 130 h 1558"/>
                <a:gd name="T8" fmla="*/ 990 w 1603"/>
                <a:gd name="T9" fmla="*/ 184 h 1558"/>
                <a:gd name="T10" fmla="*/ 1042 w 1603"/>
                <a:gd name="T11" fmla="*/ 243 h 1558"/>
                <a:gd name="T12" fmla="*/ 1102 w 1603"/>
                <a:gd name="T13" fmla="*/ 303 h 1558"/>
                <a:gd name="T14" fmla="*/ 1169 w 1603"/>
                <a:gd name="T15" fmla="*/ 366 h 1558"/>
                <a:gd name="T16" fmla="*/ 1242 w 1603"/>
                <a:gd name="T17" fmla="*/ 428 h 1558"/>
                <a:gd name="T18" fmla="*/ 1322 w 1603"/>
                <a:gd name="T19" fmla="*/ 491 h 1558"/>
                <a:gd name="T20" fmla="*/ 1409 w 1603"/>
                <a:gd name="T21" fmla="*/ 552 h 1558"/>
                <a:gd name="T22" fmla="*/ 1503 w 1603"/>
                <a:gd name="T23" fmla="*/ 610 h 1558"/>
                <a:gd name="T24" fmla="*/ 1603 w 1603"/>
                <a:gd name="T25" fmla="*/ 664 h 1558"/>
                <a:gd name="T26" fmla="*/ 1284 w 1603"/>
                <a:gd name="T27" fmla="*/ 1558 h 1558"/>
                <a:gd name="T28" fmla="*/ 1211 w 1603"/>
                <a:gd name="T29" fmla="*/ 1537 h 1558"/>
                <a:gd name="T30" fmla="*/ 1090 w 1603"/>
                <a:gd name="T31" fmla="*/ 1493 h 1558"/>
                <a:gd name="T32" fmla="*/ 975 w 1603"/>
                <a:gd name="T33" fmla="*/ 1441 h 1558"/>
                <a:gd name="T34" fmla="*/ 870 w 1603"/>
                <a:gd name="T35" fmla="*/ 1385 h 1558"/>
                <a:gd name="T36" fmla="*/ 770 w 1603"/>
                <a:gd name="T37" fmla="*/ 1324 h 1558"/>
                <a:gd name="T38" fmla="*/ 678 w 1603"/>
                <a:gd name="T39" fmla="*/ 1261 h 1558"/>
                <a:gd name="T40" fmla="*/ 593 w 1603"/>
                <a:gd name="T41" fmla="*/ 1195 h 1558"/>
                <a:gd name="T42" fmla="*/ 515 w 1603"/>
                <a:gd name="T43" fmla="*/ 1126 h 1558"/>
                <a:gd name="T44" fmla="*/ 442 w 1603"/>
                <a:gd name="T45" fmla="*/ 1057 h 1558"/>
                <a:gd name="T46" fmla="*/ 375 w 1603"/>
                <a:gd name="T47" fmla="*/ 988 h 1558"/>
                <a:gd name="T48" fmla="*/ 315 w 1603"/>
                <a:gd name="T49" fmla="*/ 919 h 1558"/>
                <a:gd name="T50" fmla="*/ 261 w 1603"/>
                <a:gd name="T51" fmla="*/ 850 h 1558"/>
                <a:gd name="T52" fmla="*/ 211 w 1603"/>
                <a:gd name="T53" fmla="*/ 783 h 1558"/>
                <a:gd name="T54" fmla="*/ 169 w 1603"/>
                <a:gd name="T55" fmla="*/ 719 h 1558"/>
                <a:gd name="T56" fmla="*/ 131 w 1603"/>
                <a:gd name="T57" fmla="*/ 658 h 1558"/>
                <a:gd name="T58" fmla="*/ 98 w 1603"/>
                <a:gd name="T59" fmla="*/ 602 h 1558"/>
                <a:gd name="T60" fmla="*/ 69 w 1603"/>
                <a:gd name="T61" fmla="*/ 549 h 1558"/>
                <a:gd name="T62" fmla="*/ 46 w 1603"/>
                <a:gd name="T63" fmla="*/ 502 h 1558"/>
                <a:gd name="T64" fmla="*/ 27 w 1603"/>
                <a:gd name="T65" fmla="*/ 460 h 1558"/>
                <a:gd name="T66" fmla="*/ 12 w 1603"/>
                <a:gd name="T67" fmla="*/ 428 h 1558"/>
                <a:gd name="T68" fmla="*/ 0 w 1603"/>
                <a:gd name="T69" fmla="*/ 401 h 1558"/>
                <a:gd name="T70" fmla="*/ 847 w 1603"/>
                <a:gd name="T71"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3" h="1558">
                  <a:moveTo>
                    <a:pt x="847" y="0"/>
                  </a:moveTo>
                  <a:lnTo>
                    <a:pt x="872" y="38"/>
                  </a:lnTo>
                  <a:lnTo>
                    <a:pt x="904" y="80"/>
                  </a:lnTo>
                  <a:lnTo>
                    <a:pt x="944" y="130"/>
                  </a:lnTo>
                  <a:lnTo>
                    <a:pt x="990" y="184"/>
                  </a:lnTo>
                  <a:lnTo>
                    <a:pt x="1042" y="243"/>
                  </a:lnTo>
                  <a:lnTo>
                    <a:pt x="1102" y="303"/>
                  </a:lnTo>
                  <a:lnTo>
                    <a:pt x="1169" y="366"/>
                  </a:lnTo>
                  <a:lnTo>
                    <a:pt x="1242" y="428"/>
                  </a:lnTo>
                  <a:lnTo>
                    <a:pt x="1322" y="491"/>
                  </a:lnTo>
                  <a:lnTo>
                    <a:pt x="1409" y="552"/>
                  </a:lnTo>
                  <a:lnTo>
                    <a:pt x="1503" y="610"/>
                  </a:lnTo>
                  <a:lnTo>
                    <a:pt x="1603" y="664"/>
                  </a:lnTo>
                  <a:lnTo>
                    <a:pt x="1284" y="1558"/>
                  </a:lnTo>
                  <a:lnTo>
                    <a:pt x="1211" y="1537"/>
                  </a:lnTo>
                  <a:lnTo>
                    <a:pt x="1090" y="1493"/>
                  </a:lnTo>
                  <a:lnTo>
                    <a:pt x="975" y="1441"/>
                  </a:lnTo>
                  <a:lnTo>
                    <a:pt x="870" y="1385"/>
                  </a:lnTo>
                  <a:lnTo>
                    <a:pt x="770" y="1324"/>
                  </a:lnTo>
                  <a:lnTo>
                    <a:pt x="678" y="1261"/>
                  </a:lnTo>
                  <a:lnTo>
                    <a:pt x="593" y="1195"/>
                  </a:lnTo>
                  <a:lnTo>
                    <a:pt x="515" y="1126"/>
                  </a:lnTo>
                  <a:lnTo>
                    <a:pt x="442" y="1057"/>
                  </a:lnTo>
                  <a:lnTo>
                    <a:pt x="375" y="988"/>
                  </a:lnTo>
                  <a:lnTo>
                    <a:pt x="315" y="919"/>
                  </a:lnTo>
                  <a:lnTo>
                    <a:pt x="261" y="850"/>
                  </a:lnTo>
                  <a:lnTo>
                    <a:pt x="211" y="783"/>
                  </a:lnTo>
                  <a:lnTo>
                    <a:pt x="169" y="719"/>
                  </a:lnTo>
                  <a:lnTo>
                    <a:pt x="131" y="658"/>
                  </a:lnTo>
                  <a:lnTo>
                    <a:pt x="98" y="602"/>
                  </a:lnTo>
                  <a:lnTo>
                    <a:pt x="69" y="549"/>
                  </a:lnTo>
                  <a:lnTo>
                    <a:pt x="46" y="502"/>
                  </a:lnTo>
                  <a:lnTo>
                    <a:pt x="27" y="460"/>
                  </a:lnTo>
                  <a:lnTo>
                    <a:pt x="12" y="428"/>
                  </a:lnTo>
                  <a:lnTo>
                    <a:pt x="0" y="401"/>
                  </a:lnTo>
                  <a:lnTo>
                    <a:pt x="847" y="0"/>
                  </a:lnTo>
                  <a:close/>
                </a:path>
              </a:pathLst>
            </a:custGeom>
            <a:solidFill>
              <a:schemeClr val="accent3">
                <a:lumMod val="60000"/>
                <a:lumOff val="40000"/>
                <a:alpha val="5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7" name="TextBox 121"/>
            <p:cNvSpPr txBox="1"/>
            <p:nvPr/>
          </p:nvSpPr>
          <p:spPr>
            <a:xfrm rot="999746">
              <a:off x="8009475" y="3995648"/>
              <a:ext cx="1206048" cy="466436"/>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141" b="1" dirty="0">
                  <a:solidFill>
                    <a:schemeClr val="bg1"/>
                  </a:solidFill>
                </a:rPr>
                <a:t>Evaluación independiente</a:t>
              </a:r>
              <a:endParaRPr lang="es-CO" sz="1141" b="1" dirty="0">
                <a:solidFill>
                  <a:schemeClr val="bg1"/>
                </a:solidFill>
                <a:latin typeface="Arial Narrow" panose="020B0606020202030204" pitchFamily="34" charset="0"/>
              </a:endParaRPr>
            </a:p>
          </p:txBody>
        </p:sp>
      </p:grpSp>
      <p:grpSp>
        <p:nvGrpSpPr>
          <p:cNvPr id="8" name="Grupo 7"/>
          <p:cNvGrpSpPr/>
          <p:nvPr/>
        </p:nvGrpSpPr>
        <p:grpSpPr>
          <a:xfrm>
            <a:off x="1846830" y="2010999"/>
            <a:ext cx="1621601" cy="1540183"/>
            <a:chOff x="5055283" y="2459723"/>
            <a:chExt cx="2018062" cy="1882395"/>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283" y="2459723"/>
              <a:ext cx="2018062" cy="1882395"/>
            </a:xfrm>
            <a:prstGeom prst="rect">
              <a:avLst/>
            </a:prstGeom>
          </p:spPr>
        </p:pic>
        <p:pic>
          <p:nvPicPr>
            <p:cNvPr id="10" name="Imagen 9"/>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34372" y="2935935"/>
              <a:ext cx="594171" cy="594172"/>
            </a:xfrm>
            <a:prstGeom prst="rect">
              <a:avLst/>
            </a:prstGeom>
          </p:spPr>
        </p:pic>
      </p:grpSp>
      <p:grpSp>
        <p:nvGrpSpPr>
          <p:cNvPr id="31" name="Grupo 30"/>
          <p:cNvGrpSpPr/>
          <p:nvPr/>
        </p:nvGrpSpPr>
        <p:grpSpPr>
          <a:xfrm>
            <a:off x="7598795" y="3782159"/>
            <a:ext cx="1375500" cy="630030"/>
            <a:chOff x="9960651" y="5388476"/>
            <a:chExt cx="1474188" cy="773920"/>
          </a:xfrm>
        </p:grpSpPr>
        <p:sp>
          <p:nvSpPr>
            <p:cNvPr id="32" name="Freeform 8"/>
            <p:cNvSpPr>
              <a:spLocks/>
            </p:cNvSpPr>
            <p:nvPr/>
          </p:nvSpPr>
          <p:spPr bwMode="auto">
            <a:xfrm flipH="1">
              <a:off x="9960651" y="5388476"/>
              <a:ext cx="381570" cy="379774"/>
            </a:xfrm>
            <a:custGeom>
              <a:avLst/>
              <a:gdLst>
                <a:gd name="T0" fmla="*/ 382 w 1547"/>
                <a:gd name="T1" fmla="*/ 0 h 1729"/>
                <a:gd name="T2" fmla="*/ 390 w 1547"/>
                <a:gd name="T3" fmla="*/ 2 h 1729"/>
                <a:gd name="T4" fmla="*/ 1264 w 1547"/>
                <a:gd name="T5" fmla="*/ 332 h 1729"/>
                <a:gd name="T6" fmla="*/ 1422 w 1547"/>
                <a:gd name="T7" fmla="*/ 390 h 1729"/>
                <a:gd name="T8" fmla="*/ 1420 w 1547"/>
                <a:gd name="T9" fmla="*/ 395 h 1729"/>
                <a:gd name="T10" fmla="*/ 1418 w 1547"/>
                <a:gd name="T11" fmla="*/ 411 h 1729"/>
                <a:gd name="T12" fmla="*/ 1414 w 1547"/>
                <a:gd name="T13" fmla="*/ 436 h 1729"/>
                <a:gd name="T14" fmla="*/ 1410 w 1547"/>
                <a:gd name="T15" fmla="*/ 468 h 1729"/>
                <a:gd name="T16" fmla="*/ 1406 w 1547"/>
                <a:gd name="T17" fmla="*/ 508 h 1729"/>
                <a:gd name="T18" fmla="*/ 1403 w 1547"/>
                <a:gd name="T19" fmla="*/ 556 h 1729"/>
                <a:gd name="T20" fmla="*/ 1399 w 1547"/>
                <a:gd name="T21" fmla="*/ 610 h 1729"/>
                <a:gd name="T22" fmla="*/ 1395 w 1547"/>
                <a:gd name="T23" fmla="*/ 670 h 1729"/>
                <a:gd name="T24" fmla="*/ 1395 w 1547"/>
                <a:gd name="T25" fmla="*/ 733 h 1729"/>
                <a:gd name="T26" fmla="*/ 1547 w 1547"/>
                <a:gd name="T27" fmla="*/ 823 h 1729"/>
                <a:gd name="T28" fmla="*/ 1401 w 1547"/>
                <a:gd name="T29" fmla="*/ 931 h 1729"/>
                <a:gd name="T30" fmla="*/ 1412 w 1547"/>
                <a:gd name="T31" fmla="*/ 1044 h 1729"/>
                <a:gd name="T32" fmla="*/ 1431 w 1547"/>
                <a:gd name="T33" fmla="*/ 1157 h 1729"/>
                <a:gd name="T34" fmla="*/ 1460 w 1547"/>
                <a:gd name="T35" fmla="*/ 1270 h 1729"/>
                <a:gd name="T36" fmla="*/ 1314 w 1547"/>
                <a:gd name="T37" fmla="*/ 1338 h 1729"/>
                <a:gd name="T38" fmla="*/ 451 w 1547"/>
                <a:gd name="T39" fmla="*/ 1729 h 1729"/>
                <a:gd name="T40" fmla="*/ 414 w 1547"/>
                <a:gd name="T41" fmla="*/ 1664 h 1729"/>
                <a:gd name="T42" fmla="*/ 0 w 1547"/>
                <a:gd name="T43" fmla="*/ 913 h 1729"/>
                <a:gd name="T44" fmla="*/ 382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382" y="0"/>
                  </a:moveTo>
                  <a:lnTo>
                    <a:pt x="390" y="2"/>
                  </a:lnTo>
                  <a:lnTo>
                    <a:pt x="1264" y="332"/>
                  </a:lnTo>
                  <a:lnTo>
                    <a:pt x="1422" y="390"/>
                  </a:lnTo>
                  <a:lnTo>
                    <a:pt x="1420" y="395"/>
                  </a:lnTo>
                  <a:lnTo>
                    <a:pt x="1418" y="411"/>
                  </a:lnTo>
                  <a:lnTo>
                    <a:pt x="1414" y="436"/>
                  </a:lnTo>
                  <a:lnTo>
                    <a:pt x="1410" y="468"/>
                  </a:lnTo>
                  <a:lnTo>
                    <a:pt x="1406" y="508"/>
                  </a:lnTo>
                  <a:lnTo>
                    <a:pt x="1403" y="556"/>
                  </a:lnTo>
                  <a:lnTo>
                    <a:pt x="1399" y="610"/>
                  </a:lnTo>
                  <a:lnTo>
                    <a:pt x="1395" y="670"/>
                  </a:lnTo>
                  <a:lnTo>
                    <a:pt x="1395" y="733"/>
                  </a:lnTo>
                  <a:lnTo>
                    <a:pt x="1547" y="823"/>
                  </a:lnTo>
                  <a:lnTo>
                    <a:pt x="1401" y="931"/>
                  </a:lnTo>
                  <a:lnTo>
                    <a:pt x="1412" y="1044"/>
                  </a:lnTo>
                  <a:lnTo>
                    <a:pt x="1431" y="1157"/>
                  </a:lnTo>
                  <a:lnTo>
                    <a:pt x="1460" y="1270"/>
                  </a:lnTo>
                  <a:lnTo>
                    <a:pt x="1314" y="1338"/>
                  </a:lnTo>
                  <a:lnTo>
                    <a:pt x="451" y="1729"/>
                  </a:lnTo>
                  <a:lnTo>
                    <a:pt x="414" y="1664"/>
                  </a:lnTo>
                  <a:lnTo>
                    <a:pt x="0" y="913"/>
                  </a:lnTo>
                  <a:lnTo>
                    <a:pt x="382"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33" name="Freeform 9"/>
            <p:cNvSpPr>
              <a:spLocks/>
            </p:cNvSpPr>
            <p:nvPr/>
          </p:nvSpPr>
          <p:spPr bwMode="auto">
            <a:xfrm flipH="1">
              <a:off x="10020191" y="5388917"/>
              <a:ext cx="268850" cy="379334"/>
            </a:xfrm>
            <a:custGeom>
              <a:avLst/>
              <a:gdLst>
                <a:gd name="T0" fmla="*/ 166 w 1090"/>
                <a:gd name="T1" fmla="*/ 0 h 1727"/>
                <a:gd name="T2" fmla="*/ 1040 w 1090"/>
                <a:gd name="T3" fmla="*/ 330 h 1727"/>
                <a:gd name="T4" fmla="*/ 1031 w 1090"/>
                <a:gd name="T5" fmla="*/ 378 h 1727"/>
                <a:gd name="T6" fmla="*/ 1021 w 1090"/>
                <a:gd name="T7" fmla="*/ 437 h 1727"/>
                <a:gd name="T8" fmla="*/ 1014 w 1090"/>
                <a:gd name="T9" fmla="*/ 508 h 1727"/>
                <a:gd name="T10" fmla="*/ 1006 w 1090"/>
                <a:gd name="T11" fmla="*/ 589 h 1727"/>
                <a:gd name="T12" fmla="*/ 1002 w 1090"/>
                <a:gd name="T13" fmla="*/ 677 h 1727"/>
                <a:gd name="T14" fmla="*/ 1002 w 1090"/>
                <a:gd name="T15" fmla="*/ 773 h 1727"/>
                <a:gd name="T16" fmla="*/ 1006 w 1090"/>
                <a:gd name="T17" fmla="*/ 875 h 1727"/>
                <a:gd name="T18" fmla="*/ 1016 w 1090"/>
                <a:gd name="T19" fmla="*/ 984 h 1727"/>
                <a:gd name="T20" fmla="*/ 1033 w 1090"/>
                <a:gd name="T21" fmla="*/ 1098 h 1727"/>
                <a:gd name="T22" fmla="*/ 1058 w 1090"/>
                <a:gd name="T23" fmla="*/ 1215 h 1727"/>
                <a:gd name="T24" fmla="*/ 1090 w 1090"/>
                <a:gd name="T25" fmla="*/ 1336 h 1727"/>
                <a:gd name="T26" fmla="*/ 227 w 1090"/>
                <a:gd name="T27" fmla="*/ 1727 h 1727"/>
                <a:gd name="T28" fmla="*/ 190 w 1090"/>
                <a:gd name="T29" fmla="*/ 1662 h 1727"/>
                <a:gd name="T30" fmla="*/ 135 w 1090"/>
                <a:gd name="T31" fmla="*/ 1529 h 1727"/>
                <a:gd name="T32" fmla="*/ 89 w 1090"/>
                <a:gd name="T33" fmla="*/ 1399 h 1727"/>
                <a:gd name="T34" fmla="*/ 54 w 1090"/>
                <a:gd name="T35" fmla="*/ 1272 h 1727"/>
                <a:gd name="T36" fmla="*/ 29 w 1090"/>
                <a:gd name="T37" fmla="*/ 1147 h 1727"/>
                <a:gd name="T38" fmla="*/ 12 w 1090"/>
                <a:gd name="T39" fmla="*/ 1027 h 1727"/>
                <a:gd name="T40" fmla="*/ 2 w 1090"/>
                <a:gd name="T41" fmla="*/ 910 h 1727"/>
                <a:gd name="T42" fmla="*/ 0 w 1090"/>
                <a:gd name="T43" fmla="*/ 796 h 1727"/>
                <a:gd name="T44" fmla="*/ 2 w 1090"/>
                <a:gd name="T45" fmla="*/ 689 h 1727"/>
                <a:gd name="T46" fmla="*/ 12 w 1090"/>
                <a:gd name="T47" fmla="*/ 587 h 1727"/>
                <a:gd name="T48" fmla="*/ 24 w 1090"/>
                <a:gd name="T49" fmla="*/ 491 h 1727"/>
                <a:gd name="T50" fmla="*/ 41 w 1090"/>
                <a:gd name="T51" fmla="*/ 401 h 1727"/>
                <a:gd name="T52" fmla="*/ 58 w 1090"/>
                <a:gd name="T53" fmla="*/ 320 h 1727"/>
                <a:gd name="T54" fmla="*/ 77 w 1090"/>
                <a:gd name="T55" fmla="*/ 245 h 1727"/>
                <a:gd name="T56" fmla="*/ 98 w 1090"/>
                <a:gd name="T57" fmla="*/ 178 h 1727"/>
                <a:gd name="T58" fmla="*/ 118 w 1090"/>
                <a:gd name="T59" fmla="*/ 119 h 1727"/>
                <a:gd name="T60" fmla="*/ 135 w 1090"/>
                <a:gd name="T61" fmla="*/ 71 h 1727"/>
                <a:gd name="T62" fmla="*/ 152 w 1090"/>
                <a:gd name="T63" fmla="*/ 31 h 1727"/>
                <a:gd name="T64" fmla="*/ 166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166" y="0"/>
                  </a:moveTo>
                  <a:lnTo>
                    <a:pt x="1040" y="330"/>
                  </a:lnTo>
                  <a:lnTo>
                    <a:pt x="1031" y="378"/>
                  </a:lnTo>
                  <a:lnTo>
                    <a:pt x="1021" y="437"/>
                  </a:lnTo>
                  <a:lnTo>
                    <a:pt x="1014" y="508"/>
                  </a:lnTo>
                  <a:lnTo>
                    <a:pt x="1006" y="589"/>
                  </a:lnTo>
                  <a:lnTo>
                    <a:pt x="1002" y="677"/>
                  </a:lnTo>
                  <a:lnTo>
                    <a:pt x="1002" y="773"/>
                  </a:lnTo>
                  <a:lnTo>
                    <a:pt x="1006" y="875"/>
                  </a:lnTo>
                  <a:lnTo>
                    <a:pt x="1016" y="984"/>
                  </a:lnTo>
                  <a:lnTo>
                    <a:pt x="1033" y="1098"/>
                  </a:lnTo>
                  <a:lnTo>
                    <a:pt x="1058" y="1215"/>
                  </a:lnTo>
                  <a:lnTo>
                    <a:pt x="1090" y="1336"/>
                  </a:lnTo>
                  <a:lnTo>
                    <a:pt x="227" y="1727"/>
                  </a:lnTo>
                  <a:lnTo>
                    <a:pt x="190" y="1662"/>
                  </a:lnTo>
                  <a:lnTo>
                    <a:pt x="135" y="1529"/>
                  </a:lnTo>
                  <a:lnTo>
                    <a:pt x="89" y="1399"/>
                  </a:lnTo>
                  <a:lnTo>
                    <a:pt x="54" y="1272"/>
                  </a:lnTo>
                  <a:lnTo>
                    <a:pt x="29" y="1147"/>
                  </a:lnTo>
                  <a:lnTo>
                    <a:pt x="12" y="1027"/>
                  </a:lnTo>
                  <a:lnTo>
                    <a:pt x="2" y="910"/>
                  </a:lnTo>
                  <a:lnTo>
                    <a:pt x="0" y="796"/>
                  </a:lnTo>
                  <a:lnTo>
                    <a:pt x="2" y="689"/>
                  </a:lnTo>
                  <a:lnTo>
                    <a:pt x="12" y="587"/>
                  </a:lnTo>
                  <a:lnTo>
                    <a:pt x="24" y="491"/>
                  </a:lnTo>
                  <a:lnTo>
                    <a:pt x="41" y="401"/>
                  </a:lnTo>
                  <a:lnTo>
                    <a:pt x="58" y="320"/>
                  </a:lnTo>
                  <a:lnTo>
                    <a:pt x="77" y="245"/>
                  </a:lnTo>
                  <a:lnTo>
                    <a:pt x="98" y="178"/>
                  </a:lnTo>
                  <a:lnTo>
                    <a:pt x="118" y="119"/>
                  </a:lnTo>
                  <a:lnTo>
                    <a:pt x="135" y="71"/>
                  </a:lnTo>
                  <a:lnTo>
                    <a:pt x="152" y="31"/>
                  </a:lnTo>
                  <a:lnTo>
                    <a:pt x="166"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34" name="Rectángulo 33"/>
            <p:cNvSpPr/>
            <p:nvPr/>
          </p:nvSpPr>
          <p:spPr>
            <a:xfrm>
              <a:off x="9982844" y="5874364"/>
              <a:ext cx="377535" cy="2880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s-CO" sz="761" b="1" dirty="0">
                <a:solidFill>
                  <a:schemeClr val="tx1">
                    <a:lumMod val="65000"/>
                    <a:lumOff val="35000"/>
                  </a:schemeClr>
                </a:solidFill>
                <a:latin typeface="Arial Narrow" panose="020B0606020202030204" pitchFamily="34" charset="0"/>
              </a:endParaRPr>
            </a:p>
          </p:txBody>
        </p:sp>
        <p:sp>
          <p:nvSpPr>
            <p:cNvPr id="35" name="CuadroTexto 34"/>
            <p:cNvSpPr txBox="1"/>
            <p:nvPr/>
          </p:nvSpPr>
          <p:spPr>
            <a:xfrm>
              <a:off x="10403590" y="545924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Responsabilidades</a:t>
              </a:r>
            </a:p>
          </p:txBody>
        </p:sp>
        <p:sp>
          <p:nvSpPr>
            <p:cNvPr id="36" name="CuadroTexto 35"/>
            <p:cNvSpPr txBox="1"/>
            <p:nvPr/>
          </p:nvSpPr>
          <p:spPr>
            <a:xfrm>
              <a:off x="10414364" y="590980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Actividades</a:t>
              </a:r>
            </a:p>
          </p:txBody>
        </p:sp>
      </p:grpSp>
      <p:sp>
        <p:nvSpPr>
          <p:cNvPr id="38" name="9 Rectángulo"/>
          <p:cNvSpPr/>
          <p:nvPr/>
        </p:nvSpPr>
        <p:spPr>
          <a:xfrm>
            <a:off x="1120514" y="654027"/>
            <a:ext cx="6778753" cy="12464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500" b="1" dirty="0">
                <a:solidFill>
                  <a:schemeClr val="tx1">
                    <a:lumMod val="65000"/>
                    <a:lumOff val="35000"/>
                  </a:schemeClr>
                </a:solidFill>
                <a:latin typeface="Arial Narrow" panose="020B0606020202030204" pitchFamily="34" charset="0"/>
              </a:rPr>
              <a:t>Roles y responsabilidades </a:t>
            </a:r>
          </a:p>
          <a:p>
            <a:pPr lvl="1" algn="ctr"/>
            <a:r>
              <a:rPr lang="es-ES" sz="2500" b="1" dirty="0">
                <a:solidFill>
                  <a:schemeClr val="accent5">
                    <a:lumMod val="50000"/>
                  </a:schemeClr>
                </a:solidFill>
                <a:latin typeface="Arial Narrow" panose="020B0606020202030204" pitchFamily="34" charset="0"/>
              </a:rPr>
              <a:t>Control Interno</a:t>
            </a:r>
            <a:endParaRPr lang="es-CO" sz="2500" b="1" dirty="0">
              <a:solidFill>
                <a:schemeClr val="accent5">
                  <a:lumMod val="50000"/>
                </a:schemeClr>
              </a:solidFill>
              <a:latin typeface="Arial Narrow" panose="020B0606020202030204" pitchFamily="34" charset="0"/>
            </a:endParaRPr>
          </a:p>
          <a:p>
            <a:pPr lvl="1" algn="ctr"/>
            <a:endParaRPr lang="es-CO" sz="2500" b="1" dirty="0">
              <a:solidFill>
                <a:schemeClr val="tx1">
                  <a:lumMod val="65000"/>
                  <a:lumOff val="35000"/>
                </a:schemeClr>
              </a:solidFill>
              <a:latin typeface="Arial Narrow" panose="020B0606020202030204" pitchFamily="34" charset="0"/>
            </a:endParaRPr>
          </a:p>
        </p:txBody>
      </p:sp>
      <p:grpSp>
        <p:nvGrpSpPr>
          <p:cNvPr id="28" name="Grupo 27"/>
          <p:cNvGrpSpPr/>
          <p:nvPr/>
        </p:nvGrpSpPr>
        <p:grpSpPr>
          <a:xfrm>
            <a:off x="361410" y="1247231"/>
            <a:ext cx="1262368" cy="302648"/>
            <a:chOff x="1381125" y="1827907"/>
            <a:chExt cx="1327787" cy="318332"/>
          </a:xfrm>
        </p:grpSpPr>
        <p:pic>
          <p:nvPicPr>
            <p:cNvPr id="29" name="Imagen 28">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30" name="CuadroTexto 29">
              <a:hlinkClick r:id="rId4" action="ppaction://hlinksldjump"/>
            </p:cNvPr>
            <p:cNvSpPr txBox="1"/>
            <p:nvPr/>
          </p:nvSpPr>
          <p:spPr>
            <a:xfrm>
              <a:off x="1664115" y="1833843"/>
              <a:ext cx="1044797" cy="312396"/>
            </a:xfrm>
            <a:prstGeom prst="rect">
              <a:avLst/>
            </a:prstGeom>
            <a:noFill/>
          </p:spPr>
          <p:txBody>
            <a:bodyPr wrap="square" rtlCol="0">
              <a:spAutoFit/>
            </a:bodyPr>
            <a:lstStyle/>
            <a:p>
              <a:r>
                <a:rPr lang="es-CO" sz="665" dirty="0">
                  <a:latin typeface="Arial Narrow" panose="020B0606020202030204" pitchFamily="34" charset="0"/>
                </a:rPr>
                <a:t>Regresar a definición de roles y responsabilidades </a:t>
              </a:r>
            </a:p>
          </p:txBody>
        </p:sp>
      </p:grpSp>
      <p:sp>
        <p:nvSpPr>
          <p:cNvPr id="39" name="Marcador de pie de página 2">
            <a:extLst>
              <a:ext uri="{FF2B5EF4-FFF2-40B4-BE49-F238E27FC236}">
                <a16:creationId xmlns:a16="http://schemas.microsoft.com/office/drawing/2014/main" id="{9EE1213A-A08A-459F-AC86-98CD1A462547}"/>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37" name="Grupo 36">
            <a:extLst>
              <a:ext uri="{FF2B5EF4-FFF2-40B4-BE49-F238E27FC236}">
                <a16:creationId xmlns:a16="http://schemas.microsoft.com/office/drawing/2014/main" id="{1F21E659-E1A5-43A4-9861-57D60BA5CCF3}"/>
              </a:ext>
            </a:extLst>
          </p:cNvPr>
          <p:cNvGrpSpPr/>
          <p:nvPr/>
        </p:nvGrpSpPr>
        <p:grpSpPr>
          <a:xfrm>
            <a:off x="438922" y="697324"/>
            <a:ext cx="869348" cy="500967"/>
            <a:chOff x="626678" y="746264"/>
            <a:chExt cx="869348" cy="500967"/>
          </a:xfrm>
        </p:grpSpPr>
        <p:sp>
          <p:nvSpPr>
            <p:cNvPr id="40" name="CuadroTexto 39">
              <a:hlinkClick r:id="rId7" action="ppaction://hlinksldjump"/>
              <a:extLst>
                <a:ext uri="{FF2B5EF4-FFF2-40B4-BE49-F238E27FC236}">
                  <a16:creationId xmlns:a16="http://schemas.microsoft.com/office/drawing/2014/main" id="{9D54B365-40AC-410C-A662-76E905882419}"/>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41" name="Imagen 40">
              <a:hlinkClick r:id="rId7" action="ppaction://hlinksldjump"/>
              <a:extLst>
                <a:ext uri="{FF2B5EF4-FFF2-40B4-BE49-F238E27FC236}">
                  <a16:creationId xmlns:a16="http://schemas.microsoft.com/office/drawing/2014/main" id="{81BFC7ED-4596-4CF2-985D-85F49A6DB523}"/>
                </a:ext>
              </a:extLst>
            </p:cNvPr>
            <p:cNvPicPr>
              <a:picLocks noChangeAspect="1"/>
            </p:cNvPicPr>
            <p:nvPr/>
          </p:nvPicPr>
          <p:blipFill>
            <a:blip r:embed="rId8"/>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3713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5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750"/>
                                        <p:tgtEl>
                                          <p:spTgt spid="3"/>
                                        </p:tgtEl>
                                      </p:cBhvr>
                                    </p:animEffect>
                                  </p:childTnLst>
                                </p:cTn>
                              </p:par>
                            </p:childTnLst>
                          </p:cTn>
                        </p:par>
                        <p:par>
                          <p:cTn id="11" fill="hold">
                            <p:stCondLst>
                              <p:cond delay="75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Rectángulo"/>
          <p:cNvSpPr/>
          <p:nvPr/>
        </p:nvSpPr>
        <p:spPr>
          <a:xfrm>
            <a:off x="1212260" y="700522"/>
            <a:ext cx="6778753"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500" b="1" dirty="0">
                <a:solidFill>
                  <a:schemeClr val="tx1">
                    <a:lumMod val="65000"/>
                    <a:lumOff val="35000"/>
                  </a:schemeClr>
                </a:solidFill>
                <a:latin typeface="Arial Narrow" panose="020B0606020202030204" pitchFamily="34" charset="0"/>
              </a:rPr>
              <a:t>Interrelación de roles y responsabilidades </a:t>
            </a:r>
          </a:p>
        </p:txBody>
      </p:sp>
      <p:pic>
        <p:nvPicPr>
          <p:cNvPr id="87" name="Imagen 86"/>
          <p:cNvPicPr>
            <a:picLocks noChangeAspect="1"/>
          </p:cNvPicPr>
          <p:nvPr/>
        </p:nvPicPr>
        <p:blipFill>
          <a:blip r:embed="rId2"/>
          <a:stretch>
            <a:fillRect/>
          </a:stretch>
        </p:blipFill>
        <p:spPr>
          <a:xfrm>
            <a:off x="1062435" y="1331853"/>
            <a:ext cx="7078405" cy="3426530"/>
          </a:xfrm>
          <a:prstGeom prst="rect">
            <a:avLst/>
          </a:prstGeom>
        </p:spPr>
      </p:pic>
      <p:sp>
        <p:nvSpPr>
          <p:cNvPr id="11" name="Marcador de pie de página 2">
            <a:extLst>
              <a:ext uri="{FF2B5EF4-FFF2-40B4-BE49-F238E27FC236}">
                <a16:creationId xmlns:a16="http://schemas.microsoft.com/office/drawing/2014/main" id="{6CB3F1DB-CB08-4F98-B12F-DCB714D3F25F}"/>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10" name="Grupo 9">
            <a:extLst>
              <a:ext uri="{FF2B5EF4-FFF2-40B4-BE49-F238E27FC236}">
                <a16:creationId xmlns:a16="http://schemas.microsoft.com/office/drawing/2014/main" id="{363C04FC-DCBE-4274-9189-7A2701338855}"/>
              </a:ext>
            </a:extLst>
          </p:cNvPr>
          <p:cNvGrpSpPr/>
          <p:nvPr/>
        </p:nvGrpSpPr>
        <p:grpSpPr>
          <a:xfrm>
            <a:off x="510002" y="753747"/>
            <a:ext cx="869348" cy="500967"/>
            <a:chOff x="626678" y="746264"/>
            <a:chExt cx="869348" cy="500967"/>
          </a:xfrm>
        </p:grpSpPr>
        <p:sp>
          <p:nvSpPr>
            <p:cNvPr id="12" name="CuadroTexto 11">
              <a:hlinkClick r:id="rId3" action="ppaction://hlinksldjump"/>
              <a:extLst>
                <a:ext uri="{FF2B5EF4-FFF2-40B4-BE49-F238E27FC236}">
                  <a16:creationId xmlns:a16="http://schemas.microsoft.com/office/drawing/2014/main" id="{19303A67-B621-41A8-916A-0A71F011F1C2}"/>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13" name="Imagen 12">
              <a:hlinkClick r:id="rId3" action="ppaction://hlinksldjump"/>
              <a:extLst>
                <a:ext uri="{FF2B5EF4-FFF2-40B4-BE49-F238E27FC236}">
                  <a16:creationId xmlns:a16="http://schemas.microsoft.com/office/drawing/2014/main" id="{5C0454B3-6F01-4743-B4F1-19C01D74A476}"/>
                </a:ext>
              </a:extLst>
            </p:cNvPr>
            <p:cNvPicPr>
              <a:picLocks noChangeAspect="1"/>
            </p:cNvPicPr>
            <p:nvPr/>
          </p:nvPicPr>
          <p:blipFill>
            <a:blip r:embed="rId4"/>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188948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500599" y="2624572"/>
            <a:ext cx="2213284" cy="741090"/>
            <a:chOff x="199548" y="2179772"/>
            <a:chExt cx="2327983" cy="779494"/>
          </a:xfrm>
        </p:grpSpPr>
        <p:sp>
          <p:nvSpPr>
            <p:cNvPr id="53" name="Rectángulo redondeado 52">
              <a:hlinkClick r:id="rId3" action="ppaction://hlinksldjump"/>
            </p:cNvPr>
            <p:cNvSpPr/>
            <p:nvPr/>
          </p:nvSpPr>
          <p:spPr>
            <a:xfrm>
              <a:off x="199548" y="2179772"/>
              <a:ext cx="2327983" cy="779494"/>
            </a:xfrm>
            <a:prstGeom prst="roundRect">
              <a:avLst>
                <a:gd name="adj" fmla="val 50000"/>
              </a:avLst>
            </a:prstGeom>
            <a:no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04047" algn="ctr"/>
              <a:r>
                <a:rPr lang="es-CO" sz="1331" dirty="0">
                  <a:solidFill>
                    <a:schemeClr val="tx1"/>
                  </a:solidFill>
                  <a:latin typeface="Arial Narrow" panose="020B0606020202030204" pitchFamily="34" charset="0"/>
                </a:rPr>
                <a:t>Direccionamiento Estratégico y Planeación</a:t>
              </a:r>
            </a:p>
          </p:txBody>
        </p:sp>
        <p:pic>
          <p:nvPicPr>
            <p:cNvPr id="1032" name="Picture 8" descr="planning, strategy, workflow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595" y="2345323"/>
              <a:ext cx="505173" cy="5051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o 4"/>
          <p:cNvGrpSpPr/>
          <p:nvPr/>
        </p:nvGrpSpPr>
        <p:grpSpPr>
          <a:xfrm>
            <a:off x="510035" y="1749114"/>
            <a:ext cx="2194410" cy="741090"/>
            <a:chOff x="219400" y="871461"/>
            <a:chExt cx="2308131" cy="779494"/>
          </a:xfrm>
        </p:grpSpPr>
        <p:sp>
          <p:nvSpPr>
            <p:cNvPr id="58" name="Rectángulo redondeado 57">
              <a:hlinkClick r:id="rId5" action="ppaction://hlinksldjump"/>
            </p:cNvPr>
            <p:cNvSpPr/>
            <p:nvPr/>
          </p:nvSpPr>
          <p:spPr>
            <a:xfrm>
              <a:off x="219400" y="871461"/>
              <a:ext cx="2308131" cy="779494"/>
            </a:xfrm>
            <a:prstGeom prst="roundRect">
              <a:avLst>
                <a:gd name="adj" fmla="val 50000"/>
              </a:avLst>
            </a:prstGeom>
            <a:no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91575" algn="ctr"/>
              <a:r>
                <a:rPr lang="es-CO" sz="1331" dirty="0">
                  <a:solidFill>
                    <a:schemeClr val="tx1"/>
                  </a:solidFill>
                  <a:latin typeface="Arial Narrow" panose="020B0606020202030204" pitchFamily="34" charset="0"/>
                </a:rPr>
                <a:t>Talento Humano</a:t>
              </a:r>
            </a:p>
          </p:txBody>
        </p:sp>
        <p:pic>
          <p:nvPicPr>
            <p:cNvPr id="1034" name="Picture 10" descr="hr, human, resources, staff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877" y="1008205"/>
              <a:ext cx="563206" cy="50600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1" name="Grupo 10"/>
          <p:cNvGrpSpPr/>
          <p:nvPr/>
        </p:nvGrpSpPr>
        <p:grpSpPr>
          <a:xfrm>
            <a:off x="3438090" y="4214980"/>
            <a:ext cx="2184264" cy="741090"/>
            <a:chOff x="6605458" y="3571482"/>
            <a:chExt cx="2297459" cy="779494"/>
          </a:xfrm>
        </p:grpSpPr>
        <p:sp>
          <p:nvSpPr>
            <p:cNvPr id="60" name="Rectángulo redondeado 59">
              <a:hlinkClick r:id="rId7" action="ppaction://hlinksldjump"/>
            </p:cNvPr>
            <p:cNvSpPr/>
            <p:nvPr/>
          </p:nvSpPr>
          <p:spPr>
            <a:xfrm>
              <a:off x="6605458" y="3571482"/>
              <a:ext cx="2297459" cy="779494"/>
            </a:xfrm>
            <a:prstGeom prst="roundRect">
              <a:avLst>
                <a:gd name="adj" fmla="val 50000"/>
              </a:avLst>
            </a:prstGeom>
            <a:noFill/>
            <a:ln w="57150">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91575" algn="ctr"/>
              <a:r>
                <a:rPr lang="es-CO" sz="1331" dirty="0">
                  <a:solidFill>
                    <a:schemeClr val="tx1"/>
                  </a:solidFill>
                  <a:latin typeface="Arial Narrow" panose="020B0606020202030204" pitchFamily="34" charset="0"/>
                </a:rPr>
                <a:t>Control Interno</a:t>
              </a:r>
            </a:p>
          </p:txBody>
        </p:sp>
        <p:pic>
          <p:nvPicPr>
            <p:cNvPr id="1036" name="Picture 12" descr="control, equalizer, music, sound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4447" y="3656428"/>
              <a:ext cx="609600" cy="6096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upo 6"/>
          <p:cNvGrpSpPr/>
          <p:nvPr/>
        </p:nvGrpSpPr>
        <p:grpSpPr>
          <a:xfrm>
            <a:off x="500598" y="3510863"/>
            <a:ext cx="2184867" cy="741090"/>
            <a:chOff x="199548" y="3501739"/>
            <a:chExt cx="2298093" cy="779494"/>
          </a:xfrm>
          <a:effectLst/>
        </p:grpSpPr>
        <p:sp>
          <p:nvSpPr>
            <p:cNvPr id="62" name="Rectángulo redondeado 61">
              <a:hlinkClick r:id="rId9" action="ppaction://hlinksldjump"/>
            </p:cNvPr>
            <p:cNvSpPr/>
            <p:nvPr/>
          </p:nvSpPr>
          <p:spPr>
            <a:xfrm>
              <a:off x="199548" y="3501739"/>
              <a:ext cx="2298093" cy="779494"/>
            </a:xfrm>
            <a:prstGeom prst="roundRect">
              <a:avLst>
                <a:gd name="adj" fmla="val 50000"/>
              </a:avLst>
            </a:prstGeom>
            <a:noFill/>
            <a:ln w="571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04047" algn="ctr"/>
              <a:r>
                <a:rPr lang="es-CO" sz="1331" dirty="0">
                  <a:solidFill>
                    <a:schemeClr val="tx1"/>
                  </a:solidFill>
                  <a:latin typeface="Arial Narrow" panose="020B0606020202030204" pitchFamily="34" charset="0"/>
                </a:rPr>
                <a:t>Gestión con valores para el resultado</a:t>
              </a:r>
            </a:p>
          </p:txBody>
        </p:sp>
        <p:pic>
          <p:nvPicPr>
            <p:cNvPr id="1038" name="Picture 14" descr="management, project, tasks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571" y="3680663"/>
              <a:ext cx="465153" cy="4651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upo 7"/>
          <p:cNvGrpSpPr/>
          <p:nvPr/>
        </p:nvGrpSpPr>
        <p:grpSpPr>
          <a:xfrm>
            <a:off x="6280747" y="1754929"/>
            <a:ext cx="2184867" cy="741090"/>
            <a:chOff x="6604824" y="861634"/>
            <a:chExt cx="2298093" cy="779494"/>
          </a:xfrm>
        </p:grpSpPr>
        <p:sp>
          <p:nvSpPr>
            <p:cNvPr id="64" name="Rectángulo redondeado 63">
              <a:hlinkClick r:id="rId11" action="ppaction://hlinksldjump"/>
            </p:cNvPr>
            <p:cNvSpPr/>
            <p:nvPr/>
          </p:nvSpPr>
          <p:spPr>
            <a:xfrm>
              <a:off x="6604824" y="861634"/>
              <a:ext cx="2298093" cy="779494"/>
            </a:xfrm>
            <a:prstGeom prst="roundRect">
              <a:avLst>
                <a:gd name="adj" fmla="val 50000"/>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91575" algn="ctr"/>
              <a:r>
                <a:rPr lang="es-CO" sz="1331" dirty="0">
                  <a:solidFill>
                    <a:schemeClr val="tx1"/>
                  </a:solidFill>
                  <a:latin typeface="Arial Narrow" panose="020B0606020202030204" pitchFamily="34" charset="0"/>
                </a:rPr>
                <a:t>Evaluación de Resultados</a:t>
              </a:r>
            </a:p>
          </p:txBody>
        </p:sp>
        <p:pic>
          <p:nvPicPr>
            <p:cNvPr id="1040" name="Picture 16" descr="evaluation, evaluations, sign 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0521" y="1029908"/>
              <a:ext cx="555435" cy="5554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o 8"/>
          <p:cNvGrpSpPr/>
          <p:nvPr/>
        </p:nvGrpSpPr>
        <p:grpSpPr>
          <a:xfrm>
            <a:off x="6280747" y="2602527"/>
            <a:ext cx="2184867" cy="741090"/>
            <a:chOff x="6604824" y="1753157"/>
            <a:chExt cx="2298093" cy="779494"/>
          </a:xfrm>
        </p:grpSpPr>
        <p:sp>
          <p:nvSpPr>
            <p:cNvPr id="66" name="Rectángulo redondeado 65">
              <a:hlinkClick r:id="rId13" action="ppaction://hlinksldjump"/>
            </p:cNvPr>
            <p:cNvSpPr/>
            <p:nvPr/>
          </p:nvSpPr>
          <p:spPr>
            <a:xfrm>
              <a:off x="6604824" y="1753157"/>
              <a:ext cx="2298093" cy="779494"/>
            </a:xfrm>
            <a:prstGeom prst="roundRect">
              <a:avLst>
                <a:gd name="adj" fmla="val 50000"/>
              </a:avLst>
            </a:prstGeom>
            <a:noFill/>
            <a:ln w="571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677596" algn="ctr"/>
              <a:r>
                <a:rPr lang="es-CO" sz="1331" dirty="0">
                  <a:solidFill>
                    <a:schemeClr val="tx1"/>
                  </a:solidFill>
                  <a:latin typeface="Arial Narrow" panose="020B0606020202030204" pitchFamily="34" charset="0"/>
                </a:rPr>
                <a:t>Información y Comunicación</a:t>
              </a:r>
            </a:p>
          </p:txBody>
        </p:sp>
        <p:pic>
          <p:nvPicPr>
            <p:cNvPr id="1042" name="Picture 18" descr="chat, comunication, message, text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0521" y="1906638"/>
              <a:ext cx="575428" cy="5754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upo 9"/>
          <p:cNvGrpSpPr/>
          <p:nvPr/>
        </p:nvGrpSpPr>
        <p:grpSpPr>
          <a:xfrm>
            <a:off x="6280747" y="3491981"/>
            <a:ext cx="2184867" cy="741090"/>
            <a:chOff x="6604824" y="2688704"/>
            <a:chExt cx="2298093" cy="779494"/>
          </a:xfrm>
        </p:grpSpPr>
        <p:sp>
          <p:nvSpPr>
            <p:cNvPr id="68" name="Rectángulo redondeado 67">
              <a:hlinkClick r:id="rId15" action="ppaction://hlinksldjump"/>
            </p:cNvPr>
            <p:cNvSpPr/>
            <p:nvPr/>
          </p:nvSpPr>
          <p:spPr>
            <a:xfrm>
              <a:off x="6604824" y="2688704"/>
              <a:ext cx="2298093" cy="779494"/>
            </a:xfrm>
            <a:prstGeom prst="roundRect">
              <a:avLst>
                <a:gd name="adj" fmla="val 50000"/>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04047" algn="ctr"/>
              <a:r>
                <a:rPr lang="es-CO" sz="1331" dirty="0">
                  <a:solidFill>
                    <a:schemeClr val="tx1"/>
                  </a:solidFill>
                  <a:latin typeface="Arial Narrow" panose="020B0606020202030204" pitchFamily="34" charset="0"/>
                </a:rPr>
                <a:t>Gestión del conocimiento e innovación</a:t>
              </a:r>
            </a:p>
          </p:txBody>
        </p:sp>
        <p:pic>
          <p:nvPicPr>
            <p:cNvPr id="1044" name="Picture 20" descr="innovation ic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94899" y="2751770"/>
              <a:ext cx="631050" cy="63105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9 Rectángulo"/>
          <p:cNvSpPr/>
          <p:nvPr/>
        </p:nvSpPr>
        <p:spPr>
          <a:xfrm>
            <a:off x="1132277" y="864604"/>
            <a:ext cx="6778753"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500" b="1" dirty="0">
                <a:solidFill>
                  <a:schemeClr val="tx1">
                    <a:lumMod val="65000"/>
                    <a:lumOff val="35000"/>
                  </a:schemeClr>
                </a:solidFill>
                <a:latin typeface="Arial Narrow" panose="020B0606020202030204" pitchFamily="34" charset="0"/>
              </a:rPr>
              <a:t>Estructura</a:t>
            </a:r>
          </a:p>
        </p:txBody>
      </p:sp>
      <p:pic>
        <p:nvPicPr>
          <p:cNvPr id="4" name="Imagen 3"/>
          <p:cNvPicPr>
            <a:picLocks noChangeAspect="1"/>
          </p:cNvPicPr>
          <p:nvPr/>
        </p:nvPicPr>
        <p:blipFill>
          <a:blip r:embed="rId17">
            <a:clrChange>
              <a:clrFrom>
                <a:srgbClr val="FFFFFF"/>
              </a:clrFrom>
              <a:clrTo>
                <a:srgbClr val="FFFFFF">
                  <a:alpha val="0"/>
                </a:srgbClr>
              </a:clrTo>
            </a:clrChange>
          </a:blip>
          <a:stretch>
            <a:fillRect/>
          </a:stretch>
        </p:blipFill>
        <p:spPr>
          <a:xfrm>
            <a:off x="3044114" y="1633439"/>
            <a:ext cx="2877984" cy="2508491"/>
          </a:xfrm>
          <a:prstGeom prst="rect">
            <a:avLst/>
          </a:prstGeom>
        </p:spPr>
      </p:pic>
      <p:sp>
        <p:nvSpPr>
          <p:cNvPr id="31" name="Rectangle 3"/>
          <p:cNvSpPr txBox="1">
            <a:spLocks noChangeArrowheads="1"/>
          </p:cNvSpPr>
          <p:nvPr/>
        </p:nvSpPr>
        <p:spPr>
          <a:xfrm>
            <a:off x="2117682" y="-10619"/>
            <a:ext cx="6347932" cy="680381"/>
          </a:xfrm>
          <a:prstGeom prst="rect">
            <a:avLst/>
          </a:prstGeom>
        </p:spPr>
        <p:txBody>
          <a:bodyPr vert="horz" wrap="square" lIns="86935" tIns="43467" rIns="86935" bIns="43467"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25970" indent="-325970">
              <a:spcBef>
                <a:spcPct val="50000"/>
              </a:spcBef>
            </a:pPr>
            <a:r>
              <a:rPr lang="es-CO" altLang="es-CO" sz="3800" b="1" dirty="0">
                <a:solidFill>
                  <a:srgbClr val="003399"/>
                </a:solidFill>
                <a:latin typeface="Arial Narrow" panose="020B0606020202030204" pitchFamily="34" charset="0"/>
              </a:rPr>
              <a:t>Sistema Único de Gestión SUG</a:t>
            </a:r>
            <a:endParaRPr lang="es-ES" altLang="es-CO" sz="3800" b="1" dirty="0">
              <a:solidFill>
                <a:srgbClr val="003399"/>
              </a:solidFill>
              <a:latin typeface="Arial Narrow" panose="020B0606020202030204" pitchFamily="34" charset="0"/>
            </a:endParaRPr>
          </a:p>
        </p:txBody>
      </p:sp>
      <p:sp>
        <p:nvSpPr>
          <p:cNvPr id="35" name="Marcador de pie de página 2">
            <a:extLst>
              <a:ext uri="{FF2B5EF4-FFF2-40B4-BE49-F238E27FC236}">
                <a16:creationId xmlns:a16="http://schemas.microsoft.com/office/drawing/2014/main" id="{65A93592-D2C3-4E2A-8A57-10CE72284C9E}"/>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34" name="Grupo 33">
            <a:extLst>
              <a:ext uri="{FF2B5EF4-FFF2-40B4-BE49-F238E27FC236}">
                <a16:creationId xmlns:a16="http://schemas.microsoft.com/office/drawing/2014/main" id="{DA7CC77F-DEB5-4360-BD6C-1B7B6DFCB6FF}"/>
              </a:ext>
            </a:extLst>
          </p:cNvPr>
          <p:cNvGrpSpPr/>
          <p:nvPr/>
        </p:nvGrpSpPr>
        <p:grpSpPr>
          <a:xfrm>
            <a:off x="626678" y="746264"/>
            <a:ext cx="869348" cy="500967"/>
            <a:chOff x="626678" y="746264"/>
            <a:chExt cx="869348" cy="500967"/>
          </a:xfrm>
        </p:grpSpPr>
        <p:sp>
          <p:nvSpPr>
            <p:cNvPr id="36" name="CuadroTexto 35">
              <a:hlinkClick r:id="rId18" action="ppaction://hlinksldjump"/>
              <a:extLst>
                <a:ext uri="{FF2B5EF4-FFF2-40B4-BE49-F238E27FC236}">
                  <a16:creationId xmlns:a16="http://schemas.microsoft.com/office/drawing/2014/main" id="{0354A107-8D10-4D02-84CD-BE140A2B1F79}"/>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37" name="Imagen 36">
              <a:hlinkClick r:id="rId18" action="ppaction://hlinksldjump"/>
              <a:extLst>
                <a:ext uri="{FF2B5EF4-FFF2-40B4-BE49-F238E27FC236}">
                  <a16:creationId xmlns:a16="http://schemas.microsoft.com/office/drawing/2014/main" id="{2D06E10B-C32A-4D16-ADC7-C36FBA65D153}"/>
                </a:ext>
              </a:extLst>
            </p:cNvPr>
            <p:cNvPicPr>
              <a:picLocks noChangeAspect="1"/>
            </p:cNvPicPr>
            <p:nvPr/>
          </p:nvPicPr>
          <p:blipFill>
            <a:blip r:embed="rId19"/>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325487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2"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1F7172A-6765-4CB7-93A9-48288AEDB7E3}"/>
              </a:ext>
            </a:extLst>
          </p:cNvPr>
          <p:cNvSpPr/>
          <p:nvPr/>
        </p:nvSpPr>
        <p:spPr>
          <a:xfrm>
            <a:off x="3087232" y="1169531"/>
            <a:ext cx="5695359" cy="3465843"/>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CO" dirty="0"/>
          </a:p>
        </p:txBody>
      </p:sp>
      <p:sp>
        <p:nvSpPr>
          <p:cNvPr id="7" name="Pentágono 6"/>
          <p:cNvSpPr/>
          <p:nvPr/>
        </p:nvSpPr>
        <p:spPr>
          <a:xfrm>
            <a:off x="361409" y="2064530"/>
            <a:ext cx="2794613" cy="2673906"/>
          </a:xfrm>
          <a:prstGeom prst="homePlate">
            <a:avLst>
              <a:gd name="adj" fmla="val 23585"/>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61080" algn="just"/>
            <a:r>
              <a:rPr lang="es-CO" sz="951" b="1" dirty="0">
                <a:solidFill>
                  <a:schemeClr val="tx1"/>
                </a:solidFill>
                <a:latin typeface="Arial Narrow" panose="020B0606020202030204" pitchFamily="34" charset="0"/>
              </a:rPr>
              <a:t>Objetivo de la dimensión: </a:t>
            </a:r>
          </a:p>
          <a:p>
            <a:pPr marL="261080" algn="just"/>
            <a:endParaRPr lang="es-CO" sz="951" b="1" dirty="0">
              <a:solidFill>
                <a:schemeClr val="tx1"/>
              </a:solidFill>
              <a:latin typeface="Arial Narrow" panose="020B0606020202030204" pitchFamily="34" charset="0"/>
            </a:endParaRPr>
          </a:p>
          <a:p>
            <a:pPr marL="261080" algn="just"/>
            <a:r>
              <a:rPr lang="es-ES" sz="951" b="1" dirty="0">
                <a:solidFill>
                  <a:schemeClr val="tx1"/>
                </a:solidFill>
                <a:latin typeface="Arial Narrow" panose="020B0606020202030204" pitchFamily="34" charset="0"/>
              </a:rPr>
              <a:t>Mide la capacidad de la entidad pública de gestionar adecuadamente su talento humano de acuerdo con las prioridades estratégicas de la entidad, las normas que les rigen en materia de personal y la garantía del derecho fundamental al diálogo social y a la concertación, promoviendo la integridad en el ejercicio de las funciones y las competencias de los servidores públicos.</a:t>
            </a:r>
            <a:endParaRPr lang="es-CO" sz="951" b="1" dirty="0">
              <a:solidFill>
                <a:schemeClr val="tx1"/>
              </a:solidFill>
              <a:latin typeface="Arial Narrow" panose="020B0606020202030204" pitchFamily="34" charset="0"/>
            </a:endParaRPr>
          </a:p>
        </p:txBody>
      </p:sp>
      <p:pic>
        <p:nvPicPr>
          <p:cNvPr id="3" name="Imagen 2"/>
          <p:cNvPicPr>
            <a:picLocks noChangeAspect="1"/>
          </p:cNvPicPr>
          <p:nvPr/>
        </p:nvPicPr>
        <p:blipFill>
          <a:blip r:embed="rId2">
            <a:clrChange>
              <a:clrFrom>
                <a:srgbClr val="FFFFFF"/>
              </a:clrFrom>
              <a:clrTo>
                <a:srgbClr val="FFFFFF">
                  <a:alpha val="0"/>
                </a:srgbClr>
              </a:clrTo>
            </a:clrChange>
          </a:blip>
          <a:stretch>
            <a:fillRect/>
          </a:stretch>
        </p:blipFill>
        <p:spPr>
          <a:xfrm>
            <a:off x="3328559" y="1234485"/>
            <a:ext cx="5248786" cy="3458248"/>
          </a:xfrm>
          <a:prstGeom prst="rect">
            <a:avLst/>
          </a:prstGeom>
        </p:spPr>
      </p:pic>
      <p:grpSp>
        <p:nvGrpSpPr>
          <p:cNvPr id="136" name="Grupo 135"/>
          <p:cNvGrpSpPr/>
          <p:nvPr/>
        </p:nvGrpSpPr>
        <p:grpSpPr>
          <a:xfrm>
            <a:off x="566655" y="1321151"/>
            <a:ext cx="2194410" cy="741090"/>
            <a:chOff x="219400" y="871461"/>
            <a:chExt cx="2308131" cy="779494"/>
          </a:xfrm>
        </p:grpSpPr>
        <p:sp>
          <p:nvSpPr>
            <p:cNvPr id="137" name="Rectángulo redondeado 136">
              <a:hlinkClick r:id="rId3" action="ppaction://hlinksldjump"/>
            </p:cNvPr>
            <p:cNvSpPr/>
            <p:nvPr/>
          </p:nvSpPr>
          <p:spPr>
            <a:xfrm>
              <a:off x="219400" y="871461"/>
              <a:ext cx="2308131" cy="779494"/>
            </a:xfrm>
            <a:prstGeom prst="roundRect">
              <a:avLst>
                <a:gd name="adj" fmla="val 50000"/>
              </a:avLst>
            </a:prstGeom>
            <a:no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91575" algn="ctr"/>
              <a:r>
                <a:rPr lang="es-CO" sz="1331" dirty="0">
                  <a:solidFill>
                    <a:schemeClr val="tx1"/>
                  </a:solidFill>
                  <a:latin typeface="Arial Narrow" panose="020B0606020202030204" pitchFamily="34" charset="0"/>
                </a:rPr>
                <a:t>Talento Humano</a:t>
              </a:r>
            </a:p>
          </p:txBody>
        </p:sp>
        <p:pic>
          <p:nvPicPr>
            <p:cNvPr id="138" name="Picture 10" descr="hr, human, resources, staff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77" y="1008205"/>
              <a:ext cx="563206" cy="50600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40" name="9 Rectángulo"/>
          <p:cNvSpPr/>
          <p:nvPr/>
        </p:nvSpPr>
        <p:spPr>
          <a:xfrm>
            <a:off x="1550288" y="677237"/>
            <a:ext cx="6778753"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500" b="1" dirty="0">
                <a:solidFill>
                  <a:schemeClr val="tx1">
                    <a:lumMod val="65000"/>
                    <a:lumOff val="35000"/>
                  </a:schemeClr>
                </a:solidFill>
                <a:latin typeface="Arial Narrow" panose="020B0606020202030204" pitchFamily="34" charset="0"/>
              </a:rPr>
              <a:t>Estructura – Dimensión de Talento Humano</a:t>
            </a:r>
          </a:p>
        </p:txBody>
      </p:sp>
      <p:grpSp>
        <p:nvGrpSpPr>
          <p:cNvPr id="12" name="Grupo 11"/>
          <p:cNvGrpSpPr/>
          <p:nvPr/>
        </p:nvGrpSpPr>
        <p:grpSpPr>
          <a:xfrm>
            <a:off x="1414564" y="760377"/>
            <a:ext cx="924669" cy="310771"/>
            <a:chOff x="1381125" y="1827907"/>
            <a:chExt cx="1266659" cy="279015"/>
          </a:xfrm>
        </p:grpSpPr>
        <p:pic>
          <p:nvPicPr>
            <p:cNvPr id="13" name="Imagen 12">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14" name="CuadroTexto 13">
              <a:hlinkClick r:id="rId5" action="ppaction://hlinksldjump"/>
            </p:cNvPr>
            <p:cNvSpPr txBox="1"/>
            <p:nvPr/>
          </p:nvSpPr>
          <p:spPr>
            <a:xfrm>
              <a:off x="1664115" y="1833843"/>
              <a:ext cx="983669" cy="204757"/>
            </a:xfrm>
            <a:prstGeom prst="rect">
              <a:avLst/>
            </a:prstGeom>
            <a:noFill/>
          </p:spPr>
          <p:txBody>
            <a:bodyPr wrap="square" rtlCol="0">
              <a:spAutoFit/>
            </a:bodyPr>
            <a:lstStyle/>
            <a:p>
              <a:r>
                <a:rPr lang="es-CO" sz="665" dirty="0">
                  <a:latin typeface="Arial Narrow" panose="020B0606020202030204" pitchFamily="34" charset="0"/>
                </a:rPr>
                <a:t>Regresar a estructura</a:t>
              </a:r>
            </a:p>
          </p:txBody>
        </p:sp>
      </p:grpSp>
      <p:sp>
        <p:nvSpPr>
          <p:cNvPr id="19" name="Marcador de pie de página 2">
            <a:extLst>
              <a:ext uri="{FF2B5EF4-FFF2-40B4-BE49-F238E27FC236}">
                <a16:creationId xmlns:a16="http://schemas.microsoft.com/office/drawing/2014/main" id="{70613FB6-3B1D-4879-8E82-DE05CD82793A}"/>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18" name="Grupo 17">
            <a:extLst>
              <a:ext uri="{FF2B5EF4-FFF2-40B4-BE49-F238E27FC236}">
                <a16:creationId xmlns:a16="http://schemas.microsoft.com/office/drawing/2014/main" id="{78FA7DD7-D0ED-4B87-8BF1-969769CAE3B1}"/>
              </a:ext>
            </a:extLst>
          </p:cNvPr>
          <p:cNvGrpSpPr/>
          <p:nvPr/>
        </p:nvGrpSpPr>
        <p:grpSpPr>
          <a:xfrm>
            <a:off x="460130" y="665280"/>
            <a:ext cx="869348" cy="500967"/>
            <a:chOff x="626678" y="746264"/>
            <a:chExt cx="869348" cy="500967"/>
          </a:xfrm>
        </p:grpSpPr>
        <p:sp>
          <p:nvSpPr>
            <p:cNvPr id="20" name="CuadroTexto 19">
              <a:hlinkClick r:id="rId8" action="ppaction://hlinksldjump"/>
              <a:extLst>
                <a:ext uri="{FF2B5EF4-FFF2-40B4-BE49-F238E27FC236}">
                  <a16:creationId xmlns:a16="http://schemas.microsoft.com/office/drawing/2014/main" id="{F98F2D25-ACC0-4CA9-A16B-95DD141E193E}"/>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21" name="Imagen 20">
              <a:hlinkClick r:id="rId8" action="ppaction://hlinksldjump"/>
              <a:extLst>
                <a:ext uri="{FF2B5EF4-FFF2-40B4-BE49-F238E27FC236}">
                  <a16:creationId xmlns:a16="http://schemas.microsoft.com/office/drawing/2014/main" id="{9BAD38E2-348B-404C-B08A-A354507B9A56}"/>
                </a:ext>
              </a:extLst>
            </p:cNvPr>
            <p:cNvPicPr>
              <a:picLocks noChangeAspect="1"/>
            </p:cNvPicPr>
            <p:nvPr/>
          </p:nvPicPr>
          <p:blipFill>
            <a:blip r:embed="rId9"/>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29239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anim calcmode="lin" valueType="num">
                                      <p:cBhvr>
                                        <p:cTn id="8" dur="1000" fill="hold"/>
                                        <p:tgtEl>
                                          <p:spTgt spid="136"/>
                                        </p:tgtEl>
                                        <p:attrNameLst>
                                          <p:attrName>ppt_x</p:attrName>
                                        </p:attrNameLst>
                                      </p:cBhvr>
                                      <p:tavLst>
                                        <p:tav tm="0">
                                          <p:val>
                                            <p:strVal val="#ppt_x"/>
                                          </p:val>
                                        </p:tav>
                                        <p:tav tm="100000">
                                          <p:val>
                                            <p:strVal val="#ppt_x"/>
                                          </p:val>
                                        </p:tav>
                                      </p:tavLst>
                                    </p:anim>
                                    <p:anim calcmode="lin" valueType="num">
                                      <p:cBhvr>
                                        <p:cTn id="9" dur="1000" fill="hold"/>
                                        <p:tgtEl>
                                          <p:spTgt spid="1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dondear rectángulo de esquina diagonal 14">
            <a:hlinkClick r:id="rId2" action="ppaction://hlinksldjump"/>
          </p:cNvPr>
          <p:cNvSpPr/>
          <p:nvPr/>
        </p:nvSpPr>
        <p:spPr>
          <a:xfrm>
            <a:off x="3349801" y="3584252"/>
            <a:ext cx="4704624" cy="869348"/>
          </a:xfrm>
          <a:prstGeom prst="round2DiagRect">
            <a:avLst>
              <a:gd name="adj1" fmla="val 50000"/>
              <a:gd name="adj2" fmla="val 0"/>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56" dirty="0">
                <a:solidFill>
                  <a:schemeClr val="tx1"/>
                </a:solidFill>
                <a:latin typeface="Arial Narrow" panose="020B0606020202030204" pitchFamily="34" charset="0"/>
              </a:rPr>
              <a:t>D</a:t>
            </a: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capacidad de la entidad pública de implementar la estrategia de cambio cultural que incluya la adopción del código de integridad del servicio público, el manejo de conflictos de interés y el fortalecimiento de la declaración de bienes y rentas, la gestión de riesgos y el control interno.</a:t>
            </a:r>
            <a:endParaRPr lang="es-CO" sz="856" dirty="0">
              <a:solidFill>
                <a:schemeClr val="tx1"/>
              </a:solidFill>
              <a:latin typeface="Arial Narrow" panose="020B0606020202030204" pitchFamily="34" charset="0"/>
            </a:endParaRPr>
          </a:p>
        </p:txBody>
      </p:sp>
      <p:sp>
        <p:nvSpPr>
          <p:cNvPr id="14" name="Redondear rectángulo de esquina diagonal 13">
            <a:hlinkClick r:id="rId3" action="ppaction://hlinksldjump"/>
          </p:cNvPr>
          <p:cNvSpPr/>
          <p:nvPr/>
        </p:nvSpPr>
        <p:spPr>
          <a:xfrm>
            <a:off x="3349801" y="2082916"/>
            <a:ext cx="4704624" cy="842550"/>
          </a:xfrm>
          <a:prstGeom prst="round2DiagRect">
            <a:avLst>
              <a:gd name="adj1" fmla="val 50000"/>
              <a:gd name="adj2" fmla="val 0"/>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56" dirty="0">
                <a:solidFill>
                  <a:schemeClr val="tx1"/>
                </a:solidFill>
                <a:latin typeface="Arial Narrow" panose="020B0606020202030204" pitchFamily="34" charset="0"/>
              </a:rPr>
              <a:t>D</a:t>
            </a: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el aporte de la gestión del talento humano, de acuerdo con el ciclo de vida del servidor (ingreso, desarrollo y retiro), al cumplimiento de los objetivos institucionales y del Estado en general.</a:t>
            </a:r>
            <a:endParaRPr lang="es-CO" sz="856" dirty="0">
              <a:solidFill>
                <a:schemeClr val="tx1"/>
              </a:solidFill>
              <a:latin typeface="Arial Narrow" panose="020B0606020202030204" pitchFamily="34" charset="0"/>
            </a:endParaRPr>
          </a:p>
        </p:txBody>
      </p:sp>
      <p:sp>
        <p:nvSpPr>
          <p:cNvPr id="4" name="Rectángulo redondeado 3">
            <a:hlinkClick r:id="rId3" action="ppaction://hlinksldjump"/>
          </p:cNvPr>
          <p:cNvSpPr/>
          <p:nvPr/>
        </p:nvSpPr>
        <p:spPr>
          <a:xfrm>
            <a:off x="2926055" y="1671664"/>
            <a:ext cx="5463177" cy="741090"/>
          </a:xfrm>
          <a:prstGeom prst="roundRect">
            <a:avLst>
              <a:gd name="adj" fmla="val 50000"/>
            </a:avLst>
          </a:prstGeom>
          <a:solidFill>
            <a:schemeClr val="accent3">
              <a:lumMod val="60000"/>
              <a:lumOff val="4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282" dirty="0">
                <a:solidFill>
                  <a:schemeClr val="tx1"/>
                </a:solidFill>
                <a:latin typeface="Arial Narrow" panose="020B0606020202030204" pitchFamily="34" charset="0"/>
              </a:rPr>
              <a:t>Política de Gestión Estratégica del Talento Humano – GETH</a:t>
            </a:r>
          </a:p>
        </p:txBody>
      </p:sp>
      <p:sp>
        <p:nvSpPr>
          <p:cNvPr id="7" name="Rectángulo redondeado 6">
            <a:hlinkClick r:id="rId2" action="ppaction://hlinksldjump"/>
          </p:cNvPr>
          <p:cNvSpPr/>
          <p:nvPr/>
        </p:nvSpPr>
        <p:spPr>
          <a:xfrm>
            <a:off x="2970526" y="3202726"/>
            <a:ext cx="5463177" cy="741090"/>
          </a:xfrm>
          <a:prstGeom prst="roundRect">
            <a:avLst>
              <a:gd name="adj" fmla="val 50000"/>
            </a:avLst>
          </a:prstGeom>
          <a:solidFill>
            <a:schemeClr val="accent3">
              <a:lumMod val="60000"/>
              <a:lumOff val="4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282" dirty="0">
                <a:solidFill>
                  <a:schemeClr val="tx1"/>
                </a:solidFill>
                <a:latin typeface="Arial Narrow" panose="020B0606020202030204" pitchFamily="34" charset="0"/>
              </a:rPr>
              <a:t>Política de Integridad</a:t>
            </a:r>
          </a:p>
        </p:txBody>
      </p:sp>
      <p:grpSp>
        <p:nvGrpSpPr>
          <p:cNvPr id="16" name="Grupo 15"/>
          <p:cNvGrpSpPr/>
          <p:nvPr/>
        </p:nvGrpSpPr>
        <p:grpSpPr>
          <a:xfrm rot="16200000">
            <a:off x="481103" y="2534464"/>
            <a:ext cx="2308582" cy="845925"/>
            <a:chOff x="219400" y="871461"/>
            <a:chExt cx="2308131" cy="779494"/>
          </a:xfrm>
        </p:grpSpPr>
        <p:sp>
          <p:nvSpPr>
            <p:cNvPr id="17" name="Rectángulo redondeado 16">
              <a:hlinkClick r:id="rId4" action="ppaction://hlinksldjump"/>
            </p:cNvPr>
            <p:cNvSpPr/>
            <p:nvPr/>
          </p:nvSpPr>
          <p:spPr>
            <a:xfrm>
              <a:off x="219400" y="871461"/>
              <a:ext cx="2308131" cy="779494"/>
            </a:xfrm>
            <a:prstGeom prst="roundRect">
              <a:avLst>
                <a:gd name="adj" fmla="val 50000"/>
              </a:avLst>
            </a:prstGeom>
            <a:no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91575" algn="ctr"/>
              <a:r>
                <a:rPr lang="es-CO" sz="1331" dirty="0">
                  <a:solidFill>
                    <a:schemeClr val="tx1"/>
                  </a:solidFill>
                  <a:latin typeface="Arial Narrow" panose="020B0606020202030204" pitchFamily="34" charset="0"/>
                </a:rPr>
                <a:t>Talento Humano</a:t>
              </a:r>
            </a:p>
          </p:txBody>
        </p:sp>
        <p:pic>
          <p:nvPicPr>
            <p:cNvPr id="18" name="Picture 10" descr="hr, human, resources, staff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77" y="1008205"/>
              <a:ext cx="563206" cy="50600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0" name="9 Rectángulo"/>
          <p:cNvSpPr/>
          <p:nvPr/>
        </p:nvSpPr>
        <p:spPr>
          <a:xfrm>
            <a:off x="2047921" y="727657"/>
            <a:ext cx="6778753"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500" b="1" dirty="0">
                <a:solidFill>
                  <a:schemeClr val="tx1">
                    <a:lumMod val="65000"/>
                    <a:lumOff val="35000"/>
                  </a:schemeClr>
                </a:solidFill>
                <a:latin typeface="Arial Narrow" panose="020B0606020202030204" pitchFamily="34" charset="0"/>
              </a:rPr>
              <a:t>Estructura – Políticas de Gestión y Desempeño</a:t>
            </a:r>
          </a:p>
        </p:txBody>
      </p:sp>
      <p:grpSp>
        <p:nvGrpSpPr>
          <p:cNvPr id="3" name="Grupo 2"/>
          <p:cNvGrpSpPr/>
          <p:nvPr/>
        </p:nvGrpSpPr>
        <p:grpSpPr>
          <a:xfrm>
            <a:off x="7643931" y="2715163"/>
            <a:ext cx="1200474" cy="405514"/>
            <a:chOff x="7650726" y="2579039"/>
            <a:chExt cx="1262686" cy="426528"/>
          </a:xfrm>
        </p:grpSpPr>
        <p:pic>
          <p:nvPicPr>
            <p:cNvPr id="24" name="Imagen 23"/>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7650726" y="2579039"/>
              <a:ext cx="303245" cy="304071"/>
            </a:xfrm>
            <a:prstGeom prst="rect">
              <a:avLst/>
            </a:prstGeom>
          </p:spPr>
        </p:pic>
        <p:sp>
          <p:nvSpPr>
            <p:cNvPr id="2" name="CuadroTexto 1"/>
            <p:cNvSpPr txBox="1"/>
            <p:nvPr/>
          </p:nvSpPr>
          <p:spPr>
            <a:xfrm>
              <a:off x="7866507" y="2662147"/>
              <a:ext cx="1046905" cy="343420"/>
            </a:xfrm>
            <a:prstGeom prst="rect">
              <a:avLst/>
            </a:prstGeom>
            <a:noFill/>
          </p:spPr>
          <p:txBody>
            <a:bodyPr wrap="square" rtlCol="0">
              <a:spAutoFit/>
            </a:bodyPr>
            <a:lstStyle/>
            <a:p>
              <a:r>
                <a:rPr lang="es-CO" sz="761" dirty="0">
                  <a:solidFill>
                    <a:schemeClr val="accent3">
                      <a:lumMod val="75000"/>
                    </a:schemeClr>
                  </a:solidFill>
                  <a:latin typeface="Arial Narrow" panose="020B0606020202030204" pitchFamily="34" charset="0"/>
                </a:rPr>
                <a:t>Ver productos y entregables</a:t>
              </a:r>
            </a:p>
          </p:txBody>
        </p:sp>
      </p:grpSp>
      <p:grpSp>
        <p:nvGrpSpPr>
          <p:cNvPr id="26" name="Grupo 25"/>
          <p:cNvGrpSpPr/>
          <p:nvPr/>
        </p:nvGrpSpPr>
        <p:grpSpPr>
          <a:xfrm>
            <a:off x="7643828" y="4325347"/>
            <a:ext cx="1200474" cy="405514"/>
            <a:chOff x="7650726" y="2579039"/>
            <a:chExt cx="1262686" cy="426528"/>
          </a:xfrm>
        </p:grpSpPr>
        <p:pic>
          <p:nvPicPr>
            <p:cNvPr id="27" name="Imagen 26">
              <a:hlinkClick r:id="rId2" action="ppaction://hlinksldjump"/>
            </p:cNvPr>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7650726" y="2579039"/>
              <a:ext cx="303245" cy="304071"/>
            </a:xfrm>
            <a:prstGeom prst="rect">
              <a:avLst/>
            </a:prstGeom>
          </p:spPr>
        </p:pic>
        <p:sp>
          <p:nvSpPr>
            <p:cNvPr id="28" name="CuadroTexto 27"/>
            <p:cNvSpPr txBox="1"/>
            <p:nvPr/>
          </p:nvSpPr>
          <p:spPr>
            <a:xfrm>
              <a:off x="7866507" y="2662147"/>
              <a:ext cx="1046905" cy="343420"/>
            </a:xfrm>
            <a:prstGeom prst="rect">
              <a:avLst/>
            </a:prstGeom>
            <a:noFill/>
          </p:spPr>
          <p:txBody>
            <a:bodyPr wrap="square" rtlCol="0">
              <a:spAutoFit/>
            </a:bodyPr>
            <a:lstStyle/>
            <a:p>
              <a:r>
                <a:rPr lang="es-CO" sz="761" dirty="0">
                  <a:solidFill>
                    <a:schemeClr val="accent3">
                      <a:lumMod val="75000"/>
                    </a:schemeClr>
                  </a:solidFill>
                  <a:latin typeface="Arial Narrow" panose="020B0606020202030204" pitchFamily="34" charset="0"/>
                </a:rPr>
                <a:t>Ver productos y entregables</a:t>
              </a:r>
            </a:p>
          </p:txBody>
        </p:sp>
      </p:grpSp>
      <p:grpSp>
        <p:nvGrpSpPr>
          <p:cNvPr id="29" name="Grupo 28"/>
          <p:cNvGrpSpPr/>
          <p:nvPr/>
        </p:nvGrpSpPr>
        <p:grpSpPr>
          <a:xfrm>
            <a:off x="1360829" y="839416"/>
            <a:ext cx="935266" cy="265268"/>
            <a:chOff x="1381125" y="1827907"/>
            <a:chExt cx="1266659" cy="279015"/>
          </a:xfrm>
        </p:grpSpPr>
        <p:pic>
          <p:nvPicPr>
            <p:cNvPr id="30" name="Imagen 29">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31" name="CuadroTexto 30">
              <a:hlinkClick r:id="rId8" action="ppaction://hlinksldjump"/>
            </p:cNvPr>
            <p:cNvSpPr txBox="1"/>
            <p:nvPr/>
          </p:nvSpPr>
          <p:spPr>
            <a:xfrm>
              <a:off x="1664115" y="1833843"/>
              <a:ext cx="983669" cy="204757"/>
            </a:xfrm>
            <a:prstGeom prst="rect">
              <a:avLst/>
            </a:prstGeom>
            <a:noFill/>
          </p:spPr>
          <p:txBody>
            <a:bodyPr wrap="square" rtlCol="0">
              <a:spAutoFit/>
            </a:bodyPr>
            <a:lstStyle/>
            <a:p>
              <a:r>
                <a:rPr lang="es-CO" sz="665" dirty="0">
                  <a:latin typeface="Arial Narrow" panose="020B0606020202030204" pitchFamily="34" charset="0"/>
                </a:rPr>
                <a:t>Regresar a estructura</a:t>
              </a:r>
            </a:p>
          </p:txBody>
        </p:sp>
      </p:grpSp>
      <p:sp>
        <p:nvSpPr>
          <p:cNvPr id="36" name="Marcador de pie de página 2">
            <a:extLst>
              <a:ext uri="{FF2B5EF4-FFF2-40B4-BE49-F238E27FC236}">
                <a16:creationId xmlns:a16="http://schemas.microsoft.com/office/drawing/2014/main" id="{BFDC9ADF-CFF5-4184-8DFA-C478182EEEBE}"/>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23" name="Grupo 22">
            <a:extLst>
              <a:ext uri="{FF2B5EF4-FFF2-40B4-BE49-F238E27FC236}">
                <a16:creationId xmlns:a16="http://schemas.microsoft.com/office/drawing/2014/main" id="{937C5718-E413-4A2D-B08F-A5B4873F613A}"/>
              </a:ext>
            </a:extLst>
          </p:cNvPr>
          <p:cNvGrpSpPr/>
          <p:nvPr/>
        </p:nvGrpSpPr>
        <p:grpSpPr>
          <a:xfrm>
            <a:off x="317326" y="751970"/>
            <a:ext cx="869348" cy="500967"/>
            <a:chOff x="626678" y="746264"/>
            <a:chExt cx="869348" cy="500967"/>
          </a:xfrm>
        </p:grpSpPr>
        <p:sp>
          <p:nvSpPr>
            <p:cNvPr id="25" name="CuadroTexto 24">
              <a:hlinkClick r:id="rId11" action="ppaction://hlinksldjump"/>
              <a:extLst>
                <a:ext uri="{FF2B5EF4-FFF2-40B4-BE49-F238E27FC236}">
                  <a16:creationId xmlns:a16="http://schemas.microsoft.com/office/drawing/2014/main" id="{5B6C17BB-04FA-4E48-AE4A-999BA254223F}"/>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35" name="Imagen 34">
              <a:hlinkClick r:id="rId11" action="ppaction://hlinksldjump"/>
              <a:extLst>
                <a:ext uri="{FF2B5EF4-FFF2-40B4-BE49-F238E27FC236}">
                  <a16:creationId xmlns:a16="http://schemas.microsoft.com/office/drawing/2014/main" id="{7C66AB16-A7B5-4B8A-B448-0B8C08FEBF1A}"/>
                </a:ext>
              </a:extLst>
            </p:cNvPr>
            <p:cNvPicPr>
              <a:picLocks noChangeAspect="1"/>
            </p:cNvPicPr>
            <p:nvPr/>
          </p:nvPicPr>
          <p:blipFill>
            <a:blip r:embed="rId12"/>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231962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ágono 15"/>
          <p:cNvSpPr/>
          <p:nvPr/>
        </p:nvSpPr>
        <p:spPr>
          <a:xfrm>
            <a:off x="1584886" y="4225547"/>
            <a:ext cx="2938727" cy="401858"/>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consolida las funciones y los perfiles de todos los empleos de la entidad.</a:t>
            </a:r>
          </a:p>
        </p:txBody>
      </p:sp>
      <p:sp>
        <p:nvSpPr>
          <p:cNvPr id="17" name="Rectángulo redondeado 16"/>
          <p:cNvSpPr/>
          <p:nvPr/>
        </p:nvSpPr>
        <p:spPr>
          <a:xfrm>
            <a:off x="460133" y="4208058"/>
            <a:ext cx="1165286" cy="439769"/>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Manuales de funciones y competencias </a:t>
            </a:r>
          </a:p>
        </p:txBody>
      </p:sp>
      <p:sp>
        <p:nvSpPr>
          <p:cNvPr id="2" name="Rectángulo redondeado 1"/>
          <p:cNvSpPr/>
          <p:nvPr/>
        </p:nvSpPr>
        <p:spPr>
          <a:xfrm>
            <a:off x="1088292" y="703181"/>
            <a:ext cx="7481550" cy="553698"/>
          </a:xfrm>
          <a:prstGeom prst="roundRect">
            <a:avLst>
              <a:gd name="adj" fmla="val 50000"/>
            </a:avLst>
          </a:prstGeom>
          <a:solidFill>
            <a:schemeClr val="accent3">
              <a:lumMod val="40000"/>
              <a:lumOff val="6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Gestión Estratégica del Talento Humano – GETH</a:t>
            </a:r>
          </a:p>
        </p:txBody>
      </p:sp>
      <p:sp>
        <p:nvSpPr>
          <p:cNvPr id="4" name="Pentágono 3"/>
          <p:cNvSpPr/>
          <p:nvPr/>
        </p:nvSpPr>
        <p:spPr>
          <a:xfrm>
            <a:off x="1423843" y="1751149"/>
            <a:ext cx="3212023" cy="409472"/>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dispone de la información normativa, objetivos, misión, entorno y metas estratégicas del proceso de Talento Humano</a:t>
            </a:r>
          </a:p>
        </p:txBody>
      </p:sp>
      <p:sp>
        <p:nvSpPr>
          <p:cNvPr id="5" name="Rectángulo redondeado 4"/>
          <p:cNvSpPr/>
          <p:nvPr/>
        </p:nvSpPr>
        <p:spPr>
          <a:xfrm>
            <a:off x="421846" y="1731835"/>
            <a:ext cx="1224706" cy="448101"/>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Marco Normativo - Estratégico</a:t>
            </a:r>
          </a:p>
        </p:txBody>
      </p:sp>
      <p:sp>
        <p:nvSpPr>
          <p:cNvPr id="14" name="Pentágono 13"/>
          <p:cNvSpPr/>
          <p:nvPr/>
        </p:nvSpPr>
        <p:spPr>
          <a:xfrm>
            <a:off x="1646550" y="3306014"/>
            <a:ext cx="2912167" cy="379405"/>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Mecanismo de información que permite visualizar en tiempo real datos sobre antigüedad, nivel educativo, edad, genero, tipo de vinculación, experiencia laboral, entre otros.</a:t>
            </a:r>
          </a:p>
        </p:txBody>
      </p:sp>
      <p:sp>
        <p:nvSpPr>
          <p:cNvPr id="15" name="Rectángulo redondeado 14"/>
          <p:cNvSpPr/>
          <p:nvPr/>
        </p:nvSpPr>
        <p:spPr>
          <a:xfrm>
            <a:off x="431865" y="3279476"/>
            <a:ext cx="1207391" cy="415198"/>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Caracterización de los servidores</a:t>
            </a:r>
          </a:p>
          <a:p>
            <a:pPr algn="ctr"/>
            <a:r>
              <a:rPr lang="es-CO" sz="800" dirty="0">
                <a:solidFill>
                  <a:schemeClr val="tx1"/>
                </a:solidFill>
                <a:latin typeface="Arial Narrow" panose="020B0606020202030204" pitchFamily="34" charset="0"/>
              </a:rPr>
              <a:t>(actualización periódica)</a:t>
            </a:r>
          </a:p>
        </p:txBody>
      </p:sp>
      <p:sp>
        <p:nvSpPr>
          <p:cNvPr id="18" name="Pentágono 17"/>
          <p:cNvSpPr/>
          <p:nvPr/>
        </p:nvSpPr>
        <p:spPr>
          <a:xfrm>
            <a:off x="1595964" y="2317379"/>
            <a:ext cx="2976036" cy="417191"/>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Herramienta  que permite validar el  cumplimiento de los lineamientos de la política de Talento Humano</a:t>
            </a:r>
          </a:p>
        </p:txBody>
      </p:sp>
      <p:sp>
        <p:nvSpPr>
          <p:cNvPr id="19" name="Rectángulo redondeado 18"/>
          <p:cNvSpPr/>
          <p:nvPr/>
        </p:nvSpPr>
        <p:spPr>
          <a:xfrm>
            <a:off x="431864" y="2322237"/>
            <a:ext cx="1214687" cy="409472"/>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Diagnostico Matriz de GETH</a:t>
            </a:r>
          </a:p>
        </p:txBody>
      </p:sp>
      <p:sp>
        <p:nvSpPr>
          <p:cNvPr id="20" name="Pentágono 19"/>
          <p:cNvSpPr/>
          <p:nvPr/>
        </p:nvSpPr>
        <p:spPr>
          <a:xfrm>
            <a:off x="1585207" y="2812390"/>
            <a:ext cx="3002595" cy="364621"/>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Resultado que se genera de acuerdo a la aplicación del diagnostico </a:t>
            </a:r>
          </a:p>
        </p:txBody>
      </p:sp>
      <p:sp>
        <p:nvSpPr>
          <p:cNvPr id="21" name="Rectángulo redondeado 20"/>
          <p:cNvSpPr/>
          <p:nvPr/>
        </p:nvSpPr>
        <p:spPr>
          <a:xfrm>
            <a:off x="441958" y="2799072"/>
            <a:ext cx="1197298" cy="379405"/>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de Acción de GETH</a:t>
            </a:r>
          </a:p>
        </p:txBody>
      </p:sp>
      <p:sp>
        <p:nvSpPr>
          <p:cNvPr id="22" name="Pentágono 21"/>
          <p:cNvSpPr/>
          <p:nvPr/>
        </p:nvSpPr>
        <p:spPr>
          <a:xfrm>
            <a:off x="5735373" y="1793225"/>
            <a:ext cx="3004590" cy="346697"/>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articula los planes relacionados con la Gestión de Talento Humano</a:t>
            </a:r>
          </a:p>
        </p:txBody>
      </p:sp>
      <p:sp>
        <p:nvSpPr>
          <p:cNvPr id="23" name="Rectángulo redondeado 22"/>
          <p:cNvSpPr/>
          <p:nvPr/>
        </p:nvSpPr>
        <p:spPr>
          <a:xfrm>
            <a:off x="4828690" y="1793225"/>
            <a:ext cx="991056" cy="379405"/>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Estratégico de Talento Humano</a:t>
            </a:r>
          </a:p>
        </p:txBody>
      </p:sp>
      <p:sp>
        <p:nvSpPr>
          <p:cNvPr id="24" name="Pentágono 23"/>
          <p:cNvSpPr/>
          <p:nvPr/>
        </p:nvSpPr>
        <p:spPr>
          <a:xfrm>
            <a:off x="5775401" y="2800055"/>
            <a:ext cx="2964562" cy="346697"/>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con información relacionada con los empleos de carrera administrativa, por nivel y tipo.</a:t>
            </a:r>
          </a:p>
        </p:txBody>
      </p:sp>
      <p:sp>
        <p:nvSpPr>
          <p:cNvPr id="25" name="Rectángulo redondeado 24"/>
          <p:cNvSpPr/>
          <p:nvPr/>
        </p:nvSpPr>
        <p:spPr>
          <a:xfrm>
            <a:off x="4828690" y="2783702"/>
            <a:ext cx="991056" cy="379405"/>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Anual de Vacantes</a:t>
            </a:r>
          </a:p>
        </p:txBody>
      </p:sp>
      <p:sp>
        <p:nvSpPr>
          <p:cNvPr id="26" name="Pentágono 25"/>
          <p:cNvSpPr/>
          <p:nvPr/>
        </p:nvSpPr>
        <p:spPr>
          <a:xfrm>
            <a:off x="5775401" y="2257076"/>
            <a:ext cx="2936735" cy="409472"/>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establece la disponibilidad de personal con el cual deba contar la entidad en aras de cumplir con sus funciones</a:t>
            </a:r>
          </a:p>
        </p:txBody>
      </p:sp>
      <p:sp>
        <p:nvSpPr>
          <p:cNvPr id="27" name="Rectángulo redondeado 26"/>
          <p:cNvSpPr/>
          <p:nvPr/>
        </p:nvSpPr>
        <p:spPr>
          <a:xfrm>
            <a:off x="4828690" y="2240152"/>
            <a:ext cx="991056" cy="448101"/>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de Previsión de Recursos Humanos</a:t>
            </a:r>
          </a:p>
        </p:txBody>
      </p:sp>
      <p:sp>
        <p:nvSpPr>
          <p:cNvPr id="28" name="Pentágono 27"/>
          <p:cNvSpPr/>
          <p:nvPr/>
        </p:nvSpPr>
        <p:spPr>
          <a:xfrm>
            <a:off x="5793105" y="3274394"/>
            <a:ext cx="2964561" cy="379405"/>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incluye el estudio de las necesidades de formación y la programación de las acciones para llevar a cabo las actividades de capacitación</a:t>
            </a:r>
          </a:p>
        </p:txBody>
      </p:sp>
      <p:sp>
        <p:nvSpPr>
          <p:cNvPr id="29" name="Rectángulo redondeado 28"/>
          <p:cNvSpPr/>
          <p:nvPr/>
        </p:nvSpPr>
        <p:spPr>
          <a:xfrm>
            <a:off x="4826113" y="3253968"/>
            <a:ext cx="991056" cy="415198"/>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Institucional de Capacitación</a:t>
            </a:r>
          </a:p>
        </p:txBody>
      </p:sp>
      <p:sp>
        <p:nvSpPr>
          <p:cNvPr id="30" name="Pentágono 29"/>
          <p:cNvSpPr/>
          <p:nvPr/>
        </p:nvSpPr>
        <p:spPr>
          <a:xfrm>
            <a:off x="5775401" y="3747886"/>
            <a:ext cx="2964561" cy="401858"/>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Documenta que presenta las actividades tendientes a propiciar el mejoramiento de la calidad de vida de los funcionarios</a:t>
            </a:r>
          </a:p>
        </p:txBody>
      </p:sp>
      <p:sp>
        <p:nvSpPr>
          <p:cNvPr id="31" name="Rectángulo redondeado 30"/>
          <p:cNvSpPr/>
          <p:nvPr/>
        </p:nvSpPr>
        <p:spPr>
          <a:xfrm>
            <a:off x="4851771" y="3726166"/>
            <a:ext cx="991056" cy="439769"/>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de Bienestar e Incentivos</a:t>
            </a:r>
          </a:p>
        </p:txBody>
      </p:sp>
      <p:sp>
        <p:nvSpPr>
          <p:cNvPr id="32" name="Pentágono 31"/>
          <p:cNvSpPr/>
          <p:nvPr/>
        </p:nvSpPr>
        <p:spPr>
          <a:xfrm>
            <a:off x="5842827" y="4253233"/>
            <a:ext cx="2897136" cy="374172"/>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Herramienta  que contiene un inventario de variables para dar cumplimiento a los lineamientos de la política de Talento Humano</a:t>
            </a:r>
          </a:p>
        </p:txBody>
      </p:sp>
      <p:sp>
        <p:nvSpPr>
          <p:cNvPr id="33" name="Rectángulo redondeado 32"/>
          <p:cNvSpPr/>
          <p:nvPr/>
        </p:nvSpPr>
        <p:spPr>
          <a:xfrm>
            <a:off x="4851771" y="4238355"/>
            <a:ext cx="991056" cy="409472"/>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de Trabajo Anual en SST</a:t>
            </a:r>
          </a:p>
        </p:txBody>
      </p:sp>
      <p:sp>
        <p:nvSpPr>
          <p:cNvPr id="34" name="Pentágono 33"/>
          <p:cNvSpPr/>
          <p:nvPr/>
        </p:nvSpPr>
        <p:spPr>
          <a:xfrm>
            <a:off x="1646552" y="3773082"/>
            <a:ext cx="2877062" cy="346697"/>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Sistema de información para el registro de empleos, tipo de vacancia e información de empleado que lo ocupa.</a:t>
            </a:r>
          </a:p>
        </p:txBody>
      </p:sp>
      <p:sp>
        <p:nvSpPr>
          <p:cNvPr id="35" name="Rectángulo redondeado 34"/>
          <p:cNvSpPr/>
          <p:nvPr/>
        </p:nvSpPr>
        <p:spPr>
          <a:xfrm>
            <a:off x="421845" y="3756347"/>
            <a:ext cx="1224705" cy="379405"/>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Caracterización de empleos </a:t>
            </a:r>
          </a:p>
        </p:txBody>
      </p:sp>
      <p:sp>
        <p:nvSpPr>
          <p:cNvPr id="44" name="9 Rectángulo"/>
          <p:cNvSpPr/>
          <p:nvPr/>
        </p:nvSpPr>
        <p:spPr>
          <a:xfrm>
            <a:off x="1088292" y="1256879"/>
            <a:ext cx="6805413"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000" b="1" dirty="0">
                <a:solidFill>
                  <a:schemeClr val="tx1">
                    <a:lumMod val="65000"/>
                    <a:lumOff val="35000"/>
                  </a:schemeClr>
                </a:solidFill>
                <a:latin typeface="Arial Narrow" panose="020B0606020202030204" pitchFamily="34" charset="0"/>
              </a:rPr>
              <a:t>Productos y Entregables</a:t>
            </a:r>
          </a:p>
        </p:txBody>
      </p:sp>
      <p:grpSp>
        <p:nvGrpSpPr>
          <p:cNvPr id="49" name="Grupo 48"/>
          <p:cNvGrpSpPr/>
          <p:nvPr/>
        </p:nvGrpSpPr>
        <p:grpSpPr>
          <a:xfrm>
            <a:off x="278273" y="797079"/>
            <a:ext cx="939950" cy="338554"/>
            <a:chOff x="135172" y="275594"/>
            <a:chExt cx="988661" cy="356099"/>
          </a:xfrm>
        </p:grpSpPr>
        <p:sp>
          <p:nvSpPr>
            <p:cNvPr id="50" name="Flecha derecha 49">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800">
                <a:latin typeface="Arial Narrow" panose="020B0606020202030204" pitchFamily="34" charset="0"/>
              </a:endParaRPr>
            </a:p>
          </p:txBody>
        </p:sp>
        <p:sp>
          <p:nvSpPr>
            <p:cNvPr id="51" name="CuadroTexto 50">
              <a:hlinkClick r:id="rId2" action="ppaction://hlinksldjump"/>
            </p:cNvPr>
            <p:cNvSpPr txBox="1"/>
            <p:nvPr/>
          </p:nvSpPr>
          <p:spPr>
            <a:xfrm>
              <a:off x="362651" y="275594"/>
              <a:ext cx="761182" cy="356099"/>
            </a:xfrm>
            <a:prstGeom prst="rect">
              <a:avLst/>
            </a:prstGeom>
            <a:noFill/>
          </p:spPr>
          <p:txBody>
            <a:bodyPr wrap="square" rtlCol="0">
              <a:spAutoFit/>
            </a:bodyPr>
            <a:lstStyle/>
            <a:p>
              <a:r>
                <a:rPr lang="es-CO" sz="800" dirty="0">
                  <a:latin typeface="Arial Narrow" panose="020B0606020202030204" pitchFamily="34" charset="0"/>
                </a:rPr>
                <a:t>Regresar a política</a:t>
              </a:r>
            </a:p>
          </p:txBody>
        </p:sp>
      </p:grpSp>
      <p:sp>
        <p:nvSpPr>
          <p:cNvPr id="65" name="Marcador de pie de página 2">
            <a:extLst>
              <a:ext uri="{FF2B5EF4-FFF2-40B4-BE49-F238E27FC236}">
                <a16:creationId xmlns:a16="http://schemas.microsoft.com/office/drawing/2014/main" id="{857CD851-8394-4CE5-978D-3BFC00C2CAFB}"/>
              </a:ext>
            </a:extLst>
          </p:cNvPr>
          <p:cNvSpPr>
            <a:spLocks noGrp="1"/>
          </p:cNvSpPr>
          <p:nvPr>
            <p:ph type="ftr" sz="quarter" idx="11"/>
          </p:nvPr>
        </p:nvSpPr>
        <p:spPr>
          <a:xfrm>
            <a:off x="7877262" y="4869656"/>
            <a:ext cx="1266738" cy="273844"/>
          </a:xfrm>
        </p:spPr>
        <p:txBody>
          <a:bodyPr/>
          <a:lstStyle/>
          <a:p>
            <a:pPr algn="r"/>
            <a:r>
              <a:rPr lang="es-ES" sz="800" dirty="0">
                <a:latin typeface="Arial Narrow" panose="020B0606020202030204" pitchFamily="34" charset="0"/>
              </a:rPr>
              <a:t>Est.1.4.Man.1 V10 (20/08/2020)</a:t>
            </a:r>
          </a:p>
        </p:txBody>
      </p:sp>
    </p:spTree>
    <p:extLst>
      <p:ext uri="{BB962C8B-B14F-4D97-AF65-F5344CB8AC3E}">
        <p14:creationId xmlns:p14="http://schemas.microsoft.com/office/powerpoint/2010/main" val="293513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4"/>
                                        </p:tgtEl>
                                      </p:cBhvr>
                                    </p:animEffect>
                                    <p:animScale>
                                      <p:cBhvr>
                                        <p:cTn id="7" dur="250" autoRev="1" fill="hold"/>
                                        <p:tgtEl>
                                          <p:spTgt spid="44"/>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4" grpId="0" animBg="1"/>
      <p:bldP spid="5"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004268" y="0"/>
            <a:ext cx="6347932" cy="680381"/>
          </a:xfrm>
          <a:prstGeom prst="rect">
            <a:avLst/>
          </a:prstGeom>
        </p:spPr>
        <p:txBody>
          <a:bodyPr vert="horz" wrap="square" lIns="86935" tIns="43467" rIns="86935" bIns="43467"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25970" indent="-325970">
              <a:spcBef>
                <a:spcPct val="50000"/>
              </a:spcBef>
            </a:pPr>
            <a:r>
              <a:rPr lang="es-CO" altLang="es-CO" sz="3800" b="1" dirty="0">
                <a:solidFill>
                  <a:srgbClr val="003399"/>
                </a:solidFill>
                <a:latin typeface="Arial Narrow" panose="020B0606020202030204" pitchFamily="34" charset="0"/>
              </a:rPr>
              <a:t>Sistema Único de Gestión SUG</a:t>
            </a:r>
            <a:endParaRPr lang="es-ES" altLang="es-CO" sz="3800" b="1" dirty="0">
              <a:solidFill>
                <a:srgbClr val="003399"/>
              </a:solidFill>
              <a:latin typeface="Arial Narrow" panose="020B0606020202030204" pitchFamily="34" charset="0"/>
            </a:endParaRPr>
          </a:p>
        </p:txBody>
      </p:sp>
      <p:sp>
        <p:nvSpPr>
          <p:cNvPr id="4" name="9 Rectángulo"/>
          <p:cNvSpPr/>
          <p:nvPr/>
        </p:nvSpPr>
        <p:spPr>
          <a:xfrm>
            <a:off x="-802397" y="719672"/>
            <a:ext cx="4364339" cy="477054"/>
          </a:xfrm>
          <a:prstGeom prst="rect">
            <a:avLst/>
          </a:prstGeom>
          <a:noFill/>
        </p:spPr>
        <p:txBody>
          <a:bodyPr wrap="square" rtlCol="0">
            <a:spAutoFit/>
          </a:bodyPr>
          <a:lstStyle/>
          <a:p>
            <a:pPr marL="0" lvl="1" algn="ctr"/>
            <a:r>
              <a:rPr lang="es-CO" sz="2500" b="1" dirty="0">
                <a:solidFill>
                  <a:schemeClr val="tx1">
                    <a:lumMod val="65000"/>
                    <a:lumOff val="35000"/>
                  </a:schemeClr>
                </a:solidFill>
                <a:latin typeface="Arial Narrow" panose="020B0606020202030204" pitchFamily="34" charset="0"/>
              </a:rPr>
              <a:t>Contenido</a:t>
            </a:r>
          </a:p>
        </p:txBody>
      </p:sp>
      <p:sp>
        <p:nvSpPr>
          <p:cNvPr id="16" name="Marcador de pie de página 2">
            <a:extLst>
              <a:ext uri="{FF2B5EF4-FFF2-40B4-BE49-F238E27FC236}">
                <a16:creationId xmlns:a16="http://schemas.microsoft.com/office/drawing/2014/main" id="{288A559A-E60F-42E0-B78B-A6C54FE8DE53}"/>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33" name="Grupo 32">
            <a:extLst>
              <a:ext uri="{FF2B5EF4-FFF2-40B4-BE49-F238E27FC236}">
                <a16:creationId xmlns:a16="http://schemas.microsoft.com/office/drawing/2014/main" id="{025FD7C3-18D2-41E5-9387-B81000895A0A}"/>
              </a:ext>
            </a:extLst>
          </p:cNvPr>
          <p:cNvGrpSpPr/>
          <p:nvPr/>
        </p:nvGrpSpPr>
        <p:grpSpPr>
          <a:xfrm>
            <a:off x="2004269" y="1218911"/>
            <a:ext cx="4669664" cy="3637212"/>
            <a:chOff x="1662223" y="1310353"/>
            <a:chExt cx="4669664" cy="3637212"/>
          </a:xfrm>
          <a:effectLst>
            <a:glow rad="63500">
              <a:schemeClr val="accent5">
                <a:satMod val="175000"/>
                <a:alpha val="40000"/>
              </a:schemeClr>
            </a:glow>
          </a:effectLst>
          <a:scene3d>
            <a:camera prst="orthographicFront">
              <a:rot lat="0" lon="0" rev="0"/>
            </a:camera>
            <a:lightRig rig="balanced" dir="t">
              <a:rot lat="0" lon="0" rev="8700000"/>
            </a:lightRig>
          </a:scene3d>
        </p:grpSpPr>
        <p:sp>
          <p:nvSpPr>
            <p:cNvPr id="34" name="Forma libre: forma 33">
              <a:hlinkClick r:id="rId2" action="ppaction://hlinksldjump"/>
              <a:extLst>
                <a:ext uri="{FF2B5EF4-FFF2-40B4-BE49-F238E27FC236}">
                  <a16:creationId xmlns:a16="http://schemas.microsoft.com/office/drawing/2014/main" id="{B0B6ECFE-02B5-42B2-B0F2-55B00EC4A340}"/>
                </a:ext>
              </a:extLst>
            </p:cNvPr>
            <p:cNvSpPr/>
            <p:nvPr/>
          </p:nvSpPr>
          <p:spPr>
            <a:xfrm>
              <a:off x="3507570" y="1310353"/>
              <a:ext cx="1132432" cy="279453"/>
            </a:xfrm>
            <a:custGeom>
              <a:avLst/>
              <a:gdLst>
                <a:gd name="connsiteX0" fmla="*/ 0 w 1132432"/>
                <a:gd name="connsiteY0" fmla="*/ 58819 h 352908"/>
                <a:gd name="connsiteX1" fmla="*/ 58819 w 1132432"/>
                <a:gd name="connsiteY1" fmla="*/ 0 h 352908"/>
                <a:gd name="connsiteX2" fmla="*/ 1073613 w 1132432"/>
                <a:gd name="connsiteY2" fmla="*/ 0 h 352908"/>
                <a:gd name="connsiteX3" fmla="*/ 1132432 w 1132432"/>
                <a:gd name="connsiteY3" fmla="*/ 58819 h 352908"/>
                <a:gd name="connsiteX4" fmla="*/ 1132432 w 1132432"/>
                <a:gd name="connsiteY4" fmla="*/ 294089 h 352908"/>
                <a:gd name="connsiteX5" fmla="*/ 1073613 w 1132432"/>
                <a:gd name="connsiteY5" fmla="*/ 352908 h 352908"/>
                <a:gd name="connsiteX6" fmla="*/ 58819 w 1132432"/>
                <a:gd name="connsiteY6" fmla="*/ 352908 h 352908"/>
                <a:gd name="connsiteX7" fmla="*/ 0 w 1132432"/>
                <a:gd name="connsiteY7" fmla="*/ 294089 h 352908"/>
                <a:gd name="connsiteX8" fmla="*/ 0 w 1132432"/>
                <a:gd name="connsiteY8" fmla="*/ 58819 h 35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432" h="352908">
                  <a:moveTo>
                    <a:pt x="0" y="58819"/>
                  </a:moveTo>
                  <a:cubicBezTo>
                    <a:pt x="0" y="26334"/>
                    <a:pt x="26334" y="0"/>
                    <a:pt x="58819" y="0"/>
                  </a:cubicBezTo>
                  <a:lnTo>
                    <a:pt x="1073613" y="0"/>
                  </a:lnTo>
                  <a:cubicBezTo>
                    <a:pt x="1106098" y="0"/>
                    <a:pt x="1132432" y="26334"/>
                    <a:pt x="1132432" y="58819"/>
                  </a:cubicBezTo>
                  <a:lnTo>
                    <a:pt x="1132432" y="294089"/>
                  </a:lnTo>
                  <a:cubicBezTo>
                    <a:pt x="1132432" y="326574"/>
                    <a:pt x="1106098" y="352908"/>
                    <a:pt x="1073613" y="352908"/>
                  </a:cubicBezTo>
                  <a:lnTo>
                    <a:pt x="58819" y="352908"/>
                  </a:lnTo>
                  <a:cubicBezTo>
                    <a:pt x="26334" y="352908"/>
                    <a:pt x="0" y="326574"/>
                    <a:pt x="0" y="294089"/>
                  </a:cubicBezTo>
                  <a:lnTo>
                    <a:pt x="0" y="58819"/>
                  </a:ln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55328" tIns="55328" rIns="55328" bIns="55328" numCol="1" spcCol="1270" anchor="ctr" anchorCtr="0">
              <a:noAutofit/>
            </a:bodyPr>
            <a:lstStyle/>
            <a:p>
              <a:pPr marL="0" lvl="0" indent="0" algn="ctr" defTabSz="444500">
                <a:lnSpc>
                  <a:spcPct val="90000"/>
                </a:lnSpc>
                <a:spcBef>
                  <a:spcPct val="0"/>
                </a:spcBef>
                <a:spcAft>
                  <a:spcPct val="35000"/>
                </a:spcAft>
                <a:buNone/>
              </a:pPr>
              <a:r>
                <a:rPr lang="es-CO" sz="1000" b="1" kern="1200" dirty="0">
                  <a:solidFill>
                    <a:schemeClr val="tx1"/>
                  </a:solidFill>
                  <a:latin typeface="Arial" panose="020B0604020202020204" pitchFamily="34" charset="0"/>
                  <a:cs typeface="Arial" panose="020B0604020202020204" pitchFamily="34" charset="0"/>
                </a:rPr>
                <a:t>Definición</a:t>
              </a:r>
            </a:p>
          </p:txBody>
        </p:sp>
        <p:sp>
          <p:nvSpPr>
            <p:cNvPr id="35" name="Forma libre: forma 34">
              <a:extLst>
                <a:ext uri="{FF2B5EF4-FFF2-40B4-BE49-F238E27FC236}">
                  <a16:creationId xmlns:a16="http://schemas.microsoft.com/office/drawing/2014/main" id="{3E1DAF6A-1C01-4500-BF90-962B40769F31}"/>
                </a:ext>
              </a:extLst>
            </p:cNvPr>
            <p:cNvSpPr/>
            <p:nvPr/>
          </p:nvSpPr>
          <p:spPr>
            <a:xfrm>
              <a:off x="2399592" y="1462938"/>
              <a:ext cx="3228315" cy="3228315"/>
            </a:xfrm>
            <a:custGeom>
              <a:avLst/>
              <a:gdLst/>
              <a:ahLst/>
              <a:cxnLst/>
              <a:rect l="0" t="0" r="0" b="0"/>
              <a:pathLst>
                <a:path>
                  <a:moveTo>
                    <a:pt x="2244873" y="128323"/>
                  </a:moveTo>
                  <a:arcTo wR="1614157" hR="1614157" stAng="17580032" swAng="1015107"/>
                </a:path>
              </a:pathLst>
            </a:custGeom>
            <a:ln/>
          </p:spPr>
          <p:style>
            <a:lnRef idx="2">
              <a:schemeClr val="accent1"/>
            </a:lnRef>
            <a:fillRef idx="1">
              <a:schemeClr val="lt1"/>
            </a:fillRef>
            <a:effectRef idx="0">
              <a:schemeClr val="accent1"/>
            </a:effectRef>
            <a:fontRef idx="minor">
              <a:schemeClr val="dk1"/>
            </a:fontRef>
          </p:style>
        </p:sp>
        <p:sp>
          <p:nvSpPr>
            <p:cNvPr id="36" name="Forma libre: forma 35">
              <a:hlinkClick r:id="rId3" action="ppaction://hlinksldjump"/>
              <a:extLst>
                <a:ext uri="{FF2B5EF4-FFF2-40B4-BE49-F238E27FC236}">
                  <a16:creationId xmlns:a16="http://schemas.microsoft.com/office/drawing/2014/main" id="{DBDE90A4-1454-4F06-8BC2-2162FA7E7E37}"/>
                </a:ext>
              </a:extLst>
            </p:cNvPr>
            <p:cNvSpPr/>
            <p:nvPr/>
          </p:nvSpPr>
          <p:spPr>
            <a:xfrm>
              <a:off x="4731546" y="1842229"/>
              <a:ext cx="1087160" cy="322576"/>
            </a:xfrm>
            <a:custGeom>
              <a:avLst/>
              <a:gdLst>
                <a:gd name="connsiteX0" fmla="*/ 0 w 1087160"/>
                <a:gd name="connsiteY0" fmla="*/ 69883 h 419289"/>
                <a:gd name="connsiteX1" fmla="*/ 69883 w 1087160"/>
                <a:gd name="connsiteY1" fmla="*/ 0 h 419289"/>
                <a:gd name="connsiteX2" fmla="*/ 1017277 w 1087160"/>
                <a:gd name="connsiteY2" fmla="*/ 0 h 419289"/>
                <a:gd name="connsiteX3" fmla="*/ 1087160 w 1087160"/>
                <a:gd name="connsiteY3" fmla="*/ 69883 h 419289"/>
                <a:gd name="connsiteX4" fmla="*/ 1087160 w 1087160"/>
                <a:gd name="connsiteY4" fmla="*/ 349406 h 419289"/>
                <a:gd name="connsiteX5" fmla="*/ 1017277 w 1087160"/>
                <a:gd name="connsiteY5" fmla="*/ 419289 h 419289"/>
                <a:gd name="connsiteX6" fmla="*/ 69883 w 1087160"/>
                <a:gd name="connsiteY6" fmla="*/ 419289 h 419289"/>
                <a:gd name="connsiteX7" fmla="*/ 0 w 1087160"/>
                <a:gd name="connsiteY7" fmla="*/ 349406 h 419289"/>
                <a:gd name="connsiteX8" fmla="*/ 0 w 1087160"/>
                <a:gd name="connsiteY8" fmla="*/ 69883 h 4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160" h="419289">
                  <a:moveTo>
                    <a:pt x="0" y="69883"/>
                  </a:moveTo>
                  <a:cubicBezTo>
                    <a:pt x="0" y="31288"/>
                    <a:pt x="31288" y="0"/>
                    <a:pt x="69883" y="0"/>
                  </a:cubicBezTo>
                  <a:lnTo>
                    <a:pt x="1017277" y="0"/>
                  </a:lnTo>
                  <a:cubicBezTo>
                    <a:pt x="1055872" y="0"/>
                    <a:pt x="1087160" y="31288"/>
                    <a:pt x="1087160" y="69883"/>
                  </a:cubicBezTo>
                  <a:lnTo>
                    <a:pt x="1087160" y="349406"/>
                  </a:lnTo>
                  <a:cubicBezTo>
                    <a:pt x="1087160" y="388001"/>
                    <a:pt x="1055872" y="419289"/>
                    <a:pt x="1017277" y="419289"/>
                  </a:cubicBezTo>
                  <a:lnTo>
                    <a:pt x="69883" y="419289"/>
                  </a:lnTo>
                  <a:cubicBezTo>
                    <a:pt x="31288" y="419289"/>
                    <a:pt x="0" y="388001"/>
                    <a:pt x="0" y="349406"/>
                  </a:cubicBezTo>
                  <a:lnTo>
                    <a:pt x="0" y="69883"/>
                  </a:ln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58568" tIns="58568" rIns="58568" bIns="58568" numCol="1" spcCol="1270" anchor="ctr" anchorCtr="0">
              <a:noAutofit/>
            </a:bodyPr>
            <a:lstStyle/>
            <a:p>
              <a:pPr marL="0" lvl="0" indent="0" algn="ctr" defTabSz="444500">
                <a:lnSpc>
                  <a:spcPct val="90000"/>
                </a:lnSpc>
                <a:spcBef>
                  <a:spcPct val="0"/>
                </a:spcBef>
                <a:spcAft>
                  <a:spcPct val="35000"/>
                </a:spcAft>
                <a:buNone/>
              </a:pPr>
              <a:r>
                <a:rPr lang="es-CO" sz="1000" b="1" kern="1200" dirty="0">
                  <a:solidFill>
                    <a:schemeClr val="tx1"/>
                  </a:solidFill>
                  <a:latin typeface="Arial" panose="020B0604020202020204" pitchFamily="34" charset="0"/>
                  <a:cs typeface="Arial" panose="020B0604020202020204" pitchFamily="34" charset="0"/>
                </a:rPr>
                <a:t>Sistema SUG</a:t>
              </a:r>
            </a:p>
          </p:txBody>
        </p:sp>
        <p:sp>
          <p:nvSpPr>
            <p:cNvPr id="37" name="Forma libre: forma 36">
              <a:extLst>
                <a:ext uri="{FF2B5EF4-FFF2-40B4-BE49-F238E27FC236}">
                  <a16:creationId xmlns:a16="http://schemas.microsoft.com/office/drawing/2014/main" id="{5B2AD350-6903-4CE5-9BD8-8D58D4E9867D}"/>
                </a:ext>
              </a:extLst>
            </p:cNvPr>
            <p:cNvSpPr/>
            <p:nvPr/>
          </p:nvSpPr>
          <p:spPr>
            <a:xfrm>
              <a:off x="2466265" y="1532978"/>
              <a:ext cx="3228315" cy="3228315"/>
            </a:xfrm>
            <a:custGeom>
              <a:avLst/>
              <a:gdLst/>
              <a:ahLst/>
              <a:cxnLst/>
              <a:rect l="0" t="0" r="0" b="0"/>
              <a:pathLst>
                <a:path>
                  <a:moveTo>
                    <a:pt x="2967381" y="734220"/>
                  </a:moveTo>
                  <a:arcTo wR="1614157" hR="1614157" stAng="19617958" swAng="1427198"/>
                </a:path>
              </a:pathLst>
            </a:custGeom>
            <a:ln/>
          </p:spPr>
          <p:style>
            <a:lnRef idx="2">
              <a:schemeClr val="accent1"/>
            </a:lnRef>
            <a:fillRef idx="1">
              <a:schemeClr val="lt1"/>
            </a:fillRef>
            <a:effectRef idx="0">
              <a:schemeClr val="accent1"/>
            </a:effectRef>
            <a:fontRef idx="minor">
              <a:schemeClr val="dk1"/>
            </a:fontRef>
          </p:style>
        </p:sp>
        <p:sp>
          <p:nvSpPr>
            <p:cNvPr id="38" name="Forma libre: forma 37">
              <a:hlinkClick r:id="rId4" action="ppaction://hlinksldjump"/>
              <a:extLst>
                <a:ext uri="{FF2B5EF4-FFF2-40B4-BE49-F238E27FC236}">
                  <a16:creationId xmlns:a16="http://schemas.microsoft.com/office/drawing/2014/main" id="{99C0CB87-910E-4220-A419-DE9B132A0359}"/>
                </a:ext>
              </a:extLst>
            </p:cNvPr>
            <p:cNvSpPr/>
            <p:nvPr/>
          </p:nvSpPr>
          <p:spPr>
            <a:xfrm>
              <a:off x="5156026" y="2982787"/>
              <a:ext cx="1175861" cy="205816"/>
            </a:xfrm>
            <a:custGeom>
              <a:avLst/>
              <a:gdLst>
                <a:gd name="connsiteX0" fmla="*/ 0 w 1063837"/>
                <a:gd name="connsiteY0" fmla="*/ 68842 h 413041"/>
                <a:gd name="connsiteX1" fmla="*/ 68842 w 1063837"/>
                <a:gd name="connsiteY1" fmla="*/ 0 h 413041"/>
                <a:gd name="connsiteX2" fmla="*/ 994995 w 1063837"/>
                <a:gd name="connsiteY2" fmla="*/ 0 h 413041"/>
                <a:gd name="connsiteX3" fmla="*/ 1063837 w 1063837"/>
                <a:gd name="connsiteY3" fmla="*/ 68842 h 413041"/>
                <a:gd name="connsiteX4" fmla="*/ 1063837 w 1063837"/>
                <a:gd name="connsiteY4" fmla="*/ 344199 h 413041"/>
                <a:gd name="connsiteX5" fmla="*/ 994995 w 1063837"/>
                <a:gd name="connsiteY5" fmla="*/ 413041 h 413041"/>
                <a:gd name="connsiteX6" fmla="*/ 68842 w 1063837"/>
                <a:gd name="connsiteY6" fmla="*/ 413041 h 413041"/>
                <a:gd name="connsiteX7" fmla="*/ 0 w 1063837"/>
                <a:gd name="connsiteY7" fmla="*/ 344199 h 413041"/>
                <a:gd name="connsiteX8" fmla="*/ 0 w 1063837"/>
                <a:gd name="connsiteY8" fmla="*/ 68842 h 41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837" h="413041">
                  <a:moveTo>
                    <a:pt x="0" y="68842"/>
                  </a:moveTo>
                  <a:cubicBezTo>
                    <a:pt x="0" y="30822"/>
                    <a:pt x="30822" y="0"/>
                    <a:pt x="68842" y="0"/>
                  </a:cubicBezTo>
                  <a:lnTo>
                    <a:pt x="994995" y="0"/>
                  </a:lnTo>
                  <a:cubicBezTo>
                    <a:pt x="1033015" y="0"/>
                    <a:pt x="1063837" y="30822"/>
                    <a:pt x="1063837" y="68842"/>
                  </a:cubicBezTo>
                  <a:lnTo>
                    <a:pt x="1063837" y="344199"/>
                  </a:lnTo>
                  <a:cubicBezTo>
                    <a:pt x="1063837" y="382219"/>
                    <a:pt x="1033015" y="413041"/>
                    <a:pt x="994995" y="413041"/>
                  </a:cubicBezTo>
                  <a:lnTo>
                    <a:pt x="68842" y="413041"/>
                  </a:lnTo>
                  <a:cubicBezTo>
                    <a:pt x="30822" y="413041"/>
                    <a:pt x="0" y="382219"/>
                    <a:pt x="0" y="344199"/>
                  </a:cubicBezTo>
                  <a:lnTo>
                    <a:pt x="0" y="68842"/>
                  </a:ln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58263" tIns="58263" rIns="58263" bIns="58263" numCol="1" spcCol="1270" anchor="ctr" anchorCtr="0">
              <a:noAutofit/>
            </a:bodyPr>
            <a:lstStyle/>
            <a:p>
              <a:pPr marL="0" lvl="0" indent="0" algn="ctr" defTabSz="444500">
                <a:lnSpc>
                  <a:spcPct val="90000"/>
                </a:lnSpc>
                <a:spcBef>
                  <a:spcPct val="0"/>
                </a:spcBef>
                <a:spcAft>
                  <a:spcPct val="35000"/>
                </a:spcAft>
                <a:buNone/>
              </a:pPr>
              <a:r>
                <a:rPr lang="es-CO" sz="1000" b="1" kern="1200" dirty="0">
                  <a:solidFill>
                    <a:schemeClr val="tx1"/>
                  </a:solidFill>
                  <a:latin typeface="Arial" panose="020B0604020202020204" pitchFamily="34" charset="0"/>
                  <a:cs typeface="Arial" panose="020B0604020202020204" pitchFamily="34" charset="0"/>
                </a:rPr>
                <a:t>Principios</a:t>
              </a:r>
            </a:p>
          </p:txBody>
        </p:sp>
        <p:sp>
          <p:nvSpPr>
            <p:cNvPr id="39" name="Forma libre: forma 38">
              <a:extLst>
                <a:ext uri="{FF2B5EF4-FFF2-40B4-BE49-F238E27FC236}">
                  <a16:creationId xmlns:a16="http://schemas.microsoft.com/office/drawing/2014/main" id="{6D6FF500-EB0A-4B82-B005-8C3A7F8DC019}"/>
                </a:ext>
              </a:extLst>
            </p:cNvPr>
            <p:cNvSpPr/>
            <p:nvPr/>
          </p:nvSpPr>
          <p:spPr>
            <a:xfrm>
              <a:off x="2481376" y="1358951"/>
              <a:ext cx="3228315" cy="3228315"/>
            </a:xfrm>
            <a:custGeom>
              <a:avLst/>
              <a:gdLst/>
              <a:ahLst/>
              <a:cxnLst/>
              <a:rect l="0" t="0" r="0" b="0"/>
              <a:pathLst>
                <a:path>
                  <a:moveTo>
                    <a:pt x="3191967" y="1954774"/>
                  </a:moveTo>
                  <a:arcTo wR="1614157" hR="1614157" stAng="730922" swAng="1340833"/>
                </a:path>
              </a:pathLst>
            </a:custGeom>
            <a:ln/>
          </p:spPr>
          <p:style>
            <a:lnRef idx="2">
              <a:schemeClr val="accent1"/>
            </a:lnRef>
            <a:fillRef idx="1">
              <a:schemeClr val="lt1"/>
            </a:fillRef>
            <a:effectRef idx="0">
              <a:schemeClr val="accent1"/>
            </a:effectRef>
            <a:fontRef idx="minor">
              <a:schemeClr val="dk1"/>
            </a:fontRef>
          </p:style>
        </p:sp>
        <p:sp>
          <p:nvSpPr>
            <p:cNvPr id="40" name="Forma libre: forma 39">
              <a:hlinkClick r:id="rId5" action="ppaction://hlinksldjump"/>
              <a:extLst>
                <a:ext uri="{FF2B5EF4-FFF2-40B4-BE49-F238E27FC236}">
                  <a16:creationId xmlns:a16="http://schemas.microsoft.com/office/drawing/2014/main" id="{98D91F34-477F-41E6-AF28-4FF0045F6399}"/>
                </a:ext>
              </a:extLst>
            </p:cNvPr>
            <p:cNvSpPr/>
            <p:nvPr/>
          </p:nvSpPr>
          <p:spPr>
            <a:xfrm>
              <a:off x="4705817" y="3904650"/>
              <a:ext cx="1626070" cy="368900"/>
            </a:xfrm>
            <a:custGeom>
              <a:avLst/>
              <a:gdLst>
                <a:gd name="connsiteX0" fmla="*/ 0 w 1317457"/>
                <a:gd name="connsiteY0" fmla="*/ 61485 h 368900"/>
                <a:gd name="connsiteX1" fmla="*/ 61485 w 1317457"/>
                <a:gd name="connsiteY1" fmla="*/ 0 h 368900"/>
                <a:gd name="connsiteX2" fmla="*/ 1255972 w 1317457"/>
                <a:gd name="connsiteY2" fmla="*/ 0 h 368900"/>
                <a:gd name="connsiteX3" fmla="*/ 1317457 w 1317457"/>
                <a:gd name="connsiteY3" fmla="*/ 61485 h 368900"/>
                <a:gd name="connsiteX4" fmla="*/ 1317457 w 1317457"/>
                <a:gd name="connsiteY4" fmla="*/ 307415 h 368900"/>
                <a:gd name="connsiteX5" fmla="*/ 1255972 w 1317457"/>
                <a:gd name="connsiteY5" fmla="*/ 368900 h 368900"/>
                <a:gd name="connsiteX6" fmla="*/ 61485 w 1317457"/>
                <a:gd name="connsiteY6" fmla="*/ 368900 h 368900"/>
                <a:gd name="connsiteX7" fmla="*/ 0 w 1317457"/>
                <a:gd name="connsiteY7" fmla="*/ 307415 h 368900"/>
                <a:gd name="connsiteX8" fmla="*/ 0 w 1317457"/>
                <a:gd name="connsiteY8" fmla="*/ 61485 h 36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7457" h="368900">
                  <a:moveTo>
                    <a:pt x="0" y="61485"/>
                  </a:moveTo>
                  <a:cubicBezTo>
                    <a:pt x="0" y="27528"/>
                    <a:pt x="27528" y="0"/>
                    <a:pt x="61485" y="0"/>
                  </a:cubicBezTo>
                  <a:lnTo>
                    <a:pt x="1255972" y="0"/>
                  </a:lnTo>
                  <a:cubicBezTo>
                    <a:pt x="1289929" y="0"/>
                    <a:pt x="1317457" y="27528"/>
                    <a:pt x="1317457" y="61485"/>
                  </a:cubicBezTo>
                  <a:lnTo>
                    <a:pt x="1317457" y="307415"/>
                  </a:lnTo>
                  <a:cubicBezTo>
                    <a:pt x="1317457" y="341372"/>
                    <a:pt x="1289929" y="368900"/>
                    <a:pt x="1255972" y="368900"/>
                  </a:cubicBezTo>
                  <a:lnTo>
                    <a:pt x="61485" y="368900"/>
                  </a:lnTo>
                  <a:cubicBezTo>
                    <a:pt x="27528" y="368900"/>
                    <a:pt x="0" y="341372"/>
                    <a:pt x="0" y="307415"/>
                  </a:cubicBezTo>
                  <a:lnTo>
                    <a:pt x="0" y="61485"/>
                  </a:ln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56108" tIns="56108" rIns="56108" bIns="56108" numCol="1" spcCol="1270" anchor="ctr" anchorCtr="0">
              <a:noAutofit/>
            </a:bodyPr>
            <a:lstStyle/>
            <a:p>
              <a:pPr marL="0" lvl="0" indent="0" algn="ctr" defTabSz="444500">
                <a:lnSpc>
                  <a:spcPct val="90000"/>
                </a:lnSpc>
                <a:spcBef>
                  <a:spcPct val="0"/>
                </a:spcBef>
                <a:spcAft>
                  <a:spcPct val="35000"/>
                </a:spcAft>
                <a:buNone/>
              </a:pPr>
              <a:r>
                <a:rPr lang="es-CO" sz="1000" b="1" kern="1200" dirty="0">
                  <a:solidFill>
                    <a:schemeClr val="tx1"/>
                  </a:solidFill>
                  <a:latin typeface="Arial" panose="020B0604020202020204" pitchFamily="34" charset="0"/>
                  <a:cs typeface="Arial" panose="020B0604020202020204" pitchFamily="34" charset="0"/>
                </a:rPr>
                <a:t>Roles y Responsabilidades</a:t>
              </a:r>
            </a:p>
          </p:txBody>
        </p:sp>
        <p:sp>
          <p:nvSpPr>
            <p:cNvPr id="41" name="Forma libre: forma 40">
              <a:extLst>
                <a:ext uri="{FF2B5EF4-FFF2-40B4-BE49-F238E27FC236}">
                  <a16:creationId xmlns:a16="http://schemas.microsoft.com/office/drawing/2014/main" id="{693CCED2-3A50-4704-B597-AF2629C26B71}"/>
                </a:ext>
              </a:extLst>
            </p:cNvPr>
            <p:cNvSpPr/>
            <p:nvPr/>
          </p:nvSpPr>
          <p:spPr>
            <a:xfrm>
              <a:off x="2287770" y="1589806"/>
              <a:ext cx="3228315" cy="3228315"/>
            </a:xfrm>
            <a:custGeom>
              <a:avLst/>
              <a:gdLst/>
              <a:ahLst/>
              <a:cxnLst/>
              <a:rect l="0" t="0" r="0" b="0"/>
              <a:pathLst>
                <a:path>
                  <a:moveTo>
                    <a:pt x="2830337" y="2675483"/>
                  </a:moveTo>
                  <a:arcTo wR="1614157" hR="1614157" stAng="2466617" swAng="855076"/>
                </a:path>
              </a:pathLst>
            </a:custGeom>
            <a:ln/>
          </p:spPr>
          <p:style>
            <a:lnRef idx="2">
              <a:schemeClr val="accent1"/>
            </a:lnRef>
            <a:fillRef idx="1">
              <a:schemeClr val="lt1"/>
            </a:fillRef>
            <a:effectRef idx="0">
              <a:schemeClr val="accent1"/>
            </a:effectRef>
            <a:fontRef idx="minor">
              <a:schemeClr val="dk1"/>
            </a:fontRef>
          </p:style>
        </p:sp>
        <p:sp>
          <p:nvSpPr>
            <p:cNvPr id="42" name="Forma libre: forma 41">
              <a:hlinkClick r:id="rId6" action="ppaction://hlinksldjump"/>
              <a:extLst>
                <a:ext uri="{FF2B5EF4-FFF2-40B4-BE49-F238E27FC236}">
                  <a16:creationId xmlns:a16="http://schemas.microsoft.com/office/drawing/2014/main" id="{AF666727-5351-44BB-AD69-D88376F37861}"/>
                </a:ext>
              </a:extLst>
            </p:cNvPr>
            <p:cNvSpPr/>
            <p:nvPr/>
          </p:nvSpPr>
          <p:spPr>
            <a:xfrm>
              <a:off x="3331529" y="4482680"/>
              <a:ext cx="1484515" cy="464885"/>
            </a:xfrm>
            <a:custGeom>
              <a:avLst/>
              <a:gdLst>
                <a:gd name="connsiteX0" fmla="*/ 0 w 1484515"/>
                <a:gd name="connsiteY0" fmla="*/ 77482 h 464885"/>
                <a:gd name="connsiteX1" fmla="*/ 77482 w 1484515"/>
                <a:gd name="connsiteY1" fmla="*/ 0 h 464885"/>
                <a:gd name="connsiteX2" fmla="*/ 1407033 w 1484515"/>
                <a:gd name="connsiteY2" fmla="*/ 0 h 464885"/>
                <a:gd name="connsiteX3" fmla="*/ 1484515 w 1484515"/>
                <a:gd name="connsiteY3" fmla="*/ 77482 h 464885"/>
                <a:gd name="connsiteX4" fmla="*/ 1484515 w 1484515"/>
                <a:gd name="connsiteY4" fmla="*/ 387403 h 464885"/>
                <a:gd name="connsiteX5" fmla="*/ 1407033 w 1484515"/>
                <a:gd name="connsiteY5" fmla="*/ 464885 h 464885"/>
                <a:gd name="connsiteX6" fmla="*/ 77482 w 1484515"/>
                <a:gd name="connsiteY6" fmla="*/ 464885 h 464885"/>
                <a:gd name="connsiteX7" fmla="*/ 0 w 1484515"/>
                <a:gd name="connsiteY7" fmla="*/ 387403 h 464885"/>
                <a:gd name="connsiteX8" fmla="*/ 0 w 1484515"/>
                <a:gd name="connsiteY8" fmla="*/ 77482 h 4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4515" h="464885">
                  <a:moveTo>
                    <a:pt x="0" y="77482"/>
                  </a:moveTo>
                  <a:cubicBezTo>
                    <a:pt x="0" y="34690"/>
                    <a:pt x="34690" y="0"/>
                    <a:pt x="77482" y="0"/>
                  </a:cubicBezTo>
                  <a:lnTo>
                    <a:pt x="1407033" y="0"/>
                  </a:lnTo>
                  <a:cubicBezTo>
                    <a:pt x="1449825" y="0"/>
                    <a:pt x="1484515" y="34690"/>
                    <a:pt x="1484515" y="77482"/>
                  </a:cubicBezTo>
                  <a:lnTo>
                    <a:pt x="1484515" y="387403"/>
                  </a:lnTo>
                  <a:cubicBezTo>
                    <a:pt x="1484515" y="430195"/>
                    <a:pt x="1449825" y="464885"/>
                    <a:pt x="1407033" y="464885"/>
                  </a:cubicBezTo>
                  <a:lnTo>
                    <a:pt x="77482" y="464885"/>
                  </a:lnTo>
                  <a:cubicBezTo>
                    <a:pt x="34690" y="464885"/>
                    <a:pt x="0" y="430195"/>
                    <a:pt x="0" y="387403"/>
                  </a:cubicBezTo>
                  <a:lnTo>
                    <a:pt x="0" y="77482"/>
                  </a:ln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60794" tIns="60794" rIns="60794" bIns="60794" numCol="1" spcCol="1270" anchor="ctr" anchorCtr="0">
              <a:noAutofit/>
            </a:bodyPr>
            <a:lstStyle/>
            <a:p>
              <a:pPr marL="0" lvl="0" indent="0" algn="ctr" defTabSz="444500">
                <a:lnSpc>
                  <a:spcPct val="90000"/>
                </a:lnSpc>
                <a:spcBef>
                  <a:spcPct val="0"/>
                </a:spcBef>
                <a:spcAft>
                  <a:spcPct val="35000"/>
                </a:spcAft>
                <a:buNone/>
              </a:pPr>
              <a:r>
                <a:rPr lang="es-CO" sz="1000" b="1" kern="1200" dirty="0">
                  <a:solidFill>
                    <a:schemeClr val="tx1"/>
                  </a:solidFill>
                  <a:latin typeface="Arial" panose="020B0604020202020204" pitchFamily="34" charset="0"/>
                  <a:cs typeface="Arial" panose="020B0604020202020204" pitchFamily="34" charset="0"/>
                </a:rPr>
                <a:t>Interrelación de roles y responsabilidades</a:t>
              </a:r>
            </a:p>
          </p:txBody>
        </p:sp>
        <p:sp>
          <p:nvSpPr>
            <p:cNvPr id="43" name="Forma libre: forma 42">
              <a:extLst>
                <a:ext uri="{FF2B5EF4-FFF2-40B4-BE49-F238E27FC236}">
                  <a16:creationId xmlns:a16="http://schemas.microsoft.com/office/drawing/2014/main" id="{366442D4-2B44-4234-9781-955D4A224F69}"/>
                </a:ext>
              </a:extLst>
            </p:cNvPr>
            <p:cNvSpPr/>
            <p:nvPr/>
          </p:nvSpPr>
          <p:spPr>
            <a:xfrm>
              <a:off x="2365052" y="1441663"/>
              <a:ext cx="3228315" cy="3228315"/>
            </a:xfrm>
            <a:custGeom>
              <a:avLst/>
              <a:gdLst/>
              <a:ahLst/>
              <a:cxnLst/>
              <a:rect l="0" t="0" r="0" b="0"/>
              <a:pathLst>
                <a:path>
                  <a:moveTo>
                    <a:pt x="962475" y="3090915"/>
                  </a:moveTo>
                  <a:arcTo wR="1614157" hR="1614157" stAng="6828691" swAng="915320"/>
                </a:path>
              </a:pathLst>
            </a:custGeom>
            <a:ln/>
          </p:spPr>
          <p:style>
            <a:lnRef idx="2">
              <a:schemeClr val="accent1"/>
            </a:lnRef>
            <a:fillRef idx="1">
              <a:schemeClr val="lt1"/>
            </a:fillRef>
            <a:effectRef idx="0">
              <a:schemeClr val="accent1"/>
            </a:effectRef>
            <a:fontRef idx="minor">
              <a:schemeClr val="dk1"/>
            </a:fontRef>
          </p:style>
        </p:sp>
        <p:sp>
          <p:nvSpPr>
            <p:cNvPr id="44" name="Forma libre: forma 43">
              <a:hlinkClick r:id="rId7" action="ppaction://hlinksldjump"/>
              <a:extLst>
                <a:ext uri="{FF2B5EF4-FFF2-40B4-BE49-F238E27FC236}">
                  <a16:creationId xmlns:a16="http://schemas.microsoft.com/office/drawing/2014/main" id="{9964A028-FC37-4335-8D8B-50CF269B5D07}"/>
                </a:ext>
              </a:extLst>
            </p:cNvPr>
            <p:cNvSpPr/>
            <p:nvPr/>
          </p:nvSpPr>
          <p:spPr>
            <a:xfrm>
              <a:off x="2252235" y="3937410"/>
              <a:ext cx="1070617" cy="233465"/>
            </a:xfrm>
            <a:custGeom>
              <a:avLst/>
              <a:gdLst>
                <a:gd name="connsiteX0" fmla="*/ 0 w 1070617"/>
                <a:gd name="connsiteY0" fmla="*/ 61485 h 368900"/>
                <a:gd name="connsiteX1" fmla="*/ 61485 w 1070617"/>
                <a:gd name="connsiteY1" fmla="*/ 0 h 368900"/>
                <a:gd name="connsiteX2" fmla="*/ 1009132 w 1070617"/>
                <a:gd name="connsiteY2" fmla="*/ 0 h 368900"/>
                <a:gd name="connsiteX3" fmla="*/ 1070617 w 1070617"/>
                <a:gd name="connsiteY3" fmla="*/ 61485 h 368900"/>
                <a:gd name="connsiteX4" fmla="*/ 1070617 w 1070617"/>
                <a:gd name="connsiteY4" fmla="*/ 307415 h 368900"/>
                <a:gd name="connsiteX5" fmla="*/ 1009132 w 1070617"/>
                <a:gd name="connsiteY5" fmla="*/ 368900 h 368900"/>
                <a:gd name="connsiteX6" fmla="*/ 61485 w 1070617"/>
                <a:gd name="connsiteY6" fmla="*/ 368900 h 368900"/>
                <a:gd name="connsiteX7" fmla="*/ 0 w 1070617"/>
                <a:gd name="connsiteY7" fmla="*/ 307415 h 368900"/>
                <a:gd name="connsiteX8" fmla="*/ 0 w 1070617"/>
                <a:gd name="connsiteY8" fmla="*/ 61485 h 36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617" h="368900">
                  <a:moveTo>
                    <a:pt x="0" y="61485"/>
                  </a:moveTo>
                  <a:cubicBezTo>
                    <a:pt x="0" y="27528"/>
                    <a:pt x="27528" y="0"/>
                    <a:pt x="61485" y="0"/>
                  </a:cubicBezTo>
                  <a:lnTo>
                    <a:pt x="1009132" y="0"/>
                  </a:lnTo>
                  <a:cubicBezTo>
                    <a:pt x="1043089" y="0"/>
                    <a:pt x="1070617" y="27528"/>
                    <a:pt x="1070617" y="61485"/>
                  </a:cubicBezTo>
                  <a:lnTo>
                    <a:pt x="1070617" y="307415"/>
                  </a:lnTo>
                  <a:cubicBezTo>
                    <a:pt x="1070617" y="341372"/>
                    <a:pt x="1043089" y="368900"/>
                    <a:pt x="1009132" y="368900"/>
                  </a:cubicBezTo>
                  <a:lnTo>
                    <a:pt x="61485" y="368900"/>
                  </a:lnTo>
                  <a:cubicBezTo>
                    <a:pt x="27528" y="368900"/>
                    <a:pt x="0" y="341372"/>
                    <a:pt x="0" y="307415"/>
                  </a:cubicBezTo>
                  <a:lnTo>
                    <a:pt x="0" y="61485"/>
                  </a:ln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56108" tIns="56108" rIns="56108" bIns="56108" numCol="1" spcCol="1270" anchor="ctr" anchorCtr="0">
              <a:noAutofit/>
            </a:bodyPr>
            <a:lstStyle/>
            <a:p>
              <a:pPr marL="0" lvl="0" indent="0" algn="ctr" defTabSz="444500">
                <a:lnSpc>
                  <a:spcPct val="90000"/>
                </a:lnSpc>
                <a:spcBef>
                  <a:spcPct val="0"/>
                </a:spcBef>
                <a:spcAft>
                  <a:spcPct val="35000"/>
                </a:spcAft>
                <a:buNone/>
              </a:pPr>
              <a:r>
                <a:rPr lang="es-CO" sz="1000" b="1" kern="1200" dirty="0">
                  <a:solidFill>
                    <a:schemeClr val="tx1"/>
                  </a:solidFill>
                  <a:latin typeface="Arial" panose="020B0604020202020204" pitchFamily="34" charset="0"/>
                  <a:cs typeface="Arial" panose="020B0604020202020204" pitchFamily="34" charset="0"/>
                </a:rPr>
                <a:t>Estructura SUG</a:t>
              </a:r>
            </a:p>
          </p:txBody>
        </p:sp>
        <p:sp>
          <p:nvSpPr>
            <p:cNvPr id="45" name="Forma libre: forma 44">
              <a:extLst>
                <a:ext uri="{FF2B5EF4-FFF2-40B4-BE49-F238E27FC236}">
                  <a16:creationId xmlns:a16="http://schemas.microsoft.com/office/drawing/2014/main" id="{F2DD34D6-AC5C-4930-9676-CC9E0D225163}"/>
                </a:ext>
              </a:extLst>
            </p:cNvPr>
            <p:cNvSpPr/>
            <p:nvPr/>
          </p:nvSpPr>
          <p:spPr>
            <a:xfrm>
              <a:off x="2467121" y="1556919"/>
              <a:ext cx="3228315" cy="3228315"/>
            </a:xfrm>
            <a:custGeom>
              <a:avLst/>
              <a:gdLst/>
              <a:ahLst/>
              <a:cxnLst/>
              <a:rect l="0" t="0" r="0" b="0"/>
              <a:pathLst>
                <a:path>
                  <a:moveTo>
                    <a:pt x="190401" y="2374699"/>
                  </a:moveTo>
                  <a:arcTo wR="1614157" hR="1614157" stAng="9113385" swAng="1381752"/>
                </a:path>
              </a:pathLst>
            </a:custGeom>
            <a:ln/>
          </p:spPr>
          <p:style>
            <a:lnRef idx="2">
              <a:schemeClr val="accent1"/>
            </a:lnRef>
            <a:fillRef idx="1">
              <a:schemeClr val="lt1"/>
            </a:fillRef>
            <a:effectRef idx="0">
              <a:schemeClr val="accent1"/>
            </a:effectRef>
            <a:fontRef idx="minor">
              <a:schemeClr val="dk1"/>
            </a:fontRef>
          </p:style>
        </p:sp>
        <p:sp>
          <p:nvSpPr>
            <p:cNvPr id="46" name="Forma libre: forma 45">
              <a:hlinkClick r:id="rId8" action="ppaction://hlinksldjump"/>
              <a:extLst>
                <a:ext uri="{FF2B5EF4-FFF2-40B4-BE49-F238E27FC236}">
                  <a16:creationId xmlns:a16="http://schemas.microsoft.com/office/drawing/2014/main" id="{4CBE9EE4-30C6-4913-BE93-8AF4B2F2569D}"/>
                </a:ext>
              </a:extLst>
            </p:cNvPr>
            <p:cNvSpPr/>
            <p:nvPr/>
          </p:nvSpPr>
          <p:spPr>
            <a:xfrm>
              <a:off x="1662223" y="2982787"/>
              <a:ext cx="1476454" cy="280558"/>
            </a:xfrm>
            <a:custGeom>
              <a:avLst/>
              <a:gdLst>
                <a:gd name="connsiteX0" fmla="*/ 0 w 1358095"/>
                <a:gd name="connsiteY0" fmla="*/ 68842 h 413041"/>
                <a:gd name="connsiteX1" fmla="*/ 68842 w 1358095"/>
                <a:gd name="connsiteY1" fmla="*/ 0 h 413041"/>
                <a:gd name="connsiteX2" fmla="*/ 1289253 w 1358095"/>
                <a:gd name="connsiteY2" fmla="*/ 0 h 413041"/>
                <a:gd name="connsiteX3" fmla="*/ 1358095 w 1358095"/>
                <a:gd name="connsiteY3" fmla="*/ 68842 h 413041"/>
                <a:gd name="connsiteX4" fmla="*/ 1358095 w 1358095"/>
                <a:gd name="connsiteY4" fmla="*/ 344199 h 413041"/>
                <a:gd name="connsiteX5" fmla="*/ 1289253 w 1358095"/>
                <a:gd name="connsiteY5" fmla="*/ 413041 h 413041"/>
                <a:gd name="connsiteX6" fmla="*/ 68842 w 1358095"/>
                <a:gd name="connsiteY6" fmla="*/ 413041 h 413041"/>
                <a:gd name="connsiteX7" fmla="*/ 0 w 1358095"/>
                <a:gd name="connsiteY7" fmla="*/ 344199 h 413041"/>
                <a:gd name="connsiteX8" fmla="*/ 0 w 1358095"/>
                <a:gd name="connsiteY8" fmla="*/ 68842 h 41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095" h="413041">
                  <a:moveTo>
                    <a:pt x="0" y="68842"/>
                  </a:moveTo>
                  <a:cubicBezTo>
                    <a:pt x="0" y="30822"/>
                    <a:pt x="30822" y="0"/>
                    <a:pt x="68842" y="0"/>
                  </a:cubicBezTo>
                  <a:lnTo>
                    <a:pt x="1289253" y="0"/>
                  </a:lnTo>
                  <a:cubicBezTo>
                    <a:pt x="1327273" y="0"/>
                    <a:pt x="1358095" y="30822"/>
                    <a:pt x="1358095" y="68842"/>
                  </a:cubicBezTo>
                  <a:lnTo>
                    <a:pt x="1358095" y="344199"/>
                  </a:lnTo>
                  <a:cubicBezTo>
                    <a:pt x="1358095" y="382219"/>
                    <a:pt x="1327273" y="413041"/>
                    <a:pt x="1289253" y="413041"/>
                  </a:cubicBezTo>
                  <a:lnTo>
                    <a:pt x="68842" y="413041"/>
                  </a:lnTo>
                  <a:cubicBezTo>
                    <a:pt x="30822" y="413041"/>
                    <a:pt x="0" y="382219"/>
                    <a:pt x="0" y="344199"/>
                  </a:cubicBezTo>
                  <a:lnTo>
                    <a:pt x="0" y="68842"/>
                  </a:ln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58263" tIns="58263" rIns="58263" bIns="58263" numCol="1" spcCol="1270" anchor="ctr" anchorCtr="0">
              <a:noAutofit/>
            </a:bodyPr>
            <a:lstStyle/>
            <a:p>
              <a:pPr marL="0" lvl="0" indent="0" algn="ctr" defTabSz="444500">
                <a:lnSpc>
                  <a:spcPct val="90000"/>
                </a:lnSpc>
                <a:spcBef>
                  <a:spcPct val="0"/>
                </a:spcBef>
                <a:spcAft>
                  <a:spcPct val="35000"/>
                </a:spcAft>
                <a:buNone/>
              </a:pPr>
              <a:r>
                <a:rPr lang="es-CO" sz="1000" b="1" kern="1200" dirty="0">
                  <a:solidFill>
                    <a:schemeClr val="tx1"/>
                  </a:solidFill>
                  <a:latin typeface="Arial" panose="020B0604020202020204" pitchFamily="34" charset="0"/>
                  <a:cs typeface="Arial" panose="020B0604020202020204" pitchFamily="34" charset="0"/>
                </a:rPr>
                <a:t>Prácticas de Gestión</a:t>
              </a:r>
            </a:p>
          </p:txBody>
        </p:sp>
        <p:sp>
          <p:nvSpPr>
            <p:cNvPr id="47" name="Forma libre: forma 46">
              <a:extLst>
                <a:ext uri="{FF2B5EF4-FFF2-40B4-BE49-F238E27FC236}">
                  <a16:creationId xmlns:a16="http://schemas.microsoft.com/office/drawing/2014/main" id="{CB80B92D-9A13-450D-B62D-AAC28421C533}"/>
                </a:ext>
              </a:extLst>
            </p:cNvPr>
            <p:cNvSpPr/>
            <p:nvPr/>
          </p:nvSpPr>
          <p:spPr>
            <a:xfrm>
              <a:off x="2459629" y="1486808"/>
              <a:ext cx="3228315" cy="3228315"/>
            </a:xfrm>
            <a:custGeom>
              <a:avLst/>
              <a:gdLst/>
              <a:ahLst/>
              <a:cxnLst/>
              <a:rect l="0" t="0" r="0" b="0"/>
              <a:pathLst>
                <a:path>
                  <a:moveTo>
                    <a:pt x="14285" y="1399885"/>
                  </a:moveTo>
                  <a:arcTo wR="1614157" hR="1614157" stAng="11257696" swAng="1648423"/>
                </a:path>
              </a:pathLst>
            </a:custGeom>
            <a:ln/>
          </p:spPr>
          <p:style>
            <a:lnRef idx="2">
              <a:schemeClr val="accent1"/>
            </a:lnRef>
            <a:fillRef idx="1">
              <a:schemeClr val="lt1"/>
            </a:fillRef>
            <a:effectRef idx="0">
              <a:schemeClr val="accent1"/>
            </a:effectRef>
            <a:fontRef idx="minor">
              <a:schemeClr val="dk1"/>
            </a:fontRef>
          </p:style>
        </p:sp>
        <p:sp>
          <p:nvSpPr>
            <p:cNvPr id="48" name="Forma libre: forma 47">
              <a:hlinkClick r:id="rId9" action="ppaction://hlinksldjump"/>
              <a:extLst>
                <a:ext uri="{FF2B5EF4-FFF2-40B4-BE49-F238E27FC236}">
                  <a16:creationId xmlns:a16="http://schemas.microsoft.com/office/drawing/2014/main" id="{0236B73F-22C5-454C-AAF9-5463AFC2FBF7}"/>
                </a:ext>
              </a:extLst>
            </p:cNvPr>
            <p:cNvSpPr/>
            <p:nvPr/>
          </p:nvSpPr>
          <p:spPr>
            <a:xfrm>
              <a:off x="2419550" y="1789896"/>
              <a:ext cx="1020481" cy="318557"/>
            </a:xfrm>
            <a:custGeom>
              <a:avLst/>
              <a:gdLst>
                <a:gd name="connsiteX0" fmla="*/ 0 w 1020481"/>
                <a:gd name="connsiteY0" fmla="*/ 68935 h 413604"/>
                <a:gd name="connsiteX1" fmla="*/ 68935 w 1020481"/>
                <a:gd name="connsiteY1" fmla="*/ 0 h 413604"/>
                <a:gd name="connsiteX2" fmla="*/ 951546 w 1020481"/>
                <a:gd name="connsiteY2" fmla="*/ 0 h 413604"/>
                <a:gd name="connsiteX3" fmla="*/ 1020481 w 1020481"/>
                <a:gd name="connsiteY3" fmla="*/ 68935 h 413604"/>
                <a:gd name="connsiteX4" fmla="*/ 1020481 w 1020481"/>
                <a:gd name="connsiteY4" fmla="*/ 344669 h 413604"/>
                <a:gd name="connsiteX5" fmla="*/ 951546 w 1020481"/>
                <a:gd name="connsiteY5" fmla="*/ 413604 h 413604"/>
                <a:gd name="connsiteX6" fmla="*/ 68935 w 1020481"/>
                <a:gd name="connsiteY6" fmla="*/ 413604 h 413604"/>
                <a:gd name="connsiteX7" fmla="*/ 0 w 1020481"/>
                <a:gd name="connsiteY7" fmla="*/ 344669 h 413604"/>
                <a:gd name="connsiteX8" fmla="*/ 0 w 1020481"/>
                <a:gd name="connsiteY8" fmla="*/ 68935 h 41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481" h="413604">
                  <a:moveTo>
                    <a:pt x="0" y="68935"/>
                  </a:moveTo>
                  <a:cubicBezTo>
                    <a:pt x="0" y="30863"/>
                    <a:pt x="30863" y="0"/>
                    <a:pt x="68935" y="0"/>
                  </a:cubicBezTo>
                  <a:lnTo>
                    <a:pt x="951546" y="0"/>
                  </a:lnTo>
                  <a:cubicBezTo>
                    <a:pt x="989618" y="0"/>
                    <a:pt x="1020481" y="30863"/>
                    <a:pt x="1020481" y="68935"/>
                  </a:cubicBezTo>
                  <a:lnTo>
                    <a:pt x="1020481" y="344669"/>
                  </a:lnTo>
                  <a:cubicBezTo>
                    <a:pt x="1020481" y="382741"/>
                    <a:pt x="989618" y="413604"/>
                    <a:pt x="951546" y="413604"/>
                  </a:cubicBezTo>
                  <a:lnTo>
                    <a:pt x="68935" y="413604"/>
                  </a:lnTo>
                  <a:cubicBezTo>
                    <a:pt x="30863" y="413604"/>
                    <a:pt x="0" y="382741"/>
                    <a:pt x="0" y="344669"/>
                  </a:cubicBezTo>
                  <a:lnTo>
                    <a:pt x="0" y="68935"/>
                  </a:ln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58290" tIns="58290" rIns="58290" bIns="58290" numCol="1" spcCol="1270" anchor="ctr" anchorCtr="0">
              <a:noAutofit/>
            </a:bodyPr>
            <a:lstStyle/>
            <a:p>
              <a:pPr marL="0" lvl="0" indent="0" algn="ctr" defTabSz="444500">
                <a:lnSpc>
                  <a:spcPct val="90000"/>
                </a:lnSpc>
                <a:spcBef>
                  <a:spcPct val="0"/>
                </a:spcBef>
                <a:spcAft>
                  <a:spcPct val="35000"/>
                </a:spcAft>
                <a:buNone/>
              </a:pPr>
              <a:r>
                <a:rPr lang="es-CO" sz="1000" b="1" kern="1200" dirty="0">
                  <a:solidFill>
                    <a:schemeClr val="tx1"/>
                  </a:solidFill>
                  <a:latin typeface="Arial" panose="020B0604020202020204" pitchFamily="34" charset="0"/>
                  <a:cs typeface="Arial" panose="020B0604020202020204" pitchFamily="34" charset="0"/>
                </a:rPr>
                <a:t>Seguimiento</a:t>
              </a:r>
            </a:p>
          </p:txBody>
        </p:sp>
        <p:sp>
          <p:nvSpPr>
            <p:cNvPr id="49" name="Forma libre: forma 48">
              <a:extLst>
                <a:ext uri="{FF2B5EF4-FFF2-40B4-BE49-F238E27FC236}">
                  <a16:creationId xmlns:a16="http://schemas.microsoft.com/office/drawing/2014/main" id="{A80B43FF-1BC1-4572-9F76-ABD53286EAE7}"/>
                </a:ext>
              </a:extLst>
            </p:cNvPr>
            <p:cNvSpPr/>
            <p:nvPr/>
          </p:nvSpPr>
          <p:spPr>
            <a:xfrm>
              <a:off x="2459629" y="1486808"/>
              <a:ext cx="3228315" cy="3228315"/>
            </a:xfrm>
            <a:custGeom>
              <a:avLst/>
              <a:gdLst/>
              <a:ahLst/>
              <a:cxnLst/>
              <a:rect l="0" t="0" r="0" b="0"/>
              <a:pathLst>
                <a:path>
                  <a:moveTo>
                    <a:pt x="729531" y="263994"/>
                  </a:moveTo>
                  <a:arcTo wR="1614157" hR="1614157" stAng="14206032" swAng="754182"/>
                </a:path>
              </a:pathLst>
            </a:custGeom>
            <a:ln/>
          </p:spPr>
          <p:style>
            <a:lnRef idx="2">
              <a:schemeClr val="accent1"/>
            </a:lnRef>
            <a:fillRef idx="1">
              <a:schemeClr val="lt1"/>
            </a:fillRef>
            <a:effectRef idx="0">
              <a:schemeClr val="accent1"/>
            </a:effectRef>
            <a:fontRef idx="minor">
              <a:schemeClr val="dk1"/>
            </a:fontRef>
          </p:style>
        </p:sp>
      </p:grpSp>
      <p:pic>
        <p:nvPicPr>
          <p:cNvPr id="31" name="Imagen 30">
            <a:extLst>
              <a:ext uri="{FF2B5EF4-FFF2-40B4-BE49-F238E27FC236}">
                <a16:creationId xmlns:a16="http://schemas.microsoft.com/office/drawing/2014/main" id="{7E9DD17B-9767-4346-8E9B-47192D7609A3}"/>
              </a:ext>
            </a:extLst>
          </p:cNvPr>
          <p:cNvPicPr>
            <a:picLocks noChangeAspect="1"/>
          </p:cNvPicPr>
          <p:nvPr/>
        </p:nvPicPr>
        <p:blipFill>
          <a:blip r:embed="rId10"/>
          <a:stretch>
            <a:fillRect/>
          </a:stretch>
        </p:blipFill>
        <p:spPr>
          <a:xfrm>
            <a:off x="3561942" y="2049898"/>
            <a:ext cx="1743369" cy="1730423"/>
          </a:xfrm>
          <a:prstGeom prst="rect">
            <a:avLst/>
          </a:prstGeom>
        </p:spPr>
      </p:pic>
    </p:spTree>
    <p:extLst>
      <p:ext uri="{BB962C8B-B14F-4D97-AF65-F5344CB8AC3E}">
        <p14:creationId xmlns:p14="http://schemas.microsoft.com/office/powerpoint/2010/main" val="943806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088292" y="703181"/>
            <a:ext cx="7561164" cy="553698"/>
          </a:xfrm>
          <a:prstGeom prst="roundRect">
            <a:avLst>
              <a:gd name="adj" fmla="val 50000"/>
            </a:avLst>
          </a:prstGeom>
          <a:solidFill>
            <a:schemeClr val="accent3">
              <a:lumMod val="40000"/>
              <a:lumOff val="6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Gestión Estratégica del Talento Humano – GETH</a:t>
            </a:r>
          </a:p>
        </p:txBody>
      </p:sp>
      <p:sp>
        <p:nvSpPr>
          <p:cNvPr id="36" name="Pentágono 35"/>
          <p:cNvSpPr/>
          <p:nvPr/>
        </p:nvSpPr>
        <p:spPr>
          <a:xfrm>
            <a:off x="5814304" y="2351408"/>
            <a:ext cx="2526813" cy="346697"/>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la proyección y divulgación de actividades para la apropiación del bilingüismo en la entidad</a:t>
            </a:r>
          </a:p>
        </p:txBody>
      </p:sp>
      <p:sp>
        <p:nvSpPr>
          <p:cNvPr id="37" name="Rectángulo redondeado 36"/>
          <p:cNvSpPr/>
          <p:nvPr/>
        </p:nvSpPr>
        <p:spPr>
          <a:xfrm>
            <a:off x="4850162" y="2315809"/>
            <a:ext cx="991056" cy="379405"/>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Programa de Bilingüismo</a:t>
            </a:r>
          </a:p>
        </p:txBody>
      </p:sp>
      <p:sp>
        <p:nvSpPr>
          <p:cNvPr id="38" name="Pentágono 37"/>
          <p:cNvSpPr/>
          <p:nvPr/>
        </p:nvSpPr>
        <p:spPr>
          <a:xfrm>
            <a:off x="5841217" y="2827976"/>
            <a:ext cx="2505339" cy="385377"/>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la proyección y divulgación de lineamientos y actividades tendientes a mejorar el entorno laboral de la entidad</a:t>
            </a:r>
          </a:p>
        </p:txBody>
      </p:sp>
      <p:sp>
        <p:nvSpPr>
          <p:cNvPr id="39" name="Rectángulo redondeado 38"/>
          <p:cNvSpPr/>
          <p:nvPr/>
        </p:nvSpPr>
        <p:spPr>
          <a:xfrm>
            <a:off x="4850162" y="2827976"/>
            <a:ext cx="991056" cy="379405"/>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Programa de Entorno Saludable</a:t>
            </a:r>
          </a:p>
        </p:txBody>
      </p:sp>
      <p:sp>
        <p:nvSpPr>
          <p:cNvPr id="54" name="Pentágono 53"/>
          <p:cNvSpPr/>
          <p:nvPr/>
        </p:nvSpPr>
        <p:spPr>
          <a:xfrm>
            <a:off x="2046909" y="3898821"/>
            <a:ext cx="2492651" cy="938800"/>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Lineamientos que permitan utilizar la evaluación de desempeño como una herramienta de autogestión del servidor público  desde su formulación hasta su evaluación, siendo esta un insumo para la mejora continua, enfocada al  servicio al ciudadano</a:t>
            </a:r>
            <a:endParaRPr lang="es-CO" sz="800" dirty="0">
              <a:solidFill>
                <a:schemeClr val="tx1"/>
              </a:solidFill>
              <a:latin typeface="Arial Narrow" panose="020B0606020202030204" pitchFamily="34" charset="0"/>
            </a:endParaRPr>
          </a:p>
        </p:txBody>
      </p:sp>
      <p:sp>
        <p:nvSpPr>
          <p:cNvPr id="55" name="Rectángulo redondeado 54"/>
          <p:cNvSpPr/>
          <p:nvPr/>
        </p:nvSpPr>
        <p:spPr>
          <a:xfrm>
            <a:off x="1065841" y="2248338"/>
            <a:ext cx="991056" cy="448101"/>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Programa Estado Joven</a:t>
            </a:r>
          </a:p>
        </p:txBody>
      </p:sp>
      <p:sp>
        <p:nvSpPr>
          <p:cNvPr id="56" name="Pentágono 55"/>
          <p:cNvSpPr/>
          <p:nvPr/>
        </p:nvSpPr>
        <p:spPr>
          <a:xfrm>
            <a:off x="2056897" y="2819148"/>
            <a:ext cx="2472676" cy="379405"/>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la apropiación del programa en cuanto a las iniciativas de alianzas y beneficios.</a:t>
            </a:r>
          </a:p>
        </p:txBody>
      </p:sp>
      <p:sp>
        <p:nvSpPr>
          <p:cNvPr id="57" name="Rectángulo redondeado 56"/>
          <p:cNvSpPr/>
          <p:nvPr/>
        </p:nvSpPr>
        <p:spPr>
          <a:xfrm>
            <a:off x="1065841" y="2801252"/>
            <a:ext cx="991056" cy="415198"/>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Programa Servimos</a:t>
            </a:r>
          </a:p>
        </p:txBody>
      </p:sp>
      <p:sp>
        <p:nvSpPr>
          <p:cNvPr id="58" name="Pentágono 57"/>
          <p:cNvSpPr/>
          <p:nvPr/>
        </p:nvSpPr>
        <p:spPr>
          <a:xfrm>
            <a:off x="2018322" y="3359494"/>
            <a:ext cx="2472676" cy="401858"/>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el pacto de apropiación del Teletrabajo en la entidad</a:t>
            </a:r>
          </a:p>
        </p:txBody>
      </p:sp>
      <p:sp>
        <p:nvSpPr>
          <p:cNvPr id="59" name="Rectángulo redondeado 58"/>
          <p:cNvSpPr/>
          <p:nvPr/>
        </p:nvSpPr>
        <p:spPr>
          <a:xfrm>
            <a:off x="1077432" y="3337741"/>
            <a:ext cx="991056" cy="439769"/>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Programa de Teletrabajo</a:t>
            </a:r>
          </a:p>
        </p:txBody>
      </p:sp>
      <p:sp>
        <p:nvSpPr>
          <p:cNvPr id="60" name="Pentágono 59"/>
          <p:cNvSpPr/>
          <p:nvPr/>
        </p:nvSpPr>
        <p:spPr>
          <a:xfrm>
            <a:off x="5788186" y="1781480"/>
            <a:ext cx="2552931" cy="374172"/>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la apropiación de horarios flexibles en la entidad</a:t>
            </a:r>
          </a:p>
        </p:txBody>
      </p:sp>
      <p:sp>
        <p:nvSpPr>
          <p:cNvPr id="61" name="Rectángulo redondeado 60"/>
          <p:cNvSpPr/>
          <p:nvPr/>
        </p:nvSpPr>
        <p:spPr>
          <a:xfrm>
            <a:off x="4802570" y="1763485"/>
            <a:ext cx="991056" cy="400302"/>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Programa de Horarios Flexibles</a:t>
            </a:r>
          </a:p>
        </p:txBody>
      </p:sp>
      <p:sp>
        <p:nvSpPr>
          <p:cNvPr id="62" name="Pentágono 61"/>
          <p:cNvSpPr/>
          <p:nvPr/>
        </p:nvSpPr>
        <p:spPr>
          <a:xfrm>
            <a:off x="5830797" y="3374087"/>
            <a:ext cx="2510320" cy="579305"/>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el establecimiento de un mecanismo para la regulación de condiciones de trabajo, defensa de intereses de las partes y la garantía de los derechos sindicales</a:t>
            </a:r>
          </a:p>
        </p:txBody>
      </p:sp>
      <p:sp>
        <p:nvSpPr>
          <p:cNvPr id="63" name="Rectángulo redondeado 62"/>
          <p:cNvSpPr/>
          <p:nvPr/>
        </p:nvSpPr>
        <p:spPr>
          <a:xfrm>
            <a:off x="4832672" y="3359494"/>
            <a:ext cx="1013527" cy="567002"/>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Mecanismo de diálogo y negociación colectiva</a:t>
            </a:r>
          </a:p>
        </p:txBody>
      </p:sp>
      <p:sp>
        <p:nvSpPr>
          <p:cNvPr id="44" name="9 Rectángulo"/>
          <p:cNvSpPr/>
          <p:nvPr/>
        </p:nvSpPr>
        <p:spPr>
          <a:xfrm>
            <a:off x="1088292" y="1256879"/>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49" name="Grupo 48"/>
          <p:cNvGrpSpPr/>
          <p:nvPr/>
        </p:nvGrpSpPr>
        <p:grpSpPr>
          <a:xfrm>
            <a:off x="278273" y="797079"/>
            <a:ext cx="939950" cy="326500"/>
            <a:chOff x="135172" y="275594"/>
            <a:chExt cx="988661" cy="343420"/>
          </a:xfrm>
        </p:grpSpPr>
        <p:sp>
          <p:nvSpPr>
            <p:cNvPr id="50" name="Flecha derecha 49">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51" name="CuadroTexto 50">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48" name="Rectángulo redondeado 54">
            <a:extLst>
              <a:ext uri="{FF2B5EF4-FFF2-40B4-BE49-F238E27FC236}">
                <a16:creationId xmlns:a16="http://schemas.microsoft.com/office/drawing/2014/main" id="{2B4C3B5A-8594-48B0-8D05-F0A5BE3C4E7F}"/>
              </a:ext>
            </a:extLst>
          </p:cNvPr>
          <p:cNvSpPr/>
          <p:nvPr/>
        </p:nvSpPr>
        <p:spPr>
          <a:xfrm>
            <a:off x="1037544" y="3863451"/>
            <a:ext cx="1041803" cy="965939"/>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Evaluación de Desempeño</a:t>
            </a:r>
          </a:p>
        </p:txBody>
      </p:sp>
      <p:sp>
        <p:nvSpPr>
          <p:cNvPr id="52" name="Pentágono 53">
            <a:extLst>
              <a:ext uri="{FF2B5EF4-FFF2-40B4-BE49-F238E27FC236}">
                <a16:creationId xmlns:a16="http://schemas.microsoft.com/office/drawing/2014/main" id="{E314ACC6-35CB-4AC3-A418-B2B8BCF2A059}"/>
              </a:ext>
            </a:extLst>
          </p:cNvPr>
          <p:cNvSpPr/>
          <p:nvPr/>
        </p:nvSpPr>
        <p:spPr>
          <a:xfrm>
            <a:off x="2056897" y="2265584"/>
            <a:ext cx="2498622" cy="409472"/>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la implementación de pasantías en la Entidad</a:t>
            </a:r>
          </a:p>
        </p:txBody>
      </p:sp>
      <p:sp>
        <p:nvSpPr>
          <p:cNvPr id="53" name="Rectángulo redondeado 54">
            <a:extLst>
              <a:ext uri="{FF2B5EF4-FFF2-40B4-BE49-F238E27FC236}">
                <a16:creationId xmlns:a16="http://schemas.microsoft.com/office/drawing/2014/main" id="{BCFF25B5-29D7-4480-99EA-B2B7069E5B47}"/>
              </a:ext>
            </a:extLst>
          </p:cNvPr>
          <p:cNvSpPr/>
          <p:nvPr/>
        </p:nvSpPr>
        <p:spPr>
          <a:xfrm>
            <a:off x="1088292" y="1707551"/>
            <a:ext cx="991056" cy="448101"/>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Clima Organizacional y cambio cultural </a:t>
            </a:r>
          </a:p>
        </p:txBody>
      </p:sp>
      <p:sp>
        <p:nvSpPr>
          <p:cNvPr id="64" name="Pentágono 53">
            <a:extLst>
              <a:ext uri="{FF2B5EF4-FFF2-40B4-BE49-F238E27FC236}">
                <a16:creationId xmlns:a16="http://schemas.microsoft.com/office/drawing/2014/main" id="{5CFCD257-8CFB-4060-A157-F4A425C43B1C}"/>
              </a:ext>
            </a:extLst>
          </p:cNvPr>
          <p:cNvSpPr/>
          <p:nvPr/>
        </p:nvSpPr>
        <p:spPr>
          <a:xfrm>
            <a:off x="2079348" y="1741559"/>
            <a:ext cx="2492652" cy="409472"/>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Contar con mediciones periódicas de clima  y estrategias de intervención </a:t>
            </a:r>
          </a:p>
        </p:txBody>
      </p:sp>
      <p:sp>
        <p:nvSpPr>
          <p:cNvPr id="65" name="Marcador de pie de página 2">
            <a:extLst>
              <a:ext uri="{FF2B5EF4-FFF2-40B4-BE49-F238E27FC236}">
                <a16:creationId xmlns:a16="http://schemas.microsoft.com/office/drawing/2014/main" id="{3C6AC954-D71F-4E00-B50A-255804AD9A43}"/>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
        <p:nvSpPr>
          <p:cNvPr id="26" name="Rectángulo redondeado 54">
            <a:extLst>
              <a:ext uri="{FF2B5EF4-FFF2-40B4-BE49-F238E27FC236}">
                <a16:creationId xmlns:a16="http://schemas.microsoft.com/office/drawing/2014/main" id="{25DD168D-A8D4-47B4-90D4-FB61B63B74C9}"/>
              </a:ext>
            </a:extLst>
          </p:cNvPr>
          <p:cNvSpPr/>
          <p:nvPr/>
        </p:nvSpPr>
        <p:spPr>
          <a:xfrm>
            <a:off x="4815185" y="4000318"/>
            <a:ext cx="1031015" cy="938800"/>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Monitoreo y Seguimiento del Sistema de Información y Gestión del Empleo Público - </a:t>
            </a:r>
            <a:r>
              <a:rPr lang="es-ES" sz="800" dirty="0" err="1">
                <a:solidFill>
                  <a:schemeClr val="tx1"/>
                </a:solidFill>
                <a:latin typeface="Arial Narrow" panose="020B0606020202030204" pitchFamily="34" charset="0"/>
              </a:rPr>
              <a:t>SIGEP</a:t>
            </a:r>
            <a:endParaRPr lang="es-CO" sz="800" dirty="0">
              <a:solidFill>
                <a:schemeClr val="tx1"/>
              </a:solidFill>
              <a:latin typeface="Arial Narrow" panose="020B0606020202030204" pitchFamily="34" charset="0"/>
            </a:endParaRPr>
          </a:p>
        </p:txBody>
      </p:sp>
      <p:sp>
        <p:nvSpPr>
          <p:cNvPr id="27" name="Pentágono 61">
            <a:extLst>
              <a:ext uri="{FF2B5EF4-FFF2-40B4-BE49-F238E27FC236}">
                <a16:creationId xmlns:a16="http://schemas.microsoft.com/office/drawing/2014/main" id="{C5C1ECB6-CAE4-4705-B00E-89AA0078C744}"/>
              </a:ext>
            </a:extLst>
          </p:cNvPr>
          <p:cNvSpPr/>
          <p:nvPr/>
        </p:nvSpPr>
        <p:spPr>
          <a:xfrm>
            <a:off x="5846200" y="4036087"/>
            <a:ext cx="2505338" cy="903031"/>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Informe que refleja el estado de la Gestión del </a:t>
            </a:r>
            <a:r>
              <a:rPr lang="es-ES" sz="800" dirty="0" err="1">
                <a:solidFill>
                  <a:schemeClr val="tx1"/>
                </a:solidFill>
                <a:latin typeface="Arial Narrow" panose="020B0606020202030204" pitchFamily="34" charset="0"/>
              </a:rPr>
              <a:t>SIGEP</a:t>
            </a:r>
            <a:r>
              <a:rPr lang="es-ES" sz="800" dirty="0">
                <a:solidFill>
                  <a:schemeClr val="tx1"/>
                </a:solidFill>
                <a:latin typeface="Arial Narrow" panose="020B0606020202030204" pitchFamily="34" charset="0"/>
              </a:rPr>
              <a:t>, seguimiento y cumplimiento de la norma en los plazos establecidos</a:t>
            </a:r>
            <a:endParaRPr lang="es-CO" sz="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62808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4"/>
                                        </p:tgtEl>
                                      </p:cBhvr>
                                    </p:animEffect>
                                    <p:animScale>
                                      <p:cBhvr>
                                        <p:cTn id="7" dur="250" autoRev="1" fill="hold"/>
                                        <p:tgtEl>
                                          <p:spTgt spid="44"/>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500"/>
                                        <p:tgtEl>
                                          <p:spTgt spid="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44" grpId="0"/>
      <p:bldP spid="48" grpId="0" animBg="1"/>
      <p:bldP spid="52" grpId="0" animBg="1"/>
      <p:bldP spid="53" grpId="0" animBg="1"/>
      <p:bldP spid="64"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ágono 3">
            <a:extLst>
              <a:ext uri="{FF2B5EF4-FFF2-40B4-BE49-F238E27FC236}">
                <a16:creationId xmlns:a16="http://schemas.microsoft.com/office/drawing/2014/main" id="{D06F6B7B-7B03-49F5-AC83-729D49FF66CC}"/>
              </a:ext>
            </a:extLst>
          </p:cNvPr>
          <p:cNvSpPr/>
          <p:nvPr/>
        </p:nvSpPr>
        <p:spPr>
          <a:xfrm>
            <a:off x="3863171" y="3280456"/>
            <a:ext cx="2975899" cy="785024"/>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1000" dirty="0">
                <a:solidFill>
                  <a:schemeClr val="tx1"/>
                </a:solidFill>
                <a:latin typeface="Arial Narrow" panose="020B0606020202030204" pitchFamily="34" charset="0"/>
              </a:rPr>
              <a:t>Identificación y declaración de conflictos de interés, creación de mecanismos para el manejo de dichas conductas dentro y fuera de la entidad.</a:t>
            </a:r>
            <a:endParaRPr lang="es-CO" sz="1000" dirty="0">
              <a:solidFill>
                <a:schemeClr val="tx1"/>
              </a:solidFill>
              <a:latin typeface="Arial Narrow" panose="020B0606020202030204" pitchFamily="34" charset="0"/>
            </a:endParaRPr>
          </a:p>
        </p:txBody>
      </p:sp>
      <p:sp>
        <p:nvSpPr>
          <p:cNvPr id="4" name="Pentágono 3"/>
          <p:cNvSpPr/>
          <p:nvPr/>
        </p:nvSpPr>
        <p:spPr>
          <a:xfrm>
            <a:off x="3863170" y="2174358"/>
            <a:ext cx="2951095" cy="785024"/>
          </a:xfrm>
          <a:prstGeom prst="homePlate">
            <a:avLst>
              <a:gd name="adj" fmla="val 23585"/>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1000" dirty="0">
                <a:solidFill>
                  <a:schemeClr val="tx1"/>
                </a:solidFill>
                <a:latin typeface="Arial Narrow" panose="020B0606020202030204" pitchFamily="34" charset="0"/>
              </a:rPr>
              <a:t>Documento enmarcado en orientar las actuaciones de los servidores públicos.</a:t>
            </a:r>
          </a:p>
        </p:txBody>
      </p:sp>
      <p:sp>
        <p:nvSpPr>
          <p:cNvPr id="2" name="Rectángulo redondeado 1"/>
          <p:cNvSpPr/>
          <p:nvPr/>
        </p:nvSpPr>
        <p:spPr>
          <a:xfrm>
            <a:off x="1781651" y="723655"/>
            <a:ext cx="5463177" cy="741090"/>
          </a:xfrm>
          <a:prstGeom prst="roundRect">
            <a:avLst>
              <a:gd name="adj" fmla="val 50000"/>
            </a:avLst>
          </a:prstGeom>
          <a:solidFill>
            <a:schemeClr val="accent3">
              <a:lumMod val="60000"/>
              <a:lumOff val="4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Integridad</a:t>
            </a:r>
          </a:p>
        </p:txBody>
      </p:sp>
      <p:sp>
        <p:nvSpPr>
          <p:cNvPr id="12" name="9 Rectángulo"/>
          <p:cNvSpPr/>
          <p:nvPr/>
        </p:nvSpPr>
        <p:spPr>
          <a:xfrm>
            <a:off x="1110532" y="1453812"/>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15" name="Grupo 14"/>
          <p:cNvGrpSpPr/>
          <p:nvPr/>
        </p:nvGrpSpPr>
        <p:grpSpPr>
          <a:xfrm>
            <a:off x="353773" y="839024"/>
            <a:ext cx="939950" cy="326500"/>
            <a:chOff x="135172" y="275594"/>
            <a:chExt cx="988661" cy="343420"/>
          </a:xfrm>
        </p:grpSpPr>
        <p:sp>
          <p:nvSpPr>
            <p:cNvPr id="16" name="Flecha derecha 15">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17" name="CuadroTexto 16">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14" name="Rectángulo redondeado 4">
            <a:extLst>
              <a:ext uri="{FF2B5EF4-FFF2-40B4-BE49-F238E27FC236}">
                <a16:creationId xmlns:a16="http://schemas.microsoft.com/office/drawing/2014/main" id="{54827E12-996D-409F-A800-D723ACC1F42F}"/>
              </a:ext>
            </a:extLst>
          </p:cNvPr>
          <p:cNvSpPr/>
          <p:nvPr/>
        </p:nvSpPr>
        <p:spPr>
          <a:xfrm>
            <a:off x="2352954" y="3280456"/>
            <a:ext cx="1637900" cy="785024"/>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00" dirty="0">
                <a:solidFill>
                  <a:schemeClr val="tx1"/>
                </a:solidFill>
                <a:latin typeface="Arial Narrow" panose="020B0606020202030204" pitchFamily="34" charset="0"/>
              </a:rPr>
              <a:t>Estrategia conflictos de interés</a:t>
            </a:r>
            <a:endParaRPr lang="es-CO" sz="1000" dirty="0">
              <a:solidFill>
                <a:schemeClr val="tx1"/>
              </a:solidFill>
              <a:latin typeface="Arial Narrow" panose="020B0606020202030204" pitchFamily="34" charset="0"/>
            </a:endParaRPr>
          </a:p>
        </p:txBody>
      </p:sp>
      <p:sp>
        <p:nvSpPr>
          <p:cNvPr id="5" name="Rectángulo redondeado 4"/>
          <p:cNvSpPr/>
          <p:nvPr/>
        </p:nvSpPr>
        <p:spPr>
          <a:xfrm>
            <a:off x="2353816" y="2174356"/>
            <a:ext cx="1637900" cy="785024"/>
          </a:xfrm>
          <a:prstGeom prst="roundRect">
            <a:avLst/>
          </a:prstGeom>
          <a:solidFill>
            <a:schemeClr val="accent3">
              <a:lumMod val="60000"/>
              <a:lumOff val="40000"/>
            </a:schemeClr>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000" dirty="0">
                <a:solidFill>
                  <a:schemeClr val="tx1"/>
                </a:solidFill>
                <a:latin typeface="Arial Narrow" panose="020B0606020202030204" pitchFamily="34" charset="0"/>
              </a:rPr>
              <a:t>Código de Integridad del Servicio Público</a:t>
            </a:r>
          </a:p>
        </p:txBody>
      </p:sp>
      <p:sp>
        <p:nvSpPr>
          <p:cNvPr id="20" name="Marcador de pie de página 2">
            <a:extLst>
              <a:ext uri="{FF2B5EF4-FFF2-40B4-BE49-F238E27FC236}">
                <a16:creationId xmlns:a16="http://schemas.microsoft.com/office/drawing/2014/main" id="{E02D5C25-42B2-4CCE-824D-8245B65AECFB}"/>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163451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12" grpId="0"/>
      <p:bldP spid="1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D1A8FFD-03BB-4F5F-84E3-B0B6CAE27B6C}"/>
              </a:ext>
            </a:extLst>
          </p:cNvPr>
          <p:cNvSpPr/>
          <p:nvPr/>
        </p:nvSpPr>
        <p:spPr>
          <a:xfrm>
            <a:off x="3250194" y="1519403"/>
            <a:ext cx="5739897" cy="34322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9" name="Pentágono 8"/>
          <p:cNvSpPr/>
          <p:nvPr/>
        </p:nvSpPr>
        <p:spPr>
          <a:xfrm>
            <a:off x="361409" y="2588602"/>
            <a:ext cx="2794613" cy="2001265"/>
          </a:xfrm>
          <a:prstGeom prst="homePlate">
            <a:avLst>
              <a:gd name="adj" fmla="val 23585"/>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61080"/>
            <a:r>
              <a:rPr lang="es-CO" sz="951" b="1" dirty="0">
                <a:solidFill>
                  <a:schemeClr val="tx1"/>
                </a:solidFill>
                <a:latin typeface="Arial Narrow" panose="020B0606020202030204" pitchFamily="34" charset="0"/>
              </a:rPr>
              <a:t>Objetivo de la dimensión: </a:t>
            </a:r>
          </a:p>
          <a:p>
            <a:pPr marL="261080" algn="just"/>
            <a:endParaRPr lang="es-CO" sz="951" b="1" dirty="0">
              <a:solidFill>
                <a:schemeClr val="tx1"/>
              </a:solidFill>
              <a:latin typeface="Arial Narrow" panose="020B0606020202030204" pitchFamily="34" charset="0"/>
            </a:endParaRPr>
          </a:p>
          <a:p>
            <a:pPr marL="261080" algn="just"/>
            <a:r>
              <a:rPr lang="es-ES" sz="951" dirty="0">
                <a:solidFill>
                  <a:schemeClr val="tx1"/>
                </a:solidFill>
                <a:latin typeface="Arial Narrow" panose="020B0606020202030204" pitchFamily="34" charset="0"/>
              </a:rPr>
              <a:t>Mide la capacidad de la entidad pública de definir la ruta estratégica que guiará su gestión institucional con miras a garantizar los derechos, satisfacer las necesidades y solucionar los problemas de los ciudadanos destinatarios de sus productos y servicios, así como fortalecer la confianza ciudadana y la legitimidad. </a:t>
            </a:r>
            <a:endParaRPr lang="es-CO" sz="951" dirty="0">
              <a:solidFill>
                <a:schemeClr val="tx1"/>
              </a:solidFill>
              <a:latin typeface="Arial Narrow" panose="020B0606020202030204" pitchFamily="34" charset="0"/>
            </a:endParaRPr>
          </a:p>
        </p:txBody>
      </p:sp>
      <p:sp>
        <p:nvSpPr>
          <p:cNvPr id="15" name="9 Rectángulo"/>
          <p:cNvSpPr/>
          <p:nvPr/>
        </p:nvSpPr>
        <p:spPr>
          <a:xfrm>
            <a:off x="1737582" y="592597"/>
            <a:ext cx="7328237" cy="86177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500" b="1" dirty="0">
                <a:solidFill>
                  <a:schemeClr val="tx1">
                    <a:lumMod val="65000"/>
                    <a:lumOff val="35000"/>
                  </a:schemeClr>
                </a:solidFill>
                <a:latin typeface="Arial Narrow" panose="020B0606020202030204" pitchFamily="34" charset="0"/>
              </a:rPr>
              <a:t>Estructura – Dimensión Direccionamiento Estratégico y Planeación</a:t>
            </a:r>
          </a:p>
        </p:txBody>
      </p:sp>
      <p:grpSp>
        <p:nvGrpSpPr>
          <p:cNvPr id="16" name="Grupo 15"/>
          <p:cNvGrpSpPr/>
          <p:nvPr/>
        </p:nvGrpSpPr>
        <p:grpSpPr>
          <a:xfrm>
            <a:off x="566655" y="1670779"/>
            <a:ext cx="2213284" cy="741090"/>
            <a:chOff x="199548" y="2179772"/>
            <a:chExt cx="2327983" cy="779494"/>
          </a:xfrm>
        </p:grpSpPr>
        <p:sp>
          <p:nvSpPr>
            <p:cNvPr id="17" name="Rectángulo redondeado 16">
              <a:hlinkClick r:id="rId2" action="ppaction://hlinksldjump"/>
            </p:cNvPr>
            <p:cNvSpPr/>
            <p:nvPr/>
          </p:nvSpPr>
          <p:spPr>
            <a:xfrm>
              <a:off x="199548" y="2179772"/>
              <a:ext cx="2327983" cy="779494"/>
            </a:xfrm>
            <a:prstGeom prst="roundRect">
              <a:avLst>
                <a:gd name="adj" fmla="val 50000"/>
              </a:avLst>
            </a:prstGeom>
            <a:no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04047" algn="ctr"/>
              <a:r>
                <a:rPr lang="es-CO" sz="1331" dirty="0">
                  <a:solidFill>
                    <a:schemeClr val="tx1"/>
                  </a:solidFill>
                  <a:latin typeface="Arial Narrow" panose="020B0606020202030204" pitchFamily="34" charset="0"/>
                </a:rPr>
                <a:t>Direccionamiento Estratégico y Planeación</a:t>
              </a:r>
            </a:p>
          </p:txBody>
        </p:sp>
        <p:pic>
          <p:nvPicPr>
            <p:cNvPr id="18" name="Picture 8" descr="planning, strategy, workflow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5" y="2345323"/>
              <a:ext cx="505173" cy="505174"/>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Imagen 3"/>
          <p:cNvPicPr>
            <a:picLocks noChangeAspect="1"/>
          </p:cNvPicPr>
          <p:nvPr/>
        </p:nvPicPr>
        <p:blipFill>
          <a:blip r:embed="rId4"/>
          <a:stretch>
            <a:fillRect/>
          </a:stretch>
        </p:blipFill>
        <p:spPr>
          <a:xfrm>
            <a:off x="3325921" y="1554883"/>
            <a:ext cx="5739898" cy="3396732"/>
          </a:xfrm>
          <a:prstGeom prst="rect">
            <a:avLst/>
          </a:prstGeom>
        </p:spPr>
      </p:pic>
      <p:grpSp>
        <p:nvGrpSpPr>
          <p:cNvPr id="21" name="Grupo 20"/>
          <p:cNvGrpSpPr/>
          <p:nvPr/>
        </p:nvGrpSpPr>
        <p:grpSpPr>
          <a:xfrm>
            <a:off x="1135456" y="838396"/>
            <a:ext cx="869349" cy="265268"/>
            <a:chOff x="1381125" y="1827907"/>
            <a:chExt cx="1266659" cy="279015"/>
          </a:xfrm>
        </p:grpSpPr>
        <p:pic>
          <p:nvPicPr>
            <p:cNvPr id="22" name="Imagen 21">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23" name="CuadroTexto 22">
              <a:hlinkClick r:id="rId5" action="ppaction://hlinksldjump"/>
            </p:cNvPr>
            <p:cNvSpPr txBox="1"/>
            <p:nvPr/>
          </p:nvSpPr>
          <p:spPr>
            <a:xfrm>
              <a:off x="1664115" y="1833843"/>
              <a:ext cx="983669" cy="204757"/>
            </a:xfrm>
            <a:prstGeom prst="rect">
              <a:avLst/>
            </a:prstGeom>
            <a:noFill/>
          </p:spPr>
          <p:txBody>
            <a:bodyPr wrap="square" rtlCol="0">
              <a:spAutoFit/>
            </a:bodyPr>
            <a:lstStyle/>
            <a:p>
              <a:r>
                <a:rPr lang="es-CO" sz="665" dirty="0">
                  <a:latin typeface="Arial Narrow" panose="020B0606020202030204" pitchFamily="34" charset="0"/>
                </a:rPr>
                <a:t>Regresar a estructura</a:t>
              </a:r>
            </a:p>
          </p:txBody>
        </p:sp>
      </p:grpSp>
      <p:sp>
        <p:nvSpPr>
          <p:cNvPr id="20" name="Marcador de pie de página 2">
            <a:extLst>
              <a:ext uri="{FF2B5EF4-FFF2-40B4-BE49-F238E27FC236}">
                <a16:creationId xmlns:a16="http://schemas.microsoft.com/office/drawing/2014/main" id="{28DE1786-4252-45F0-9B8C-07CDB7F2455D}"/>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19" name="Grupo 18">
            <a:extLst>
              <a:ext uri="{FF2B5EF4-FFF2-40B4-BE49-F238E27FC236}">
                <a16:creationId xmlns:a16="http://schemas.microsoft.com/office/drawing/2014/main" id="{1FC965F2-8EBC-4A14-BD55-7D6212CDFD2F}"/>
              </a:ext>
            </a:extLst>
          </p:cNvPr>
          <p:cNvGrpSpPr/>
          <p:nvPr/>
        </p:nvGrpSpPr>
        <p:grpSpPr>
          <a:xfrm>
            <a:off x="131981" y="738564"/>
            <a:ext cx="869348" cy="500967"/>
            <a:chOff x="626678" y="746264"/>
            <a:chExt cx="869348" cy="500967"/>
          </a:xfrm>
        </p:grpSpPr>
        <p:sp>
          <p:nvSpPr>
            <p:cNvPr id="27" name="CuadroTexto 26">
              <a:hlinkClick r:id="rId8" action="ppaction://hlinksldjump"/>
              <a:extLst>
                <a:ext uri="{FF2B5EF4-FFF2-40B4-BE49-F238E27FC236}">
                  <a16:creationId xmlns:a16="http://schemas.microsoft.com/office/drawing/2014/main" id="{79E19E71-36EE-4236-92A7-9B0948B8BEE7}"/>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28" name="Imagen 27">
              <a:hlinkClick r:id="rId8" action="ppaction://hlinksldjump"/>
              <a:extLst>
                <a:ext uri="{FF2B5EF4-FFF2-40B4-BE49-F238E27FC236}">
                  <a16:creationId xmlns:a16="http://schemas.microsoft.com/office/drawing/2014/main" id="{6D35A807-9502-44EE-8345-75F132973C4A}"/>
                </a:ext>
              </a:extLst>
            </p:cNvPr>
            <p:cNvPicPr>
              <a:picLocks noChangeAspect="1"/>
            </p:cNvPicPr>
            <p:nvPr/>
          </p:nvPicPr>
          <p:blipFill>
            <a:blip r:embed="rId9"/>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59613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dondear rectángulo de esquina diagonal 15">
            <a:hlinkClick r:id="rId2" action="ppaction://hlinksldjump"/>
          </p:cNvPr>
          <p:cNvSpPr/>
          <p:nvPr/>
        </p:nvSpPr>
        <p:spPr>
          <a:xfrm>
            <a:off x="3464606" y="3967552"/>
            <a:ext cx="4704624" cy="767978"/>
          </a:xfrm>
          <a:prstGeom prst="round2DiagRect">
            <a:avLst>
              <a:gd name="adj1" fmla="val 50000"/>
              <a:gd name="adj2" fmla="val 0"/>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consistencia entre el presupuesto asignado y el ejercicio de planeación institucional, así como una ejecución presupuestal acorde con los lineamientos previstos por las autoridades en materia presupuestal y fiscal, acompañada de un monitoreo permanente al desempeño presupuestal y el desarrollo de acciones para subsanar las deficiencias detectadas.</a:t>
            </a:r>
            <a:r>
              <a:rPr lang="es-CO" sz="856" dirty="0">
                <a:solidFill>
                  <a:schemeClr val="tx1"/>
                </a:solidFill>
                <a:latin typeface="Arial Narrow" panose="020B0606020202030204" pitchFamily="34" charset="0"/>
              </a:rPr>
              <a:t/>
            </a:r>
            <a:br>
              <a:rPr lang="es-CO" sz="856" dirty="0">
                <a:solidFill>
                  <a:schemeClr val="tx1"/>
                </a:solidFill>
                <a:latin typeface="Arial Narrow" panose="020B0606020202030204" pitchFamily="34" charset="0"/>
              </a:rPr>
            </a:br>
            <a:endParaRPr lang="es-CO" sz="856" dirty="0">
              <a:solidFill>
                <a:schemeClr val="tx1"/>
              </a:solidFill>
              <a:latin typeface="Arial Narrow" panose="020B0606020202030204" pitchFamily="34" charset="0"/>
            </a:endParaRPr>
          </a:p>
        </p:txBody>
      </p:sp>
      <p:sp>
        <p:nvSpPr>
          <p:cNvPr id="8" name="Redondear rectángulo de esquina diagonal 7">
            <a:hlinkClick r:id="rId3" action="ppaction://hlinksldjump"/>
          </p:cNvPr>
          <p:cNvSpPr/>
          <p:nvPr/>
        </p:nvSpPr>
        <p:spPr>
          <a:xfrm>
            <a:off x="3464606" y="2225239"/>
            <a:ext cx="4704624" cy="869348"/>
          </a:xfrm>
          <a:prstGeom prst="round2DiagRect">
            <a:avLst>
              <a:gd name="adj1" fmla="val 50000"/>
              <a:gd name="adj2" fmla="val 0"/>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56" dirty="0">
                <a:solidFill>
                  <a:schemeClr val="tx1"/>
                </a:solidFill>
                <a:latin typeface="Arial Narrow" panose="020B0606020202030204" pitchFamily="34" charset="0"/>
              </a:rPr>
              <a:t>D</a:t>
            </a: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capacidad de la entidad pública de, a partir de las necesidades de sus grupos de valor, proyectar sus objetivos, metas y resultados, definir los mejores cursos de acción y recursos para lograrlos, identificar los riesgos a los que está expuesta y diseñar los mecanismos para el seguimiento, control y evaluación.</a:t>
            </a:r>
            <a:r>
              <a:rPr lang="es-CO" sz="856" dirty="0">
                <a:solidFill>
                  <a:schemeClr val="tx1"/>
                </a:solidFill>
                <a:latin typeface="Arial Narrow" panose="020B0606020202030204" pitchFamily="34" charset="0"/>
              </a:rPr>
              <a:t/>
            </a:r>
            <a:br>
              <a:rPr lang="es-CO" sz="856" dirty="0">
                <a:solidFill>
                  <a:schemeClr val="tx1"/>
                </a:solidFill>
                <a:latin typeface="Arial Narrow" panose="020B0606020202030204" pitchFamily="34" charset="0"/>
              </a:rPr>
            </a:br>
            <a:endParaRPr lang="es-CO" sz="856" dirty="0">
              <a:solidFill>
                <a:schemeClr val="tx1"/>
              </a:solidFill>
              <a:latin typeface="Arial Narrow" panose="020B0606020202030204" pitchFamily="34" charset="0"/>
            </a:endParaRPr>
          </a:p>
        </p:txBody>
      </p:sp>
      <p:sp>
        <p:nvSpPr>
          <p:cNvPr id="5" name="Rectángulo redondeado 4">
            <a:hlinkClick r:id="rId3" action="ppaction://hlinksldjump"/>
          </p:cNvPr>
          <p:cNvSpPr/>
          <p:nvPr/>
        </p:nvSpPr>
        <p:spPr>
          <a:xfrm>
            <a:off x="3054332" y="1741711"/>
            <a:ext cx="5429413" cy="882327"/>
          </a:xfrm>
          <a:prstGeom prst="roundRect">
            <a:avLst>
              <a:gd name="adj" fmla="val 50000"/>
            </a:avLst>
          </a:prstGeom>
          <a:solidFill>
            <a:schemeClr val="accent2">
              <a:lumMod val="20000"/>
              <a:lumOff val="80000"/>
            </a:schemeClr>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282" dirty="0">
                <a:solidFill>
                  <a:schemeClr val="tx1"/>
                </a:solidFill>
                <a:latin typeface="Arial Narrow" panose="020B0606020202030204" pitchFamily="34" charset="0"/>
              </a:rPr>
              <a:t>Política de Planeación Institucional</a:t>
            </a:r>
          </a:p>
        </p:txBody>
      </p:sp>
      <p:sp>
        <p:nvSpPr>
          <p:cNvPr id="7" name="Rectángulo redondeado 6">
            <a:hlinkClick r:id="rId2" action="ppaction://hlinksldjump"/>
          </p:cNvPr>
          <p:cNvSpPr/>
          <p:nvPr/>
        </p:nvSpPr>
        <p:spPr>
          <a:xfrm>
            <a:off x="3054332" y="3268414"/>
            <a:ext cx="5429413" cy="882327"/>
          </a:xfrm>
          <a:prstGeom prst="roundRect">
            <a:avLst>
              <a:gd name="adj" fmla="val 50000"/>
            </a:avLst>
          </a:prstGeom>
          <a:solidFill>
            <a:schemeClr val="accent2">
              <a:lumMod val="20000"/>
              <a:lumOff val="80000"/>
            </a:schemeClr>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282" dirty="0">
                <a:solidFill>
                  <a:schemeClr val="tx1"/>
                </a:solidFill>
                <a:latin typeface="Arial Narrow" panose="020B0606020202030204" pitchFamily="34" charset="0"/>
              </a:rPr>
              <a:t>Política de Gestión Presupuestal</a:t>
            </a:r>
          </a:p>
        </p:txBody>
      </p:sp>
      <p:sp>
        <p:nvSpPr>
          <p:cNvPr id="17" name="9 Rectángulo"/>
          <p:cNvSpPr/>
          <p:nvPr/>
        </p:nvSpPr>
        <p:spPr>
          <a:xfrm>
            <a:off x="1738569" y="742789"/>
            <a:ext cx="6778753"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500" b="1" dirty="0">
                <a:solidFill>
                  <a:schemeClr val="tx1">
                    <a:lumMod val="65000"/>
                    <a:lumOff val="35000"/>
                  </a:schemeClr>
                </a:solidFill>
                <a:latin typeface="Arial Narrow" panose="020B0606020202030204" pitchFamily="34" charset="0"/>
              </a:rPr>
              <a:t>Estructura – Políticas de Gestión y Desempeño</a:t>
            </a:r>
          </a:p>
        </p:txBody>
      </p:sp>
      <p:grpSp>
        <p:nvGrpSpPr>
          <p:cNvPr id="2" name="Grupo 1">
            <a:extLst>
              <a:ext uri="{FF2B5EF4-FFF2-40B4-BE49-F238E27FC236}">
                <a16:creationId xmlns:a16="http://schemas.microsoft.com/office/drawing/2014/main" id="{2CEC09A5-98F0-4D78-B545-3C36EDEA52CE}"/>
              </a:ext>
            </a:extLst>
          </p:cNvPr>
          <p:cNvGrpSpPr/>
          <p:nvPr/>
        </p:nvGrpSpPr>
        <p:grpSpPr>
          <a:xfrm rot="16200000">
            <a:off x="290106" y="2543761"/>
            <a:ext cx="2306168" cy="845925"/>
            <a:chOff x="574252" y="2327650"/>
            <a:chExt cx="2306168" cy="845925"/>
          </a:xfrm>
        </p:grpSpPr>
        <p:sp>
          <p:nvSpPr>
            <p:cNvPr id="23" name="Rectángulo redondeado 22">
              <a:hlinkClick r:id="rId4" action="ppaction://hlinksldjump"/>
            </p:cNvPr>
            <p:cNvSpPr/>
            <p:nvPr/>
          </p:nvSpPr>
          <p:spPr>
            <a:xfrm>
              <a:off x="574252" y="2327650"/>
              <a:ext cx="2306168" cy="845925"/>
            </a:xfrm>
            <a:prstGeom prst="roundRect">
              <a:avLst>
                <a:gd name="adj" fmla="val 50000"/>
              </a:avLst>
            </a:prstGeom>
            <a:no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04047" algn="ctr"/>
              <a:r>
                <a:rPr lang="es-CO" sz="1331" dirty="0">
                  <a:solidFill>
                    <a:schemeClr val="tx1"/>
                  </a:solidFill>
                  <a:latin typeface="Arial Narrow" panose="020B0606020202030204" pitchFamily="34" charset="0"/>
                </a:rPr>
                <a:t>Direccionamiento Estratégico y Planeación</a:t>
              </a:r>
            </a:p>
          </p:txBody>
        </p:sp>
        <p:pic>
          <p:nvPicPr>
            <p:cNvPr id="24" name="Picture 8" descr="planning, strategy, workflow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013" y="2476499"/>
              <a:ext cx="500439" cy="5482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upo 19"/>
          <p:cNvGrpSpPr/>
          <p:nvPr/>
        </p:nvGrpSpPr>
        <p:grpSpPr>
          <a:xfrm>
            <a:off x="7849081" y="2823199"/>
            <a:ext cx="1200474" cy="405514"/>
            <a:chOff x="7650726" y="2579039"/>
            <a:chExt cx="1262686" cy="426528"/>
          </a:xfrm>
        </p:grpSpPr>
        <p:pic>
          <p:nvPicPr>
            <p:cNvPr id="21" name="Imagen 20">
              <a:hlinkClick r:id="rId3" action="ppaction://hlinksldjump"/>
            </p:cNvPr>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7650726" y="2579039"/>
              <a:ext cx="303245" cy="304071"/>
            </a:xfrm>
            <a:prstGeom prst="rect">
              <a:avLst/>
            </a:prstGeom>
          </p:spPr>
        </p:pic>
        <p:sp>
          <p:nvSpPr>
            <p:cNvPr id="25" name="CuadroTexto 24"/>
            <p:cNvSpPr txBox="1"/>
            <p:nvPr/>
          </p:nvSpPr>
          <p:spPr>
            <a:xfrm>
              <a:off x="7866507" y="2662147"/>
              <a:ext cx="1046905" cy="343420"/>
            </a:xfrm>
            <a:prstGeom prst="rect">
              <a:avLst/>
            </a:prstGeom>
            <a:noFill/>
          </p:spPr>
          <p:txBody>
            <a:bodyPr wrap="square" rtlCol="0">
              <a:spAutoFit/>
            </a:bodyPr>
            <a:lstStyle/>
            <a:p>
              <a:r>
                <a:rPr lang="es-CO" sz="761" dirty="0">
                  <a:solidFill>
                    <a:srgbClr val="C00000"/>
                  </a:solidFill>
                  <a:latin typeface="Arial Narrow" panose="020B0606020202030204" pitchFamily="34" charset="0"/>
                </a:rPr>
                <a:t>Ver productos y entregables</a:t>
              </a:r>
            </a:p>
          </p:txBody>
        </p:sp>
      </p:grpSp>
      <p:grpSp>
        <p:nvGrpSpPr>
          <p:cNvPr id="29" name="Grupo 28"/>
          <p:cNvGrpSpPr/>
          <p:nvPr/>
        </p:nvGrpSpPr>
        <p:grpSpPr>
          <a:xfrm>
            <a:off x="7849081" y="4359765"/>
            <a:ext cx="1200474" cy="405514"/>
            <a:chOff x="7650726" y="2579039"/>
            <a:chExt cx="1262686" cy="426528"/>
          </a:xfrm>
        </p:grpSpPr>
        <p:pic>
          <p:nvPicPr>
            <p:cNvPr id="30" name="Imagen 29">
              <a:hlinkClick r:id="rId2" action="ppaction://hlinksldjump"/>
            </p:cNvPr>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7650726" y="2579039"/>
              <a:ext cx="303245" cy="304071"/>
            </a:xfrm>
            <a:prstGeom prst="rect">
              <a:avLst/>
            </a:prstGeom>
          </p:spPr>
        </p:pic>
        <p:sp>
          <p:nvSpPr>
            <p:cNvPr id="31" name="CuadroTexto 30"/>
            <p:cNvSpPr txBox="1"/>
            <p:nvPr/>
          </p:nvSpPr>
          <p:spPr>
            <a:xfrm>
              <a:off x="7866507" y="2662147"/>
              <a:ext cx="1046905" cy="343420"/>
            </a:xfrm>
            <a:prstGeom prst="rect">
              <a:avLst/>
            </a:prstGeom>
            <a:noFill/>
          </p:spPr>
          <p:txBody>
            <a:bodyPr wrap="square" rtlCol="0">
              <a:spAutoFit/>
            </a:bodyPr>
            <a:lstStyle/>
            <a:p>
              <a:r>
                <a:rPr lang="es-CO" sz="761" dirty="0">
                  <a:solidFill>
                    <a:srgbClr val="C00000"/>
                  </a:solidFill>
                  <a:latin typeface="Arial Narrow" panose="020B0606020202030204" pitchFamily="34" charset="0"/>
                </a:rPr>
                <a:t>Ver productos y entregables</a:t>
              </a:r>
            </a:p>
          </p:txBody>
        </p:sp>
      </p:grpSp>
      <p:grpSp>
        <p:nvGrpSpPr>
          <p:cNvPr id="26" name="Grupo 25"/>
          <p:cNvGrpSpPr/>
          <p:nvPr/>
        </p:nvGrpSpPr>
        <p:grpSpPr>
          <a:xfrm>
            <a:off x="1071733" y="863521"/>
            <a:ext cx="969449" cy="265268"/>
            <a:chOff x="1381125" y="1827907"/>
            <a:chExt cx="1266659" cy="279015"/>
          </a:xfrm>
        </p:grpSpPr>
        <p:pic>
          <p:nvPicPr>
            <p:cNvPr id="27" name="Imagen 26">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28" name="CuadroTexto 27">
              <a:hlinkClick r:id="rId8" action="ppaction://hlinksldjump"/>
            </p:cNvPr>
            <p:cNvSpPr txBox="1"/>
            <p:nvPr/>
          </p:nvSpPr>
          <p:spPr>
            <a:xfrm>
              <a:off x="1664115" y="1833843"/>
              <a:ext cx="983669" cy="204757"/>
            </a:xfrm>
            <a:prstGeom prst="rect">
              <a:avLst/>
            </a:prstGeom>
            <a:noFill/>
          </p:spPr>
          <p:txBody>
            <a:bodyPr wrap="square" rtlCol="0">
              <a:spAutoFit/>
            </a:bodyPr>
            <a:lstStyle/>
            <a:p>
              <a:r>
                <a:rPr lang="es-CO" sz="665" dirty="0">
                  <a:latin typeface="Arial Narrow" panose="020B0606020202030204" pitchFamily="34" charset="0"/>
                </a:rPr>
                <a:t>Regresar a estructura</a:t>
              </a:r>
            </a:p>
          </p:txBody>
        </p:sp>
      </p:grpSp>
      <p:sp>
        <p:nvSpPr>
          <p:cNvPr id="36" name="Marcador de pie de página 2">
            <a:extLst>
              <a:ext uri="{FF2B5EF4-FFF2-40B4-BE49-F238E27FC236}">
                <a16:creationId xmlns:a16="http://schemas.microsoft.com/office/drawing/2014/main" id="{E854EEB4-21AB-4247-A3D1-A15F9D2E6512}"/>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35" name="Grupo 34">
            <a:extLst>
              <a:ext uri="{FF2B5EF4-FFF2-40B4-BE49-F238E27FC236}">
                <a16:creationId xmlns:a16="http://schemas.microsoft.com/office/drawing/2014/main" id="{8C5F52E4-A6C1-44D1-B6AD-4AA76119086C}"/>
              </a:ext>
            </a:extLst>
          </p:cNvPr>
          <p:cNvGrpSpPr/>
          <p:nvPr/>
        </p:nvGrpSpPr>
        <p:grpSpPr>
          <a:xfrm>
            <a:off x="183770" y="773208"/>
            <a:ext cx="869348" cy="500967"/>
            <a:chOff x="626678" y="746264"/>
            <a:chExt cx="869348" cy="500967"/>
          </a:xfrm>
        </p:grpSpPr>
        <p:sp>
          <p:nvSpPr>
            <p:cNvPr id="37" name="CuadroTexto 36">
              <a:hlinkClick r:id="rId11" action="ppaction://hlinksldjump"/>
              <a:extLst>
                <a:ext uri="{FF2B5EF4-FFF2-40B4-BE49-F238E27FC236}">
                  <a16:creationId xmlns:a16="http://schemas.microsoft.com/office/drawing/2014/main" id="{0E002085-709E-4981-96E4-17389E546049}"/>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38" name="Imagen 37">
              <a:hlinkClick r:id="rId11" action="ppaction://hlinksldjump"/>
              <a:extLst>
                <a:ext uri="{FF2B5EF4-FFF2-40B4-BE49-F238E27FC236}">
                  <a16:creationId xmlns:a16="http://schemas.microsoft.com/office/drawing/2014/main" id="{2E8BDA59-1E57-44A3-8A2E-878512FDB783}"/>
                </a:ext>
              </a:extLst>
            </p:cNvPr>
            <p:cNvPicPr>
              <a:picLocks noChangeAspect="1"/>
            </p:cNvPicPr>
            <p:nvPr/>
          </p:nvPicPr>
          <p:blipFill>
            <a:blip r:embed="rId12"/>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52616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entágono 39"/>
          <p:cNvSpPr/>
          <p:nvPr/>
        </p:nvSpPr>
        <p:spPr>
          <a:xfrm>
            <a:off x="1721653" y="1749830"/>
            <a:ext cx="2606632" cy="460754"/>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Ejercicio que interioriza el entendimiento de la normativa, objetivo de la entidad, problemas y necesidades sociales en razón de la implementación del MIPG </a:t>
            </a:r>
          </a:p>
        </p:txBody>
      </p:sp>
      <p:sp>
        <p:nvSpPr>
          <p:cNvPr id="2" name="Rectángulo redondeado 1"/>
          <p:cNvSpPr/>
          <p:nvPr/>
        </p:nvSpPr>
        <p:spPr>
          <a:xfrm>
            <a:off x="1594372" y="712458"/>
            <a:ext cx="5754384" cy="539674"/>
          </a:xfrm>
          <a:prstGeom prst="roundRect">
            <a:avLst>
              <a:gd name="adj" fmla="val 50000"/>
            </a:avLst>
          </a:prstGeom>
          <a:solidFill>
            <a:schemeClr val="accent2">
              <a:lumMod val="20000"/>
              <a:lumOff val="80000"/>
            </a:schemeClr>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Planeación Institucional</a:t>
            </a:r>
          </a:p>
        </p:txBody>
      </p:sp>
      <p:sp>
        <p:nvSpPr>
          <p:cNvPr id="38" name="Rectángulo redondeado 37"/>
          <p:cNvSpPr/>
          <p:nvPr/>
        </p:nvSpPr>
        <p:spPr>
          <a:xfrm>
            <a:off x="730598" y="1728096"/>
            <a:ext cx="1183427" cy="504222"/>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Reflexión sobre el valor de la entidad</a:t>
            </a:r>
          </a:p>
        </p:txBody>
      </p:sp>
      <p:sp>
        <p:nvSpPr>
          <p:cNvPr id="42" name="Pentágono 41"/>
          <p:cNvSpPr/>
          <p:nvPr/>
        </p:nvSpPr>
        <p:spPr>
          <a:xfrm>
            <a:off x="1721650" y="2320939"/>
            <a:ext cx="2606635" cy="460754"/>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consolida la identificación y descripción de variables, necesidades y motivaciones de los usuarios</a:t>
            </a:r>
          </a:p>
        </p:txBody>
      </p:sp>
      <p:sp>
        <p:nvSpPr>
          <p:cNvPr id="43" name="Rectángulo redondeado 42"/>
          <p:cNvSpPr/>
          <p:nvPr/>
        </p:nvSpPr>
        <p:spPr>
          <a:xfrm>
            <a:off x="714378" y="2307005"/>
            <a:ext cx="1183427" cy="504222"/>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Caracterización de ciudadanos, usuarios o grupos de interés</a:t>
            </a:r>
          </a:p>
        </p:txBody>
      </p:sp>
      <p:sp>
        <p:nvSpPr>
          <p:cNvPr id="44" name="Pentágono 43"/>
          <p:cNvSpPr/>
          <p:nvPr/>
        </p:nvSpPr>
        <p:spPr>
          <a:xfrm>
            <a:off x="1721652" y="2908954"/>
            <a:ext cx="2606633" cy="460754"/>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consolida la implementación de mecanismos que promuevan de manera explicita la participación ciudadana en las fases de la gestión publica.</a:t>
            </a:r>
          </a:p>
        </p:txBody>
      </p:sp>
      <p:sp>
        <p:nvSpPr>
          <p:cNvPr id="45" name="Rectángulo redondeado 44"/>
          <p:cNvSpPr/>
          <p:nvPr/>
        </p:nvSpPr>
        <p:spPr>
          <a:xfrm>
            <a:off x="702009" y="2879108"/>
            <a:ext cx="1183427" cy="504222"/>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Mecanismos de participación ciudadana en la Planeación</a:t>
            </a:r>
          </a:p>
        </p:txBody>
      </p:sp>
      <p:sp>
        <p:nvSpPr>
          <p:cNvPr id="46" name="Pentágono 45"/>
          <p:cNvSpPr/>
          <p:nvPr/>
        </p:nvSpPr>
        <p:spPr>
          <a:xfrm>
            <a:off x="1721651" y="3461595"/>
            <a:ext cx="2606634" cy="460754"/>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la revisión de la normativa aplicable a la Entidad con el fin de verificar que su actuación esta encaminada en el cumplimiento.</a:t>
            </a:r>
          </a:p>
        </p:txBody>
      </p:sp>
      <p:sp>
        <p:nvSpPr>
          <p:cNvPr id="47" name="Rectángulo redondeado 46"/>
          <p:cNvSpPr/>
          <p:nvPr/>
        </p:nvSpPr>
        <p:spPr>
          <a:xfrm>
            <a:off x="702009" y="3467435"/>
            <a:ext cx="1183427" cy="504222"/>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Revisión de la normatividad aplicable.</a:t>
            </a:r>
          </a:p>
        </p:txBody>
      </p:sp>
      <p:sp>
        <p:nvSpPr>
          <p:cNvPr id="48" name="Pentágono 47"/>
          <p:cNvSpPr/>
          <p:nvPr/>
        </p:nvSpPr>
        <p:spPr>
          <a:xfrm>
            <a:off x="1731450" y="4059647"/>
            <a:ext cx="2596835" cy="460754"/>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el ejercicio realizado por la entidad para la identificación de sus capacidades para desarrollar su gestión</a:t>
            </a:r>
          </a:p>
        </p:txBody>
      </p:sp>
      <p:sp>
        <p:nvSpPr>
          <p:cNvPr id="49" name="Rectángulo redondeado 48"/>
          <p:cNvSpPr/>
          <p:nvPr/>
        </p:nvSpPr>
        <p:spPr>
          <a:xfrm>
            <a:off x="714378" y="4037367"/>
            <a:ext cx="1147475" cy="504222"/>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Diagnostico de capacidades y entornos</a:t>
            </a:r>
          </a:p>
        </p:txBody>
      </p:sp>
      <p:sp>
        <p:nvSpPr>
          <p:cNvPr id="50" name="Pentágono 49"/>
          <p:cNvSpPr/>
          <p:nvPr/>
        </p:nvSpPr>
        <p:spPr>
          <a:xfrm>
            <a:off x="5673028" y="1829134"/>
            <a:ext cx="2556572" cy="583592"/>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establece la especificación de los objetivos, las estrategias, los proyectos, las metas, los responsables, los planes generales de compras y la distribución presupuestal de los proyectos de inversión</a:t>
            </a:r>
          </a:p>
        </p:txBody>
      </p:sp>
      <p:sp>
        <p:nvSpPr>
          <p:cNvPr id="51" name="Rectángulo redondeado 50"/>
          <p:cNvSpPr/>
          <p:nvPr/>
        </p:nvSpPr>
        <p:spPr>
          <a:xfrm>
            <a:off x="4572000" y="1826048"/>
            <a:ext cx="1183427" cy="586678"/>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de Acción Institucional</a:t>
            </a:r>
          </a:p>
        </p:txBody>
      </p:sp>
      <p:sp>
        <p:nvSpPr>
          <p:cNvPr id="52" name="Pentágono 51"/>
          <p:cNvSpPr/>
          <p:nvPr/>
        </p:nvSpPr>
        <p:spPr>
          <a:xfrm>
            <a:off x="5716037" y="2461541"/>
            <a:ext cx="2513563" cy="526180"/>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Mecanismos de evaluación que permiten conocer el estado real de la ejecución de las actividades, el logro de metas, objetivos o resultados y sus efectos en la ciudadanía</a:t>
            </a:r>
          </a:p>
        </p:txBody>
      </p:sp>
      <p:sp>
        <p:nvSpPr>
          <p:cNvPr id="53" name="Rectángulo redondeado 52"/>
          <p:cNvSpPr/>
          <p:nvPr/>
        </p:nvSpPr>
        <p:spPr>
          <a:xfrm>
            <a:off x="4572000" y="2449185"/>
            <a:ext cx="1183427" cy="538535"/>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Indicadores de gestión y desempeño</a:t>
            </a:r>
          </a:p>
        </p:txBody>
      </p:sp>
      <p:sp>
        <p:nvSpPr>
          <p:cNvPr id="54" name="Pentágono 53"/>
          <p:cNvSpPr/>
          <p:nvPr/>
        </p:nvSpPr>
        <p:spPr>
          <a:xfrm>
            <a:off x="5716037" y="3078889"/>
            <a:ext cx="2513563" cy="460754"/>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la estructuración de criterios para el tratamiento  de los riesgos y sus efectos en la entidad</a:t>
            </a:r>
          </a:p>
        </p:txBody>
      </p:sp>
      <p:sp>
        <p:nvSpPr>
          <p:cNvPr id="55" name="Rectángulo redondeado 54"/>
          <p:cNvSpPr/>
          <p:nvPr/>
        </p:nvSpPr>
        <p:spPr>
          <a:xfrm>
            <a:off x="4565921" y="3078889"/>
            <a:ext cx="1183427" cy="504222"/>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Política de Administración del Riesgo</a:t>
            </a:r>
          </a:p>
        </p:txBody>
      </p:sp>
      <p:sp>
        <p:nvSpPr>
          <p:cNvPr id="56" name="Pentágono 55"/>
          <p:cNvSpPr/>
          <p:nvPr/>
        </p:nvSpPr>
        <p:spPr>
          <a:xfrm>
            <a:off x="5749347" y="3733747"/>
            <a:ext cx="2480253" cy="460754"/>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la integración y materialización de los planes del Decreto 612 de 2018 orientadas al direccionamiento estratégico</a:t>
            </a:r>
          </a:p>
        </p:txBody>
      </p:sp>
      <p:sp>
        <p:nvSpPr>
          <p:cNvPr id="57" name="Rectángulo redondeado 56"/>
          <p:cNvSpPr/>
          <p:nvPr/>
        </p:nvSpPr>
        <p:spPr>
          <a:xfrm>
            <a:off x="4565920" y="3726739"/>
            <a:ext cx="1183427" cy="504222"/>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Integración y Materialización de Planes Decreto 612 de 2018</a:t>
            </a:r>
          </a:p>
        </p:txBody>
      </p:sp>
      <p:sp>
        <p:nvSpPr>
          <p:cNvPr id="58" name="Pentágono 57"/>
          <p:cNvSpPr/>
          <p:nvPr/>
        </p:nvSpPr>
        <p:spPr>
          <a:xfrm>
            <a:off x="5716037" y="4374589"/>
            <a:ext cx="2513563" cy="460754"/>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enmarca las iniciativas de la entidad para la lucha contra la corrupción, rendición de cuentas, medidas anti trámites y mecanismos para mejorar la participación ciudadana</a:t>
            </a:r>
          </a:p>
        </p:txBody>
      </p:sp>
      <p:sp>
        <p:nvSpPr>
          <p:cNvPr id="59" name="Rectángulo redondeado 58"/>
          <p:cNvSpPr/>
          <p:nvPr/>
        </p:nvSpPr>
        <p:spPr>
          <a:xfrm>
            <a:off x="4572000" y="4366354"/>
            <a:ext cx="1183427" cy="504222"/>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Anticorrupción y de Atención al Ciudadano –PAAC</a:t>
            </a:r>
          </a:p>
        </p:txBody>
      </p:sp>
      <p:sp>
        <p:nvSpPr>
          <p:cNvPr id="27" name="9 Rectángulo"/>
          <p:cNvSpPr/>
          <p:nvPr/>
        </p:nvSpPr>
        <p:spPr>
          <a:xfrm>
            <a:off x="1110532" y="1291965"/>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24" name="Grupo 23"/>
          <p:cNvGrpSpPr/>
          <p:nvPr/>
        </p:nvGrpSpPr>
        <p:grpSpPr>
          <a:xfrm>
            <a:off x="353773" y="822246"/>
            <a:ext cx="939950" cy="326500"/>
            <a:chOff x="135172" y="275594"/>
            <a:chExt cx="988661" cy="343420"/>
          </a:xfrm>
        </p:grpSpPr>
        <p:sp>
          <p:nvSpPr>
            <p:cNvPr id="25" name="Flecha derecha 24">
              <a:hlinkClick r:id="rId3"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26" name="CuadroTexto 25">
              <a:hlinkClick r:id="rId3"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29" name="Marcador de pie de página 2">
            <a:extLst>
              <a:ext uri="{FF2B5EF4-FFF2-40B4-BE49-F238E27FC236}">
                <a16:creationId xmlns:a16="http://schemas.microsoft.com/office/drawing/2014/main" id="{16B2EEA6-CDDF-4E29-B05B-02F05BF1A1D5}"/>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
        <p:nvSpPr>
          <p:cNvPr id="28" name="Pentágono 39">
            <a:extLst>
              <a:ext uri="{FF2B5EF4-FFF2-40B4-BE49-F238E27FC236}">
                <a16:creationId xmlns:a16="http://schemas.microsoft.com/office/drawing/2014/main" id="{0E5B274F-583E-4727-B807-5F3B912C56D8}"/>
              </a:ext>
            </a:extLst>
          </p:cNvPr>
          <p:cNvSpPr/>
          <p:nvPr/>
        </p:nvSpPr>
        <p:spPr>
          <a:xfrm>
            <a:off x="1693063" y="4574997"/>
            <a:ext cx="2596835" cy="504222"/>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Ejercicio que interioriza el entendimiento de la normativa, objetivo de la entidad, problemas y necesidades sociales en razón de la implementación del MIPG </a:t>
            </a:r>
          </a:p>
        </p:txBody>
      </p:sp>
      <p:sp>
        <p:nvSpPr>
          <p:cNvPr id="30" name="Rectángulo redondeado 37">
            <a:extLst>
              <a:ext uri="{FF2B5EF4-FFF2-40B4-BE49-F238E27FC236}">
                <a16:creationId xmlns:a16="http://schemas.microsoft.com/office/drawing/2014/main" id="{8CD65B98-63A9-4E23-A67C-E1F371317AF3}"/>
              </a:ext>
            </a:extLst>
          </p:cNvPr>
          <p:cNvSpPr/>
          <p:nvPr/>
        </p:nvSpPr>
        <p:spPr>
          <a:xfrm>
            <a:off x="702009" y="4574997"/>
            <a:ext cx="1159843" cy="527312"/>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Mapa Estratégico (Direccionamiento Estratégico )</a:t>
            </a:r>
          </a:p>
        </p:txBody>
      </p:sp>
    </p:spTree>
    <p:extLst>
      <p:ext uri="{BB962C8B-B14F-4D97-AF65-F5344CB8AC3E}">
        <p14:creationId xmlns:p14="http://schemas.microsoft.com/office/powerpoint/2010/main" val="20983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8"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27" grpId="0"/>
      <p:bldP spid="28"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entágono 39"/>
          <p:cNvSpPr/>
          <p:nvPr/>
        </p:nvSpPr>
        <p:spPr>
          <a:xfrm>
            <a:off x="3846683" y="1874447"/>
            <a:ext cx="2879533" cy="545099"/>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consolidado de las necesidades de la entidad, plasmadas en el anteproyecto de funcionamiento e inversión.</a:t>
            </a:r>
          </a:p>
        </p:txBody>
      </p:sp>
      <p:sp>
        <p:nvSpPr>
          <p:cNvPr id="2" name="Rectángulo redondeado 1"/>
          <p:cNvSpPr/>
          <p:nvPr/>
        </p:nvSpPr>
        <p:spPr>
          <a:xfrm>
            <a:off x="1594372" y="712458"/>
            <a:ext cx="5754384" cy="539674"/>
          </a:xfrm>
          <a:prstGeom prst="roundRect">
            <a:avLst>
              <a:gd name="adj" fmla="val 50000"/>
            </a:avLst>
          </a:prstGeom>
          <a:solidFill>
            <a:schemeClr val="accent2">
              <a:lumMod val="20000"/>
              <a:lumOff val="80000"/>
            </a:schemeClr>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Gestión Presupuestal</a:t>
            </a:r>
          </a:p>
        </p:txBody>
      </p:sp>
      <p:sp>
        <p:nvSpPr>
          <p:cNvPr id="38" name="Rectángulo redondeado 37"/>
          <p:cNvSpPr/>
          <p:nvPr/>
        </p:nvSpPr>
        <p:spPr>
          <a:xfrm>
            <a:off x="2707564" y="1854591"/>
            <a:ext cx="1169443" cy="594802"/>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Programación Presupuestal</a:t>
            </a:r>
          </a:p>
        </p:txBody>
      </p:sp>
      <p:sp>
        <p:nvSpPr>
          <p:cNvPr id="42" name="Pentágono 41"/>
          <p:cNvSpPr/>
          <p:nvPr/>
        </p:nvSpPr>
        <p:spPr>
          <a:xfrm>
            <a:off x="3807773" y="2514035"/>
            <a:ext cx="2918443" cy="518492"/>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Documento que recolecta información de las necesidades que contemplan las áreas para su funcionamiento, para lo cual tienen en cuenta la ejecución presupuestal de las vigencias anteriores y la proyección de nuevas actividades.</a:t>
            </a:r>
            <a:endParaRPr lang="es-CO" sz="800" dirty="0">
              <a:solidFill>
                <a:schemeClr val="tx1"/>
              </a:solidFill>
              <a:latin typeface="Arial Narrow" panose="020B0606020202030204" pitchFamily="34" charset="0"/>
            </a:endParaRPr>
          </a:p>
        </p:txBody>
      </p:sp>
      <p:sp>
        <p:nvSpPr>
          <p:cNvPr id="43" name="Rectángulo redondeado 42"/>
          <p:cNvSpPr/>
          <p:nvPr/>
        </p:nvSpPr>
        <p:spPr>
          <a:xfrm>
            <a:off x="2693581" y="2496505"/>
            <a:ext cx="1183426" cy="545099"/>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Anteproyecto de presupuesto</a:t>
            </a:r>
          </a:p>
        </p:txBody>
      </p:sp>
      <p:sp>
        <p:nvSpPr>
          <p:cNvPr id="44" name="Pentágono 43"/>
          <p:cNvSpPr/>
          <p:nvPr/>
        </p:nvSpPr>
        <p:spPr>
          <a:xfrm>
            <a:off x="3846683" y="3119762"/>
            <a:ext cx="2845023" cy="460754"/>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Documento detallado de los recursos financieros que se utilizaran durante una vigencia de manera mensual </a:t>
            </a:r>
            <a:endParaRPr lang="es-CO" sz="800" dirty="0">
              <a:solidFill>
                <a:schemeClr val="tx1"/>
              </a:solidFill>
              <a:latin typeface="Arial Narrow" panose="020B0606020202030204" pitchFamily="34" charset="0"/>
            </a:endParaRPr>
          </a:p>
        </p:txBody>
      </p:sp>
      <p:sp>
        <p:nvSpPr>
          <p:cNvPr id="45" name="Rectángulo redondeado 44"/>
          <p:cNvSpPr/>
          <p:nvPr/>
        </p:nvSpPr>
        <p:spPr>
          <a:xfrm>
            <a:off x="2707564" y="3109485"/>
            <a:ext cx="1183427" cy="504222"/>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Plan Anual mensualizado de caja-PAC</a:t>
            </a:r>
            <a:endParaRPr lang="es-CO" sz="800" dirty="0">
              <a:solidFill>
                <a:schemeClr val="tx1"/>
              </a:solidFill>
              <a:latin typeface="Arial Narrow" panose="020B0606020202030204" pitchFamily="34" charset="0"/>
            </a:endParaRPr>
          </a:p>
        </p:txBody>
      </p:sp>
      <p:sp>
        <p:nvSpPr>
          <p:cNvPr id="46" name="Pentágono 45"/>
          <p:cNvSpPr/>
          <p:nvPr/>
        </p:nvSpPr>
        <p:spPr>
          <a:xfrm>
            <a:off x="3881192" y="3691972"/>
            <a:ext cx="2810514" cy="510062"/>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Seguimiento y validación de la programación de funcionamiento e inversión durante la vigencias, guardando coherencia entre lo planeado vs lo ejecutado</a:t>
            </a:r>
          </a:p>
        </p:txBody>
      </p:sp>
      <p:sp>
        <p:nvSpPr>
          <p:cNvPr id="47" name="Rectángulo redondeado 46"/>
          <p:cNvSpPr/>
          <p:nvPr/>
        </p:nvSpPr>
        <p:spPr>
          <a:xfrm>
            <a:off x="2718910" y="3697812"/>
            <a:ext cx="1183427" cy="504222"/>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Ejecución y seguimiento presupuestal.</a:t>
            </a:r>
          </a:p>
        </p:txBody>
      </p:sp>
      <p:sp>
        <p:nvSpPr>
          <p:cNvPr id="48" name="Pentágono 47"/>
          <p:cNvSpPr/>
          <p:nvPr/>
        </p:nvSpPr>
        <p:spPr>
          <a:xfrm>
            <a:off x="3890991" y="4290024"/>
            <a:ext cx="2800715" cy="460754"/>
          </a:xfrm>
          <a:prstGeom prst="homePlate">
            <a:avLst>
              <a:gd name="adj" fmla="val 23585"/>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Documento que permite revisar y controlar el manejo de los recursos financieros durante un periodo de tiempo y el cumplimiento de las actividades planeadas</a:t>
            </a:r>
            <a:endParaRPr lang="es-CO" sz="800" dirty="0">
              <a:solidFill>
                <a:schemeClr val="tx1"/>
              </a:solidFill>
              <a:latin typeface="Arial Narrow" panose="020B0606020202030204" pitchFamily="34" charset="0"/>
            </a:endParaRPr>
          </a:p>
        </p:txBody>
      </p:sp>
      <p:sp>
        <p:nvSpPr>
          <p:cNvPr id="49" name="Rectángulo redondeado 48"/>
          <p:cNvSpPr/>
          <p:nvPr/>
        </p:nvSpPr>
        <p:spPr>
          <a:xfrm>
            <a:off x="2718910" y="4267744"/>
            <a:ext cx="1183427" cy="504222"/>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Informe mensual de ejecución presupuestal</a:t>
            </a:r>
            <a:endParaRPr lang="es-CO" sz="800" dirty="0">
              <a:solidFill>
                <a:schemeClr val="tx1"/>
              </a:solidFill>
              <a:latin typeface="Arial Narrow" panose="020B0606020202030204" pitchFamily="34" charset="0"/>
            </a:endParaRPr>
          </a:p>
        </p:txBody>
      </p:sp>
      <p:sp>
        <p:nvSpPr>
          <p:cNvPr id="27" name="9 Rectángulo"/>
          <p:cNvSpPr/>
          <p:nvPr/>
        </p:nvSpPr>
        <p:spPr>
          <a:xfrm>
            <a:off x="1110532" y="1291965"/>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24" name="Grupo 23"/>
          <p:cNvGrpSpPr/>
          <p:nvPr/>
        </p:nvGrpSpPr>
        <p:grpSpPr>
          <a:xfrm>
            <a:off x="353773" y="822246"/>
            <a:ext cx="939950" cy="326500"/>
            <a:chOff x="135172" y="275594"/>
            <a:chExt cx="988661" cy="343420"/>
          </a:xfrm>
        </p:grpSpPr>
        <p:sp>
          <p:nvSpPr>
            <p:cNvPr id="25" name="Flecha derecha 24">
              <a:hlinkClick r:id="rId3"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26" name="CuadroTexto 25">
              <a:hlinkClick r:id="rId3"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29" name="Marcador de pie de página 2">
            <a:extLst>
              <a:ext uri="{FF2B5EF4-FFF2-40B4-BE49-F238E27FC236}">
                <a16:creationId xmlns:a16="http://schemas.microsoft.com/office/drawing/2014/main" id="{16B2EEA6-CDDF-4E29-B05B-02F05BF1A1D5}"/>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147287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8" grpId="0" animBg="1"/>
      <p:bldP spid="42" grpId="0" animBg="1"/>
      <p:bldP spid="43" grpId="0" animBg="1"/>
      <p:bldP spid="44" grpId="0" animBg="1"/>
      <p:bldP spid="45" grpId="0" animBg="1"/>
      <p:bldP spid="46" grpId="0" animBg="1"/>
      <p:bldP spid="47" grpId="0" animBg="1"/>
      <p:bldP spid="48" grpId="0" animBg="1"/>
      <p:bldP spid="49"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27CC89-612F-4CDA-9BD7-B4DB333F83F1}"/>
              </a:ext>
            </a:extLst>
          </p:cNvPr>
          <p:cNvSpPr/>
          <p:nvPr/>
        </p:nvSpPr>
        <p:spPr>
          <a:xfrm>
            <a:off x="3042886" y="1702051"/>
            <a:ext cx="5938152" cy="290616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pic>
        <p:nvPicPr>
          <p:cNvPr id="3" name="Imagen 2"/>
          <p:cNvPicPr>
            <a:picLocks noChangeAspect="1"/>
          </p:cNvPicPr>
          <p:nvPr/>
        </p:nvPicPr>
        <p:blipFill rotWithShape="1">
          <a:blip r:embed="rId2"/>
          <a:srcRect l="1520" t="18986" r="3298" b="10483"/>
          <a:stretch/>
        </p:blipFill>
        <p:spPr>
          <a:xfrm>
            <a:off x="3042886" y="1802562"/>
            <a:ext cx="5726068" cy="2642077"/>
          </a:xfrm>
          <a:prstGeom prst="rect">
            <a:avLst/>
          </a:prstGeom>
        </p:spPr>
      </p:pic>
      <p:sp>
        <p:nvSpPr>
          <p:cNvPr id="11" name="Pentágono 10"/>
          <p:cNvSpPr/>
          <p:nvPr/>
        </p:nvSpPr>
        <p:spPr>
          <a:xfrm>
            <a:off x="361409" y="2507748"/>
            <a:ext cx="2794613" cy="2001265"/>
          </a:xfrm>
          <a:prstGeom prst="homePlate">
            <a:avLst>
              <a:gd name="adj" fmla="val 23585"/>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61080"/>
            <a:r>
              <a:rPr lang="es-CO" sz="951" b="1" dirty="0">
                <a:solidFill>
                  <a:schemeClr val="tx1"/>
                </a:solidFill>
                <a:latin typeface="Arial Narrow" panose="020B0606020202030204" pitchFamily="34" charset="0"/>
              </a:rPr>
              <a:t>Objetivo de la dimensión: </a:t>
            </a:r>
          </a:p>
          <a:p>
            <a:pPr marL="261080" algn="just"/>
            <a:endParaRPr lang="es-CO" sz="951" b="1" dirty="0">
              <a:solidFill>
                <a:schemeClr val="tx1"/>
              </a:solidFill>
              <a:latin typeface="Arial Narrow" panose="020B0606020202030204" pitchFamily="34" charset="0"/>
            </a:endParaRPr>
          </a:p>
          <a:p>
            <a:pPr marL="261080" algn="just"/>
            <a:r>
              <a:rPr lang="es-CO" sz="951" dirty="0">
                <a:solidFill>
                  <a:schemeClr val="tx1"/>
                </a:solidFill>
                <a:latin typeface="Arial Narrow" panose="020B0606020202030204" pitchFamily="34" charset="0"/>
              </a:rPr>
              <a:t> </a:t>
            </a:r>
            <a:r>
              <a:rPr lang="es-ES" sz="951" dirty="0">
                <a:solidFill>
                  <a:schemeClr val="tx1"/>
                </a:solidFill>
                <a:latin typeface="Arial Narrow" panose="020B0606020202030204" pitchFamily="34" charset="0"/>
              </a:rPr>
              <a:t>Mide la capacidad de la entidad pública de ejecutar actividades que la conduzcan a lograr los resultados propuestos y a materializar las decisiones plasmadas en su planeación institucional, en el marco de los valores del servicio público; así mismo, capacidad para mantener una constante y fluida interacción con la ciudadanía de manera transparente y participativa, prestando un servicio de excelencia y facilitando la garantía del ejercicio de los derechos ciudadanos, a través de la entrega efectiva de productos, servicios e información.</a:t>
            </a:r>
            <a:endParaRPr lang="es-CO" sz="951" dirty="0">
              <a:solidFill>
                <a:schemeClr val="tx1"/>
              </a:solidFill>
              <a:latin typeface="Arial Narrow" panose="020B0606020202030204" pitchFamily="34" charset="0"/>
            </a:endParaRPr>
          </a:p>
        </p:txBody>
      </p:sp>
      <p:sp>
        <p:nvSpPr>
          <p:cNvPr id="13" name="9 Rectángulo"/>
          <p:cNvSpPr/>
          <p:nvPr/>
        </p:nvSpPr>
        <p:spPr>
          <a:xfrm>
            <a:off x="1565661" y="706307"/>
            <a:ext cx="7328237" cy="86177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500" b="1" dirty="0">
                <a:solidFill>
                  <a:schemeClr val="tx1">
                    <a:lumMod val="65000"/>
                    <a:lumOff val="35000"/>
                  </a:schemeClr>
                </a:solidFill>
                <a:latin typeface="Arial Narrow" panose="020B0606020202030204" pitchFamily="34" charset="0"/>
              </a:rPr>
              <a:t>Estructura – Dimensión Gestión con Valores para Resultados</a:t>
            </a:r>
          </a:p>
        </p:txBody>
      </p:sp>
      <p:grpSp>
        <p:nvGrpSpPr>
          <p:cNvPr id="17" name="Grupo 16"/>
          <p:cNvGrpSpPr/>
          <p:nvPr/>
        </p:nvGrpSpPr>
        <p:grpSpPr>
          <a:xfrm>
            <a:off x="566655" y="1632455"/>
            <a:ext cx="2213284" cy="741090"/>
            <a:chOff x="199548" y="3501739"/>
            <a:chExt cx="2298093" cy="779494"/>
          </a:xfrm>
          <a:effectLst/>
        </p:grpSpPr>
        <p:sp>
          <p:nvSpPr>
            <p:cNvPr id="18" name="Rectángulo redondeado 17">
              <a:hlinkClick r:id="rId3" action="ppaction://hlinksldjump"/>
            </p:cNvPr>
            <p:cNvSpPr/>
            <p:nvPr/>
          </p:nvSpPr>
          <p:spPr>
            <a:xfrm>
              <a:off x="199548" y="3501739"/>
              <a:ext cx="2298093" cy="779494"/>
            </a:xfrm>
            <a:prstGeom prst="roundRect">
              <a:avLst>
                <a:gd name="adj" fmla="val 50000"/>
              </a:avLst>
            </a:prstGeom>
            <a:noFill/>
            <a:ln w="571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04047" algn="ctr"/>
              <a:r>
                <a:rPr lang="es-CO" sz="1331" dirty="0">
                  <a:solidFill>
                    <a:schemeClr val="tx1"/>
                  </a:solidFill>
                  <a:latin typeface="Arial Narrow" panose="020B0606020202030204" pitchFamily="34" charset="0"/>
                </a:rPr>
                <a:t>Gestión con valores para el resultado</a:t>
              </a:r>
            </a:p>
          </p:txBody>
        </p:sp>
        <p:pic>
          <p:nvPicPr>
            <p:cNvPr id="19" name="Picture 14" descr="management, project, task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71" y="3680663"/>
              <a:ext cx="465153" cy="4651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upo 20"/>
          <p:cNvGrpSpPr/>
          <p:nvPr/>
        </p:nvGrpSpPr>
        <p:grpSpPr>
          <a:xfrm>
            <a:off x="1173794" y="897354"/>
            <a:ext cx="999006" cy="265268"/>
            <a:chOff x="1381125" y="1827907"/>
            <a:chExt cx="1266659" cy="279015"/>
          </a:xfrm>
        </p:grpSpPr>
        <p:pic>
          <p:nvPicPr>
            <p:cNvPr id="22" name="Imagen 21">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23" name="CuadroTexto 22">
              <a:hlinkClick r:id="rId5" action="ppaction://hlinksldjump"/>
            </p:cNvPr>
            <p:cNvSpPr txBox="1"/>
            <p:nvPr/>
          </p:nvSpPr>
          <p:spPr>
            <a:xfrm>
              <a:off x="1664115" y="1833843"/>
              <a:ext cx="983669" cy="204757"/>
            </a:xfrm>
            <a:prstGeom prst="rect">
              <a:avLst/>
            </a:prstGeom>
            <a:noFill/>
          </p:spPr>
          <p:txBody>
            <a:bodyPr wrap="square" rtlCol="0">
              <a:spAutoFit/>
            </a:bodyPr>
            <a:lstStyle/>
            <a:p>
              <a:r>
                <a:rPr lang="es-CO" sz="665" dirty="0">
                  <a:latin typeface="Arial Narrow" panose="020B0606020202030204" pitchFamily="34" charset="0"/>
                </a:rPr>
                <a:t>Regresar a estructura</a:t>
              </a:r>
            </a:p>
          </p:txBody>
        </p:sp>
      </p:grpSp>
      <p:sp>
        <p:nvSpPr>
          <p:cNvPr id="16" name="Marcador de pie de página 2">
            <a:extLst>
              <a:ext uri="{FF2B5EF4-FFF2-40B4-BE49-F238E27FC236}">
                <a16:creationId xmlns:a16="http://schemas.microsoft.com/office/drawing/2014/main" id="{A97D08C7-5DFD-4856-B4AF-80CD8202D7DE}"/>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20" name="Grupo 19">
            <a:extLst>
              <a:ext uri="{FF2B5EF4-FFF2-40B4-BE49-F238E27FC236}">
                <a16:creationId xmlns:a16="http://schemas.microsoft.com/office/drawing/2014/main" id="{5E44CB11-1F65-4BC0-BFA6-7698559540D7}"/>
              </a:ext>
            </a:extLst>
          </p:cNvPr>
          <p:cNvGrpSpPr/>
          <p:nvPr/>
        </p:nvGrpSpPr>
        <p:grpSpPr>
          <a:xfrm>
            <a:off x="260229" y="795950"/>
            <a:ext cx="869348" cy="500967"/>
            <a:chOff x="626678" y="746264"/>
            <a:chExt cx="869348" cy="500967"/>
          </a:xfrm>
        </p:grpSpPr>
        <p:sp>
          <p:nvSpPr>
            <p:cNvPr id="27" name="CuadroTexto 26">
              <a:hlinkClick r:id="rId8" action="ppaction://hlinksldjump"/>
              <a:extLst>
                <a:ext uri="{FF2B5EF4-FFF2-40B4-BE49-F238E27FC236}">
                  <a16:creationId xmlns:a16="http://schemas.microsoft.com/office/drawing/2014/main" id="{C92BEBC3-90AF-4DB2-9C0E-65DF13FEFF97}"/>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28" name="Imagen 27">
              <a:hlinkClick r:id="rId8" action="ppaction://hlinksldjump"/>
              <a:extLst>
                <a:ext uri="{FF2B5EF4-FFF2-40B4-BE49-F238E27FC236}">
                  <a16:creationId xmlns:a16="http://schemas.microsoft.com/office/drawing/2014/main" id="{40FD7B3F-4D60-4160-8D4B-4B18F1390467}"/>
                </a:ext>
              </a:extLst>
            </p:cNvPr>
            <p:cNvPicPr>
              <a:picLocks noChangeAspect="1"/>
            </p:cNvPicPr>
            <p:nvPr/>
          </p:nvPicPr>
          <p:blipFill>
            <a:blip r:embed="rId9"/>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292440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a:hlinkClick r:id="rId2" action="ppaction://hlinksldjump"/>
          </p:cNvPr>
          <p:cNvSpPr/>
          <p:nvPr/>
        </p:nvSpPr>
        <p:spPr>
          <a:xfrm>
            <a:off x="3256407" y="1619371"/>
            <a:ext cx="2297957" cy="552815"/>
          </a:xfrm>
          <a:prstGeom prst="roundRect">
            <a:avLst>
              <a:gd name="adj" fmla="val 50000"/>
            </a:avLst>
          </a:prstGeom>
          <a:solidFill>
            <a:schemeClr val="accent5">
              <a:lumMod val="20000"/>
              <a:lumOff val="80000"/>
            </a:schemeClr>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347098" algn="ctr"/>
            <a:r>
              <a:rPr lang="es-CO" sz="1141" dirty="0">
                <a:solidFill>
                  <a:schemeClr val="tx1"/>
                </a:solidFill>
                <a:latin typeface="Arial Narrow" panose="020B0606020202030204" pitchFamily="34" charset="0"/>
              </a:rPr>
              <a:t>Política de Fortalecimiento organizacional y simplificación de procesos</a:t>
            </a:r>
          </a:p>
        </p:txBody>
      </p:sp>
      <p:sp>
        <p:nvSpPr>
          <p:cNvPr id="7" name="Rectángulo redondeado 6">
            <a:hlinkClick r:id="rId3" action="ppaction://hlinksldjump"/>
          </p:cNvPr>
          <p:cNvSpPr/>
          <p:nvPr/>
        </p:nvSpPr>
        <p:spPr>
          <a:xfrm>
            <a:off x="6065560" y="1839012"/>
            <a:ext cx="2297957" cy="552815"/>
          </a:xfrm>
          <a:prstGeom prst="roundRect">
            <a:avLst>
              <a:gd name="adj" fmla="val 50000"/>
            </a:avLst>
          </a:prstGeom>
          <a:solidFill>
            <a:schemeClr val="accent5">
              <a:lumMod val="20000"/>
              <a:lumOff val="80000"/>
            </a:schemeClr>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347098" algn="ctr"/>
            <a:r>
              <a:rPr lang="es-CO" sz="1141" dirty="0">
                <a:solidFill>
                  <a:schemeClr val="tx1"/>
                </a:solidFill>
                <a:latin typeface="Arial Narrow" panose="020B0606020202030204" pitchFamily="34" charset="0"/>
              </a:rPr>
              <a:t>Política de Servicio al Ciudadano</a:t>
            </a:r>
          </a:p>
        </p:txBody>
      </p:sp>
      <p:sp>
        <p:nvSpPr>
          <p:cNvPr id="8" name="Rectángulo redondeado 7">
            <a:hlinkClick r:id="rId4" action="ppaction://hlinksldjump"/>
          </p:cNvPr>
          <p:cNvSpPr/>
          <p:nvPr/>
        </p:nvSpPr>
        <p:spPr>
          <a:xfrm>
            <a:off x="3256407" y="4158954"/>
            <a:ext cx="2297957" cy="552815"/>
          </a:xfrm>
          <a:prstGeom prst="roundRect">
            <a:avLst>
              <a:gd name="adj" fmla="val 50000"/>
            </a:avLst>
          </a:prstGeom>
          <a:solidFill>
            <a:schemeClr val="accent5">
              <a:lumMod val="20000"/>
              <a:lumOff val="80000"/>
            </a:schemeClr>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347098" algn="ctr"/>
            <a:r>
              <a:rPr lang="es-CO" sz="1141" dirty="0">
                <a:solidFill>
                  <a:schemeClr val="tx1"/>
                </a:solidFill>
                <a:latin typeface="Arial Narrow" panose="020B0606020202030204" pitchFamily="34" charset="0"/>
              </a:rPr>
              <a:t>Política de Participación ciudadana en la gestión publica</a:t>
            </a:r>
          </a:p>
        </p:txBody>
      </p:sp>
      <p:sp>
        <p:nvSpPr>
          <p:cNvPr id="11" name="Rectángulo redondeado 10">
            <a:hlinkClick r:id="rId5" action="ppaction://hlinksldjump"/>
          </p:cNvPr>
          <p:cNvSpPr/>
          <p:nvPr/>
        </p:nvSpPr>
        <p:spPr>
          <a:xfrm>
            <a:off x="6065560" y="2482797"/>
            <a:ext cx="2297957" cy="552815"/>
          </a:xfrm>
          <a:prstGeom prst="roundRect">
            <a:avLst>
              <a:gd name="adj" fmla="val 50000"/>
            </a:avLst>
          </a:prstGeom>
          <a:solidFill>
            <a:schemeClr val="accent5">
              <a:lumMod val="20000"/>
              <a:lumOff val="80000"/>
            </a:schemeClr>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347098" algn="ctr"/>
            <a:r>
              <a:rPr lang="es-CO" sz="1141" dirty="0">
                <a:solidFill>
                  <a:schemeClr val="tx1"/>
                </a:solidFill>
                <a:latin typeface="Arial Narrow" panose="020B0606020202030204" pitchFamily="34" charset="0"/>
              </a:rPr>
              <a:t>Política de Gobierno Digital</a:t>
            </a:r>
          </a:p>
        </p:txBody>
      </p:sp>
      <p:sp>
        <p:nvSpPr>
          <p:cNvPr id="12" name="Rectángulo redondeado 11">
            <a:hlinkClick r:id="rId6" action="ppaction://hlinksldjump"/>
          </p:cNvPr>
          <p:cNvSpPr/>
          <p:nvPr/>
        </p:nvSpPr>
        <p:spPr>
          <a:xfrm>
            <a:off x="3256407" y="2232392"/>
            <a:ext cx="2297957" cy="552815"/>
          </a:xfrm>
          <a:prstGeom prst="roundRect">
            <a:avLst>
              <a:gd name="adj" fmla="val 50000"/>
            </a:avLst>
          </a:prstGeom>
          <a:solidFill>
            <a:schemeClr val="accent5">
              <a:lumMod val="20000"/>
              <a:lumOff val="80000"/>
            </a:schemeClr>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347098" algn="ctr"/>
            <a:r>
              <a:rPr lang="es-CO" sz="1141" dirty="0">
                <a:solidFill>
                  <a:schemeClr val="tx1"/>
                </a:solidFill>
                <a:latin typeface="Arial Narrow" panose="020B0606020202030204" pitchFamily="34" charset="0"/>
              </a:rPr>
              <a:t>Política de Racionalización de Trámites</a:t>
            </a:r>
          </a:p>
        </p:txBody>
      </p:sp>
      <p:sp>
        <p:nvSpPr>
          <p:cNvPr id="13" name="Rectángulo redondeado 12">
            <a:hlinkClick r:id="rId7" action="ppaction://hlinksldjump"/>
          </p:cNvPr>
          <p:cNvSpPr/>
          <p:nvPr/>
        </p:nvSpPr>
        <p:spPr>
          <a:xfrm>
            <a:off x="3256407" y="2872997"/>
            <a:ext cx="2297957" cy="552815"/>
          </a:xfrm>
          <a:prstGeom prst="roundRect">
            <a:avLst>
              <a:gd name="adj" fmla="val 50000"/>
            </a:avLst>
          </a:prstGeom>
          <a:solidFill>
            <a:schemeClr val="accent5">
              <a:lumMod val="20000"/>
              <a:lumOff val="80000"/>
            </a:schemeClr>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347098" algn="ctr"/>
            <a:r>
              <a:rPr lang="es-CO" sz="1141" dirty="0">
                <a:solidFill>
                  <a:schemeClr val="tx1"/>
                </a:solidFill>
                <a:latin typeface="Arial Narrow" panose="020B0606020202030204" pitchFamily="34" charset="0"/>
              </a:rPr>
              <a:t>Política de Seguridad Digital</a:t>
            </a:r>
          </a:p>
        </p:txBody>
      </p:sp>
      <p:sp>
        <p:nvSpPr>
          <p:cNvPr id="14" name="Rectángulo redondeado 13">
            <a:hlinkClick r:id="rId8" action="ppaction://hlinksldjump"/>
          </p:cNvPr>
          <p:cNvSpPr/>
          <p:nvPr/>
        </p:nvSpPr>
        <p:spPr>
          <a:xfrm>
            <a:off x="3256407" y="3513602"/>
            <a:ext cx="2297957" cy="552815"/>
          </a:xfrm>
          <a:prstGeom prst="roundRect">
            <a:avLst>
              <a:gd name="adj" fmla="val 50000"/>
            </a:avLst>
          </a:prstGeom>
          <a:solidFill>
            <a:schemeClr val="accent5">
              <a:lumMod val="20000"/>
              <a:lumOff val="80000"/>
            </a:schemeClr>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347098" algn="ctr"/>
            <a:r>
              <a:rPr lang="es-CO" sz="1141" dirty="0">
                <a:solidFill>
                  <a:schemeClr val="tx1"/>
                </a:solidFill>
                <a:latin typeface="Arial Narrow" panose="020B0606020202030204" pitchFamily="34" charset="0"/>
              </a:rPr>
              <a:t>Política de Defensa Jurídica</a:t>
            </a:r>
          </a:p>
        </p:txBody>
      </p:sp>
      <p:sp>
        <p:nvSpPr>
          <p:cNvPr id="15" name="Rectángulo redondeado 14">
            <a:hlinkClick r:id="rId9" action="ppaction://hlinksldjump"/>
          </p:cNvPr>
          <p:cNvSpPr/>
          <p:nvPr/>
        </p:nvSpPr>
        <p:spPr>
          <a:xfrm>
            <a:off x="6065560" y="3141474"/>
            <a:ext cx="2297957" cy="552815"/>
          </a:xfrm>
          <a:prstGeom prst="roundRect">
            <a:avLst>
              <a:gd name="adj" fmla="val 50000"/>
            </a:avLst>
          </a:prstGeom>
          <a:solidFill>
            <a:schemeClr val="accent5">
              <a:lumMod val="20000"/>
              <a:lumOff val="80000"/>
            </a:schemeClr>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347098" algn="ctr"/>
            <a:r>
              <a:rPr lang="es-CO" sz="1141" dirty="0">
                <a:solidFill>
                  <a:schemeClr val="tx1"/>
                </a:solidFill>
                <a:latin typeface="Arial Narrow" panose="020B0606020202030204" pitchFamily="34" charset="0"/>
              </a:rPr>
              <a:t>Política de Ejecución presupuestal y eficiencia del gasto publico</a:t>
            </a:r>
          </a:p>
        </p:txBody>
      </p:sp>
      <p:sp>
        <p:nvSpPr>
          <p:cNvPr id="16" name="Rectángulo redondeado 15">
            <a:hlinkClick r:id="rId10" action="ppaction://hlinksldjump"/>
          </p:cNvPr>
          <p:cNvSpPr/>
          <p:nvPr/>
        </p:nvSpPr>
        <p:spPr>
          <a:xfrm>
            <a:off x="6065560" y="3765573"/>
            <a:ext cx="2297957" cy="552815"/>
          </a:xfrm>
          <a:prstGeom prst="roundRect">
            <a:avLst>
              <a:gd name="adj" fmla="val 50000"/>
            </a:avLst>
          </a:prstGeom>
          <a:solidFill>
            <a:schemeClr val="accent5">
              <a:lumMod val="20000"/>
              <a:lumOff val="80000"/>
            </a:schemeClr>
          </a:solid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347098" algn="ctr"/>
            <a:r>
              <a:rPr lang="es-CO" sz="1141" dirty="0">
                <a:solidFill>
                  <a:schemeClr val="tx1"/>
                </a:solidFill>
                <a:latin typeface="Arial Narrow" panose="020B0606020202030204" pitchFamily="34" charset="0"/>
              </a:rPr>
              <a:t>Política de Mejora Normativa</a:t>
            </a:r>
          </a:p>
        </p:txBody>
      </p:sp>
      <p:pic>
        <p:nvPicPr>
          <p:cNvPr id="1028" name="Picture 4" descr="clipboard, planning, strategy icon">
            <a:hlinkClick r:id="rId2"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0228" y="1696521"/>
            <a:ext cx="334920" cy="3349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tomer service, representative icon">
            <a:hlinkClick r:id="rId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08031" y="1945166"/>
            <a:ext cx="340507" cy="3405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nference, meeting, partaking, participation, seminar icon">
            <a:hlinkClick r:id="rId4"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8878" y="4230953"/>
            <a:ext cx="396295" cy="3962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dvertising, digital advertising, digital marketing, marketing icon">
            <a:hlinkClick r:id="rId5"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38262" y="2552830"/>
            <a:ext cx="430364" cy="4303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rocedure, process, production, timeline, video icon">
            <a:hlinkClick r:id="rId6"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2438" y="2356896"/>
            <a:ext cx="398246" cy="39824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ntivirus, security, shield icon">
            <a:hlinkClick r:id="rId7"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07031" y="2923002"/>
            <a:ext cx="464436" cy="46443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egal icon">
            <a:hlinkClick r:id="rId10"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94488" y="3847102"/>
            <a:ext cx="389757" cy="3897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udget, business, process icon">
            <a:hlinkClick r:id="rId9"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48905" y="3247371"/>
            <a:ext cx="408568" cy="40856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ammer, justice, legal icon">
            <a:hlinkClick r:id="rId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70222" y="3601395"/>
            <a:ext cx="390462" cy="390462"/>
          </a:xfrm>
          <a:prstGeom prst="rect">
            <a:avLst/>
          </a:prstGeom>
          <a:noFill/>
          <a:extLst>
            <a:ext uri="{909E8E84-426E-40DD-AFC4-6F175D3DCCD1}">
              <a14:hiddenFill xmlns:a14="http://schemas.microsoft.com/office/drawing/2010/main">
                <a:solidFill>
                  <a:srgbClr val="FFFFFF"/>
                </a:solidFill>
              </a14:hiddenFill>
            </a:ext>
          </a:extLst>
        </p:spPr>
      </p:pic>
      <p:sp>
        <p:nvSpPr>
          <p:cNvPr id="47" name="9 Rectángulo"/>
          <p:cNvSpPr/>
          <p:nvPr/>
        </p:nvSpPr>
        <p:spPr>
          <a:xfrm>
            <a:off x="2047696" y="747986"/>
            <a:ext cx="6778753"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500" b="1" dirty="0">
                <a:solidFill>
                  <a:schemeClr val="tx1">
                    <a:lumMod val="65000"/>
                    <a:lumOff val="35000"/>
                  </a:schemeClr>
                </a:solidFill>
                <a:latin typeface="Arial Narrow" panose="020B0606020202030204" pitchFamily="34" charset="0"/>
              </a:rPr>
              <a:t>Estructura – Políticas de Gestión y Desempeño</a:t>
            </a:r>
          </a:p>
        </p:txBody>
      </p:sp>
      <p:grpSp>
        <p:nvGrpSpPr>
          <p:cNvPr id="51" name="Grupo 50"/>
          <p:cNvGrpSpPr/>
          <p:nvPr/>
        </p:nvGrpSpPr>
        <p:grpSpPr>
          <a:xfrm>
            <a:off x="566653" y="2585583"/>
            <a:ext cx="2306168" cy="836870"/>
            <a:chOff x="199548" y="3501739"/>
            <a:chExt cx="2298093" cy="779494"/>
          </a:xfrm>
          <a:effectLst/>
        </p:grpSpPr>
        <p:sp>
          <p:nvSpPr>
            <p:cNvPr id="52" name="Rectángulo redondeado 51">
              <a:hlinkClick r:id="rId20" action="ppaction://hlinksldjump"/>
            </p:cNvPr>
            <p:cNvSpPr/>
            <p:nvPr/>
          </p:nvSpPr>
          <p:spPr>
            <a:xfrm>
              <a:off x="199548" y="3501739"/>
              <a:ext cx="2298093" cy="779494"/>
            </a:xfrm>
            <a:prstGeom prst="roundRect">
              <a:avLst>
                <a:gd name="adj" fmla="val 50000"/>
              </a:avLst>
            </a:prstGeom>
            <a:noFill/>
            <a:ln w="571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04047" algn="ctr"/>
              <a:r>
                <a:rPr lang="es-CO" sz="1331" dirty="0">
                  <a:solidFill>
                    <a:schemeClr val="tx1"/>
                  </a:solidFill>
                  <a:latin typeface="Arial Narrow" panose="020B0606020202030204" pitchFamily="34" charset="0"/>
                </a:rPr>
                <a:t>Gestión con valores para el resultado</a:t>
              </a:r>
            </a:p>
          </p:txBody>
        </p:sp>
        <p:pic>
          <p:nvPicPr>
            <p:cNvPr id="53" name="Picture 14" descr="management, project, tasks ico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2571" y="3680663"/>
              <a:ext cx="465153" cy="4651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upo 27"/>
          <p:cNvGrpSpPr/>
          <p:nvPr/>
        </p:nvGrpSpPr>
        <p:grpSpPr>
          <a:xfrm>
            <a:off x="1234677" y="778826"/>
            <a:ext cx="1064901" cy="441586"/>
            <a:chOff x="1381125" y="1827907"/>
            <a:chExt cx="1266659" cy="279015"/>
          </a:xfrm>
        </p:grpSpPr>
        <p:pic>
          <p:nvPicPr>
            <p:cNvPr id="29" name="Imagen 28">
              <a:hlinkClick r:id="rId22" action="ppaction://hlinksldjump"/>
            </p:cNvPr>
            <p:cNvPicPr>
              <a:picLocks noChangeAspect="1"/>
            </p:cNvPicPr>
            <p:nvPr/>
          </p:nvPicPr>
          <p:blipFill>
            <a:blip r:embed="rId23">
              <a:extLst>
                <a:ext uri="{BEBA8EAE-BF5A-486C-A8C5-ECC9F3942E4B}">
                  <a14:imgProps xmlns:a14="http://schemas.microsoft.com/office/drawing/2010/main">
                    <a14:imgLayer r:embed="rId24">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30" name="CuadroTexto 29"/>
            <p:cNvSpPr txBox="1"/>
            <p:nvPr/>
          </p:nvSpPr>
          <p:spPr>
            <a:xfrm>
              <a:off x="1664115" y="1833843"/>
              <a:ext cx="983669" cy="204757"/>
            </a:xfrm>
            <a:prstGeom prst="rect">
              <a:avLst/>
            </a:prstGeom>
            <a:noFill/>
          </p:spPr>
          <p:txBody>
            <a:bodyPr wrap="square" rtlCol="0">
              <a:spAutoFit/>
            </a:bodyPr>
            <a:lstStyle/>
            <a:p>
              <a:r>
                <a:rPr lang="es-CO" sz="665" dirty="0"/>
                <a:t>Regresar a estructura</a:t>
              </a:r>
            </a:p>
          </p:txBody>
        </p:sp>
      </p:grpSp>
      <p:grpSp>
        <p:nvGrpSpPr>
          <p:cNvPr id="31" name="Grupo 30"/>
          <p:cNvGrpSpPr/>
          <p:nvPr/>
        </p:nvGrpSpPr>
        <p:grpSpPr>
          <a:xfrm>
            <a:off x="7992451" y="4158957"/>
            <a:ext cx="926289" cy="406549"/>
            <a:chOff x="7650726" y="2579039"/>
            <a:chExt cx="974292" cy="422084"/>
          </a:xfrm>
        </p:grpSpPr>
        <p:pic>
          <p:nvPicPr>
            <p:cNvPr id="32" name="Imagen 31">
              <a:hlinkClick r:id="rId25" action="ppaction://hlinksldjump"/>
            </p:cNvPr>
            <p:cNvPicPr>
              <a:picLocks noChangeAspect="1"/>
            </p:cNvPicPr>
            <p:nvPr/>
          </p:nvPicPr>
          <p:blipFill>
            <a:blip r:embed="rId26">
              <a:duotone>
                <a:schemeClr val="accent1">
                  <a:shade val="45000"/>
                  <a:satMod val="135000"/>
                </a:schemeClr>
                <a:prstClr val="white"/>
              </a:duotone>
              <a:extLst>
                <a:ext uri="{BEBA8EAE-BF5A-486C-A8C5-ECC9F3942E4B}">
                  <a14:imgProps xmlns:a14="http://schemas.microsoft.com/office/drawing/2010/main">
                    <a14:imgLayer r:embed="rId2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7650726" y="2579039"/>
              <a:ext cx="303245" cy="304071"/>
            </a:xfrm>
            <a:prstGeom prst="rect">
              <a:avLst/>
            </a:prstGeom>
          </p:spPr>
        </p:pic>
        <p:sp>
          <p:nvSpPr>
            <p:cNvPr id="33" name="CuadroTexto 32"/>
            <p:cNvSpPr txBox="1"/>
            <p:nvPr/>
          </p:nvSpPr>
          <p:spPr>
            <a:xfrm>
              <a:off x="7866507" y="2662147"/>
              <a:ext cx="758511" cy="338976"/>
            </a:xfrm>
            <a:prstGeom prst="rect">
              <a:avLst/>
            </a:prstGeom>
            <a:noFill/>
          </p:spPr>
          <p:txBody>
            <a:bodyPr wrap="square" rtlCol="0">
              <a:spAutoFit/>
            </a:bodyPr>
            <a:lstStyle/>
            <a:p>
              <a:r>
                <a:rPr lang="es-CO" sz="761" dirty="0">
                  <a:solidFill>
                    <a:schemeClr val="tx2">
                      <a:lumMod val="75000"/>
                    </a:schemeClr>
                  </a:solidFill>
                  <a:latin typeface="Arial Narrow" panose="020B0606020202030204" pitchFamily="34" charset="0"/>
                </a:rPr>
                <a:t>Ver productos y entregables</a:t>
              </a:r>
            </a:p>
          </p:txBody>
        </p:sp>
      </p:grpSp>
      <p:pic>
        <p:nvPicPr>
          <p:cNvPr id="34" name="Imagen 33">
            <a:hlinkClick r:id="rId2" action="ppaction://hlinksldjump"/>
          </p:cNvPr>
          <p:cNvPicPr>
            <a:picLocks noChangeAspect="1"/>
          </p:cNvPicPr>
          <p:nvPr/>
        </p:nvPicPr>
        <p:blipFill>
          <a:blip r:embed="rId26">
            <a:duotone>
              <a:schemeClr val="accent1">
                <a:shade val="45000"/>
                <a:satMod val="135000"/>
              </a:schemeClr>
              <a:prstClr val="white"/>
            </a:duotone>
            <a:extLst>
              <a:ext uri="{BEBA8EAE-BF5A-486C-A8C5-ECC9F3942E4B}">
                <a14:imgProps xmlns:a14="http://schemas.microsoft.com/office/drawing/2010/main">
                  <a14:imgLayer r:embed="rId2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5292921" y="1959449"/>
            <a:ext cx="288304" cy="292879"/>
          </a:xfrm>
          <a:prstGeom prst="rect">
            <a:avLst/>
          </a:prstGeom>
        </p:spPr>
      </p:pic>
      <p:pic>
        <p:nvPicPr>
          <p:cNvPr id="35" name="Imagen 34">
            <a:hlinkClick r:id="rId6" action="ppaction://hlinksldjump"/>
          </p:cNvPr>
          <p:cNvPicPr>
            <a:picLocks noChangeAspect="1"/>
          </p:cNvPicPr>
          <p:nvPr/>
        </p:nvPicPr>
        <p:blipFill>
          <a:blip r:embed="rId26">
            <a:duotone>
              <a:schemeClr val="accent1">
                <a:shade val="45000"/>
                <a:satMod val="135000"/>
              </a:schemeClr>
              <a:prstClr val="white"/>
            </a:duotone>
            <a:extLst>
              <a:ext uri="{BEBA8EAE-BF5A-486C-A8C5-ECC9F3942E4B}">
                <a14:imgProps xmlns:a14="http://schemas.microsoft.com/office/drawing/2010/main">
                  <a14:imgLayer r:embed="rId2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5294399" y="2542713"/>
            <a:ext cx="288304" cy="292879"/>
          </a:xfrm>
          <a:prstGeom prst="rect">
            <a:avLst/>
          </a:prstGeom>
        </p:spPr>
      </p:pic>
      <p:pic>
        <p:nvPicPr>
          <p:cNvPr id="36" name="Imagen 35">
            <a:hlinkClick r:id="rId7" action="ppaction://hlinksldjump"/>
          </p:cNvPr>
          <p:cNvPicPr>
            <a:picLocks noChangeAspect="1"/>
          </p:cNvPicPr>
          <p:nvPr/>
        </p:nvPicPr>
        <p:blipFill>
          <a:blip r:embed="rId26">
            <a:duotone>
              <a:schemeClr val="accent1">
                <a:shade val="45000"/>
                <a:satMod val="135000"/>
              </a:schemeClr>
              <a:prstClr val="white"/>
            </a:duotone>
            <a:extLst>
              <a:ext uri="{BEBA8EAE-BF5A-486C-A8C5-ECC9F3942E4B}">
                <a14:imgProps xmlns:a14="http://schemas.microsoft.com/office/drawing/2010/main">
                  <a14:imgLayer r:embed="rId2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5294399" y="3156067"/>
            <a:ext cx="288304" cy="292879"/>
          </a:xfrm>
          <a:prstGeom prst="rect">
            <a:avLst/>
          </a:prstGeom>
        </p:spPr>
      </p:pic>
      <p:pic>
        <p:nvPicPr>
          <p:cNvPr id="37" name="Imagen 36">
            <a:hlinkClick r:id="rId8" action="ppaction://hlinksldjump"/>
          </p:cNvPr>
          <p:cNvPicPr>
            <a:picLocks noChangeAspect="1"/>
          </p:cNvPicPr>
          <p:nvPr/>
        </p:nvPicPr>
        <p:blipFill>
          <a:blip r:embed="rId26">
            <a:duotone>
              <a:schemeClr val="accent1">
                <a:shade val="45000"/>
                <a:satMod val="135000"/>
              </a:schemeClr>
              <a:prstClr val="white"/>
            </a:duotone>
            <a:extLst>
              <a:ext uri="{BEBA8EAE-BF5A-486C-A8C5-ECC9F3942E4B}">
                <a14:imgProps xmlns:a14="http://schemas.microsoft.com/office/drawing/2010/main">
                  <a14:imgLayer r:embed="rId2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5266060" y="3819806"/>
            <a:ext cx="288304" cy="292879"/>
          </a:xfrm>
          <a:prstGeom prst="rect">
            <a:avLst/>
          </a:prstGeom>
        </p:spPr>
      </p:pic>
      <p:pic>
        <p:nvPicPr>
          <p:cNvPr id="38" name="Imagen 37">
            <a:hlinkClick r:id="rId4" action="ppaction://hlinksldjump"/>
          </p:cNvPr>
          <p:cNvPicPr>
            <a:picLocks noChangeAspect="1"/>
          </p:cNvPicPr>
          <p:nvPr/>
        </p:nvPicPr>
        <p:blipFill>
          <a:blip r:embed="rId26">
            <a:duotone>
              <a:schemeClr val="accent1">
                <a:shade val="45000"/>
                <a:satMod val="135000"/>
              </a:schemeClr>
              <a:prstClr val="white"/>
            </a:duotone>
            <a:extLst>
              <a:ext uri="{BEBA8EAE-BF5A-486C-A8C5-ECC9F3942E4B}">
                <a14:imgProps xmlns:a14="http://schemas.microsoft.com/office/drawing/2010/main">
                  <a14:imgLayer r:embed="rId2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5258647" y="4450607"/>
            <a:ext cx="288304" cy="292879"/>
          </a:xfrm>
          <a:prstGeom prst="rect">
            <a:avLst/>
          </a:prstGeom>
        </p:spPr>
      </p:pic>
      <p:pic>
        <p:nvPicPr>
          <p:cNvPr id="39" name="Imagen 38">
            <a:hlinkClick r:id="rId3" action="ppaction://hlinksldjump"/>
          </p:cNvPr>
          <p:cNvPicPr>
            <a:picLocks noChangeAspect="1"/>
          </p:cNvPicPr>
          <p:nvPr/>
        </p:nvPicPr>
        <p:blipFill>
          <a:blip r:embed="rId26">
            <a:duotone>
              <a:schemeClr val="accent1">
                <a:shade val="45000"/>
                <a:satMod val="135000"/>
              </a:schemeClr>
              <a:prstClr val="white"/>
            </a:duotone>
            <a:extLst>
              <a:ext uri="{BEBA8EAE-BF5A-486C-A8C5-ECC9F3942E4B}">
                <a14:imgProps xmlns:a14="http://schemas.microsoft.com/office/drawing/2010/main">
                  <a14:imgLayer r:embed="rId2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8072397" y="2134590"/>
            <a:ext cx="288304" cy="292879"/>
          </a:xfrm>
          <a:prstGeom prst="rect">
            <a:avLst/>
          </a:prstGeom>
        </p:spPr>
      </p:pic>
      <p:pic>
        <p:nvPicPr>
          <p:cNvPr id="40" name="Imagen 39">
            <a:hlinkClick r:id="rId5" action="ppaction://hlinksldjump"/>
          </p:cNvPr>
          <p:cNvPicPr>
            <a:picLocks noChangeAspect="1"/>
          </p:cNvPicPr>
          <p:nvPr/>
        </p:nvPicPr>
        <p:blipFill>
          <a:blip r:embed="rId26">
            <a:duotone>
              <a:schemeClr val="accent1">
                <a:shade val="45000"/>
                <a:satMod val="135000"/>
              </a:schemeClr>
              <a:prstClr val="white"/>
            </a:duotone>
            <a:extLst>
              <a:ext uri="{BEBA8EAE-BF5A-486C-A8C5-ECC9F3942E4B}">
                <a14:imgProps xmlns:a14="http://schemas.microsoft.com/office/drawing/2010/main">
                  <a14:imgLayer r:embed="rId2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8075211" y="2776562"/>
            <a:ext cx="288304" cy="292879"/>
          </a:xfrm>
          <a:prstGeom prst="rect">
            <a:avLst/>
          </a:prstGeom>
        </p:spPr>
      </p:pic>
      <p:pic>
        <p:nvPicPr>
          <p:cNvPr id="41" name="Imagen 40">
            <a:hlinkClick r:id="rId9" action="ppaction://hlinksldjump"/>
          </p:cNvPr>
          <p:cNvPicPr>
            <a:picLocks noChangeAspect="1"/>
          </p:cNvPicPr>
          <p:nvPr/>
        </p:nvPicPr>
        <p:blipFill>
          <a:blip r:embed="rId26">
            <a:duotone>
              <a:schemeClr val="accent1">
                <a:shade val="45000"/>
                <a:satMod val="135000"/>
              </a:schemeClr>
              <a:prstClr val="white"/>
            </a:duotone>
            <a:extLst>
              <a:ext uri="{BEBA8EAE-BF5A-486C-A8C5-ECC9F3942E4B}">
                <a14:imgProps xmlns:a14="http://schemas.microsoft.com/office/drawing/2010/main">
                  <a14:imgLayer r:embed="rId2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8075213" y="3485687"/>
            <a:ext cx="288304" cy="292879"/>
          </a:xfrm>
          <a:prstGeom prst="rect">
            <a:avLst/>
          </a:prstGeom>
        </p:spPr>
      </p:pic>
      <p:sp>
        <p:nvSpPr>
          <p:cNvPr id="43" name="Marcador de pie de página 2">
            <a:extLst>
              <a:ext uri="{FF2B5EF4-FFF2-40B4-BE49-F238E27FC236}">
                <a16:creationId xmlns:a16="http://schemas.microsoft.com/office/drawing/2014/main" id="{190D9A2A-F5B6-43BF-912C-9AC21A033066}"/>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42" name="Grupo 41">
            <a:extLst>
              <a:ext uri="{FF2B5EF4-FFF2-40B4-BE49-F238E27FC236}">
                <a16:creationId xmlns:a16="http://schemas.microsoft.com/office/drawing/2014/main" id="{03B60C88-F1EA-4605-93B5-B2E61D690E2B}"/>
              </a:ext>
            </a:extLst>
          </p:cNvPr>
          <p:cNvGrpSpPr/>
          <p:nvPr/>
        </p:nvGrpSpPr>
        <p:grpSpPr>
          <a:xfrm>
            <a:off x="248655" y="778826"/>
            <a:ext cx="869348" cy="500967"/>
            <a:chOff x="626678" y="746264"/>
            <a:chExt cx="869348" cy="500967"/>
          </a:xfrm>
        </p:grpSpPr>
        <p:sp>
          <p:nvSpPr>
            <p:cNvPr id="44" name="CuadroTexto 43">
              <a:hlinkClick r:id="rId28" action="ppaction://hlinksldjump"/>
              <a:extLst>
                <a:ext uri="{FF2B5EF4-FFF2-40B4-BE49-F238E27FC236}">
                  <a16:creationId xmlns:a16="http://schemas.microsoft.com/office/drawing/2014/main" id="{3876A468-FE6C-4EB4-A658-D03838F15186}"/>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45" name="Imagen 44">
              <a:hlinkClick r:id="rId28" action="ppaction://hlinksldjump"/>
              <a:extLst>
                <a:ext uri="{FF2B5EF4-FFF2-40B4-BE49-F238E27FC236}">
                  <a16:creationId xmlns:a16="http://schemas.microsoft.com/office/drawing/2014/main" id="{505605C8-1AE7-4457-A047-2B1898C9A87C}"/>
                </a:ext>
              </a:extLst>
            </p:cNvPr>
            <p:cNvPicPr>
              <a:picLocks noChangeAspect="1"/>
            </p:cNvPicPr>
            <p:nvPr/>
          </p:nvPicPr>
          <p:blipFill>
            <a:blip r:embed="rId29"/>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260826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750"/>
                                        <p:tgtEl>
                                          <p:spTgt spid="51"/>
                                        </p:tgtEl>
                                      </p:cBhvr>
                                    </p:animEffect>
                                    <p:anim calcmode="lin" valueType="num">
                                      <p:cBhvr>
                                        <p:cTn id="8" dur="750" fill="hold"/>
                                        <p:tgtEl>
                                          <p:spTgt spid="51"/>
                                        </p:tgtEl>
                                        <p:attrNameLst>
                                          <p:attrName>ppt_x</p:attrName>
                                        </p:attrNameLst>
                                      </p:cBhvr>
                                      <p:tavLst>
                                        <p:tav tm="0">
                                          <p:val>
                                            <p:strVal val="#ppt_x"/>
                                          </p:val>
                                        </p:tav>
                                        <p:tav tm="100000">
                                          <p:val>
                                            <p:strVal val="#ppt_x"/>
                                          </p:val>
                                        </p:tav>
                                      </p:tavLst>
                                    </p:anim>
                                    <p:anim calcmode="lin" valueType="num">
                                      <p:cBhvr>
                                        <p:cTn id="9" dur="75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750"/>
                                        <p:tgtEl>
                                          <p:spTgt spid="1028"/>
                                        </p:tgtEl>
                                      </p:cBhvr>
                                    </p:animEffect>
                                    <p:anim calcmode="lin" valueType="num">
                                      <p:cBhvr>
                                        <p:cTn id="18" dur="750" fill="hold"/>
                                        <p:tgtEl>
                                          <p:spTgt spid="1028"/>
                                        </p:tgtEl>
                                        <p:attrNameLst>
                                          <p:attrName>ppt_x</p:attrName>
                                        </p:attrNameLst>
                                      </p:cBhvr>
                                      <p:tavLst>
                                        <p:tav tm="0">
                                          <p:val>
                                            <p:strVal val="#ppt_x"/>
                                          </p:val>
                                        </p:tav>
                                        <p:tav tm="100000">
                                          <p:val>
                                            <p:strVal val="#ppt_x"/>
                                          </p:val>
                                        </p:tav>
                                      </p:tavLst>
                                    </p:anim>
                                    <p:anim calcmode="lin" valueType="num">
                                      <p:cBhvr>
                                        <p:cTn id="19" dur="750" fill="hold"/>
                                        <p:tgtEl>
                                          <p:spTgt spid="10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750"/>
                                        <p:tgtEl>
                                          <p:spTgt spid="12"/>
                                        </p:tgtEl>
                                      </p:cBhvr>
                                    </p:animEffect>
                                    <p:anim calcmode="lin" valueType="num">
                                      <p:cBhvr>
                                        <p:cTn id="23" dur="750" fill="hold"/>
                                        <p:tgtEl>
                                          <p:spTgt spid="12"/>
                                        </p:tgtEl>
                                        <p:attrNameLst>
                                          <p:attrName>ppt_x</p:attrName>
                                        </p:attrNameLst>
                                      </p:cBhvr>
                                      <p:tavLst>
                                        <p:tav tm="0">
                                          <p:val>
                                            <p:strVal val="#ppt_x"/>
                                          </p:val>
                                        </p:tav>
                                        <p:tav tm="100000">
                                          <p:val>
                                            <p:strVal val="#ppt_x"/>
                                          </p:val>
                                        </p:tav>
                                      </p:tavLst>
                                    </p:anim>
                                    <p:anim calcmode="lin" valueType="num">
                                      <p:cBhvr>
                                        <p:cTn id="24" dur="7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750"/>
                                        <p:tgtEl>
                                          <p:spTgt spid="1036"/>
                                        </p:tgtEl>
                                      </p:cBhvr>
                                    </p:animEffect>
                                    <p:anim calcmode="lin" valueType="num">
                                      <p:cBhvr>
                                        <p:cTn id="28" dur="750" fill="hold"/>
                                        <p:tgtEl>
                                          <p:spTgt spid="1036"/>
                                        </p:tgtEl>
                                        <p:attrNameLst>
                                          <p:attrName>ppt_x</p:attrName>
                                        </p:attrNameLst>
                                      </p:cBhvr>
                                      <p:tavLst>
                                        <p:tav tm="0">
                                          <p:val>
                                            <p:strVal val="#ppt_x"/>
                                          </p:val>
                                        </p:tav>
                                        <p:tav tm="100000">
                                          <p:val>
                                            <p:strVal val="#ppt_x"/>
                                          </p:val>
                                        </p:tav>
                                      </p:tavLst>
                                    </p:anim>
                                    <p:anim calcmode="lin" valueType="num">
                                      <p:cBhvr>
                                        <p:cTn id="29" dur="750" fill="hold"/>
                                        <p:tgtEl>
                                          <p:spTgt spid="103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50"/>
                                        <p:tgtEl>
                                          <p:spTgt spid="13"/>
                                        </p:tgtEl>
                                      </p:cBhvr>
                                    </p:animEffect>
                                    <p:anim calcmode="lin" valueType="num">
                                      <p:cBhvr>
                                        <p:cTn id="33" dur="750" fill="hold"/>
                                        <p:tgtEl>
                                          <p:spTgt spid="13"/>
                                        </p:tgtEl>
                                        <p:attrNameLst>
                                          <p:attrName>ppt_x</p:attrName>
                                        </p:attrNameLst>
                                      </p:cBhvr>
                                      <p:tavLst>
                                        <p:tav tm="0">
                                          <p:val>
                                            <p:strVal val="#ppt_x"/>
                                          </p:val>
                                        </p:tav>
                                        <p:tav tm="100000">
                                          <p:val>
                                            <p:strVal val="#ppt_x"/>
                                          </p:val>
                                        </p:tav>
                                      </p:tavLst>
                                    </p:anim>
                                    <p:anim calcmode="lin" valueType="num">
                                      <p:cBhvr>
                                        <p:cTn id="34" dur="75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38"/>
                                        </p:tgtEl>
                                        <p:attrNameLst>
                                          <p:attrName>style.visibility</p:attrName>
                                        </p:attrNameLst>
                                      </p:cBhvr>
                                      <p:to>
                                        <p:strVal val="visible"/>
                                      </p:to>
                                    </p:set>
                                    <p:animEffect transition="in" filter="fade">
                                      <p:cBhvr>
                                        <p:cTn id="37" dur="750"/>
                                        <p:tgtEl>
                                          <p:spTgt spid="1038"/>
                                        </p:tgtEl>
                                      </p:cBhvr>
                                    </p:animEffect>
                                    <p:anim calcmode="lin" valueType="num">
                                      <p:cBhvr>
                                        <p:cTn id="38" dur="750" fill="hold"/>
                                        <p:tgtEl>
                                          <p:spTgt spid="1038"/>
                                        </p:tgtEl>
                                        <p:attrNameLst>
                                          <p:attrName>ppt_x</p:attrName>
                                        </p:attrNameLst>
                                      </p:cBhvr>
                                      <p:tavLst>
                                        <p:tav tm="0">
                                          <p:val>
                                            <p:strVal val="#ppt_x"/>
                                          </p:val>
                                        </p:tav>
                                        <p:tav tm="100000">
                                          <p:val>
                                            <p:strVal val="#ppt_x"/>
                                          </p:val>
                                        </p:tav>
                                      </p:tavLst>
                                    </p:anim>
                                    <p:anim calcmode="lin" valueType="num">
                                      <p:cBhvr>
                                        <p:cTn id="39" dur="750" fill="hold"/>
                                        <p:tgtEl>
                                          <p:spTgt spid="103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750"/>
                                        <p:tgtEl>
                                          <p:spTgt spid="14"/>
                                        </p:tgtEl>
                                      </p:cBhvr>
                                    </p:animEffect>
                                    <p:anim calcmode="lin" valueType="num">
                                      <p:cBhvr>
                                        <p:cTn id="43" dur="750" fill="hold"/>
                                        <p:tgtEl>
                                          <p:spTgt spid="14"/>
                                        </p:tgtEl>
                                        <p:attrNameLst>
                                          <p:attrName>ppt_x</p:attrName>
                                        </p:attrNameLst>
                                      </p:cBhvr>
                                      <p:tavLst>
                                        <p:tav tm="0">
                                          <p:val>
                                            <p:strVal val="#ppt_x"/>
                                          </p:val>
                                        </p:tav>
                                        <p:tav tm="100000">
                                          <p:val>
                                            <p:strVal val="#ppt_x"/>
                                          </p:val>
                                        </p:tav>
                                      </p:tavLst>
                                    </p:anim>
                                    <p:anim calcmode="lin" valueType="num">
                                      <p:cBhvr>
                                        <p:cTn id="44" dur="75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46"/>
                                        </p:tgtEl>
                                        <p:attrNameLst>
                                          <p:attrName>style.visibility</p:attrName>
                                        </p:attrNameLst>
                                      </p:cBhvr>
                                      <p:to>
                                        <p:strVal val="visible"/>
                                      </p:to>
                                    </p:set>
                                    <p:animEffect transition="in" filter="fade">
                                      <p:cBhvr>
                                        <p:cTn id="47" dur="750"/>
                                        <p:tgtEl>
                                          <p:spTgt spid="1046"/>
                                        </p:tgtEl>
                                      </p:cBhvr>
                                    </p:animEffect>
                                    <p:anim calcmode="lin" valueType="num">
                                      <p:cBhvr>
                                        <p:cTn id="48" dur="750" fill="hold"/>
                                        <p:tgtEl>
                                          <p:spTgt spid="1046"/>
                                        </p:tgtEl>
                                        <p:attrNameLst>
                                          <p:attrName>ppt_x</p:attrName>
                                        </p:attrNameLst>
                                      </p:cBhvr>
                                      <p:tavLst>
                                        <p:tav tm="0">
                                          <p:val>
                                            <p:strVal val="#ppt_x"/>
                                          </p:val>
                                        </p:tav>
                                        <p:tav tm="100000">
                                          <p:val>
                                            <p:strVal val="#ppt_x"/>
                                          </p:val>
                                        </p:tav>
                                      </p:tavLst>
                                    </p:anim>
                                    <p:anim calcmode="lin" valueType="num">
                                      <p:cBhvr>
                                        <p:cTn id="49" dur="750" fill="hold"/>
                                        <p:tgtEl>
                                          <p:spTgt spid="104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750"/>
                                        <p:tgtEl>
                                          <p:spTgt spid="8"/>
                                        </p:tgtEl>
                                      </p:cBhvr>
                                    </p:animEffect>
                                    <p:anim calcmode="lin" valueType="num">
                                      <p:cBhvr>
                                        <p:cTn id="53" dur="750" fill="hold"/>
                                        <p:tgtEl>
                                          <p:spTgt spid="8"/>
                                        </p:tgtEl>
                                        <p:attrNameLst>
                                          <p:attrName>ppt_x</p:attrName>
                                        </p:attrNameLst>
                                      </p:cBhvr>
                                      <p:tavLst>
                                        <p:tav tm="0">
                                          <p:val>
                                            <p:strVal val="#ppt_x"/>
                                          </p:val>
                                        </p:tav>
                                        <p:tav tm="100000">
                                          <p:val>
                                            <p:strVal val="#ppt_x"/>
                                          </p:val>
                                        </p:tav>
                                      </p:tavLst>
                                    </p:anim>
                                    <p:anim calcmode="lin" valueType="num">
                                      <p:cBhvr>
                                        <p:cTn id="54" dur="75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32"/>
                                        </p:tgtEl>
                                        <p:attrNameLst>
                                          <p:attrName>style.visibility</p:attrName>
                                        </p:attrNameLst>
                                      </p:cBhvr>
                                      <p:to>
                                        <p:strVal val="visible"/>
                                      </p:to>
                                    </p:set>
                                    <p:animEffect transition="in" filter="fade">
                                      <p:cBhvr>
                                        <p:cTn id="57" dur="750"/>
                                        <p:tgtEl>
                                          <p:spTgt spid="1032"/>
                                        </p:tgtEl>
                                      </p:cBhvr>
                                    </p:animEffect>
                                    <p:anim calcmode="lin" valueType="num">
                                      <p:cBhvr>
                                        <p:cTn id="58" dur="750" fill="hold"/>
                                        <p:tgtEl>
                                          <p:spTgt spid="1032"/>
                                        </p:tgtEl>
                                        <p:attrNameLst>
                                          <p:attrName>ppt_x</p:attrName>
                                        </p:attrNameLst>
                                      </p:cBhvr>
                                      <p:tavLst>
                                        <p:tav tm="0">
                                          <p:val>
                                            <p:strVal val="#ppt_x"/>
                                          </p:val>
                                        </p:tav>
                                        <p:tav tm="100000">
                                          <p:val>
                                            <p:strVal val="#ppt_x"/>
                                          </p:val>
                                        </p:tav>
                                      </p:tavLst>
                                    </p:anim>
                                    <p:anim calcmode="lin" valueType="num">
                                      <p:cBhvr>
                                        <p:cTn id="59" dur="750" fill="hold"/>
                                        <p:tgtEl>
                                          <p:spTgt spid="103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750"/>
                                        <p:tgtEl>
                                          <p:spTgt spid="7"/>
                                        </p:tgtEl>
                                      </p:cBhvr>
                                    </p:animEffect>
                                    <p:anim calcmode="lin" valueType="num">
                                      <p:cBhvr>
                                        <p:cTn id="63" dur="750" fill="hold"/>
                                        <p:tgtEl>
                                          <p:spTgt spid="7"/>
                                        </p:tgtEl>
                                        <p:attrNameLst>
                                          <p:attrName>ppt_x</p:attrName>
                                        </p:attrNameLst>
                                      </p:cBhvr>
                                      <p:tavLst>
                                        <p:tav tm="0">
                                          <p:val>
                                            <p:strVal val="#ppt_x"/>
                                          </p:val>
                                        </p:tav>
                                        <p:tav tm="100000">
                                          <p:val>
                                            <p:strVal val="#ppt_x"/>
                                          </p:val>
                                        </p:tav>
                                      </p:tavLst>
                                    </p:anim>
                                    <p:anim calcmode="lin" valueType="num">
                                      <p:cBhvr>
                                        <p:cTn id="64" dur="750" fill="hold"/>
                                        <p:tgtEl>
                                          <p:spTgt spid="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30"/>
                                        </p:tgtEl>
                                        <p:attrNameLst>
                                          <p:attrName>style.visibility</p:attrName>
                                        </p:attrNameLst>
                                      </p:cBhvr>
                                      <p:to>
                                        <p:strVal val="visible"/>
                                      </p:to>
                                    </p:set>
                                    <p:animEffect transition="in" filter="fade">
                                      <p:cBhvr>
                                        <p:cTn id="67" dur="750"/>
                                        <p:tgtEl>
                                          <p:spTgt spid="1030"/>
                                        </p:tgtEl>
                                      </p:cBhvr>
                                    </p:animEffect>
                                    <p:anim calcmode="lin" valueType="num">
                                      <p:cBhvr>
                                        <p:cTn id="68" dur="750" fill="hold"/>
                                        <p:tgtEl>
                                          <p:spTgt spid="1030"/>
                                        </p:tgtEl>
                                        <p:attrNameLst>
                                          <p:attrName>ppt_x</p:attrName>
                                        </p:attrNameLst>
                                      </p:cBhvr>
                                      <p:tavLst>
                                        <p:tav tm="0">
                                          <p:val>
                                            <p:strVal val="#ppt_x"/>
                                          </p:val>
                                        </p:tav>
                                        <p:tav tm="100000">
                                          <p:val>
                                            <p:strVal val="#ppt_x"/>
                                          </p:val>
                                        </p:tav>
                                      </p:tavLst>
                                    </p:anim>
                                    <p:anim calcmode="lin" valueType="num">
                                      <p:cBhvr>
                                        <p:cTn id="69" dur="750" fill="hold"/>
                                        <p:tgtEl>
                                          <p:spTgt spid="103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750"/>
                                        <p:tgtEl>
                                          <p:spTgt spid="11"/>
                                        </p:tgtEl>
                                      </p:cBhvr>
                                    </p:animEffect>
                                    <p:anim calcmode="lin" valueType="num">
                                      <p:cBhvr>
                                        <p:cTn id="73" dur="750" fill="hold"/>
                                        <p:tgtEl>
                                          <p:spTgt spid="11"/>
                                        </p:tgtEl>
                                        <p:attrNameLst>
                                          <p:attrName>ppt_x</p:attrName>
                                        </p:attrNameLst>
                                      </p:cBhvr>
                                      <p:tavLst>
                                        <p:tav tm="0">
                                          <p:val>
                                            <p:strVal val="#ppt_x"/>
                                          </p:val>
                                        </p:tav>
                                        <p:tav tm="100000">
                                          <p:val>
                                            <p:strVal val="#ppt_x"/>
                                          </p:val>
                                        </p:tav>
                                      </p:tavLst>
                                    </p:anim>
                                    <p:anim calcmode="lin" valueType="num">
                                      <p:cBhvr>
                                        <p:cTn id="74" dur="750" fill="hold"/>
                                        <p:tgtEl>
                                          <p:spTgt spid="1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034"/>
                                        </p:tgtEl>
                                        <p:attrNameLst>
                                          <p:attrName>style.visibility</p:attrName>
                                        </p:attrNameLst>
                                      </p:cBhvr>
                                      <p:to>
                                        <p:strVal val="visible"/>
                                      </p:to>
                                    </p:set>
                                    <p:animEffect transition="in" filter="fade">
                                      <p:cBhvr>
                                        <p:cTn id="77" dur="750"/>
                                        <p:tgtEl>
                                          <p:spTgt spid="1034"/>
                                        </p:tgtEl>
                                      </p:cBhvr>
                                    </p:animEffect>
                                    <p:anim calcmode="lin" valueType="num">
                                      <p:cBhvr>
                                        <p:cTn id="78" dur="750" fill="hold"/>
                                        <p:tgtEl>
                                          <p:spTgt spid="1034"/>
                                        </p:tgtEl>
                                        <p:attrNameLst>
                                          <p:attrName>ppt_x</p:attrName>
                                        </p:attrNameLst>
                                      </p:cBhvr>
                                      <p:tavLst>
                                        <p:tav tm="0">
                                          <p:val>
                                            <p:strVal val="#ppt_x"/>
                                          </p:val>
                                        </p:tav>
                                        <p:tav tm="100000">
                                          <p:val>
                                            <p:strVal val="#ppt_x"/>
                                          </p:val>
                                        </p:tav>
                                      </p:tavLst>
                                    </p:anim>
                                    <p:anim calcmode="lin" valueType="num">
                                      <p:cBhvr>
                                        <p:cTn id="79" dur="750" fill="hold"/>
                                        <p:tgtEl>
                                          <p:spTgt spid="103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750"/>
                                        <p:tgtEl>
                                          <p:spTgt spid="15"/>
                                        </p:tgtEl>
                                      </p:cBhvr>
                                    </p:animEffect>
                                    <p:anim calcmode="lin" valueType="num">
                                      <p:cBhvr>
                                        <p:cTn id="83" dur="750" fill="hold"/>
                                        <p:tgtEl>
                                          <p:spTgt spid="15"/>
                                        </p:tgtEl>
                                        <p:attrNameLst>
                                          <p:attrName>ppt_x</p:attrName>
                                        </p:attrNameLst>
                                      </p:cBhvr>
                                      <p:tavLst>
                                        <p:tav tm="0">
                                          <p:val>
                                            <p:strVal val="#ppt_x"/>
                                          </p:val>
                                        </p:tav>
                                        <p:tav tm="100000">
                                          <p:val>
                                            <p:strVal val="#ppt_x"/>
                                          </p:val>
                                        </p:tav>
                                      </p:tavLst>
                                    </p:anim>
                                    <p:anim calcmode="lin" valueType="num">
                                      <p:cBhvr>
                                        <p:cTn id="84" dur="750" fill="hold"/>
                                        <p:tgtEl>
                                          <p:spTgt spid="15"/>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042"/>
                                        </p:tgtEl>
                                        <p:attrNameLst>
                                          <p:attrName>style.visibility</p:attrName>
                                        </p:attrNameLst>
                                      </p:cBhvr>
                                      <p:to>
                                        <p:strVal val="visible"/>
                                      </p:to>
                                    </p:set>
                                    <p:animEffect transition="in" filter="fade">
                                      <p:cBhvr>
                                        <p:cTn id="87" dur="750"/>
                                        <p:tgtEl>
                                          <p:spTgt spid="1042"/>
                                        </p:tgtEl>
                                      </p:cBhvr>
                                    </p:animEffect>
                                    <p:anim calcmode="lin" valueType="num">
                                      <p:cBhvr>
                                        <p:cTn id="88" dur="750" fill="hold"/>
                                        <p:tgtEl>
                                          <p:spTgt spid="1042"/>
                                        </p:tgtEl>
                                        <p:attrNameLst>
                                          <p:attrName>ppt_x</p:attrName>
                                        </p:attrNameLst>
                                      </p:cBhvr>
                                      <p:tavLst>
                                        <p:tav tm="0">
                                          <p:val>
                                            <p:strVal val="#ppt_x"/>
                                          </p:val>
                                        </p:tav>
                                        <p:tav tm="100000">
                                          <p:val>
                                            <p:strVal val="#ppt_x"/>
                                          </p:val>
                                        </p:tav>
                                      </p:tavLst>
                                    </p:anim>
                                    <p:anim calcmode="lin" valueType="num">
                                      <p:cBhvr>
                                        <p:cTn id="89" dur="750" fill="hold"/>
                                        <p:tgtEl>
                                          <p:spTgt spid="104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750"/>
                                        <p:tgtEl>
                                          <p:spTgt spid="16"/>
                                        </p:tgtEl>
                                      </p:cBhvr>
                                    </p:animEffect>
                                    <p:anim calcmode="lin" valueType="num">
                                      <p:cBhvr>
                                        <p:cTn id="93" dur="750" fill="hold"/>
                                        <p:tgtEl>
                                          <p:spTgt spid="16"/>
                                        </p:tgtEl>
                                        <p:attrNameLst>
                                          <p:attrName>ppt_x</p:attrName>
                                        </p:attrNameLst>
                                      </p:cBhvr>
                                      <p:tavLst>
                                        <p:tav tm="0">
                                          <p:val>
                                            <p:strVal val="#ppt_x"/>
                                          </p:val>
                                        </p:tav>
                                        <p:tav tm="100000">
                                          <p:val>
                                            <p:strVal val="#ppt_x"/>
                                          </p:val>
                                        </p:tav>
                                      </p:tavLst>
                                    </p:anim>
                                    <p:anim calcmode="lin" valueType="num">
                                      <p:cBhvr>
                                        <p:cTn id="94" dur="750" fill="hold"/>
                                        <p:tgtEl>
                                          <p:spTgt spid="16"/>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040"/>
                                        </p:tgtEl>
                                        <p:attrNameLst>
                                          <p:attrName>style.visibility</p:attrName>
                                        </p:attrNameLst>
                                      </p:cBhvr>
                                      <p:to>
                                        <p:strVal val="visible"/>
                                      </p:to>
                                    </p:set>
                                    <p:animEffect transition="in" filter="fade">
                                      <p:cBhvr>
                                        <p:cTn id="97" dur="750"/>
                                        <p:tgtEl>
                                          <p:spTgt spid="1040"/>
                                        </p:tgtEl>
                                      </p:cBhvr>
                                    </p:animEffect>
                                    <p:anim calcmode="lin" valueType="num">
                                      <p:cBhvr>
                                        <p:cTn id="98" dur="750" fill="hold"/>
                                        <p:tgtEl>
                                          <p:spTgt spid="1040"/>
                                        </p:tgtEl>
                                        <p:attrNameLst>
                                          <p:attrName>ppt_x</p:attrName>
                                        </p:attrNameLst>
                                      </p:cBhvr>
                                      <p:tavLst>
                                        <p:tav tm="0">
                                          <p:val>
                                            <p:strVal val="#ppt_x"/>
                                          </p:val>
                                        </p:tav>
                                        <p:tav tm="100000">
                                          <p:val>
                                            <p:strVal val="#ppt_x"/>
                                          </p:val>
                                        </p:tav>
                                      </p:tavLst>
                                    </p:anim>
                                    <p:anim calcmode="lin" valueType="num">
                                      <p:cBhvr>
                                        <p:cTn id="99" dur="750" fill="hold"/>
                                        <p:tgtEl>
                                          <p:spTgt spid="10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dondear rectángulo de esquina diagonal 18"/>
          <p:cNvSpPr/>
          <p:nvPr/>
        </p:nvSpPr>
        <p:spPr>
          <a:xfrm>
            <a:off x="1279103" y="852158"/>
            <a:ext cx="6797308" cy="1158092"/>
          </a:xfrm>
          <a:prstGeom prst="round2DiagRect">
            <a:avLst>
              <a:gd name="adj1" fmla="val 50000"/>
              <a:gd name="adj2" fmla="val 0"/>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951" dirty="0">
              <a:solidFill>
                <a:schemeClr val="tx1"/>
              </a:solidFill>
              <a:latin typeface="Arial Narrow" panose="020B0606020202030204" pitchFamily="34" charset="0"/>
            </a:endParaRPr>
          </a:p>
          <a:p>
            <a:pPr algn="ctr"/>
            <a:endParaRPr lang="es-CO" sz="951" dirty="0">
              <a:solidFill>
                <a:schemeClr val="tx1"/>
              </a:solidFill>
              <a:latin typeface="Arial Narrow" panose="020B0606020202030204" pitchFamily="34" charset="0"/>
            </a:endParaRPr>
          </a:p>
          <a:p>
            <a:pPr algn="ctr"/>
            <a:endParaRPr lang="es-CO" sz="951" dirty="0">
              <a:solidFill>
                <a:schemeClr val="tx1"/>
              </a:solidFill>
              <a:latin typeface="Arial Narrow" panose="020B0606020202030204" pitchFamily="34" charset="0"/>
            </a:endParaRPr>
          </a:p>
          <a:p>
            <a:pPr algn="ctr"/>
            <a:endParaRPr lang="es-CO" sz="951" dirty="0">
              <a:solidFill>
                <a:schemeClr val="tx1"/>
              </a:solidFill>
              <a:latin typeface="Arial Narrow" panose="020B0606020202030204" pitchFamily="34" charset="0"/>
            </a:endParaRPr>
          </a:p>
          <a:p>
            <a:pPr algn="ctr"/>
            <a:r>
              <a:rPr lang="es-ES" sz="951" dirty="0">
                <a:solidFill>
                  <a:schemeClr val="tx1"/>
                </a:solidFill>
                <a:latin typeface="Arial Narrow" panose="020B0606020202030204" pitchFamily="34" charset="0"/>
              </a:rPr>
              <a:t>Mide la capacidad de la entidad pública de desarrollar y formalizar un diseño o rediseño organizacional, donde a partir del entendimiento de los objetivos institucionales de la entidad, se realice una revisión técnica que oriente el modelo de operación por procesos, la estructura organizacional y la planta de personal hacia esos fines.</a:t>
            </a:r>
            <a:endParaRPr lang="es-CO" sz="951" dirty="0">
              <a:solidFill>
                <a:schemeClr val="tx1"/>
              </a:solidFill>
              <a:latin typeface="Arial Narrow" panose="020B0606020202030204" pitchFamily="34" charset="0"/>
            </a:endParaRPr>
          </a:p>
        </p:txBody>
      </p:sp>
      <p:sp>
        <p:nvSpPr>
          <p:cNvPr id="2" name="Rectángulo redondeado 1"/>
          <p:cNvSpPr/>
          <p:nvPr/>
        </p:nvSpPr>
        <p:spPr>
          <a:xfrm>
            <a:off x="1104376" y="751671"/>
            <a:ext cx="7510029" cy="719759"/>
          </a:xfrm>
          <a:prstGeom prst="roundRect">
            <a:avLst>
              <a:gd name="adj" fmla="val 50000"/>
            </a:avLst>
          </a:prstGeom>
          <a:solidFill>
            <a:schemeClr val="accent5">
              <a:lumMod val="20000"/>
              <a:lumOff val="80000"/>
            </a:schemeClr>
          </a:solid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69338"/>
            <a:r>
              <a:rPr lang="es-CO" sz="2500" dirty="0">
                <a:solidFill>
                  <a:schemeClr val="tx1"/>
                </a:solidFill>
                <a:latin typeface="Arial Narrow" panose="020B0606020202030204" pitchFamily="34" charset="0"/>
              </a:rPr>
              <a:t>Política de Fortalecimiento organizacional y simplificación de procesos</a:t>
            </a:r>
          </a:p>
        </p:txBody>
      </p:sp>
      <p:sp>
        <p:nvSpPr>
          <p:cNvPr id="4" name="Pentágono 3"/>
          <p:cNvSpPr/>
          <p:nvPr/>
        </p:nvSpPr>
        <p:spPr>
          <a:xfrm>
            <a:off x="1786491" y="2514287"/>
            <a:ext cx="2611484" cy="734418"/>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el ejercicio de recabar  la información necesaria e identificar los puntos críticos de la institucionalidad actual para la entrega de productos y servicios sintonizados con las necesidades de los ciudadanos</a:t>
            </a:r>
          </a:p>
        </p:txBody>
      </p:sp>
      <p:sp>
        <p:nvSpPr>
          <p:cNvPr id="5" name="Rectángulo redondeado 4"/>
          <p:cNvSpPr/>
          <p:nvPr/>
        </p:nvSpPr>
        <p:spPr>
          <a:xfrm>
            <a:off x="549707" y="2514286"/>
            <a:ext cx="1418343" cy="758125"/>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Autodiagnóstico de identidad, propósito, prospectiva y capacidades organizacionales y funcionales.</a:t>
            </a:r>
          </a:p>
        </p:txBody>
      </p:sp>
      <p:sp>
        <p:nvSpPr>
          <p:cNvPr id="6" name="Pentágono 5"/>
          <p:cNvSpPr/>
          <p:nvPr/>
        </p:nvSpPr>
        <p:spPr>
          <a:xfrm>
            <a:off x="1786491" y="4233067"/>
            <a:ext cx="2611484" cy="708736"/>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Documentación formalizada de los procesos para identificar el aporte que cada uno hace a la prestación del servicio y la adecuada gestión</a:t>
            </a:r>
          </a:p>
        </p:txBody>
      </p:sp>
      <p:sp>
        <p:nvSpPr>
          <p:cNvPr id="7" name="Rectángulo redondeado 6"/>
          <p:cNvSpPr/>
          <p:nvPr/>
        </p:nvSpPr>
        <p:spPr>
          <a:xfrm>
            <a:off x="549706" y="4233066"/>
            <a:ext cx="1418343" cy="708736"/>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Mapa y documentación de procesos</a:t>
            </a:r>
          </a:p>
        </p:txBody>
      </p:sp>
      <p:sp>
        <p:nvSpPr>
          <p:cNvPr id="8" name="Pentágono 7"/>
          <p:cNvSpPr/>
          <p:nvPr/>
        </p:nvSpPr>
        <p:spPr>
          <a:xfrm>
            <a:off x="1786491" y="3373677"/>
            <a:ext cx="2611484" cy="734417"/>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la revisión técnica del estado de la arquitectura institucional  bajo los preceptos de la eficiencia, la productividad y la generación de valor público.</a:t>
            </a:r>
          </a:p>
        </p:txBody>
      </p:sp>
      <p:sp>
        <p:nvSpPr>
          <p:cNvPr id="9" name="Rectángulo redondeado 8"/>
          <p:cNvSpPr/>
          <p:nvPr/>
        </p:nvSpPr>
        <p:spPr>
          <a:xfrm>
            <a:off x="590156" y="3373677"/>
            <a:ext cx="1377894" cy="75812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Análisis de diseño o rediseño de estructura orgánica y funcional, esquema de negocio, cadena de valor y planta de personal</a:t>
            </a:r>
          </a:p>
        </p:txBody>
      </p:sp>
      <p:sp>
        <p:nvSpPr>
          <p:cNvPr id="10" name="Pentágono 9"/>
          <p:cNvSpPr/>
          <p:nvPr/>
        </p:nvSpPr>
        <p:spPr>
          <a:xfrm>
            <a:off x="6051766" y="2505235"/>
            <a:ext cx="2689135" cy="719759"/>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incorpora la gestión y objetivos ambientales, basados en los aspectos e impactos ambientales</a:t>
            </a:r>
          </a:p>
        </p:txBody>
      </p:sp>
      <p:sp>
        <p:nvSpPr>
          <p:cNvPr id="11" name="Rectángulo redondeado 10"/>
          <p:cNvSpPr/>
          <p:nvPr/>
        </p:nvSpPr>
        <p:spPr>
          <a:xfrm>
            <a:off x="4835977" y="2505235"/>
            <a:ext cx="1377894" cy="719760"/>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Política ambiental</a:t>
            </a:r>
          </a:p>
        </p:txBody>
      </p:sp>
      <p:sp>
        <p:nvSpPr>
          <p:cNvPr id="12" name="Pentágono 11"/>
          <p:cNvSpPr/>
          <p:nvPr/>
        </p:nvSpPr>
        <p:spPr>
          <a:xfrm>
            <a:off x="6129420" y="4233067"/>
            <a:ext cx="2611484" cy="698656"/>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Herramienta que identifica y consolida los aspectos e impactos ambientales de la entidad</a:t>
            </a:r>
          </a:p>
        </p:txBody>
      </p:sp>
      <p:sp>
        <p:nvSpPr>
          <p:cNvPr id="13" name="Rectángulo redondeado 12"/>
          <p:cNvSpPr/>
          <p:nvPr/>
        </p:nvSpPr>
        <p:spPr>
          <a:xfrm>
            <a:off x="4835977" y="4233067"/>
            <a:ext cx="1377894" cy="719760"/>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Matriz de Aspectos e Impactos ambientales</a:t>
            </a:r>
          </a:p>
        </p:txBody>
      </p:sp>
      <p:sp>
        <p:nvSpPr>
          <p:cNvPr id="14" name="Pentágono 13"/>
          <p:cNvSpPr/>
          <p:nvPr/>
        </p:nvSpPr>
        <p:spPr>
          <a:xfrm>
            <a:off x="6129418" y="3397384"/>
            <a:ext cx="2611484" cy="674947"/>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Instrumento de planeación que parte del análisis de la situación ambiental institucional, con el propósito de brindar información y argumentos necesarios para el planteamiento de acciones de gestión ambiental</a:t>
            </a:r>
          </a:p>
        </p:txBody>
      </p:sp>
      <p:sp>
        <p:nvSpPr>
          <p:cNvPr id="15" name="Rectángulo redondeado 14"/>
          <p:cNvSpPr/>
          <p:nvPr/>
        </p:nvSpPr>
        <p:spPr>
          <a:xfrm>
            <a:off x="4832917" y="3373676"/>
            <a:ext cx="1377894" cy="698655"/>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rgbClr val="FF0000"/>
                </a:solidFill>
                <a:latin typeface="Arial Narrow" panose="020B0606020202030204" pitchFamily="34" charset="0"/>
              </a:rPr>
              <a:t>Plan Institucional de Gestión Ambiental</a:t>
            </a:r>
          </a:p>
        </p:txBody>
      </p:sp>
      <p:sp>
        <p:nvSpPr>
          <p:cNvPr id="20" name="9 Rectángulo"/>
          <p:cNvSpPr/>
          <p:nvPr/>
        </p:nvSpPr>
        <p:spPr>
          <a:xfrm>
            <a:off x="1193715" y="1992141"/>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17" name="Grupo 16"/>
          <p:cNvGrpSpPr/>
          <p:nvPr/>
        </p:nvGrpSpPr>
        <p:grpSpPr>
          <a:xfrm>
            <a:off x="313323" y="841305"/>
            <a:ext cx="939950" cy="326500"/>
            <a:chOff x="135172" y="275594"/>
            <a:chExt cx="988661" cy="343420"/>
          </a:xfrm>
        </p:grpSpPr>
        <p:sp>
          <p:nvSpPr>
            <p:cNvPr id="18" name="Flecha derecha 17">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21" name="CuadroTexto 20">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23" name="Marcador de pie de página 2">
            <a:extLst>
              <a:ext uri="{FF2B5EF4-FFF2-40B4-BE49-F238E27FC236}">
                <a16:creationId xmlns:a16="http://schemas.microsoft.com/office/drawing/2014/main" id="{5F141450-355D-4FC6-8377-2CE746A6C5B2}"/>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414657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dondear rectángulo de esquina diagonal 18"/>
          <p:cNvSpPr/>
          <p:nvPr/>
        </p:nvSpPr>
        <p:spPr>
          <a:xfrm>
            <a:off x="1291157" y="864761"/>
            <a:ext cx="6797308" cy="1054060"/>
          </a:xfrm>
          <a:prstGeom prst="round2DiagRect">
            <a:avLst>
              <a:gd name="adj1" fmla="val 50000"/>
              <a:gd name="adj2" fmla="val 0"/>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951" dirty="0">
              <a:solidFill>
                <a:schemeClr val="tx1"/>
              </a:solidFill>
              <a:latin typeface="Arial Narrow" panose="020B0606020202030204" pitchFamily="34" charset="0"/>
            </a:endParaRPr>
          </a:p>
          <a:p>
            <a:pPr algn="ctr"/>
            <a:endParaRPr lang="es-CO" sz="951" dirty="0">
              <a:solidFill>
                <a:schemeClr val="tx1"/>
              </a:solidFill>
              <a:latin typeface="Arial Narrow" panose="020B0606020202030204" pitchFamily="34" charset="0"/>
            </a:endParaRPr>
          </a:p>
          <a:p>
            <a:pPr algn="ctr"/>
            <a:endParaRPr lang="es-CO" sz="951" dirty="0">
              <a:solidFill>
                <a:schemeClr val="tx1"/>
              </a:solidFill>
              <a:latin typeface="Arial Narrow" panose="020B0606020202030204" pitchFamily="34" charset="0"/>
            </a:endParaRPr>
          </a:p>
          <a:p>
            <a:pPr algn="ctr"/>
            <a:endParaRPr lang="es-CO" sz="951" dirty="0">
              <a:solidFill>
                <a:schemeClr val="tx1"/>
              </a:solidFill>
              <a:latin typeface="Arial Narrow" panose="020B0606020202030204" pitchFamily="34" charset="0"/>
            </a:endParaRPr>
          </a:p>
          <a:p>
            <a:pPr algn="ctr"/>
            <a:r>
              <a:rPr lang="es-ES" sz="951" dirty="0">
                <a:solidFill>
                  <a:schemeClr val="tx1"/>
                </a:solidFill>
                <a:latin typeface="Arial Narrow" panose="020B0606020202030204" pitchFamily="34" charset="0"/>
              </a:rPr>
              <a:t>Mide la capacidad de la entidad pública de desarrollar y formalizar un diseño o rediseño organizacional, donde a partir del entendimiento de los objetivos institucionales de la entidad, se realice una revisión técnica que oriente el modelo de operación por procesos, la estructura organizacional y la planta de personal hacia esos fines.</a:t>
            </a:r>
            <a:endParaRPr lang="es-CO" sz="951" dirty="0">
              <a:solidFill>
                <a:schemeClr val="tx1"/>
              </a:solidFill>
              <a:latin typeface="Arial Narrow" panose="020B0606020202030204" pitchFamily="34" charset="0"/>
            </a:endParaRPr>
          </a:p>
        </p:txBody>
      </p:sp>
      <p:sp>
        <p:nvSpPr>
          <p:cNvPr id="2" name="Rectángulo redondeado 1"/>
          <p:cNvSpPr/>
          <p:nvPr/>
        </p:nvSpPr>
        <p:spPr>
          <a:xfrm>
            <a:off x="1104377" y="672483"/>
            <a:ext cx="7726300" cy="758751"/>
          </a:xfrm>
          <a:prstGeom prst="roundRect">
            <a:avLst>
              <a:gd name="adj" fmla="val 50000"/>
            </a:avLst>
          </a:prstGeom>
          <a:solidFill>
            <a:schemeClr val="accent5">
              <a:lumMod val="20000"/>
              <a:lumOff val="80000"/>
            </a:schemeClr>
          </a:solid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69338"/>
            <a:r>
              <a:rPr lang="es-CO" sz="2500" dirty="0">
                <a:solidFill>
                  <a:schemeClr val="tx1"/>
                </a:solidFill>
                <a:latin typeface="Arial Narrow" panose="020B0606020202030204" pitchFamily="34" charset="0"/>
              </a:rPr>
              <a:t>Política de Fortalecimiento organizacional y simplificación de procesos</a:t>
            </a:r>
          </a:p>
        </p:txBody>
      </p:sp>
      <p:sp>
        <p:nvSpPr>
          <p:cNvPr id="4" name="Pentágono 3"/>
          <p:cNvSpPr/>
          <p:nvPr/>
        </p:nvSpPr>
        <p:spPr>
          <a:xfrm>
            <a:off x="1786491" y="2352251"/>
            <a:ext cx="2611484" cy="896453"/>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Documento que incluya el análisis de capacidades y entornos del Direccionamiento Estratégico y la Planeación, identificar los puntos críticos que expliquen por qué la institucionalidad actual no es adecuada para la entrega de productos y servicios sintonizados con las necesidades de los ciudadanos.</a:t>
            </a:r>
            <a:endParaRPr lang="es-CO" sz="800" dirty="0">
              <a:solidFill>
                <a:schemeClr val="tx1"/>
              </a:solidFill>
              <a:latin typeface="Arial Narrow" panose="020B0606020202030204" pitchFamily="34" charset="0"/>
            </a:endParaRPr>
          </a:p>
        </p:txBody>
      </p:sp>
      <p:sp>
        <p:nvSpPr>
          <p:cNvPr id="5" name="Rectángulo redondeado 4"/>
          <p:cNvSpPr/>
          <p:nvPr/>
        </p:nvSpPr>
        <p:spPr>
          <a:xfrm>
            <a:off x="590156" y="2352251"/>
            <a:ext cx="1377894" cy="920160"/>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Análisis de capacidad institucional y de entornos (de la dimensión de Direccionamiento Estratégico y</a:t>
            </a:r>
          </a:p>
          <a:p>
            <a:pPr algn="ctr"/>
            <a:r>
              <a:rPr lang="es-ES" sz="800" dirty="0">
                <a:solidFill>
                  <a:schemeClr val="tx1"/>
                </a:solidFill>
                <a:latin typeface="Arial Narrow" panose="020B0606020202030204" pitchFamily="34" charset="0"/>
              </a:rPr>
              <a:t>Planeación)</a:t>
            </a:r>
            <a:endParaRPr lang="es-CO" sz="800" dirty="0">
              <a:solidFill>
                <a:schemeClr val="tx1"/>
              </a:solidFill>
              <a:latin typeface="Arial Narrow" panose="020B0606020202030204" pitchFamily="34" charset="0"/>
            </a:endParaRPr>
          </a:p>
        </p:txBody>
      </p:sp>
      <p:sp>
        <p:nvSpPr>
          <p:cNvPr id="6" name="Pentágono 5"/>
          <p:cNvSpPr/>
          <p:nvPr/>
        </p:nvSpPr>
        <p:spPr>
          <a:xfrm>
            <a:off x="1786491" y="4177332"/>
            <a:ext cx="2611484" cy="51964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Manual Interno de Contratación elaborado con las directrices de Colombia Compra Eficiente y las establecidas por cada entidad</a:t>
            </a:r>
            <a:endParaRPr lang="es-CO" sz="800" dirty="0">
              <a:solidFill>
                <a:schemeClr val="tx1"/>
              </a:solidFill>
              <a:latin typeface="Arial Narrow" panose="020B0606020202030204" pitchFamily="34" charset="0"/>
            </a:endParaRPr>
          </a:p>
        </p:txBody>
      </p:sp>
      <p:sp>
        <p:nvSpPr>
          <p:cNvPr id="7" name="Rectángulo redondeado 6"/>
          <p:cNvSpPr/>
          <p:nvPr/>
        </p:nvSpPr>
        <p:spPr>
          <a:xfrm>
            <a:off x="590156" y="4177332"/>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rgbClr val="FF0000"/>
                </a:solidFill>
                <a:latin typeface="Arial Narrow" panose="020B0606020202030204" pitchFamily="34" charset="0"/>
              </a:rPr>
              <a:t>Manual de contratación</a:t>
            </a:r>
          </a:p>
        </p:txBody>
      </p:sp>
      <p:sp>
        <p:nvSpPr>
          <p:cNvPr id="8" name="Pentágono 7"/>
          <p:cNvSpPr/>
          <p:nvPr/>
        </p:nvSpPr>
        <p:spPr>
          <a:xfrm>
            <a:off x="1786491" y="3397384"/>
            <a:ext cx="2611484" cy="678682"/>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Documento que presenta la estructura general del proceso, determinando aspectos como: el objetivo, responsabilidades y generación de productos o servicios mediante la transformación de elementos de entrada.</a:t>
            </a:r>
            <a:endParaRPr lang="es-CO" sz="800" dirty="0">
              <a:solidFill>
                <a:schemeClr val="tx1"/>
              </a:solidFill>
              <a:latin typeface="Arial Narrow" panose="020B0606020202030204" pitchFamily="34" charset="0"/>
            </a:endParaRPr>
          </a:p>
        </p:txBody>
      </p:sp>
      <p:sp>
        <p:nvSpPr>
          <p:cNvPr id="9" name="Rectángulo redondeado 8"/>
          <p:cNvSpPr/>
          <p:nvPr/>
        </p:nvSpPr>
        <p:spPr>
          <a:xfrm>
            <a:off x="590156" y="3373677"/>
            <a:ext cx="1377894" cy="702389"/>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Caracterizaciones de procesos</a:t>
            </a:r>
          </a:p>
        </p:txBody>
      </p:sp>
      <p:sp>
        <p:nvSpPr>
          <p:cNvPr id="10" name="Pentágono 9"/>
          <p:cNvSpPr/>
          <p:nvPr/>
        </p:nvSpPr>
        <p:spPr>
          <a:xfrm>
            <a:off x="6129418" y="2375957"/>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Indicadores de gestión y actividades ambientales</a:t>
            </a:r>
          </a:p>
          <a:p>
            <a:pPr marL="261080" algn="ctr"/>
            <a:r>
              <a:rPr lang="es-ES" sz="800" dirty="0">
                <a:solidFill>
                  <a:schemeClr val="tx1"/>
                </a:solidFill>
                <a:latin typeface="Arial Narrow" panose="020B0606020202030204" pitchFamily="34" charset="0"/>
              </a:rPr>
              <a:t>registradas en los sistemas definidos para esta materia</a:t>
            </a:r>
          </a:p>
        </p:txBody>
      </p:sp>
      <p:sp>
        <p:nvSpPr>
          <p:cNvPr id="11" name="Rectángulo redondeado 10"/>
          <p:cNvSpPr/>
          <p:nvPr/>
        </p:nvSpPr>
        <p:spPr>
          <a:xfrm>
            <a:off x="4933082" y="2352251"/>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a:solidFill>
                  <a:schemeClr val="tx1"/>
                </a:solidFill>
                <a:latin typeface="Arial Narrow" panose="020B0606020202030204" pitchFamily="34" charset="0"/>
              </a:rPr>
              <a:t>Indicadores de Gestión Ambiental</a:t>
            </a:r>
            <a:endParaRPr lang="es-CO" sz="800" dirty="0">
              <a:solidFill>
                <a:schemeClr val="tx1"/>
              </a:solidFill>
              <a:latin typeface="Arial Narrow" panose="020B0606020202030204" pitchFamily="34" charset="0"/>
            </a:endParaRPr>
          </a:p>
        </p:txBody>
      </p:sp>
      <p:sp>
        <p:nvSpPr>
          <p:cNvPr id="12" name="Pentágono 11"/>
          <p:cNvSpPr/>
          <p:nvPr/>
        </p:nvSpPr>
        <p:spPr>
          <a:xfrm>
            <a:off x="6129420" y="3994114"/>
            <a:ext cx="2611484" cy="654975"/>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Concienciación de los servidores / Mejora de la relaciones con las partes interesadas /Asignación de los recursos necesarios/ continuar con la política de reducción del uso de papel</a:t>
            </a:r>
            <a:endParaRPr lang="es-CO" sz="800" dirty="0">
              <a:solidFill>
                <a:schemeClr val="tx1"/>
              </a:solidFill>
              <a:latin typeface="Arial Narrow" panose="020B0606020202030204" pitchFamily="34" charset="0"/>
            </a:endParaRPr>
          </a:p>
        </p:txBody>
      </p:sp>
      <p:sp>
        <p:nvSpPr>
          <p:cNvPr id="13" name="Rectángulo redondeado 12"/>
          <p:cNvSpPr/>
          <p:nvPr/>
        </p:nvSpPr>
        <p:spPr>
          <a:xfrm>
            <a:off x="4933082" y="3994114"/>
            <a:ext cx="1377894" cy="678682"/>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Acciones realizadas por la entidad para alinear la gestión documental con la política de gestión ambiental</a:t>
            </a:r>
            <a:endParaRPr lang="es-CO" sz="800" dirty="0">
              <a:solidFill>
                <a:schemeClr val="tx1"/>
              </a:solidFill>
              <a:latin typeface="Arial Narrow" panose="020B0606020202030204" pitchFamily="34" charset="0"/>
            </a:endParaRPr>
          </a:p>
        </p:txBody>
      </p:sp>
      <p:sp>
        <p:nvSpPr>
          <p:cNvPr id="14" name="Pentágono 13"/>
          <p:cNvSpPr/>
          <p:nvPr/>
        </p:nvSpPr>
        <p:spPr>
          <a:xfrm>
            <a:off x="6129420" y="3146103"/>
            <a:ext cx="2611484" cy="666686"/>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Instrumento de planeación que parte del análisis de la situación ambiental institucional, con el propósito de brindar información y argumentos necesarios para el planteamiento de acciones de gestión ambiental</a:t>
            </a:r>
          </a:p>
        </p:txBody>
      </p:sp>
      <p:sp>
        <p:nvSpPr>
          <p:cNvPr id="15" name="Rectángulo redondeado 14"/>
          <p:cNvSpPr/>
          <p:nvPr/>
        </p:nvSpPr>
        <p:spPr>
          <a:xfrm>
            <a:off x="4933082" y="3122397"/>
            <a:ext cx="1377894" cy="702388"/>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Institucional de Gestión Ambiental</a:t>
            </a:r>
          </a:p>
        </p:txBody>
      </p:sp>
      <p:sp>
        <p:nvSpPr>
          <p:cNvPr id="20" name="9 Rectángulo"/>
          <p:cNvSpPr/>
          <p:nvPr/>
        </p:nvSpPr>
        <p:spPr>
          <a:xfrm>
            <a:off x="1193715" y="1851517"/>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17" name="Grupo 16"/>
          <p:cNvGrpSpPr/>
          <p:nvPr/>
        </p:nvGrpSpPr>
        <p:grpSpPr>
          <a:xfrm>
            <a:off x="313323" y="841305"/>
            <a:ext cx="939950" cy="326500"/>
            <a:chOff x="135172" y="275594"/>
            <a:chExt cx="988661" cy="343420"/>
          </a:xfrm>
        </p:grpSpPr>
        <p:sp>
          <p:nvSpPr>
            <p:cNvPr id="18" name="Flecha derecha 17">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21" name="CuadroTexto 20">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23" name="Marcador de pie de página 2">
            <a:extLst>
              <a:ext uri="{FF2B5EF4-FFF2-40B4-BE49-F238E27FC236}">
                <a16:creationId xmlns:a16="http://schemas.microsoft.com/office/drawing/2014/main" id="{5F141450-355D-4FC6-8377-2CE746A6C5B2}"/>
              </a:ext>
            </a:extLst>
          </p:cNvPr>
          <p:cNvSpPr>
            <a:spLocks noGrp="1"/>
          </p:cNvSpPr>
          <p:nvPr>
            <p:ph type="ftr" sz="quarter" idx="11"/>
          </p:nvPr>
        </p:nvSpPr>
        <p:spPr>
          <a:xfrm>
            <a:off x="7852174" y="4786423"/>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201660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Flecha derecha"/>
          <p:cNvSpPr/>
          <p:nvPr/>
        </p:nvSpPr>
        <p:spPr>
          <a:xfrm>
            <a:off x="2519247" y="2211233"/>
            <a:ext cx="1118862" cy="488649"/>
          </a:xfrm>
          <a:prstGeom prst="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1141" b="1" dirty="0">
                <a:solidFill>
                  <a:schemeClr val="tx1">
                    <a:lumMod val="65000"/>
                    <a:lumOff val="35000"/>
                  </a:schemeClr>
                </a:solidFill>
                <a:latin typeface="Arial Narrow" panose="020B0606020202030204" pitchFamily="34" charset="0"/>
              </a:rPr>
              <a:t>que permiten </a:t>
            </a:r>
          </a:p>
        </p:txBody>
      </p:sp>
      <p:sp>
        <p:nvSpPr>
          <p:cNvPr id="12" name="11 Rectángulo"/>
          <p:cNvSpPr/>
          <p:nvPr/>
        </p:nvSpPr>
        <p:spPr>
          <a:xfrm>
            <a:off x="3696877" y="1808793"/>
            <a:ext cx="1591700" cy="1304912"/>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s-ES" sz="1500" b="1" dirty="0">
                <a:solidFill>
                  <a:schemeClr val="tx1">
                    <a:lumMod val="65000"/>
                    <a:lumOff val="35000"/>
                  </a:schemeClr>
                </a:solidFill>
                <a:latin typeface="Arial Narrow" panose="020B0606020202030204" pitchFamily="34" charset="0"/>
              </a:rPr>
              <a:t>Orientar y fortalecer el desempeño institucional</a:t>
            </a:r>
          </a:p>
        </p:txBody>
      </p:sp>
      <p:sp>
        <p:nvSpPr>
          <p:cNvPr id="16386" name="Rectangle 3"/>
          <p:cNvSpPr>
            <a:spLocks noGrp="1" noChangeArrowheads="1"/>
          </p:cNvSpPr>
          <p:nvPr>
            <p:ph type="title" idx="4294967295"/>
          </p:nvPr>
        </p:nvSpPr>
        <p:spPr>
          <a:xfrm>
            <a:off x="1962349" y="-7167"/>
            <a:ext cx="6348051" cy="684931"/>
          </a:xfrm>
        </p:spPr>
        <p:txBody>
          <a:bodyPr wrap="square" anchor="t">
            <a:spAutoFit/>
          </a:bodyPr>
          <a:lstStyle/>
          <a:p>
            <a:pPr marL="325970" indent="-325970">
              <a:spcBef>
                <a:spcPct val="50000"/>
              </a:spcBef>
            </a:pPr>
            <a:r>
              <a:rPr lang="es-CO" altLang="es-CO" sz="3800" b="1" dirty="0">
                <a:solidFill>
                  <a:srgbClr val="003399"/>
                </a:solidFill>
                <a:latin typeface="Arial Narrow" panose="020B0606020202030204" pitchFamily="34" charset="0"/>
              </a:rPr>
              <a:t>Sistema</a:t>
            </a:r>
            <a:r>
              <a:rPr lang="es-CO" altLang="es-CO" sz="3851" b="1" dirty="0">
                <a:solidFill>
                  <a:srgbClr val="003399"/>
                </a:solidFill>
                <a:latin typeface="Arial Narrow" panose="020B0606020202030204" pitchFamily="34" charset="0"/>
              </a:rPr>
              <a:t> Único de Gestión SUG</a:t>
            </a:r>
            <a:endParaRPr lang="es-ES" altLang="es-CO" sz="3851" b="1" dirty="0">
              <a:solidFill>
                <a:srgbClr val="003399"/>
              </a:solidFill>
              <a:latin typeface="Arial Narrow" panose="020B0606020202030204" pitchFamily="34" charset="0"/>
            </a:endParaRPr>
          </a:p>
        </p:txBody>
      </p:sp>
      <p:sp>
        <p:nvSpPr>
          <p:cNvPr id="10" name="9 Rectángulo"/>
          <p:cNvSpPr/>
          <p:nvPr/>
        </p:nvSpPr>
        <p:spPr>
          <a:xfrm>
            <a:off x="2240518" y="859486"/>
            <a:ext cx="4364339"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500" b="1" dirty="0">
                <a:solidFill>
                  <a:schemeClr val="tx1">
                    <a:lumMod val="65000"/>
                    <a:lumOff val="35000"/>
                  </a:schemeClr>
                </a:solidFill>
                <a:latin typeface="Arial Narrow" panose="020B0606020202030204" pitchFamily="34" charset="0"/>
              </a:rPr>
              <a:t>Definición</a:t>
            </a:r>
          </a:p>
        </p:txBody>
      </p:sp>
      <p:sp>
        <p:nvSpPr>
          <p:cNvPr id="6" name="5 Rectángulo"/>
          <p:cNvSpPr/>
          <p:nvPr/>
        </p:nvSpPr>
        <p:spPr>
          <a:xfrm>
            <a:off x="938633" y="1808793"/>
            <a:ext cx="1500119" cy="1304912"/>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s-ES" sz="1500" b="1" dirty="0">
                <a:solidFill>
                  <a:schemeClr val="tx1">
                    <a:lumMod val="65000"/>
                    <a:lumOff val="35000"/>
                  </a:schemeClr>
                </a:solidFill>
                <a:latin typeface="Arial Narrow" panose="020B0606020202030204" pitchFamily="34" charset="0"/>
              </a:rPr>
              <a:t>Conjunto de lineamientos y herramientas mutuamente relacionadas</a:t>
            </a:r>
            <a:endParaRPr lang="es-CO" sz="1500" b="1" dirty="0">
              <a:solidFill>
                <a:schemeClr val="tx1">
                  <a:lumMod val="65000"/>
                  <a:lumOff val="35000"/>
                </a:schemeClr>
              </a:solidFill>
              <a:latin typeface="Arial Narrow" panose="020B0606020202030204" pitchFamily="34" charset="0"/>
            </a:endParaRPr>
          </a:p>
        </p:txBody>
      </p:sp>
      <p:sp>
        <p:nvSpPr>
          <p:cNvPr id="17" name="16 Flecha derecha"/>
          <p:cNvSpPr/>
          <p:nvPr/>
        </p:nvSpPr>
        <p:spPr>
          <a:xfrm>
            <a:off x="5406111" y="2163235"/>
            <a:ext cx="1118862" cy="488649"/>
          </a:xfrm>
          <a:prstGeom prst="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1141" b="1" dirty="0">
                <a:solidFill>
                  <a:schemeClr val="tx1">
                    <a:lumMod val="65000"/>
                    <a:lumOff val="35000"/>
                  </a:schemeClr>
                </a:solidFill>
                <a:latin typeface="Arial Narrow" panose="020B0606020202030204" pitchFamily="34" charset="0"/>
              </a:rPr>
              <a:t>En función de</a:t>
            </a:r>
          </a:p>
        </p:txBody>
      </p:sp>
      <p:sp>
        <p:nvSpPr>
          <p:cNvPr id="18" name="CuadroTexto 17"/>
          <p:cNvSpPr txBox="1"/>
          <p:nvPr/>
        </p:nvSpPr>
        <p:spPr>
          <a:xfrm>
            <a:off x="3004500" y="4572373"/>
            <a:ext cx="3122769" cy="263352"/>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ctr">
              <a:defRPr sz="1200" b="1">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1500" dirty="0"/>
              <a:t>Bajo los principios de transparencia e integridad</a:t>
            </a:r>
          </a:p>
        </p:txBody>
      </p:sp>
      <p:sp>
        <p:nvSpPr>
          <p:cNvPr id="23" name="11 Rectángulo"/>
          <p:cNvSpPr/>
          <p:nvPr/>
        </p:nvSpPr>
        <p:spPr>
          <a:xfrm>
            <a:off x="6546699" y="1744110"/>
            <a:ext cx="1591700" cy="1304912"/>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s-ES" sz="1500" b="1" dirty="0">
                <a:solidFill>
                  <a:schemeClr val="tx1">
                    <a:lumMod val="65000"/>
                    <a:lumOff val="35000"/>
                  </a:schemeClr>
                </a:solidFill>
                <a:latin typeface="Arial Narrow" panose="020B0606020202030204" pitchFamily="34" charset="0"/>
              </a:rPr>
              <a:t>Las necesidades y expectativas de los grupos de valor</a:t>
            </a:r>
          </a:p>
        </p:txBody>
      </p:sp>
      <p:sp>
        <p:nvSpPr>
          <p:cNvPr id="3" name="Cerrar llave 2"/>
          <p:cNvSpPr/>
          <p:nvPr/>
        </p:nvSpPr>
        <p:spPr>
          <a:xfrm rot="5400000">
            <a:off x="4346105" y="-615569"/>
            <a:ext cx="414795" cy="774397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2320" dirty="0"/>
          </a:p>
        </p:txBody>
      </p:sp>
      <p:pic>
        <p:nvPicPr>
          <p:cNvPr id="25" name="Imagen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388" y="3477687"/>
            <a:ext cx="1140987" cy="1103638"/>
          </a:xfrm>
          <a:prstGeom prst="rect">
            <a:avLst/>
          </a:prstGeom>
        </p:spPr>
      </p:pic>
      <p:sp>
        <p:nvSpPr>
          <p:cNvPr id="19" name="Marcador de pie de página 2">
            <a:extLst>
              <a:ext uri="{FF2B5EF4-FFF2-40B4-BE49-F238E27FC236}">
                <a16:creationId xmlns:a16="http://schemas.microsoft.com/office/drawing/2014/main" id="{5DCFFA03-FA23-44CB-915E-029C4C761C00}"/>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5" name="Grupo 4">
            <a:extLst>
              <a:ext uri="{FF2B5EF4-FFF2-40B4-BE49-F238E27FC236}">
                <a16:creationId xmlns:a16="http://schemas.microsoft.com/office/drawing/2014/main" id="{1BA09470-C921-423B-A54C-4E5A23584B84}"/>
              </a:ext>
            </a:extLst>
          </p:cNvPr>
          <p:cNvGrpSpPr/>
          <p:nvPr/>
        </p:nvGrpSpPr>
        <p:grpSpPr>
          <a:xfrm>
            <a:off x="626678" y="746264"/>
            <a:ext cx="869348" cy="500967"/>
            <a:chOff x="626678" y="746264"/>
            <a:chExt cx="869348" cy="500967"/>
          </a:xfrm>
        </p:grpSpPr>
        <p:sp>
          <p:nvSpPr>
            <p:cNvPr id="28" name="CuadroTexto 27">
              <a:hlinkClick r:id="rId5" action="ppaction://hlinksldjump"/>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4" name="Imagen 3">
              <a:hlinkClick r:id="rId5" action="ppaction://hlinksldjump"/>
              <a:extLst>
                <a:ext uri="{FF2B5EF4-FFF2-40B4-BE49-F238E27FC236}">
                  <a16:creationId xmlns:a16="http://schemas.microsoft.com/office/drawing/2014/main" id="{D07CEBF7-E650-4A38-B581-BD9260584ACA}"/>
                </a:ext>
              </a:extLst>
            </p:cNvPr>
            <p:cNvPicPr>
              <a:picLocks noChangeAspect="1"/>
            </p:cNvPicPr>
            <p:nvPr/>
          </p:nvPicPr>
          <p:blipFill>
            <a:blip r:embed="rId6"/>
            <a:stretch>
              <a:fillRect/>
            </a:stretch>
          </p:blipFill>
          <p:spPr>
            <a:xfrm>
              <a:off x="743354" y="746264"/>
              <a:ext cx="635996" cy="500967"/>
            </a:xfrm>
            <a:prstGeom prst="rect">
              <a:avLst/>
            </a:prstGeom>
          </p:spPr>
        </p:pic>
      </p:grpSp>
    </p:spTree>
    <p:custDataLst>
      <p:tags r:id="rId1"/>
    </p:custDataLst>
    <p:extLst>
      <p:ext uri="{BB962C8B-B14F-4D97-AF65-F5344CB8AC3E}">
        <p14:creationId xmlns:p14="http://schemas.microsoft.com/office/powerpoint/2010/main" val="27654371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Effect transition="in" filter="fade">
                                      <p:cBhvr>
                                        <p:cTn id="27" dur="1000"/>
                                        <p:tgtEl>
                                          <p:spTgt spid="17"/>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animEffect transition="in" filter="fade">
                                      <p:cBhvr>
                                        <p:cTn id="33" dur="1000"/>
                                        <p:tgtEl>
                                          <p:spTgt spid="23"/>
                                        </p:tgtEl>
                                      </p:cBhvr>
                                    </p:animEffect>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Effect transition="in" filter="fade">
                                      <p:cBhvr>
                                        <p:cTn id="39" dur="1000"/>
                                        <p:tgtEl>
                                          <p:spTgt spid="3"/>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Effect transition="in" filter="fade">
                                      <p:cBhvr>
                                        <p:cTn id="4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6" grpId="0" animBg="1"/>
      <p:bldP spid="17" grpId="0" animBg="1"/>
      <p:bldP spid="18" grpId="0" animBg="1"/>
      <p:bldP spid="23"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dondear rectángulo de esquina diagonal 25"/>
          <p:cNvSpPr/>
          <p:nvPr/>
        </p:nvSpPr>
        <p:spPr>
          <a:xfrm>
            <a:off x="1954079" y="1113268"/>
            <a:ext cx="5027158" cy="525460"/>
          </a:xfrm>
          <a:prstGeom prst="round2DiagRect">
            <a:avLst>
              <a:gd name="adj1" fmla="val 50000"/>
              <a:gd name="adj2" fmla="val 0"/>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capacidad de la entidad pública de emprender estrategias para fortalecer componentes visibles (de la ventanilla hacia afuera) y no visibles (de la ventanilla hacia adentro) por sus usuarios, para la entrega de servicios oportunos, certeros, de calidad y satisfactorios.</a:t>
            </a:r>
            <a:endParaRPr lang="es-CO" sz="856" dirty="0">
              <a:solidFill>
                <a:schemeClr val="tx1"/>
              </a:solidFill>
              <a:latin typeface="Arial Narrow" panose="020B0606020202030204" pitchFamily="34" charset="0"/>
            </a:endParaRPr>
          </a:p>
        </p:txBody>
      </p:sp>
      <p:sp>
        <p:nvSpPr>
          <p:cNvPr id="2" name="Rectángulo redondeado 1"/>
          <p:cNvSpPr/>
          <p:nvPr/>
        </p:nvSpPr>
        <p:spPr>
          <a:xfrm>
            <a:off x="1779320" y="712995"/>
            <a:ext cx="5450358" cy="552815"/>
          </a:xfrm>
          <a:prstGeom prst="roundRect">
            <a:avLst>
              <a:gd name="adj" fmla="val 50000"/>
            </a:avLst>
          </a:prstGeom>
          <a:solidFill>
            <a:schemeClr val="accent5">
              <a:lumMod val="20000"/>
              <a:lumOff val="80000"/>
            </a:schemeClr>
          </a:solid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282" dirty="0">
                <a:solidFill>
                  <a:schemeClr val="tx1"/>
                </a:solidFill>
                <a:latin typeface="Arial Narrow" panose="020B0606020202030204" pitchFamily="34" charset="0"/>
              </a:rPr>
              <a:t>Política de Servicio al Ciudadano</a:t>
            </a:r>
          </a:p>
        </p:txBody>
      </p:sp>
      <p:sp>
        <p:nvSpPr>
          <p:cNvPr id="4" name="Pentágono 3"/>
          <p:cNvSpPr/>
          <p:nvPr/>
        </p:nvSpPr>
        <p:spPr>
          <a:xfrm>
            <a:off x="1660663" y="2084676"/>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recoge la evaluación al cumplimiento de las exigencias del PNSC</a:t>
            </a:r>
          </a:p>
        </p:txBody>
      </p:sp>
      <p:sp>
        <p:nvSpPr>
          <p:cNvPr id="6" name="Rectángulo redondeado 5"/>
          <p:cNvSpPr/>
          <p:nvPr/>
        </p:nvSpPr>
        <p:spPr>
          <a:xfrm>
            <a:off x="464330" y="2060969"/>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Diagnostico del Programa Nacional de Servicio al Ciudadano - PNSC</a:t>
            </a:r>
          </a:p>
        </p:txBody>
      </p:sp>
      <p:sp>
        <p:nvSpPr>
          <p:cNvPr id="7" name="Pentágono 6"/>
          <p:cNvSpPr/>
          <p:nvPr/>
        </p:nvSpPr>
        <p:spPr>
          <a:xfrm>
            <a:off x="1660663" y="3283883"/>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consolida los lineamientos y directrices para la implementación de la Política de Servicio al Ciudadano</a:t>
            </a:r>
          </a:p>
        </p:txBody>
      </p:sp>
      <p:sp>
        <p:nvSpPr>
          <p:cNvPr id="8" name="Rectángulo redondeado 7"/>
          <p:cNvSpPr/>
          <p:nvPr/>
        </p:nvSpPr>
        <p:spPr>
          <a:xfrm>
            <a:off x="464330" y="3246240"/>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Manual de Política de Servicio al Ciudadano</a:t>
            </a:r>
          </a:p>
        </p:txBody>
      </p:sp>
      <p:sp>
        <p:nvSpPr>
          <p:cNvPr id="9" name="Pentágono 8"/>
          <p:cNvSpPr/>
          <p:nvPr/>
        </p:nvSpPr>
        <p:spPr>
          <a:xfrm>
            <a:off x="1660665" y="2677311"/>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el cumplimiento a los requisitos y estándares de Excelencia en Servicio al Ciudadano</a:t>
            </a:r>
          </a:p>
        </p:txBody>
      </p:sp>
      <p:sp>
        <p:nvSpPr>
          <p:cNvPr id="10" name="Rectángulo redondeado 9"/>
          <p:cNvSpPr/>
          <p:nvPr/>
        </p:nvSpPr>
        <p:spPr>
          <a:xfrm>
            <a:off x="464330" y="2653604"/>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Cumplimiento Estándares de Excelencia en Servicio al Ciudadano</a:t>
            </a:r>
          </a:p>
        </p:txBody>
      </p:sp>
      <p:sp>
        <p:nvSpPr>
          <p:cNvPr id="11" name="Pentágono 10"/>
          <p:cNvSpPr/>
          <p:nvPr/>
        </p:nvSpPr>
        <p:spPr>
          <a:xfrm>
            <a:off x="6003595" y="2406494"/>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los mecanismos de participación, las instancias, espacios y la arquitectura institucional necesaria para garantizar la prestación de servicio al ciudadano</a:t>
            </a:r>
          </a:p>
        </p:txBody>
      </p:sp>
      <p:sp>
        <p:nvSpPr>
          <p:cNvPr id="12" name="Rectángulo redondeado 11"/>
          <p:cNvSpPr/>
          <p:nvPr/>
        </p:nvSpPr>
        <p:spPr>
          <a:xfrm>
            <a:off x="4807261" y="2382787"/>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Política de Transparencia, Participación y Servicio al Ciudadano</a:t>
            </a:r>
          </a:p>
        </p:txBody>
      </p:sp>
      <p:sp>
        <p:nvSpPr>
          <p:cNvPr id="13" name="Pentágono 12"/>
          <p:cNvSpPr/>
          <p:nvPr/>
        </p:nvSpPr>
        <p:spPr>
          <a:xfrm>
            <a:off x="6003596" y="3611301"/>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especifica los lineamientos que garantizan un manejo adecuado de los datos personales recolectados en las bases de datos</a:t>
            </a:r>
          </a:p>
        </p:txBody>
      </p:sp>
      <p:sp>
        <p:nvSpPr>
          <p:cNvPr id="14" name="Rectángulo redondeado 13"/>
          <p:cNvSpPr/>
          <p:nvPr/>
        </p:nvSpPr>
        <p:spPr>
          <a:xfrm>
            <a:off x="4807261" y="3587594"/>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Política de tratamiento de datos personales</a:t>
            </a:r>
          </a:p>
        </p:txBody>
      </p:sp>
      <p:sp>
        <p:nvSpPr>
          <p:cNvPr id="15" name="Pentágono 14"/>
          <p:cNvSpPr/>
          <p:nvPr/>
        </p:nvSpPr>
        <p:spPr>
          <a:xfrm>
            <a:off x="6003596" y="3008896"/>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Herramienta que capta y consolida la información de Peticiones, Quejas, Reclamos, sugerencias y denuncias por parte de la ciudadanía.</a:t>
            </a:r>
          </a:p>
        </p:txBody>
      </p:sp>
      <p:sp>
        <p:nvSpPr>
          <p:cNvPr id="16" name="Rectángulo redondeado 15"/>
          <p:cNvSpPr/>
          <p:nvPr/>
        </p:nvSpPr>
        <p:spPr>
          <a:xfrm>
            <a:off x="4807261" y="2985190"/>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Sistema de Información para el registro de PQRSD</a:t>
            </a:r>
          </a:p>
        </p:txBody>
      </p:sp>
      <p:sp>
        <p:nvSpPr>
          <p:cNvPr id="17" name="Pentágono 16"/>
          <p:cNvSpPr/>
          <p:nvPr/>
        </p:nvSpPr>
        <p:spPr>
          <a:xfrm>
            <a:off x="1660666" y="3868560"/>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identifica las necesidades de la oferta institucional así como las alternativas para entregar información y los diferentes canales de atención.</a:t>
            </a:r>
          </a:p>
        </p:txBody>
      </p:sp>
      <p:sp>
        <p:nvSpPr>
          <p:cNvPr id="18" name="Rectángulo redondeado 17"/>
          <p:cNvSpPr/>
          <p:nvPr/>
        </p:nvSpPr>
        <p:spPr>
          <a:xfrm>
            <a:off x="464330" y="3844853"/>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Diagnostico de necesidades territoriales y canales de atención a ciudadanos</a:t>
            </a:r>
          </a:p>
        </p:txBody>
      </p:sp>
      <p:sp>
        <p:nvSpPr>
          <p:cNvPr id="19" name="Pentágono 18"/>
          <p:cNvSpPr/>
          <p:nvPr/>
        </p:nvSpPr>
        <p:spPr>
          <a:xfrm>
            <a:off x="1660663" y="4457405"/>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consolida la identificación y descripción de variables, necesidades y motivaciones de los usuarios</a:t>
            </a:r>
          </a:p>
        </p:txBody>
      </p:sp>
      <p:sp>
        <p:nvSpPr>
          <p:cNvPr id="20" name="Rectángulo redondeado 19"/>
          <p:cNvSpPr/>
          <p:nvPr/>
        </p:nvSpPr>
        <p:spPr>
          <a:xfrm>
            <a:off x="464328" y="4433699"/>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Caracterización de ciudadanos, usuarios o grupos de interés</a:t>
            </a:r>
          </a:p>
        </p:txBody>
      </p:sp>
      <p:sp>
        <p:nvSpPr>
          <p:cNvPr id="21" name="Pentágono 20"/>
          <p:cNvSpPr/>
          <p:nvPr/>
        </p:nvSpPr>
        <p:spPr>
          <a:xfrm>
            <a:off x="6003595" y="4214364"/>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establece los criterios para resolver y atender las quejas y peticiones para garantizar el buen funcionamiento de los servicios</a:t>
            </a:r>
          </a:p>
        </p:txBody>
      </p:sp>
      <p:sp>
        <p:nvSpPr>
          <p:cNvPr id="22" name="Rectángulo redondeado 21"/>
          <p:cNvSpPr/>
          <p:nvPr/>
        </p:nvSpPr>
        <p:spPr>
          <a:xfrm>
            <a:off x="4807259" y="4190657"/>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Reglamento interno para la gestión de peticiones y quejas recibidas</a:t>
            </a:r>
          </a:p>
        </p:txBody>
      </p:sp>
      <p:sp>
        <p:nvSpPr>
          <p:cNvPr id="27" name="9 Rectángulo"/>
          <p:cNvSpPr/>
          <p:nvPr/>
        </p:nvSpPr>
        <p:spPr>
          <a:xfrm>
            <a:off x="1101794" y="1643517"/>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28" name="Grupo 27"/>
          <p:cNvGrpSpPr/>
          <p:nvPr/>
        </p:nvGrpSpPr>
        <p:grpSpPr>
          <a:xfrm>
            <a:off x="313323" y="841305"/>
            <a:ext cx="939950" cy="326500"/>
            <a:chOff x="135172" y="275594"/>
            <a:chExt cx="988661" cy="343420"/>
          </a:xfrm>
        </p:grpSpPr>
        <p:sp>
          <p:nvSpPr>
            <p:cNvPr id="29" name="Flecha derecha 28">
              <a:hlinkClick r:id="rId3"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30" name="CuadroTexto 29">
              <a:hlinkClick r:id="rId3"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32" name="Marcador de pie de página 2">
            <a:extLst>
              <a:ext uri="{FF2B5EF4-FFF2-40B4-BE49-F238E27FC236}">
                <a16:creationId xmlns:a16="http://schemas.microsoft.com/office/drawing/2014/main" id="{E7BD6454-5833-44BE-8A75-62BC4083A69D}"/>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250945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dondear rectángulo de esquina diagonal 12"/>
          <p:cNvSpPr/>
          <p:nvPr/>
        </p:nvSpPr>
        <p:spPr>
          <a:xfrm>
            <a:off x="1493557" y="730889"/>
            <a:ext cx="6410025" cy="1034116"/>
          </a:xfrm>
          <a:prstGeom prst="round2DiagRect">
            <a:avLst>
              <a:gd name="adj1" fmla="val 50000"/>
              <a:gd name="adj2" fmla="val 0"/>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capacidad de la entidad pública de diseñar y ejecutar la estrategia anual con los mecanismos, espacios y acciones a través de las cuales se facilitará y promoverá la participación de la ciudadanía y sus organizaciones en los asuntos de su competencia, permitiendo con ello niveles de incidencia y contribución ciudadana al logro de resultados institucionales para la satisfacción de las necesidades y derechos.</a:t>
            </a:r>
            <a:endParaRPr lang="es-CO" sz="856" dirty="0">
              <a:solidFill>
                <a:schemeClr val="tx1"/>
              </a:solidFill>
              <a:latin typeface="Arial Narrow" panose="020B0606020202030204" pitchFamily="34" charset="0"/>
            </a:endParaRPr>
          </a:p>
        </p:txBody>
      </p:sp>
      <p:sp>
        <p:nvSpPr>
          <p:cNvPr id="2" name="Rectángulo redondeado 1"/>
          <p:cNvSpPr/>
          <p:nvPr/>
        </p:nvSpPr>
        <p:spPr>
          <a:xfrm>
            <a:off x="1277286" y="730888"/>
            <a:ext cx="6850249" cy="550625"/>
          </a:xfrm>
          <a:prstGeom prst="roundRect">
            <a:avLst>
              <a:gd name="adj" fmla="val 50000"/>
            </a:avLst>
          </a:prstGeom>
          <a:solidFill>
            <a:schemeClr val="accent5">
              <a:lumMod val="20000"/>
              <a:lumOff val="80000"/>
            </a:schemeClr>
          </a:solid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400" dirty="0">
                <a:solidFill>
                  <a:schemeClr val="tx1"/>
                </a:solidFill>
                <a:latin typeface="Arial Narrow" panose="020B0606020202030204" pitchFamily="34" charset="0"/>
              </a:rPr>
              <a:t>Política de Participación Ciudadana en la Gestión Pública</a:t>
            </a:r>
          </a:p>
        </p:txBody>
      </p:sp>
      <p:sp>
        <p:nvSpPr>
          <p:cNvPr id="4" name="Pentágono 3"/>
          <p:cNvSpPr/>
          <p:nvPr/>
        </p:nvSpPr>
        <p:spPr>
          <a:xfrm>
            <a:off x="3582379" y="2316927"/>
            <a:ext cx="2796950" cy="688539"/>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consiste en  identificar y documentar las debilidades y fortalezas en la implementación de la política de Participación Ciudadana en la Gestión Pública, por cada uno de los ciclos de la gestión</a:t>
            </a:r>
          </a:p>
        </p:txBody>
      </p:sp>
      <p:sp>
        <p:nvSpPr>
          <p:cNvPr id="5" name="Rectángulo redondeado 4"/>
          <p:cNvSpPr/>
          <p:nvPr/>
        </p:nvSpPr>
        <p:spPr>
          <a:xfrm>
            <a:off x="2386046" y="2275675"/>
            <a:ext cx="1475750" cy="753497"/>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Diagnóstico del estado actual de la participación ciudadana en la entidad</a:t>
            </a:r>
          </a:p>
        </p:txBody>
      </p:sp>
      <p:sp>
        <p:nvSpPr>
          <p:cNvPr id="6" name="Pentágono 5"/>
          <p:cNvSpPr/>
          <p:nvPr/>
        </p:nvSpPr>
        <p:spPr>
          <a:xfrm>
            <a:off x="3582380" y="4020240"/>
            <a:ext cx="2796950" cy="688539"/>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los lineamientos para garantizar el conocimiento por parte de la ciudadanía de los resultados de la gestión de la Administración</a:t>
            </a:r>
          </a:p>
        </p:txBody>
      </p:sp>
      <p:sp>
        <p:nvSpPr>
          <p:cNvPr id="7" name="Rectángulo redondeado 6"/>
          <p:cNvSpPr/>
          <p:nvPr/>
        </p:nvSpPr>
        <p:spPr>
          <a:xfrm>
            <a:off x="2386046" y="3978989"/>
            <a:ext cx="1475750" cy="753497"/>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Estrategias de Rendición de Cuentas</a:t>
            </a:r>
          </a:p>
        </p:txBody>
      </p:sp>
      <p:sp>
        <p:nvSpPr>
          <p:cNvPr id="8" name="Pentágono 7"/>
          <p:cNvSpPr/>
          <p:nvPr/>
        </p:nvSpPr>
        <p:spPr>
          <a:xfrm>
            <a:off x="3582380" y="3159811"/>
            <a:ext cx="2796950" cy="688539"/>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estipula las acciones necesarias para generar espacios de interacción efectiva con la ciudadanía</a:t>
            </a:r>
          </a:p>
        </p:txBody>
      </p:sp>
      <p:sp>
        <p:nvSpPr>
          <p:cNvPr id="9" name="Rectángulo redondeado 8"/>
          <p:cNvSpPr/>
          <p:nvPr/>
        </p:nvSpPr>
        <p:spPr>
          <a:xfrm>
            <a:off x="2386046" y="3118561"/>
            <a:ext cx="1475750" cy="753497"/>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de Participación ciudadana</a:t>
            </a:r>
          </a:p>
        </p:txBody>
      </p:sp>
      <p:sp>
        <p:nvSpPr>
          <p:cNvPr id="14" name="9 Rectángulo"/>
          <p:cNvSpPr/>
          <p:nvPr/>
        </p:nvSpPr>
        <p:spPr>
          <a:xfrm>
            <a:off x="1098169" y="1745568"/>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19" name="Grupo 18"/>
          <p:cNvGrpSpPr/>
          <p:nvPr/>
        </p:nvGrpSpPr>
        <p:grpSpPr>
          <a:xfrm>
            <a:off x="313323" y="841305"/>
            <a:ext cx="939950" cy="326500"/>
            <a:chOff x="135172" y="275594"/>
            <a:chExt cx="988661" cy="343420"/>
          </a:xfrm>
        </p:grpSpPr>
        <p:sp>
          <p:nvSpPr>
            <p:cNvPr id="20" name="Flecha derecha 19">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21" name="CuadroTexto 20">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16" name="Marcador de pie de página 2">
            <a:extLst>
              <a:ext uri="{FF2B5EF4-FFF2-40B4-BE49-F238E27FC236}">
                <a16:creationId xmlns:a16="http://schemas.microsoft.com/office/drawing/2014/main" id="{9B655AA3-6F58-4068-8B06-23CDBD187751}"/>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220808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dondear rectángulo de esquina diagonal 24"/>
          <p:cNvSpPr/>
          <p:nvPr/>
        </p:nvSpPr>
        <p:spPr>
          <a:xfrm>
            <a:off x="2313084" y="786721"/>
            <a:ext cx="4550010" cy="1001742"/>
          </a:xfrm>
          <a:prstGeom prst="round2DiagRect">
            <a:avLst>
              <a:gd name="adj1" fmla="val 50000"/>
              <a:gd name="adj2" fmla="val 0"/>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capacidad de la entidad pública de usar y aprovechar tecnologías de la información y las comunicaciones TIC para consolidar un Estado y ciudadanos proactivos e innovadores que generan valor público en un entorno de confianza digital</a:t>
            </a:r>
            <a:endParaRPr lang="es-CO" sz="856" dirty="0">
              <a:solidFill>
                <a:schemeClr val="tx1"/>
              </a:solidFill>
              <a:latin typeface="Arial Narrow" panose="020B0606020202030204" pitchFamily="34" charset="0"/>
            </a:endParaRPr>
          </a:p>
        </p:txBody>
      </p:sp>
      <p:sp>
        <p:nvSpPr>
          <p:cNvPr id="2" name="Rectángulo redondeado 1"/>
          <p:cNvSpPr/>
          <p:nvPr/>
        </p:nvSpPr>
        <p:spPr>
          <a:xfrm>
            <a:off x="2061333" y="712574"/>
            <a:ext cx="5053513" cy="552815"/>
          </a:xfrm>
          <a:prstGeom prst="roundRect">
            <a:avLst>
              <a:gd name="adj" fmla="val 50000"/>
            </a:avLst>
          </a:prstGeom>
          <a:solidFill>
            <a:schemeClr val="accent5">
              <a:lumMod val="20000"/>
              <a:lumOff val="80000"/>
            </a:schemeClr>
          </a:solid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Gobierno Digital</a:t>
            </a:r>
          </a:p>
        </p:txBody>
      </p:sp>
      <p:sp>
        <p:nvSpPr>
          <p:cNvPr id="4" name="Pentágono 3"/>
          <p:cNvSpPr/>
          <p:nvPr/>
        </p:nvSpPr>
        <p:spPr>
          <a:xfrm>
            <a:off x="1735227" y="2264709"/>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identifica el estado de la entidad frente a los requerimientos del Modelo de Seguridad y Privacidad de la Información</a:t>
            </a:r>
          </a:p>
        </p:txBody>
      </p:sp>
      <p:sp>
        <p:nvSpPr>
          <p:cNvPr id="5" name="Rectángulo redondeado 4"/>
          <p:cNvSpPr/>
          <p:nvPr/>
        </p:nvSpPr>
        <p:spPr>
          <a:xfrm>
            <a:off x="466741" y="2241003"/>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Diagnóstico del Modelo de Seguridad y Privacidad de la Información</a:t>
            </a:r>
          </a:p>
        </p:txBody>
      </p:sp>
      <p:sp>
        <p:nvSpPr>
          <p:cNvPr id="6" name="Pentágono 5"/>
          <p:cNvSpPr/>
          <p:nvPr/>
        </p:nvSpPr>
        <p:spPr>
          <a:xfrm>
            <a:off x="1693519" y="3548345"/>
            <a:ext cx="2611484" cy="65124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encaminado a  establecer los lineamientos para el desarrollo de los sistemas de información, garantizar la adecuada administración de los recursos tecnológicos, infraestructura de datos y comunicaciones en la entidad</a:t>
            </a:r>
          </a:p>
        </p:txBody>
      </p:sp>
      <p:sp>
        <p:nvSpPr>
          <p:cNvPr id="7" name="Rectángulo redondeado 6"/>
          <p:cNvSpPr/>
          <p:nvPr/>
        </p:nvSpPr>
        <p:spPr>
          <a:xfrm>
            <a:off x="466741" y="3536998"/>
            <a:ext cx="1377894" cy="662588"/>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Estratégico de Tecnologías –PETI</a:t>
            </a:r>
          </a:p>
        </p:txBody>
      </p:sp>
      <p:sp>
        <p:nvSpPr>
          <p:cNvPr id="8" name="Pentágono 7"/>
          <p:cNvSpPr/>
          <p:nvPr/>
        </p:nvSpPr>
        <p:spPr>
          <a:xfrm>
            <a:off x="1692405" y="2912707"/>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orienta la gestión e implementación de actividades de seguridad y privacidad de la información</a:t>
            </a:r>
          </a:p>
        </p:txBody>
      </p:sp>
      <p:sp>
        <p:nvSpPr>
          <p:cNvPr id="9" name="Rectángulo redondeado 8"/>
          <p:cNvSpPr/>
          <p:nvPr/>
        </p:nvSpPr>
        <p:spPr>
          <a:xfrm>
            <a:off x="466741" y="2889001"/>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de Seguridad y Privacidad de la Información</a:t>
            </a:r>
          </a:p>
        </p:txBody>
      </p:sp>
      <p:sp>
        <p:nvSpPr>
          <p:cNvPr id="10" name="Pentágono 9"/>
          <p:cNvSpPr/>
          <p:nvPr/>
        </p:nvSpPr>
        <p:spPr>
          <a:xfrm>
            <a:off x="6036446" y="2776576"/>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establece los procesos mínimos a seguir para un correcto manejo de residuos tecnológicos</a:t>
            </a:r>
          </a:p>
        </p:txBody>
      </p:sp>
      <p:sp>
        <p:nvSpPr>
          <p:cNvPr id="11" name="Rectángulo redondeado 10"/>
          <p:cNvSpPr/>
          <p:nvPr/>
        </p:nvSpPr>
        <p:spPr>
          <a:xfrm>
            <a:off x="4840112" y="2752870"/>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Programa de disposición final de residuos tecnológicos</a:t>
            </a:r>
          </a:p>
        </p:txBody>
      </p:sp>
      <p:sp>
        <p:nvSpPr>
          <p:cNvPr id="12" name="Pentágono 11"/>
          <p:cNvSpPr/>
          <p:nvPr/>
        </p:nvSpPr>
        <p:spPr>
          <a:xfrm>
            <a:off x="6036448" y="4079060"/>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la gestión de un sistema de arquitectura empresarial para el fortalecimiento de capacidades institucionales</a:t>
            </a:r>
          </a:p>
        </p:txBody>
      </p:sp>
      <p:sp>
        <p:nvSpPr>
          <p:cNvPr id="13" name="Rectángulo redondeado 12"/>
          <p:cNvSpPr/>
          <p:nvPr/>
        </p:nvSpPr>
        <p:spPr>
          <a:xfrm>
            <a:off x="4840112" y="4055353"/>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Lineamientos de Arquitectura Empresarial</a:t>
            </a:r>
          </a:p>
        </p:txBody>
      </p:sp>
      <p:sp>
        <p:nvSpPr>
          <p:cNvPr id="14" name="Pentágono 13"/>
          <p:cNvSpPr/>
          <p:nvPr/>
        </p:nvSpPr>
        <p:spPr>
          <a:xfrm>
            <a:off x="6036446" y="3427817"/>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consigna las acciones para la concientización en el uso de papel y la reducción del mismo en la entidad</a:t>
            </a:r>
          </a:p>
        </p:txBody>
      </p:sp>
      <p:sp>
        <p:nvSpPr>
          <p:cNvPr id="15" name="Rectángulo redondeado 14"/>
          <p:cNvSpPr/>
          <p:nvPr/>
        </p:nvSpPr>
        <p:spPr>
          <a:xfrm>
            <a:off x="4840112" y="3404110"/>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Política de Reducción del uso de papel</a:t>
            </a:r>
          </a:p>
        </p:txBody>
      </p:sp>
      <p:sp>
        <p:nvSpPr>
          <p:cNvPr id="16" name="Pentágono 15"/>
          <p:cNvSpPr/>
          <p:nvPr/>
        </p:nvSpPr>
        <p:spPr>
          <a:xfrm>
            <a:off x="1693519" y="4350257"/>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define las acciones para gestionar los riesgos de seguridad de la información inaceptables e implantar los controles necesarios para proteger la misma.</a:t>
            </a:r>
          </a:p>
        </p:txBody>
      </p:sp>
      <p:sp>
        <p:nvSpPr>
          <p:cNvPr id="17" name="Rectángulo redondeado 16"/>
          <p:cNvSpPr/>
          <p:nvPr/>
        </p:nvSpPr>
        <p:spPr>
          <a:xfrm>
            <a:off x="497182" y="4326551"/>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de Tratamiento de Riesgos de Seguridad y Privacidad de la Información</a:t>
            </a:r>
          </a:p>
        </p:txBody>
      </p:sp>
      <p:sp>
        <p:nvSpPr>
          <p:cNvPr id="26" name="9 Rectángulo"/>
          <p:cNvSpPr/>
          <p:nvPr/>
        </p:nvSpPr>
        <p:spPr>
          <a:xfrm>
            <a:off x="1185383" y="1775664"/>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22" name="Grupo 21"/>
          <p:cNvGrpSpPr/>
          <p:nvPr/>
        </p:nvGrpSpPr>
        <p:grpSpPr>
          <a:xfrm>
            <a:off x="313323" y="841305"/>
            <a:ext cx="939950" cy="326500"/>
            <a:chOff x="135172" y="275594"/>
            <a:chExt cx="988661" cy="343420"/>
          </a:xfrm>
        </p:grpSpPr>
        <p:sp>
          <p:nvSpPr>
            <p:cNvPr id="23" name="Flecha derecha 22">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24" name="CuadroTexto 23">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28" name="Marcador de pie de página 2">
            <a:extLst>
              <a:ext uri="{FF2B5EF4-FFF2-40B4-BE49-F238E27FC236}">
                <a16:creationId xmlns:a16="http://schemas.microsoft.com/office/drawing/2014/main" id="{D34350F1-9541-4A2E-B0CB-A10E0BAAE293}"/>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353554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6"/>
                                        </p:tgtEl>
                                      </p:cBhvr>
                                    </p:animEffect>
                                    <p:animScale>
                                      <p:cBhvr>
                                        <p:cTn id="7" dur="250" autoRev="1" fill="hold"/>
                                        <p:tgtEl>
                                          <p:spTgt spid="26"/>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dondear rectángulo de esquina diagonal 14"/>
          <p:cNvSpPr/>
          <p:nvPr/>
        </p:nvSpPr>
        <p:spPr>
          <a:xfrm>
            <a:off x="2004386" y="863728"/>
            <a:ext cx="4978295" cy="1340168"/>
          </a:xfrm>
          <a:prstGeom prst="round2DiagRect">
            <a:avLst>
              <a:gd name="adj1" fmla="val 50000"/>
              <a:gd name="adj2" fmla="val 0"/>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capacidad de la entidad pública de implementar acciones efectivas de mejora en los trámites, que responda a las necesidades y expectativas de sus grupos de valor, implementando herramientas que permitan planificar y medir los beneficios reales que se generan tanto para los ciudadanos como para la entidad. </a:t>
            </a:r>
            <a:endParaRPr lang="es-CO" sz="856" dirty="0">
              <a:solidFill>
                <a:schemeClr val="tx1"/>
              </a:solidFill>
              <a:latin typeface="Arial Narrow" panose="020B0606020202030204" pitchFamily="34" charset="0"/>
            </a:endParaRPr>
          </a:p>
        </p:txBody>
      </p:sp>
      <p:sp>
        <p:nvSpPr>
          <p:cNvPr id="2" name="Rectángulo redondeado 1"/>
          <p:cNvSpPr/>
          <p:nvPr/>
        </p:nvSpPr>
        <p:spPr>
          <a:xfrm>
            <a:off x="1744943" y="725518"/>
            <a:ext cx="5626655" cy="709521"/>
          </a:xfrm>
          <a:prstGeom prst="roundRect">
            <a:avLst>
              <a:gd name="adj" fmla="val 50000"/>
            </a:avLst>
          </a:prstGeom>
          <a:solidFill>
            <a:schemeClr val="accent5">
              <a:lumMod val="20000"/>
              <a:lumOff val="80000"/>
            </a:schemeClr>
          </a:solid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Racionalización de Trámites</a:t>
            </a:r>
          </a:p>
        </p:txBody>
      </p:sp>
      <p:sp>
        <p:nvSpPr>
          <p:cNvPr id="4" name="Pentágono 3"/>
          <p:cNvSpPr/>
          <p:nvPr/>
        </p:nvSpPr>
        <p:spPr>
          <a:xfrm>
            <a:off x="1637277" y="2602475"/>
            <a:ext cx="2606818" cy="539077"/>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Herramienta que identifica y difunde el Portafolio de oferta institucional (trámites y otros procedimientos administrativos)</a:t>
            </a:r>
          </a:p>
        </p:txBody>
      </p:sp>
      <p:sp>
        <p:nvSpPr>
          <p:cNvPr id="5" name="Rectángulo redondeado 4"/>
          <p:cNvSpPr/>
          <p:nvPr/>
        </p:nvSpPr>
        <p:spPr>
          <a:xfrm>
            <a:off x="242404" y="2574151"/>
            <a:ext cx="1475750" cy="567401"/>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Inventario de trámites y otros procedimientos administrativos</a:t>
            </a:r>
          </a:p>
        </p:txBody>
      </p:sp>
      <p:sp>
        <p:nvSpPr>
          <p:cNvPr id="6" name="Pentágono 5"/>
          <p:cNvSpPr/>
          <p:nvPr/>
        </p:nvSpPr>
        <p:spPr>
          <a:xfrm>
            <a:off x="1637279" y="3291837"/>
            <a:ext cx="2606816" cy="56740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Documentación que evidencia el registro y actualización de tramites y otros procedimientos administrativos en el SUIT</a:t>
            </a:r>
          </a:p>
        </p:txBody>
      </p:sp>
      <p:sp>
        <p:nvSpPr>
          <p:cNvPr id="7" name="Rectángulo redondeado 6"/>
          <p:cNvSpPr/>
          <p:nvPr/>
        </p:nvSpPr>
        <p:spPr>
          <a:xfrm>
            <a:off x="242404" y="3255221"/>
            <a:ext cx="1475750" cy="604017"/>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Registrar y actualizar trámites y otros procedimientos administrativos en el SUIT</a:t>
            </a:r>
          </a:p>
        </p:txBody>
      </p:sp>
      <p:sp>
        <p:nvSpPr>
          <p:cNvPr id="8" name="Pentágono 7"/>
          <p:cNvSpPr/>
          <p:nvPr/>
        </p:nvSpPr>
        <p:spPr>
          <a:xfrm>
            <a:off x="6112038" y="2587583"/>
            <a:ext cx="2519119" cy="60983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Publicación electrónica de la oferta institucional de la entidad</a:t>
            </a:r>
          </a:p>
        </p:txBody>
      </p:sp>
      <p:sp>
        <p:nvSpPr>
          <p:cNvPr id="9" name="Rectángulo redondeado 8"/>
          <p:cNvSpPr/>
          <p:nvPr/>
        </p:nvSpPr>
        <p:spPr>
          <a:xfrm>
            <a:off x="4723960" y="2591207"/>
            <a:ext cx="1475750" cy="606207"/>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Portafolio de Oferta Institucional publicada</a:t>
            </a:r>
          </a:p>
        </p:txBody>
      </p:sp>
      <p:sp>
        <p:nvSpPr>
          <p:cNvPr id="10" name="Pentágono 9"/>
          <p:cNvSpPr/>
          <p:nvPr/>
        </p:nvSpPr>
        <p:spPr>
          <a:xfrm>
            <a:off x="6112038" y="3318850"/>
            <a:ext cx="2519119" cy="633313"/>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estipula las acciones que contribuyen al mejoramiento de los tramites y procedimientos administrativos en la Entidad</a:t>
            </a:r>
          </a:p>
        </p:txBody>
      </p:sp>
      <p:sp>
        <p:nvSpPr>
          <p:cNvPr id="11" name="Rectángulo redondeado 10"/>
          <p:cNvSpPr/>
          <p:nvPr/>
        </p:nvSpPr>
        <p:spPr>
          <a:xfrm>
            <a:off x="4665374" y="3296705"/>
            <a:ext cx="1475750" cy="688539"/>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Estrategia de racionalización de trámites</a:t>
            </a:r>
          </a:p>
        </p:txBody>
      </p:sp>
      <p:sp>
        <p:nvSpPr>
          <p:cNvPr id="16" name="9 Rectángulo"/>
          <p:cNvSpPr/>
          <p:nvPr/>
        </p:nvSpPr>
        <p:spPr>
          <a:xfrm>
            <a:off x="1210198" y="2183630"/>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18" name="Grupo 17"/>
          <p:cNvGrpSpPr/>
          <p:nvPr/>
        </p:nvGrpSpPr>
        <p:grpSpPr>
          <a:xfrm>
            <a:off x="313323" y="841305"/>
            <a:ext cx="939950" cy="326500"/>
            <a:chOff x="135172" y="275594"/>
            <a:chExt cx="988661" cy="343420"/>
          </a:xfrm>
        </p:grpSpPr>
        <p:sp>
          <p:nvSpPr>
            <p:cNvPr id="19" name="Flecha derecha 18">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20" name="CuadroTexto 19">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21" name="Marcador de pie de página 2">
            <a:extLst>
              <a:ext uri="{FF2B5EF4-FFF2-40B4-BE49-F238E27FC236}">
                <a16:creationId xmlns:a16="http://schemas.microsoft.com/office/drawing/2014/main" id="{D7796A00-06CC-4EFC-859D-C1DEFBD08370}"/>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
        <p:nvSpPr>
          <p:cNvPr id="22" name="Pentágono 5">
            <a:extLst>
              <a:ext uri="{FF2B5EF4-FFF2-40B4-BE49-F238E27FC236}">
                <a16:creationId xmlns:a16="http://schemas.microsoft.com/office/drawing/2014/main" id="{2DA9D6C8-69A1-452F-93E6-E2C643978AFB}"/>
              </a:ext>
            </a:extLst>
          </p:cNvPr>
          <p:cNvSpPr/>
          <p:nvPr/>
        </p:nvSpPr>
        <p:spPr>
          <a:xfrm>
            <a:off x="1666366" y="4028610"/>
            <a:ext cx="2606816" cy="688539"/>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761" dirty="0">
                <a:solidFill>
                  <a:schemeClr val="tx1"/>
                </a:solidFill>
                <a:latin typeface="Arial Narrow" panose="020B0606020202030204" pitchFamily="34" charset="0"/>
              </a:rPr>
              <a:t>Instrumento, Informe de análisis comparativo, encuesta u otro que permita establecer el impacto de las acciones de racionalización implementadas por cada tramite de la estrategia</a:t>
            </a:r>
            <a:endParaRPr lang="es-CO" sz="761" dirty="0">
              <a:solidFill>
                <a:schemeClr val="tx1"/>
              </a:solidFill>
              <a:latin typeface="Arial Narrow" panose="020B0606020202030204" pitchFamily="34" charset="0"/>
            </a:endParaRPr>
          </a:p>
        </p:txBody>
      </p:sp>
      <p:sp>
        <p:nvSpPr>
          <p:cNvPr id="24" name="Pentágono 9">
            <a:extLst>
              <a:ext uri="{FF2B5EF4-FFF2-40B4-BE49-F238E27FC236}">
                <a16:creationId xmlns:a16="http://schemas.microsoft.com/office/drawing/2014/main" id="{B47903FF-C8FB-4D6D-A158-F603F5F8160D}"/>
              </a:ext>
            </a:extLst>
          </p:cNvPr>
          <p:cNvSpPr/>
          <p:nvPr/>
        </p:nvSpPr>
        <p:spPr>
          <a:xfrm>
            <a:off x="6119422" y="4084536"/>
            <a:ext cx="2519119" cy="632614"/>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Dar a conocer tanto a los usuarios como a nivel interno las acciones de racionalización realizadas a los trámites</a:t>
            </a:r>
            <a:endParaRPr lang="es-CO" sz="800" dirty="0">
              <a:solidFill>
                <a:schemeClr val="tx1"/>
              </a:solidFill>
              <a:latin typeface="Arial Narrow" panose="020B0606020202030204" pitchFamily="34" charset="0"/>
            </a:endParaRPr>
          </a:p>
        </p:txBody>
      </p:sp>
      <p:sp>
        <p:nvSpPr>
          <p:cNvPr id="17" name="Rectángulo redondeado 6">
            <a:extLst>
              <a:ext uri="{FF2B5EF4-FFF2-40B4-BE49-F238E27FC236}">
                <a16:creationId xmlns:a16="http://schemas.microsoft.com/office/drawing/2014/main" id="{FAAD347D-97B3-404A-8785-9C142C213986}"/>
              </a:ext>
            </a:extLst>
          </p:cNvPr>
          <p:cNvSpPr/>
          <p:nvPr/>
        </p:nvSpPr>
        <p:spPr>
          <a:xfrm>
            <a:off x="205366" y="4009523"/>
            <a:ext cx="1475750" cy="6967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Herramienta para evaluar el Impacto de las acciones de racionalización</a:t>
            </a:r>
          </a:p>
        </p:txBody>
      </p:sp>
      <p:sp>
        <p:nvSpPr>
          <p:cNvPr id="23" name="Rectángulo redondeado 6">
            <a:extLst>
              <a:ext uri="{FF2B5EF4-FFF2-40B4-BE49-F238E27FC236}">
                <a16:creationId xmlns:a16="http://schemas.microsoft.com/office/drawing/2014/main" id="{FDB63A62-0E5C-4440-9630-A966A423ACE3}"/>
              </a:ext>
            </a:extLst>
          </p:cNvPr>
          <p:cNvSpPr/>
          <p:nvPr/>
        </p:nvSpPr>
        <p:spPr>
          <a:xfrm>
            <a:off x="4643672" y="4066484"/>
            <a:ext cx="1475750" cy="632368"/>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Campaña de Socialización de la Mejoras implementadas</a:t>
            </a:r>
          </a:p>
        </p:txBody>
      </p:sp>
    </p:spTree>
    <p:extLst>
      <p:ext uri="{BB962C8B-B14F-4D97-AF65-F5344CB8AC3E}">
        <p14:creationId xmlns:p14="http://schemas.microsoft.com/office/powerpoint/2010/main" val="18373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6" grpId="0"/>
      <p:bldP spid="22" grpId="0" animBg="1"/>
      <p:bldP spid="24" grpId="0" animBg="1"/>
      <p:bldP spid="17"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dondear rectángulo de esquina diagonal 10"/>
          <p:cNvSpPr/>
          <p:nvPr/>
        </p:nvSpPr>
        <p:spPr>
          <a:xfrm>
            <a:off x="2084532" y="730048"/>
            <a:ext cx="4804269" cy="1139003"/>
          </a:xfrm>
          <a:prstGeom prst="round2DiagRect">
            <a:avLst>
              <a:gd name="adj1" fmla="val 50000"/>
              <a:gd name="adj2" fmla="val 0"/>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capacidad de la entidad pública de identificar, gestionar, tratar y mitigar los riesgos de seguridad digital en las actividades socioeconómicas de la entidad en un entorno digital y en un marco de cooperación, colaboración y asistencia, con el fin de contribuir al crecimiento de la economía digital nacional.</a:t>
            </a:r>
            <a:endParaRPr lang="es-CO" sz="856" dirty="0">
              <a:solidFill>
                <a:schemeClr val="tx1"/>
              </a:solidFill>
              <a:latin typeface="Arial Narrow" panose="020B0606020202030204" pitchFamily="34" charset="0"/>
            </a:endParaRPr>
          </a:p>
        </p:txBody>
      </p:sp>
      <p:sp>
        <p:nvSpPr>
          <p:cNvPr id="2" name="Rectángulo redondeado 1"/>
          <p:cNvSpPr/>
          <p:nvPr/>
        </p:nvSpPr>
        <p:spPr>
          <a:xfrm>
            <a:off x="1863976" y="716927"/>
            <a:ext cx="5331980" cy="552815"/>
          </a:xfrm>
          <a:prstGeom prst="roundRect">
            <a:avLst>
              <a:gd name="adj" fmla="val 50000"/>
            </a:avLst>
          </a:prstGeom>
          <a:solidFill>
            <a:schemeClr val="accent5">
              <a:lumMod val="20000"/>
              <a:lumOff val="80000"/>
            </a:schemeClr>
          </a:solid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Seguridad Digital</a:t>
            </a:r>
          </a:p>
        </p:txBody>
      </p:sp>
      <p:sp>
        <p:nvSpPr>
          <p:cNvPr id="4" name="Pentágono 3"/>
          <p:cNvSpPr/>
          <p:nvPr/>
        </p:nvSpPr>
        <p:spPr>
          <a:xfrm>
            <a:off x="3784534" y="2446057"/>
            <a:ext cx="3104268" cy="8579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la designación de un responsable de Seguridad Digital</a:t>
            </a:r>
          </a:p>
        </p:txBody>
      </p:sp>
      <p:sp>
        <p:nvSpPr>
          <p:cNvPr id="5" name="Rectángulo redondeado 4"/>
          <p:cNvSpPr/>
          <p:nvPr/>
        </p:nvSpPr>
        <p:spPr>
          <a:xfrm>
            <a:off x="2428351" y="2422343"/>
            <a:ext cx="1637900" cy="903497"/>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Designación de un responsable de Seguridad Digital </a:t>
            </a:r>
          </a:p>
        </p:txBody>
      </p:sp>
      <p:sp>
        <p:nvSpPr>
          <p:cNvPr id="6" name="Pentágono 5"/>
          <p:cNvSpPr/>
          <p:nvPr/>
        </p:nvSpPr>
        <p:spPr>
          <a:xfrm>
            <a:off x="3974657" y="3503858"/>
            <a:ext cx="2914144" cy="760325"/>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consolida las acciones para la implementación de la Política Nacional de Seguridad Digital según el documento CONPES 3854 de 2016</a:t>
            </a:r>
          </a:p>
        </p:txBody>
      </p:sp>
      <p:sp>
        <p:nvSpPr>
          <p:cNvPr id="7" name="Rectángulo redondeado 6"/>
          <p:cNvSpPr/>
          <p:nvPr/>
        </p:nvSpPr>
        <p:spPr>
          <a:xfrm>
            <a:off x="2428351" y="3523077"/>
            <a:ext cx="1637900" cy="741106"/>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Implementación de la Política Nacional de Seguridad Digital</a:t>
            </a:r>
          </a:p>
        </p:txBody>
      </p:sp>
      <p:sp>
        <p:nvSpPr>
          <p:cNvPr id="12" name="9 Rectángulo"/>
          <p:cNvSpPr/>
          <p:nvPr/>
        </p:nvSpPr>
        <p:spPr>
          <a:xfrm>
            <a:off x="1127261" y="1868571"/>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14" name="Grupo 13"/>
          <p:cNvGrpSpPr/>
          <p:nvPr/>
        </p:nvGrpSpPr>
        <p:grpSpPr>
          <a:xfrm>
            <a:off x="313323" y="841305"/>
            <a:ext cx="939950" cy="326500"/>
            <a:chOff x="135172" y="275594"/>
            <a:chExt cx="988661" cy="343420"/>
          </a:xfrm>
        </p:grpSpPr>
        <p:sp>
          <p:nvSpPr>
            <p:cNvPr id="15" name="Flecha derecha 14">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16" name="CuadroTexto 15">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17" name="Marcador de pie de página 2">
            <a:extLst>
              <a:ext uri="{FF2B5EF4-FFF2-40B4-BE49-F238E27FC236}">
                <a16:creationId xmlns:a16="http://schemas.microsoft.com/office/drawing/2014/main" id="{2A89D496-08DF-483C-B563-EBCB87A6D40D}"/>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55634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dondear rectángulo de esquina diagonal 20"/>
          <p:cNvSpPr/>
          <p:nvPr/>
        </p:nvSpPr>
        <p:spPr>
          <a:xfrm>
            <a:off x="2002051" y="792897"/>
            <a:ext cx="5249353" cy="1264945"/>
          </a:xfrm>
          <a:prstGeom prst="round2DiagRect">
            <a:avLst>
              <a:gd name="adj1" fmla="val 50000"/>
              <a:gd name="adj2" fmla="val 0"/>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capacidad de la entidad pública de lograr una sostenible disminución del número de demandas en su contra y del valor de las condenas reconocidas o impuestas a su cargo. Lo anterior aunado a un mejoramiento de su desempeño en la etapa judicial y en la recuperación por vía de la acción de repetición o del llamamiento en garantía de las sumas pagadas por sentencias, conciliaciones o laudos cuando a ello haya lugar. </a:t>
            </a:r>
            <a:endParaRPr lang="es-CO" sz="856" dirty="0">
              <a:solidFill>
                <a:schemeClr val="tx1"/>
              </a:solidFill>
              <a:latin typeface="Arial Narrow" panose="020B0606020202030204" pitchFamily="34" charset="0"/>
            </a:endParaRPr>
          </a:p>
        </p:txBody>
      </p:sp>
      <p:sp>
        <p:nvSpPr>
          <p:cNvPr id="2" name="Rectángulo redondeado 1"/>
          <p:cNvSpPr/>
          <p:nvPr/>
        </p:nvSpPr>
        <p:spPr>
          <a:xfrm>
            <a:off x="2002051" y="705106"/>
            <a:ext cx="5078516" cy="552815"/>
          </a:xfrm>
          <a:prstGeom prst="roundRect">
            <a:avLst>
              <a:gd name="adj" fmla="val 50000"/>
            </a:avLst>
          </a:prstGeom>
          <a:solidFill>
            <a:schemeClr val="accent5">
              <a:lumMod val="20000"/>
              <a:lumOff val="80000"/>
            </a:schemeClr>
          </a:solid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Defensa Jurídica</a:t>
            </a:r>
          </a:p>
        </p:txBody>
      </p:sp>
      <p:sp>
        <p:nvSpPr>
          <p:cNvPr id="4" name="Pentágono 3"/>
          <p:cNvSpPr/>
          <p:nvPr/>
        </p:nvSpPr>
        <p:spPr>
          <a:xfrm>
            <a:off x="1734912" y="2432385"/>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Evidencia de conformación del Comité de Conciliación</a:t>
            </a:r>
          </a:p>
        </p:txBody>
      </p:sp>
      <p:sp>
        <p:nvSpPr>
          <p:cNvPr id="5" name="Rectángulo redondeado 4"/>
          <p:cNvSpPr/>
          <p:nvPr/>
        </p:nvSpPr>
        <p:spPr>
          <a:xfrm>
            <a:off x="538579" y="2408678"/>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Comité de Conciliación</a:t>
            </a:r>
          </a:p>
        </p:txBody>
      </p:sp>
      <p:sp>
        <p:nvSpPr>
          <p:cNvPr id="6" name="Pentágono 5"/>
          <p:cNvSpPr/>
          <p:nvPr/>
        </p:nvSpPr>
        <p:spPr>
          <a:xfrm>
            <a:off x="1734915" y="3734868"/>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Actas que evidencian la designación del grupo encargado exclusivamente de la defensa jurídica de la entidad</a:t>
            </a:r>
          </a:p>
        </p:txBody>
      </p:sp>
      <p:sp>
        <p:nvSpPr>
          <p:cNvPr id="7" name="Rectángulo redondeado 6"/>
          <p:cNvSpPr/>
          <p:nvPr/>
        </p:nvSpPr>
        <p:spPr>
          <a:xfrm>
            <a:off x="538579" y="3711162"/>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Conformación Grupo de Defensa Jurídica</a:t>
            </a:r>
          </a:p>
        </p:txBody>
      </p:sp>
      <p:sp>
        <p:nvSpPr>
          <p:cNvPr id="8" name="Pentágono 7"/>
          <p:cNvSpPr/>
          <p:nvPr/>
        </p:nvSpPr>
        <p:spPr>
          <a:xfrm>
            <a:off x="1734914" y="3083625"/>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consta de los lineamientos para prevenir el daño antijurídico y fortalecer la defensa de los intereses litigiosos</a:t>
            </a:r>
          </a:p>
        </p:txBody>
      </p:sp>
      <p:sp>
        <p:nvSpPr>
          <p:cNvPr id="9" name="Rectángulo redondeado 8"/>
          <p:cNvSpPr/>
          <p:nvPr/>
        </p:nvSpPr>
        <p:spPr>
          <a:xfrm>
            <a:off x="538579" y="3059919"/>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Políticas y procedimientos de Defensa Jurídica</a:t>
            </a:r>
          </a:p>
        </p:txBody>
      </p:sp>
      <p:sp>
        <p:nvSpPr>
          <p:cNvPr id="10" name="Pentágono 9"/>
          <p:cNvSpPr/>
          <p:nvPr/>
        </p:nvSpPr>
        <p:spPr>
          <a:xfrm>
            <a:off x="6077843" y="2455426"/>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Herramientas eficientes y eficaces para la vigilancia y seguimiento a los procesos judiciales</a:t>
            </a:r>
          </a:p>
        </p:txBody>
      </p:sp>
      <p:sp>
        <p:nvSpPr>
          <p:cNvPr id="11" name="Rectángulo redondeado 10"/>
          <p:cNvSpPr/>
          <p:nvPr/>
        </p:nvSpPr>
        <p:spPr>
          <a:xfrm>
            <a:off x="4881507" y="2432385"/>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Mecanismo de Vigilancia y seguimiento a los procesos judiciales</a:t>
            </a:r>
          </a:p>
        </p:txBody>
      </p:sp>
      <p:sp>
        <p:nvSpPr>
          <p:cNvPr id="12" name="Pentágono 11"/>
          <p:cNvSpPr/>
          <p:nvPr/>
        </p:nvSpPr>
        <p:spPr>
          <a:xfrm>
            <a:off x="6077844" y="3766652"/>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Evidencia documentada de la creación de Comités Técnicos de Defensa Jurídica</a:t>
            </a:r>
          </a:p>
        </p:txBody>
      </p:sp>
      <p:sp>
        <p:nvSpPr>
          <p:cNvPr id="13" name="Rectángulo redondeado 12"/>
          <p:cNvSpPr/>
          <p:nvPr/>
        </p:nvSpPr>
        <p:spPr>
          <a:xfrm>
            <a:off x="4881507" y="3742946"/>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Creación de Comités Técnicos de discusión de la Política de Defensa Jurídica</a:t>
            </a:r>
          </a:p>
        </p:txBody>
      </p:sp>
      <p:sp>
        <p:nvSpPr>
          <p:cNvPr id="14" name="Pentágono 13"/>
          <p:cNvSpPr/>
          <p:nvPr/>
        </p:nvSpPr>
        <p:spPr>
          <a:xfrm>
            <a:off x="6077843" y="3116546"/>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Actas que evidencian las actividades de capacitación y actualización de los abogados en cuando a la competencia de actuación en procesos judiciales</a:t>
            </a:r>
          </a:p>
        </p:txBody>
      </p:sp>
      <p:sp>
        <p:nvSpPr>
          <p:cNvPr id="15" name="Rectángulo redondeado 14"/>
          <p:cNvSpPr/>
          <p:nvPr/>
        </p:nvSpPr>
        <p:spPr>
          <a:xfrm>
            <a:off x="4881507" y="3099073"/>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Capacitación y actualización del personal jurídico</a:t>
            </a:r>
          </a:p>
        </p:txBody>
      </p:sp>
      <p:sp>
        <p:nvSpPr>
          <p:cNvPr id="16" name="Pentágono 15"/>
          <p:cNvSpPr/>
          <p:nvPr/>
        </p:nvSpPr>
        <p:spPr>
          <a:xfrm>
            <a:off x="1734915" y="4382321"/>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establece los procedimientos que garanticen la equitativa asignación de procesos y cargas judiciales</a:t>
            </a:r>
          </a:p>
        </p:txBody>
      </p:sp>
      <p:sp>
        <p:nvSpPr>
          <p:cNvPr id="17" name="Rectángulo redondeado 16"/>
          <p:cNvSpPr/>
          <p:nvPr/>
        </p:nvSpPr>
        <p:spPr>
          <a:xfrm>
            <a:off x="538579" y="4358614"/>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Procedimiento de Asignación de procesos y cargas judiciales</a:t>
            </a:r>
          </a:p>
        </p:txBody>
      </p:sp>
      <p:sp>
        <p:nvSpPr>
          <p:cNvPr id="22" name="9 Rectángulo"/>
          <p:cNvSpPr/>
          <p:nvPr/>
        </p:nvSpPr>
        <p:spPr>
          <a:xfrm>
            <a:off x="1138602" y="2010066"/>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24" name="Grupo 23"/>
          <p:cNvGrpSpPr/>
          <p:nvPr/>
        </p:nvGrpSpPr>
        <p:grpSpPr>
          <a:xfrm>
            <a:off x="313323" y="841305"/>
            <a:ext cx="939950" cy="326500"/>
            <a:chOff x="135172" y="275594"/>
            <a:chExt cx="988661" cy="343420"/>
          </a:xfrm>
        </p:grpSpPr>
        <p:sp>
          <p:nvSpPr>
            <p:cNvPr id="25" name="Flecha derecha 24">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26" name="CuadroTexto 25">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27" name="Marcador de pie de página 2">
            <a:extLst>
              <a:ext uri="{FF2B5EF4-FFF2-40B4-BE49-F238E27FC236}">
                <a16:creationId xmlns:a16="http://schemas.microsoft.com/office/drawing/2014/main" id="{5D4E0A8A-8367-4E82-B593-97473F0D99F6}"/>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
        <p:nvSpPr>
          <p:cNvPr id="28" name="Pentágono 11">
            <a:extLst>
              <a:ext uri="{FF2B5EF4-FFF2-40B4-BE49-F238E27FC236}">
                <a16:creationId xmlns:a16="http://schemas.microsoft.com/office/drawing/2014/main" id="{E5C12B99-D69A-461B-8144-80F759D719DB}"/>
              </a:ext>
            </a:extLst>
          </p:cNvPr>
          <p:cNvSpPr/>
          <p:nvPr/>
        </p:nvSpPr>
        <p:spPr>
          <a:xfrm>
            <a:off x="6230244" y="4367722"/>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Utilizar el Sistema único de Gestión de Información de Actividad Litigiosa</a:t>
            </a:r>
            <a:endParaRPr lang="es-CO" sz="800" dirty="0">
              <a:solidFill>
                <a:schemeClr val="tx1"/>
              </a:solidFill>
              <a:latin typeface="Arial Narrow" panose="020B0606020202030204" pitchFamily="34" charset="0"/>
            </a:endParaRPr>
          </a:p>
        </p:txBody>
      </p:sp>
      <p:sp>
        <p:nvSpPr>
          <p:cNvPr id="23" name="Rectángulo redondeado 12">
            <a:extLst>
              <a:ext uri="{FF2B5EF4-FFF2-40B4-BE49-F238E27FC236}">
                <a16:creationId xmlns:a16="http://schemas.microsoft.com/office/drawing/2014/main" id="{2EACFC31-72E5-4732-B214-5EA0089E0B38}"/>
              </a:ext>
            </a:extLst>
          </p:cNvPr>
          <p:cNvSpPr/>
          <p:nvPr/>
        </p:nvSpPr>
        <p:spPr>
          <a:xfrm>
            <a:off x="4881507" y="4362021"/>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Aplicabilidad y Utilidad del Sistema Único de Gestión de Información de actividad Litigiosa del Estado</a:t>
            </a:r>
            <a:endParaRPr lang="es-CO" sz="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7914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2" grpId="0"/>
      <p:bldP spid="28"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dondear rectángulo de esquina diagonal 20"/>
          <p:cNvSpPr/>
          <p:nvPr/>
        </p:nvSpPr>
        <p:spPr>
          <a:xfrm>
            <a:off x="2002051" y="1545260"/>
            <a:ext cx="5249353" cy="1264945"/>
          </a:xfrm>
          <a:prstGeom prst="round2DiagRect">
            <a:avLst>
              <a:gd name="adj1" fmla="val 50000"/>
              <a:gd name="adj2" fmla="val 0"/>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capacidad de la entidad pública de lograr una sostenible disminución del número de demandas en su contra y del valor de las condenas reconocidas o impuestas a su cargo. Lo anterior aunado a un mejoramiento de su desempeño en la etapa judicial y en la recuperación por vía de la acción de repetición o del llamamiento en garantía de las sumas pagadas por sentencias, conciliaciones o laudos cuando a ello haya lugar. </a:t>
            </a:r>
            <a:endParaRPr lang="es-CO" sz="856" dirty="0">
              <a:solidFill>
                <a:schemeClr val="tx1"/>
              </a:solidFill>
              <a:latin typeface="Arial Narrow" panose="020B0606020202030204" pitchFamily="34" charset="0"/>
            </a:endParaRPr>
          </a:p>
        </p:txBody>
      </p:sp>
      <p:sp>
        <p:nvSpPr>
          <p:cNvPr id="2" name="Rectángulo redondeado 1"/>
          <p:cNvSpPr/>
          <p:nvPr/>
        </p:nvSpPr>
        <p:spPr>
          <a:xfrm>
            <a:off x="2002050" y="1464835"/>
            <a:ext cx="5078516" cy="552815"/>
          </a:xfrm>
          <a:prstGeom prst="roundRect">
            <a:avLst>
              <a:gd name="adj" fmla="val 50000"/>
            </a:avLst>
          </a:prstGeom>
          <a:solidFill>
            <a:schemeClr val="accent5">
              <a:lumMod val="20000"/>
              <a:lumOff val="80000"/>
            </a:schemeClr>
          </a:solid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Defensa Jurídica</a:t>
            </a:r>
          </a:p>
        </p:txBody>
      </p:sp>
      <p:sp>
        <p:nvSpPr>
          <p:cNvPr id="10" name="Pentágono 9"/>
          <p:cNvSpPr/>
          <p:nvPr/>
        </p:nvSpPr>
        <p:spPr>
          <a:xfrm>
            <a:off x="3300807" y="3483433"/>
            <a:ext cx="3935005" cy="708322"/>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Herramientas eficientes y eficaces para </a:t>
            </a:r>
            <a:r>
              <a:rPr lang="es-ES" sz="800" dirty="0">
                <a:solidFill>
                  <a:schemeClr val="tx1"/>
                </a:solidFill>
                <a:latin typeface="Arial Narrow" panose="020B0606020202030204" pitchFamily="34" charset="0"/>
              </a:rPr>
              <a:t>el seguimiento de la actividad Litigiosa del Estado</a:t>
            </a:r>
            <a:endParaRPr lang="es-CO" sz="800" dirty="0">
              <a:solidFill>
                <a:schemeClr val="tx1"/>
              </a:solidFill>
              <a:latin typeface="Arial Narrow" panose="020B0606020202030204" pitchFamily="34" charset="0"/>
            </a:endParaRPr>
          </a:p>
        </p:txBody>
      </p:sp>
      <p:sp>
        <p:nvSpPr>
          <p:cNvPr id="11" name="Rectángulo redondeado 10"/>
          <p:cNvSpPr/>
          <p:nvPr/>
        </p:nvSpPr>
        <p:spPr>
          <a:xfrm>
            <a:off x="2066763" y="3456262"/>
            <a:ext cx="1377894" cy="735492"/>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Seguimiento y Evaluación acciones de Defensa Jurídica</a:t>
            </a:r>
            <a:endParaRPr lang="es-CO" sz="800" dirty="0">
              <a:solidFill>
                <a:schemeClr val="tx1"/>
              </a:solidFill>
              <a:latin typeface="Arial Narrow" panose="020B0606020202030204" pitchFamily="34" charset="0"/>
            </a:endParaRPr>
          </a:p>
        </p:txBody>
      </p:sp>
      <p:sp>
        <p:nvSpPr>
          <p:cNvPr id="22" name="9 Rectángulo"/>
          <p:cNvSpPr/>
          <p:nvPr/>
        </p:nvSpPr>
        <p:spPr>
          <a:xfrm>
            <a:off x="1169293" y="2867496"/>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24" name="Grupo 23"/>
          <p:cNvGrpSpPr/>
          <p:nvPr/>
        </p:nvGrpSpPr>
        <p:grpSpPr>
          <a:xfrm>
            <a:off x="313323" y="841305"/>
            <a:ext cx="939950" cy="326500"/>
            <a:chOff x="135172" y="275594"/>
            <a:chExt cx="988661" cy="343420"/>
          </a:xfrm>
        </p:grpSpPr>
        <p:sp>
          <p:nvSpPr>
            <p:cNvPr id="25" name="Flecha derecha 24">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26" name="CuadroTexto 25">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27" name="Marcador de pie de página 2">
            <a:extLst>
              <a:ext uri="{FF2B5EF4-FFF2-40B4-BE49-F238E27FC236}">
                <a16:creationId xmlns:a16="http://schemas.microsoft.com/office/drawing/2014/main" id="{5D4E0A8A-8367-4E82-B593-97473F0D99F6}"/>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19499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dondear rectángulo de esquina diagonal 10"/>
          <p:cNvSpPr/>
          <p:nvPr/>
        </p:nvSpPr>
        <p:spPr>
          <a:xfrm>
            <a:off x="1644139" y="1001512"/>
            <a:ext cx="5516371" cy="1236833"/>
          </a:xfrm>
          <a:prstGeom prst="round2DiagRect">
            <a:avLst>
              <a:gd name="adj1" fmla="val 50000"/>
              <a:gd name="adj2" fmla="val 0"/>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consistencia entre el presupuesto asignado y el ejercicio de planeación institucional, así como una ejecución presupuestal acorde con los lineamientos previstos por las autoridades en materia presupuestal y fiscal, acompañada de un monitoreo permanente al desempeño presupuestal y el desarrollo de acciones para subsanar las deficiencias detectadas.</a:t>
            </a:r>
            <a:endParaRPr lang="es-CO" sz="856" dirty="0">
              <a:solidFill>
                <a:schemeClr val="tx1"/>
              </a:solidFill>
              <a:latin typeface="Arial Narrow" panose="020B0606020202030204" pitchFamily="34" charset="0"/>
            </a:endParaRPr>
          </a:p>
        </p:txBody>
      </p:sp>
      <p:sp>
        <p:nvSpPr>
          <p:cNvPr id="2" name="Rectángulo redondeado 1"/>
          <p:cNvSpPr/>
          <p:nvPr/>
        </p:nvSpPr>
        <p:spPr>
          <a:xfrm>
            <a:off x="1260871" y="750996"/>
            <a:ext cx="6261055" cy="846162"/>
          </a:xfrm>
          <a:prstGeom prst="roundRect">
            <a:avLst>
              <a:gd name="adj" fmla="val 50000"/>
            </a:avLst>
          </a:prstGeom>
          <a:solidFill>
            <a:schemeClr val="accent5">
              <a:lumMod val="20000"/>
              <a:lumOff val="80000"/>
            </a:schemeClr>
          </a:solid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gestión presupuestal y eficiencia del gasto publico</a:t>
            </a:r>
          </a:p>
        </p:txBody>
      </p:sp>
      <p:sp>
        <p:nvSpPr>
          <p:cNvPr id="4" name="Pentágono 3"/>
          <p:cNvSpPr/>
          <p:nvPr/>
        </p:nvSpPr>
        <p:spPr>
          <a:xfrm>
            <a:off x="3428162" y="2798876"/>
            <a:ext cx="3104268" cy="711222"/>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Documentación que evidencia la ejecución del Plan Anual de Adquisiciones</a:t>
            </a:r>
          </a:p>
        </p:txBody>
      </p:sp>
      <p:sp>
        <p:nvSpPr>
          <p:cNvPr id="5" name="Rectángulo redondeado 4"/>
          <p:cNvSpPr/>
          <p:nvPr/>
        </p:nvSpPr>
        <p:spPr>
          <a:xfrm>
            <a:off x="1868797" y="2796685"/>
            <a:ext cx="1637900" cy="71341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Ejecución del PAA</a:t>
            </a:r>
          </a:p>
        </p:txBody>
      </p:sp>
      <p:sp>
        <p:nvSpPr>
          <p:cNvPr id="12" name="9 Rectángulo"/>
          <p:cNvSpPr/>
          <p:nvPr/>
        </p:nvSpPr>
        <p:spPr>
          <a:xfrm>
            <a:off x="999617" y="2283881"/>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10" name="Grupo 9"/>
          <p:cNvGrpSpPr/>
          <p:nvPr/>
        </p:nvGrpSpPr>
        <p:grpSpPr>
          <a:xfrm>
            <a:off x="313323" y="841305"/>
            <a:ext cx="939950" cy="326500"/>
            <a:chOff x="135172" y="275594"/>
            <a:chExt cx="988661" cy="343420"/>
          </a:xfrm>
        </p:grpSpPr>
        <p:sp>
          <p:nvSpPr>
            <p:cNvPr id="13" name="Flecha derecha 12">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14" name="CuadroTexto 13">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16" name="Marcador de pie de página 2">
            <a:extLst>
              <a:ext uri="{FF2B5EF4-FFF2-40B4-BE49-F238E27FC236}">
                <a16:creationId xmlns:a16="http://schemas.microsoft.com/office/drawing/2014/main" id="{0CF505F8-ECD6-4257-AFFA-9D6FB57854F6}"/>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
        <p:nvSpPr>
          <p:cNvPr id="17" name="Pentágono 3">
            <a:extLst>
              <a:ext uri="{FF2B5EF4-FFF2-40B4-BE49-F238E27FC236}">
                <a16:creationId xmlns:a16="http://schemas.microsoft.com/office/drawing/2014/main" id="{4EE4E7A1-4760-4802-943C-CA8D68FBF0B5}"/>
              </a:ext>
            </a:extLst>
          </p:cNvPr>
          <p:cNvSpPr/>
          <p:nvPr/>
        </p:nvSpPr>
        <p:spPr>
          <a:xfrm>
            <a:off x="3428162" y="3935733"/>
            <a:ext cx="3104268" cy="643604"/>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Documento que permite realizar la validación de los contratos registrados en el </a:t>
            </a:r>
            <a:r>
              <a:rPr lang="es-ES" sz="800" dirty="0" err="1">
                <a:solidFill>
                  <a:schemeClr val="tx1"/>
                </a:solidFill>
                <a:latin typeface="Arial Narrow" panose="020B0606020202030204" pitchFamily="34" charset="0"/>
              </a:rPr>
              <a:t>SECOP</a:t>
            </a:r>
            <a:endParaRPr lang="es-CO" sz="800" dirty="0">
              <a:solidFill>
                <a:schemeClr val="tx1"/>
              </a:solidFill>
              <a:latin typeface="Arial Narrow" panose="020B0606020202030204" pitchFamily="34" charset="0"/>
            </a:endParaRPr>
          </a:p>
        </p:txBody>
      </p:sp>
      <p:sp>
        <p:nvSpPr>
          <p:cNvPr id="15" name="Rectángulo redondeado 4">
            <a:extLst>
              <a:ext uri="{FF2B5EF4-FFF2-40B4-BE49-F238E27FC236}">
                <a16:creationId xmlns:a16="http://schemas.microsoft.com/office/drawing/2014/main" id="{21B95C79-72FB-43D9-8F70-4E449EB2AAB9}"/>
              </a:ext>
            </a:extLst>
          </p:cNvPr>
          <p:cNvSpPr/>
          <p:nvPr/>
        </p:nvSpPr>
        <p:spPr>
          <a:xfrm>
            <a:off x="1863040" y="3928397"/>
            <a:ext cx="1637900" cy="64360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Informe Ejecución contratos - </a:t>
            </a:r>
            <a:r>
              <a:rPr lang="es-CO" sz="800" dirty="0" err="1">
                <a:solidFill>
                  <a:schemeClr val="tx1"/>
                </a:solidFill>
                <a:latin typeface="Arial Narrow" panose="020B0606020202030204" pitchFamily="34" charset="0"/>
              </a:rPr>
              <a:t>SECOP</a:t>
            </a:r>
            <a:endParaRPr lang="es-CO" sz="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7593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17"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dondear rectángulo de esquina diagonal 20"/>
          <p:cNvSpPr/>
          <p:nvPr/>
        </p:nvSpPr>
        <p:spPr>
          <a:xfrm>
            <a:off x="2002051" y="792897"/>
            <a:ext cx="5249353" cy="1264945"/>
          </a:xfrm>
          <a:prstGeom prst="round2DiagRect">
            <a:avLst>
              <a:gd name="adj1" fmla="val 50000"/>
              <a:gd name="adj2" fmla="val 0"/>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capacidad de la entidad pública para gestionar el stock de regulaciones existentes y propender por una nueva regulación de calidad al promover e implementar las herramientas y procesos sugeridos por la Política de Mejora Normativa en las diferentes etapas del ciclo de gobernanza regulatoria.</a:t>
            </a: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 </a:t>
            </a:r>
            <a:endParaRPr lang="es-CO" sz="856" dirty="0">
              <a:solidFill>
                <a:schemeClr val="tx1"/>
              </a:solidFill>
              <a:latin typeface="Arial Narrow" panose="020B0606020202030204" pitchFamily="34" charset="0"/>
            </a:endParaRPr>
          </a:p>
        </p:txBody>
      </p:sp>
      <p:sp>
        <p:nvSpPr>
          <p:cNvPr id="2" name="Rectángulo redondeado 1"/>
          <p:cNvSpPr/>
          <p:nvPr/>
        </p:nvSpPr>
        <p:spPr>
          <a:xfrm>
            <a:off x="2002051" y="705106"/>
            <a:ext cx="5078516" cy="552815"/>
          </a:xfrm>
          <a:prstGeom prst="roundRect">
            <a:avLst>
              <a:gd name="adj" fmla="val 50000"/>
            </a:avLst>
          </a:prstGeom>
          <a:solidFill>
            <a:schemeClr val="accent5">
              <a:lumMod val="20000"/>
              <a:lumOff val="80000"/>
            </a:schemeClr>
          </a:solid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Mejora Normativa</a:t>
            </a:r>
          </a:p>
        </p:txBody>
      </p:sp>
      <p:sp>
        <p:nvSpPr>
          <p:cNvPr id="4" name="Pentágono 3"/>
          <p:cNvSpPr/>
          <p:nvPr/>
        </p:nvSpPr>
        <p:spPr>
          <a:xfrm>
            <a:off x="1645988" y="2635412"/>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Documentación que evidencia la gestión para el mejoramiento de la calidad en la producción de las normas de la entidad.</a:t>
            </a:r>
          </a:p>
        </p:txBody>
      </p:sp>
      <p:sp>
        <p:nvSpPr>
          <p:cNvPr id="5" name="Rectángulo redondeado 4"/>
          <p:cNvSpPr/>
          <p:nvPr/>
        </p:nvSpPr>
        <p:spPr>
          <a:xfrm>
            <a:off x="449655" y="2611705"/>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000" dirty="0">
                <a:solidFill>
                  <a:schemeClr val="tx1"/>
                </a:solidFill>
                <a:latin typeface="Arial Narrow" panose="020B0606020202030204" pitchFamily="34" charset="0"/>
              </a:rPr>
              <a:t>Gestión Normativa</a:t>
            </a:r>
          </a:p>
        </p:txBody>
      </p:sp>
      <p:sp>
        <p:nvSpPr>
          <p:cNvPr id="6" name="Pentágono 5"/>
          <p:cNvSpPr/>
          <p:nvPr/>
        </p:nvSpPr>
        <p:spPr>
          <a:xfrm>
            <a:off x="1645991" y="3914188"/>
            <a:ext cx="2611484" cy="668570"/>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Documento de análisis sobre el impacto causado por la normatividad ex ante para mejorar la calidad de la nueva regulación.</a:t>
            </a:r>
            <a:endParaRPr lang="es-CO" sz="800" dirty="0">
              <a:solidFill>
                <a:schemeClr val="tx1"/>
              </a:solidFill>
              <a:latin typeface="Arial Narrow" panose="020B0606020202030204" pitchFamily="34" charset="0"/>
            </a:endParaRPr>
          </a:p>
        </p:txBody>
      </p:sp>
      <p:sp>
        <p:nvSpPr>
          <p:cNvPr id="7" name="Rectángulo redondeado 6"/>
          <p:cNvSpPr/>
          <p:nvPr/>
        </p:nvSpPr>
        <p:spPr>
          <a:xfrm>
            <a:off x="449655" y="3914188"/>
            <a:ext cx="1377894" cy="692277"/>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800" dirty="0">
                <a:solidFill>
                  <a:schemeClr val="tx1"/>
                </a:solidFill>
                <a:latin typeface="Arial Narrow" panose="020B0606020202030204" pitchFamily="34" charset="0"/>
              </a:rPr>
              <a:t>Informe de </a:t>
            </a:r>
            <a:r>
              <a:rPr lang="es-CO" sz="800" dirty="0">
                <a:solidFill>
                  <a:schemeClr val="tx1"/>
                </a:solidFill>
                <a:latin typeface="Arial Narrow" panose="020B0606020202030204" pitchFamily="34" charset="0"/>
              </a:rPr>
              <a:t>Análisis</a:t>
            </a:r>
            <a:r>
              <a:rPr lang="pt-BR" sz="800" dirty="0">
                <a:solidFill>
                  <a:schemeClr val="tx1"/>
                </a:solidFill>
                <a:latin typeface="Arial Narrow" panose="020B0606020202030204" pitchFamily="34" charset="0"/>
              </a:rPr>
              <a:t> de Impacto Normativo  (</a:t>
            </a:r>
            <a:r>
              <a:rPr lang="pt-BR" sz="800" dirty="0" err="1">
                <a:solidFill>
                  <a:schemeClr val="tx1"/>
                </a:solidFill>
                <a:latin typeface="Arial Narrow" panose="020B0606020202030204" pitchFamily="34" charset="0"/>
              </a:rPr>
              <a:t>AIN</a:t>
            </a:r>
            <a:r>
              <a:rPr lang="pt-BR" sz="800" dirty="0">
                <a:solidFill>
                  <a:schemeClr val="tx1"/>
                </a:solidFill>
                <a:latin typeface="Arial Narrow" panose="020B0606020202030204" pitchFamily="34" charset="0"/>
              </a:rPr>
              <a:t>)</a:t>
            </a:r>
            <a:endParaRPr lang="es-CO" sz="800" dirty="0">
              <a:solidFill>
                <a:schemeClr val="tx1"/>
              </a:solidFill>
              <a:latin typeface="Arial Narrow" panose="020B0606020202030204" pitchFamily="34" charset="0"/>
            </a:endParaRPr>
          </a:p>
        </p:txBody>
      </p:sp>
      <p:sp>
        <p:nvSpPr>
          <p:cNvPr id="8" name="Pentágono 7"/>
          <p:cNvSpPr/>
          <p:nvPr/>
        </p:nvSpPr>
        <p:spPr>
          <a:xfrm>
            <a:off x="1645990" y="3286652"/>
            <a:ext cx="2611484" cy="502561"/>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Excel o documento que incluya toda la normatividad actualizada de los 43 procesos del Ministerio.</a:t>
            </a:r>
            <a:endParaRPr lang="es-CO" sz="800" dirty="0">
              <a:solidFill>
                <a:schemeClr val="tx1"/>
              </a:solidFill>
              <a:latin typeface="Arial Narrow" panose="020B0606020202030204" pitchFamily="34" charset="0"/>
            </a:endParaRPr>
          </a:p>
        </p:txBody>
      </p:sp>
      <p:sp>
        <p:nvSpPr>
          <p:cNvPr id="9" name="Rectángulo redondeado 8"/>
          <p:cNvSpPr/>
          <p:nvPr/>
        </p:nvSpPr>
        <p:spPr>
          <a:xfrm>
            <a:off x="449655" y="3262946"/>
            <a:ext cx="1377894" cy="549974"/>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Normograma Actualizado</a:t>
            </a:r>
          </a:p>
        </p:txBody>
      </p:sp>
      <p:sp>
        <p:nvSpPr>
          <p:cNvPr id="10" name="Pentágono 9"/>
          <p:cNvSpPr/>
          <p:nvPr/>
        </p:nvSpPr>
        <p:spPr>
          <a:xfrm>
            <a:off x="5988920" y="2658453"/>
            <a:ext cx="2611484" cy="1130760"/>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Para llevar a cabo el lineamiento de la Consulta pública de los proyectos de actos administrativos, donde su principal objetivo es hacer participes a los ciudadanos por medio del gobierno abierto, la entidad debe publicar en el  Sistema Único de Consulta Pública (</a:t>
            </a:r>
            <a:r>
              <a:rPr lang="es-ES" sz="800" dirty="0" err="1">
                <a:solidFill>
                  <a:schemeClr val="tx1"/>
                </a:solidFill>
                <a:latin typeface="Arial Narrow" panose="020B0606020202030204" pitchFamily="34" charset="0"/>
              </a:rPr>
              <a:t>SUCOP</a:t>
            </a:r>
            <a:r>
              <a:rPr lang="es-ES" sz="800" dirty="0">
                <a:solidFill>
                  <a:schemeClr val="tx1"/>
                </a:solidFill>
                <a:latin typeface="Arial Narrow" panose="020B0606020202030204" pitchFamily="34" charset="0"/>
              </a:rPr>
              <a:t>). https://www.sucop.gov.co/agenda-regulatoria del </a:t>
            </a:r>
            <a:r>
              <a:rPr lang="es-ES" sz="800" dirty="0" err="1">
                <a:solidFill>
                  <a:schemeClr val="tx1"/>
                </a:solidFill>
                <a:latin typeface="Arial Narrow" panose="020B0606020202030204" pitchFamily="34" charset="0"/>
              </a:rPr>
              <a:t>DNP</a:t>
            </a:r>
            <a:r>
              <a:rPr lang="es-ES" sz="800" dirty="0">
                <a:solidFill>
                  <a:schemeClr val="tx1"/>
                </a:solidFill>
                <a:latin typeface="Arial Narrow" panose="020B0606020202030204" pitchFamily="34" charset="0"/>
              </a:rPr>
              <a:t> todas las normas vigentes para conocer y dar respuesta los comentarios que los ciudadanos emitan en un periodo de consulta pública.</a:t>
            </a:r>
            <a:endParaRPr lang="es-CO" sz="800" dirty="0">
              <a:solidFill>
                <a:schemeClr val="tx1"/>
              </a:solidFill>
              <a:latin typeface="Arial Narrow" panose="020B0606020202030204" pitchFamily="34" charset="0"/>
            </a:endParaRPr>
          </a:p>
        </p:txBody>
      </p:sp>
      <p:sp>
        <p:nvSpPr>
          <p:cNvPr id="11" name="Rectángulo redondeado 10"/>
          <p:cNvSpPr/>
          <p:nvPr/>
        </p:nvSpPr>
        <p:spPr>
          <a:xfrm>
            <a:off x="4792583" y="2635411"/>
            <a:ext cx="1377894" cy="1153802"/>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Publicación de las normas vigentes y de años anteriores en el Sistema Único de Consulta Pública (</a:t>
            </a:r>
            <a:r>
              <a:rPr lang="es-ES" sz="800" dirty="0" err="1">
                <a:solidFill>
                  <a:schemeClr val="tx1"/>
                </a:solidFill>
                <a:latin typeface="Arial Narrow" panose="020B0606020202030204" pitchFamily="34" charset="0"/>
              </a:rPr>
              <a:t>SUCOP</a:t>
            </a:r>
            <a:r>
              <a:rPr lang="es-ES" sz="800" dirty="0">
                <a:solidFill>
                  <a:schemeClr val="tx1"/>
                </a:solidFill>
                <a:latin typeface="Arial Narrow" panose="020B0606020202030204" pitchFamily="34" charset="0"/>
              </a:rPr>
              <a:t>) del sector Hacienda y Crédito Público.</a:t>
            </a:r>
            <a:endParaRPr lang="es-CO" sz="800" dirty="0">
              <a:solidFill>
                <a:schemeClr val="tx1"/>
              </a:solidFill>
              <a:latin typeface="Arial Narrow" panose="020B0606020202030204" pitchFamily="34" charset="0"/>
            </a:endParaRPr>
          </a:p>
        </p:txBody>
      </p:sp>
      <p:sp>
        <p:nvSpPr>
          <p:cNvPr id="16" name="Pentágono 15"/>
          <p:cNvSpPr/>
          <p:nvPr/>
        </p:nvSpPr>
        <p:spPr>
          <a:xfrm>
            <a:off x="6014419" y="3961602"/>
            <a:ext cx="2611484" cy="679818"/>
          </a:xfrm>
          <a:prstGeom prst="homePlate">
            <a:avLst>
              <a:gd name="adj" fmla="val 23585"/>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Según el </a:t>
            </a:r>
            <a:r>
              <a:rPr lang="es-ES" sz="800" dirty="0" err="1">
                <a:solidFill>
                  <a:schemeClr val="tx1"/>
                </a:solidFill>
                <a:latin typeface="Arial Narrow" panose="020B0606020202030204" pitchFamily="34" charset="0"/>
              </a:rPr>
              <a:t>DAFP</a:t>
            </a:r>
            <a:r>
              <a:rPr lang="es-ES" sz="800" dirty="0">
                <a:solidFill>
                  <a:schemeClr val="tx1"/>
                </a:solidFill>
                <a:latin typeface="Arial Narrow" panose="020B0606020202030204" pitchFamily="34" charset="0"/>
              </a:rPr>
              <a:t>, es una herramienta que permite la planeación normativa cuyo objetivo es  indicar los proyectos de actos administrativos que se pretende expedir el siguiente año para conocimiento y participación de la sociedad y los sujetos regulados.</a:t>
            </a:r>
            <a:endParaRPr lang="es-CO" sz="800" dirty="0">
              <a:solidFill>
                <a:schemeClr val="tx1"/>
              </a:solidFill>
              <a:latin typeface="Arial Narrow" panose="020B0606020202030204" pitchFamily="34" charset="0"/>
            </a:endParaRPr>
          </a:p>
        </p:txBody>
      </p:sp>
      <p:sp>
        <p:nvSpPr>
          <p:cNvPr id="17" name="Rectángulo redondeado 16"/>
          <p:cNvSpPr/>
          <p:nvPr/>
        </p:nvSpPr>
        <p:spPr>
          <a:xfrm>
            <a:off x="4792583" y="3949143"/>
            <a:ext cx="1377894" cy="692277"/>
          </a:xfrm>
          <a:prstGeom prst="roundRect">
            <a:avLst/>
          </a:prstGeom>
          <a:solidFill>
            <a:schemeClr val="accent5">
              <a:lumMod val="20000"/>
              <a:lumOff val="80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Agenda Regulatoria</a:t>
            </a:r>
          </a:p>
        </p:txBody>
      </p:sp>
      <p:sp>
        <p:nvSpPr>
          <p:cNvPr id="22" name="9 Rectángulo"/>
          <p:cNvSpPr/>
          <p:nvPr/>
        </p:nvSpPr>
        <p:spPr>
          <a:xfrm>
            <a:off x="1138602" y="2010066"/>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24" name="Grupo 23"/>
          <p:cNvGrpSpPr/>
          <p:nvPr/>
        </p:nvGrpSpPr>
        <p:grpSpPr>
          <a:xfrm>
            <a:off x="313323" y="841305"/>
            <a:ext cx="939950" cy="326500"/>
            <a:chOff x="135172" y="275594"/>
            <a:chExt cx="988661" cy="343420"/>
          </a:xfrm>
        </p:grpSpPr>
        <p:sp>
          <p:nvSpPr>
            <p:cNvPr id="25" name="Flecha derecha 24">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26" name="CuadroTexto 25">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27" name="Marcador de pie de página 2">
            <a:extLst>
              <a:ext uri="{FF2B5EF4-FFF2-40B4-BE49-F238E27FC236}">
                <a16:creationId xmlns:a16="http://schemas.microsoft.com/office/drawing/2014/main" id="{5D4E0A8A-8367-4E82-B593-97473F0D99F6}"/>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384956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6" grpId="0" animBg="1"/>
      <p:bldP spid="17" grpId="0" animBg="1"/>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0E5F600-87C6-4803-B563-192DDD1ECB49}"/>
              </a:ext>
            </a:extLst>
          </p:cNvPr>
          <p:cNvSpPr/>
          <p:nvPr/>
        </p:nvSpPr>
        <p:spPr>
          <a:xfrm>
            <a:off x="3467477" y="1573732"/>
            <a:ext cx="5315114" cy="30446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pic>
        <p:nvPicPr>
          <p:cNvPr id="3" name="Imagen 2"/>
          <p:cNvPicPr>
            <a:picLocks noChangeAspect="1"/>
          </p:cNvPicPr>
          <p:nvPr/>
        </p:nvPicPr>
        <p:blipFill rotWithShape="1">
          <a:blip r:embed="rId2"/>
          <a:srcRect l="5008" t="21162" r="21899"/>
          <a:stretch/>
        </p:blipFill>
        <p:spPr>
          <a:xfrm>
            <a:off x="3545953" y="1622075"/>
            <a:ext cx="4933231" cy="2996264"/>
          </a:xfrm>
          <a:prstGeom prst="rect">
            <a:avLst/>
          </a:prstGeom>
        </p:spPr>
      </p:pic>
      <p:sp>
        <p:nvSpPr>
          <p:cNvPr id="10" name="Pentágono 9"/>
          <p:cNvSpPr/>
          <p:nvPr/>
        </p:nvSpPr>
        <p:spPr>
          <a:xfrm>
            <a:off x="361409" y="2214543"/>
            <a:ext cx="2794613" cy="2704557"/>
          </a:xfrm>
          <a:prstGeom prst="homePlate">
            <a:avLst>
              <a:gd name="adj" fmla="val 23585"/>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61080"/>
            <a:r>
              <a:rPr lang="es-CO" sz="951" b="1" dirty="0">
                <a:solidFill>
                  <a:schemeClr val="tx1"/>
                </a:solidFill>
                <a:latin typeface="Arial Narrow" panose="020B0606020202030204" pitchFamily="34" charset="0"/>
              </a:rPr>
              <a:t>Objetivo de la dimensión: </a:t>
            </a:r>
          </a:p>
          <a:p>
            <a:pPr marL="261080" algn="just"/>
            <a:endParaRPr lang="es-CO" sz="951" b="1" dirty="0">
              <a:solidFill>
                <a:schemeClr val="tx1"/>
              </a:solidFill>
              <a:latin typeface="Arial Narrow" panose="020B0606020202030204" pitchFamily="34" charset="0"/>
            </a:endParaRPr>
          </a:p>
          <a:p>
            <a:pPr marL="261080" algn="just"/>
            <a:r>
              <a:rPr lang="es-ES" sz="856" dirty="0">
                <a:solidFill>
                  <a:schemeClr val="tx1"/>
                </a:solidFill>
                <a:latin typeface="Arial Narrow" panose="020B0606020202030204" pitchFamily="34" charset="0"/>
              </a:rPr>
              <a:t>Mide la capacidad de la entidad pública de conocer de manera permanente los avances en su gestión y la consecución efectiva de los resultados planteados con la oportunidad, cantidad y calidad esperadas, e implementar acciones para mitigar los riesgos que la desvían del cumplimiento de sus objetivos y metas; Así mismo, el compromiso de la entidad para identificar aciertos y desaciertos en su gestión y promover acciones de mejora para superarlos </a:t>
            </a:r>
            <a:r>
              <a:rPr lang="es-CO" sz="856" dirty="0">
                <a:solidFill>
                  <a:schemeClr val="tx1"/>
                </a:solidFill>
                <a:latin typeface="Arial Narrow" panose="020B0606020202030204" pitchFamily="34" charset="0"/>
              </a:rPr>
              <a:t> </a:t>
            </a:r>
          </a:p>
        </p:txBody>
      </p:sp>
      <p:sp>
        <p:nvSpPr>
          <p:cNvPr id="12" name="9 Rectángulo"/>
          <p:cNvSpPr/>
          <p:nvPr/>
        </p:nvSpPr>
        <p:spPr>
          <a:xfrm>
            <a:off x="1673297" y="752249"/>
            <a:ext cx="7328237"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500" b="1" dirty="0">
                <a:solidFill>
                  <a:schemeClr val="tx1">
                    <a:lumMod val="65000"/>
                    <a:lumOff val="35000"/>
                  </a:schemeClr>
                </a:solidFill>
                <a:latin typeface="Arial Narrow" panose="020B0606020202030204" pitchFamily="34" charset="0"/>
              </a:rPr>
              <a:t>Estructura – Dimensión Evaluación de Resultados</a:t>
            </a:r>
          </a:p>
        </p:txBody>
      </p:sp>
      <p:grpSp>
        <p:nvGrpSpPr>
          <p:cNvPr id="16" name="Grupo 15"/>
          <p:cNvGrpSpPr/>
          <p:nvPr/>
        </p:nvGrpSpPr>
        <p:grpSpPr>
          <a:xfrm>
            <a:off x="566655" y="1573732"/>
            <a:ext cx="2213284" cy="741090"/>
            <a:chOff x="6604824" y="861634"/>
            <a:chExt cx="2298093" cy="779494"/>
          </a:xfrm>
        </p:grpSpPr>
        <p:sp>
          <p:nvSpPr>
            <p:cNvPr id="17" name="Rectángulo redondeado 16">
              <a:hlinkClick r:id="rId3" action="ppaction://hlinksldjump"/>
            </p:cNvPr>
            <p:cNvSpPr/>
            <p:nvPr/>
          </p:nvSpPr>
          <p:spPr>
            <a:xfrm>
              <a:off x="6604824" y="861634"/>
              <a:ext cx="2298093" cy="779494"/>
            </a:xfrm>
            <a:prstGeom prst="roundRect">
              <a:avLst>
                <a:gd name="adj" fmla="val 50000"/>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91575" algn="ctr"/>
              <a:r>
                <a:rPr lang="es-CO" sz="1331" dirty="0">
                  <a:solidFill>
                    <a:schemeClr val="tx1"/>
                  </a:solidFill>
                  <a:latin typeface="Arial Narrow" panose="020B0606020202030204" pitchFamily="34" charset="0"/>
                </a:rPr>
                <a:t>Evaluación de Resultados</a:t>
              </a:r>
            </a:p>
          </p:txBody>
        </p:sp>
        <p:pic>
          <p:nvPicPr>
            <p:cNvPr id="18" name="Picture 16" descr="evaluation, evaluations, sig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521" y="1029908"/>
              <a:ext cx="555435" cy="5554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upo 20"/>
          <p:cNvGrpSpPr/>
          <p:nvPr/>
        </p:nvGrpSpPr>
        <p:grpSpPr>
          <a:xfrm>
            <a:off x="1246717" y="879596"/>
            <a:ext cx="1016650" cy="265268"/>
            <a:chOff x="1381125" y="1827907"/>
            <a:chExt cx="1266659" cy="279015"/>
          </a:xfrm>
        </p:grpSpPr>
        <p:pic>
          <p:nvPicPr>
            <p:cNvPr id="22" name="Imagen 21">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23" name="CuadroTexto 22">
              <a:hlinkClick r:id="rId5" action="ppaction://hlinksldjump"/>
            </p:cNvPr>
            <p:cNvSpPr txBox="1"/>
            <p:nvPr/>
          </p:nvSpPr>
          <p:spPr>
            <a:xfrm>
              <a:off x="1664115" y="1833843"/>
              <a:ext cx="983669" cy="204757"/>
            </a:xfrm>
            <a:prstGeom prst="rect">
              <a:avLst/>
            </a:prstGeom>
            <a:noFill/>
          </p:spPr>
          <p:txBody>
            <a:bodyPr wrap="square" rtlCol="0">
              <a:spAutoFit/>
            </a:bodyPr>
            <a:lstStyle/>
            <a:p>
              <a:r>
                <a:rPr lang="es-CO" sz="665" dirty="0">
                  <a:latin typeface="Arial Narrow" panose="020B0606020202030204" pitchFamily="34" charset="0"/>
                </a:rPr>
                <a:t>Regresar a estructura</a:t>
              </a:r>
            </a:p>
          </p:txBody>
        </p:sp>
      </p:grpSp>
      <p:sp>
        <p:nvSpPr>
          <p:cNvPr id="19" name="Marcador de pie de página 2">
            <a:extLst>
              <a:ext uri="{FF2B5EF4-FFF2-40B4-BE49-F238E27FC236}">
                <a16:creationId xmlns:a16="http://schemas.microsoft.com/office/drawing/2014/main" id="{52C8A090-D43E-4C30-9148-190E62CF3D17}"/>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20" name="Grupo 19">
            <a:extLst>
              <a:ext uri="{FF2B5EF4-FFF2-40B4-BE49-F238E27FC236}">
                <a16:creationId xmlns:a16="http://schemas.microsoft.com/office/drawing/2014/main" id="{E654C026-4774-40B2-9518-D1A961D9676C}"/>
              </a:ext>
            </a:extLst>
          </p:cNvPr>
          <p:cNvGrpSpPr/>
          <p:nvPr/>
        </p:nvGrpSpPr>
        <p:grpSpPr>
          <a:xfrm>
            <a:off x="201405" y="761746"/>
            <a:ext cx="869348" cy="500967"/>
            <a:chOff x="626678" y="746264"/>
            <a:chExt cx="869348" cy="500967"/>
          </a:xfrm>
        </p:grpSpPr>
        <p:sp>
          <p:nvSpPr>
            <p:cNvPr id="27" name="CuadroTexto 26">
              <a:hlinkClick r:id="rId8" action="ppaction://hlinksldjump"/>
              <a:extLst>
                <a:ext uri="{FF2B5EF4-FFF2-40B4-BE49-F238E27FC236}">
                  <a16:creationId xmlns:a16="http://schemas.microsoft.com/office/drawing/2014/main" id="{F076C135-80F3-4479-A1F0-39566F0BFC5B}"/>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28" name="Imagen 27">
              <a:hlinkClick r:id="rId8" action="ppaction://hlinksldjump"/>
              <a:extLst>
                <a:ext uri="{FF2B5EF4-FFF2-40B4-BE49-F238E27FC236}">
                  <a16:creationId xmlns:a16="http://schemas.microsoft.com/office/drawing/2014/main" id="{F54BCFD0-0DC5-43DF-85EB-3B6CAEBF2C09}"/>
                </a:ext>
              </a:extLst>
            </p:cNvPr>
            <p:cNvPicPr>
              <a:picLocks noChangeAspect="1"/>
            </p:cNvPicPr>
            <p:nvPr/>
          </p:nvPicPr>
          <p:blipFill>
            <a:blip r:embed="rId9"/>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209178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7"/>
          <p:cNvSpPr>
            <a:spLocks noEditPoints="1"/>
          </p:cNvSpPr>
          <p:nvPr/>
        </p:nvSpPr>
        <p:spPr bwMode="auto">
          <a:xfrm>
            <a:off x="2312263" y="1233896"/>
            <a:ext cx="1128310" cy="1111053"/>
          </a:xfrm>
          <a:custGeom>
            <a:avLst/>
            <a:gdLst>
              <a:gd name="T0" fmla="*/ 1617 w 3401"/>
              <a:gd name="T1" fmla="*/ 970 h 3349"/>
              <a:gd name="T2" fmla="*/ 1460 w 3401"/>
              <a:gd name="T3" fmla="*/ 1007 h 3349"/>
              <a:gd name="T4" fmla="*/ 1318 w 3401"/>
              <a:gd name="T5" fmla="*/ 1076 h 3349"/>
              <a:gd name="T6" fmla="*/ 1196 w 3401"/>
              <a:gd name="T7" fmla="*/ 1173 h 3349"/>
              <a:gd name="T8" fmla="*/ 1098 w 3401"/>
              <a:gd name="T9" fmla="*/ 1296 h 3349"/>
              <a:gd name="T10" fmla="*/ 1028 w 3401"/>
              <a:gd name="T11" fmla="*/ 1437 h 3349"/>
              <a:gd name="T12" fmla="*/ 992 w 3401"/>
              <a:gd name="T13" fmla="*/ 1596 h 3349"/>
              <a:gd name="T14" fmla="*/ 992 w 3401"/>
              <a:gd name="T15" fmla="*/ 1760 h 3349"/>
              <a:gd name="T16" fmla="*/ 1028 w 3401"/>
              <a:gd name="T17" fmla="*/ 1918 h 3349"/>
              <a:gd name="T18" fmla="*/ 1098 w 3401"/>
              <a:gd name="T19" fmla="*/ 2060 h 3349"/>
              <a:gd name="T20" fmla="*/ 1196 w 3401"/>
              <a:gd name="T21" fmla="*/ 2182 h 3349"/>
              <a:gd name="T22" fmla="*/ 1318 w 3401"/>
              <a:gd name="T23" fmla="*/ 2280 h 3349"/>
              <a:gd name="T24" fmla="*/ 1460 w 3401"/>
              <a:gd name="T25" fmla="*/ 2348 h 3349"/>
              <a:gd name="T26" fmla="*/ 1617 w 3401"/>
              <a:gd name="T27" fmla="*/ 2386 h 3349"/>
              <a:gd name="T28" fmla="*/ 1783 w 3401"/>
              <a:gd name="T29" fmla="*/ 2386 h 3349"/>
              <a:gd name="T30" fmla="*/ 1941 w 3401"/>
              <a:gd name="T31" fmla="*/ 2348 h 3349"/>
              <a:gd name="T32" fmla="*/ 2083 w 3401"/>
              <a:gd name="T33" fmla="*/ 2280 h 3349"/>
              <a:gd name="T34" fmla="*/ 2205 w 3401"/>
              <a:gd name="T35" fmla="*/ 2182 h 3349"/>
              <a:gd name="T36" fmla="*/ 2303 w 3401"/>
              <a:gd name="T37" fmla="*/ 2060 h 3349"/>
              <a:gd name="T38" fmla="*/ 2371 w 3401"/>
              <a:gd name="T39" fmla="*/ 1918 h 3349"/>
              <a:gd name="T40" fmla="*/ 2409 w 3401"/>
              <a:gd name="T41" fmla="*/ 1760 h 3349"/>
              <a:gd name="T42" fmla="*/ 2409 w 3401"/>
              <a:gd name="T43" fmla="*/ 1596 h 3349"/>
              <a:gd name="T44" fmla="*/ 2371 w 3401"/>
              <a:gd name="T45" fmla="*/ 1437 h 3349"/>
              <a:gd name="T46" fmla="*/ 2303 w 3401"/>
              <a:gd name="T47" fmla="*/ 1296 h 3349"/>
              <a:gd name="T48" fmla="*/ 2205 w 3401"/>
              <a:gd name="T49" fmla="*/ 1173 h 3349"/>
              <a:gd name="T50" fmla="*/ 2083 w 3401"/>
              <a:gd name="T51" fmla="*/ 1076 h 3349"/>
              <a:gd name="T52" fmla="*/ 1941 w 3401"/>
              <a:gd name="T53" fmla="*/ 1007 h 3349"/>
              <a:gd name="T54" fmla="*/ 1783 w 3401"/>
              <a:gd name="T55" fmla="*/ 970 h 3349"/>
              <a:gd name="T56" fmla="*/ 1421 w 3401"/>
              <a:gd name="T57" fmla="*/ 0 h 3349"/>
              <a:gd name="T58" fmla="*/ 1980 w 3401"/>
              <a:gd name="T59" fmla="*/ 354 h 3349"/>
              <a:gd name="T60" fmla="*/ 2164 w 3401"/>
              <a:gd name="T61" fmla="*/ 406 h 3349"/>
              <a:gd name="T62" fmla="*/ 2337 w 3401"/>
              <a:gd name="T63" fmla="*/ 484 h 3349"/>
              <a:gd name="T64" fmla="*/ 2992 w 3401"/>
              <a:gd name="T65" fmla="*/ 572 h 3349"/>
              <a:gd name="T66" fmla="*/ 2821 w 3401"/>
              <a:gd name="T67" fmla="*/ 921 h 3349"/>
              <a:gd name="T68" fmla="*/ 2917 w 3401"/>
              <a:gd name="T69" fmla="*/ 1085 h 3349"/>
              <a:gd name="T70" fmla="*/ 3303 w 3401"/>
              <a:gd name="T71" fmla="*/ 1112 h 3349"/>
              <a:gd name="T72" fmla="*/ 3052 w 3401"/>
              <a:gd name="T73" fmla="*/ 1723 h 3349"/>
              <a:gd name="T74" fmla="*/ 3033 w 3401"/>
              <a:gd name="T75" fmla="*/ 1915 h 3349"/>
              <a:gd name="T76" fmla="*/ 2987 w 3401"/>
              <a:gd name="T77" fmla="*/ 2097 h 3349"/>
              <a:gd name="T78" fmla="*/ 3013 w 3401"/>
              <a:gd name="T79" fmla="*/ 2757 h 3349"/>
              <a:gd name="T80" fmla="*/ 2640 w 3401"/>
              <a:gd name="T81" fmla="*/ 2650 h 3349"/>
              <a:gd name="T82" fmla="*/ 2495 w 3401"/>
              <a:gd name="T83" fmla="*/ 2772 h 3349"/>
              <a:gd name="T84" fmla="*/ 2536 w 3401"/>
              <a:gd name="T85" fmla="*/ 3158 h 3349"/>
              <a:gd name="T86" fmla="*/ 1890 w 3401"/>
              <a:gd name="T87" fmla="*/ 3018 h 3349"/>
              <a:gd name="T88" fmla="*/ 1700 w 3401"/>
              <a:gd name="T89" fmla="*/ 3031 h 3349"/>
              <a:gd name="T90" fmla="*/ 1509 w 3401"/>
              <a:gd name="T91" fmla="*/ 3018 h 3349"/>
              <a:gd name="T92" fmla="*/ 864 w 3401"/>
              <a:gd name="T93" fmla="*/ 3158 h 3349"/>
              <a:gd name="T94" fmla="*/ 906 w 3401"/>
              <a:gd name="T95" fmla="*/ 2772 h 3349"/>
              <a:gd name="T96" fmla="*/ 759 w 3401"/>
              <a:gd name="T97" fmla="*/ 2650 h 3349"/>
              <a:gd name="T98" fmla="*/ 388 w 3401"/>
              <a:gd name="T99" fmla="*/ 2757 h 3349"/>
              <a:gd name="T100" fmla="*/ 414 w 3401"/>
              <a:gd name="T101" fmla="*/ 2097 h 3349"/>
              <a:gd name="T102" fmla="*/ 368 w 3401"/>
              <a:gd name="T103" fmla="*/ 1915 h 3349"/>
              <a:gd name="T104" fmla="*/ 349 w 3401"/>
              <a:gd name="T105" fmla="*/ 1723 h 3349"/>
              <a:gd name="T106" fmla="*/ 96 w 3401"/>
              <a:gd name="T107" fmla="*/ 1112 h 3349"/>
              <a:gd name="T108" fmla="*/ 484 w 3401"/>
              <a:gd name="T109" fmla="*/ 1085 h 3349"/>
              <a:gd name="T110" fmla="*/ 580 w 3401"/>
              <a:gd name="T111" fmla="*/ 921 h 3349"/>
              <a:gd name="T112" fmla="*/ 409 w 3401"/>
              <a:gd name="T113" fmla="*/ 572 h 3349"/>
              <a:gd name="T114" fmla="*/ 1062 w 3401"/>
              <a:gd name="T115" fmla="*/ 484 h 3349"/>
              <a:gd name="T116" fmla="*/ 1237 w 3401"/>
              <a:gd name="T117" fmla="*/ 406 h 3349"/>
              <a:gd name="T118" fmla="*/ 1421 w 3401"/>
              <a:gd name="T119" fmla="*/ 354 h 3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01" h="3349">
                <a:moveTo>
                  <a:pt x="1700" y="965"/>
                </a:moveTo>
                <a:lnTo>
                  <a:pt x="1617" y="970"/>
                </a:lnTo>
                <a:lnTo>
                  <a:pt x="1537" y="984"/>
                </a:lnTo>
                <a:lnTo>
                  <a:pt x="1460" y="1007"/>
                </a:lnTo>
                <a:lnTo>
                  <a:pt x="1387" y="1038"/>
                </a:lnTo>
                <a:lnTo>
                  <a:pt x="1318" y="1076"/>
                </a:lnTo>
                <a:lnTo>
                  <a:pt x="1255" y="1121"/>
                </a:lnTo>
                <a:lnTo>
                  <a:pt x="1196" y="1173"/>
                </a:lnTo>
                <a:lnTo>
                  <a:pt x="1144" y="1232"/>
                </a:lnTo>
                <a:lnTo>
                  <a:pt x="1098" y="1296"/>
                </a:lnTo>
                <a:lnTo>
                  <a:pt x="1059" y="1364"/>
                </a:lnTo>
                <a:lnTo>
                  <a:pt x="1028" y="1437"/>
                </a:lnTo>
                <a:lnTo>
                  <a:pt x="1005" y="1514"/>
                </a:lnTo>
                <a:lnTo>
                  <a:pt x="992" y="1596"/>
                </a:lnTo>
                <a:lnTo>
                  <a:pt x="988" y="1677"/>
                </a:lnTo>
                <a:lnTo>
                  <a:pt x="992" y="1760"/>
                </a:lnTo>
                <a:lnTo>
                  <a:pt x="1005" y="1842"/>
                </a:lnTo>
                <a:lnTo>
                  <a:pt x="1028" y="1918"/>
                </a:lnTo>
                <a:lnTo>
                  <a:pt x="1059" y="1991"/>
                </a:lnTo>
                <a:lnTo>
                  <a:pt x="1098" y="2060"/>
                </a:lnTo>
                <a:lnTo>
                  <a:pt x="1144" y="2123"/>
                </a:lnTo>
                <a:lnTo>
                  <a:pt x="1196" y="2182"/>
                </a:lnTo>
                <a:lnTo>
                  <a:pt x="1255" y="2234"/>
                </a:lnTo>
                <a:lnTo>
                  <a:pt x="1318" y="2280"/>
                </a:lnTo>
                <a:lnTo>
                  <a:pt x="1387" y="2317"/>
                </a:lnTo>
                <a:lnTo>
                  <a:pt x="1460" y="2348"/>
                </a:lnTo>
                <a:lnTo>
                  <a:pt x="1537" y="2371"/>
                </a:lnTo>
                <a:lnTo>
                  <a:pt x="1617" y="2386"/>
                </a:lnTo>
                <a:lnTo>
                  <a:pt x="1700" y="2391"/>
                </a:lnTo>
                <a:lnTo>
                  <a:pt x="1783" y="2386"/>
                </a:lnTo>
                <a:lnTo>
                  <a:pt x="1864" y="2371"/>
                </a:lnTo>
                <a:lnTo>
                  <a:pt x="1941" y="2348"/>
                </a:lnTo>
                <a:lnTo>
                  <a:pt x="2014" y="2317"/>
                </a:lnTo>
                <a:lnTo>
                  <a:pt x="2083" y="2280"/>
                </a:lnTo>
                <a:lnTo>
                  <a:pt x="2146" y="2234"/>
                </a:lnTo>
                <a:lnTo>
                  <a:pt x="2205" y="2182"/>
                </a:lnTo>
                <a:lnTo>
                  <a:pt x="2257" y="2123"/>
                </a:lnTo>
                <a:lnTo>
                  <a:pt x="2303" y="2060"/>
                </a:lnTo>
                <a:lnTo>
                  <a:pt x="2340" y="1991"/>
                </a:lnTo>
                <a:lnTo>
                  <a:pt x="2371" y="1918"/>
                </a:lnTo>
                <a:lnTo>
                  <a:pt x="2394" y="1842"/>
                </a:lnTo>
                <a:lnTo>
                  <a:pt x="2409" y="1760"/>
                </a:lnTo>
                <a:lnTo>
                  <a:pt x="2413" y="1677"/>
                </a:lnTo>
                <a:lnTo>
                  <a:pt x="2409" y="1596"/>
                </a:lnTo>
                <a:lnTo>
                  <a:pt x="2394" y="1514"/>
                </a:lnTo>
                <a:lnTo>
                  <a:pt x="2371" y="1437"/>
                </a:lnTo>
                <a:lnTo>
                  <a:pt x="2340" y="1364"/>
                </a:lnTo>
                <a:lnTo>
                  <a:pt x="2303" y="1296"/>
                </a:lnTo>
                <a:lnTo>
                  <a:pt x="2257" y="1232"/>
                </a:lnTo>
                <a:lnTo>
                  <a:pt x="2205" y="1173"/>
                </a:lnTo>
                <a:lnTo>
                  <a:pt x="2146" y="1121"/>
                </a:lnTo>
                <a:lnTo>
                  <a:pt x="2083" y="1076"/>
                </a:lnTo>
                <a:lnTo>
                  <a:pt x="2014" y="1038"/>
                </a:lnTo>
                <a:lnTo>
                  <a:pt x="1941" y="1007"/>
                </a:lnTo>
                <a:lnTo>
                  <a:pt x="1864" y="984"/>
                </a:lnTo>
                <a:lnTo>
                  <a:pt x="1783" y="970"/>
                </a:lnTo>
                <a:lnTo>
                  <a:pt x="1700" y="965"/>
                </a:lnTo>
                <a:close/>
                <a:moveTo>
                  <a:pt x="1421" y="0"/>
                </a:moveTo>
                <a:lnTo>
                  <a:pt x="1980" y="0"/>
                </a:lnTo>
                <a:lnTo>
                  <a:pt x="1980" y="354"/>
                </a:lnTo>
                <a:lnTo>
                  <a:pt x="2073" y="377"/>
                </a:lnTo>
                <a:lnTo>
                  <a:pt x="2164" y="406"/>
                </a:lnTo>
                <a:lnTo>
                  <a:pt x="2252" y="442"/>
                </a:lnTo>
                <a:lnTo>
                  <a:pt x="2337" y="484"/>
                </a:lnTo>
                <a:lnTo>
                  <a:pt x="2565" y="214"/>
                </a:lnTo>
                <a:lnTo>
                  <a:pt x="2992" y="572"/>
                </a:lnTo>
                <a:lnTo>
                  <a:pt x="2765" y="843"/>
                </a:lnTo>
                <a:lnTo>
                  <a:pt x="2821" y="921"/>
                </a:lnTo>
                <a:lnTo>
                  <a:pt x="2871" y="1001"/>
                </a:lnTo>
                <a:lnTo>
                  <a:pt x="2917" y="1085"/>
                </a:lnTo>
                <a:lnTo>
                  <a:pt x="2956" y="1173"/>
                </a:lnTo>
                <a:lnTo>
                  <a:pt x="3303" y="1112"/>
                </a:lnTo>
                <a:lnTo>
                  <a:pt x="3401" y="1661"/>
                </a:lnTo>
                <a:lnTo>
                  <a:pt x="3052" y="1723"/>
                </a:lnTo>
                <a:lnTo>
                  <a:pt x="3046" y="1820"/>
                </a:lnTo>
                <a:lnTo>
                  <a:pt x="3033" y="1915"/>
                </a:lnTo>
                <a:lnTo>
                  <a:pt x="3013" y="2008"/>
                </a:lnTo>
                <a:lnTo>
                  <a:pt x="2987" y="2097"/>
                </a:lnTo>
                <a:lnTo>
                  <a:pt x="3292" y="2275"/>
                </a:lnTo>
                <a:lnTo>
                  <a:pt x="3013" y="2757"/>
                </a:lnTo>
                <a:lnTo>
                  <a:pt x="2707" y="2581"/>
                </a:lnTo>
                <a:lnTo>
                  <a:pt x="2640" y="2650"/>
                </a:lnTo>
                <a:lnTo>
                  <a:pt x="2570" y="2713"/>
                </a:lnTo>
                <a:lnTo>
                  <a:pt x="2495" y="2772"/>
                </a:lnTo>
                <a:lnTo>
                  <a:pt x="2415" y="2826"/>
                </a:lnTo>
                <a:lnTo>
                  <a:pt x="2536" y="3158"/>
                </a:lnTo>
                <a:lnTo>
                  <a:pt x="2011" y="3349"/>
                </a:lnTo>
                <a:lnTo>
                  <a:pt x="1890" y="3018"/>
                </a:lnTo>
                <a:lnTo>
                  <a:pt x="1796" y="3028"/>
                </a:lnTo>
                <a:lnTo>
                  <a:pt x="1700" y="3031"/>
                </a:lnTo>
                <a:lnTo>
                  <a:pt x="1604" y="3028"/>
                </a:lnTo>
                <a:lnTo>
                  <a:pt x="1509" y="3018"/>
                </a:lnTo>
                <a:lnTo>
                  <a:pt x="1388" y="3349"/>
                </a:lnTo>
                <a:lnTo>
                  <a:pt x="864" y="3158"/>
                </a:lnTo>
                <a:lnTo>
                  <a:pt x="986" y="2826"/>
                </a:lnTo>
                <a:lnTo>
                  <a:pt x="906" y="2772"/>
                </a:lnTo>
                <a:lnTo>
                  <a:pt x="831" y="2713"/>
                </a:lnTo>
                <a:lnTo>
                  <a:pt x="759" y="2650"/>
                </a:lnTo>
                <a:lnTo>
                  <a:pt x="694" y="2581"/>
                </a:lnTo>
                <a:lnTo>
                  <a:pt x="388" y="2757"/>
                </a:lnTo>
                <a:lnTo>
                  <a:pt x="108" y="2275"/>
                </a:lnTo>
                <a:lnTo>
                  <a:pt x="414" y="2097"/>
                </a:lnTo>
                <a:lnTo>
                  <a:pt x="388" y="2008"/>
                </a:lnTo>
                <a:lnTo>
                  <a:pt x="368" y="1915"/>
                </a:lnTo>
                <a:lnTo>
                  <a:pt x="355" y="1820"/>
                </a:lnTo>
                <a:lnTo>
                  <a:pt x="349" y="1723"/>
                </a:lnTo>
                <a:lnTo>
                  <a:pt x="0" y="1661"/>
                </a:lnTo>
                <a:lnTo>
                  <a:pt x="96" y="1112"/>
                </a:lnTo>
                <a:lnTo>
                  <a:pt x="445" y="1173"/>
                </a:lnTo>
                <a:lnTo>
                  <a:pt x="484" y="1085"/>
                </a:lnTo>
                <a:lnTo>
                  <a:pt x="530" y="1001"/>
                </a:lnTo>
                <a:lnTo>
                  <a:pt x="580" y="921"/>
                </a:lnTo>
                <a:lnTo>
                  <a:pt x="636" y="843"/>
                </a:lnTo>
                <a:lnTo>
                  <a:pt x="409" y="572"/>
                </a:lnTo>
                <a:lnTo>
                  <a:pt x="836" y="214"/>
                </a:lnTo>
                <a:lnTo>
                  <a:pt x="1062" y="484"/>
                </a:lnTo>
                <a:lnTo>
                  <a:pt x="1149" y="442"/>
                </a:lnTo>
                <a:lnTo>
                  <a:pt x="1237" y="406"/>
                </a:lnTo>
                <a:lnTo>
                  <a:pt x="1328" y="377"/>
                </a:lnTo>
                <a:lnTo>
                  <a:pt x="1421" y="354"/>
                </a:lnTo>
                <a:lnTo>
                  <a:pt x="1421" y="0"/>
                </a:lnTo>
                <a:close/>
              </a:path>
            </a:pathLst>
          </a:custGeom>
          <a:solidFill>
            <a:srgbClr val="781214"/>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5" name="Freeform 18"/>
          <p:cNvSpPr>
            <a:spLocks noEditPoints="1"/>
          </p:cNvSpPr>
          <p:nvPr/>
        </p:nvSpPr>
        <p:spPr bwMode="auto">
          <a:xfrm>
            <a:off x="3048626" y="2215387"/>
            <a:ext cx="874479" cy="874479"/>
          </a:xfrm>
          <a:custGeom>
            <a:avLst/>
            <a:gdLst>
              <a:gd name="T0" fmla="*/ 1136 w 2411"/>
              <a:gd name="T1" fmla="*/ 712 h 2433"/>
              <a:gd name="T2" fmla="*/ 1004 w 2411"/>
              <a:gd name="T3" fmla="*/ 748 h 2433"/>
              <a:gd name="T4" fmla="*/ 892 w 2411"/>
              <a:gd name="T5" fmla="*/ 816 h 2433"/>
              <a:gd name="T6" fmla="*/ 801 w 2411"/>
              <a:gd name="T7" fmla="*/ 909 h 2433"/>
              <a:gd name="T8" fmla="*/ 735 w 2411"/>
              <a:gd name="T9" fmla="*/ 1023 h 2433"/>
              <a:gd name="T10" fmla="*/ 701 w 2411"/>
              <a:gd name="T11" fmla="*/ 1150 h 2433"/>
              <a:gd name="T12" fmla="*/ 701 w 2411"/>
              <a:gd name="T13" fmla="*/ 1287 h 2433"/>
              <a:gd name="T14" fmla="*/ 739 w 2411"/>
              <a:gd name="T15" fmla="*/ 1419 h 2433"/>
              <a:gd name="T16" fmla="*/ 806 w 2411"/>
              <a:gd name="T17" fmla="*/ 1533 h 2433"/>
              <a:gd name="T18" fmla="*/ 900 w 2411"/>
              <a:gd name="T19" fmla="*/ 1624 h 2433"/>
              <a:gd name="T20" fmla="*/ 1012 w 2411"/>
              <a:gd name="T21" fmla="*/ 1688 h 2433"/>
              <a:gd name="T22" fmla="*/ 1141 w 2411"/>
              <a:gd name="T23" fmla="*/ 1722 h 2433"/>
              <a:gd name="T24" fmla="*/ 1278 w 2411"/>
              <a:gd name="T25" fmla="*/ 1722 h 2433"/>
              <a:gd name="T26" fmla="*/ 1408 w 2411"/>
              <a:gd name="T27" fmla="*/ 1685 h 2433"/>
              <a:gd name="T28" fmla="*/ 1523 w 2411"/>
              <a:gd name="T29" fmla="*/ 1618 h 2433"/>
              <a:gd name="T30" fmla="*/ 1614 w 2411"/>
              <a:gd name="T31" fmla="*/ 1525 h 2433"/>
              <a:gd name="T32" fmla="*/ 1679 w 2411"/>
              <a:gd name="T33" fmla="*/ 1411 h 2433"/>
              <a:gd name="T34" fmla="*/ 1713 w 2411"/>
              <a:gd name="T35" fmla="*/ 1284 h 2433"/>
              <a:gd name="T36" fmla="*/ 1713 w 2411"/>
              <a:gd name="T37" fmla="*/ 1147 h 2433"/>
              <a:gd name="T38" fmla="*/ 1676 w 2411"/>
              <a:gd name="T39" fmla="*/ 1015 h 2433"/>
              <a:gd name="T40" fmla="*/ 1607 w 2411"/>
              <a:gd name="T41" fmla="*/ 901 h 2433"/>
              <a:gd name="T42" fmla="*/ 1514 w 2411"/>
              <a:gd name="T43" fmla="*/ 810 h 2433"/>
              <a:gd name="T44" fmla="*/ 1400 w 2411"/>
              <a:gd name="T45" fmla="*/ 745 h 2433"/>
              <a:gd name="T46" fmla="*/ 1273 w 2411"/>
              <a:gd name="T47" fmla="*/ 710 h 2433"/>
              <a:gd name="T48" fmla="*/ 1239 w 2411"/>
              <a:gd name="T49" fmla="*/ 0 h 2433"/>
              <a:gd name="T50" fmla="*/ 1366 w 2411"/>
              <a:gd name="T51" fmla="*/ 261 h 2433"/>
              <a:gd name="T52" fmla="*/ 1540 w 2411"/>
              <a:gd name="T53" fmla="*/ 308 h 2433"/>
              <a:gd name="T54" fmla="*/ 2013 w 2411"/>
              <a:gd name="T55" fmla="*/ 306 h 2433"/>
              <a:gd name="T56" fmla="*/ 1941 w 2411"/>
              <a:gd name="T57" fmla="*/ 586 h 2433"/>
              <a:gd name="T58" fmla="*/ 2047 w 2411"/>
              <a:gd name="T59" fmla="*/ 735 h 2433"/>
              <a:gd name="T60" fmla="*/ 2411 w 2411"/>
              <a:gd name="T61" fmla="*/ 1038 h 2433"/>
              <a:gd name="T62" fmla="*/ 2176 w 2411"/>
              <a:gd name="T63" fmla="*/ 1207 h 2433"/>
              <a:gd name="T64" fmla="*/ 2160 w 2411"/>
              <a:gd name="T65" fmla="*/ 1388 h 2433"/>
              <a:gd name="T66" fmla="*/ 2244 w 2411"/>
              <a:gd name="T67" fmla="*/ 1853 h 2433"/>
              <a:gd name="T68" fmla="*/ 1956 w 2411"/>
              <a:gd name="T69" fmla="*/ 1831 h 2433"/>
              <a:gd name="T70" fmla="*/ 1827 w 2411"/>
              <a:gd name="T71" fmla="*/ 1960 h 2433"/>
              <a:gd name="T72" fmla="*/ 1593 w 2411"/>
              <a:gd name="T73" fmla="*/ 2371 h 2433"/>
              <a:gd name="T74" fmla="*/ 1408 w 2411"/>
              <a:gd name="T75" fmla="*/ 2164 h 2433"/>
              <a:gd name="T76" fmla="*/ 1272 w 2411"/>
              <a:gd name="T77" fmla="*/ 2183 h 2433"/>
              <a:gd name="T78" fmla="*/ 1151 w 2411"/>
              <a:gd name="T79" fmla="*/ 2433 h 2433"/>
              <a:gd name="T80" fmla="*/ 814 w 2411"/>
              <a:gd name="T81" fmla="*/ 2102 h 2433"/>
              <a:gd name="T82" fmla="*/ 656 w 2411"/>
              <a:gd name="T83" fmla="*/ 2012 h 2433"/>
              <a:gd name="T84" fmla="*/ 383 w 2411"/>
              <a:gd name="T85" fmla="*/ 2113 h 2433"/>
              <a:gd name="T86" fmla="*/ 336 w 2411"/>
              <a:gd name="T87" fmla="*/ 1642 h 2433"/>
              <a:gd name="T88" fmla="*/ 273 w 2411"/>
              <a:gd name="T89" fmla="*/ 1473 h 2433"/>
              <a:gd name="T90" fmla="*/ 0 w 2411"/>
              <a:gd name="T91" fmla="*/ 1374 h 2433"/>
              <a:gd name="T92" fmla="*/ 268 w 2411"/>
              <a:gd name="T93" fmla="*/ 982 h 2433"/>
              <a:gd name="T94" fmla="*/ 328 w 2411"/>
              <a:gd name="T95" fmla="*/ 811 h 2433"/>
              <a:gd name="T96" fmla="*/ 181 w 2411"/>
              <a:gd name="T97" fmla="*/ 560 h 2433"/>
              <a:gd name="T98" fmla="*/ 638 w 2411"/>
              <a:gd name="T99" fmla="*/ 433 h 2433"/>
              <a:gd name="T100" fmla="*/ 792 w 2411"/>
              <a:gd name="T101" fmla="*/ 340 h 2433"/>
              <a:gd name="T102" fmla="*/ 843 w 2411"/>
              <a:gd name="T103" fmla="*/ 55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2433">
                <a:moveTo>
                  <a:pt x="1206" y="707"/>
                </a:moveTo>
                <a:lnTo>
                  <a:pt x="1136" y="712"/>
                </a:lnTo>
                <a:lnTo>
                  <a:pt x="1068" y="725"/>
                </a:lnTo>
                <a:lnTo>
                  <a:pt x="1004" y="748"/>
                </a:lnTo>
                <a:lnTo>
                  <a:pt x="946" y="779"/>
                </a:lnTo>
                <a:lnTo>
                  <a:pt x="892" y="816"/>
                </a:lnTo>
                <a:lnTo>
                  <a:pt x="843" y="860"/>
                </a:lnTo>
                <a:lnTo>
                  <a:pt x="801" y="909"/>
                </a:lnTo>
                <a:lnTo>
                  <a:pt x="763" y="965"/>
                </a:lnTo>
                <a:lnTo>
                  <a:pt x="735" y="1023"/>
                </a:lnTo>
                <a:lnTo>
                  <a:pt x="714" y="1085"/>
                </a:lnTo>
                <a:lnTo>
                  <a:pt x="701" y="1150"/>
                </a:lnTo>
                <a:lnTo>
                  <a:pt x="696" y="1219"/>
                </a:lnTo>
                <a:lnTo>
                  <a:pt x="701" y="1287"/>
                </a:lnTo>
                <a:lnTo>
                  <a:pt x="716" y="1356"/>
                </a:lnTo>
                <a:lnTo>
                  <a:pt x="739" y="1419"/>
                </a:lnTo>
                <a:lnTo>
                  <a:pt x="768" y="1478"/>
                </a:lnTo>
                <a:lnTo>
                  <a:pt x="806" y="1533"/>
                </a:lnTo>
                <a:lnTo>
                  <a:pt x="849" y="1582"/>
                </a:lnTo>
                <a:lnTo>
                  <a:pt x="900" y="1624"/>
                </a:lnTo>
                <a:lnTo>
                  <a:pt x="954" y="1660"/>
                </a:lnTo>
                <a:lnTo>
                  <a:pt x="1012" y="1688"/>
                </a:lnTo>
                <a:lnTo>
                  <a:pt x="1076" y="1709"/>
                </a:lnTo>
                <a:lnTo>
                  <a:pt x="1141" y="1722"/>
                </a:lnTo>
                <a:lnTo>
                  <a:pt x="1208" y="1727"/>
                </a:lnTo>
                <a:lnTo>
                  <a:pt x="1278" y="1722"/>
                </a:lnTo>
                <a:lnTo>
                  <a:pt x="1345" y="1708"/>
                </a:lnTo>
                <a:lnTo>
                  <a:pt x="1408" y="1685"/>
                </a:lnTo>
                <a:lnTo>
                  <a:pt x="1469" y="1655"/>
                </a:lnTo>
                <a:lnTo>
                  <a:pt x="1523" y="1618"/>
                </a:lnTo>
                <a:lnTo>
                  <a:pt x="1571" y="1574"/>
                </a:lnTo>
                <a:lnTo>
                  <a:pt x="1614" y="1525"/>
                </a:lnTo>
                <a:lnTo>
                  <a:pt x="1650" y="1470"/>
                </a:lnTo>
                <a:lnTo>
                  <a:pt x="1679" y="1411"/>
                </a:lnTo>
                <a:lnTo>
                  <a:pt x="1700" y="1349"/>
                </a:lnTo>
                <a:lnTo>
                  <a:pt x="1713" y="1284"/>
                </a:lnTo>
                <a:lnTo>
                  <a:pt x="1718" y="1215"/>
                </a:lnTo>
                <a:lnTo>
                  <a:pt x="1713" y="1147"/>
                </a:lnTo>
                <a:lnTo>
                  <a:pt x="1699" y="1079"/>
                </a:lnTo>
                <a:lnTo>
                  <a:pt x="1676" y="1015"/>
                </a:lnTo>
                <a:lnTo>
                  <a:pt x="1645" y="955"/>
                </a:lnTo>
                <a:lnTo>
                  <a:pt x="1607" y="901"/>
                </a:lnTo>
                <a:lnTo>
                  <a:pt x="1563" y="852"/>
                </a:lnTo>
                <a:lnTo>
                  <a:pt x="1514" y="810"/>
                </a:lnTo>
                <a:lnTo>
                  <a:pt x="1461" y="774"/>
                </a:lnTo>
                <a:lnTo>
                  <a:pt x="1400" y="745"/>
                </a:lnTo>
                <a:lnTo>
                  <a:pt x="1338" y="723"/>
                </a:lnTo>
                <a:lnTo>
                  <a:pt x="1273" y="710"/>
                </a:lnTo>
                <a:lnTo>
                  <a:pt x="1206" y="707"/>
                </a:lnTo>
                <a:close/>
                <a:moveTo>
                  <a:pt x="1239" y="0"/>
                </a:moveTo>
                <a:lnTo>
                  <a:pt x="1275" y="251"/>
                </a:lnTo>
                <a:lnTo>
                  <a:pt x="1366" y="261"/>
                </a:lnTo>
                <a:lnTo>
                  <a:pt x="1454" y="280"/>
                </a:lnTo>
                <a:lnTo>
                  <a:pt x="1540" y="308"/>
                </a:lnTo>
                <a:lnTo>
                  <a:pt x="1676" y="93"/>
                </a:lnTo>
                <a:lnTo>
                  <a:pt x="2013" y="306"/>
                </a:lnTo>
                <a:lnTo>
                  <a:pt x="1879" y="520"/>
                </a:lnTo>
                <a:lnTo>
                  <a:pt x="1941" y="586"/>
                </a:lnTo>
                <a:lnTo>
                  <a:pt x="1998" y="658"/>
                </a:lnTo>
                <a:lnTo>
                  <a:pt x="2047" y="735"/>
                </a:lnTo>
                <a:lnTo>
                  <a:pt x="2288" y="657"/>
                </a:lnTo>
                <a:lnTo>
                  <a:pt x="2411" y="1038"/>
                </a:lnTo>
                <a:lnTo>
                  <a:pt x="2169" y="1114"/>
                </a:lnTo>
                <a:lnTo>
                  <a:pt x="2176" y="1207"/>
                </a:lnTo>
                <a:lnTo>
                  <a:pt x="2173" y="1299"/>
                </a:lnTo>
                <a:lnTo>
                  <a:pt x="2160" y="1388"/>
                </a:lnTo>
                <a:lnTo>
                  <a:pt x="2394" y="1483"/>
                </a:lnTo>
                <a:lnTo>
                  <a:pt x="2244" y="1853"/>
                </a:lnTo>
                <a:lnTo>
                  <a:pt x="2010" y="1758"/>
                </a:lnTo>
                <a:lnTo>
                  <a:pt x="1956" y="1831"/>
                </a:lnTo>
                <a:lnTo>
                  <a:pt x="1894" y="1898"/>
                </a:lnTo>
                <a:lnTo>
                  <a:pt x="1827" y="1960"/>
                </a:lnTo>
                <a:lnTo>
                  <a:pt x="1946" y="2183"/>
                </a:lnTo>
                <a:lnTo>
                  <a:pt x="1593" y="2371"/>
                </a:lnTo>
                <a:lnTo>
                  <a:pt x="1474" y="2148"/>
                </a:lnTo>
                <a:lnTo>
                  <a:pt x="1408" y="2164"/>
                </a:lnTo>
                <a:lnTo>
                  <a:pt x="1340" y="2177"/>
                </a:lnTo>
                <a:lnTo>
                  <a:pt x="1272" y="2183"/>
                </a:lnTo>
                <a:lnTo>
                  <a:pt x="1205" y="2185"/>
                </a:lnTo>
                <a:lnTo>
                  <a:pt x="1151" y="2433"/>
                </a:lnTo>
                <a:lnTo>
                  <a:pt x="760" y="2350"/>
                </a:lnTo>
                <a:lnTo>
                  <a:pt x="814" y="2102"/>
                </a:lnTo>
                <a:lnTo>
                  <a:pt x="732" y="2061"/>
                </a:lnTo>
                <a:lnTo>
                  <a:pt x="656" y="2012"/>
                </a:lnTo>
                <a:lnTo>
                  <a:pt x="582" y="1957"/>
                </a:lnTo>
                <a:lnTo>
                  <a:pt x="383" y="2113"/>
                </a:lnTo>
                <a:lnTo>
                  <a:pt x="137" y="1797"/>
                </a:lnTo>
                <a:lnTo>
                  <a:pt x="336" y="1642"/>
                </a:lnTo>
                <a:lnTo>
                  <a:pt x="300" y="1559"/>
                </a:lnTo>
                <a:lnTo>
                  <a:pt x="273" y="1473"/>
                </a:lnTo>
                <a:lnTo>
                  <a:pt x="253" y="1382"/>
                </a:lnTo>
                <a:lnTo>
                  <a:pt x="0" y="1374"/>
                </a:lnTo>
                <a:lnTo>
                  <a:pt x="14" y="974"/>
                </a:lnTo>
                <a:lnTo>
                  <a:pt x="268" y="982"/>
                </a:lnTo>
                <a:lnTo>
                  <a:pt x="294" y="896"/>
                </a:lnTo>
                <a:lnTo>
                  <a:pt x="328" y="811"/>
                </a:lnTo>
                <a:lnTo>
                  <a:pt x="370" y="730"/>
                </a:lnTo>
                <a:lnTo>
                  <a:pt x="181" y="560"/>
                </a:lnTo>
                <a:lnTo>
                  <a:pt x="450" y="264"/>
                </a:lnTo>
                <a:lnTo>
                  <a:pt x="638" y="433"/>
                </a:lnTo>
                <a:lnTo>
                  <a:pt x="713" y="384"/>
                </a:lnTo>
                <a:lnTo>
                  <a:pt x="792" y="340"/>
                </a:lnTo>
                <a:lnTo>
                  <a:pt x="879" y="306"/>
                </a:lnTo>
                <a:lnTo>
                  <a:pt x="843" y="55"/>
                </a:lnTo>
                <a:lnTo>
                  <a:pt x="1239" y="0"/>
                </a:lnTo>
                <a:close/>
              </a:path>
            </a:pathLst>
          </a:custGeom>
          <a:solidFill>
            <a:srgbClr val="404040"/>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6" name="Freeform 19"/>
          <p:cNvSpPr>
            <a:spLocks noEditPoints="1"/>
          </p:cNvSpPr>
          <p:nvPr/>
        </p:nvSpPr>
        <p:spPr bwMode="auto">
          <a:xfrm>
            <a:off x="6953457" y="3361689"/>
            <a:ext cx="1620357" cy="1620357"/>
          </a:xfrm>
          <a:custGeom>
            <a:avLst/>
            <a:gdLst>
              <a:gd name="T0" fmla="*/ 869 w 1902"/>
              <a:gd name="T1" fmla="*/ 565 h 1921"/>
              <a:gd name="T2" fmla="*/ 760 w 1902"/>
              <a:gd name="T3" fmla="*/ 606 h 1921"/>
              <a:gd name="T4" fmla="*/ 665 w 1902"/>
              <a:gd name="T5" fmla="*/ 676 h 1921"/>
              <a:gd name="T6" fmla="*/ 597 w 1902"/>
              <a:gd name="T7" fmla="*/ 767 h 1921"/>
              <a:gd name="T8" fmla="*/ 558 w 1902"/>
              <a:gd name="T9" fmla="*/ 872 h 1921"/>
              <a:gd name="T10" fmla="*/ 548 w 1902"/>
              <a:gd name="T11" fmla="*/ 984 h 1921"/>
              <a:gd name="T12" fmla="*/ 571 w 1902"/>
              <a:gd name="T13" fmla="*/ 1097 h 1921"/>
              <a:gd name="T14" fmla="*/ 628 w 1902"/>
              <a:gd name="T15" fmla="*/ 1203 h 1921"/>
              <a:gd name="T16" fmla="*/ 709 w 1902"/>
              <a:gd name="T17" fmla="*/ 1284 h 1921"/>
              <a:gd name="T18" fmla="*/ 809 w 1902"/>
              <a:gd name="T19" fmla="*/ 1338 h 1921"/>
              <a:gd name="T20" fmla="*/ 918 w 1902"/>
              <a:gd name="T21" fmla="*/ 1362 h 1921"/>
              <a:gd name="T22" fmla="*/ 1030 w 1902"/>
              <a:gd name="T23" fmla="*/ 1356 h 1921"/>
              <a:gd name="T24" fmla="*/ 1141 w 1902"/>
              <a:gd name="T25" fmla="*/ 1315 h 1921"/>
              <a:gd name="T26" fmla="*/ 1235 w 1902"/>
              <a:gd name="T27" fmla="*/ 1245 h 1921"/>
              <a:gd name="T28" fmla="*/ 1304 w 1902"/>
              <a:gd name="T29" fmla="*/ 1154 h 1921"/>
              <a:gd name="T30" fmla="*/ 1343 w 1902"/>
              <a:gd name="T31" fmla="*/ 1049 h 1921"/>
              <a:gd name="T32" fmla="*/ 1353 w 1902"/>
              <a:gd name="T33" fmla="*/ 937 h 1921"/>
              <a:gd name="T34" fmla="*/ 1330 w 1902"/>
              <a:gd name="T35" fmla="*/ 824 h 1921"/>
              <a:gd name="T36" fmla="*/ 1273 w 1902"/>
              <a:gd name="T37" fmla="*/ 719 h 1921"/>
              <a:gd name="T38" fmla="*/ 1191 w 1902"/>
              <a:gd name="T39" fmla="*/ 639 h 1921"/>
              <a:gd name="T40" fmla="*/ 1092 w 1902"/>
              <a:gd name="T41" fmla="*/ 583 h 1921"/>
              <a:gd name="T42" fmla="*/ 983 w 1902"/>
              <a:gd name="T43" fmla="*/ 559 h 1921"/>
              <a:gd name="T44" fmla="*/ 988 w 1902"/>
              <a:gd name="T45" fmla="*/ 0 h 1921"/>
              <a:gd name="T46" fmla="*/ 1257 w 1902"/>
              <a:gd name="T47" fmla="*/ 261 h 1921"/>
              <a:gd name="T48" fmla="*/ 1382 w 1902"/>
              <a:gd name="T49" fmla="*/ 329 h 1921"/>
              <a:gd name="T50" fmla="*/ 1596 w 1902"/>
              <a:gd name="T51" fmla="*/ 249 h 1921"/>
              <a:gd name="T52" fmla="*/ 1635 w 1902"/>
              <a:gd name="T53" fmla="*/ 621 h 1921"/>
              <a:gd name="T54" fmla="*/ 1687 w 1902"/>
              <a:gd name="T55" fmla="*/ 756 h 1921"/>
              <a:gd name="T56" fmla="*/ 1902 w 1902"/>
              <a:gd name="T57" fmla="*/ 831 h 1921"/>
              <a:gd name="T58" fmla="*/ 1693 w 1902"/>
              <a:gd name="T59" fmla="*/ 1141 h 1921"/>
              <a:gd name="T60" fmla="*/ 1646 w 1902"/>
              <a:gd name="T61" fmla="*/ 1276 h 1921"/>
              <a:gd name="T62" fmla="*/ 1763 w 1902"/>
              <a:gd name="T63" fmla="*/ 1473 h 1921"/>
              <a:gd name="T64" fmla="*/ 1403 w 1902"/>
              <a:gd name="T65" fmla="*/ 1576 h 1921"/>
              <a:gd name="T66" fmla="*/ 1312 w 1902"/>
              <a:gd name="T67" fmla="*/ 1634 h 1921"/>
              <a:gd name="T68" fmla="*/ 1214 w 1902"/>
              <a:gd name="T69" fmla="*/ 1678 h 1921"/>
              <a:gd name="T70" fmla="*/ 931 w 1902"/>
              <a:gd name="T71" fmla="*/ 1921 h 1921"/>
              <a:gd name="T72" fmla="*/ 830 w 1902"/>
              <a:gd name="T73" fmla="*/ 1716 h 1921"/>
              <a:gd name="T74" fmla="*/ 691 w 1902"/>
              <a:gd name="T75" fmla="*/ 1680 h 1921"/>
              <a:gd name="T76" fmla="*/ 318 w 1902"/>
              <a:gd name="T77" fmla="*/ 1685 h 1921"/>
              <a:gd name="T78" fmla="*/ 373 w 1902"/>
              <a:gd name="T79" fmla="*/ 1463 h 1921"/>
              <a:gd name="T80" fmla="*/ 289 w 1902"/>
              <a:gd name="T81" fmla="*/ 1346 h 1921"/>
              <a:gd name="T82" fmla="*/ 0 w 1902"/>
              <a:gd name="T83" fmla="*/ 1108 h 1921"/>
              <a:gd name="T84" fmla="*/ 186 w 1902"/>
              <a:gd name="T85" fmla="*/ 974 h 1921"/>
              <a:gd name="T86" fmla="*/ 197 w 1902"/>
              <a:gd name="T87" fmla="*/ 831 h 1921"/>
              <a:gd name="T88" fmla="*/ 127 w 1902"/>
              <a:gd name="T89" fmla="*/ 464 h 1921"/>
              <a:gd name="T90" fmla="*/ 355 w 1902"/>
              <a:gd name="T91" fmla="*/ 481 h 1921"/>
              <a:gd name="T92" fmla="*/ 457 w 1902"/>
              <a:gd name="T93" fmla="*/ 376 h 1921"/>
              <a:gd name="T94" fmla="*/ 639 w 1902"/>
              <a:gd name="T95" fmla="*/ 50 h 1921"/>
              <a:gd name="T96" fmla="*/ 805 w 1902"/>
              <a:gd name="T97" fmla="*/ 210 h 1921"/>
              <a:gd name="T98" fmla="*/ 947 w 1902"/>
              <a:gd name="T99" fmla="*/ 196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2" h="1921">
                <a:moveTo>
                  <a:pt x="926" y="559"/>
                </a:moveTo>
                <a:lnTo>
                  <a:pt x="869" y="565"/>
                </a:lnTo>
                <a:lnTo>
                  <a:pt x="813" y="582"/>
                </a:lnTo>
                <a:lnTo>
                  <a:pt x="760" y="606"/>
                </a:lnTo>
                <a:lnTo>
                  <a:pt x="709" y="639"/>
                </a:lnTo>
                <a:lnTo>
                  <a:pt x="665" y="676"/>
                </a:lnTo>
                <a:lnTo>
                  <a:pt x="628" y="719"/>
                </a:lnTo>
                <a:lnTo>
                  <a:pt x="597" y="767"/>
                </a:lnTo>
                <a:lnTo>
                  <a:pt x="574" y="818"/>
                </a:lnTo>
                <a:lnTo>
                  <a:pt x="558" y="872"/>
                </a:lnTo>
                <a:lnTo>
                  <a:pt x="549" y="927"/>
                </a:lnTo>
                <a:lnTo>
                  <a:pt x="548" y="984"/>
                </a:lnTo>
                <a:lnTo>
                  <a:pt x="556" y="1041"/>
                </a:lnTo>
                <a:lnTo>
                  <a:pt x="571" y="1097"/>
                </a:lnTo>
                <a:lnTo>
                  <a:pt x="595" y="1152"/>
                </a:lnTo>
                <a:lnTo>
                  <a:pt x="628" y="1203"/>
                </a:lnTo>
                <a:lnTo>
                  <a:pt x="665" y="1247"/>
                </a:lnTo>
                <a:lnTo>
                  <a:pt x="709" y="1284"/>
                </a:lnTo>
                <a:lnTo>
                  <a:pt x="756" y="1313"/>
                </a:lnTo>
                <a:lnTo>
                  <a:pt x="809" y="1338"/>
                </a:lnTo>
                <a:lnTo>
                  <a:pt x="862" y="1354"/>
                </a:lnTo>
                <a:lnTo>
                  <a:pt x="918" y="1362"/>
                </a:lnTo>
                <a:lnTo>
                  <a:pt x="975" y="1362"/>
                </a:lnTo>
                <a:lnTo>
                  <a:pt x="1030" y="1356"/>
                </a:lnTo>
                <a:lnTo>
                  <a:pt x="1087" y="1339"/>
                </a:lnTo>
                <a:lnTo>
                  <a:pt x="1141" y="1315"/>
                </a:lnTo>
                <a:lnTo>
                  <a:pt x="1191" y="1284"/>
                </a:lnTo>
                <a:lnTo>
                  <a:pt x="1235" y="1245"/>
                </a:lnTo>
                <a:lnTo>
                  <a:pt x="1273" y="1203"/>
                </a:lnTo>
                <a:lnTo>
                  <a:pt x="1304" y="1154"/>
                </a:lnTo>
                <a:lnTo>
                  <a:pt x="1327" y="1103"/>
                </a:lnTo>
                <a:lnTo>
                  <a:pt x="1343" y="1049"/>
                </a:lnTo>
                <a:lnTo>
                  <a:pt x="1351" y="994"/>
                </a:lnTo>
                <a:lnTo>
                  <a:pt x="1353" y="937"/>
                </a:lnTo>
                <a:lnTo>
                  <a:pt x="1345" y="880"/>
                </a:lnTo>
                <a:lnTo>
                  <a:pt x="1330" y="824"/>
                </a:lnTo>
                <a:lnTo>
                  <a:pt x="1306" y="769"/>
                </a:lnTo>
                <a:lnTo>
                  <a:pt x="1273" y="719"/>
                </a:lnTo>
                <a:lnTo>
                  <a:pt x="1235" y="675"/>
                </a:lnTo>
                <a:lnTo>
                  <a:pt x="1191" y="639"/>
                </a:lnTo>
                <a:lnTo>
                  <a:pt x="1144" y="608"/>
                </a:lnTo>
                <a:lnTo>
                  <a:pt x="1092" y="583"/>
                </a:lnTo>
                <a:lnTo>
                  <a:pt x="1038" y="567"/>
                </a:lnTo>
                <a:lnTo>
                  <a:pt x="983" y="559"/>
                </a:lnTo>
                <a:lnTo>
                  <a:pt x="926" y="559"/>
                </a:lnTo>
                <a:close/>
                <a:moveTo>
                  <a:pt x="988" y="0"/>
                </a:moveTo>
                <a:lnTo>
                  <a:pt x="1297" y="65"/>
                </a:lnTo>
                <a:lnTo>
                  <a:pt x="1257" y="261"/>
                </a:lnTo>
                <a:lnTo>
                  <a:pt x="1320" y="292"/>
                </a:lnTo>
                <a:lnTo>
                  <a:pt x="1382" y="329"/>
                </a:lnTo>
                <a:lnTo>
                  <a:pt x="1439" y="373"/>
                </a:lnTo>
                <a:lnTo>
                  <a:pt x="1596" y="249"/>
                </a:lnTo>
                <a:lnTo>
                  <a:pt x="1791" y="497"/>
                </a:lnTo>
                <a:lnTo>
                  <a:pt x="1635" y="621"/>
                </a:lnTo>
                <a:lnTo>
                  <a:pt x="1664" y="688"/>
                </a:lnTo>
                <a:lnTo>
                  <a:pt x="1687" y="756"/>
                </a:lnTo>
                <a:lnTo>
                  <a:pt x="1703" y="824"/>
                </a:lnTo>
                <a:lnTo>
                  <a:pt x="1902" y="831"/>
                </a:lnTo>
                <a:lnTo>
                  <a:pt x="1892" y="1147"/>
                </a:lnTo>
                <a:lnTo>
                  <a:pt x="1693" y="1141"/>
                </a:lnTo>
                <a:lnTo>
                  <a:pt x="1672" y="1209"/>
                </a:lnTo>
                <a:lnTo>
                  <a:pt x="1646" y="1276"/>
                </a:lnTo>
                <a:lnTo>
                  <a:pt x="1614" y="1341"/>
                </a:lnTo>
                <a:lnTo>
                  <a:pt x="1763" y="1473"/>
                </a:lnTo>
                <a:lnTo>
                  <a:pt x="1553" y="1709"/>
                </a:lnTo>
                <a:lnTo>
                  <a:pt x="1403" y="1576"/>
                </a:lnTo>
                <a:lnTo>
                  <a:pt x="1359" y="1607"/>
                </a:lnTo>
                <a:lnTo>
                  <a:pt x="1312" y="1634"/>
                </a:lnTo>
                <a:lnTo>
                  <a:pt x="1263" y="1657"/>
                </a:lnTo>
                <a:lnTo>
                  <a:pt x="1214" y="1678"/>
                </a:lnTo>
                <a:lnTo>
                  <a:pt x="1244" y="1876"/>
                </a:lnTo>
                <a:lnTo>
                  <a:pt x="931" y="1921"/>
                </a:lnTo>
                <a:lnTo>
                  <a:pt x="901" y="1724"/>
                </a:lnTo>
                <a:lnTo>
                  <a:pt x="830" y="1716"/>
                </a:lnTo>
                <a:lnTo>
                  <a:pt x="760" y="1701"/>
                </a:lnTo>
                <a:lnTo>
                  <a:pt x="691" y="1680"/>
                </a:lnTo>
                <a:lnTo>
                  <a:pt x="587" y="1849"/>
                </a:lnTo>
                <a:lnTo>
                  <a:pt x="318" y="1685"/>
                </a:lnTo>
                <a:lnTo>
                  <a:pt x="422" y="1514"/>
                </a:lnTo>
                <a:lnTo>
                  <a:pt x="373" y="1463"/>
                </a:lnTo>
                <a:lnTo>
                  <a:pt x="329" y="1406"/>
                </a:lnTo>
                <a:lnTo>
                  <a:pt x="289" y="1346"/>
                </a:lnTo>
                <a:lnTo>
                  <a:pt x="100" y="1408"/>
                </a:lnTo>
                <a:lnTo>
                  <a:pt x="0" y="1108"/>
                </a:lnTo>
                <a:lnTo>
                  <a:pt x="191" y="1046"/>
                </a:lnTo>
                <a:lnTo>
                  <a:pt x="186" y="974"/>
                </a:lnTo>
                <a:lnTo>
                  <a:pt x="188" y="901"/>
                </a:lnTo>
                <a:lnTo>
                  <a:pt x="197" y="831"/>
                </a:lnTo>
                <a:lnTo>
                  <a:pt x="12" y="756"/>
                </a:lnTo>
                <a:lnTo>
                  <a:pt x="127" y="464"/>
                </a:lnTo>
                <a:lnTo>
                  <a:pt x="313" y="538"/>
                </a:lnTo>
                <a:lnTo>
                  <a:pt x="355" y="481"/>
                </a:lnTo>
                <a:lnTo>
                  <a:pt x="403" y="427"/>
                </a:lnTo>
                <a:lnTo>
                  <a:pt x="457" y="376"/>
                </a:lnTo>
                <a:lnTo>
                  <a:pt x="362" y="200"/>
                </a:lnTo>
                <a:lnTo>
                  <a:pt x="639" y="50"/>
                </a:lnTo>
                <a:lnTo>
                  <a:pt x="734" y="226"/>
                </a:lnTo>
                <a:lnTo>
                  <a:pt x="805" y="210"/>
                </a:lnTo>
                <a:lnTo>
                  <a:pt x="875" y="200"/>
                </a:lnTo>
                <a:lnTo>
                  <a:pt x="947" y="196"/>
                </a:lnTo>
                <a:lnTo>
                  <a:pt x="988" y="0"/>
                </a:lnTo>
                <a:close/>
              </a:path>
            </a:pathLst>
          </a:custGeom>
          <a:solidFill>
            <a:schemeClr val="accent1">
              <a:lumMod val="50000"/>
            </a:schemeClr>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7" name="Freeform 29"/>
          <p:cNvSpPr>
            <a:spLocks noEditPoints="1"/>
          </p:cNvSpPr>
          <p:nvPr/>
        </p:nvSpPr>
        <p:spPr bwMode="auto">
          <a:xfrm>
            <a:off x="1555951" y="1776147"/>
            <a:ext cx="911968" cy="911004"/>
          </a:xfrm>
          <a:custGeom>
            <a:avLst/>
            <a:gdLst>
              <a:gd name="T0" fmla="*/ 1684 w 3778"/>
              <a:gd name="T1" fmla="*/ 1504 h 3775"/>
              <a:gd name="T2" fmla="*/ 1503 w 3778"/>
              <a:gd name="T3" fmla="*/ 1683 h 3775"/>
              <a:gd name="T4" fmla="*/ 1456 w 3778"/>
              <a:gd name="T5" fmla="*/ 1943 h 3775"/>
              <a:gd name="T6" fmla="*/ 1563 w 3778"/>
              <a:gd name="T7" fmla="*/ 2177 h 3775"/>
              <a:gd name="T8" fmla="*/ 1781 w 3778"/>
              <a:gd name="T9" fmla="*/ 2311 h 3775"/>
              <a:gd name="T10" fmla="*/ 2046 w 3778"/>
              <a:gd name="T11" fmla="*/ 2294 h 3775"/>
              <a:gd name="T12" fmla="*/ 2247 w 3778"/>
              <a:gd name="T13" fmla="*/ 2137 h 3775"/>
              <a:gd name="T14" fmla="*/ 2325 w 3778"/>
              <a:gd name="T15" fmla="*/ 1888 h 3775"/>
              <a:gd name="T16" fmla="*/ 2247 w 3778"/>
              <a:gd name="T17" fmla="*/ 1639 h 3775"/>
              <a:gd name="T18" fmla="*/ 2046 w 3778"/>
              <a:gd name="T19" fmla="*/ 1482 h 3775"/>
              <a:gd name="T20" fmla="*/ 1959 w 3778"/>
              <a:gd name="T21" fmla="*/ 1166 h 3775"/>
              <a:gd name="T22" fmla="*/ 2274 w 3778"/>
              <a:gd name="T23" fmla="*/ 1273 h 3775"/>
              <a:gd name="T24" fmla="*/ 2504 w 3778"/>
              <a:gd name="T25" fmla="*/ 1502 h 3775"/>
              <a:gd name="T26" fmla="*/ 2611 w 3778"/>
              <a:gd name="T27" fmla="*/ 1817 h 3775"/>
              <a:gd name="T28" fmla="*/ 2564 w 3778"/>
              <a:gd name="T29" fmla="*/ 2155 h 3775"/>
              <a:gd name="T30" fmla="*/ 2379 w 3778"/>
              <a:gd name="T31" fmla="*/ 2424 h 3775"/>
              <a:gd name="T32" fmla="*/ 2092 w 3778"/>
              <a:gd name="T33" fmla="*/ 2585 h 3775"/>
              <a:gd name="T34" fmla="*/ 1751 w 3778"/>
              <a:gd name="T35" fmla="*/ 2600 h 3775"/>
              <a:gd name="T36" fmla="*/ 1449 w 3778"/>
              <a:gd name="T37" fmla="*/ 2466 h 3775"/>
              <a:gd name="T38" fmla="*/ 1240 w 3778"/>
              <a:gd name="T39" fmla="*/ 2215 h 3775"/>
              <a:gd name="T40" fmla="*/ 1162 w 3778"/>
              <a:gd name="T41" fmla="*/ 1888 h 3775"/>
              <a:gd name="T42" fmla="*/ 1240 w 3778"/>
              <a:gd name="T43" fmla="*/ 1560 h 3775"/>
              <a:gd name="T44" fmla="*/ 1449 w 3778"/>
              <a:gd name="T45" fmla="*/ 1311 h 3775"/>
              <a:gd name="T46" fmla="*/ 1751 w 3778"/>
              <a:gd name="T47" fmla="*/ 1175 h 3775"/>
              <a:gd name="T48" fmla="*/ 1709 w 3778"/>
              <a:gd name="T49" fmla="*/ 740 h 3775"/>
              <a:gd name="T50" fmla="*/ 1302 w 3778"/>
              <a:gd name="T51" fmla="*/ 885 h 3775"/>
              <a:gd name="T52" fmla="*/ 981 w 3778"/>
              <a:gd name="T53" fmla="*/ 1161 h 3775"/>
              <a:gd name="T54" fmla="*/ 780 w 3778"/>
              <a:gd name="T55" fmla="*/ 1537 h 3775"/>
              <a:gd name="T56" fmla="*/ 729 w 3778"/>
              <a:gd name="T57" fmla="*/ 1978 h 3775"/>
              <a:gd name="T58" fmla="*/ 844 w 3778"/>
              <a:gd name="T59" fmla="*/ 2399 h 3775"/>
              <a:gd name="T60" fmla="*/ 1097 w 3778"/>
              <a:gd name="T61" fmla="*/ 2738 h 3775"/>
              <a:gd name="T62" fmla="*/ 1456 w 3778"/>
              <a:gd name="T63" fmla="*/ 2966 h 3775"/>
              <a:gd name="T64" fmla="*/ 1889 w 3778"/>
              <a:gd name="T65" fmla="*/ 3050 h 3775"/>
              <a:gd name="T66" fmla="*/ 2321 w 3778"/>
              <a:gd name="T67" fmla="*/ 2966 h 3775"/>
              <a:gd name="T68" fmla="*/ 2680 w 3778"/>
              <a:gd name="T69" fmla="*/ 2738 h 3775"/>
              <a:gd name="T70" fmla="*/ 2932 w 3778"/>
              <a:gd name="T71" fmla="*/ 2399 h 3775"/>
              <a:gd name="T72" fmla="*/ 3047 w 3778"/>
              <a:gd name="T73" fmla="*/ 1978 h 3775"/>
              <a:gd name="T74" fmla="*/ 2997 w 3778"/>
              <a:gd name="T75" fmla="*/ 1537 h 3775"/>
              <a:gd name="T76" fmla="*/ 2795 w 3778"/>
              <a:gd name="T77" fmla="*/ 1161 h 3775"/>
              <a:gd name="T78" fmla="*/ 2476 w 3778"/>
              <a:gd name="T79" fmla="*/ 885 h 3775"/>
              <a:gd name="T80" fmla="*/ 2068 w 3778"/>
              <a:gd name="T81" fmla="*/ 740 h 3775"/>
              <a:gd name="T82" fmla="*/ 2193 w 3778"/>
              <a:gd name="T83" fmla="*/ 450 h 3775"/>
              <a:gd name="T84" fmla="*/ 2500 w 3778"/>
              <a:gd name="T85" fmla="*/ 573 h 3775"/>
              <a:gd name="T86" fmla="*/ 3151 w 3778"/>
              <a:gd name="T87" fmla="*/ 437 h 3775"/>
              <a:gd name="T88" fmla="*/ 3171 w 3778"/>
              <a:gd name="T89" fmla="*/ 1212 h 3775"/>
              <a:gd name="T90" fmla="*/ 3315 w 3778"/>
              <a:gd name="T91" fmla="*/ 1620 h 3775"/>
              <a:gd name="T92" fmla="*/ 3315 w 3778"/>
              <a:gd name="T93" fmla="*/ 2159 h 3775"/>
              <a:gd name="T94" fmla="*/ 3174 w 3778"/>
              <a:gd name="T95" fmla="*/ 2558 h 3775"/>
              <a:gd name="T96" fmla="*/ 3142 w 3778"/>
              <a:gd name="T97" fmla="*/ 3338 h 3775"/>
              <a:gd name="T98" fmla="*/ 2485 w 3778"/>
              <a:gd name="T99" fmla="*/ 3208 h 3775"/>
              <a:gd name="T100" fmla="*/ 2181 w 3778"/>
              <a:gd name="T101" fmla="*/ 3337 h 3775"/>
              <a:gd name="T102" fmla="*/ 1523 w 3778"/>
              <a:gd name="T103" fmla="*/ 3292 h 3775"/>
              <a:gd name="T104" fmla="*/ 1145 w 3778"/>
              <a:gd name="T105" fmla="*/ 3130 h 3775"/>
              <a:gd name="T106" fmla="*/ 650 w 3778"/>
              <a:gd name="T107" fmla="*/ 2708 h 3775"/>
              <a:gd name="T108" fmla="*/ 535 w 3778"/>
              <a:gd name="T109" fmla="*/ 2407 h 3775"/>
              <a:gd name="T110" fmla="*/ 0 w 3778"/>
              <a:gd name="T111" fmla="*/ 2027 h 3775"/>
              <a:gd name="T112" fmla="*/ 508 w 3778"/>
              <a:gd name="T113" fmla="*/ 1439 h 3775"/>
              <a:gd name="T114" fmla="*/ 697 w 3778"/>
              <a:gd name="T115" fmla="*/ 1063 h 3775"/>
              <a:gd name="T116" fmla="*/ 1066 w 3778"/>
              <a:gd name="T117" fmla="*/ 696 h 3775"/>
              <a:gd name="T118" fmla="*/ 1434 w 3778"/>
              <a:gd name="T119" fmla="*/ 509 h 3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78" h="3775">
                <a:moveTo>
                  <a:pt x="1889" y="1452"/>
                </a:moveTo>
                <a:lnTo>
                  <a:pt x="1834" y="1455"/>
                </a:lnTo>
                <a:lnTo>
                  <a:pt x="1781" y="1466"/>
                </a:lnTo>
                <a:lnTo>
                  <a:pt x="1731" y="1482"/>
                </a:lnTo>
                <a:lnTo>
                  <a:pt x="1684" y="1504"/>
                </a:lnTo>
                <a:lnTo>
                  <a:pt x="1639" y="1530"/>
                </a:lnTo>
                <a:lnTo>
                  <a:pt x="1599" y="1562"/>
                </a:lnTo>
                <a:lnTo>
                  <a:pt x="1563" y="1599"/>
                </a:lnTo>
                <a:lnTo>
                  <a:pt x="1531" y="1639"/>
                </a:lnTo>
                <a:lnTo>
                  <a:pt x="1503" y="1683"/>
                </a:lnTo>
                <a:lnTo>
                  <a:pt x="1482" y="1730"/>
                </a:lnTo>
                <a:lnTo>
                  <a:pt x="1466" y="1781"/>
                </a:lnTo>
                <a:lnTo>
                  <a:pt x="1456" y="1834"/>
                </a:lnTo>
                <a:lnTo>
                  <a:pt x="1453" y="1888"/>
                </a:lnTo>
                <a:lnTo>
                  <a:pt x="1456" y="1943"/>
                </a:lnTo>
                <a:lnTo>
                  <a:pt x="1466" y="1996"/>
                </a:lnTo>
                <a:lnTo>
                  <a:pt x="1482" y="2045"/>
                </a:lnTo>
                <a:lnTo>
                  <a:pt x="1503" y="2092"/>
                </a:lnTo>
                <a:lnTo>
                  <a:pt x="1531" y="2137"/>
                </a:lnTo>
                <a:lnTo>
                  <a:pt x="1563" y="2177"/>
                </a:lnTo>
                <a:lnTo>
                  <a:pt x="1599" y="2214"/>
                </a:lnTo>
                <a:lnTo>
                  <a:pt x="1639" y="2245"/>
                </a:lnTo>
                <a:lnTo>
                  <a:pt x="1684" y="2273"/>
                </a:lnTo>
                <a:lnTo>
                  <a:pt x="1731" y="2294"/>
                </a:lnTo>
                <a:lnTo>
                  <a:pt x="1781" y="2311"/>
                </a:lnTo>
                <a:lnTo>
                  <a:pt x="1834" y="2320"/>
                </a:lnTo>
                <a:lnTo>
                  <a:pt x="1889" y="2323"/>
                </a:lnTo>
                <a:lnTo>
                  <a:pt x="1943" y="2320"/>
                </a:lnTo>
                <a:lnTo>
                  <a:pt x="1996" y="2311"/>
                </a:lnTo>
                <a:lnTo>
                  <a:pt x="2046" y="2294"/>
                </a:lnTo>
                <a:lnTo>
                  <a:pt x="2094" y="2273"/>
                </a:lnTo>
                <a:lnTo>
                  <a:pt x="2137" y="2245"/>
                </a:lnTo>
                <a:lnTo>
                  <a:pt x="2178" y="2214"/>
                </a:lnTo>
                <a:lnTo>
                  <a:pt x="2214" y="2177"/>
                </a:lnTo>
                <a:lnTo>
                  <a:pt x="2247" y="2137"/>
                </a:lnTo>
                <a:lnTo>
                  <a:pt x="2273" y="2092"/>
                </a:lnTo>
                <a:lnTo>
                  <a:pt x="2295" y="2045"/>
                </a:lnTo>
                <a:lnTo>
                  <a:pt x="2311" y="1996"/>
                </a:lnTo>
                <a:lnTo>
                  <a:pt x="2321" y="1943"/>
                </a:lnTo>
                <a:lnTo>
                  <a:pt x="2325" y="1888"/>
                </a:lnTo>
                <a:lnTo>
                  <a:pt x="2321" y="1834"/>
                </a:lnTo>
                <a:lnTo>
                  <a:pt x="2311" y="1781"/>
                </a:lnTo>
                <a:lnTo>
                  <a:pt x="2295" y="1730"/>
                </a:lnTo>
                <a:lnTo>
                  <a:pt x="2273" y="1683"/>
                </a:lnTo>
                <a:lnTo>
                  <a:pt x="2247" y="1639"/>
                </a:lnTo>
                <a:lnTo>
                  <a:pt x="2214" y="1599"/>
                </a:lnTo>
                <a:lnTo>
                  <a:pt x="2178" y="1562"/>
                </a:lnTo>
                <a:lnTo>
                  <a:pt x="2137" y="1530"/>
                </a:lnTo>
                <a:lnTo>
                  <a:pt x="2094" y="1504"/>
                </a:lnTo>
                <a:lnTo>
                  <a:pt x="2046" y="1482"/>
                </a:lnTo>
                <a:lnTo>
                  <a:pt x="1996" y="1466"/>
                </a:lnTo>
                <a:lnTo>
                  <a:pt x="1943" y="1455"/>
                </a:lnTo>
                <a:lnTo>
                  <a:pt x="1889" y="1452"/>
                </a:lnTo>
                <a:close/>
                <a:moveTo>
                  <a:pt x="1889" y="1162"/>
                </a:moveTo>
                <a:lnTo>
                  <a:pt x="1959" y="1166"/>
                </a:lnTo>
                <a:lnTo>
                  <a:pt x="2027" y="1175"/>
                </a:lnTo>
                <a:lnTo>
                  <a:pt x="2092" y="1191"/>
                </a:lnTo>
                <a:lnTo>
                  <a:pt x="2156" y="1213"/>
                </a:lnTo>
                <a:lnTo>
                  <a:pt x="2217" y="1240"/>
                </a:lnTo>
                <a:lnTo>
                  <a:pt x="2274" y="1273"/>
                </a:lnTo>
                <a:lnTo>
                  <a:pt x="2328" y="1311"/>
                </a:lnTo>
                <a:lnTo>
                  <a:pt x="2379" y="1352"/>
                </a:lnTo>
                <a:lnTo>
                  <a:pt x="2425" y="1398"/>
                </a:lnTo>
                <a:lnTo>
                  <a:pt x="2467" y="1448"/>
                </a:lnTo>
                <a:lnTo>
                  <a:pt x="2504" y="1502"/>
                </a:lnTo>
                <a:lnTo>
                  <a:pt x="2536" y="1560"/>
                </a:lnTo>
                <a:lnTo>
                  <a:pt x="2564" y="1621"/>
                </a:lnTo>
                <a:lnTo>
                  <a:pt x="2586" y="1684"/>
                </a:lnTo>
                <a:lnTo>
                  <a:pt x="2602" y="1750"/>
                </a:lnTo>
                <a:lnTo>
                  <a:pt x="2611" y="1817"/>
                </a:lnTo>
                <a:lnTo>
                  <a:pt x="2615" y="1888"/>
                </a:lnTo>
                <a:lnTo>
                  <a:pt x="2611" y="1958"/>
                </a:lnTo>
                <a:lnTo>
                  <a:pt x="2602" y="2025"/>
                </a:lnTo>
                <a:lnTo>
                  <a:pt x="2586" y="2092"/>
                </a:lnTo>
                <a:lnTo>
                  <a:pt x="2564" y="2155"/>
                </a:lnTo>
                <a:lnTo>
                  <a:pt x="2536" y="2215"/>
                </a:lnTo>
                <a:lnTo>
                  <a:pt x="2504" y="2273"/>
                </a:lnTo>
                <a:lnTo>
                  <a:pt x="2467" y="2327"/>
                </a:lnTo>
                <a:lnTo>
                  <a:pt x="2425" y="2377"/>
                </a:lnTo>
                <a:lnTo>
                  <a:pt x="2379" y="2424"/>
                </a:lnTo>
                <a:lnTo>
                  <a:pt x="2328" y="2466"/>
                </a:lnTo>
                <a:lnTo>
                  <a:pt x="2274" y="2504"/>
                </a:lnTo>
                <a:lnTo>
                  <a:pt x="2217" y="2536"/>
                </a:lnTo>
                <a:lnTo>
                  <a:pt x="2156" y="2563"/>
                </a:lnTo>
                <a:lnTo>
                  <a:pt x="2092" y="2585"/>
                </a:lnTo>
                <a:lnTo>
                  <a:pt x="2027" y="2600"/>
                </a:lnTo>
                <a:lnTo>
                  <a:pt x="1959" y="2611"/>
                </a:lnTo>
                <a:lnTo>
                  <a:pt x="1889" y="2614"/>
                </a:lnTo>
                <a:lnTo>
                  <a:pt x="1819" y="2611"/>
                </a:lnTo>
                <a:lnTo>
                  <a:pt x="1751" y="2600"/>
                </a:lnTo>
                <a:lnTo>
                  <a:pt x="1684" y="2585"/>
                </a:lnTo>
                <a:lnTo>
                  <a:pt x="1621" y="2563"/>
                </a:lnTo>
                <a:lnTo>
                  <a:pt x="1561" y="2536"/>
                </a:lnTo>
                <a:lnTo>
                  <a:pt x="1503" y="2504"/>
                </a:lnTo>
                <a:lnTo>
                  <a:pt x="1449" y="2466"/>
                </a:lnTo>
                <a:lnTo>
                  <a:pt x="1399" y="2424"/>
                </a:lnTo>
                <a:lnTo>
                  <a:pt x="1353" y="2377"/>
                </a:lnTo>
                <a:lnTo>
                  <a:pt x="1310" y="2327"/>
                </a:lnTo>
                <a:lnTo>
                  <a:pt x="1272" y="2273"/>
                </a:lnTo>
                <a:lnTo>
                  <a:pt x="1240" y="2215"/>
                </a:lnTo>
                <a:lnTo>
                  <a:pt x="1212" y="2155"/>
                </a:lnTo>
                <a:lnTo>
                  <a:pt x="1191" y="2092"/>
                </a:lnTo>
                <a:lnTo>
                  <a:pt x="1176" y="2025"/>
                </a:lnTo>
                <a:lnTo>
                  <a:pt x="1165" y="1958"/>
                </a:lnTo>
                <a:lnTo>
                  <a:pt x="1162" y="1888"/>
                </a:lnTo>
                <a:lnTo>
                  <a:pt x="1165" y="1817"/>
                </a:lnTo>
                <a:lnTo>
                  <a:pt x="1176" y="1750"/>
                </a:lnTo>
                <a:lnTo>
                  <a:pt x="1191" y="1684"/>
                </a:lnTo>
                <a:lnTo>
                  <a:pt x="1212" y="1621"/>
                </a:lnTo>
                <a:lnTo>
                  <a:pt x="1240" y="1560"/>
                </a:lnTo>
                <a:lnTo>
                  <a:pt x="1272" y="1502"/>
                </a:lnTo>
                <a:lnTo>
                  <a:pt x="1310" y="1448"/>
                </a:lnTo>
                <a:lnTo>
                  <a:pt x="1353" y="1398"/>
                </a:lnTo>
                <a:lnTo>
                  <a:pt x="1399" y="1352"/>
                </a:lnTo>
                <a:lnTo>
                  <a:pt x="1449" y="1311"/>
                </a:lnTo>
                <a:lnTo>
                  <a:pt x="1503" y="1273"/>
                </a:lnTo>
                <a:lnTo>
                  <a:pt x="1561" y="1240"/>
                </a:lnTo>
                <a:lnTo>
                  <a:pt x="1621" y="1213"/>
                </a:lnTo>
                <a:lnTo>
                  <a:pt x="1684" y="1191"/>
                </a:lnTo>
                <a:lnTo>
                  <a:pt x="1751" y="1175"/>
                </a:lnTo>
                <a:lnTo>
                  <a:pt x="1819" y="1166"/>
                </a:lnTo>
                <a:lnTo>
                  <a:pt x="1889" y="1162"/>
                </a:lnTo>
                <a:close/>
                <a:moveTo>
                  <a:pt x="1889" y="727"/>
                </a:moveTo>
                <a:lnTo>
                  <a:pt x="1798" y="730"/>
                </a:lnTo>
                <a:lnTo>
                  <a:pt x="1709" y="740"/>
                </a:lnTo>
                <a:lnTo>
                  <a:pt x="1622" y="758"/>
                </a:lnTo>
                <a:lnTo>
                  <a:pt x="1538" y="781"/>
                </a:lnTo>
                <a:lnTo>
                  <a:pt x="1456" y="809"/>
                </a:lnTo>
                <a:lnTo>
                  <a:pt x="1377" y="845"/>
                </a:lnTo>
                <a:lnTo>
                  <a:pt x="1302" y="885"/>
                </a:lnTo>
                <a:lnTo>
                  <a:pt x="1230" y="931"/>
                </a:lnTo>
                <a:lnTo>
                  <a:pt x="1162" y="982"/>
                </a:lnTo>
                <a:lnTo>
                  <a:pt x="1097" y="1037"/>
                </a:lnTo>
                <a:lnTo>
                  <a:pt x="1038" y="1097"/>
                </a:lnTo>
                <a:lnTo>
                  <a:pt x="981" y="1161"/>
                </a:lnTo>
                <a:lnTo>
                  <a:pt x="931" y="1230"/>
                </a:lnTo>
                <a:lnTo>
                  <a:pt x="885" y="1301"/>
                </a:lnTo>
                <a:lnTo>
                  <a:pt x="844" y="1377"/>
                </a:lnTo>
                <a:lnTo>
                  <a:pt x="810" y="1455"/>
                </a:lnTo>
                <a:lnTo>
                  <a:pt x="780" y="1537"/>
                </a:lnTo>
                <a:lnTo>
                  <a:pt x="757" y="1622"/>
                </a:lnTo>
                <a:lnTo>
                  <a:pt x="740" y="1708"/>
                </a:lnTo>
                <a:lnTo>
                  <a:pt x="729" y="1797"/>
                </a:lnTo>
                <a:lnTo>
                  <a:pt x="726" y="1888"/>
                </a:lnTo>
                <a:lnTo>
                  <a:pt x="729" y="1978"/>
                </a:lnTo>
                <a:lnTo>
                  <a:pt x="740" y="2068"/>
                </a:lnTo>
                <a:lnTo>
                  <a:pt x="757" y="2154"/>
                </a:lnTo>
                <a:lnTo>
                  <a:pt x="780" y="2238"/>
                </a:lnTo>
                <a:lnTo>
                  <a:pt x="810" y="2320"/>
                </a:lnTo>
                <a:lnTo>
                  <a:pt x="844" y="2399"/>
                </a:lnTo>
                <a:lnTo>
                  <a:pt x="885" y="2474"/>
                </a:lnTo>
                <a:lnTo>
                  <a:pt x="931" y="2546"/>
                </a:lnTo>
                <a:lnTo>
                  <a:pt x="981" y="2614"/>
                </a:lnTo>
                <a:lnTo>
                  <a:pt x="1038" y="2678"/>
                </a:lnTo>
                <a:lnTo>
                  <a:pt x="1097" y="2738"/>
                </a:lnTo>
                <a:lnTo>
                  <a:pt x="1162" y="2794"/>
                </a:lnTo>
                <a:lnTo>
                  <a:pt x="1230" y="2845"/>
                </a:lnTo>
                <a:lnTo>
                  <a:pt x="1302" y="2891"/>
                </a:lnTo>
                <a:lnTo>
                  <a:pt x="1377" y="2931"/>
                </a:lnTo>
                <a:lnTo>
                  <a:pt x="1456" y="2966"/>
                </a:lnTo>
                <a:lnTo>
                  <a:pt x="1538" y="2996"/>
                </a:lnTo>
                <a:lnTo>
                  <a:pt x="1622" y="3019"/>
                </a:lnTo>
                <a:lnTo>
                  <a:pt x="1709" y="3036"/>
                </a:lnTo>
                <a:lnTo>
                  <a:pt x="1798" y="3046"/>
                </a:lnTo>
                <a:lnTo>
                  <a:pt x="1889" y="3050"/>
                </a:lnTo>
                <a:lnTo>
                  <a:pt x="1980" y="3046"/>
                </a:lnTo>
                <a:lnTo>
                  <a:pt x="2068" y="3036"/>
                </a:lnTo>
                <a:lnTo>
                  <a:pt x="2155" y="3019"/>
                </a:lnTo>
                <a:lnTo>
                  <a:pt x="2240" y="2996"/>
                </a:lnTo>
                <a:lnTo>
                  <a:pt x="2321" y="2966"/>
                </a:lnTo>
                <a:lnTo>
                  <a:pt x="2400" y="2931"/>
                </a:lnTo>
                <a:lnTo>
                  <a:pt x="2476" y="2891"/>
                </a:lnTo>
                <a:lnTo>
                  <a:pt x="2547" y="2845"/>
                </a:lnTo>
                <a:lnTo>
                  <a:pt x="2616" y="2794"/>
                </a:lnTo>
                <a:lnTo>
                  <a:pt x="2680" y="2738"/>
                </a:lnTo>
                <a:lnTo>
                  <a:pt x="2740" y="2678"/>
                </a:lnTo>
                <a:lnTo>
                  <a:pt x="2795" y="2614"/>
                </a:lnTo>
                <a:lnTo>
                  <a:pt x="2846" y="2546"/>
                </a:lnTo>
                <a:lnTo>
                  <a:pt x="2892" y="2474"/>
                </a:lnTo>
                <a:lnTo>
                  <a:pt x="2932" y="2399"/>
                </a:lnTo>
                <a:lnTo>
                  <a:pt x="2968" y="2320"/>
                </a:lnTo>
                <a:lnTo>
                  <a:pt x="2997" y="2238"/>
                </a:lnTo>
                <a:lnTo>
                  <a:pt x="3020" y="2154"/>
                </a:lnTo>
                <a:lnTo>
                  <a:pt x="3037" y="2068"/>
                </a:lnTo>
                <a:lnTo>
                  <a:pt x="3047" y="1978"/>
                </a:lnTo>
                <a:lnTo>
                  <a:pt x="3051" y="1888"/>
                </a:lnTo>
                <a:lnTo>
                  <a:pt x="3047" y="1797"/>
                </a:lnTo>
                <a:lnTo>
                  <a:pt x="3037" y="1708"/>
                </a:lnTo>
                <a:lnTo>
                  <a:pt x="3020" y="1622"/>
                </a:lnTo>
                <a:lnTo>
                  <a:pt x="2997" y="1537"/>
                </a:lnTo>
                <a:lnTo>
                  <a:pt x="2968" y="1455"/>
                </a:lnTo>
                <a:lnTo>
                  <a:pt x="2932" y="1377"/>
                </a:lnTo>
                <a:lnTo>
                  <a:pt x="2892" y="1301"/>
                </a:lnTo>
                <a:lnTo>
                  <a:pt x="2846" y="1230"/>
                </a:lnTo>
                <a:lnTo>
                  <a:pt x="2795" y="1161"/>
                </a:lnTo>
                <a:lnTo>
                  <a:pt x="2740" y="1097"/>
                </a:lnTo>
                <a:lnTo>
                  <a:pt x="2680" y="1037"/>
                </a:lnTo>
                <a:lnTo>
                  <a:pt x="2616" y="982"/>
                </a:lnTo>
                <a:lnTo>
                  <a:pt x="2547" y="931"/>
                </a:lnTo>
                <a:lnTo>
                  <a:pt x="2476" y="885"/>
                </a:lnTo>
                <a:lnTo>
                  <a:pt x="2400" y="845"/>
                </a:lnTo>
                <a:lnTo>
                  <a:pt x="2321" y="809"/>
                </a:lnTo>
                <a:lnTo>
                  <a:pt x="2240" y="781"/>
                </a:lnTo>
                <a:lnTo>
                  <a:pt x="2155" y="758"/>
                </a:lnTo>
                <a:lnTo>
                  <a:pt x="2068" y="740"/>
                </a:lnTo>
                <a:lnTo>
                  <a:pt x="1980" y="730"/>
                </a:lnTo>
                <a:lnTo>
                  <a:pt x="1889" y="727"/>
                </a:lnTo>
                <a:close/>
                <a:moveTo>
                  <a:pt x="1743" y="0"/>
                </a:moveTo>
                <a:lnTo>
                  <a:pt x="2034" y="0"/>
                </a:lnTo>
                <a:lnTo>
                  <a:pt x="2193" y="450"/>
                </a:lnTo>
                <a:lnTo>
                  <a:pt x="2183" y="467"/>
                </a:lnTo>
                <a:lnTo>
                  <a:pt x="2266" y="486"/>
                </a:lnTo>
                <a:lnTo>
                  <a:pt x="2347" y="511"/>
                </a:lnTo>
                <a:lnTo>
                  <a:pt x="2425" y="539"/>
                </a:lnTo>
                <a:lnTo>
                  <a:pt x="2500" y="573"/>
                </a:lnTo>
                <a:lnTo>
                  <a:pt x="2573" y="611"/>
                </a:lnTo>
                <a:lnTo>
                  <a:pt x="2645" y="652"/>
                </a:lnTo>
                <a:lnTo>
                  <a:pt x="2714" y="697"/>
                </a:lnTo>
                <a:lnTo>
                  <a:pt x="2731" y="646"/>
                </a:lnTo>
                <a:lnTo>
                  <a:pt x="3151" y="437"/>
                </a:lnTo>
                <a:lnTo>
                  <a:pt x="3341" y="627"/>
                </a:lnTo>
                <a:lnTo>
                  <a:pt x="3122" y="1053"/>
                </a:lnTo>
                <a:lnTo>
                  <a:pt x="3083" y="1066"/>
                </a:lnTo>
                <a:lnTo>
                  <a:pt x="3129" y="1137"/>
                </a:lnTo>
                <a:lnTo>
                  <a:pt x="3171" y="1212"/>
                </a:lnTo>
                <a:lnTo>
                  <a:pt x="3209" y="1289"/>
                </a:lnTo>
                <a:lnTo>
                  <a:pt x="3244" y="1368"/>
                </a:lnTo>
                <a:lnTo>
                  <a:pt x="3273" y="1450"/>
                </a:lnTo>
                <a:lnTo>
                  <a:pt x="3297" y="1534"/>
                </a:lnTo>
                <a:lnTo>
                  <a:pt x="3315" y="1620"/>
                </a:lnTo>
                <a:lnTo>
                  <a:pt x="3338" y="1608"/>
                </a:lnTo>
                <a:lnTo>
                  <a:pt x="3778" y="1755"/>
                </a:lnTo>
                <a:lnTo>
                  <a:pt x="3778" y="2020"/>
                </a:lnTo>
                <a:lnTo>
                  <a:pt x="3328" y="2166"/>
                </a:lnTo>
                <a:lnTo>
                  <a:pt x="3315" y="2159"/>
                </a:lnTo>
                <a:lnTo>
                  <a:pt x="3296" y="2243"/>
                </a:lnTo>
                <a:lnTo>
                  <a:pt x="3273" y="2324"/>
                </a:lnTo>
                <a:lnTo>
                  <a:pt x="3244" y="2405"/>
                </a:lnTo>
                <a:lnTo>
                  <a:pt x="3211" y="2482"/>
                </a:lnTo>
                <a:lnTo>
                  <a:pt x="3174" y="2558"/>
                </a:lnTo>
                <a:lnTo>
                  <a:pt x="3132" y="2630"/>
                </a:lnTo>
                <a:lnTo>
                  <a:pt x="3087" y="2700"/>
                </a:lnTo>
                <a:lnTo>
                  <a:pt x="3136" y="2715"/>
                </a:lnTo>
                <a:lnTo>
                  <a:pt x="3341" y="3139"/>
                </a:lnTo>
                <a:lnTo>
                  <a:pt x="3142" y="3338"/>
                </a:lnTo>
                <a:lnTo>
                  <a:pt x="2710" y="3125"/>
                </a:lnTo>
                <a:lnTo>
                  <a:pt x="2699" y="3088"/>
                </a:lnTo>
                <a:lnTo>
                  <a:pt x="2630" y="3131"/>
                </a:lnTo>
                <a:lnTo>
                  <a:pt x="2558" y="3171"/>
                </a:lnTo>
                <a:lnTo>
                  <a:pt x="2485" y="3208"/>
                </a:lnTo>
                <a:lnTo>
                  <a:pt x="2409" y="3240"/>
                </a:lnTo>
                <a:lnTo>
                  <a:pt x="2331" y="3269"/>
                </a:lnTo>
                <a:lnTo>
                  <a:pt x="2250" y="3292"/>
                </a:lnTo>
                <a:lnTo>
                  <a:pt x="2167" y="3312"/>
                </a:lnTo>
                <a:lnTo>
                  <a:pt x="2181" y="3337"/>
                </a:lnTo>
                <a:lnTo>
                  <a:pt x="2027" y="3775"/>
                </a:lnTo>
                <a:lnTo>
                  <a:pt x="1750" y="3775"/>
                </a:lnTo>
                <a:lnTo>
                  <a:pt x="1598" y="3325"/>
                </a:lnTo>
                <a:lnTo>
                  <a:pt x="1606" y="3311"/>
                </a:lnTo>
                <a:lnTo>
                  <a:pt x="1523" y="3292"/>
                </a:lnTo>
                <a:lnTo>
                  <a:pt x="1444" y="3268"/>
                </a:lnTo>
                <a:lnTo>
                  <a:pt x="1365" y="3240"/>
                </a:lnTo>
                <a:lnTo>
                  <a:pt x="1290" y="3207"/>
                </a:lnTo>
                <a:lnTo>
                  <a:pt x="1216" y="3170"/>
                </a:lnTo>
                <a:lnTo>
                  <a:pt x="1145" y="3130"/>
                </a:lnTo>
                <a:lnTo>
                  <a:pt x="1076" y="3085"/>
                </a:lnTo>
                <a:lnTo>
                  <a:pt x="1061" y="3135"/>
                </a:lnTo>
                <a:lnTo>
                  <a:pt x="636" y="3338"/>
                </a:lnTo>
                <a:lnTo>
                  <a:pt x="437" y="3139"/>
                </a:lnTo>
                <a:lnTo>
                  <a:pt x="650" y="2708"/>
                </a:lnTo>
                <a:lnTo>
                  <a:pt x="688" y="2697"/>
                </a:lnTo>
                <a:lnTo>
                  <a:pt x="644" y="2629"/>
                </a:lnTo>
                <a:lnTo>
                  <a:pt x="604" y="2557"/>
                </a:lnTo>
                <a:lnTo>
                  <a:pt x="567" y="2483"/>
                </a:lnTo>
                <a:lnTo>
                  <a:pt x="535" y="2407"/>
                </a:lnTo>
                <a:lnTo>
                  <a:pt x="506" y="2329"/>
                </a:lnTo>
                <a:lnTo>
                  <a:pt x="483" y="2248"/>
                </a:lnTo>
                <a:lnTo>
                  <a:pt x="465" y="2167"/>
                </a:lnTo>
                <a:lnTo>
                  <a:pt x="438" y="2179"/>
                </a:lnTo>
                <a:lnTo>
                  <a:pt x="0" y="2027"/>
                </a:lnTo>
                <a:lnTo>
                  <a:pt x="0" y="1750"/>
                </a:lnTo>
                <a:lnTo>
                  <a:pt x="450" y="1597"/>
                </a:lnTo>
                <a:lnTo>
                  <a:pt x="465" y="1606"/>
                </a:lnTo>
                <a:lnTo>
                  <a:pt x="484" y="1522"/>
                </a:lnTo>
                <a:lnTo>
                  <a:pt x="508" y="1439"/>
                </a:lnTo>
                <a:lnTo>
                  <a:pt x="538" y="1360"/>
                </a:lnTo>
                <a:lnTo>
                  <a:pt x="572" y="1282"/>
                </a:lnTo>
                <a:lnTo>
                  <a:pt x="610" y="1207"/>
                </a:lnTo>
                <a:lnTo>
                  <a:pt x="652" y="1133"/>
                </a:lnTo>
                <a:lnTo>
                  <a:pt x="697" y="1063"/>
                </a:lnTo>
                <a:lnTo>
                  <a:pt x="645" y="1047"/>
                </a:lnTo>
                <a:lnTo>
                  <a:pt x="437" y="628"/>
                </a:lnTo>
                <a:lnTo>
                  <a:pt x="627" y="437"/>
                </a:lnTo>
                <a:lnTo>
                  <a:pt x="1054" y="655"/>
                </a:lnTo>
                <a:lnTo>
                  <a:pt x="1066" y="696"/>
                </a:lnTo>
                <a:lnTo>
                  <a:pt x="1135" y="651"/>
                </a:lnTo>
                <a:lnTo>
                  <a:pt x="1207" y="609"/>
                </a:lnTo>
                <a:lnTo>
                  <a:pt x="1280" y="571"/>
                </a:lnTo>
                <a:lnTo>
                  <a:pt x="1356" y="538"/>
                </a:lnTo>
                <a:lnTo>
                  <a:pt x="1434" y="509"/>
                </a:lnTo>
                <a:lnTo>
                  <a:pt x="1515" y="485"/>
                </a:lnTo>
                <a:lnTo>
                  <a:pt x="1597" y="466"/>
                </a:lnTo>
                <a:lnTo>
                  <a:pt x="1583" y="439"/>
                </a:lnTo>
                <a:lnTo>
                  <a:pt x="1743" y="0"/>
                </a:lnTo>
                <a:close/>
              </a:path>
            </a:pathLst>
          </a:custGeom>
          <a:solidFill>
            <a:srgbClr val="596273"/>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8" name="Freeform 19"/>
          <p:cNvSpPr>
            <a:spLocks noEditPoints="1"/>
          </p:cNvSpPr>
          <p:nvPr/>
        </p:nvSpPr>
        <p:spPr bwMode="auto">
          <a:xfrm>
            <a:off x="1517570" y="2237986"/>
            <a:ext cx="322559" cy="326293"/>
          </a:xfrm>
          <a:custGeom>
            <a:avLst/>
            <a:gdLst>
              <a:gd name="T0" fmla="*/ 869 w 1902"/>
              <a:gd name="T1" fmla="*/ 565 h 1921"/>
              <a:gd name="T2" fmla="*/ 760 w 1902"/>
              <a:gd name="T3" fmla="*/ 606 h 1921"/>
              <a:gd name="T4" fmla="*/ 665 w 1902"/>
              <a:gd name="T5" fmla="*/ 676 h 1921"/>
              <a:gd name="T6" fmla="*/ 597 w 1902"/>
              <a:gd name="T7" fmla="*/ 767 h 1921"/>
              <a:gd name="T8" fmla="*/ 558 w 1902"/>
              <a:gd name="T9" fmla="*/ 872 h 1921"/>
              <a:gd name="T10" fmla="*/ 548 w 1902"/>
              <a:gd name="T11" fmla="*/ 984 h 1921"/>
              <a:gd name="T12" fmla="*/ 571 w 1902"/>
              <a:gd name="T13" fmla="*/ 1097 h 1921"/>
              <a:gd name="T14" fmla="*/ 628 w 1902"/>
              <a:gd name="T15" fmla="*/ 1203 h 1921"/>
              <a:gd name="T16" fmla="*/ 709 w 1902"/>
              <a:gd name="T17" fmla="*/ 1284 h 1921"/>
              <a:gd name="T18" fmla="*/ 809 w 1902"/>
              <a:gd name="T19" fmla="*/ 1338 h 1921"/>
              <a:gd name="T20" fmla="*/ 918 w 1902"/>
              <a:gd name="T21" fmla="*/ 1362 h 1921"/>
              <a:gd name="T22" fmla="*/ 1030 w 1902"/>
              <a:gd name="T23" fmla="*/ 1356 h 1921"/>
              <a:gd name="T24" fmla="*/ 1141 w 1902"/>
              <a:gd name="T25" fmla="*/ 1315 h 1921"/>
              <a:gd name="T26" fmla="*/ 1235 w 1902"/>
              <a:gd name="T27" fmla="*/ 1245 h 1921"/>
              <a:gd name="T28" fmla="*/ 1304 w 1902"/>
              <a:gd name="T29" fmla="*/ 1154 h 1921"/>
              <a:gd name="T30" fmla="*/ 1343 w 1902"/>
              <a:gd name="T31" fmla="*/ 1049 h 1921"/>
              <a:gd name="T32" fmla="*/ 1353 w 1902"/>
              <a:gd name="T33" fmla="*/ 937 h 1921"/>
              <a:gd name="T34" fmla="*/ 1330 w 1902"/>
              <a:gd name="T35" fmla="*/ 824 h 1921"/>
              <a:gd name="T36" fmla="*/ 1273 w 1902"/>
              <a:gd name="T37" fmla="*/ 719 h 1921"/>
              <a:gd name="T38" fmla="*/ 1191 w 1902"/>
              <a:gd name="T39" fmla="*/ 639 h 1921"/>
              <a:gd name="T40" fmla="*/ 1092 w 1902"/>
              <a:gd name="T41" fmla="*/ 583 h 1921"/>
              <a:gd name="T42" fmla="*/ 983 w 1902"/>
              <a:gd name="T43" fmla="*/ 559 h 1921"/>
              <a:gd name="T44" fmla="*/ 988 w 1902"/>
              <a:gd name="T45" fmla="*/ 0 h 1921"/>
              <a:gd name="T46" fmla="*/ 1257 w 1902"/>
              <a:gd name="T47" fmla="*/ 261 h 1921"/>
              <a:gd name="T48" fmla="*/ 1382 w 1902"/>
              <a:gd name="T49" fmla="*/ 329 h 1921"/>
              <a:gd name="T50" fmla="*/ 1596 w 1902"/>
              <a:gd name="T51" fmla="*/ 249 h 1921"/>
              <a:gd name="T52" fmla="*/ 1635 w 1902"/>
              <a:gd name="T53" fmla="*/ 621 h 1921"/>
              <a:gd name="T54" fmla="*/ 1687 w 1902"/>
              <a:gd name="T55" fmla="*/ 756 h 1921"/>
              <a:gd name="T56" fmla="*/ 1902 w 1902"/>
              <a:gd name="T57" fmla="*/ 831 h 1921"/>
              <a:gd name="T58" fmla="*/ 1693 w 1902"/>
              <a:gd name="T59" fmla="*/ 1141 h 1921"/>
              <a:gd name="T60" fmla="*/ 1646 w 1902"/>
              <a:gd name="T61" fmla="*/ 1276 h 1921"/>
              <a:gd name="T62" fmla="*/ 1763 w 1902"/>
              <a:gd name="T63" fmla="*/ 1473 h 1921"/>
              <a:gd name="T64" fmla="*/ 1403 w 1902"/>
              <a:gd name="T65" fmla="*/ 1576 h 1921"/>
              <a:gd name="T66" fmla="*/ 1312 w 1902"/>
              <a:gd name="T67" fmla="*/ 1634 h 1921"/>
              <a:gd name="T68" fmla="*/ 1214 w 1902"/>
              <a:gd name="T69" fmla="*/ 1678 h 1921"/>
              <a:gd name="T70" fmla="*/ 931 w 1902"/>
              <a:gd name="T71" fmla="*/ 1921 h 1921"/>
              <a:gd name="T72" fmla="*/ 830 w 1902"/>
              <a:gd name="T73" fmla="*/ 1716 h 1921"/>
              <a:gd name="T74" fmla="*/ 691 w 1902"/>
              <a:gd name="T75" fmla="*/ 1680 h 1921"/>
              <a:gd name="T76" fmla="*/ 318 w 1902"/>
              <a:gd name="T77" fmla="*/ 1685 h 1921"/>
              <a:gd name="T78" fmla="*/ 373 w 1902"/>
              <a:gd name="T79" fmla="*/ 1463 h 1921"/>
              <a:gd name="T80" fmla="*/ 289 w 1902"/>
              <a:gd name="T81" fmla="*/ 1346 h 1921"/>
              <a:gd name="T82" fmla="*/ 0 w 1902"/>
              <a:gd name="T83" fmla="*/ 1108 h 1921"/>
              <a:gd name="T84" fmla="*/ 186 w 1902"/>
              <a:gd name="T85" fmla="*/ 974 h 1921"/>
              <a:gd name="T86" fmla="*/ 197 w 1902"/>
              <a:gd name="T87" fmla="*/ 831 h 1921"/>
              <a:gd name="T88" fmla="*/ 127 w 1902"/>
              <a:gd name="T89" fmla="*/ 464 h 1921"/>
              <a:gd name="T90" fmla="*/ 355 w 1902"/>
              <a:gd name="T91" fmla="*/ 481 h 1921"/>
              <a:gd name="T92" fmla="*/ 457 w 1902"/>
              <a:gd name="T93" fmla="*/ 376 h 1921"/>
              <a:gd name="T94" fmla="*/ 639 w 1902"/>
              <a:gd name="T95" fmla="*/ 50 h 1921"/>
              <a:gd name="T96" fmla="*/ 805 w 1902"/>
              <a:gd name="T97" fmla="*/ 210 h 1921"/>
              <a:gd name="T98" fmla="*/ 947 w 1902"/>
              <a:gd name="T99" fmla="*/ 196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2" h="1921">
                <a:moveTo>
                  <a:pt x="926" y="559"/>
                </a:moveTo>
                <a:lnTo>
                  <a:pt x="869" y="565"/>
                </a:lnTo>
                <a:lnTo>
                  <a:pt x="813" y="582"/>
                </a:lnTo>
                <a:lnTo>
                  <a:pt x="760" y="606"/>
                </a:lnTo>
                <a:lnTo>
                  <a:pt x="709" y="639"/>
                </a:lnTo>
                <a:lnTo>
                  <a:pt x="665" y="676"/>
                </a:lnTo>
                <a:lnTo>
                  <a:pt x="628" y="719"/>
                </a:lnTo>
                <a:lnTo>
                  <a:pt x="597" y="767"/>
                </a:lnTo>
                <a:lnTo>
                  <a:pt x="574" y="818"/>
                </a:lnTo>
                <a:lnTo>
                  <a:pt x="558" y="872"/>
                </a:lnTo>
                <a:lnTo>
                  <a:pt x="549" y="927"/>
                </a:lnTo>
                <a:lnTo>
                  <a:pt x="548" y="984"/>
                </a:lnTo>
                <a:lnTo>
                  <a:pt x="556" y="1041"/>
                </a:lnTo>
                <a:lnTo>
                  <a:pt x="571" y="1097"/>
                </a:lnTo>
                <a:lnTo>
                  <a:pt x="595" y="1152"/>
                </a:lnTo>
                <a:lnTo>
                  <a:pt x="628" y="1203"/>
                </a:lnTo>
                <a:lnTo>
                  <a:pt x="665" y="1247"/>
                </a:lnTo>
                <a:lnTo>
                  <a:pt x="709" y="1284"/>
                </a:lnTo>
                <a:lnTo>
                  <a:pt x="756" y="1313"/>
                </a:lnTo>
                <a:lnTo>
                  <a:pt x="809" y="1338"/>
                </a:lnTo>
                <a:lnTo>
                  <a:pt x="862" y="1354"/>
                </a:lnTo>
                <a:lnTo>
                  <a:pt x="918" y="1362"/>
                </a:lnTo>
                <a:lnTo>
                  <a:pt x="975" y="1362"/>
                </a:lnTo>
                <a:lnTo>
                  <a:pt x="1030" y="1356"/>
                </a:lnTo>
                <a:lnTo>
                  <a:pt x="1087" y="1339"/>
                </a:lnTo>
                <a:lnTo>
                  <a:pt x="1141" y="1315"/>
                </a:lnTo>
                <a:lnTo>
                  <a:pt x="1191" y="1284"/>
                </a:lnTo>
                <a:lnTo>
                  <a:pt x="1235" y="1245"/>
                </a:lnTo>
                <a:lnTo>
                  <a:pt x="1273" y="1203"/>
                </a:lnTo>
                <a:lnTo>
                  <a:pt x="1304" y="1154"/>
                </a:lnTo>
                <a:lnTo>
                  <a:pt x="1327" y="1103"/>
                </a:lnTo>
                <a:lnTo>
                  <a:pt x="1343" y="1049"/>
                </a:lnTo>
                <a:lnTo>
                  <a:pt x="1351" y="994"/>
                </a:lnTo>
                <a:lnTo>
                  <a:pt x="1353" y="937"/>
                </a:lnTo>
                <a:lnTo>
                  <a:pt x="1345" y="880"/>
                </a:lnTo>
                <a:lnTo>
                  <a:pt x="1330" y="824"/>
                </a:lnTo>
                <a:lnTo>
                  <a:pt x="1306" y="769"/>
                </a:lnTo>
                <a:lnTo>
                  <a:pt x="1273" y="719"/>
                </a:lnTo>
                <a:lnTo>
                  <a:pt x="1235" y="675"/>
                </a:lnTo>
                <a:lnTo>
                  <a:pt x="1191" y="639"/>
                </a:lnTo>
                <a:lnTo>
                  <a:pt x="1144" y="608"/>
                </a:lnTo>
                <a:lnTo>
                  <a:pt x="1092" y="583"/>
                </a:lnTo>
                <a:lnTo>
                  <a:pt x="1038" y="567"/>
                </a:lnTo>
                <a:lnTo>
                  <a:pt x="983" y="559"/>
                </a:lnTo>
                <a:lnTo>
                  <a:pt x="926" y="559"/>
                </a:lnTo>
                <a:close/>
                <a:moveTo>
                  <a:pt x="988" y="0"/>
                </a:moveTo>
                <a:lnTo>
                  <a:pt x="1297" y="65"/>
                </a:lnTo>
                <a:lnTo>
                  <a:pt x="1257" y="261"/>
                </a:lnTo>
                <a:lnTo>
                  <a:pt x="1320" y="292"/>
                </a:lnTo>
                <a:lnTo>
                  <a:pt x="1382" y="329"/>
                </a:lnTo>
                <a:lnTo>
                  <a:pt x="1439" y="373"/>
                </a:lnTo>
                <a:lnTo>
                  <a:pt x="1596" y="249"/>
                </a:lnTo>
                <a:lnTo>
                  <a:pt x="1791" y="497"/>
                </a:lnTo>
                <a:lnTo>
                  <a:pt x="1635" y="621"/>
                </a:lnTo>
                <a:lnTo>
                  <a:pt x="1664" y="688"/>
                </a:lnTo>
                <a:lnTo>
                  <a:pt x="1687" y="756"/>
                </a:lnTo>
                <a:lnTo>
                  <a:pt x="1703" y="824"/>
                </a:lnTo>
                <a:lnTo>
                  <a:pt x="1902" y="831"/>
                </a:lnTo>
                <a:lnTo>
                  <a:pt x="1892" y="1147"/>
                </a:lnTo>
                <a:lnTo>
                  <a:pt x="1693" y="1141"/>
                </a:lnTo>
                <a:lnTo>
                  <a:pt x="1672" y="1209"/>
                </a:lnTo>
                <a:lnTo>
                  <a:pt x="1646" y="1276"/>
                </a:lnTo>
                <a:lnTo>
                  <a:pt x="1614" y="1341"/>
                </a:lnTo>
                <a:lnTo>
                  <a:pt x="1763" y="1473"/>
                </a:lnTo>
                <a:lnTo>
                  <a:pt x="1553" y="1709"/>
                </a:lnTo>
                <a:lnTo>
                  <a:pt x="1403" y="1576"/>
                </a:lnTo>
                <a:lnTo>
                  <a:pt x="1359" y="1607"/>
                </a:lnTo>
                <a:lnTo>
                  <a:pt x="1312" y="1634"/>
                </a:lnTo>
                <a:lnTo>
                  <a:pt x="1263" y="1657"/>
                </a:lnTo>
                <a:lnTo>
                  <a:pt x="1214" y="1678"/>
                </a:lnTo>
                <a:lnTo>
                  <a:pt x="1244" y="1876"/>
                </a:lnTo>
                <a:lnTo>
                  <a:pt x="931" y="1921"/>
                </a:lnTo>
                <a:lnTo>
                  <a:pt x="901" y="1724"/>
                </a:lnTo>
                <a:lnTo>
                  <a:pt x="830" y="1716"/>
                </a:lnTo>
                <a:lnTo>
                  <a:pt x="760" y="1701"/>
                </a:lnTo>
                <a:lnTo>
                  <a:pt x="691" y="1680"/>
                </a:lnTo>
                <a:lnTo>
                  <a:pt x="587" y="1849"/>
                </a:lnTo>
                <a:lnTo>
                  <a:pt x="318" y="1685"/>
                </a:lnTo>
                <a:lnTo>
                  <a:pt x="422" y="1514"/>
                </a:lnTo>
                <a:lnTo>
                  <a:pt x="373" y="1463"/>
                </a:lnTo>
                <a:lnTo>
                  <a:pt x="329" y="1406"/>
                </a:lnTo>
                <a:lnTo>
                  <a:pt x="289" y="1346"/>
                </a:lnTo>
                <a:lnTo>
                  <a:pt x="100" y="1408"/>
                </a:lnTo>
                <a:lnTo>
                  <a:pt x="0" y="1108"/>
                </a:lnTo>
                <a:lnTo>
                  <a:pt x="191" y="1046"/>
                </a:lnTo>
                <a:lnTo>
                  <a:pt x="186" y="974"/>
                </a:lnTo>
                <a:lnTo>
                  <a:pt x="188" y="901"/>
                </a:lnTo>
                <a:lnTo>
                  <a:pt x="197" y="831"/>
                </a:lnTo>
                <a:lnTo>
                  <a:pt x="12" y="756"/>
                </a:lnTo>
                <a:lnTo>
                  <a:pt x="127" y="464"/>
                </a:lnTo>
                <a:lnTo>
                  <a:pt x="313" y="538"/>
                </a:lnTo>
                <a:lnTo>
                  <a:pt x="355" y="481"/>
                </a:lnTo>
                <a:lnTo>
                  <a:pt x="403" y="427"/>
                </a:lnTo>
                <a:lnTo>
                  <a:pt x="457" y="376"/>
                </a:lnTo>
                <a:lnTo>
                  <a:pt x="362" y="200"/>
                </a:lnTo>
                <a:lnTo>
                  <a:pt x="639" y="50"/>
                </a:lnTo>
                <a:lnTo>
                  <a:pt x="734" y="226"/>
                </a:lnTo>
                <a:lnTo>
                  <a:pt x="805" y="210"/>
                </a:lnTo>
                <a:lnTo>
                  <a:pt x="875" y="200"/>
                </a:lnTo>
                <a:lnTo>
                  <a:pt x="947" y="196"/>
                </a:lnTo>
                <a:lnTo>
                  <a:pt x="988" y="0"/>
                </a:lnTo>
                <a:close/>
              </a:path>
            </a:pathLst>
          </a:custGeom>
          <a:solidFill>
            <a:schemeClr val="bg1">
              <a:lumMod val="75000"/>
            </a:schemeClr>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cxnSp>
        <p:nvCxnSpPr>
          <p:cNvPr id="9" name="Straight Connector 41"/>
          <p:cNvCxnSpPr/>
          <p:nvPr/>
        </p:nvCxnSpPr>
        <p:spPr>
          <a:xfrm flipV="1">
            <a:off x="1930121" y="1567451"/>
            <a:ext cx="826635" cy="531527"/>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42"/>
          <p:cNvCxnSpPr/>
          <p:nvPr/>
        </p:nvCxnSpPr>
        <p:spPr>
          <a:xfrm flipV="1">
            <a:off x="2059231" y="2011788"/>
            <a:ext cx="944007" cy="373914"/>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Freeform 24"/>
          <p:cNvSpPr>
            <a:spLocks noEditPoints="1"/>
          </p:cNvSpPr>
          <p:nvPr/>
        </p:nvSpPr>
        <p:spPr bwMode="auto">
          <a:xfrm>
            <a:off x="2553845" y="1466847"/>
            <a:ext cx="645152" cy="645150"/>
          </a:xfrm>
          <a:custGeom>
            <a:avLst/>
            <a:gdLst>
              <a:gd name="T0" fmla="*/ 1666 w 4617"/>
              <a:gd name="T1" fmla="*/ 3790 h 4617"/>
              <a:gd name="T2" fmla="*/ 2927 w 4617"/>
              <a:gd name="T3" fmla="*/ 3801 h 4617"/>
              <a:gd name="T4" fmla="*/ 2889 w 4617"/>
              <a:gd name="T5" fmla="*/ 2821 h 4617"/>
              <a:gd name="T6" fmla="*/ 2236 w 4617"/>
              <a:gd name="T7" fmla="*/ 3074 h 4617"/>
              <a:gd name="T8" fmla="*/ 2132 w 4617"/>
              <a:gd name="T9" fmla="*/ 1882 h 4617"/>
              <a:gd name="T10" fmla="*/ 1862 w 4617"/>
              <a:gd name="T11" fmla="*/ 2427 h 4617"/>
              <a:gd name="T12" fmla="*/ 2369 w 4617"/>
              <a:gd name="T13" fmla="*/ 2766 h 4617"/>
              <a:gd name="T14" fmla="*/ 2770 w 4617"/>
              <a:gd name="T15" fmla="*/ 2307 h 4617"/>
              <a:gd name="T16" fmla="*/ 2363 w 4617"/>
              <a:gd name="T17" fmla="*/ 1850 h 4617"/>
              <a:gd name="T18" fmla="*/ 2891 w 4617"/>
              <a:gd name="T19" fmla="*/ 1805 h 4617"/>
              <a:gd name="T20" fmla="*/ 3044 w 4617"/>
              <a:gd name="T21" fmla="*/ 2556 h 4617"/>
              <a:gd name="T22" fmla="*/ 3877 w 4617"/>
              <a:gd name="T23" fmla="*/ 1918 h 4617"/>
              <a:gd name="T24" fmla="*/ 3086 w 4617"/>
              <a:gd name="T25" fmla="*/ 894 h 4617"/>
              <a:gd name="T26" fmla="*/ 1678 w 4617"/>
              <a:gd name="T27" fmla="*/ 821 h 4617"/>
              <a:gd name="T28" fmla="*/ 821 w 4617"/>
              <a:gd name="T29" fmla="*/ 1678 h 4617"/>
              <a:gd name="T30" fmla="*/ 797 w 4617"/>
              <a:gd name="T31" fmla="*/ 2881 h 4617"/>
              <a:gd name="T32" fmla="*/ 1619 w 4617"/>
              <a:gd name="T33" fmla="*/ 1967 h 4617"/>
              <a:gd name="T34" fmla="*/ 2155 w 4617"/>
              <a:gd name="T35" fmla="*/ 1539 h 4617"/>
              <a:gd name="T36" fmla="*/ 2623 w 4617"/>
              <a:gd name="T37" fmla="*/ 411 h 4617"/>
              <a:gd name="T38" fmla="*/ 2952 w 4617"/>
              <a:gd name="T39" fmla="*/ 115 h 4617"/>
              <a:gd name="T40" fmla="*/ 3358 w 4617"/>
              <a:gd name="T41" fmla="*/ 337 h 4617"/>
              <a:gd name="T42" fmla="*/ 3491 w 4617"/>
              <a:gd name="T43" fmla="*/ 414 h 4617"/>
              <a:gd name="T44" fmla="*/ 3887 w 4617"/>
              <a:gd name="T45" fmla="*/ 653 h 4617"/>
              <a:gd name="T46" fmla="*/ 3722 w 4617"/>
              <a:gd name="T47" fmla="*/ 1003 h 4617"/>
              <a:gd name="T48" fmla="*/ 4308 w 4617"/>
              <a:gd name="T49" fmla="*/ 1154 h 4617"/>
              <a:gd name="T50" fmla="*/ 4146 w 4617"/>
              <a:gd name="T51" fmla="*/ 1738 h 4617"/>
              <a:gd name="T52" fmla="*/ 4530 w 4617"/>
              <a:gd name="T53" fmla="*/ 1770 h 4617"/>
              <a:gd name="T54" fmla="*/ 4564 w 4617"/>
              <a:gd name="T55" fmla="*/ 2236 h 4617"/>
              <a:gd name="T56" fmla="*/ 4231 w 4617"/>
              <a:gd name="T57" fmla="*/ 2385 h 4617"/>
              <a:gd name="T58" fmla="*/ 4530 w 4617"/>
              <a:gd name="T59" fmla="*/ 2925 h 4617"/>
              <a:gd name="T60" fmla="*/ 4011 w 4617"/>
              <a:gd name="T61" fmla="*/ 3203 h 4617"/>
              <a:gd name="T62" fmla="*/ 4241 w 4617"/>
              <a:gd name="T63" fmla="*/ 3501 h 4617"/>
              <a:gd name="T64" fmla="*/ 3954 w 4617"/>
              <a:gd name="T65" fmla="*/ 3849 h 4617"/>
              <a:gd name="T66" fmla="*/ 3614 w 4617"/>
              <a:gd name="T67" fmla="*/ 3723 h 4617"/>
              <a:gd name="T68" fmla="*/ 3480 w 4617"/>
              <a:gd name="T69" fmla="*/ 4295 h 4617"/>
              <a:gd name="T70" fmla="*/ 2879 w 4617"/>
              <a:gd name="T71" fmla="*/ 4146 h 4617"/>
              <a:gd name="T72" fmla="*/ 2867 w 4617"/>
              <a:gd name="T73" fmla="*/ 4539 h 4617"/>
              <a:gd name="T74" fmla="*/ 2385 w 4617"/>
              <a:gd name="T75" fmla="*/ 4232 h 4617"/>
              <a:gd name="T76" fmla="*/ 2232 w 4617"/>
              <a:gd name="T77" fmla="*/ 4232 h 4617"/>
              <a:gd name="T78" fmla="*/ 1731 w 4617"/>
              <a:gd name="T79" fmla="*/ 4540 h 4617"/>
              <a:gd name="T80" fmla="*/ 1627 w 4617"/>
              <a:gd name="T81" fmla="*/ 4106 h 4617"/>
              <a:gd name="T82" fmla="*/ 1137 w 4617"/>
              <a:gd name="T83" fmla="*/ 4295 h 4617"/>
              <a:gd name="T84" fmla="*/ 1003 w 4617"/>
              <a:gd name="T85" fmla="*/ 3723 h 4617"/>
              <a:gd name="T86" fmla="*/ 656 w 4617"/>
              <a:gd name="T87" fmla="*/ 3867 h 4617"/>
              <a:gd name="T88" fmla="*/ 396 w 4617"/>
              <a:gd name="T89" fmla="*/ 3499 h 4617"/>
              <a:gd name="T90" fmla="*/ 604 w 4617"/>
              <a:gd name="T91" fmla="*/ 3204 h 4617"/>
              <a:gd name="T92" fmla="*/ 115 w 4617"/>
              <a:gd name="T93" fmla="*/ 2953 h 4617"/>
              <a:gd name="T94" fmla="*/ 409 w 4617"/>
              <a:gd name="T95" fmla="*/ 2616 h 4617"/>
              <a:gd name="T96" fmla="*/ 15 w 4617"/>
              <a:gd name="T97" fmla="*/ 2264 h 4617"/>
              <a:gd name="T98" fmla="*/ 98 w 4617"/>
              <a:gd name="T99" fmla="*/ 1785 h 4617"/>
              <a:gd name="T100" fmla="*/ 471 w 4617"/>
              <a:gd name="T101" fmla="*/ 1736 h 4617"/>
              <a:gd name="T102" fmla="*/ 301 w 4617"/>
              <a:gd name="T103" fmla="*/ 1174 h 4617"/>
              <a:gd name="T104" fmla="*/ 817 w 4617"/>
              <a:gd name="T105" fmla="*/ 1091 h 4617"/>
              <a:gd name="T106" fmla="*/ 711 w 4617"/>
              <a:gd name="T107" fmla="*/ 656 h 4617"/>
              <a:gd name="T108" fmla="*/ 1280 w 4617"/>
              <a:gd name="T109" fmla="*/ 681 h 4617"/>
              <a:gd name="T110" fmla="*/ 1247 w 4617"/>
              <a:gd name="T111" fmla="*/ 320 h 4617"/>
              <a:gd name="T112" fmla="*/ 1657 w 4617"/>
              <a:gd name="T113" fmla="*/ 133 h 4617"/>
              <a:gd name="T114" fmla="*/ 1885 w 4617"/>
              <a:gd name="T115" fmla="*/ 432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17" h="4617">
                <a:moveTo>
                  <a:pt x="1733" y="2816"/>
                </a:moveTo>
                <a:lnTo>
                  <a:pt x="1726" y="2822"/>
                </a:lnTo>
                <a:lnTo>
                  <a:pt x="1719" y="2826"/>
                </a:lnTo>
                <a:lnTo>
                  <a:pt x="993" y="3246"/>
                </a:lnTo>
                <a:lnTo>
                  <a:pt x="1061" y="3334"/>
                </a:lnTo>
                <a:lnTo>
                  <a:pt x="1133" y="3417"/>
                </a:lnTo>
                <a:lnTo>
                  <a:pt x="1212" y="3494"/>
                </a:lnTo>
                <a:lnTo>
                  <a:pt x="1294" y="3565"/>
                </a:lnTo>
                <a:lnTo>
                  <a:pt x="1381" y="3631"/>
                </a:lnTo>
                <a:lnTo>
                  <a:pt x="1473" y="3691"/>
                </a:lnTo>
                <a:lnTo>
                  <a:pt x="1568" y="3744"/>
                </a:lnTo>
                <a:lnTo>
                  <a:pt x="1666" y="3790"/>
                </a:lnTo>
                <a:lnTo>
                  <a:pt x="1768" y="3831"/>
                </a:lnTo>
                <a:lnTo>
                  <a:pt x="1872" y="3864"/>
                </a:lnTo>
                <a:lnTo>
                  <a:pt x="1980" y="3891"/>
                </a:lnTo>
                <a:lnTo>
                  <a:pt x="2087" y="3909"/>
                </a:lnTo>
                <a:lnTo>
                  <a:pt x="2198" y="3922"/>
                </a:lnTo>
                <a:lnTo>
                  <a:pt x="2310" y="3924"/>
                </a:lnTo>
                <a:lnTo>
                  <a:pt x="2416" y="3922"/>
                </a:lnTo>
                <a:lnTo>
                  <a:pt x="2521" y="3910"/>
                </a:lnTo>
                <a:lnTo>
                  <a:pt x="2625" y="3894"/>
                </a:lnTo>
                <a:lnTo>
                  <a:pt x="2727" y="3870"/>
                </a:lnTo>
                <a:lnTo>
                  <a:pt x="2828" y="3839"/>
                </a:lnTo>
                <a:lnTo>
                  <a:pt x="2927" y="3801"/>
                </a:lnTo>
                <a:lnTo>
                  <a:pt x="3022" y="3758"/>
                </a:lnTo>
                <a:lnTo>
                  <a:pt x="3116" y="3708"/>
                </a:lnTo>
                <a:lnTo>
                  <a:pt x="3203" y="3654"/>
                </a:lnTo>
                <a:lnTo>
                  <a:pt x="3285" y="3596"/>
                </a:lnTo>
                <a:lnTo>
                  <a:pt x="3362" y="3533"/>
                </a:lnTo>
                <a:lnTo>
                  <a:pt x="3435" y="3467"/>
                </a:lnTo>
                <a:lnTo>
                  <a:pt x="3502" y="3396"/>
                </a:lnTo>
                <a:lnTo>
                  <a:pt x="3565" y="3323"/>
                </a:lnTo>
                <a:lnTo>
                  <a:pt x="3624" y="3244"/>
                </a:lnTo>
                <a:lnTo>
                  <a:pt x="2898" y="2826"/>
                </a:lnTo>
                <a:lnTo>
                  <a:pt x="2893" y="2823"/>
                </a:lnTo>
                <a:lnTo>
                  <a:pt x="2889" y="2821"/>
                </a:lnTo>
                <a:lnTo>
                  <a:pt x="2885" y="2818"/>
                </a:lnTo>
                <a:lnTo>
                  <a:pt x="2843" y="2863"/>
                </a:lnTo>
                <a:lnTo>
                  <a:pt x="2797" y="2903"/>
                </a:lnTo>
                <a:lnTo>
                  <a:pt x="2746" y="2941"/>
                </a:lnTo>
                <a:lnTo>
                  <a:pt x="2693" y="2974"/>
                </a:lnTo>
                <a:lnTo>
                  <a:pt x="2633" y="3005"/>
                </a:lnTo>
                <a:lnTo>
                  <a:pt x="2572" y="3032"/>
                </a:lnTo>
                <a:lnTo>
                  <a:pt x="2507" y="3051"/>
                </a:lnTo>
                <a:lnTo>
                  <a:pt x="2443" y="3067"/>
                </a:lnTo>
                <a:lnTo>
                  <a:pt x="2376" y="3075"/>
                </a:lnTo>
                <a:lnTo>
                  <a:pt x="2310" y="3078"/>
                </a:lnTo>
                <a:lnTo>
                  <a:pt x="2236" y="3074"/>
                </a:lnTo>
                <a:lnTo>
                  <a:pt x="2163" y="3064"/>
                </a:lnTo>
                <a:lnTo>
                  <a:pt x="2093" y="3046"/>
                </a:lnTo>
                <a:lnTo>
                  <a:pt x="2024" y="3023"/>
                </a:lnTo>
                <a:lnTo>
                  <a:pt x="1960" y="2993"/>
                </a:lnTo>
                <a:lnTo>
                  <a:pt x="1897" y="2956"/>
                </a:lnTo>
                <a:lnTo>
                  <a:pt x="1838" y="2916"/>
                </a:lnTo>
                <a:lnTo>
                  <a:pt x="1784" y="2868"/>
                </a:lnTo>
                <a:lnTo>
                  <a:pt x="1733" y="2816"/>
                </a:lnTo>
                <a:close/>
                <a:moveTo>
                  <a:pt x="2307" y="1847"/>
                </a:moveTo>
                <a:lnTo>
                  <a:pt x="2248" y="1851"/>
                </a:lnTo>
                <a:lnTo>
                  <a:pt x="2190" y="1862"/>
                </a:lnTo>
                <a:lnTo>
                  <a:pt x="2132" y="1882"/>
                </a:lnTo>
                <a:lnTo>
                  <a:pt x="2078" y="1908"/>
                </a:lnTo>
                <a:lnTo>
                  <a:pt x="2034" y="1938"/>
                </a:lnTo>
                <a:lnTo>
                  <a:pt x="1994" y="1970"/>
                </a:lnTo>
                <a:lnTo>
                  <a:pt x="1959" y="2008"/>
                </a:lnTo>
                <a:lnTo>
                  <a:pt x="1927" y="2048"/>
                </a:lnTo>
                <a:lnTo>
                  <a:pt x="1900" y="2092"/>
                </a:lnTo>
                <a:lnTo>
                  <a:pt x="1879" y="2139"/>
                </a:lnTo>
                <a:lnTo>
                  <a:pt x="1862" y="2190"/>
                </a:lnTo>
                <a:lnTo>
                  <a:pt x="1851" y="2248"/>
                </a:lnTo>
                <a:lnTo>
                  <a:pt x="1847" y="2309"/>
                </a:lnTo>
                <a:lnTo>
                  <a:pt x="1851" y="2369"/>
                </a:lnTo>
                <a:lnTo>
                  <a:pt x="1862" y="2427"/>
                </a:lnTo>
                <a:lnTo>
                  <a:pt x="1882" y="2485"/>
                </a:lnTo>
                <a:lnTo>
                  <a:pt x="1908" y="2539"/>
                </a:lnTo>
                <a:lnTo>
                  <a:pt x="1939" y="2584"/>
                </a:lnTo>
                <a:lnTo>
                  <a:pt x="1974" y="2626"/>
                </a:lnTo>
                <a:lnTo>
                  <a:pt x="2012" y="2662"/>
                </a:lnTo>
                <a:lnTo>
                  <a:pt x="2055" y="2695"/>
                </a:lnTo>
                <a:lnTo>
                  <a:pt x="2101" y="2721"/>
                </a:lnTo>
                <a:lnTo>
                  <a:pt x="2150" y="2742"/>
                </a:lnTo>
                <a:lnTo>
                  <a:pt x="2202" y="2758"/>
                </a:lnTo>
                <a:lnTo>
                  <a:pt x="2254" y="2767"/>
                </a:lnTo>
                <a:lnTo>
                  <a:pt x="2309" y="2770"/>
                </a:lnTo>
                <a:lnTo>
                  <a:pt x="2369" y="2766"/>
                </a:lnTo>
                <a:lnTo>
                  <a:pt x="2427" y="2755"/>
                </a:lnTo>
                <a:lnTo>
                  <a:pt x="2485" y="2735"/>
                </a:lnTo>
                <a:lnTo>
                  <a:pt x="2539" y="2709"/>
                </a:lnTo>
                <a:lnTo>
                  <a:pt x="2583" y="2679"/>
                </a:lnTo>
                <a:lnTo>
                  <a:pt x="2623" y="2647"/>
                </a:lnTo>
                <a:lnTo>
                  <a:pt x="2658" y="2609"/>
                </a:lnTo>
                <a:lnTo>
                  <a:pt x="2690" y="2569"/>
                </a:lnTo>
                <a:lnTo>
                  <a:pt x="2717" y="2525"/>
                </a:lnTo>
                <a:lnTo>
                  <a:pt x="2738" y="2478"/>
                </a:lnTo>
                <a:lnTo>
                  <a:pt x="2755" y="2427"/>
                </a:lnTo>
                <a:lnTo>
                  <a:pt x="2766" y="2369"/>
                </a:lnTo>
                <a:lnTo>
                  <a:pt x="2770" y="2307"/>
                </a:lnTo>
                <a:lnTo>
                  <a:pt x="2766" y="2248"/>
                </a:lnTo>
                <a:lnTo>
                  <a:pt x="2755" y="2190"/>
                </a:lnTo>
                <a:lnTo>
                  <a:pt x="2735" y="2132"/>
                </a:lnTo>
                <a:lnTo>
                  <a:pt x="2709" y="2078"/>
                </a:lnTo>
                <a:lnTo>
                  <a:pt x="2678" y="2033"/>
                </a:lnTo>
                <a:lnTo>
                  <a:pt x="2643" y="1991"/>
                </a:lnTo>
                <a:lnTo>
                  <a:pt x="2605" y="1955"/>
                </a:lnTo>
                <a:lnTo>
                  <a:pt x="2562" y="1922"/>
                </a:lnTo>
                <a:lnTo>
                  <a:pt x="2516" y="1896"/>
                </a:lnTo>
                <a:lnTo>
                  <a:pt x="2467" y="1875"/>
                </a:lnTo>
                <a:lnTo>
                  <a:pt x="2415" y="1859"/>
                </a:lnTo>
                <a:lnTo>
                  <a:pt x="2363" y="1850"/>
                </a:lnTo>
                <a:lnTo>
                  <a:pt x="2307" y="1847"/>
                </a:lnTo>
                <a:close/>
                <a:moveTo>
                  <a:pt x="2462" y="701"/>
                </a:moveTo>
                <a:lnTo>
                  <a:pt x="2462" y="1539"/>
                </a:lnTo>
                <a:lnTo>
                  <a:pt x="2462" y="1547"/>
                </a:lnTo>
                <a:lnTo>
                  <a:pt x="2461" y="1556"/>
                </a:lnTo>
                <a:lnTo>
                  <a:pt x="2531" y="1574"/>
                </a:lnTo>
                <a:lnTo>
                  <a:pt x="2600" y="1598"/>
                </a:lnTo>
                <a:lnTo>
                  <a:pt x="2664" y="1629"/>
                </a:lnTo>
                <a:lnTo>
                  <a:pt x="2727" y="1664"/>
                </a:lnTo>
                <a:lnTo>
                  <a:pt x="2786" y="1705"/>
                </a:lnTo>
                <a:lnTo>
                  <a:pt x="2840" y="1753"/>
                </a:lnTo>
                <a:lnTo>
                  <a:pt x="2891" y="1805"/>
                </a:lnTo>
                <a:lnTo>
                  <a:pt x="2935" y="1862"/>
                </a:lnTo>
                <a:lnTo>
                  <a:pt x="2974" y="1924"/>
                </a:lnTo>
                <a:lnTo>
                  <a:pt x="3009" y="1992"/>
                </a:lnTo>
                <a:lnTo>
                  <a:pt x="3037" y="2062"/>
                </a:lnTo>
                <a:lnTo>
                  <a:pt x="3058" y="2135"/>
                </a:lnTo>
                <a:lnTo>
                  <a:pt x="3072" y="2208"/>
                </a:lnTo>
                <a:lnTo>
                  <a:pt x="3078" y="2283"/>
                </a:lnTo>
                <a:lnTo>
                  <a:pt x="3077" y="2357"/>
                </a:lnTo>
                <a:lnTo>
                  <a:pt x="3068" y="2433"/>
                </a:lnTo>
                <a:lnTo>
                  <a:pt x="3051" y="2507"/>
                </a:lnTo>
                <a:lnTo>
                  <a:pt x="3037" y="2553"/>
                </a:lnTo>
                <a:lnTo>
                  <a:pt x="3044" y="2556"/>
                </a:lnTo>
                <a:lnTo>
                  <a:pt x="3051" y="2560"/>
                </a:lnTo>
                <a:lnTo>
                  <a:pt x="3778" y="2979"/>
                </a:lnTo>
                <a:lnTo>
                  <a:pt x="3818" y="2879"/>
                </a:lnTo>
                <a:lnTo>
                  <a:pt x="3853" y="2777"/>
                </a:lnTo>
                <a:lnTo>
                  <a:pt x="3881" y="2672"/>
                </a:lnTo>
                <a:lnTo>
                  <a:pt x="3902" y="2567"/>
                </a:lnTo>
                <a:lnTo>
                  <a:pt x="3916" y="2460"/>
                </a:lnTo>
                <a:lnTo>
                  <a:pt x="3923" y="2352"/>
                </a:lnTo>
                <a:lnTo>
                  <a:pt x="3923" y="2243"/>
                </a:lnTo>
                <a:lnTo>
                  <a:pt x="3915" y="2135"/>
                </a:lnTo>
                <a:lnTo>
                  <a:pt x="3899" y="2026"/>
                </a:lnTo>
                <a:lnTo>
                  <a:pt x="3877" y="1918"/>
                </a:lnTo>
                <a:lnTo>
                  <a:pt x="3846" y="1812"/>
                </a:lnTo>
                <a:lnTo>
                  <a:pt x="3808" y="1705"/>
                </a:lnTo>
                <a:lnTo>
                  <a:pt x="3762" y="1602"/>
                </a:lnTo>
                <a:lnTo>
                  <a:pt x="3708" y="1501"/>
                </a:lnTo>
                <a:lnTo>
                  <a:pt x="3649" y="1406"/>
                </a:lnTo>
                <a:lnTo>
                  <a:pt x="3583" y="1317"/>
                </a:lnTo>
                <a:lnTo>
                  <a:pt x="3513" y="1231"/>
                </a:lnTo>
                <a:lnTo>
                  <a:pt x="3438" y="1153"/>
                </a:lnTo>
                <a:lnTo>
                  <a:pt x="3356" y="1079"/>
                </a:lnTo>
                <a:lnTo>
                  <a:pt x="3270" y="1012"/>
                </a:lnTo>
                <a:lnTo>
                  <a:pt x="3180" y="950"/>
                </a:lnTo>
                <a:lnTo>
                  <a:pt x="3086" y="894"/>
                </a:lnTo>
                <a:lnTo>
                  <a:pt x="2990" y="845"/>
                </a:lnTo>
                <a:lnTo>
                  <a:pt x="2889" y="802"/>
                </a:lnTo>
                <a:lnTo>
                  <a:pt x="2786" y="765"/>
                </a:lnTo>
                <a:lnTo>
                  <a:pt x="2681" y="737"/>
                </a:lnTo>
                <a:lnTo>
                  <a:pt x="2573" y="715"/>
                </a:lnTo>
                <a:lnTo>
                  <a:pt x="2462" y="701"/>
                </a:lnTo>
                <a:close/>
                <a:moveTo>
                  <a:pt x="2155" y="701"/>
                </a:moveTo>
                <a:lnTo>
                  <a:pt x="2057" y="712"/>
                </a:lnTo>
                <a:lnTo>
                  <a:pt x="1960" y="730"/>
                </a:lnTo>
                <a:lnTo>
                  <a:pt x="1865" y="756"/>
                </a:lnTo>
                <a:lnTo>
                  <a:pt x="1770" y="785"/>
                </a:lnTo>
                <a:lnTo>
                  <a:pt x="1678" y="821"/>
                </a:lnTo>
                <a:lnTo>
                  <a:pt x="1588" y="862"/>
                </a:lnTo>
                <a:lnTo>
                  <a:pt x="1501" y="909"/>
                </a:lnTo>
                <a:lnTo>
                  <a:pt x="1409" y="967"/>
                </a:lnTo>
                <a:lnTo>
                  <a:pt x="1322" y="1028"/>
                </a:lnTo>
                <a:lnTo>
                  <a:pt x="1240" y="1097"/>
                </a:lnTo>
                <a:lnTo>
                  <a:pt x="1163" y="1168"/>
                </a:lnTo>
                <a:lnTo>
                  <a:pt x="1093" y="1244"/>
                </a:lnTo>
                <a:lnTo>
                  <a:pt x="1027" y="1325"/>
                </a:lnTo>
                <a:lnTo>
                  <a:pt x="967" y="1409"/>
                </a:lnTo>
                <a:lnTo>
                  <a:pt x="912" y="1496"/>
                </a:lnTo>
                <a:lnTo>
                  <a:pt x="865" y="1585"/>
                </a:lnTo>
                <a:lnTo>
                  <a:pt x="821" y="1678"/>
                </a:lnTo>
                <a:lnTo>
                  <a:pt x="785" y="1773"/>
                </a:lnTo>
                <a:lnTo>
                  <a:pt x="754" y="1869"/>
                </a:lnTo>
                <a:lnTo>
                  <a:pt x="730" y="1969"/>
                </a:lnTo>
                <a:lnTo>
                  <a:pt x="712" y="2068"/>
                </a:lnTo>
                <a:lnTo>
                  <a:pt x="700" y="2170"/>
                </a:lnTo>
                <a:lnTo>
                  <a:pt x="694" y="2271"/>
                </a:lnTo>
                <a:lnTo>
                  <a:pt x="694" y="2373"/>
                </a:lnTo>
                <a:lnTo>
                  <a:pt x="702" y="2476"/>
                </a:lnTo>
                <a:lnTo>
                  <a:pt x="715" y="2579"/>
                </a:lnTo>
                <a:lnTo>
                  <a:pt x="736" y="2681"/>
                </a:lnTo>
                <a:lnTo>
                  <a:pt x="764" y="2781"/>
                </a:lnTo>
                <a:lnTo>
                  <a:pt x="797" y="2881"/>
                </a:lnTo>
                <a:lnTo>
                  <a:pt x="838" y="2979"/>
                </a:lnTo>
                <a:lnTo>
                  <a:pt x="1566" y="2560"/>
                </a:lnTo>
                <a:lnTo>
                  <a:pt x="1573" y="2556"/>
                </a:lnTo>
                <a:lnTo>
                  <a:pt x="1578" y="2553"/>
                </a:lnTo>
                <a:lnTo>
                  <a:pt x="1559" y="2482"/>
                </a:lnTo>
                <a:lnTo>
                  <a:pt x="1545" y="2408"/>
                </a:lnTo>
                <a:lnTo>
                  <a:pt x="1539" y="2334"/>
                </a:lnTo>
                <a:lnTo>
                  <a:pt x="1540" y="2260"/>
                </a:lnTo>
                <a:lnTo>
                  <a:pt x="1549" y="2184"/>
                </a:lnTo>
                <a:lnTo>
                  <a:pt x="1566" y="2110"/>
                </a:lnTo>
                <a:lnTo>
                  <a:pt x="1589" y="2037"/>
                </a:lnTo>
                <a:lnTo>
                  <a:pt x="1619" y="1967"/>
                </a:lnTo>
                <a:lnTo>
                  <a:pt x="1655" y="1901"/>
                </a:lnTo>
                <a:lnTo>
                  <a:pt x="1698" y="1840"/>
                </a:lnTo>
                <a:lnTo>
                  <a:pt x="1746" y="1782"/>
                </a:lnTo>
                <a:lnTo>
                  <a:pt x="1801" y="1731"/>
                </a:lnTo>
                <a:lnTo>
                  <a:pt x="1859" y="1683"/>
                </a:lnTo>
                <a:lnTo>
                  <a:pt x="1924" y="1643"/>
                </a:lnTo>
                <a:lnTo>
                  <a:pt x="1980" y="1613"/>
                </a:lnTo>
                <a:lnTo>
                  <a:pt x="2037" y="1589"/>
                </a:lnTo>
                <a:lnTo>
                  <a:pt x="2096" y="1571"/>
                </a:lnTo>
                <a:lnTo>
                  <a:pt x="2156" y="1556"/>
                </a:lnTo>
                <a:lnTo>
                  <a:pt x="2155" y="1547"/>
                </a:lnTo>
                <a:lnTo>
                  <a:pt x="2155" y="1539"/>
                </a:lnTo>
                <a:lnTo>
                  <a:pt x="2155" y="701"/>
                </a:lnTo>
                <a:close/>
                <a:moveTo>
                  <a:pt x="2309" y="0"/>
                </a:moveTo>
                <a:lnTo>
                  <a:pt x="2332" y="4"/>
                </a:lnTo>
                <a:lnTo>
                  <a:pt x="2353" y="15"/>
                </a:lnTo>
                <a:lnTo>
                  <a:pt x="2370" y="32"/>
                </a:lnTo>
                <a:lnTo>
                  <a:pt x="2381" y="53"/>
                </a:lnTo>
                <a:lnTo>
                  <a:pt x="2385" y="77"/>
                </a:lnTo>
                <a:lnTo>
                  <a:pt x="2385" y="376"/>
                </a:lnTo>
                <a:lnTo>
                  <a:pt x="2394" y="382"/>
                </a:lnTo>
                <a:lnTo>
                  <a:pt x="2402" y="388"/>
                </a:lnTo>
                <a:lnTo>
                  <a:pt x="2513" y="396"/>
                </a:lnTo>
                <a:lnTo>
                  <a:pt x="2623" y="411"/>
                </a:lnTo>
                <a:lnTo>
                  <a:pt x="2732" y="432"/>
                </a:lnTo>
                <a:lnTo>
                  <a:pt x="2732" y="431"/>
                </a:lnTo>
                <a:lnTo>
                  <a:pt x="2812" y="133"/>
                </a:lnTo>
                <a:lnTo>
                  <a:pt x="2819" y="115"/>
                </a:lnTo>
                <a:lnTo>
                  <a:pt x="2832" y="98"/>
                </a:lnTo>
                <a:lnTo>
                  <a:pt x="2847" y="87"/>
                </a:lnTo>
                <a:lnTo>
                  <a:pt x="2865" y="78"/>
                </a:lnTo>
                <a:lnTo>
                  <a:pt x="2886" y="77"/>
                </a:lnTo>
                <a:lnTo>
                  <a:pt x="2906" y="78"/>
                </a:lnTo>
                <a:lnTo>
                  <a:pt x="2925" y="87"/>
                </a:lnTo>
                <a:lnTo>
                  <a:pt x="2941" y="99"/>
                </a:lnTo>
                <a:lnTo>
                  <a:pt x="2952" y="115"/>
                </a:lnTo>
                <a:lnTo>
                  <a:pt x="2960" y="133"/>
                </a:lnTo>
                <a:lnTo>
                  <a:pt x="2963" y="153"/>
                </a:lnTo>
                <a:lnTo>
                  <a:pt x="2960" y="173"/>
                </a:lnTo>
                <a:lnTo>
                  <a:pt x="2881" y="470"/>
                </a:lnTo>
                <a:lnTo>
                  <a:pt x="2881" y="471"/>
                </a:lnTo>
                <a:lnTo>
                  <a:pt x="2879" y="473"/>
                </a:lnTo>
                <a:lnTo>
                  <a:pt x="2990" y="511"/>
                </a:lnTo>
                <a:lnTo>
                  <a:pt x="3098" y="555"/>
                </a:lnTo>
                <a:lnTo>
                  <a:pt x="3203" y="606"/>
                </a:lnTo>
                <a:lnTo>
                  <a:pt x="3204" y="606"/>
                </a:lnTo>
                <a:lnTo>
                  <a:pt x="3204" y="604"/>
                </a:lnTo>
                <a:lnTo>
                  <a:pt x="3358" y="337"/>
                </a:lnTo>
                <a:lnTo>
                  <a:pt x="3370" y="320"/>
                </a:lnTo>
                <a:lnTo>
                  <a:pt x="3386" y="309"/>
                </a:lnTo>
                <a:lnTo>
                  <a:pt x="3404" y="302"/>
                </a:lnTo>
                <a:lnTo>
                  <a:pt x="3424" y="299"/>
                </a:lnTo>
                <a:lnTo>
                  <a:pt x="3443" y="301"/>
                </a:lnTo>
                <a:lnTo>
                  <a:pt x="3463" y="309"/>
                </a:lnTo>
                <a:lnTo>
                  <a:pt x="3480" y="322"/>
                </a:lnTo>
                <a:lnTo>
                  <a:pt x="3491" y="337"/>
                </a:lnTo>
                <a:lnTo>
                  <a:pt x="3499" y="357"/>
                </a:lnTo>
                <a:lnTo>
                  <a:pt x="3502" y="375"/>
                </a:lnTo>
                <a:lnTo>
                  <a:pt x="3499" y="396"/>
                </a:lnTo>
                <a:lnTo>
                  <a:pt x="3491" y="414"/>
                </a:lnTo>
                <a:lnTo>
                  <a:pt x="3337" y="681"/>
                </a:lnTo>
                <a:lnTo>
                  <a:pt x="3337" y="681"/>
                </a:lnTo>
                <a:lnTo>
                  <a:pt x="3335" y="683"/>
                </a:lnTo>
                <a:lnTo>
                  <a:pt x="3432" y="747"/>
                </a:lnTo>
                <a:lnTo>
                  <a:pt x="3524" y="818"/>
                </a:lnTo>
                <a:lnTo>
                  <a:pt x="3612" y="895"/>
                </a:lnTo>
                <a:lnTo>
                  <a:pt x="3614" y="894"/>
                </a:lnTo>
                <a:lnTo>
                  <a:pt x="3614" y="894"/>
                </a:lnTo>
                <a:lnTo>
                  <a:pt x="3832" y="676"/>
                </a:lnTo>
                <a:lnTo>
                  <a:pt x="3849" y="663"/>
                </a:lnTo>
                <a:lnTo>
                  <a:pt x="3867" y="656"/>
                </a:lnTo>
                <a:lnTo>
                  <a:pt x="3887" y="653"/>
                </a:lnTo>
                <a:lnTo>
                  <a:pt x="3906" y="656"/>
                </a:lnTo>
                <a:lnTo>
                  <a:pt x="3924" y="663"/>
                </a:lnTo>
                <a:lnTo>
                  <a:pt x="3941" y="676"/>
                </a:lnTo>
                <a:lnTo>
                  <a:pt x="3954" y="693"/>
                </a:lnTo>
                <a:lnTo>
                  <a:pt x="3961" y="711"/>
                </a:lnTo>
                <a:lnTo>
                  <a:pt x="3964" y="730"/>
                </a:lnTo>
                <a:lnTo>
                  <a:pt x="3961" y="750"/>
                </a:lnTo>
                <a:lnTo>
                  <a:pt x="3954" y="768"/>
                </a:lnTo>
                <a:lnTo>
                  <a:pt x="3941" y="785"/>
                </a:lnTo>
                <a:lnTo>
                  <a:pt x="3723" y="1003"/>
                </a:lnTo>
                <a:lnTo>
                  <a:pt x="3723" y="1003"/>
                </a:lnTo>
                <a:lnTo>
                  <a:pt x="3722" y="1003"/>
                </a:lnTo>
                <a:lnTo>
                  <a:pt x="3797" y="1091"/>
                </a:lnTo>
                <a:lnTo>
                  <a:pt x="3868" y="1184"/>
                </a:lnTo>
                <a:lnTo>
                  <a:pt x="3934" y="1282"/>
                </a:lnTo>
                <a:lnTo>
                  <a:pt x="3934" y="1280"/>
                </a:lnTo>
                <a:lnTo>
                  <a:pt x="3936" y="1280"/>
                </a:lnTo>
                <a:lnTo>
                  <a:pt x="4203" y="1126"/>
                </a:lnTo>
                <a:lnTo>
                  <a:pt x="4221" y="1118"/>
                </a:lnTo>
                <a:lnTo>
                  <a:pt x="4241" y="1115"/>
                </a:lnTo>
                <a:lnTo>
                  <a:pt x="4260" y="1118"/>
                </a:lnTo>
                <a:lnTo>
                  <a:pt x="4278" y="1126"/>
                </a:lnTo>
                <a:lnTo>
                  <a:pt x="4295" y="1137"/>
                </a:lnTo>
                <a:lnTo>
                  <a:pt x="4308" y="1154"/>
                </a:lnTo>
                <a:lnTo>
                  <a:pt x="4316" y="1174"/>
                </a:lnTo>
                <a:lnTo>
                  <a:pt x="4318" y="1193"/>
                </a:lnTo>
                <a:lnTo>
                  <a:pt x="4315" y="1213"/>
                </a:lnTo>
                <a:lnTo>
                  <a:pt x="4308" y="1231"/>
                </a:lnTo>
                <a:lnTo>
                  <a:pt x="4297" y="1247"/>
                </a:lnTo>
                <a:lnTo>
                  <a:pt x="4280" y="1259"/>
                </a:lnTo>
                <a:lnTo>
                  <a:pt x="4013" y="1413"/>
                </a:lnTo>
                <a:lnTo>
                  <a:pt x="4013" y="1413"/>
                </a:lnTo>
                <a:lnTo>
                  <a:pt x="4011" y="1414"/>
                </a:lnTo>
                <a:lnTo>
                  <a:pt x="4063" y="1519"/>
                </a:lnTo>
                <a:lnTo>
                  <a:pt x="4108" y="1629"/>
                </a:lnTo>
                <a:lnTo>
                  <a:pt x="4146" y="1738"/>
                </a:lnTo>
                <a:lnTo>
                  <a:pt x="4146" y="1736"/>
                </a:lnTo>
                <a:lnTo>
                  <a:pt x="4147" y="1736"/>
                </a:lnTo>
                <a:lnTo>
                  <a:pt x="4444" y="1657"/>
                </a:lnTo>
                <a:lnTo>
                  <a:pt x="4464" y="1654"/>
                </a:lnTo>
                <a:lnTo>
                  <a:pt x="4484" y="1657"/>
                </a:lnTo>
                <a:lnTo>
                  <a:pt x="4502" y="1665"/>
                </a:lnTo>
                <a:lnTo>
                  <a:pt x="4518" y="1676"/>
                </a:lnTo>
                <a:lnTo>
                  <a:pt x="4530" y="1692"/>
                </a:lnTo>
                <a:lnTo>
                  <a:pt x="4539" y="1711"/>
                </a:lnTo>
                <a:lnTo>
                  <a:pt x="4541" y="1732"/>
                </a:lnTo>
                <a:lnTo>
                  <a:pt x="4539" y="1752"/>
                </a:lnTo>
                <a:lnTo>
                  <a:pt x="4530" y="1770"/>
                </a:lnTo>
                <a:lnTo>
                  <a:pt x="4519" y="1785"/>
                </a:lnTo>
                <a:lnTo>
                  <a:pt x="4504" y="1798"/>
                </a:lnTo>
                <a:lnTo>
                  <a:pt x="4484" y="1805"/>
                </a:lnTo>
                <a:lnTo>
                  <a:pt x="4186" y="1885"/>
                </a:lnTo>
                <a:lnTo>
                  <a:pt x="4186" y="1885"/>
                </a:lnTo>
                <a:lnTo>
                  <a:pt x="4208" y="2001"/>
                </a:lnTo>
                <a:lnTo>
                  <a:pt x="4222" y="2115"/>
                </a:lnTo>
                <a:lnTo>
                  <a:pt x="4231" y="2232"/>
                </a:lnTo>
                <a:lnTo>
                  <a:pt x="4231" y="2232"/>
                </a:lnTo>
                <a:lnTo>
                  <a:pt x="4232" y="2232"/>
                </a:lnTo>
                <a:lnTo>
                  <a:pt x="4540" y="2232"/>
                </a:lnTo>
                <a:lnTo>
                  <a:pt x="4564" y="2236"/>
                </a:lnTo>
                <a:lnTo>
                  <a:pt x="4585" y="2247"/>
                </a:lnTo>
                <a:lnTo>
                  <a:pt x="4602" y="2264"/>
                </a:lnTo>
                <a:lnTo>
                  <a:pt x="4613" y="2285"/>
                </a:lnTo>
                <a:lnTo>
                  <a:pt x="4617" y="2309"/>
                </a:lnTo>
                <a:lnTo>
                  <a:pt x="4613" y="2332"/>
                </a:lnTo>
                <a:lnTo>
                  <a:pt x="4602" y="2353"/>
                </a:lnTo>
                <a:lnTo>
                  <a:pt x="4585" y="2370"/>
                </a:lnTo>
                <a:lnTo>
                  <a:pt x="4564" y="2381"/>
                </a:lnTo>
                <a:lnTo>
                  <a:pt x="4540" y="2385"/>
                </a:lnTo>
                <a:lnTo>
                  <a:pt x="4232" y="2385"/>
                </a:lnTo>
                <a:lnTo>
                  <a:pt x="4231" y="2385"/>
                </a:lnTo>
                <a:lnTo>
                  <a:pt x="4231" y="2385"/>
                </a:lnTo>
                <a:lnTo>
                  <a:pt x="4222" y="2502"/>
                </a:lnTo>
                <a:lnTo>
                  <a:pt x="4207" y="2618"/>
                </a:lnTo>
                <a:lnTo>
                  <a:pt x="4185" y="2732"/>
                </a:lnTo>
                <a:lnTo>
                  <a:pt x="4186" y="2732"/>
                </a:lnTo>
                <a:lnTo>
                  <a:pt x="4484" y="2812"/>
                </a:lnTo>
                <a:lnTo>
                  <a:pt x="4504" y="2819"/>
                </a:lnTo>
                <a:lnTo>
                  <a:pt x="4519" y="2832"/>
                </a:lnTo>
                <a:lnTo>
                  <a:pt x="4530" y="2847"/>
                </a:lnTo>
                <a:lnTo>
                  <a:pt x="4539" y="2865"/>
                </a:lnTo>
                <a:lnTo>
                  <a:pt x="4541" y="2885"/>
                </a:lnTo>
                <a:lnTo>
                  <a:pt x="4539" y="2906"/>
                </a:lnTo>
                <a:lnTo>
                  <a:pt x="4530" y="2925"/>
                </a:lnTo>
                <a:lnTo>
                  <a:pt x="4518" y="2941"/>
                </a:lnTo>
                <a:lnTo>
                  <a:pt x="4502" y="2953"/>
                </a:lnTo>
                <a:lnTo>
                  <a:pt x="4484" y="2960"/>
                </a:lnTo>
                <a:lnTo>
                  <a:pt x="4464" y="2963"/>
                </a:lnTo>
                <a:lnTo>
                  <a:pt x="4455" y="2962"/>
                </a:lnTo>
                <a:lnTo>
                  <a:pt x="4444" y="2960"/>
                </a:lnTo>
                <a:lnTo>
                  <a:pt x="4147" y="2881"/>
                </a:lnTo>
                <a:lnTo>
                  <a:pt x="4146" y="2881"/>
                </a:lnTo>
                <a:lnTo>
                  <a:pt x="4146" y="2879"/>
                </a:lnTo>
                <a:lnTo>
                  <a:pt x="4108" y="2990"/>
                </a:lnTo>
                <a:lnTo>
                  <a:pt x="4063" y="3098"/>
                </a:lnTo>
                <a:lnTo>
                  <a:pt x="4011" y="3203"/>
                </a:lnTo>
                <a:lnTo>
                  <a:pt x="4013" y="3204"/>
                </a:lnTo>
                <a:lnTo>
                  <a:pt x="4280" y="3358"/>
                </a:lnTo>
                <a:lnTo>
                  <a:pt x="4297" y="3370"/>
                </a:lnTo>
                <a:lnTo>
                  <a:pt x="4308" y="3386"/>
                </a:lnTo>
                <a:lnTo>
                  <a:pt x="4316" y="3404"/>
                </a:lnTo>
                <a:lnTo>
                  <a:pt x="4318" y="3424"/>
                </a:lnTo>
                <a:lnTo>
                  <a:pt x="4316" y="3443"/>
                </a:lnTo>
                <a:lnTo>
                  <a:pt x="4308" y="3463"/>
                </a:lnTo>
                <a:lnTo>
                  <a:pt x="4295" y="3480"/>
                </a:lnTo>
                <a:lnTo>
                  <a:pt x="4278" y="3491"/>
                </a:lnTo>
                <a:lnTo>
                  <a:pt x="4260" y="3499"/>
                </a:lnTo>
                <a:lnTo>
                  <a:pt x="4241" y="3501"/>
                </a:lnTo>
                <a:lnTo>
                  <a:pt x="4221" y="3499"/>
                </a:lnTo>
                <a:lnTo>
                  <a:pt x="4203" y="3491"/>
                </a:lnTo>
                <a:lnTo>
                  <a:pt x="3936" y="3337"/>
                </a:lnTo>
                <a:lnTo>
                  <a:pt x="3936" y="3337"/>
                </a:lnTo>
                <a:lnTo>
                  <a:pt x="3936" y="3335"/>
                </a:lnTo>
                <a:lnTo>
                  <a:pt x="3870" y="3432"/>
                </a:lnTo>
                <a:lnTo>
                  <a:pt x="3800" y="3526"/>
                </a:lnTo>
                <a:lnTo>
                  <a:pt x="3723" y="3614"/>
                </a:lnTo>
                <a:lnTo>
                  <a:pt x="3723" y="3614"/>
                </a:lnTo>
                <a:lnTo>
                  <a:pt x="3723" y="3614"/>
                </a:lnTo>
                <a:lnTo>
                  <a:pt x="3941" y="3832"/>
                </a:lnTo>
                <a:lnTo>
                  <a:pt x="3954" y="3849"/>
                </a:lnTo>
                <a:lnTo>
                  <a:pt x="3961" y="3867"/>
                </a:lnTo>
                <a:lnTo>
                  <a:pt x="3964" y="3887"/>
                </a:lnTo>
                <a:lnTo>
                  <a:pt x="3961" y="3906"/>
                </a:lnTo>
                <a:lnTo>
                  <a:pt x="3954" y="3924"/>
                </a:lnTo>
                <a:lnTo>
                  <a:pt x="3941" y="3941"/>
                </a:lnTo>
                <a:lnTo>
                  <a:pt x="3924" y="3954"/>
                </a:lnTo>
                <a:lnTo>
                  <a:pt x="3906" y="3961"/>
                </a:lnTo>
                <a:lnTo>
                  <a:pt x="3887" y="3964"/>
                </a:lnTo>
                <a:lnTo>
                  <a:pt x="3867" y="3961"/>
                </a:lnTo>
                <a:lnTo>
                  <a:pt x="3849" y="3954"/>
                </a:lnTo>
                <a:lnTo>
                  <a:pt x="3832" y="3941"/>
                </a:lnTo>
                <a:lnTo>
                  <a:pt x="3614" y="3723"/>
                </a:lnTo>
                <a:lnTo>
                  <a:pt x="3614" y="3722"/>
                </a:lnTo>
                <a:lnTo>
                  <a:pt x="3526" y="3797"/>
                </a:lnTo>
                <a:lnTo>
                  <a:pt x="3433" y="3868"/>
                </a:lnTo>
                <a:lnTo>
                  <a:pt x="3335" y="3934"/>
                </a:lnTo>
                <a:lnTo>
                  <a:pt x="3337" y="3936"/>
                </a:lnTo>
                <a:lnTo>
                  <a:pt x="3337" y="3936"/>
                </a:lnTo>
                <a:lnTo>
                  <a:pt x="3491" y="4203"/>
                </a:lnTo>
                <a:lnTo>
                  <a:pt x="3499" y="4221"/>
                </a:lnTo>
                <a:lnTo>
                  <a:pt x="3502" y="4242"/>
                </a:lnTo>
                <a:lnTo>
                  <a:pt x="3499" y="4260"/>
                </a:lnTo>
                <a:lnTo>
                  <a:pt x="3491" y="4280"/>
                </a:lnTo>
                <a:lnTo>
                  <a:pt x="3480" y="4295"/>
                </a:lnTo>
                <a:lnTo>
                  <a:pt x="3463" y="4308"/>
                </a:lnTo>
                <a:lnTo>
                  <a:pt x="3445" y="4315"/>
                </a:lnTo>
                <a:lnTo>
                  <a:pt x="3425" y="4318"/>
                </a:lnTo>
                <a:lnTo>
                  <a:pt x="3405" y="4315"/>
                </a:lnTo>
                <a:lnTo>
                  <a:pt x="3387" y="4308"/>
                </a:lnTo>
                <a:lnTo>
                  <a:pt x="3370" y="4295"/>
                </a:lnTo>
                <a:lnTo>
                  <a:pt x="3358" y="4280"/>
                </a:lnTo>
                <a:lnTo>
                  <a:pt x="3204" y="4013"/>
                </a:lnTo>
                <a:lnTo>
                  <a:pt x="3203" y="4011"/>
                </a:lnTo>
                <a:lnTo>
                  <a:pt x="3098" y="4063"/>
                </a:lnTo>
                <a:lnTo>
                  <a:pt x="2988" y="4108"/>
                </a:lnTo>
                <a:lnTo>
                  <a:pt x="2879" y="4146"/>
                </a:lnTo>
                <a:lnTo>
                  <a:pt x="2881" y="4146"/>
                </a:lnTo>
                <a:lnTo>
                  <a:pt x="2881" y="4147"/>
                </a:lnTo>
                <a:lnTo>
                  <a:pt x="2960" y="4444"/>
                </a:lnTo>
                <a:lnTo>
                  <a:pt x="2963" y="4464"/>
                </a:lnTo>
                <a:lnTo>
                  <a:pt x="2960" y="4484"/>
                </a:lnTo>
                <a:lnTo>
                  <a:pt x="2953" y="4502"/>
                </a:lnTo>
                <a:lnTo>
                  <a:pt x="2941" y="4518"/>
                </a:lnTo>
                <a:lnTo>
                  <a:pt x="2925" y="4530"/>
                </a:lnTo>
                <a:lnTo>
                  <a:pt x="2906" y="4539"/>
                </a:lnTo>
                <a:lnTo>
                  <a:pt x="2896" y="4540"/>
                </a:lnTo>
                <a:lnTo>
                  <a:pt x="2886" y="4540"/>
                </a:lnTo>
                <a:lnTo>
                  <a:pt x="2867" y="4539"/>
                </a:lnTo>
                <a:lnTo>
                  <a:pt x="2849" y="4530"/>
                </a:lnTo>
                <a:lnTo>
                  <a:pt x="2832" y="4519"/>
                </a:lnTo>
                <a:lnTo>
                  <a:pt x="2821" y="4504"/>
                </a:lnTo>
                <a:lnTo>
                  <a:pt x="2812" y="4484"/>
                </a:lnTo>
                <a:lnTo>
                  <a:pt x="2732" y="4186"/>
                </a:lnTo>
                <a:lnTo>
                  <a:pt x="2732" y="4186"/>
                </a:lnTo>
                <a:lnTo>
                  <a:pt x="2732" y="4185"/>
                </a:lnTo>
                <a:lnTo>
                  <a:pt x="2616" y="4207"/>
                </a:lnTo>
                <a:lnTo>
                  <a:pt x="2502" y="4222"/>
                </a:lnTo>
                <a:lnTo>
                  <a:pt x="2385" y="4229"/>
                </a:lnTo>
                <a:lnTo>
                  <a:pt x="2385" y="4231"/>
                </a:lnTo>
                <a:lnTo>
                  <a:pt x="2385" y="4232"/>
                </a:lnTo>
                <a:lnTo>
                  <a:pt x="2385" y="4540"/>
                </a:lnTo>
                <a:lnTo>
                  <a:pt x="2381" y="4564"/>
                </a:lnTo>
                <a:lnTo>
                  <a:pt x="2370" y="4585"/>
                </a:lnTo>
                <a:lnTo>
                  <a:pt x="2353" y="4602"/>
                </a:lnTo>
                <a:lnTo>
                  <a:pt x="2332" y="4613"/>
                </a:lnTo>
                <a:lnTo>
                  <a:pt x="2309" y="4617"/>
                </a:lnTo>
                <a:lnTo>
                  <a:pt x="2285" y="4613"/>
                </a:lnTo>
                <a:lnTo>
                  <a:pt x="2264" y="4602"/>
                </a:lnTo>
                <a:lnTo>
                  <a:pt x="2247" y="4585"/>
                </a:lnTo>
                <a:lnTo>
                  <a:pt x="2236" y="4564"/>
                </a:lnTo>
                <a:lnTo>
                  <a:pt x="2232" y="4540"/>
                </a:lnTo>
                <a:lnTo>
                  <a:pt x="2232" y="4232"/>
                </a:lnTo>
                <a:lnTo>
                  <a:pt x="2232" y="4229"/>
                </a:lnTo>
                <a:lnTo>
                  <a:pt x="2115" y="4221"/>
                </a:lnTo>
                <a:lnTo>
                  <a:pt x="1999" y="4206"/>
                </a:lnTo>
                <a:lnTo>
                  <a:pt x="1885" y="4185"/>
                </a:lnTo>
                <a:lnTo>
                  <a:pt x="1885" y="4185"/>
                </a:lnTo>
                <a:lnTo>
                  <a:pt x="1885" y="4186"/>
                </a:lnTo>
                <a:lnTo>
                  <a:pt x="1805" y="4484"/>
                </a:lnTo>
                <a:lnTo>
                  <a:pt x="1798" y="4504"/>
                </a:lnTo>
                <a:lnTo>
                  <a:pt x="1785" y="4519"/>
                </a:lnTo>
                <a:lnTo>
                  <a:pt x="1770" y="4530"/>
                </a:lnTo>
                <a:lnTo>
                  <a:pt x="1752" y="4539"/>
                </a:lnTo>
                <a:lnTo>
                  <a:pt x="1731" y="4540"/>
                </a:lnTo>
                <a:lnTo>
                  <a:pt x="1721" y="4540"/>
                </a:lnTo>
                <a:lnTo>
                  <a:pt x="1711" y="4539"/>
                </a:lnTo>
                <a:lnTo>
                  <a:pt x="1692" y="4530"/>
                </a:lnTo>
                <a:lnTo>
                  <a:pt x="1676" y="4518"/>
                </a:lnTo>
                <a:lnTo>
                  <a:pt x="1665" y="4502"/>
                </a:lnTo>
                <a:lnTo>
                  <a:pt x="1657" y="4484"/>
                </a:lnTo>
                <a:lnTo>
                  <a:pt x="1654" y="4464"/>
                </a:lnTo>
                <a:lnTo>
                  <a:pt x="1657" y="4444"/>
                </a:lnTo>
                <a:lnTo>
                  <a:pt x="1736" y="4147"/>
                </a:lnTo>
                <a:lnTo>
                  <a:pt x="1736" y="4146"/>
                </a:lnTo>
                <a:lnTo>
                  <a:pt x="1738" y="4144"/>
                </a:lnTo>
                <a:lnTo>
                  <a:pt x="1627" y="4106"/>
                </a:lnTo>
                <a:lnTo>
                  <a:pt x="1519" y="4062"/>
                </a:lnTo>
                <a:lnTo>
                  <a:pt x="1414" y="4011"/>
                </a:lnTo>
                <a:lnTo>
                  <a:pt x="1414" y="4011"/>
                </a:lnTo>
                <a:lnTo>
                  <a:pt x="1413" y="4013"/>
                </a:lnTo>
                <a:lnTo>
                  <a:pt x="1259" y="4280"/>
                </a:lnTo>
                <a:lnTo>
                  <a:pt x="1247" y="4295"/>
                </a:lnTo>
                <a:lnTo>
                  <a:pt x="1231" y="4308"/>
                </a:lnTo>
                <a:lnTo>
                  <a:pt x="1212" y="4315"/>
                </a:lnTo>
                <a:lnTo>
                  <a:pt x="1192" y="4318"/>
                </a:lnTo>
                <a:lnTo>
                  <a:pt x="1174" y="4315"/>
                </a:lnTo>
                <a:lnTo>
                  <a:pt x="1154" y="4308"/>
                </a:lnTo>
                <a:lnTo>
                  <a:pt x="1137" y="4295"/>
                </a:lnTo>
                <a:lnTo>
                  <a:pt x="1126" y="4280"/>
                </a:lnTo>
                <a:lnTo>
                  <a:pt x="1118" y="4260"/>
                </a:lnTo>
                <a:lnTo>
                  <a:pt x="1116" y="4242"/>
                </a:lnTo>
                <a:lnTo>
                  <a:pt x="1118" y="4221"/>
                </a:lnTo>
                <a:lnTo>
                  <a:pt x="1126" y="4203"/>
                </a:lnTo>
                <a:lnTo>
                  <a:pt x="1280" y="3936"/>
                </a:lnTo>
                <a:lnTo>
                  <a:pt x="1280" y="3936"/>
                </a:lnTo>
                <a:lnTo>
                  <a:pt x="1282" y="3934"/>
                </a:lnTo>
                <a:lnTo>
                  <a:pt x="1185" y="3870"/>
                </a:lnTo>
                <a:lnTo>
                  <a:pt x="1093" y="3799"/>
                </a:lnTo>
                <a:lnTo>
                  <a:pt x="1005" y="3722"/>
                </a:lnTo>
                <a:lnTo>
                  <a:pt x="1003" y="3723"/>
                </a:lnTo>
                <a:lnTo>
                  <a:pt x="1003" y="3723"/>
                </a:lnTo>
                <a:lnTo>
                  <a:pt x="785" y="3941"/>
                </a:lnTo>
                <a:lnTo>
                  <a:pt x="768" y="3954"/>
                </a:lnTo>
                <a:lnTo>
                  <a:pt x="750" y="3961"/>
                </a:lnTo>
                <a:lnTo>
                  <a:pt x="730" y="3964"/>
                </a:lnTo>
                <a:lnTo>
                  <a:pt x="711" y="3961"/>
                </a:lnTo>
                <a:lnTo>
                  <a:pt x="693" y="3954"/>
                </a:lnTo>
                <a:lnTo>
                  <a:pt x="676" y="3941"/>
                </a:lnTo>
                <a:lnTo>
                  <a:pt x="663" y="3924"/>
                </a:lnTo>
                <a:lnTo>
                  <a:pt x="656" y="3906"/>
                </a:lnTo>
                <a:lnTo>
                  <a:pt x="653" y="3887"/>
                </a:lnTo>
                <a:lnTo>
                  <a:pt x="656" y="3867"/>
                </a:lnTo>
                <a:lnTo>
                  <a:pt x="663" y="3849"/>
                </a:lnTo>
                <a:lnTo>
                  <a:pt x="676" y="3832"/>
                </a:lnTo>
                <a:lnTo>
                  <a:pt x="894" y="3614"/>
                </a:lnTo>
                <a:lnTo>
                  <a:pt x="894" y="3614"/>
                </a:lnTo>
                <a:lnTo>
                  <a:pt x="895" y="3614"/>
                </a:lnTo>
                <a:lnTo>
                  <a:pt x="820" y="3526"/>
                </a:lnTo>
                <a:lnTo>
                  <a:pt x="749" y="3433"/>
                </a:lnTo>
                <a:lnTo>
                  <a:pt x="683" y="3335"/>
                </a:lnTo>
                <a:lnTo>
                  <a:pt x="683" y="3337"/>
                </a:lnTo>
                <a:lnTo>
                  <a:pt x="681" y="3337"/>
                </a:lnTo>
                <a:lnTo>
                  <a:pt x="414" y="3491"/>
                </a:lnTo>
                <a:lnTo>
                  <a:pt x="396" y="3499"/>
                </a:lnTo>
                <a:lnTo>
                  <a:pt x="376" y="3501"/>
                </a:lnTo>
                <a:lnTo>
                  <a:pt x="357" y="3499"/>
                </a:lnTo>
                <a:lnTo>
                  <a:pt x="339" y="3491"/>
                </a:lnTo>
                <a:lnTo>
                  <a:pt x="322" y="3480"/>
                </a:lnTo>
                <a:lnTo>
                  <a:pt x="309" y="3463"/>
                </a:lnTo>
                <a:lnTo>
                  <a:pt x="301" y="3443"/>
                </a:lnTo>
                <a:lnTo>
                  <a:pt x="299" y="3424"/>
                </a:lnTo>
                <a:lnTo>
                  <a:pt x="302" y="3404"/>
                </a:lnTo>
                <a:lnTo>
                  <a:pt x="309" y="3386"/>
                </a:lnTo>
                <a:lnTo>
                  <a:pt x="320" y="3370"/>
                </a:lnTo>
                <a:lnTo>
                  <a:pt x="337" y="3358"/>
                </a:lnTo>
                <a:lnTo>
                  <a:pt x="604" y="3204"/>
                </a:lnTo>
                <a:lnTo>
                  <a:pt x="604" y="3204"/>
                </a:lnTo>
                <a:lnTo>
                  <a:pt x="606" y="3203"/>
                </a:lnTo>
                <a:lnTo>
                  <a:pt x="554" y="3098"/>
                </a:lnTo>
                <a:lnTo>
                  <a:pt x="509" y="2988"/>
                </a:lnTo>
                <a:lnTo>
                  <a:pt x="471" y="2879"/>
                </a:lnTo>
                <a:lnTo>
                  <a:pt x="471" y="2881"/>
                </a:lnTo>
                <a:lnTo>
                  <a:pt x="470" y="2881"/>
                </a:lnTo>
                <a:lnTo>
                  <a:pt x="173" y="2960"/>
                </a:lnTo>
                <a:lnTo>
                  <a:pt x="162" y="2962"/>
                </a:lnTo>
                <a:lnTo>
                  <a:pt x="153" y="2963"/>
                </a:lnTo>
                <a:lnTo>
                  <a:pt x="133" y="2960"/>
                </a:lnTo>
                <a:lnTo>
                  <a:pt x="115" y="2953"/>
                </a:lnTo>
                <a:lnTo>
                  <a:pt x="99" y="2941"/>
                </a:lnTo>
                <a:lnTo>
                  <a:pt x="87" y="2925"/>
                </a:lnTo>
                <a:lnTo>
                  <a:pt x="78" y="2906"/>
                </a:lnTo>
                <a:lnTo>
                  <a:pt x="76" y="2885"/>
                </a:lnTo>
                <a:lnTo>
                  <a:pt x="78" y="2865"/>
                </a:lnTo>
                <a:lnTo>
                  <a:pt x="87" y="2847"/>
                </a:lnTo>
                <a:lnTo>
                  <a:pt x="98" y="2832"/>
                </a:lnTo>
                <a:lnTo>
                  <a:pt x="113" y="2819"/>
                </a:lnTo>
                <a:lnTo>
                  <a:pt x="133" y="2812"/>
                </a:lnTo>
                <a:lnTo>
                  <a:pt x="431" y="2732"/>
                </a:lnTo>
                <a:lnTo>
                  <a:pt x="431" y="2732"/>
                </a:lnTo>
                <a:lnTo>
                  <a:pt x="409" y="2616"/>
                </a:lnTo>
                <a:lnTo>
                  <a:pt x="395" y="2502"/>
                </a:lnTo>
                <a:lnTo>
                  <a:pt x="386" y="2385"/>
                </a:lnTo>
                <a:lnTo>
                  <a:pt x="386" y="2385"/>
                </a:lnTo>
                <a:lnTo>
                  <a:pt x="385" y="2385"/>
                </a:lnTo>
                <a:lnTo>
                  <a:pt x="77" y="2385"/>
                </a:lnTo>
                <a:lnTo>
                  <a:pt x="53" y="2381"/>
                </a:lnTo>
                <a:lnTo>
                  <a:pt x="32" y="2370"/>
                </a:lnTo>
                <a:lnTo>
                  <a:pt x="15" y="2353"/>
                </a:lnTo>
                <a:lnTo>
                  <a:pt x="4" y="2332"/>
                </a:lnTo>
                <a:lnTo>
                  <a:pt x="0" y="2309"/>
                </a:lnTo>
                <a:lnTo>
                  <a:pt x="4" y="2285"/>
                </a:lnTo>
                <a:lnTo>
                  <a:pt x="15" y="2264"/>
                </a:lnTo>
                <a:lnTo>
                  <a:pt x="32" y="2247"/>
                </a:lnTo>
                <a:lnTo>
                  <a:pt x="53" y="2236"/>
                </a:lnTo>
                <a:lnTo>
                  <a:pt x="77" y="2232"/>
                </a:lnTo>
                <a:lnTo>
                  <a:pt x="385" y="2232"/>
                </a:lnTo>
                <a:lnTo>
                  <a:pt x="386" y="2232"/>
                </a:lnTo>
                <a:lnTo>
                  <a:pt x="395" y="2115"/>
                </a:lnTo>
                <a:lnTo>
                  <a:pt x="410" y="1999"/>
                </a:lnTo>
                <a:lnTo>
                  <a:pt x="432" y="1885"/>
                </a:lnTo>
                <a:lnTo>
                  <a:pt x="431" y="1885"/>
                </a:lnTo>
                <a:lnTo>
                  <a:pt x="133" y="1805"/>
                </a:lnTo>
                <a:lnTo>
                  <a:pt x="113" y="1798"/>
                </a:lnTo>
                <a:lnTo>
                  <a:pt x="98" y="1785"/>
                </a:lnTo>
                <a:lnTo>
                  <a:pt x="87" y="1770"/>
                </a:lnTo>
                <a:lnTo>
                  <a:pt x="78" y="1752"/>
                </a:lnTo>
                <a:lnTo>
                  <a:pt x="76" y="1732"/>
                </a:lnTo>
                <a:lnTo>
                  <a:pt x="78" y="1711"/>
                </a:lnTo>
                <a:lnTo>
                  <a:pt x="87" y="1692"/>
                </a:lnTo>
                <a:lnTo>
                  <a:pt x="99" y="1676"/>
                </a:lnTo>
                <a:lnTo>
                  <a:pt x="115" y="1665"/>
                </a:lnTo>
                <a:lnTo>
                  <a:pt x="133" y="1657"/>
                </a:lnTo>
                <a:lnTo>
                  <a:pt x="153" y="1654"/>
                </a:lnTo>
                <a:lnTo>
                  <a:pt x="173" y="1657"/>
                </a:lnTo>
                <a:lnTo>
                  <a:pt x="470" y="1736"/>
                </a:lnTo>
                <a:lnTo>
                  <a:pt x="471" y="1736"/>
                </a:lnTo>
                <a:lnTo>
                  <a:pt x="471" y="1738"/>
                </a:lnTo>
                <a:lnTo>
                  <a:pt x="509" y="1627"/>
                </a:lnTo>
                <a:lnTo>
                  <a:pt x="554" y="1519"/>
                </a:lnTo>
                <a:lnTo>
                  <a:pt x="606" y="1414"/>
                </a:lnTo>
                <a:lnTo>
                  <a:pt x="604" y="1413"/>
                </a:lnTo>
                <a:lnTo>
                  <a:pt x="604" y="1413"/>
                </a:lnTo>
                <a:lnTo>
                  <a:pt x="337" y="1259"/>
                </a:lnTo>
                <a:lnTo>
                  <a:pt x="320" y="1247"/>
                </a:lnTo>
                <a:lnTo>
                  <a:pt x="309" y="1231"/>
                </a:lnTo>
                <a:lnTo>
                  <a:pt x="302" y="1213"/>
                </a:lnTo>
                <a:lnTo>
                  <a:pt x="299" y="1193"/>
                </a:lnTo>
                <a:lnTo>
                  <a:pt x="301" y="1174"/>
                </a:lnTo>
                <a:lnTo>
                  <a:pt x="309" y="1154"/>
                </a:lnTo>
                <a:lnTo>
                  <a:pt x="322" y="1137"/>
                </a:lnTo>
                <a:lnTo>
                  <a:pt x="337" y="1126"/>
                </a:lnTo>
                <a:lnTo>
                  <a:pt x="357" y="1118"/>
                </a:lnTo>
                <a:lnTo>
                  <a:pt x="375" y="1115"/>
                </a:lnTo>
                <a:lnTo>
                  <a:pt x="396" y="1118"/>
                </a:lnTo>
                <a:lnTo>
                  <a:pt x="414" y="1126"/>
                </a:lnTo>
                <a:lnTo>
                  <a:pt x="681" y="1280"/>
                </a:lnTo>
                <a:lnTo>
                  <a:pt x="681" y="1280"/>
                </a:lnTo>
                <a:lnTo>
                  <a:pt x="683" y="1282"/>
                </a:lnTo>
                <a:lnTo>
                  <a:pt x="747" y="1185"/>
                </a:lnTo>
                <a:lnTo>
                  <a:pt x="817" y="1091"/>
                </a:lnTo>
                <a:lnTo>
                  <a:pt x="894" y="1003"/>
                </a:lnTo>
                <a:lnTo>
                  <a:pt x="894" y="1003"/>
                </a:lnTo>
                <a:lnTo>
                  <a:pt x="894" y="1003"/>
                </a:lnTo>
                <a:lnTo>
                  <a:pt x="676" y="785"/>
                </a:lnTo>
                <a:lnTo>
                  <a:pt x="663" y="768"/>
                </a:lnTo>
                <a:lnTo>
                  <a:pt x="656" y="750"/>
                </a:lnTo>
                <a:lnTo>
                  <a:pt x="653" y="730"/>
                </a:lnTo>
                <a:lnTo>
                  <a:pt x="656" y="711"/>
                </a:lnTo>
                <a:lnTo>
                  <a:pt x="663" y="693"/>
                </a:lnTo>
                <a:lnTo>
                  <a:pt x="676" y="676"/>
                </a:lnTo>
                <a:lnTo>
                  <a:pt x="693" y="663"/>
                </a:lnTo>
                <a:lnTo>
                  <a:pt x="711" y="656"/>
                </a:lnTo>
                <a:lnTo>
                  <a:pt x="730" y="653"/>
                </a:lnTo>
                <a:lnTo>
                  <a:pt x="750" y="656"/>
                </a:lnTo>
                <a:lnTo>
                  <a:pt x="768" y="663"/>
                </a:lnTo>
                <a:lnTo>
                  <a:pt x="785" y="676"/>
                </a:lnTo>
                <a:lnTo>
                  <a:pt x="1003" y="894"/>
                </a:lnTo>
                <a:lnTo>
                  <a:pt x="1003" y="894"/>
                </a:lnTo>
                <a:lnTo>
                  <a:pt x="1003" y="895"/>
                </a:lnTo>
                <a:lnTo>
                  <a:pt x="1091" y="820"/>
                </a:lnTo>
                <a:lnTo>
                  <a:pt x="1184" y="749"/>
                </a:lnTo>
                <a:lnTo>
                  <a:pt x="1282" y="683"/>
                </a:lnTo>
                <a:lnTo>
                  <a:pt x="1280" y="681"/>
                </a:lnTo>
                <a:lnTo>
                  <a:pt x="1280" y="681"/>
                </a:lnTo>
                <a:lnTo>
                  <a:pt x="1126" y="414"/>
                </a:lnTo>
                <a:lnTo>
                  <a:pt x="1118" y="396"/>
                </a:lnTo>
                <a:lnTo>
                  <a:pt x="1115" y="375"/>
                </a:lnTo>
                <a:lnTo>
                  <a:pt x="1118" y="357"/>
                </a:lnTo>
                <a:lnTo>
                  <a:pt x="1126" y="337"/>
                </a:lnTo>
                <a:lnTo>
                  <a:pt x="1137" y="322"/>
                </a:lnTo>
                <a:lnTo>
                  <a:pt x="1154" y="309"/>
                </a:lnTo>
                <a:lnTo>
                  <a:pt x="1174" y="301"/>
                </a:lnTo>
                <a:lnTo>
                  <a:pt x="1193" y="299"/>
                </a:lnTo>
                <a:lnTo>
                  <a:pt x="1213" y="302"/>
                </a:lnTo>
                <a:lnTo>
                  <a:pt x="1231" y="309"/>
                </a:lnTo>
                <a:lnTo>
                  <a:pt x="1247" y="320"/>
                </a:lnTo>
                <a:lnTo>
                  <a:pt x="1259" y="337"/>
                </a:lnTo>
                <a:lnTo>
                  <a:pt x="1413" y="604"/>
                </a:lnTo>
                <a:lnTo>
                  <a:pt x="1413" y="606"/>
                </a:lnTo>
                <a:lnTo>
                  <a:pt x="1414" y="606"/>
                </a:lnTo>
                <a:lnTo>
                  <a:pt x="1519" y="554"/>
                </a:lnTo>
                <a:lnTo>
                  <a:pt x="1629" y="509"/>
                </a:lnTo>
                <a:lnTo>
                  <a:pt x="1738" y="471"/>
                </a:lnTo>
                <a:lnTo>
                  <a:pt x="1736" y="471"/>
                </a:lnTo>
                <a:lnTo>
                  <a:pt x="1736" y="470"/>
                </a:lnTo>
                <a:lnTo>
                  <a:pt x="1657" y="173"/>
                </a:lnTo>
                <a:lnTo>
                  <a:pt x="1654" y="153"/>
                </a:lnTo>
                <a:lnTo>
                  <a:pt x="1657" y="133"/>
                </a:lnTo>
                <a:lnTo>
                  <a:pt x="1665" y="115"/>
                </a:lnTo>
                <a:lnTo>
                  <a:pt x="1676" y="99"/>
                </a:lnTo>
                <a:lnTo>
                  <a:pt x="1692" y="87"/>
                </a:lnTo>
                <a:lnTo>
                  <a:pt x="1711" y="78"/>
                </a:lnTo>
                <a:lnTo>
                  <a:pt x="1732" y="76"/>
                </a:lnTo>
                <a:lnTo>
                  <a:pt x="1752" y="78"/>
                </a:lnTo>
                <a:lnTo>
                  <a:pt x="1770" y="87"/>
                </a:lnTo>
                <a:lnTo>
                  <a:pt x="1785" y="98"/>
                </a:lnTo>
                <a:lnTo>
                  <a:pt x="1798" y="113"/>
                </a:lnTo>
                <a:lnTo>
                  <a:pt x="1805" y="133"/>
                </a:lnTo>
                <a:lnTo>
                  <a:pt x="1885" y="431"/>
                </a:lnTo>
                <a:lnTo>
                  <a:pt x="1885" y="432"/>
                </a:lnTo>
                <a:lnTo>
                  <a:pt x="1995" y="411"/>
                </a:lnTo>
                <a:lnTo>
                  <a:pt x="2106" y="396"/>
                </a:lnTo>
                <a:lnTo>
                  <a:pt x="2215" y="388"/>
                </a:lnTo>
                <a:lnTo>
                  <a:pt x="2223" y="382"/>
                </a:lnTo>
                <a:lnTo>
                  <a:pt x="2232" y="376"/>
                </a:lnTo>
                <a:lnTo>
                  <a:pt x="2232" y="77"/>
                </a:lnTo>
                <a:lnTo>
                  <a:pt x="2236" y="53"/>
                </a:lnTo>
                <a:lnTo>
                  <a:pt x="2247" y="32"/>
                </a:lnTo>
                <a:lnTo>
                  <a:pt x="2264" y="15"/>
                </a:lnTo>
                <a:lnTo>
                  <a:pt x="2285" y="4"/>
                </a:lnTo>
                <a:lnTo>
                  <a:pt x="2309" y="0"/>
                </a:lnTo>
                <a:close/>
              </a:path>
            </a:pathLst>
          </a:custGeom>
          <a:solidFill>
            <a:schemeClr val="bg1">
              <a:lumMod val="75000"/>
            </a:schemeClr>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12" name="Freeform 18"/>
          <p:cNvSpPr>
            <a:spLocks noEditPoints="1"/>
          </p:cNvSpPr>
          <p:nvPr/>
        </p:nvSpPr>
        <p:spPr bwMode="auto">
          <a:xfrm>
            <a:off x="1788979" y="2006471"/>
            <a:ext cx="445913" cy="450354"/>
          </a:xfrm>
          <a:custGeom>
            <a:avLst/>
            <a:gdLst>
              <a:gd name="T0" fmla="*/ 1136 w 2411"/>
              <a:gd name="T1" fmla="*/ 712 h 2433"/>
              <a:gd name="T2" fmla="*/ 1004 w 2411"/>
              <a:gd name="T3" fmla="*/ 748 h 2433"/>
              <a:gd name="T4" fmla="*/ 892 w 2411"/>
              <a:gd name="T5" fmla="*/ 816 h 2433"/>
              <a:gd name="T6" fmla="*/ 801 w 2411"/>
              <a:gd name="T7" fmla="*/ 909 h 2433"/>
              <a:gd name="T8" fmla="*/ 735 w 2411"/>
              <a:gd name="T9" fmla="*/ 1023 h 2433"/>
              <a:gd name="T10" fmla="*/ 701 w 2411"/>
              <a:gd name="T11" fmla="*/ 1150 h 2433"/>
              <a:gd name="T12" fmla="*/ 701 w 2411"/>
              <a:gd name="T13" fmla="*/ 1287 h 2433"/>
              <a:gd name="T14" fmla="*/ 739 w 2411"/>
              <a:gd name="T15" fmla="*/ 1419 h 2433"/>
              <a:gd name="T16" fmla="*/ 806 w 2411"/>
              <a:gd name="T17" fmla="*/ 1533 h 2433"/>
              <a:gd name="T18" fmla="*/ 900 w 2411"/>
              <a:gd name="T19" fmla="*/ 1624 h 2433"/>
              <a:gd name="T20" fmla="*/ 1012 w 2411"/>
              <a:gd name="T21" fmla="*/ 1688 h 2433"/>
              <a:gd name="T22" fmla="*/ 1141 w 2411"/>
              <a:gd name="T23" fmla="*/ 1722 h 2433"/>
              <a:gd name="T24" fmla="*/ 1278 w 2411"/>
              <a:gd name="T25" fmla="*/ 1722 h 2433"/>
              <a:gd name="T26" fmla="*/ 1408 w 2411"/>
              <a:gd name="T27" fmla="*/ 1685 h 2433"/>
              <a:gd name="T28" fmla="*/ 1523 w 2411"/>
              <a:gd name="T29" fmla="*/ 1618 h 2433"/>
              <a:gd name="T30" fmla="*/ 1614 w 2411"/>
              <a:gd name="T31" fmla="*/ 1525 h 2433"/>
              <a:gd name="T32" fmla="*/ 1679 w 2411"/>
              <a:gd name="T33" fmla="*/ 1411 h 2433"/>
              <a:gd name="T34" fmla="*/ 1713 w 2411"/>
              <a:gd name="T35" fmla="*/ 1284 h 2433"/>
              <a:gd name="T36" fmla="*/ 1713 w 2411"/>
              <a:gd name="T37" fmla="*/ 1147 h 2433"/>
              <a:gd name="T38" fmla="*/ 1676 w 2411"/>
              <a:gd name="T39" fmla="*/ 1015 h 2433"/>
              <a:gd name="T40" fmla="*/ 1607 w 2411"/>
              <a:gd name="T41" fmla="*/ 901 h 2433"/>
              <a:gd name="T42" fmla="*/ 1514 w 2411"/>
              <a:gd name="T43" fmla="*/ 810 h 2433"/>
              <a:gd name="T44" fmla="*/ 1400 w 2411"/>
              <a:gd name="T45" fmla="*/ 745 h 2433"/>
              <a:gd name="T46" fmla="*/ 1273 w 2411"/>
              <a:gd name="T47" fmla="*/ 710 h 2433"/>
              <a:gd name="T48" fmla="*/ 1239 w 2411"/>
              <a:gd name="T49" fmla="*/ 0 h 2433"/>
              <a:gd name="T50" fmla="*/ 1366 w 2411"/>
              <a:gd name="T51" fmla="*/ 261 h 2433"/>
              <a:gd name="T52" fmla="*/ 1540 w 2411"/>
              <a:gd name="T53" fmla="*/ 308 h 2433"/>
              <a:gd name="T54" fmla="*/ 2013 w 2411"/>
              <a:gd name="T55" fmla="*/ 306 h 2433"/>
              <a:gd name="T56" fmla="*/ 1941 w 2411"/>
              <a:gd name="T57" fmla="*/ 586 h 2433"/>
              <a:gd name="T58" fmla="*/ 2047 w 2411"/>
              <a:gd name="T59" fmla="*/ 735 h 2433"/>
              <a:gd name="T60" fmla="*/ 2411 w 2411"/>
              <a:gd name="T61" fmla="*/ 1038 h 2433"/>
              <a:gd name="T62" fmla="*/ 2176 w 2411"/>
              <a:gd name="T63" fmla="*/ 1207 h 2433"/>
              <a:gd name="T64" fmla="*/ 2160 w 2411"/>
              <a:gd name="T65" fmla="*/ 1388 h 2433"/>
              <a:gd name="T66" fmla="*/ 2244 w 2411"/>
              <a:gd name="T67" fmla="*/ 1853 h 2433"/>
              <a:gd name="T68" fmla="*/ 1956 w 2411"/>
              <a:gd name="T69" fmla="*/ 1831 h 2433"/>
              <a:gd name="T70" fmla="*/ 1827 w 2411"/>
              <a:gd name="T71" fmla="*/ 1960 h 2433"/>
              <a:gd name="T72" fmla="*/ 1593 w 2411"/>
              <a:gd name="T73" fmla="*/ 2371 h 2433"/>
              <a:gd name="T74" fmla="*/ 1408 w 2411"/>
              <a:gd name="T75" fmla="*/ 2164 h 2433"/>
              <a:gd name="T76" fmla="*/ 1272 w 2411"/>
              <a:gd name="T77" fmla="*/ 2183 h 2433"/>
              <a:gd name="T78" fmla="*/ 1151 w 2411"/>
              <a:gd name="T79" fmla="*/ 2433 h 2433"/>
              <a:gd name="T80" fmla="*/ 814 w 2411"/>
              <a:gd name="T81" fmla="*/ 2102 h 2433"/>
              <a:gd name="T82" fmla="*/ 656 w 2411"/>
              <a:gd name="T83" fmla="*/ 2012 h 2433"/>
              <a:gd name="T84" fmla="*/ 383 w 2411"/>
              <a:gd name="T85" fmla="*/ 2113 h 2433"/>
              <a:gd name="T86" fmla="*/ 336 w 2411"/>
              <a:gd name="T87" fmla="*/ 1642 h 2433"/>
              <a:gd name="T88" fmla="*/ 273 w 2411"/>
              <a:gd name="T89" fmla="*/ 1473 h 2433"/>
              <a:gd name="T90" fmla="*/ 0 w 2411"/>
              <a:gd name="T91" fmla="*/ 1374 h 2433"/>
              <a:gd name="T92" fmla="*/ 268 w 2411"/>
              <a:gd name="T93" fmla="*/ 982 h 2433"/>
              <a:gd name="T94" fmla="*/ 328 w 2411"/>
              <a:gd name="T95" fmla="*/ 811 h 2433"/>
              <a:gd name="T96" fmla="*/ 181 w 2411"/>
              <a:gd name="T97" fmla="*/ 560 h 2433"/>
              <a:gd name="T98" fmla="*/ 638 w 2411"/>
              <a:gd name="T99" fmla="*/ 433 h 2433"/>
              <a:gd name="T100" fmla="*/ 792 w 2411"/>
              <a:gd name="T101" fmla="*/ 340 h 2433"/>
              <a:gd name="T102" fmla="*/ 843 w 2411"/>
              <a:gd name="T103" fmla="*/ 55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2433">
                <a:moveTo>
                  <a:pt x="1206" y="707"/>
                </a:moveTo>
                <a:lnTo>
                  <a:pt x="1136" y="712"/>
                </a:lnTo>
                <a:lnTo>
                  <a:pt x="1068" y="725"/>
                </a:lnTo>
                <a:lnTo>
                  <a:pt x="1004" y="748"/>
                </a:lnTo>
                <a:lnTo>
                  <a:pt x="946" y="779"/>
                </a:lnTo>
                <a:lnTo>
                  <a:pt x="892" y="816"/>
                </a:lnTo>
                <a:lnTo>
                  <a:pt x="843" y="860"/>
                </a:lnTo>
                <a:lnTo>
                  <a:pt x="801" y="909"/>
                </a:lnTo>
                <a:lnTo>
                  <a:pt x="763" y="965"/>
                </a:lnTo>
                <a:lnTo>
                  <a:pt x="735" y="1023"/>
                </a:lnTo>
                <a:lnTo>
                  <a:pt x="714" y="1085"/>
                </a:lnTo>
                <a:lnTo>
                  <a:pt x="701" y="1150"/>
                </a:lnTo>
                <a:lnTo>
                  <a:pt x="696" y="1219"/>
                </a:lnTo>
                <a:lnTo>
                  <a:pt x="701" y="1287"/>
                </a:lnTo>
                <a:lnTo>
                  <a:pt x="716" y="1356"/>
                </a:lnTo>
                <a:lnTo>
                  <a:pt x="739" y="1419"/>
                </a:lnTo>
                <a:lnTo>
                  <a:pt x="768" y="1478"/>
                </a:lnTo>
                <a:lnTo>
                  <a:pt x="806" y="1533"/>
                </a:lnTo>
                <a:lnTo>
                  <a:pt x="849" y="1582"/>
                </a:lnTo>
                <a:lnTo>
                  <a:pt x="900" y="1624"/>
                </a:lnTo>
                <a:lnTo>
                  <a:pt x="954" y="1660"/>
                </a:lnTo>
                <a:lnTo>
                  <a:pt x="1012" y="1688"/>
                </a:lnTo>
                <a:lnTo>
                  <a:pt x="1076" y="1709"/>
                </a:lnTo>
                <a:lnTo>
                  <a:pt x="1141" y="1722"/>
                </a:lnTo>
                <a:lnTo>
                  <a:pt x="1208" y="1727"/>
                </a:lnTo>
                <a:lnTo>
                  <a:pt x="1278" y="1722"/>
                </a:lnTo>
                <a:lnTo>
                  <a:pt x="1345" y="1708"/>
                </a:lnTo>
                <a:lnTo>
                  <a:pt x="1408" y="1685"/>
                </a:lnTo>
                <a:lnTo>
                  <a:pt x="1469" y="1655"/>
                </a:lnTo>
                <a:lnTo>
                  <a:pt x="1523" y="1618"/>
                </a:lnTo>
                <a:lnTo>
                  <a:pt x="1571" y="1574"/>
                </a:lnTo>
                <a:lnTo>
                  <a:pt x="1614" y="1525"/>
                </a:lnTo>
                <a:lnTo>
                  <a:pt x="1650" y="1470"/>
                </a:lnTo>
                <a:lnTo>
                  <a:pt x="1679" y="1411"/>
                </a:lnTo>
                <a:lnTo>
                  <a:pt x="1700" y="1349"/>
                </a:lnTo>
                <a:lnTo>
                  <a:pt x="1713" y="1284"/>
                </a:lnTo>
                <a:lnTo>
                  <a:pt x="1718" y="1215"/>
                </a:lnTo>
                <a:lnTo>
                  <a:pt x="1713" y="1147"/>
                </a:lnTo>
                <a:lnTo>
                  <a:pt x="1699" y="1079"/>
                </a:lnTo>
                <a:lnTo>
                  <a:pt x="1676" y="1015"/>
                </a:lnTo>
                <a:lnTo>
                  <a:pt x="1645" y="955"/>
                </a:lnTo>
                <a:lnTo>
                  <a:pt x="1607" y="901"/>
                </a:lnTo>
                <a:lnTo>
                  <a:pt x="1563" y="852"/>
                </a:lnTo>
                <a:lnTo>
                  <a:pt x="1514" y="810"/>
                </a:lnTo>
                <a:lnTo>
                  <a:pt x="1461" y="774"/>
                </a:lnTo>
                <a:lnTo>
                  <a:pt x="1400" y="745"/>
                </a:lnTo>
                <a:lnTo>
                  <a:pt x="1338" y="723"/>
                </a:lnTo>
                <a:lnTo>
                  <a:pt x="1273" y="710"/>
                </a:lnTo>
                <a:lnTo>
                  <a:pt x="1206" y="707"/>
                </a:lnTo>
                <a:close/>
                <a:moveTo>
                  <a:pt x="1239" y="0"/>
                </a:moveTo>
                <a:lnTo>
                  <a:pt x="1275" y="251"/>
                </a:lnTo>
                <a:lnTo>
                  <a:pt x="1366" y="261"/>
                </a:lnTo>
                <a:lnTo>
                  <a:pt x="1454" y="280"/>
                </a:lnTo>
                <a:lnTo>
                  <a:pt x="1540" y="308"/>
                </a:lnTo>
                <a:lnTo>
                  <a:pt x="1676" y="93"/>
                </a:lnTo>
                <a:lnTo>
                  <a:pt x="2013" y="306"/>
                </a:lnTo>
                <a:lnTo>
                  <a:pt x="1879" y="520"/>
                </a:lnTo>
                <a:lnTo>
                  <a:pt x="1941" y="586"/>
                </a:lnTo>
                <a:lnTo>
                  <a:pt x="1998" y="658"/>
                </a:lnTo>
                <a:lnTo>
                  <a:pt x="2047" y="735"/>
                </a:lnTo>
                <a:lnTo>
                  <a:pt x="2288" y="657"/>
                </a:lnTo>
                <a:lnTo>
                  <a:pt x="2411" y="1038"/>
                </a:lnTo>
                <a:lnTo>
                  <a:pt x="2169" y="1114"/>
                </a:lnTo>
                <a:lnTo>
                  <a:pt x="2176" y="1207"/>
                </a:lnTo>
                <a:lnTo>
                  <a:pt x="2173" y="1299"/>
                </a:lnTo>
                <a:lnTo>
                  <a:pt x="2160" y="1388"/>
                </a:lnTo>
                <a:lnTo>
                  <a:pt x="2394" y="1483"/>
                </a:lnTo>
                <a:lnTo>
                  <a:pt x="2244" y="1853"/>
                </a:lnTo>
                <a:lnTo>
                  <a:pt x="2010" y="1758"/>
                </a:lnTo>
                <a:lnTo>
                  <a:pt x="1956" y="1831"/>
                </a:lnTo>
                <a:lnTo>
                  <a:pt x="1894" y="1898"/>
                </a:lnTo>
                <a:lnTo>
                  <a:pt x="1827" y="1960"/>
                </a:lnTo>
                <a:lnTo>
                  <a:pt x="1946" y="2183"/>
                </a:lnTo>
                <a:lnTo>
                  <a:pt x="1593" y="2371"/>
                </a:lnTo>
                <a:lnTo>
                  <a:pt x="1474" y="2148"/>
                </a:lnTo>
                <a:lnTo>
                  <a:pt x="1408" y="2164"/>
                </a:lnTo>
                <a:lnTo>
                  <a:pt x="1340" y="2177"/>
                </a:lnTo>
                <a:lnTo>
                  <a:pt x="1272" y="2183"/>
                </a:lnTo>
                <a:lnTo>
                  <a:pt x="1205" y="2185"/>
                </a:lnTo>
                <a:lnTo>
                  <a:pt x="1151" y="2433"/>
                </a:lnTo>
                <a:lnTo>
                  <a:pt x="760" y="2350"/>
                </a:lnTo>
                <a:lnTo>
                  <a:pt x="814" y="2102"/>
                </a:lnTo>
                <a:lnTo>
                  <a:pt x="732" y="2061"/>
                </a:lnTo>
                <a:lnTo>
                  <a:pt x="656" y="2012"/>
                </a:lnTo>
                <a:lnTo>
                  <a:pt x="582" y="1957"/>
                </a:lnTo>
                <a:lnTo>
                  <a:pt x="383" y="2113"/>
                </a:lnTo>
                <a:lnTo>
                  <a:pt x="137" y="1797"/>
                </a:lnTo>
                <a:lnTo>
                  <a:pt x="336" y="1642"/>
                </a:lnTo>
                <a:lnTo>
                  <a:pt x="300" y="1559"/>
                </a:lnTo>
                <a:lnTo>
                  <a:pt x="273" y="1473"/>
                </a:lnTo>
                <a:lnTo>
                  <a:pt x="253" y="1382"/>
                </a:lnTo>
                <a:lnTo>
                  <a:pt x="0" y="1374"/>
                </a:lnTo>
                <a:lnTo>
                  <a:pt x="14" y="974"/>
                </a:lnTo>
                <a:lnTo>
                  <a:pt x="268" y="982"/>
                </a:lnTo>
                <a:lnTo>
                  <a:pt x="294" y="896"/>
                </a:lnTo>
                <a:lnTo>
                  <a:pt x="328" y="811"/>
                </a:lnTo>
                <a:lnTo>
                  <a:pt x="370" y="730"/>
                </a:lnTo>
                <a:lnTo>
                  <a:pt x="181" y="560"/>
                </a:lnTo>
                <a:lnTo>
                  <a:pt x="450" y="264"/>
                </a:lnTo>
                <a:lnTo>
                  <a:pt x="638" y="433"/>
                </a:lnTo>
                <a:lnTo>
                  <a:pt x="713" y="384"/>
                </a:lnTo>
                <a:lnTo>
                  <a:pt x="792" y="340"/>
                </a:lnTo>
                <a:lnTo>
                  <a:pt x="879" y="306"/>
                </a:lnTo>
                <a:lnTo>
                  <a:pt x="843" y="55"/>
                </a:lnTo>
                <a:lnTo>
                  <a:pt x="1239" y="0"/>
                </a:lnTo>
                <a:close/>
              </a:path>
            </a:pathLst>
          </a:custGeom>
          <a:solidFill>
            <a:srgbClr val="A91E26"/>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13" name="Freeform 19"/>
          <p:cNvSpPr>
            <a:spLocks noEditPoints="1"/>
          </p:cNvSpPr>
          <p:nvPr/>
        </p:nvSpPr>
        <p:spPr bwMode="auto">
          <a:xfrm rot="526170">
            <a:off x="3821603" y="1267400"/>
            <a:ext cx="1620357" cy="1620357"/>
          </a:xfrm>
          <a:custGeom>
            <a:avLst/>
            <a:gdLst>
              <a:gd name="T0" fmla="*/ 869 w 1902"/>
              <a:gd name="T1" fmla="*/ 565 h 1921"/>
              <a:gd name="T2" fmla="*/ 760 w 1902"/>
              <a:gd name="T3" fmla="*/ 606 h 1921"/>
              <a:gd name="T4" fmla="*/ 665 w 1902"/>
              <a:gd name="T5" fmla="*/ 676 h 1921"/>
              <a:gd name="T6" fmla="*/ 597 w 1902"/>
              <a:gd name="T7" fmla="*/ 767 h 1921"/>
              <a:gd name="T8" fmla="*/ 558 w 1902"/>
              <a:gd name="T9" fmla="*/ 872 h 1921"/>
              <a:gd name="T10" fmla="*/ 548 w 1902"/>
              <a:gd name="T11" fmla="*/ 984 h 1921"/>
              <a:gd name="T12" fmla="*/ 571 w 1902"/>
              <a:gd name="T13" fmla="*/ 1097 h 1921"/>
              <a:gd name="T14" fmla="*/ 628 w 1902"/>
              <a:gd name="T15" fmla="*/ 1203 h 1921"/>
              <a:gd name="T16" fmla="*/ 709 w 1902"/>
              <a:gd name="T17" fmla="*/ 1284 h 1921"/>
              <a:gd name="T18" fmla="*/ 809 w 1902"/>
              <a:gd name="T19" fmla="*/ 1338 h 1921"/>
              <a:gd name="T20" fmla="*/ 918 w 1902"/>
              <a:gd name="T21" fmla="*/ 1362 h 1921"/>
              <a:gd name="T22" fmla="*/ 1030 w 1902"/>
              <a:gd name="T23" fmla="*/ 1356 h 1921"/>
              <a:gd name="T24" fmla="*/ 1141 w 1902"/>
              <a:gd name="T25" fmla="*/ 1315 h 1921"/>
              <a:gd name="T26" fmla="*/ 1235 w 1902"/>
              <a:gd name="T27" fmla="*/ 1245 h 1921"/>
              <a:gd name="T28" fmla="*/ 1304 w 1902"/>
              <a:gd name="T29" fmla="*/ 1154 h 1921"/>
              <a:gd name="T30" fmla="*/ 1343 w 1902"/>
              <a:gd name="T31" fmla="*/ 1049 h 1921"/>
              <a:gd name="T32" fmla="*/ 1353 w 1902"/>
              <a:gd name="T33" fmla="*/ 937 h 1921"/>
              <a:gd name="T34" fmla="*/ 1330 w 1902"/>
              <a:gd name="T35" fmla="*/ 824 h 1921"/>
              <a:gd name="T36" fmla="*/ 1273 w 1902"/>
              <a:gd name="T37" fmla="*/ 719 h 1921"/>
              <a:gd name="T38" fmla="*/ 1191 w 1902"/>
              <a:gd name="T39" fmla="*/ 639 h 1921"/>
              <a:gd name="T40" fmla="*/ 1092 w 1902"/>
              <a:gd name="T41" fmla="*/ 583 h 1921"/>
              <a:gd name="T42" fmla="*/ 983 w 1902"/>
              <a:gd name="T43" fmla="*/ 559 h 1921"/>
              <a:gd name="T44" fmla="*/ 988 w 1902"/>
              <a:gd name="T45" fmla="*/ 0 h 1921"/>
              <a:gd name="T46" fmla="*/ 1257 w 1902"/>
              <a:gd name="T47" fmla="*/ 261 h 1921"/>
              <a:gd name="T48" fmla="*/ 1382 w 1902"/>
              <a:gd name="T49" fmla="*/ 329 h 1921"/>
              <a:gd name="T50" fmla="*/ 1596 w 1902"/>
              <a:gd name="T51" fmla="*/ 249 h 1921"/>
              <a:gd name="T52" fmla="*/ 1635 w 1902"/>
              <a:gd name="T53" fmla="*/ 621 h 1921"/>
              <a:gd name="T54" fmla="*/ 1687 w 1902"/>
              <a:gd name="T55" fmla="*/ 756 h 1921"/>
              <a:gd name="T56" fmla="*/ 1902 w 1902"/>
              <a:gd name="T57" fmla="*/ 831 h 1921"/>
              <a:gd name="T58" fmla="*/ 1693 w 1902"/>
              <a:gd name="T59" fmla="*/ 1141 h 1921"/>
              <a:gd name="T60" fmla="*/ 1646 w 1902"/>
              <a:gd name="T61" fmla="*/ 1276 h 1921"/>
              <a:gd name="T62" fmla="*/ 1763 w 1902"/>
              <a:gd name="T63" fmla="*/ 1473 h 1921"/>
              <a:gd name="T64" fmla="*/ 1403 w 1902"/>
              <a:gd name="T65" fmla="*/ 1576 h 1921"/>
              <a:gd name="T66" fmla="*/ 1312 w 1902"/>
              <a:gd name="T67" fmla="*/ 1634 h 1921"/>
              <a:gd name="T68" fmla="*/ 1214 w 1902"/>
              <a:gd name="T69" fmla="*/ 1678 h 1921"/>
              <a:gd name="T70" fmla="*/ 931 w 1902"/>
              <a:gd name="T71" fmla="*/ 1921 h 1921"/>
              <a:gd name="T72" fmla="*/ 830 w 1902"/>
              <a:gd name="T73" fmla="*/ 1716 h 1921"/>
              <a:gd name="T74" fmla="*/ 691 w 1902"/>
              <a:gd name="T75" fmla="*/ 1680 h 1921"/>
              <a:gd name="T76" fmla="*/ 318 w 1902"/>
              <a:gd name="T77" fmla="*/ 1685 h 1921"/>
              <a:gd name="T78" fmla="*/ 373 w 1902"/>
              <a:gd name="T79" fmla="*/ 1463 h 1921"/>
              <a:gd name="T80" fmla="*/ 289 w 1902"/>
              <a:gd name="T81" fmla="*/ 1346 h 1921"/>
              <a:gd name="T82" fmla="*/ 0 w 1902"/>
              <a:gd name="T83" fmla="*/ 1108 h 1921"/>
              <a:gd name="T84" fmla="*/ 186 w 1902"/>
              <a:gd name="T85" fmla="*/ 974 h 1921"/>
              <a:gd name="T86" fmla="*/ 197 w 1902"/>
              <a:gd name="T87" fmla="*/ 831 h 1921"/>
              <a:gd name="T88" fmla="*/ 127 w 1902"/>
              <a:gd name="T89" fmla="*/ 464 h 1921"/>
              <a:gd name="T90" fmla="*/ 355 w 1902"/>
              <a:gd name="T91" fmla="*/ 481 h 1921"/>
              <a:gd name="T92" fmla="*/ 457 w 1902"/>
              <a:gd name="T93" fmla="*/ 376 h 1921"/>
              <a:gd name="T94" fmla="*/ 639 w 1902"/>
              <a:gd name="T95" fmla="*/ 50 h 1921"/>
              <a:gd name="T96" fmla="*/ 805 w 1902"/>
              <a:gd name="T97" fmla="*/ 210 h 1921"/>
              <a:gd name="T98" fmla="*/ 947 w 1902"/>
              <a:gd name="T99" fmla="*/ 196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2" h="1921">
                <a:moveTo>
                  <a:pt x="926" y="559"/>
                </a:moveTo>
                <a:lnTo>
                  <a:pt x="869" y="565"/>
                </a:lnTo>
                <a:lnTo>
                  <a:pt x="813" y="582"/>
                </a:lnTo>
                <a:lnTo>
                  <a:pt x="760" y="606"/>
                </a:lnTo>
                <a:lnTo>
                  <a:pt x="709" y="639"/>
                </a:lnTo>
                <a:lnTo>
                  <a:pt x="665" y="676"/>
                </a:lnTo>
                <a:lnTo>
                  <a:pt x="628" y="719"/>
                </a:lnTo>
                <a:lnTo>
                  <a:pt x="597" y="767"/>
                </a:lnTo>
                <a:lnTo>
                  <a:pt x="574" y="818"/>
                </a:lnTo>
                <a:lnTo>
                  <a:pt x="558" y="872"/>
                </a:lnTo>
                <a:lnTo>
                  <a:pt x="549" y="927"/>
                </a:lnTo>
                <a:lnTo>
                  <a:pt x="548" y="984"/>
                </a:lnTo>
                <a:lnTo>
                  <a:pt x="556" y="1041"/>
                </a:lnTo>
                <a:lnTo>
                  <a:pt x="571" y="1097"/>
                </a:lnTo>
                <a:lnTo>
                  <a:pt x="595" y="1152"/>
                </a:lnTo>
                <a:lnTo>
                  <a:pt x="628" y="1203"/>
                </a:lnTo>
                <a:lnTo>
                  <a:pt x="665" y="1247"/>
                </a:lnTo>
                <a:lnTo>
                  <a:pt x="709" y="1284"/>
                </a:lnTo>
                <a:lnTo>
                  <a:pt x="756" y="1313"/>
                </a:lnTo>
                <a:lnTo>
                  <a:pt x="809" y="1338"/>
                </a:lnTo>
                <a:lnTo>
                  <a:pt x="862" y="1354"/>
                </a:lnTo>
                <a:lnTo>
                  <a:pt x="918" y="1362"/>
                </a:lnTo>
                <a:lnTo>
                  <a:pt x="975" y="1362"/>
                </a:lnTo>
                <a:lnTo>
                  <a:pt x="1030" y="1356"/>
                </a:lnTo>
                <a:lnTo>
                  <a:pt x="1087" y="1339"/>
                </a:lnTo>
                <a:lnTo>
                  <a:pt x="1141" y="1315"/>
                </a:lnTo>
                <a:lnTo>
                  <a:pt x="1191" y="1284"/>
                </a:lnTo>
                <a:lnTo>
                  <a:pt x="1235" y="1245"/>
                </a:lnTo>
                <a:lnTo>
                  <a:pt x="1273" y="1203"/>
                </a:lnTo>
                <a:lnTo>
                  <a:pt x="1304" y="1154"/>
                </a:lnTo>
                <a:lnTo>
                  <a:pt x="1327" y="1103"/>
                </a:lnTo>
                <a:lnTo>
                  <a:pt x="1343" y="1049"/>
                </a:lnTo>
                <a:lnTo>
                  <a:pt x="1351" y="994"/>
                </a:lnTo>
                <a:lnTo>
                  <a:pt x="1353" y="937"/>
                </a:lnTo>
                <a:lnTo>
                  <a:pt x="1345" y="880"/>
                </a:lnTo>
                <a:lnTo>
                  <a:pt x="1330" y="824"/>
                </a:lnTo>
                <a:lnTo>
                  <a:pt x="1306" y="769"/>
                </a:lnTo>
                <a:lnTo>
                  <a:pt x="1273" y="719"/>
                </a:lnTo>
                <a:lnTo>
                  <a:pt x="1235" y="675"/>
                </a:lnTo>
                <a:lnTo>
                  <a:pt x="1191" y="639"/>
                </a:lnTo>
                <a:lnTo>
                  <a:pt x="1144" y="608"/>
                </a:lnTo>
                <a:lnTo>
                  <a:pt x="1092" y="583"/>
                </a:lnTo>
                <a:lnTo>
                  <a:pt x="1038" y="567"/>
                </a:lnTo>
                <a:lnTo>
                  <a:pt x="983" y="559"/>
                </a:lnTo>
                <a:lnTo>
                  <a:pt x="926" y="559"/>
                </a:lnTo>
                <a:close/>
                <a:moveTo>
                  <a:pt x="988" y="0"/>
                </a:moveTo>
                <a:lnTo>
                  <a:pt x="1297" y="65"/>
                </a:lnTo>
                <a:lnTo>
                  <a:pt x="1257" y="261"/>
                </a:lnTo>
                <a:lnTo>
                  <a:pt x="1320" y="292"/>
                </a:lnTo>
                <a:lnTo>
                  <a:pt x="1382" y="329"/>
                </a:lnTo>
                <a:lnTo>
                  <a:pt x="1439" y="373"/>
                </a:lnTo>
                <a:lnTo>
                  <a:pt x="1596" y="249"/>
                </a:lnTo>
                <a:lnTo>
                  <a:pt x="1791" y="497"/>
                </a:lnTo>
                <a:lnTo>
                  <a:pt x="1635" y="621"/>
                </a:lnTo>
                <a:lnTo>
                  <a:pt x="1664" y="688"/>
                </a:lnTo>
                <a:lnTo>
                  <a:pt x="1687" y="756"/>
                </a:lnTo>
                <a:lnTo>
                  <a:pt x="1703" y="824"/>
                </a:lnTo>
                <a:lnTo>
                  <a:pt x="1902" y="831"/>
                </a:lnTo>
                <a:lnTo>
                  <a:pt x="1892" y="1147"/>
                </a:lnTo>
                <a:lnTo>
                  <a:pt x="1693" y="1141"/>
                </a:lnTo>
                <a:lnTo>
                  <a:pt x="1672" y="1209"/>
                </a:lnTo>
                <a:lnTo>
                  <a:pt x="1646" y="1276"/>
                </a:lnTo>
                <a:lnTo>
                  <a:pt x="1614" y="1341"/>
                </a:lnTo>
                <a:lnTo>
                  <a:pt x="1763" y="1473"/>
                </a:lnTo>
                <a:lnTo>
                  <a:pt x="1553" y="1709"/>
                </a:lnTo>
                <a:lnTo>
                  <a:pt x="1403" y="1576"/>
                </a:lnTo>
                <a:lnTo>
                  <a:pt x="1359" y="1607"/>
                </a:lnTo>
                <a:lnTo>
                  <a:pt x="1312" y="1634"/>
                </a:lnTo>
                <a:lnTo>
                  <a:pt x="1263" y="1657"/>
                </a:lnTo>
                <a:lnTo>
                  <a:pt x="1214" y="1678"/>
                </a:lnTo>
                <a:lnTo>
                  <a:pt x="1244" y="1876"/>
                </a:lnTo>
                <a:lnTo>
                  <a:pt x="931" y="1921"/>
                </a:lnTo>
                <a:lnTo>
                  <a:pt x="901" y="1724"/>
                </a:lnTo>
                <a:lnTo>
                  <a:pt x="830" y="1716"/>
                </a:lnTo>
                <a:lnTo>
                  <a:pt x="760" y="1701"/>
                </a:lnTo>
                <a:lnTo>
                  <a:pt x="691" y="1680"/>
                </a:lnTo>
                <a:lnTo>
                  <a:pt x="587" y="1849"/>
                </a:lnTo>
                <a:lnTo>
                  <a:pt x="318" y="1685"/>
                </a:lnTo>
                <a:lnTo>
                  <a:pt x="422" y="1514"/>
                </a:lnTo>
                <a:lnTo>
                  <a:pt x="373" y="1463"/>
                </a:lnTo>
                <a:lnTo>
                  <a:pt x="329" y="1406"/>
                </a:lnTo>
                <a:lnTo>
                  <a:pt x="289" y="1346"/>
                </a:lnTo>
                <a:lnTo>
                  <a:pt x="100" y="1408"/>
                </a:lnTo>
                <a:lnTo>
                  <a:pt x="0" y="1108"/>
                </a:lnTo>
                <a:lnTo>
                  <a:pt x="191" y="1046"/>
                </a:lnTo>
                <a:lnTo>
                  <a:pt x="186" y="974"/>
                </a:lnTo>
                <a:lnTo>
                  <a:pt x="188" y="901"/>
                </a:lnTo>
                <a:lnTo>
                  <a:pt x="197" y="831"/>
                </a:lnTo>
                <a:lnTo>
                  <a:pt x="12" y="756"/>
                </a:lnTo>
                <a:lnTo>
                  <a:pt x="127" y="464"/>
                </a:lnTo>
                <a:lnTo>
                  <a:pt x="313" y="538"/>
                </a:lnTo>
                <a:lnTo>
                  <a:pt x="355" y="481"/>
                </a:lnTo>
                <a:lnTo>
                  <a:pt x="403" y="427"/>
                </a:lnTo>
                <a:lnTo>
                  <a:pt x="457" y="376"/>
                </a:lnTo>
                <a:lnTo>
                  <a:pt x="362" y="200"/>
                </a:lnTo>
                <a:lnTo>
                  <a:pt x="639" y="50"/>
                </a:lnTo>
                <a:lnTo>
                  <a:pt x="734" y="226"/>
                </a:lnTo>
                <a:lnTo>
                  <a:pt x="805" y="210"/>
                </a:lnTo>
                <a:lnTo>
                  <a:pt x="875" y="200"/>
                </a:lnTo>
                <a:lnTo>
                  <a:pt x="947" y="196"/>
                </a:lnTo>
                <a:lnTo>
                  <a:pt x="988" y="0"/>
                </a:lnTo>
                <a:close/>
              </a:path>
            </a:pathLst>
          </a:custGeom>
          <a:solidFill>
            <a:schemeClr val="accent3">
              <a:lumMod val="50000"/>
            </a:schemeClr>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14" name="Freeform 19"/>
          <p:cNvSpPr>
            <a:spLocks noEditPoints="1"/>
          </p:cNvSpPr>
          <p:nvPr/>
        </p:nvSpPr>
        <p:spPr bwMode="auto">
          <a:xfrm>
            <a:off x="6065957" y="1559093"/>
            <a:ext cx="1620357" cy="1620357"/>
          </a:xfrm>
          <a:custGeom>
            <a:avLst/>
            <a:gdLst>
              <a:gd name="T0" fmla="*/ 869 w 1902"/>
              <a:gd name="T1" fmla="*/ 565 h 1921"/>
              <a:gd name="T2" fmla="*/ 760 w 1902"/>
              <a:gd name="T3" fmla="*/ 606 h 1921"/>
              <a:gd name="T4" fmla="*/ 665 w 1902"/>
              <a:gd name="T5" fmla="*/ 676 h 1921"/>
              <a:gd name="T6" fmla="*/ 597 w 1902"/>
              <a:gd name="T7" fmla="*/ 767 h 1921"/>
              <a:gd name="T8" fmla="*/ 558 w 1902"/>
              <a:gd name="T9" fmla="*/ 872 h 1921"/>
              <a:gd name="T10" fmla="*/ 548 w 1902"/>
              <a:gd name="T11" fmla="*/ 984 h 1921"/>
              <a:gd name="T12" fmla="*/ 571 w 1902"/>
              <a:gd name="T13" fmla="*/ 1097 h 1921"/>
              <a:gd name="T14" fmla="*/ 628 w 1902"/>
              <a:gd name="T15" fmla="*/ 1203 h 1921"/>
              <a:gd name="T16" fmla="*/ 709 w 1902"/>
              <a:gd name="T17" fmla="*/ 1284 h 1921"/>
              <a:gd name="T18" fmla="*/ 809 w 1902"/>
              <a:gd name="T19" fmla="*/ 1338 h 1921"/>
              <a:gd name="T20" fmla="*/ 918 w 1902"/>
              <a:gd name="T21" fmla="*/ 1362 h 1921"/>
              <a:gd name="T22" fmla="*/ 1030 w 1902"/>
              <a:gd name="T23" fmla="*/ 1356 h 1921"/>
              <a:gd name="T24" fmla="*/ 1141 w 1902"/>
              <a:gd name="T25" fmla="*/ 1315 h 1921"/>
              <a:gd name="T26" fmla="*/ 1235 w 1902"/>
              <a:gd name="T27" fmla="*/ 1245 h 1921"/>
              <a:gd name="T28" fmla="*/ 1304 w 1902"/>
              <a:gd name="T29" fmla="*/ 1154 h 1921"/>
              <a:gd name="T30" fmla="*/ 1343 w 1902"/>
              <a:gd name="T31" fmla="*/ 1049 h 1921"/>
              <a:gd name="T32" fmla="*/ 1353 w 1902"/>
              <a:gd name="T33" fmla="*/ 937 h 1921"/>
              <a:gd name="T34" fmla="*/ 1330 w 1902"/>
              <a:gd name="T35" fmla="*/ 824 h 1921"/>
              <a:gd name="T36" fmla="*/ 1273 w 1902"/>
              <a:gd name="T37" fmla="*/ 719 h 1921"/>
              <a:gd name="T38" fmla="*/ 1191 w 1902"/>
              <a:gd name="T39" fmla="*/ 639 h 1921"/>
              <a:gd name="T40" fmla="*/ 1092 w 1902"/>
              <a:gd name="T41" fmla="*/ 583 h 1921"/>
              <a:gd name="T42" fmla="*/ 983 w 1902"/>
              <a:gd name="T43" fmla="*/ 559 h 1921"/>
              <a:gd name="T44" fmla="*/ 988 w 1902"/>
              <a:gd name="T45" fmla="*/ 0 h 1921"/>
              <a:gd name="T46" fmla="*/ 1257 w 1902"/>
              <a:gd name="T47" fmla="*/ 261 h 1921"/>
              <a:gd name="T48" fmla="*/ 1382 w 1902"/>
              <a:gd name="T49" fmla="*/ 329 h 1921"/>
              <a:gd name="T50" fmla="*/ 1596 w 1902"/>
              <a:gd name="T51" fmla="*/ 249 h 1921"/>
              <a:gd name="T52" fmla="*/ 1635 w 1902"/>
              <a:gd name="T53" fmla="*/ 621 h 1921"/>
              <a:gd name="T54" fmla="*/ 1687 w 1902"/>
              <a:gd name="T55" fmla="*/ 756 h 1921"/>
              <a:gd name="T56" fmla="*/ 1902 w 1902"/>
              <a:gd name="T57" fmla="*/ 831 h 1921"/>
              <a:gd name="T58" fmla="*/ 1693 w 1902"/>
              <a:gd name="T59" fmla="*/ 1141 h 1921"/>
              <a:gd name="T60" fmla="*/ 1646 w 1902"/>
              <a:gd name="T61" fmla="*/ 1276 h 1921"/>
              <a:gd name="T62" fmla="*/ 1763 w 1902"/>
              <a:gd name="T63" fmla="*/ 1473 h 1921"/>
              <a:gd name="T64" fmla="*/ 1403 w 1902"/>
              <a:gd name="T65" fmla="*/ 1576 h 1921"/>
              <a:gd name="T66" fmla="*/ 1312 w 1902"/>
              <a:gd name="T67" fmla="*/ 1634 h 1921"/>
              <a:gd name="T68" fmla="*/ 1214 w 1902"/>
              <a:gd name="T69" fmla="*/ 1678 h 1921"/>
              <a:gd name="T70" fmla="*/ 931 w 1902"/>
              <a:gd name="T71" fmla="*/ 1921 h 1921"/>
              <a:gd name="T72" fmla="*/ 830 w 1902"/>
              <a:gd name="T73" fmla="*/ 1716 h 1921"/>
              <a:gd name="T74" fmla="*/ 691 w 1902"/>
              <a:gd name="T75" fmla="*/ 1680 h 1921"/>
              <a:gd name="T76" fmla="*/ 318 w 1902"/>
              <a:gd name="T77" fmla="*/ 1685 h 1921"/>
              <a:gd name="T78" fmla="*/ 373 w 1902"/>
              <a:gd name="T79" fmla="*/ 1463 h 1921"/>
              <a:gd name="T80" fmla="*/ 289 w 1902"/>
              <a:gd name="T81" fmla="*/ 1346 h 1921"/>
              <a:gd name="T82" fmla="*/ 0 w 1902"/>
              <a:gd name="T83" fmla="*/ 1108 h 1921"/>
              <a:gd name="T84" fmla="*/ 186 w 1902"/>
              <a:gd name="T85" fmla="*/ 974 h 1921"/>
              <a:gd name="T86" fmla="*/ 197 w 1902"/>
              <a:gd name="T87" fmla="*/ 831 h 1921"/>
              <a:gd name="T88" fmla="*/ 127 w 1902"/>
              <a:gd name="T89" fmla="*/ 464 h 1921"/>
              <a:gd name="T90" fmla="*/ 355 w 1902"/>
              <a:gd name="T91" fmla="*/ 481 h 1921"/>
              <a:gd name="T92" fmla="*/ 457 w 1902"/>
              <a:gd name="T93" fmla="*/ 376 h 1921"/>
              <a:gd name="T94" fmla="*/ 639 w 1902"/>
              <a:gd name="T95" fmla="*/ 50 h 1921"/>
              <a:gd name="T96" fmla="*/ 805 w 1902"/>
              <a:gd name="T97" fmla="*/ 210 h 1921"/>
              <a:gd name="T98" fmla="*/ 947 w 1902"/>
              <a:gd name="T99" fmla="*/ 196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2" h="1921">
                <a:moveTo>
                  <a:pt x="926" y="559"/>
                </a:moveTo>
                <a:lnTo>
                  <a:pt x="869" y="565"/>
                </a:lnTo>
                <a:lnTo>
                  <a:pt x="813" y="582"/>
                </a:lnTo>
                <a:lnTo>
                  <a:pt x="760" y="606"/>
                </a:lnTo>
                <a:lnTo>
                  <a:pt x="709" y="639"/>
                </a:lnTo>
                <a:lnTo>
                  <a:pt x="665" y="676"/>
                </a:lnTo>
                <a:lnTo>
                  <a:pt x="628" y="719"/>
                </a:lnTo>
                <a:lnTo>
                  <a:pt x="597" y="767"/>
                </a:lnTo>
                <a:lnTo>
                  <a:pt x="574" y="818"/>
                </a:lnTo>
                <a:lnTo>
                  <a:pt x="558" y="872"/>
                </a:lnTo>
                <a:lnTo>
                  <a:pt x="549" y="927"/>
                </a:lnTo>
                <a:lnTo>
                  <a:pt x="548" y="984"/>
                </a:lnTo>
                <a:lnTo>
                  <a:pt x="556" y="1041"/>
                </a:lnTo>
                <a:lnTo>
                  <a:pt x="571" y="1097"/>
                </a:lnTo>
                <a:lnTo>
                  <a:pt x="595" y="1152"/>
                </a:lnTo>
                <a:lnTo>
                  <a:pt x="628" y="1203"/>
                </a:lnTo>
                <a:lnTo>
                  <a:pt x="665" y="1247"/>
                </a:lnTo>
                <a:lnTo>
                  <a:pt x="709" y="1284"/>
                </a:lnTo>
                <a:lnTo>
                  <a:pt x="756" y="1313"/>
                </a:lnTo>
                <a:lnTo>
                  <a:pt x="809" y="1338"/>
                </a:lnTo>
                <a:lnTo>
                  <a:pt x="862" y="1354"/>
                </a:lnTo>
                <a:lnTo>
                  <a:pt x="918" y="1362"/>
                </a:lnTo>
                <a:lnTo>
                  <a:pt x="975" y="1362"/>
                </a:lnTo>
                <a:lnTo>
                  <a:pt x="1030" y="1356"/>
                </a:lnTo>
                <a:lnTo>
                  <a:pt x="1087" y="1339"/>
                </a:lnTo>
                <a:lnTo>
                  <a:pt x="1141" y="1315"/>
                </a:lnTo>
                <a:lnTo>
                  <a:pt x="1191" y="1284"/>
                </a:lnTo>
                <a:lnTo>
                  <a:pt x="1235" y="1245"/>
                </a:lnTo>
                <a:lnTo>
                  <a:pt x="1273" y="1203"/>
                </a:lnTo>
                <a:lnTo>
                  <a:pt x="1304" y="1154"/>
                </a:lnTo>
                <a:lnTo>
                  <a:pt x="1327" y="1103"/>
                </a:lnTo>
                <a:lnTo>
                  <a:pt x="1343" y="1049"/>
                </a:lnTo>
                <a:lnTo>
                  <a:pt x="1351" y="994"/>
                </a:lnTo>
                <a:lnTo>
                  <a:pt x="1353" y="937"/>
                </a:lnTo>
                <a:lnTo>
                  <a:pt x="1345" y="880"/>
                </a:lnTo>
                <a:lnTo>
                  <a:pt x="1330" y="824"/>
                </a:lnTo>
                <a:lnTo>
                  <a:pt x="1306" y="769"/>
                </a:lnTo>
                <a:lnTo>
                  <a:pt x="1273" y="719"/>
                </a:lnTo>
                <a:lnTo>
                  <a:pt x="1235" y="675"/>
                </a:lnTo>
                <a:lnTo>
                  <a:pt x="1191" y="639"/>
                </a:lnTo>
                <a:lnTo>
                  <a:pt x="1144" y="608"/>
                </a:lnTo>
                <a:lnTo>
                  <a:pt x="1092" y="583"/>
                </a:lnTo>
                <a:lnTo>
                  <a:pt x="1038" y="567"/>
                </a:lnTo>
                <a:lnTo>
                  <a:pt x="983" y="559"/>
                </a:lnTo>
                <a:lnTo>
                  <a:pt x="926" y="559"/>
                </a:lnTo>
                <a:close/>
                <a:moveTo>
                  <a:pt x="988" y="0"/>
                </a:moveTo>
                <a:lnTo>
                  <a:pt x="1297" y="65"/>
                </a:lnTo>
                <a:lnTo>
                  <a:pt x="1257" y="261"/>
                </a:lnTo>
                <a:lnTo>
                  <a:pt x="1320" y="292"/>
                </a:lnTo>
                <a:lnTo>
                  <a:pt x="1382" y="329"/>
                </a:lnTo>
                <a:lnTo>
                  <a:pt x="1439" y="373"/>
                </a:lnTo>
                <a:lnTo>
                  <a:pt x="1596" y="249"/>
                </a:lnTo>
                <a:lnTo>
                  <a:pt x="1791" y="497"/>
                </a:lnTo>
                <a:lnTo>
                  <a:pt x="1635" y="621"/>
                </a:lnTo>
                <a:lnTo>
                  <a:pt x="1664" y="688"/>
                </a:lnTo>
                <a:lnTo>
                  <a:pt x="1687" y="756"/>
                </a:lnTo>
                <a:lnTo>
                  <a:pt x="1703" y="824"/>
                </a:lnTo>
                <a:lnTo>
                  <a:pt x="1902" y="831"/>
                </a:lnTo>
                <a:lnTo>
                  <a:pt x="1892" y="1147"/>
                </a:lnTo>
                <a:lnTo>
                  <a:pt x="1693" y="1141"/>
                </a:lnTo>
                <a:lnTo>
                  <a:pt x="1672" y="1209"/>
                </a:lnTo>
                <a:lnTo>
                  <a:pt x="1646" y="1276"/>
                </a:lnTo>
                <a:lnTo>
                  <a:pt x="1614" y="1341"/>
                </a:lnTo>
                <a:lnTo>
                  <a:pt x="1763" y="1473"/>
                </a:lnTo>
                <a:lnTo>
                  <a:pt x="1553" y="1709"/>
                </a:lnTo>
                <a:lnTo>
                  <a:pt x="1403" y="1576"/>
                </a:lnTo>
                <a:lnTo>
                  <a:pt x="1359" y="1607"/>
                </a:lnTo>
                <a:lnTo>
                  <a:pt x="1312" y="1634"/>
                </a:lnTo>
                <a:lnTo>
                  <a:pt x="1263" y="1657"/>
                </a:lnTo>
                <a:lnTo>
                  <a:pt x="1214" y="1678"/>
                </a:lnTo>
                <a:lnTo>
                  <a:pt x="1244" y="1876"/>
                </a:lnTo>
                <a:lnTo>
                  <a:pt x="931" y="1921"/>
                </a:lnTo>
                <a:lnTo>
                  <a:pt x="901" y="1724"/>
                </a:lnTo>
                <a:lnTo>
                  <a:pt x="830" y="1716"/>
                </a:lnTo>
                <a:lnTo>
                  <a:pt x="760" y="1701"/>
                </a:lnTo>
                <a:lnTo>
                  <a:pt x="691" y="1680"/>
                </a:lnTo>
                <a:lnTo>
                  <a:pt x="587" y="1849"/>
                </a:lnTo>
                <a:lnTo>
                  <a:pt x="318" y="1685"/>
                </a:lnTo>
                <a:lnTo>
                  <a:pt x="422" y="1514"/>
                </a:lnTo>
                <a:lnTo>
                  <a:pt x="373" y="1463"/>
                </a:lnTo>
                <a:lnTo>
                  <a:pt x="329" y="1406"/>
                </a:lnTo>
                <a:lnTo>
                  <a:pt x="289" y="1346"/>
                </a:lnTo>
                <a:lnTo>
                  <a:pt x="100" y="1408"/>
                </a:lnTo>
                <a:lnTo>
                  <a:pt x="0" y="1108"/>
                </a:lnTo>
                <a:lnTo>
                  <a:pt x="191" y="1046"/>
                </a:lnTo>
                <a:lnTo>
                  <a:pt x="186" y="974"/>
                </a:lnTo>
                <a:lnTo>
                  <a:pt x="188" y="901"/>
                </a:lnTo>
                <a:lnTo>
                  <a:pt x="197" y="831"/>
                </a:lnTo>
                <a:lnTo>
                  <a:pt x="12" y="756"/>
                </a:lnTo>
                <a:lnTo>
                  <a:pt x="127" y="464"/>
                </a:lnTo>
                <a:lnTo>
                  <a:pt x="313" y="538"/>
                </a:lnTo>
                <a:lnTo>
                  <a:pt x="355" y="481"/>
                </a:lnTo>
                <a:lnTo>
                  <a:pt x="403" y="427"/>
                </a:lnTo>
                <a:lnTo>
                  <a:pt x="457" y="376"/>
                </a:lnTo>
                <a:lnTo>
                  <a:pt x="362" y="200"/>
                </a:lnTo>
                <a:lnTo>
                  <a:pt x="639" y="50"/>
                </a:lnTo>
                <a:lnTo>
                  <a:pt x="734" y="226"/>
                </a:lnTo>
                <a:lnTo>
                  <a:pt x="805" y="210"/>
                </a:lnTo>
                <a:lnTo>
                  <a:pt x="875" y="200"/>
                </a:lnTo>
                <a:lnTo>
                  <a:pt x="947" y="196"/>
                </a:lnTo>
                <a:lnTo>
                  <a:pt x="988" y="0"/>
                </a:lnTo>
                <a:close/>
              </a:path>
            </a:pathLst>
          </a:custGeom>
          <a:solidFill>
            <a:schemeClr val="accent6">
              <a:lumMod val="60000"/>
              <a:lumOff val="40000"/>
            </a:schemeClr>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15" name="Freeform 19"/>
          <p:cNvSpPr>
            <a:spLocks noEditPoints="1"/>
          </p:cNvSpPr>
          <p:nvPr/>
        </p:nvSpPr>
        <p:spPr bwMode="auto">
          <a:xfrm rot="20766670">
            <a:off x="2130444" y="3310027"/>
            <a:ext cx="1620357" cy="1620357"/>
          </a:xfrm>
          <a:custGeom>
            <a:avLst/>
            <a:gdLst>
              <a:gd name="T0" fmla="*/ 869 w 1902"/>
              <a:gd name="T1" fmla="*/ 565 h 1921"/>
              <a:gd name="T2" fmla="*/ 760 w 1902"/>
              <a:gd name="T3" fmla="*/ 606 h 1921"/>
              <a:gd name="T4" fmla="*/ 665 w 1902"/>
              <a:gd name="T5" fmla="*/ 676 h 1921"/>
              <a:gd name="T6" fmla="*/ 597 w 1902"/>
              <a:gd name="T7" fmla="*/ 767 h 1921"/>
              <a:gd name="T8" fmla="*/ 558 w 1902"/>
              <a:gd name="T9" fmla="*/ 872 h 1921"/>
              <a:gd name="T10" fmla="*/ 548 w 1902"/>
              <a:gd name="T11" fmla="*/ 984 h 1921"/>
              <a:gd name="T12" fmla="*/ 571 w 1902"/>
              <a:gd name="T13" fmla="*/ 1097 h 1921"/>
              <a:gd name="T14" fmla="*/ 628 w 1902"/>
              <a:gd name="T15" fmla="*/ 1203 h 1921"/>
              <a:gd name="T16" fmla="*/ 709 w 1902"/>
              <a:gd name="T17" fmla="*/ 1284 h 1921"/>
              <a:gd name="T18" fmla="*/ 809 w 1902"/>
              <a:gd name="T19" fmla="*/ 1338 h 1921"/>
              <a:gd name="T20" fmla="*/ 918 w 1902"/>
              <a:gd name="T21" fmla="*/ 1362 h 1921"/>
              <a:gd name="T22" fmla="*/ 1030 w 1902"/>
              <a:gd name="T23" fmla="*/ 1356 h 1921"/>
              <a:gd name="T24" fmla="*/ 1141 w 1902"/>
              <a:gd name="T25" fmla="*/ 1315 h 1921"/>
              <a:gd name="T26" fmla="*/ 1235 w 1902"/>
              <a:gd name="T27" fmla="*/ 1245 h 1921"/>
              <a:gd name="T28" fmla="*/ 1304 w 1902"/>
              <a:gd name="T29" fmla="*/ 1154 h 1921"/>
              <a:gd name="T30" fmla="*/ 1343 w 1902"/>
              <a:gd name="T31" fmla="*/ 1049 h 1921"/>
              <a:gd name="T32" fmla="*/ 1353 w 1902"/>
              <a:gd name="T33" fmla="*/ 937 h 1921"/>
              <a:gd name="T34" fmla="*/ 1330 w 1902"/>
              <a:gd name="T35" fmla="*/ 824 h 1921"/>
              <a:gd name="T36" fmla="*/ 1273 w 1902"/>
              <a:gd name="T37" fmla="*/ 719 h 1921"/>
              <a:gd name="T38" fmla="*/ 1191 w 1902"/>
              <a:gd name="T39" fmla="*/ 639 h 1921"/>
              <a:gd name="T40" fmla="*/ 1092 w 1902"/>
              <a:gd name="T41" fmla="*/ 583 h 1921"/>
              <a:gd name="T42" fmla="*/ 983 w 1902"/>
              <a:gd name="T43" fmla="*/ 559 h 1921"/>
              <a:gd name="T44" fmla="*/ 988 w 1902"/>
              <a:gd name="T45" fmla="*/ 0 h 1921"/>
              <a:gd name="T46" fmla="*/ 1257 w 1902"/>
              <a:gd name="T47" fmla="*/ 261 h 1921"/>
              <a:gd name="T48" fmla="*/ 1382 w 1902"/>
              <a:gd name="T49" fmla="*/ 329 h 1921"/>
              <a:gd name="T50" fmla="*/ 1596 w 1902"/>
              <a:gd name="T51" fmla="*/ 249 h 1921"/>
              <a:gd name="T52" fmla="*/ 1635 w 1902"/>
              <a:gd name="T53" fmla="*/ 621 h 1921"/>
              <a:gd name="T54" fmla="*/ 1687 w 1902"/>
              <a:gd name="T55" fmla="*/ 756 h 1921"/>
              <a:gd name="T56" fmla="*/ 1902 w 1902"/>
              <a:gd name="T57" fmla="*/ 831 h 1921"/>
              <a:gd name="T58" fmla="*/ 1693 w 1902"/>
              <a:gd name="T59" fmla="*/ 1141 h 1921"/>
              <a:gd name="T60" fmla="*/ 1646 w 1902"/>
              <a:gd name="T61" fmla="*/ 1276 h 1921"/>
              <a:gd name="T62" fmla="*/ 1763 w 1902"/>
              <a:gd name="T63" fmla="*/ 1473 h 1921"/>
              <a:gd name="T64" fmla="*/ 1403 w 1902"/>
              <a:gd name="T65" fmla="*/ 1576 h 1921"/>
              <a:gd name="T66" fmla="*/ 1312 w 1902"/>
              <a:gd name="T67" fmla="*/ 1634 h 1921"/>
              <a:gd name="T68" fmla="*/ 1214 w 1902"/>
              <a:gd name="T69" fmla="*/ 1678 h 1921"/>
              <a:gd name="T70" fmla="*/ 931 w 1902"/>
              <a:gd name="T71" fmla="*/ 1921 h 1921"/>
              <a:gd name="T72" fmla="*/ 830 w 1902"/>
              <a:gd name="T73" fmla="*/ 1716 h 1921"/>
              <a:gd name="T74" fmla="*/ 691 w 1902"/>
              <a:gd name="T75" fmla="*/ 1680 h 1921"/>
              <a:gd name="T76" fmla="*/ 318 w 1902"/>
              <a:gd name="T77" fmla="*/ 1685 h 1921"/>
              <a:gd name="T78" fmla="*/ 373 w 1902"/>
              <a:gd name="T79" fmla="*/ 1463 h 1921"/>
              <a:gd name="T80" fmla="*/ 289 w 1902"/>
              <a:gd name="T81" fmla="*/ 1346 h 1921"/>
              <a:gd name="T82" fmla="*/ 0 w 1902"/>
              <a:gd name="T83" fmla="*/ 1108 h 1921"/>
              <a:gd name="T84" fmla="*/ 186 w 1902"/>
              <a:gd name="T85" fmla="*/ 974 h 1921"/>
              <a:gd name="T86" fmla="*/ 197 w 1902"/>
              <a:gd name="T87" fmla="*/ 831 h 1921"/>
              <a:gd name="T88" fmla="*/ 127 w 1902"/>
              <a:gd name="T89" fmla="*/ 464 h 1921"/>
              <a:gd name="T90" fmla="*/ 355 w 1902"/>
              <a:gd name="T91" fmla="*/ 481 h 1921"/>
              <a:gd name="T92" fmla="*/ 457 w 1902"/>
              <a:gd name="T93" fmla="*/ 376 h 1921"/>
              <a:gd name="T94" fmla="*/ 639 w 1902"/>
              <a:gd name="T95" fmla="*/ 50 h 1921"/>
              <a:gd name="T96" fmla="*/ 805 w 1902"/>
              <a:gd name="T97" fmla="*/ 210 h 1921"/>
              <a:gd name="T98" fmla="*/ 947 w 1902"/>
              <a:gd name="T99" fmla="*/ 196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2" h="1921">
                <a:moveTo>
                  <a:pt x="926" y="559"/>
                </a:moveTo>
                <a:lnTo>
                  <a:pt x="869" y="565"/>
                </a:lnTo>
                <a:lnTo>
                  <a:pt x="813" y="582"/>
                </a:lnTo>
                <a:lnTo>
                  <a:pt x="760" y="606"/>
                </a:lnTo>
                <a:lnTo>
                  <a:pt x="709" y="639"/>
                </a:lnTo>
                <a:lnTo>
                  <a:pt x="665" y="676"/>
                </a:lnTo>
                <a:lnTo>
                  <a:pt x="628" y="719"/>
                </a:lnTo>
                <a:lnTo>
                  <a:pt x="597" y="767"/>
                </a:lnTo>
                <a:lnTo>
                  <a:pt x="574" y="818"/>
                </a:lnTo>
                <a:lnTo>
                  <a:pt x="558" y="872"/>
                </a:lnTo>
                <a:lnTo>
                  <a:pt x="549" y="927"/>
                </a:lnTo>
                <a:lnTo>
                  <a:pt x="548" y="984"/>
                </a:lnTo>
                <a:lnTo>
                  <a:pt x="556" y="1041"/>
                </a:lnTo>
                <a:lnTo>
                  <a:pt x="571" y="1097"/>
                </a:lnTo>
                <a:lnTo>
                  <a:pt x="595" y="1152"/>
                </a:lnTo>
                <a:lnTo>
                  <a:pt x="628" y="1203"/>
                </a:lnTo>
                <a:lnTo>
                  <a:pt x="665" y="1247"/>
                </a:lnTo>
                <a:lnTo>
                  <a:pt x="709" y="1284"/>
                </a:lnTo>
                <a:lnTo>
                  <a:pt x="756" y="1313"/>
                </a:lnTo>
                <a:lnTo>
                  <a:pt x="809" y="1338"/>
                </a:lnTo>
                <a:lnTo>
                  <a:pt x="862" y="1354"/>
                </a:lnTo>
                <a:lnTo>
                  <a:pt x="918" y="1362"/>
                </a:lnTo>
                <a:lnTo>
                  <a:pt x="975" y="1362"/>
                </a:lnTo>
                <a:lnTo>
                  <a:pt x="1030" y="1356"/>
                </a:lnTo>
                <a:lnTo>
                  <a:pt x="1087" y="1339"/>
                </a:lnTo>
                <a:lnTo>
                  <a:pt x="1141" y="1315"/>
                </a:lnTo>
                <a:lnTo>
                  <a:pt x="1191" y="1284"/>
                </a:lnTo>
                <a:lnTo>
                  <a:pt x="1235" y="1245"/>
                </a:lnTo>
                <a:lnTo>
                  <a:pt x="1273" y="1203"/>
                </a:lnTo>
                <a:lnTo>
                  <a:pt x="1304" y="1154"/>
                </a:lnTo>
                <a:lnTo>
                  <a:pt x="1327" y="1103"/>
                </a:lnTo>
                <a:lnTo>
                  <a:pt x="1343" y="1049"/>
                </a:lnTo>
                <a:lnTo>
                  <a:pt x="1351" y="994"/>
                </a:lnTo>
                <a:lnTo>
                  <a:pt x="1353" y="937"/>
                </a:lnTo>
                <a:lnTo>
                  <a:pt x="1345" y="880"/>
                </a:lnTo>
                <a:lnTo>
                  <a:pt x="1330" y="824"/>
                </a:lnTo>
                <a:lnTo>
                  <a:pt x="1306" y="769"/>
                </a:lnTo>
                <a:lnTo>
                  <a:pt x="1273" y="719"/>
                </a:lnTo>
                <a:lnTo>
                  <a:pt x="1235" y="675"/>
                </a:lnTo>
                <a:lnTo>
                  <a:pt x="1191" y="639"/>
                </a:lnTo>
                <a:lnTo>
                  <a:pt x="1144" y="608"/>
                </a:lnTo>
                <a:lnTo>
                  <a:pt x="1092" y="583"/>
                </a:lnTo>
                <a:lnTo>
                  <a:pt x="1038" y="567"/>
                </a:lnTo>
                <a:lnTo>
                  <a:pt x="983" y="559"/>
                </a:lnTo>
                <a:lnTo>
                  <a:pt x="926" y="559"/>
                </a:lnTo>
                <a:close/>
                <a:moveTo>
                  <a:pt x="988" y="0"/>
                </a:moveTo>
                <a:lnTo>
                  <a:pt x="1297" y="65"/>
                </a:lnTo>
                <a:lnTo>
                  <a:pt x="1257" y="261"/>
                </a:lnTo>
                <a:lnTo>
                  <a:pt x="1320" y="292"/>
                </a:lnTo>
                <a:lnTo>
                  <a:pt x="1382" y="329"/>
                </a:lnTo>
                <a:lnTo>
                  <a:pt x="1439" y="373"/>
                </a:lnTo>
                <a:lnTo>
                  <a:pt x="1596" y="249"/>
                </a:lnTo>
                <a:lnTo>
                  <a:pt x="1791" y="497"/>
                </a:lnTo>
                <a:lnTo>
                  <a:pt x="1635" y="621"/>
                </a:lnTo>
                <a:lnTo>
                  <a:pt x="1664" y="688"/>
                </a:lnTo>
                <a:lnTo>
                  <a:pt x="1687" y="756"/>
                </a:lnTo>
                <a:lnTo>
                  <a:pt x="1703" y="824"/>
                </a:lnTo>
                <a:lnTo>
                  <a:pt x="1902" y="831"/>
                </a:lnTo>
                <a:lnTo>
                  <a:pt x="1892" y="1147"/>
                </a:lnTo>
                <a:lnTo>
                  <a:pt x="1693" y="1141"/>
                </a:lnTo>
                <a:lnTo>
                  <a:pt x="1672" y="1209"/>
                </a:lnTo>
                <a:lnTo>
                  <a:pt x="1646" y="1276"/>
                </a:lnTo>
                <a:lnTo>
                  <a:pt x="1614" y="1341"/>
                </a:lnTo>
                <a:lnTo>
                  <a:pt x="1763" y="1473"/>
                </a:lnTo>
                <a:lnTo>
                  <a:pt x="1553" y="1709"/>
                </a:lnTo>
                <a:lnTo>
                  <a:pt x="1403" y="1576"/>
                </a:lnTo>
                <a:lnTo>
                  <a:pt x="1359" y="1607"/>
                </a:lnTo>
                <a:lnTo>
                  <a:pt x="1312" y="1634"/>
                </a:lnTo>
                <a:lnTo>
                  <a:pt x="1263" y="1657"/>
                </a:lnTo>
                <a:lnTo>
                  <a:pt x="1214" y="1678"/>
                </a:lnTo>
                <a:lnTo>
                  <a:pt x="1244" y="1876"/>
                </a:lnTo>
                <a:lnTo>
                  <a:pt x="931" y="1921"/>
                </a:lnTo>
                <a:lnTo>
                  <a:pt x="901" y="1724"/>
                </a:lnTo>
                <a:lnTo>
                  <a:pt x="830" y="1716"/>
                </a:lnTo>
                <a:lnTo>
                  <a:pt x="760" y="1701"/>
                </a:lnTo>
                <a:lnTo>
                  <a:pt x="691" y="1680"/>
                </a:lnTo>
                <a:lnTo>
                  <a:pt x="587" y="1849"/>
                </a:lnTo>
                <a:lnTo>
                  <a:pt x="318" y="1685"/>
                </a:lnTo>
                <a:lnTo>
                  <a:pt x="422" y="1514"/>
                </a:lnTo>
                <a:lnTo>
                  <a:pt x="373" y="1463"/>
                </a:lnTo>
                <a:lnTo>
                  <a:pt x="329" y="1406"/>
                </a:lnTo>
                <a:lnTo>
                  <a:pt x="289" y="1346"/>
                </a:lnTo>
                <a:lnTo>
                  <a:pt x="100" y="1408"/>
                </a:lnTo>
                <a:lnTo>
                  <a:pt x="0" y="1108"/>
                </a:lnTo>
                <a:lnTo>
                  <a:pt x="191" y="1046"/>
                </a:lnTo>
                <a:lnTo>
                  <a:pt x="186" y="974"/>
                </a:lnTo>
                <a:lnTo>
                  <a:pt x="188" y="901"/>
                </a:lnTo>
                <a:lnTo>
                  <a:pt x="197" y="831"/>
                </a:lnTo>
                <a:lnTo>
                  <a:pt x="12" y="756"/>
                </a:lnTo>
                <a:lnTo>
                  <a:pt x="127" y="464"/>
                </a:lnTo>
                <a:lnTo>
                  <a:pt x="313" y="538"/>
                </a:lnTo>
                <a:lnTo>
                  <a:pt x="355" y="481"/>
                </a:lnTo>
                <a:lnTo>
                  <a:pt x="403" y="427"/>
                </a:lnTo>
                <a:lnTo>
                  <a:pt x="457" y="376"/>
                </a:lnTo>
                <a:lnTo>
                  <a:pt x="362" y="200"/>
                </a:lnTo>
                <a:lnTo>
                  <a:pt x="639" y="50"/>
                </a:lnTo>
                <a:lnTo>
                  <a:pt x="734" y="226"/>
                </a:lnTo>
                <a:lnTo>
                  <a:pt x="805" y="210"/>
                </a:lnTo>
                <a:lnTo>
                  <a:pt x="875" y="200"/>
                </a:lnTo>
                <a:lnTo>
                  <a:pt x="947" y="196"/>
                </a:lnTo>
                <a:lnTo>
                  <a:pt x="988" y="0"/>
                </a:lnTo>
                <a:close/>
              </a:path>
            </a:pathLst>
          </a:custGeom>
          <a:solidFill>
            <a:srgbClr val="A91E26"/>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16" name="Freeform 19"/>
          <p:cNvSpPr>
            <a:spLocks noEditPoints="1"/>
          </p:cNvSpPr>
          <p:nvPr/>
        </p:nvSpPr>
        <p:spPr bwMode="auto">
          <a:xfrm rot="700352">
            <a:off x="4483983" y="3375984"/>
            <a:ext cx="1620357" cy="1620357"/>
          </a:xfrm>
          <a:custGeom>
            <a:avLst/>
            <a:gdLst>
              <a:gd name="T0" fmla="*/ 869 w 1902"/>
              <a:gd name="T1" fmla="*/ 565 h 1921"/>
              <a:gd name="T2" fmla="*/ 760 w 1902"/>
              <a:gd name="T3" fmla="*/ 606 h 1921"/>
              <a:gd name="T4" fmla="*/ 665 w 1902"/>
              <a:gd name="T5" fmla="*/ 676 h 1921"/>
              <a:gd name="T6" fmla="*/ 597 w 1902"/>
              <a:gd name="T7" fmla="*/ 767 h 1921"/>
              <a:gd name="T8" fmla="*/ 558 w 1902"/>
              <a:gd name="T9" fmla="*/ 872 h 1921"/>
              <a:gd name="T10" fmla="*/ 548 w 1902"/>
              <a:gd name="T11" fmla="*/ 984 h 1921"/>
              <a:gd name="T12" fmla="*/ 571 w 1902"/>
              <a:gd name="T13" fmla="*/ 1097 h 1921"/>
              <a:gd name="T14" fmla="*/ 628 w 1902"/>
              <a:gd name="T15" fmla="*/ 1203 h 1921"/>
              <a:gd name="T16" fmla="*/ 709 w 1902"/>
              <a:gd name="T17" fmla="*/ 1284 h 1921"/>
              <a:gd name="T18" fmla="*/ 809 w 1902"/>
              <a:gd name="T19" fmla="*/ 1338 h 1921"/>
              <a:gd name="T20" fmla="*/ 918 w 1902"/>
              <a:gd name="T21" fmla="*/ 1362 h 1921"/>
              <a:gd name="T22" fmla="*/ 1030 w 1902"/>
              <a:gd name="T23" fmla="*/ 1356 h 1921"/>
              <a:gd name="T24" fmla="*/ 1141 w 1902"/>
              <a:gd name="T25" fmla="*/ 1315 h 1921"/>
              <a:gd name="T26" fmla="*/ 1235 w 1902"/>
              <a:gd name="T27" fmla="*/ 1245 h 1921"/>
              <a:gd name="T28" fmla="*/ 1304 w 1902"/>
              <a:gd name="T29" fmla="*/ 1154 h 1921"/>
              <a:gd name="T30" fmla="*/ 1343 w 1902"/>
              <a:gd name="T31" fmla="*/ 1049 h 1921"/>
              <a:gd name="T32" fmla="*/ 1353 w 1902"/>
              <a:gd name="T33" fmla="*/ 937 h 1921"/>
              <a:gd name="T34" fmla="*/ 1330 w 1902"/>
              <a:gd name="T35" fmla="*/ 824 h 1921"/>
              <a:gd name="T36" fmla="*/ 1273 w 1902"/>
              <a:gd name="T37" fmla="*/ 719 h 1921"/>
              <a:gd name="T38" fmla="*/ 1191 w 1902"/>
              <a:gd name="T39" fmla="*/ 639 h 1921"/>
              <a:gd name="T40" fmla="*/ 1092 w 1902"/>
              <a:gd name="T41" fmla="*/ 583 h 1921"/>
              <a:gd name="T42" fmla="*/ 983 w 1902"/>
              <a:gd name="T43" fmla="*/ 559 h 1921"/>
              <a:gd name="T44" fmla="*/ 988 w 1902"/>
              <a:gd name="T45" fmla="*/ 0 h 1921"/>
              <a:gd name="T46" fmla="*/ 1257 w 1902"/>
              <a:gd name="T47" fmla="*/ 261 h 1921"/>
              <a:gd name="T48" fmla="*/ 1382 w 1902"/>
              <a:gd name="T49" fmla="*/ 329 h 1921"/>
              <a:gd name="T50" fmla="*/ 1596 w 1902"/>
              <a:gd name="T51" fmla="*/ 249 h 1921"/>
              <a:gd name="T52" fmla="*/ 1635 w 1902"/>
              <a:gd name="T53" fmla="*/ 621 h 1921"/>
              <a:gd name="T54" fmla="*/ 1687 w 1902"/>
              <a:gd name="T55" fmla="*/ 756 h 1921"/>
              <a:gd name="T56" fmla="*/ 1902 w 1902"/>
              <a:gd name="T57" fmla="*/ 831 h 1921"/>
              <a:gd name="T58" fmla="*/ 1693 w 1902"/>
              <a:gd name="T59" fmla="*/ 1141 h 1921"/>
              <a:gd name="T60" fmla="*/ 1646 w 1902"/>
              <a:gd name="T61" fmla="*/ 1276 h 1921"/>
              <a:gd name="T62" fmla="*/ 1763 w 1902"/>
              <a:gd name="T63" fmla="*/ 1473 h 1921"/>
              <a:gd name="T64" fmla="*/ 1403 w 1902"/>
              <a:gd name="T65" fmla="*/ 1576 h 1921"/>
              <a:gd name="T66" fmla="*/ 1312 w 1902"/>
              <a:gd name="T67" fmla="*/ 1634 h 1921"/>
              <a:gd name="T68" fmla="*/ 1214 w 1902"/>
              <a:gd name="T69" fmla="*/ 1678 h 1921"/>
              <a:gd name="T70" fmla="*/ 931 w 1902"/>
              <a:gd name="T71" fmla="*/ 1921 h 1921"/>
              <a:gd name="T72" fmla="*/ 830 w 1902"/>
              <a:gd name="T73" fmla="*/ 1716 h 1921"/>
              <a:gd name="T74" fmla="*/ 691 w 1902"/>
              <a:gd name="T75" fmla="*/ 1680 h 1921"/>
              <a:gd name="T76" fmla="*/ 318 w 1902"/>
              <a:gd name="T77" fmla="*/ 1685 h 1921"/>
              <a:gd name="T78" fmla="*/ 373 w 1902"/>
              <a:gd name="T79" fmla="*/ 1463 h 1921"/>
              <a:gd name="T80" fmla="*/ 289 w 1902"/>
              <a:gd name="T81" fmla="*/ 1346 h 1921"/>
              <a:gd name="T82" fmla="*/ 0 w 1902"/>
              <a:gd name="T83" fmla="*/ 1108 h 1921"/>
              <a:gd name="T84" fmla="*/ 186 w 1902"/>
              <a:gd name="T85" fmla="*/ 974 h 1921"/>
              <a:gd name="T86" fmla="*/ 197 w 1902"/>
              <a:gd name="T87" fmla="*/ 831 h 1921"/>
              <a:gd name="T88" fmla="*/ 127 w 1902"/>
              <a:gd name="T89" fmla="*/ 464 h 1921"/>
              <a:gd name="T90" fmla="*/ 355 w 1902"/>
              <a:gd name="T91" fmla="*/ 481 h 1921"/>
              <a:gd name="T92" fmla="*/ 457 w 1902"/>
              <a:gd name="T93" fmla="*/ 376 h 1921"/>
              <a:gd name="T94" fmla="*/ 639 w 1902"/>
              <a:gd name="T95" fmla="*/ 50 h 1921"/>
              <a:gd name="T96" fmla="*/ 805 w 1902"/>
              <a:gd name="T97" fmla="*/ 210 h 1921"/>
              <a:gd name="T98" fmla="*/ 947 w 1902"/>
              <a:gd name="T99" fmla="*/ 196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2" h="1921">
                <a:moveTo>
                  <a:pt x="926" y="559"/>
                </a:moveTo>
                <a:lnTo>
                  <a:pt x="869" y="565"/>
                </a:lnTo>
                <a:lnTo>
                  <a:pt x="813" y="582"/>
                </a:lnTo>
                <a:lnTo>
                  <a:pt x="760" y="606"/>
                </a:lnTo>
                <a:lnTo>
                  <a:pt x="709" y="639"/>
                </a:lnTo>
                <a:lnTo>
                  <a:pt x="665" y="676"/>
                </a:lnTo>
                <a:lnTo>
                  <a:pt x="628" y="719"/>
                </a:lnTo>
                <a:lnTo>
                  <a:pt x="597" y="767"/>
                </a:lnTo>
                <a:lnTo>
                  <a:pt x="574" y="818"/>
                </a:lnTo>
                <a:lnTo>
                  <a:pt x="558" y="872"/>
                </a:lnTo>
                <a:lnTo>
                  <a:pt x="549" y="927"/>
                </a:lnTo>
                <a:lnTo>
                  <a:pt x="548" y="984"/>
                </a:lnTo>
                <a:lnTo>
                  <a:pt x="556" y="1041"/>
                </a:lnTo>
                <a:lnTo>
                  <a:pt x="571" y="1097"/>
                </a:lnTo>
                <a:lnTo>
                  <a:pt x="595" y="1152"/>
                </a:lnTo>
                <a:lnTo>
                  <a:pt x="628" y="1203"/>
                </a:lnTo>
                <a:lnTo>
                  <a:pt x="665" y="1247"/>
                </a:lnTo>
                <a:lnTo>
                  <a:pt x="709" y="1284"/>
                </a:lnTo>
                <a:lnTo>
                  <a:pt x="756" y="1313"/>
                </a:lnTo>
                <a:lnTo>
                  <a:pt x="809" y="1338"/>
                </a:lnTo>
                <a:lnTo>
                  <a:pt x="862" y="1354"/>
                </a:lnTo>
                <a:lnTo>
                  <a:pt x="918" y="1362"/>
                </a:lnTo>
                <a:lnTo>
                  <a:pt x="975" y="1362"/>
                </a:lnTo>
                <a:lnTo>
                  <a:pt x="1030" y="1356"/>
                </a:lnTo>
                <a:lnTo>
                  <a:pt x="1087" y="1339"/>
                </a:lnTo>
                <a:lnTo>
                  <a:pt x="1141" y="1315"/>
                </a:lnTo>
                <a:lnTo>
                  <a:pt x="1191" y="1284"/>
                </a:lnTo>
                <a:lnTo>
                  <a:pt x="1235" y="1245"/>
                </a:lnTo>
                <a:lnTo>
                  <a:pt x="1273" y="1203"/>
                </a:lnTo>
                <a:lnTo>
                  <a:pt x="1304" y="1154"/>
                </a:lnTo>
                <a:lnTo>
                  <a:pt x="1327" y="1103"/>
                </a:lnTo>
                <a:lnTo>
                  <a:pt x="1343" y="1049"/>
                </a:lnTo>
                <a:lnTo>
                  <a:pt x="1351" y="994"/>
                </a:lnTo>
                <a:lnTo>
                  <a:pt x="1353" y="937"/>
                </a:lnTo>
                <a:lnTo>
                  <a:pt x="1345" y="880"/>
                </a:lnTo>
                <a:lnTo>
                  <a:pt x="1330" y="824"/>
                </a:lnTo>
                <a:lnTo>
                  <a:pt x="1306" y="769"/>
                </a:lnTo>
                <a:lnTo>
                  <a:pt x="1273" y="719"/>
                </a:lnTo>
                <a:lnTo>
                  <a:pt x="1235" y="675"/>
                </a:lnTo>
                <a:lnTo>
                  <a:pt x="1191" y="639"/>
                </a:lnTo>
                <a:lnTo>
                  <a:pt x="1144" y="608"/>
                </a:lnTo>
                <a:lnTo>
                  <a:pt x="1092" y="583"/>
                </a:lnTo>
                <a:lnTo>
                  <a:pt x="1038" y="567"/>
                </a:lnTo>
                <a:lnTo>
                  <a:pt x="983" y="559"/>
                </a:lnTo>
                <a:lnTo>
                  <a:pt x="926" y="559"/>
                </a:lnTo>
                <a:close/>
                <a:moveTo>
                  <a:pt x="988" y="0"/>
                </a:moveTo>
                <a:lnTo>
                  <a:pt x="1297" y="65"/>
                </a:lnTo>
                <a:lnTo>
                  <a:pt x="1257" y="261"/>
                </a:lnTo>
                <a:lnTo>
                  <a:pt x="1320" y="292"/>
                </a:lnTo>
                <a:lnTo>
                  <a:pt x="1382" y="329"/>
                </a:lnTo>
                <a:lnTo>
                  <a:pt x="1439" y="373"/>
                </a:lnTo>
                <a:lnTo>
                  <a:pt x="1596" y="249"/>
                </a:lnTo>
                <a:lnTo>
                  <a:pt x="1791" y="497"/>
                </a:lnTo>
                <a:lnTo>
                  <a:pt x="1635" y="621"/>
                </a:lnTo>
                <a:lnTo>
                  <a:pt x="1664" y="688"/>
                </a:lnTo>
                <a:lnTo>
                  <a:pt x="1687" y="756"/>
                </a:lnTo>
                <a:lnTo>
                  <a:pt x="1703" y="824"/>
                </a:lnTo>
                <a:lnTo>
                  <a:pt x="1902" y="831"/>
                </a:lnTo>
                <a:lnTo>
                  <a:pt x="1892" y="1147"/>
                </a:lnTo>
                <a:lnTo>
                  <a:pt x="1693" y="1141"/>
                </a:lnTo>
                <a:lnTo>
                  <a:pt x="1672" y="1209"/>
                </a:lnTo>
                <a:lnTo>
                  <a:pt x="1646" y="1276"/>
                </a:lnTo>
                <a:lnTo>
                  <a:pt x="1614" y="1341"/>
                </a:lnTo>
                <a:lnTo>
                  <a:pt x="1763" y="1473"/>
                </a:lnTo>
                <a:lnTo>
                  <a:pt x="1553" y="1709"/>
                </a:lnTo>
                <a:lnTo>
                  <a:pt x="1403" y="1576"/>
                </a:lnTo>
                <a:lnTo>
                  <a:pt x="1359" y="1607"/>
                </a:lnTo>
                <a:lnTo>
                  <a:pt x="1312" y="1634"/>
                </a:lnTo>
                <a:lnTo>
                  <a:pt x="1263" y="1657"/>
                </a:lnTo>
                <a:lnTo>
                  <a:pt x="1214" y="1678"/>
                </a:lnTo>
                <a:lnTo>
                  <a:pt x="1244" y="1876"/>
                </a:lnTo>
                <a:lnTo>
                  <a:pt x="931" y="1921"/>
                </a:lnTo>
                <a:lnTo>
                  <a:pt x="901" y="1724"/>
                </a:lnTo>
                <a:lnTo>
                  <a:pt x="830" y="1716"/>
                </a:lnTo>
                <a:lnTo>
                  <a:pt x="760" y="1701"/>
                </a:lnTo>
                <a:lnTo>
                  <a:pt x="691" y="1680"/>
                </a:lnTo>
                <a:lnTo>
                  <a:pt x="587" y="1849"/>
                </a:lnTo>
                <a:lnTo>
                  <a:pt x="318" y="1685"/>
                </a:lnTo>
                <a:lnTo>
                  <a:pt x="422" y="1514"/>
                </a:lnTo>
                <a:lnTo>
                  <a:pt x="373" y="1463"/>
                </a:lnTo>
                <a:lnTo>
                  <a:pt x="329" y="1406"/>
                </a:lnTo>
                <a:lnTo>
                  <a:pt x="289" y="1346"/>
                </a:lnTo>
                <a:lnTo>
                  <a:pt x="100" y="1408"/>
                </a:lnTo>
                <a:lnTo>
                  <a:pt x="0" y="1108"/>
                </a:lnTo>
                <a:lnTo>
                  <a:pt x="191" y="1046"/>
                </a:lnTo>
                <a:lnTo>
                  <a:pt x="186" y="974"/>
                </a:lnTo>
                <a:lnTo>
                  <a:pt x="188" y="901"/>
                </a:lnTo>
                <a:lnTo>
                  <a:pt x="197" y="831"/>
                </a:lnTo>
                <a:lnTo>
                  <a:pt x="12" y="756"/>
                </a:lnTo>
                <a:lnTo>
                  <a:pt x="127" y="464"/>
                </a:lnTo>
                <a:lnTo>
                  <a:pt x="313" y="538"/>
                </a:lnTo>
                <a:lnTo>
                  <a:pt x="355" y="481"/>
                </a:lnTo>
                <a:lnTo>
                  <a:pt x="403" y="427"/>
                </a:lnTo>
                <a:lnTo>
                  <a:pt x="457" y="376"/>
                </a:lnTo>
                <a:lnTo>
                  <a:pt x="362" y="200"/>
                </a:lnTo>
                <a:lnTo>
                  <a:pt x="639" y="50"/>
                </a:lnTo>
                <a:lnTo>
                  <a:pt x="734" y="226"/>
                </a:lnTo>
                <a:lnTo>
                  <a:pt x="805" y="210"/>
                </a:lnTo>
                <a:lnTo>
                  <a:pt x="875" y="200"/>
                </a:lnTo>
                <a:lnTo>
                  <a:pt x="947" y="196"/>
                </a:lnTo>
                <a:lnTo>
                  <a:pt x="988" y="0"/>
                </a:lnTo>
                <a:close/>
              </a:path>
            </a:pathLst>
          </a:custGeom>
          <a:solidFill>
            <a:schemeClr val="bg1">
              <a:lumMod val="50000"/>
            </a:schemeClr>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964"/>
          </a:p>
        </p:txBody>
      </p:sp>
      <p:cxnSp>
        <p:nvCxnSpPr>
          <p:cNvPr id="17" name="Straight Connector 41"/>
          <p:cNvCxnSpPr/>
          <p:nvPr/>
        </p:nvCxnSpPr>
        <p:spPr>
          <a:xfrm>
            <a:off x="4823726" y="1732491"/>
            <a:ext cx="1983436" cy="366489"/>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42"/>
          <p:cNvCxnSpPr/>
          <p:nvPr/>
        </p:nvCxnSpPr>
        <p:spPr>
          <a:xfrm>
            <a:off x="4909361" y="1990164"/>
            <a:ext cx="1705790" cy="43235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41"/>
          <p:cNvCxnSpPr>
            <a:endCxn id="27" idx="2"/>
          </p:cNvCxnSpPr>
          <p:nvPr/>
        </p:nvCxnSpPr>
        <p:spPr>
          <a:xfrm>
            <a:off x="5330240" y="3938164"/>
            <a:ext cx="1977237" cy="251536"/>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42"/>
          <p:cNvCxnSpPr>
            <a:endCxn id="27" idx="3"/>
          </p:cNvCxnSpPr>
          <p:nvPr/>
        </p:nvCxnSpPr>
        <p:spPr>
          <a:xfrm>
            <a:off x="5591357" y="4270849"/>
            <a:ext cx="1850241" cy="255306"/>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41"/>
          <p:cNvCxnSpPr>
            <a:stCxn id="15" idx="17"/>
          </p:cNvCxnSpPr>
          <p:nvPr/>
        </p:nvCxnSpPr>
        <p:spPr>
          <a:xfrm flipV="1">
            <a:off x="3226424" y="3929490"/>
            <a:ext cx="1876133" cy="1441"/>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42"/>
          <p:cNvCxnSpPr>
            <a:stCxn id="15" idx="14"/>
          </p:cNvCxnSpPr>
          <p:nvPr/>
        </p:nvCxnSpPr>
        <p:spPr>
          <a:xfrm>
            <a:off x="3271737" y="4206464"/>
            <a:ext cx="1820592" cy="5946"/>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41"/>
          <p:cNvCxnSpPr>
            <a:stCxn id="12" idx="35"/>
            <a:endCxn id="29" idx="0"/>
          </p:cNvCxnSpPr>
          <p:nvPr/>
        </p:nvCxnSpPr>
        <p:spPr>
          <a:xfrm>
            <a:off x="2126883" y="2369272"/>
            <a:ext cx="667574" cy="162039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42"/>
          <p:cNvCxnSpPr>
            <a:stCxn id="12" idx="41"/>
            <a:endCxn id="29" idx="1"/>
          </p:cNvCxnSpPr>
          <p:nvPr/>
        </p:nvCxnSpPr>
        <p:spPr>
          <a:xfrm>
            <a:off x="1910307" y="2378898"/>
            <a:ext cx="547694" cy="1750128"/>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41"/>
          <p:cNvCxnSpPr>
            <a:endCxn id="14" idx="10"/>
          </p:cNvCxnSpPr>
          <p:nvPr/>
        </p:nvCxnSpPr>
        <p:spPr>
          <a:xfrm flipH="1" flipV="1">
            <a:off x="6848022" y="2707935"/>
            <a:ext cx="655796" cy="1316579"/>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42"/>
          <p:cNvCxnSpPr>
            <a:endCxn id="14" idx="13"/>
          </p:cNvCxnSpPr>
          <p:nvPr/>
        </p:nvCxnSpPr>
        <p:spPr>
          <a:xfrm flipH="1" flipV="1">
            <a:off x="7118082" y="2609246"/>
            <a:ext cx="905108" cy="1380416"/>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Elipse 26"/>
          <p:cNvSpPr/>
          <p:nvPr/>
        </p:nvSpPr>
        <p:spPr>
          <a:xfrm>
            <a:off x="7307477" y="3713881"/>
            <a:ext cx="915836" cy="9516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Sistema de seguridad de la información</a:t>
            </a:r>
          </a:p>
        </p:txBody>
      </p:sp>
      <p:sp>
        <p:nvSpPr>
          <p:cNvPr id="28" name="Elipse 27"/>
          <p:cNvSpPr/>
          <p:nvPr/>
        </p:nvSpPr>
        <p:spPr>
          <a:xfrm>
            <a:off x="4814434" y="3710343"/>
            <a:ext cx="951638" cy="9516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Narrow" panose="020B0606020202030204" pitchFamily="34" charset="0"/>
              </a:rPr>
              <a:t>Sistema de continuidad del negocio</a:t>
            </a:r>
          </a:p>
        </p:txBody>
      </p:sp>
      <p:sp>
        <p:nvSpPr>
          <p:cNvPr id="29" name="Elipse 28"/>
          <p:cNvSpPr/>
          <p:nvPr/>
        </p:nvSpPr>
        <p:spPr>
          <a:xfrm>
            <a:off x="2452351" y="3641871"/>
            <a:ext cx="951638" cy="9516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Narrow" panose="020B0606020202030204" pitchFamily="34" charset="0"/>
              </a:rPr>
              <a:t>Sistema nacional de atención al ciudadano</a:t>
            </a:r>
          </a:p>
        </p:txBody>
      </p:sp>
      <p:sp>
        <p:nvSpPr>
          <p:cNvPr id="30" name="Elipse 29"/>
          <p:cNvSpPr/>
          <p:nvPr/>
        </p:nvSpPr>
        <p:spPr>
          <a:xfrm>
            <a:off x="6402833" y="1903546"/>
            <a:ext cx="951638" cy="9516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Narrow" panose="020B0606020202030204" pitchFamily="34" charset="0"/>
              </a:rPr>
              <a:t>Sistema de seguridad y salud en el trabajo</a:t>
            </a:r>
          </a:p>
        </p:txBody>
      </p:sp>
      <p:cxnSp>
        <p:nvCxnSpPr>
          <p:cNvPr id="31" name="Straight Connector 41"/>
          <p:cNvCxnSpPr>
            <a:stCxn id="5" idx="21"/>
            <a:endCxn id="35" idx="2"/>
          </p:cNvCxnSpPr>
          <p:nvPr/>
        </p:nvCxnSpPr>
        <p:spPr>
          <a:xfrm flipV="1">
            <a:off x="3597759" y="2064893"/>
            <a:ext cx="572300" cy="44163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42"/>
          <p:cNvCxnSpPr>
            <a:stCxn id="5" idx="19"/>
            <a:endCxn id="35" idx="3"/>
          </p:cNvCxnSpPr>
          <p:nvPr/>
        </p:nvCxnSpPr>
        <p:spPr>
          <a:xfrm flipV="1">
            <a:off x="3656518" y="2401346"/>
            <a:ext cx="652905" cy="178857"/>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41"/>
          <p:cNvCxnSpPr>
            <a:stCxn id="11" idx="0"/>
            <a:endCxn id="5" idx="2"/>
          </p:cNvCxnSpPr>
          <p:nvPr/>
        </p:nvCxnSpPr>
        <p:spPr>
          <a:xfrm>
            <a:off x="2786640" y="1996437"/>
            <a:ext cx="585518" cy="512243"/>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42"/>
          <p:cNvCxnSpPr>
            <a:stCxn id="11" idx="11"/>
            <a:endCxn id="5" idx="0"/>
          </p:cNvCxnSpPr>
          <p:nvPr/>
        </p:nvCxnSpPr>
        <p:spPr>
          <a:xfrm>
            <a:off x="3095592" y="1734855"/>
            <a:ext cx="365066" cy="73644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Elipse 34"/>
          <p:cNvSpPr/>
          <p:nvPr/>
        </p:nvSpPr>
        <p:spPr>
          <a:xfrm>
            <a:off x="4170059" y="1589072"/>
            <a:ext cx="951638" cy="9516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Narrow" panose="020B0606020202030204" pitchFamily="34" charset="0"/>
              </a:rPr>
              <a:t>Sistema de gestión ambiental</a:t>
            </a:r>
          </a:p>
        </p:txBody>
      </p:sp>
      <p:grpSp>
        <p:nvGrpSpPr>
          <p:cNvPr id="39" name="Group 52"/>
          <p:cNvGrpSpPr/>
          <p:nvPr/>
        </p:nvGrpSpPr>
        <p:grpSpPr>
          <a:xfrm rot="21372638">
            <a:off x="399525" y="2002666"/>
            <a:ext cx="1378719" cy="1627104"/>
            <a:chOff x="2284413" y="2240266"/>
            <a:chExt cx="4064001" cy="3891792"/>
          </a:xfrm>
        </p:grpSpPr>
        <p:sp>
          <p:nvSpPr>
            <p:cNvPr id="40" name="Freeform 53"/>
            <p:cNvSpPr>
              <a:spLocks/>
            </p:cNvSpPr>
            <p:nvPr/>
          </p:nvSpPr>
          <p:spPr bwMode="auto">
            <a:xfrm>
              <a:off x="5797551" y="3663951"/>
              <a:ext cx="468313" cy="239713"/>
            </a:xfrm>
            <a:custGeom>
              <a:avLst/>
              <a:gdLst>
                <a:gd name="T0" fmla="*/ 438 w 592"/>
                <a:gd name="T1" fmla="*/ 0 h 302"/>
                <a:gd name="T2" fmla="*/ 592 w 592"/>
                <a:gd name="T3" fmla="*/ 110 h 302"/>
                <a:gd name="T4" fmla="*/ 534 w 592"/>
                <a:gd name="T5" fmla="*/ 287 h 302"/>
                <a:gd name="T6" fmla="*/ 511 w 592"/>
                <a:gd name="T7" fmla="*/ 212 h 302"/>
                <a:gd name="T8" fmla="*/ 488 w 592"/>
                <a:gd name="T9" fmla="*/ 152 h 302"/>
                <a:gd name="T10" fmla="*/ 387 w 592"/>
                <a:gd name="T11" fmla="*/ 174 h 302"/>
                <a:gd name="T12" fmla="*/ 458 w 592"/>
                <a:gd name="T13" fmla="*/ 302 h 302"/>
                <a:gd name="T14" fmla="*/ 252 w 592"/>
                <a:gd name="T15" fmla="*/ 245 h 302"/>
                <a:gd name="T16" fmla="*/ 0 w 592"/>
                <a:gd name="T17" fmla="*/ 236 h 302"/>
                <a:gd name="T18" fmla="*/ 140 w 592"/>
                <a:gd name="T19" fmla="*/ 49 h 302"/>
                <a:gd name="T20" fmla="*/ 291 w 592"/>
                <a:gd name="T21" fmla="*/ 49 h 302"/>
                <a:gd name="T22" fmla="*/ 438 w 592"/>
                <a:gd name="T2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2" h="302">
                  <a:moveTo>
                    <a:pt x="438" y="0"/>
                  </a:moveTo>
                  <a:lnTo>
                    <a:pt x="592" y="110"/>
                  </a:lnTo>
                  <a:lnTo>
                    <a:pt x="534" y="287"/>
                  </a:lnTo>
                  <a:lnTo>
                    <a:pt x="511" y="212"/>
                  </a:lnTo>
                  <a:lnTo>
                    <a:pt x="488" y="152"/>
                  </a:lnTo>
                  <a:lnTo>
                    <a:pt x="387" y="174"/>
                  </a:lnTo>
                  <a:lnTo>
                    <a:pt x="458" y="302"/>
                  </a:lnTo>
                  <a:lnTo>
                    <a:pt x="252" y="245"/>
                  </a:lnTo>
                  <a:lnTo>
                    <a:pt x="0" y="236"/>
                  </a:lnTo>
                  <a:lnTo>
                    <a:pt x="140" y="49"/>
                  </a:lnTo>
                  <a:lnTo>
                    <a:pt x="291" y="49"/>
                  </a:lnTo>
                  <a:lnTo>
                    <a:pt x="438" y="0"/>
                  </a:lnTo>
                  <a:close/>
                </a:path>
              </a:pathLst>
            </a:custGeom>
            <a:solidFill>
              <a:srgbClr val="DEC398"/>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grpSp>
          <p:nvGrpSpPr>
            <p:cNvPr id="41" name="Group 54"/>
            <p:cNvGrpSpPr/>
            <p:nvPr/>
          </p:nvGrpSpPr>
          <p:grpSpPr>
            <a:xfrm>
              <a:off x="2521224" y="5380038"/>
              <a:ext cx="649014" cy="672627"/>
              <a:chOff x="2521224" y="5380038"/>
              <a:chExt cx="649014" cy="672627"/>
            </a:xfrm>
          </p:grpSpPr>
          <p:sp>
            <p:nvSpPr>
              <p:cNvPr id="58" name="Freeform 71"/>
              <p:cNvSpPr>
                <a:spLocks/>
              </p:cNvSpPr>
              <p:nvPr/>
            </p:nvSpPr>
            <p:spPr bwMode="auto">
              <a:xfrm>
                <a:off x="2521224" y="5431952"/>
                <a:ext cx="646113" cy="620713"/>
              </a:xfrm>
              <a:custGeom>
                <a:avLst/>
                <a:gdLst>
                  <a:gd name="T0" fmla="*/ 116 w 813"/>
                  <a:gd name="T1" fmla="*/ 4 h 782"/>
                  <a:gd name="T2" fmla="*/ 122 w 813"/>
                  <a:gd name="T3" fmla="*/ 21 h 782"/>
                  <a:gd name="T4" fmla="*/ 136 w 813"/>
                  <a:gd name="T5" fmla="*/ 68 h 782"/>
                  <a:gd name="T6" fmla="*/ 157 w 813"/>
                  <a:gd name="T7" fmla="*/ 136 h 782"/>
                  <a:gd name="T8" fmla="*/ 183 w 813"/>
                  <a:gd name="T9" fmla="*/ 217 h 782"/>
                  <a:gd name="T10" fmla="*/ 209 w 813"/>
                  <a:gd name="T11" fmla="*/ 301 h 782"/>
                  <a:gd name="T12" fmla="*/ 236 w 813"/>
                  <a:gd name="T13" fmla="*/ 382 h 782"/>
                  <a:gd name="T14" fmla="*/ 267 w 813"/>
                  <a:gd name="T15" fmla="*/ 464 h 782"/>
                  <a:gd name="T16" fmla="*/ 309 w 813"/>
                  <a:gd name="T17" fmla="*/ 545 h 782"/>
                  <a:gd name="T18" fmla="*/ 366 w 813"/>
                  <a:gd name="T19" fmla="*/ 610 h 782"/>
                  <a:gd name="T20" fmla="*/ 444 w 813"/>
                  <a:gd name="T21" fmla="*/ 661 h 782"/>
                  <a:gd name="T22" fmla="*/ 549 w 813"/>
                  <a:gd name="T23" fmla="*/ 701 h 782"/>
                  <a:gd name="T24" fmla="*/ 647 w 813"/>
                  <a:gd name="T25" fmla="*/ 725 h 782"/>
                  <a:gd name="T26" fmla="*/ 722 w 813"/>
                  <a:gd name="T27" fmla="*/ 736 h 782"/>
                  <a:gd name="T28" fmla="*/ 773 w 813"/>
                  <a:gd name="T29" fmla="*/ 737 h 782"/>
                  <a:gd name="T30" fmla="*/ 802 w 813"/>
                  <a:gd name="T31" fmla="*/ 736 h 782"/>
                  <a:gd name="T32" fmla="*/ 812 w 813"/>
                  <a:gd name="T33" fmla="*/ 734 h 782"/>
                  <a:gd name="T34" fmla="*/ 809 w 813"/>
                  <a:gd name="T35" fmla="*/ 762 h 782"/>
                  <a:gd name="T36" fmla="*/ 779 w 813"/>
                  <a:gd name="T37" fmla="*/ 764 h 782"/>
                  <a:gd name="T38" fmla="*/ 734 w 813"/>
                  <a:gd name="T39" fmla="*/ 768 h 782"/>
                  <a:gd name="T40" fmla="*/ 703 w 813"/>
                  <a:gd name="T41" fmla="*/ 773 h 782"/>
                  <a:gd name="T42" fmla="*/ 649 w 813"/>
                  <a:gd name="T43" fmla="*/ 778 h 782"/>
                  <a:gd name="T44" fmla="*/ 577 w 813"/>
                  <a:gd name="T45" fmla="*/ 782 h 782"/>
                  <a:gd name="T46" fmla="*/ 500 w 813"/>
                  <a:gd name="T47" fmla="*/ 781 h 782"/>
                  <a:gd name="T48" fmla="*/ 422 w 813"/>
                  <a:gd name="T49" fmla="*/ 773 h 782"/>
                  <a:gd name="T50" fmla="*/ 352 w 813"/>
                  <a:gd name="T51" fmla="*/ 756 h 782"/>
                  <a:gd name="T52" fmla="*/ 299 w 813"/>
                  <a:gd name="T53" fmla="*/ 725 h 782"/>
                  <a:gd name="T54" fmla="*/ 265 w 813"/>
                  <a:gd name="T55" fmla="*/ 674 h 782"/>
                  <a:gd name="T56" fmla="*/ 234 w 813"/>
                  <a:gd name="T57" fmla="*/ 605 h 782"/>
                  <a:gd name="T58" fmla="*/ 205 w 813"/>
                  <a:gd name="T59" fmla="*/ 531 h 782"/>
                  <a:gd name="T60" fmla="*/ 180 w 813"/>
                  <a:gd name="T61" fmla="*/ 459 h 782"/>
                  <a:gd name="T62" fmla="*/ 161 w 813"/>
                  <a:gd name="T63" fmla="*/ 397 h 782"/>
                  <a:gd name="T64" fmla="*/ 149 w 813"/>
                  <a:gd name="T65" fmla="*/ 354 h 782"/>
                  <a:gd name="T66" fmla="*/ 144 w 813"/>
                  <a:gd name="T67" fmla="*/ 337 h 782"/>
                  <a:gd name="T68" fmla="*/ 0 w 813"/>
                  <a:gd name="T69" fmla="*/ 5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3" h="782">
                    <a:moveTo>
                      <a:pt x="66" y="0"/>
                    </a:moveTo>
                    <a:lnTo>
                      <a:pt x="116" y="4"/>
                    </a:lnTo>
                    <a:lnTo>
                      <a:pt x="118" y="9"/>
                    </a:lnTo>
                    <a:lnTo>
                      <a:pt x="122" y="21"/>
                    </a:lnTo>
                    <a:lnTo>
                      <a:pt x="129" y="42"/>
                    </a:lnTo>
                    <a:lnTo>
                      <a:pt x="136" y="68"/>
                    </a:lnTo>
                    <a:lnTo>
                      <a:pt x="146" y="101"/>
                    </a:lnTo>
                    <a:lnTo>
                      <a:pt x="157" y="136"/>
                    </a:lnTo>
                    <a:lnTo>
                      <a:pt x="169" y="175"/>
                    </a:lnTo>
                    <a:lnTo>
                      <a:pt x="183" y="217"/>
                    </a:lnTo>
                    <a:lnTo>
                      <a:pt x="195" y="259"/>
                    </a:lnTo>
                    <a:lnTo>
                      <a:pt x="209" y="301"/>
                    </a:lnTo>
                    <a:lnTo>
                      <a:pt x="223" y="343"/>
                    </a:lnTo>
                    <a:lnTo>
                      <a:pt x="236" y="382"/>
                    </a:lnTo>
                    <a:lnTo>
                      <a:pt x="248" y="417"/>
                    </a:lnTo>
                    <a:lnTo>
                      <a:pt x="267" y="464"/>
                    </a:lnTo>
                    <a:lnTo>
                      <a:pt x="287" y="507"/>
                    </a:lnTo>
                    <a:lnTo>
                      <a:pt x="309" y="545"/>
                    </a:lnTo>
                    <a:lnTo>
                      <a:pt x="335" y="579"/>
                    </a:lnTo>
                    <a:lnTo>
                      <a:pt x="366" y="610"/>
                    </a:lnTo>
                    <a:lnTo>
                      <a:pt x="402" y="638"/>
                    </a:lnTo>
                    <a:lnTo>
                      <a:pt x="444" y="661"/>
                    </a:lnTo>
                    <a:lnTo>
                      <a:pt x="492" y="683"/>
                    </a:lnTo>
                    <a:lnTo>
                      <a:pt x="549" y="701"/>
                    </a:lnTo>
                    <a:lnTo>
                      <a:pt x="602" y="715"/>
                    </a:lnTo>
                    <a:lnTo>
                      <a:pt x="647" y="725"/>
                    </a:lnTo>
                    <a:lnTo>
                      <a:pt x="688" y="731"/>
                    </a:lnTo>
                    <a:lnTo>
                      <a:pt x="722" y="736"/>
                    </a:lnTo>
                    <a:lnTo>
                      <a:pt x="750" y="737"/>
                    </a:lnTo>
                    <a:lnTo>
                      <a:pt x="773" y="737"/>
                    </a:lnTo>
                    <a:lnTo>
                      <a:pt x="790" y="737"/>
                    </a:lnTo>
                    <a:lnTo>
                      <a:pt x="802" y="736"/>
                    </a:lnTo>
                    <a:lnTo>
                      <a:pt x="809" y="734"/>
                    </a:lnTo>
                    <a:lnTo>
                      <a:pt x="812" y="734"/>
                    </a:lnTo>
                    <a:lnTo>
                      <a:pt x="813" y="760"/>
                    </a:lnTo>
                    <a:lnTo>
                      <a:pt x="809" y="762"/>
                    </a:lnTo>
                    <a:lnTo>
                      <a:pt x="798" y="762"/>
                    </a:lnTo>
                    <a:lnTo>
                      <a:pt x="779" y="764"/>
                    </a:lnTo>
                    <a:lnTo>
                      <a:pt x="757" y="767"/>
                    </a:lnTo>
                    <a:lnTo>
                      <a:pt x="734" y="768"/>
                    </a:lnTo>
                    <a:lnTo>
                      <a:pt x="722" y="771"/>
                    </a:lnTo>
                    <a:lnTo>
                      <a:pt x="703" y="773"/>
                    </a:lnTo>
                    <a:lnTo>
                      <a:pt x="678" y="776"/>
                    </a:lnTo>
                    <a:lnTo>
                      <a:pt x="649" y="778"/>
                    </a:lnTo>
                    <a:lnTo>
                      <a:pt x="615" y="781"/>
                    </a:lnTo>
                    <a:lnTo>
                      <a:pt x="577" y="782"/>
                    </a:lnTo>
                    <a:lnTo>
                      <a:pt x="540" y="782"/>
                    </a:lnTo>
                    <a:lnTo>
                      <a:pt x="500" y="781"/>
                    </a:lnTo>
                    <a:lnTo>
                      <a:pt x="461" y="778"/>
                    </a:lnTo>
                    <a:lnTo>
                      <a:pt x="422" y="773"/>
                    </a:lnTo>
                    <a:lnTo>
                      <a:pt x="386" y="765"/>
                    </a:lnTo>
                    <a:lnTo>
                      <a:pt x="352" y="756"/>
                    </a:lnTo>
                    <a:lnTo>
                      <a:pt x="323" y="742"/>
                    </a:lnTo>
                    <a:lnTo>
                      <a:pt x="299" y="725"/>
                    </a:lnTo>
                    <a:lnTo>
                      <a:pt x="282" y="703"/>
                    </a:lnTo>
                    <a:lnTo>
                      <a:pt x="265" y="674"/>
                    </a:lnTo>
                    <a:lnTo>
                      <a:pt x="250" y="641"/>
                    </a:lnTo>
                    <a:lnTo>
                      <a:pt x="234" y="605"/>
                    </a:lnTo>
                    <a:lnTo>
                      <a:pt x="219" y="569"/>
                    </a:lnTo>
                    <a:lnTo>
                      <a:pt x="205" y="531"/>
                    </a:lnTo>
                    <a:lnTo>
                      <a:pt x="192" y="495"/>
                    </a:lnTo>
                    <a:lnTo>
                      <a:pt x="180" y="459"/>
                    </a:lnTo>
                    <a:lnTo>
                      <a:pt x="169" y="427"/>
                    </a:lnTo>
                    <a:lnTo>
                      <a:pt x="161" y="397"/>
                    </a:lnTo>
                    <a:lnTo>
                      <a:pt x="153" y="372"/>
                    </a:lnTo>
                    <a:lnTo>
                      <a:pt x="149" y="354"/>
                    </a:lnTo>
                    <a:lnTo>
                      <a:pt x="146" y="341"/>
                    </a:lnTo>
                    <a:lnTo>
                      <a:pt x="144" y="337"/>
                    </a:lnTo>
                    <a:lnTo>
                      <a:pt x="116" y="360"/>
                    </a:lnTo>
                    <a:lnTo>
                      <a:pt x="0" y="51"/>
                    </a:lnTo>
                    <a:lnTo>
                      <a:pt x="66" y="0"/>
                    </a:lnTo>
                    <a:close/>
                  </a:path>
                </a:pathLst>
              </a:custGeom>
              <a:solidFill>
                <a:schemeClr val="tx1">
                  <a:lumMod val="85000"/>
                  <a:lumOff val="15000"/>
                </a:schemeClr>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59" name="Freeform 72"/>
              <p:cNvSpPr>
                <a:spLocks/>
              </p:cNvSpPr>
              <p:nvPr/>
            </p:nvSpPr>
            <p:spPr bwMode="auto">
              <a:xfrm>
                <a:off x="2563813" y="5380038"/>
                <a:ext cx="606425" cy="652463"/>
              </a:xfrm>
              <a:custGeom>
                <a:avLst/>
                <a:gdLst>
                  <a:gd name="T0" fmla="*/ 201 w 764"/>
                  <a:gd name="T1" fmla="*/ 3 h 821"/>
                  <a:gd name="T2" fmla="*/ 223 w 764"/>
                  <a:gd name="T3" fmla="*/ 21 h 821"/>
                  <a:gd name="T4" fmla="*/ 258 w 764"/>
                  <a:gd name="T5" fmla="*/ 59 h 821"/>
                  <a:gd name="T6" fmla="*/ 303 w 764"/>
                  <a:gd name="T7" fmla="*/ 108 h 821"/>
                  <a:gd name="T8" fmla="*/ 351 w 764"/>
                  <a:gd name="T9" fmla="*/ 169 h 821"/>
                  <a:gd name="T10" fmla="*/ 396 w 764"/>
                  <a:gd name="T11" fmla="*/ 236 h 821"/>
                  <a:gd name="T12" fmla="*/ 434 w 764"/>
                  <a:gd name="T13" fmla="*/ 306 h 821"/>
                  <a:gd name="T14" fmla="*/ 455 w 764"/>
                  <a:gd name="T15" fmla="*/ 377 h 821"/>
                  <a:gd name="T16" fmla="*/ 462 w 764"/>
                  <a:gd name="T17" fmla="*/ 451 h 821"/>
                  <a:gd name="T18" fmla="*/ 477 w 764"/>
                  <a:gd name="T19" fmla="*/ 512 h 821"/>
                  <a:gd name="T20" fmla="*/ 505 w 764"/>
                  <a:gd name="T21" fmla="*/ 552 h 821"/>
                  <a:gd name="T22" fmla="*/ 544 w 764"/>
                  <a:gd name="T23" fmla="*/ 580 h 821"/>
                  <a:gd name="T24" fmla="*/ 594 w 764"/>
                  <a:gd name="T25" fmla="*/ 604 h 821"/>
                  <a:gd name="T26" fmla="*/ 651 w 764"/>
                  <a:gd name="T27" fmla="*/ 629 h 821"/>
                  <a:gd name="T28" fmla="*/ 715 w 764"/>
                  <a:gd name="T29" fmla="*/ 664 h 821"/>
                  <a:gd name="T30" fmla="*/ 752 w 764"/>
                  <a:gd name="T31" fmla="*/ 705 h 821"/>
                  <a:gd name="T32" fmla="*/ 764 w 764"/>
                  <a:gd name="T33" fmla="*/ 743 h 821"/>
                  <a:gd name="T34" fmla="*/ 760 w 764"/>
                  <a:gd name="T35" fmla="*/ 776 h 821"/>
                  <a:gd name="T36" fmla="*/ 750 w 764"/>
                  <a:gd name="T37" fmla="*/ 798 h 821"/>
                  <a:gd name="T38" fmla="*/ 746 w 764"/>
                  <a:gd name="T39" fmla="*/ 807 h 821"/>
                  <a:gd name="T40" fmla="*/ 600 w 764"/>
                  <a:gd name="T41" fmla="*/ 819 h 821"/>
                  <a:gd name="T42" fmla="*/ 483 w 764"/>
                  <a:gd name="T43" fmla="*/ 819 h 821"/>
                  <a:gd name="T44" fmla="*/ 392 w 764"/>
                  <a:gd name="T45" fmla="*/ 809 h 821"/>
                  <a:gd name="T46" fmla="*/ 322 w 764"/>
                  <a:gd name="T47" fmla="*/ 790 h 821"/>
                  <a:gd name="T48" fmla="*/ 272 w 764"/>
                  <a:gd name="T49" fmla="*/ 767 h 821"/>
                  <a:gd name="T50" fmla="*/ 236 w 764"/>
                  <a:gd name="T51" fmla="*/ 740 h 821"/>
                  <a:gd name="T52" fmla="*/ 213 w 764"/>
                  <a:gd name="T53" fmla="*/ 715 h 821"/>
                  <a:gd name="T54" fmla="*/ 198 w 764"/>
                  <a:gd name="T55" fmla="*/ 694 h 821"/>
                  <a:gd name="T56" fmla="*/ 184 w 764"/>
                  <a:gd name="T57" fmla="*/ 663 h 821"/>
                  <a:gd name="T58" fmla="*/ 164 w 764"/>
                  <a:gd name="T59" fmla="*/ 604 h 821"/>
                  <a:gd name="T60" fmla="*/ 137 w 764"/>
                  <a:gd name="T61" fmla="*/ 526 h 821"/>
                  <a:gd name="T62" fmla="*/ 109 w 764"/>
                  <a:gd name="T63" fmla="*/ 436 h 821"/>
                  <a:gd name="T64" fmla="*/ 80 w 764"/>
                  <a:gd name="T65" fmla="*/ 341 h 821"/>
                  <a:gd name="T66" fmla="*/ 53 w 764"/>
                  <a:gd name="T67" fmla="*/ 251 h 821"/>
                  <a:gd name="T68" fmla="*/ 30 w 764"/>
                  <a:gd name="T69" fmla="*/ 172 h 821"/>
                  <a:gd name="T70" fmla="*/ 11 w 764"/>
                  <a:gd name="T71" fmla="*/ 111 h 821"/>
                  <a:gd name="T72" fmla="*/ 2 w 764"/>
                  <a:gd name="T73" fmla="*/ 77 h 821"/>
                  <a:gd name="T74" fmla="*/ 198 w 764"/>
                  <a:gd name="T7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4" h="821">
                    <a:moveTo>
                      <a:pt x="198" y="0"/>
                    </a:moveTo>
                    <a:lnTo>
                      <a:pt x="201" y="3"/>
                    </a:lnTo>
                    <a:lnTo>
                      <a:pt x="209" y="9"/>
                    </a:lnTo>
                    <a:lnTo>
                      <a:pt x="223" y="21"/>
                    </a:lnTo>
                    <a:lnTo>
                      <a:pt x="238" y="38"/>
                    </a:lnTo>
                    <a:lnTo>
                      <a:pt x="258" y="59"/>
                    </a:lnTo>
                    <a:lnTo>
                      <a:pt x="280" y="82"/>
                    </a:lnTo>
                    <a:lnTo>
                      <a:pt x="303" y="108"/>
                    </a:lnTo>
                    <a:lnTo>
                      <a:pt x="327" y="138"/>
                    </a:lnTo>
                    <a:lnTo>
                      <a:pt x="351" y="169"/>
                    </a:lnTo>
                    <a:lnTo>
                      <a:pt x="375" y="201"/>
                    </a:lnTo>
                    <a:lnTo>
                      <a:pt x="396" y="236"/>
                    </a:lnTo>
                    <a:lnTo>
                      <a:pt x="417" y="271"/>
                    </a:lnTo>
                    <a:lnTo>
                      <a:pt x="434" y="306"/>
                    </a:lnTo>
                    <a:lnTo>
                      <a:pt x="446" y="341"/>
                    </a:lnTo>
                    <a:lnTo>
                      <a:pt x="455" y="377"/>
                    </a:lnTo>
                    <a:lnTo>
                      <a:pt x="459" y="410"/>
                    </a:lnTo>
                    <a:lnTo>
                      <a:pt x="462" y="451"/>
                    </a:lnTo>
                    <a:lnTo>
                      <a:pt x="468" y="484"/>
                    </a:lnTo>
                    <a:lnTo>
                      <a:pt x="477" y="512"/>
                    </a:lnTo>
                    <a:lnTo>
                      <a:pt x="490" y="534"/>
                    </a:lnTo>
                    <a:lnTo>
                      <a:pt x="505" y="552"/>
                    </a:lnTo>
                    <a:lnTo>
                      <a:pt x="522" y="568"/>
                    </a:lnTo>
                    <a:lnTo>
                      <a:pt x="544" y="580"/>
                    </a:lnTo>
                    <a:lnTo>
                      <a:pt x="567" y="591"/>
                    </a:lnTo>
                    <a:lnTo>
                      <a:pt x="594" y="604"/>
                    </a:lnTo>
                    <a:lnTo>
                      <a:pt x="622" y="615"/>
                    </a:lnTo>
                    <a:lnTo>
                      <a:pt x="651" y="629"/>
                    </a:lnTo>
                    <a:lnTo>
                      <a:pt x="684" y="644"/>
                    </a:lnTo>
                    <a:lnTo>
                      <a:pt x="715" y="664"/>
                    </a:lnTo>
                    <a:lnTo>
                      <a:pt x="738" y="684"/>
                    </a:lnTo>
                    <a:lnTo>
                      <a:pt x="752" y="705"/>
                    </a:lnTo>
                    <a:lnTo>
                      <a:pt x="761" y="723"/>
                    </a:lnTo>
                    <a:lnTo>
                      <a:pt x="764" y="743"/>
                    </a:lnTo>
                    <a:lnTo>
                      <a:pt x="763" y="760"/>
                    </a:lnTo>
                    <a:lnTo>
                      <a:pt x="760" y="776"/>
                    </a:lnTo>
                    <a:lnTo>
                      <a:pt x="755" y="788"/>
                    </a:lnTo>
                    <a:lnTo>
                      <a:pt x="750" y="798"/>
                    </a:lnTo>
                    <a:lnTo>
                      <a:pt x="747" y="806"/>
                    </a:lnTo>
                    <a:lnTo>
                      <a:pt x="746" y="807"/>
                    </a:lnTo>
                    <a:lnTo>
                      <a:pt x="670" y="815"/>
                    </a:lnTo>
                    <a:lnTo>
                      <a:pt x="600" y="819"/>
                    </a:lnTo>
                    <a:lnTo>
                      <a:pt x="538" y="821"/>
                    </a:lnTo>
                    <a:lnTo>
                      <a:pt x="483" y="819"/>
                    </a:lnTo>
                    <a:lnTo>
                      <a:pt x="434" y="815"/>
                    </a:lnTo>
                    <a:lnTo>
                      <a:pt x="392" y="809"/>
                    </a:lnTo>
                    <a:lnTo>
                      <a:pt x="354" y="801"/>
                    </a:lnTo>
                    <a:lnTo>
                      <a:pt x="322" y="790"/>
                    </a:lnTo>
                    <a:lnTo>
                      <a:pt x="294" y="779"/>
                    </a:lnTo>
                    <a:lnTo>
                      <a:pt x="272" y="767"/>
                    </a:lnTo>
                    <a:lnTo>
                      <a:pt x="252" y="754"/>
                    </a:lnTo>
                    <a:lnTo>
                      <a:pt x="236" y="740"/>
                    </a:lnTo>
                    <a:lnTo>
                      <a:pt x="224" y="728"/>
                    </a:lnTo>
                    <a:lnTo>
                      <a:pt x="213" y="715"/>
                    </a:lnTo>
                    <a:lnTo>
                      <a:pt x="205" y="705"/>
                    </a:lnTo>
                    <a:lnTo>
                      <a:pt x="198" y="694"/>
                    </a:lnTo>
                    <a:lnTo>
                      <a:pt x="191" y="683"/>
                    </a:lnTo>
                    <a:lnTo>
                      <a:pt x="184" y="663"/>
                    </a:lnTo>
                    <a:lnTo>
                      <a:pt x="174" y="636"/>
                    </a:lnTo>
                    <a:lnTo>
                      <a:pt x="164" y="604"/>
                    </a:lnTo>
                    <a:lnTo>
                      <a:pt x="151" y="566"/>
                    </a:lnTo>
                    <a:lnTo>
                      <a:pt x="137" y="526"/>
                    </a:lnTo>
                    <a:lnTo>
                      <a:pt x="123" y="481"/>
                    </a:lnTo>
                    <a:lnTo>
                      <a:pt x="109" y="436"/>
                    </a:lnTo>
                    <a:lnTo>
                      <a:pt x="95" y="388"/>
                    </a:lnTo>
                    <a:lnTo>
                      <a:pt x="80" y="341"/>
                    </a:lnTo>
                    <a:lnTo>
                      <a:pt x="66" y="295"/>
                    </a:lnTo>
                    <a:lnTo>
                      <a:pt x="53" y="251"/>
                    </a:lnTo>
                    <a:lnTo>
                      <a:pt x="41" y="209"/>
                    </a:lnTo>
                    <a:lnTo>
                      <a:pt x="30" y="172"/>
                    </a:lnTo>
                    <a:lnTo>
                      <a:pt x="19" y="139"/>
                    </a:lnTo>
                    <a:lnTo>
                      <a:pt x="11" y="111"/>
                    </a:lnTo>
                    <a:lnTo>
                      <a:pt x="5" y="91"/>
                    </a:lnTo>
                    <a:lnTo>
                      <a:pt x="2" y="77"/>
                    </a:lnTo>
                    <a:lnTo>
                      <a:pt x="0" y="73"/>
                    </a:lnTo>
                    <a:lnTo>
                      <a:pt x="198" y="0"/>
                    </a:lnTo>
                    <a:close/>
                  </a:path>
                </a:pathLst>
              </a:custGeom>
              <a:solidFill>
                <a:schemeClr val="tx1">
                  <a:lumMod val="85000"/>
                  <a:lumOff val="15000"/>
                </a:schemeClr>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grpSp>
        <p:grpSp>
          <p:nvGrpSpPr>
            <p:cNvPr id="42" name="Group 55"/>
            <p:cNvGrpSpPr/>
            <p:nvPr/>
          </p:nvGrpSpPr>
          <p:grpSpPr>
            <a:xfrm>
              <a:off x="4192588" y="5830888"/>
              <a:ext cx="882650" cy="301170"/>
              <a:chOff x="4192588" y="5830888"/>
              <a:chExt cx="882650" cy="301170"/>
            </a:xfrm>
          </p:grpSpPr>
          <p:sp>
            <p:nvSpPr>
              <p:cNvPr id="56" name="Freeform 69"/>
              <p:cNvSpPr>
                <a:spLocks/>
              </p:cNvSpPr>
              <p:nvPr/>
            </p:nvSpPr>
            <p:spPr bwMode="auto">
              <a:xfrm>
                <a:off x="4192588" y="5986008"/>
                <a:ext cx="882650" cy="146050"/>
              </a:xfrm>
              <a:custGeom>
                <a:avLst/>
                <a:gdLst>
                  <a:gd name="T0" fmla="*/ 414 w 1113"/>
                  <a:gd name="T1" fmla="*/ 0 h 183"/>
                  <a:gd name="T2" fmla="*/ 1110 w 1113"/>
                  <a:gd name="T3" fmla="*/ 105 h 183"/>
                  <a:gd name="T4" fmla="*/ 1113 w 1113"/>
                  <a:gd name="T5" fmla="*/ 163 h 183"/>
                  <a:gd name="T6" fmla="*/ 1108 w 1113"/>
                  <a:gd name="T7" fmla="*/ 163 h 183"/>
                  <a:gd name="T8" fmla="*/ 1093 w 1113"/>
                  <a:gd name="T9" fmla="*/ 164 h 183"/>
                  <a:gd name="T10" fmla="*/ 1069 w 1113"/>
                  <a:gd name="T11" fmla="*/ 167 h 183"/>
                  <a:gd name="T12" fmla="*/ 1037 w 1113"/>
                  <a:gd name="T13" fmla="*/ 169 h 183"/>
                  <a:gd name="T14" fmla="*/ 1000 w 1113"/>
                  <a:gd name="T15" fmla="*/ 172 h 183"/>
                  <a:gd name="T16" fmla="*/ 956 w 1113"/>
                  <a:gd name="T17" fmla="*/ 175 h 183"/>
                  <a:gd name="T18" fmla="*/ 910 w 1113"/>
                  <a:gd name="T19" fmla="*/ 178 h 183"/>
                  <a:gd name="T20" fmla="*/ 861 w 1113"/>
                  <a:gd name="T21" fmla="*/ 180 h 183"/>
                  <a:gd name="T22" fmla="*/ 810 w 1113"/>
                  <a:gd name="T23" fmla="*/ 183 h 183"/>
                  <a:gd name="T24" fmla="*/ 760 w 1113"/>
                  <a:gd name="T25" fmla="*/ 183 h 183"/>
                  <a:gd name="T26" fmla="*/ 711 w 1113"/>
                  <a:gd name="T27" fmla="*/ 183 h 183"/>
                  <a:gd name="T28" fmla="*/ 663 w 1113"/>
                  <a:gd name="T29" fmla="*/ 183 h 183"/>
                  <a:gd name="T30" fmla="*/ 619 w 1113"/>
                  <a:gd name="T31" fmla="*/ 180 h 183"/>
                  <a:gd name="T32" fmla="*/ 580 w 1113"/>
                  <a:gd name="T33" fmla="*/ 177 h 183"/>
                  <a:gd name="T34" fmla="*/ 548 w 1113"/>
                  <a:gd name="T35" fmla="*/ 171 h 183"/>
                  <a:gd name="T36" fmla="*/ 523 w 1113"/>
                  <a:gd name="T37" fmla="*/ 163 h 183"/>
                  <a:gd name="T38" fmla="*/ 486 w 1113"/>
                  <a:gd name="T39" fmla="*/ 147 h 183"/>
                  <a:gd name="T40" fmla="*/ 451 w 1113"/>
                  <a:gd name="T41" fmla="*/ 130 h 183"/>
                  <a:gd name="T42" fmla="*/ 419 w 1113"/>
                  <a:gd name="T43" fmla="*/ 115 h 183"/>
                  <a:gd name="T44" fmla="*/ 391 w 1113"/>
                  <a:gd name="T45" fmla="*/ 98 h 183"/>
                  <a:gd name="T46" fmla="*/ 366 w 1113"/>
                  <a:gd name="T47" fmla="*/ 84 h 183"/>
                  <a:gd name="T48" fmla="*/ 346 w 1113"/>
                  <a:gd name="T49" fmla="*/ 71 h 183"/>
                  <a:gd name="T50" fmla="*/ 330 w 1113"/>
                  <a:gd name="T51" fmla="*/ 62 h 183"/>
                  <a:gd name="T52" fmla="*/ 321 w 1113"/>
                  <a:gd name="T53" fmla="*/ 56 h 183"/>
                  <a:gd name="T54" fmla="*/ 318 w 1113"/>
                  <a:gd name="T55" fmla="*/ 54 h 183"/>
                  <a:gd name="T56" fmla="*/ 318 w 1113"/>
                  <a:gd name="T57" fmla="*/ 163 h 183"/>
                  <a:gd name="T58" fmla="*/ 0 w 1113"/>
                  <a:gd name="T59" fmla="*/ 163 h 183"/>
                  <a:gd name="T60" fmla="*/ 3 w 1113"/>
                  <a:gd name="T61" fmla="*/ 54 h 183"/>
                  <a:gd name="T62" fmla="*/ 414 w 1113"/>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3" h="183">
                    <a:moveTo>
                      <a:pt x="414" y="0"/>
                    </a:moveTo>
                    <a:lnTo>
                      <a:pt x="1110" y="105"/>
                    </a:lnTo>
                    <a:lnTo>
                      <a:pt x="1113" y="163"/>
                    </a:lnTo>
                    <a:lnTo>
                      <a:pt x="1108" y="163"/>
                    </a:lnTo>
                    <a:lnTo>
                      <a:pt x="1093" y="164"/>
                    </a:lnTo>
                    <a:lnTo>
                      <a:pt x="1069" y="167"/>
                    </a:lnTo>
                    <a:lnTo>
                      <a:pt x="1037" y="169"/>
                    </a:lnTo>
                    <a:lnTo>
                      <a:pt x="1000" y="172"/>
                    </a:lnTo>
                    <a:lnTo>
                      <a:pt x="956" y="175"/>
                    </a:lnTo>
                    <a:lnTo>
                      <a:pt x="910" y="178"/>
                    </a:lnTo>
                    <a:lnTo>
                      <a:pt x="861" y="180"/>
                    </a:lnTo>
                    <a:lnTo>
                      <a:pt x="810" y="183"/>
                    </a:lnTo>
                    <a:lnTo>
                      <a:pt x="760" y="183"/>
                    </a:lnTo>
                    <a:lnTo>
                      <a:pt x="711" y="183"/>
                    </a:lnTo>
                    <a:lnTo>
                      <a:pt x="663" y="183"/>
                    </a:lnTo>
                    <a:lnTo>
                      <a:pt x="619" y="180"/>
                    </a:lnTo>
                    <a:lnTo>
                      <a:pt x="580" y="177"/>
                    </a:lnTo>
                    <a:lnTo>
                      <a:pt x="548" y="171"/>
                    </a:lnTo>
                    <a:lnTo>
                      <a:pt x="523" y="163"/>
                    </a:lnTo>
                    <a:lnTo>
                      <a:pt x="486" y="147"/>
                    </a:lnTo>
                    <a:lnTo>
                      <a:pt x="451" y="130"/>
                    </a:lnTo>
                    <a:lnTo>
                      <a:pt x="419" y="115"/>
                    </a:lnTo>
                    <a:lnTo>
                      <a:pt x="391" y="98"/>
                    </a:lnTo>
                    <a:lnTo>
                      <a:pt x="366" y="84"/>
                    </a:lnTo>
                    <a:lnTo>
                      <a:pt x="346" y="71"/>
                    </a:lnTo>
                    <a:lnTo>
                      <a:pt x="330" y="62"/>
                    </a:lnTo>
                    <a:lnTo>
                      <a:pt x="321" y="56"/>
                    </a:lnTo>
                    <a:lnTo>
                      <a:pt x="318" y="54"/>
                    </a:lnTo>
                    <a:lnTo>
                      <a:pt x="318" y="163"/>
                    </a:lnTo>
                    <a:lnTo>
                      <a:pt x="0" y="163"/>
                    </a:lnTo>
                    <a:lnTo>
                      <a:pt x="3" y="54"/>
                    </a:lnTo>
                    <a:lnTo>
                      <a:pt x="414" y="0"/>
                    </a:lnTo>
                    <a:close/>
                  </a:path>
                </a:pathLst>
              </a:custGeom>
              <a:solidFill>
                <a:schemeClr val="tx1">
                  <a:lumMod val="85000"/>
                  <a:lumOff val="15000"/>
                </a:schemeClr>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57" name="Freeform 70"/>
              <p:cNvSpPr>
                <a:spLocks/>
              </p:cNvSpPr>
              <p:nvPr/>
            </p:nvSpPr>
            <p:spPr bwMode="auto">
              <a:xfrm>
                <a:off x="4192588" y="5830888"/>
                <a:ext cx="882650" cy="271463"/>
              </a:xfrm>
              <a:custGeom>
                <a:avLst/>
                <a:gdLst>
                  <a:gd name="T0" fmla="*/ 523 w 1113"/>
                  <a:gd name="T1" fmla="*/ 0 h 344"/>
                  <a:gd name="T2" fmla="*/ 579 w 1113"/>
                  <a:gd name="T3" fmla="*/ 7 h 344"/>
                  <a:gd name="T4" fmla="*/ 611 w 1113"/>
                  <a:gd name="T5" fmla="*/ 24 h 344"/>
                  <a:gd name="T6" fmla="*/ 652 w 1113"/>
                  <a:gd name="T7" fmla="*/ 55 h 344"/>
                  <a:gd name="T8" fmla="*/ 722 w 1113"/>
                  <a:gd name="T9" fmla="*/ 83 h 344"/>
                  <a:gd name="T10" fmla="*/ 809 w 1113"/>
                  <a:gd name="T11" fmla="*/ 111 h 344"/>
                  <a:gd name="T12" fmla="*/ 902 w 1113"/>
                  <a:gd name="T13" fmla="*/ 137 h 344"/>
                  <a:gd name="T14" fmla="*/ 987 w 1113"/>
                  <a:gd name="T15" fmla="*/ 162 h 344"/>
                  <a:gd name="T16" fmla="*/ 1054 w 1113"/>
                  <a:gd name="T17" fmla="*/ 184 h 344"/>
                  <a:gd name="T18" fmla="*/ 1090 w 1113"/>
                  <a:gd name="T19" fmla="*/ 205 h 344"/>
                  <a:gd name="T20" fmla="*/ 1108 w 1113"/>
                  <a:gd name="T21" fmla="*/ 246 h 344"/>
                  <a:gd name="T22" fmla="*/ 1113 w 1113"/>
                  <a:gd name="T23" fmla="*/ 289 h 344"/>
                  <a:gd name="T24" fmla="*/ 1110 w 1113"/>
                  <a:gd name="T25" fmla="*/ 323 h 344"/>
                  <a:gd name="T26" fmla="*/ 1108 w 1113"/>
                  <a:gd name="T27" fmla="*/ 337 h 344"/>
                  <a:gd name="T28" fmla="*/ 1088 w 1113"/>
                  <a:gd name="T29" fmla="*/ 337 h 344"/>
                  <a:gd name="T30" fmla="*/ 1032 w 1113"/>
                  <a:gd name="T31" fmla="*/ 339 h 344"/>
                  <a:gd name="T32" fmla="*/ 953 w 1113"/>
                  <a:gd name="T33" fmla="*/ 340 h 344"/>
                  <a:gd name="T34" fmla="*/ 858 w 1113"/>
                  <a:gd name="T35" fmla="*/ 342 h 344"/>
                  <a:gd name="T36" fmla="*/ 757 w 1113"/>
                  <a:gd name="T37" fmla="*/ 344 h 344"/>
                  <a:gd name="T38" fmla="*/ 661 w 1113"/>
                  <a:gd name="T39" fmla="*/ 344 h 344"/>
                  <a:gd name="T40" fmla="*/ 577 w 1113"/>
                  <a:gd name="T41" fmla="*/ 342 h 344"/>
                  <a:gd name="T42" fmla="*/ 518 w 1113"/>
                  <a:gd name="T43" fmla="*/ 337 h 344"/>
                  <a:gd name="T44" fmla="*/ 425 w 1113"/>
                  <a:gd name="T45" fmla="*/ 323 h 344"/>
                  <a:gd name="T46" fmla="*/ 358 w 1113"/>
                  <a:gd name="T47" fmla="*/ 312 h 344"/>
                  <a:gd name="T48" fmla="*/ 323 w 1113"/>
                  <a:gd name="T49" fmla="*/ 306 h 344"/>
                  <a:gd name="T50" fmla="*/ 318 w 1113"/>
                  <a:gd name="T51" fmla="*/ 337 h 344"/>
                  <a:gd name="T52" fmla="*/ 17 w 1113"/>
                  <a:gd name="T53" fmla="*/ 66 h 344"/>
                  <a:gd name="T54" fmla="*/ 34 w 1113"/>
                  <a:gd name="T55" fmla="*/ 63 h 344"/>
                  <a:gd name="T56" fmla="*/ 80 w 1113"/>
                  <a:gd name="T57" fmla="*/ 53 h 344"/>
                  <a:gd name="T58" fmla="*/ 147 w 1113"/>
                  <a:gd name="T59" fmla="*/ 41 h 344"/>
                  <a:gd name="T60" fmla="*/ 228 w 1113"/>
                  <a:gd name="T61" fmla="*/ 28 h 344"/>
                  <a:gd name="T62" fmla="*/ 316 w 1113"/>
                  <a:gd name="T63" fmla="*/ 14 h 344"/>
                  <a:gd name="T64" fmla="*/ 406 w 1113"/>
                  <a:gd name="T65" fmla="*/ 5 h 344"/>
                  <a:gd name="T66" fmla="*/ 487 w 1113"/>
                  <a:gd name="T67"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3" h="344">
                    <a:moveTo>
                      <a:pt x="487" y="0"/>
                    </a:moveTo>
                    <a:lnTo>
                      <a:pt x="523" y="0"/>
                    </a:lnTo>
                    <a:lnTo>
                      <a:pt x="554" y="2"/>
                    </a:lnTo>
                    <a:lnTo>
                      <a:pt x="579" y="7"/>
                    </a:lnTo>
                    <a:lnTo>
                      <a:pt x="599" y="14"/>
                    </a:lnTo>
                    <a:lnTo>
                      <a:pt x="611" y="24"/>
                    </a:lnTo>
                    <a:lnTo>
                      <a:pt x="627" y="39"/>
                    </a:lnTo>
                    <a:lnTo>
                      <a:pt x="652" y="55"/>
                    </a:lnTo>
                    <a:lnTo>
                      <a:pt x="684" y="69"/>
                    </a:lnTo>
                    <a:lnTo>
                      <a:pt x="722" y="83"/>
                    </a:lnTo>
                    <a:lnTo>
                      <a:pt x="764" y="97"/>
                    </a:lnTo>
                    <a:lnTo>
                      <a:pt x="809" y="111"/>
                    </a:lnTo>
                    <a:lnTo>
                      <a:pt x="855" y="125"/>
                    </a:lnTo>
                    <a:lnTo>
                      <a:pt x="902" y="137"/>
                    </a:lnTo>
                    <a:lnTo>
                      <a:pt x="945" y="149"/>
                    </a:lnTo>
                    <a:lnTo>
                      <a:pt x="987" y="162"/>
                    </a:lnTo>
                    <a:lnTo>
                      <a:pt x="1023" y="173"/>
                    </a:lnTo>
                    <a:lnTo>
                      <a:pt x="1054" y="184"/>
                    </a:lnTo>
                    <a:lnTo>
                      <a:pt x="1076" y="194"/>
                    </a:lnTo>
                    <a:lnTo>
                      <a:pt x="1090" y="205"/>
                    </a:lnTo>
                    <a:lnTo>
                      <a:pt x="1102" y="224"/>
                    </a:lnTo>
                    <a:lnTo>
                      <a:pt x="1108" y="246"/>
                    </a:lnTo>
                    <a:lnTo>
                      <a:pt x="1113" y="267"/>
                    </a:lnTo>
                    <a:lnTo>
                      <a:pt x="1113" y="289"/>
                    </a:lnTo>
                    <a:lnTo>
                      <a:pt x="1113" y="308"/>
                    </a:lnTo>
                    <a:lnTo>
                      <a:pt x="1110" y="323"/>
                    </a:lnTo>
                    <a:lnTo>
                      <a:pt x="1108" y="333"/>
                    </a:lnTo>
                    <a:lnTo>
                      <a:pt x="1108" y="337"/>
                    </a:lnTo>
                    <a:lnTo>
                      <a:pt x="1102" y="337"/>
                    </a:lnTo>
                    <a:lnTo>
                      <a:pt x="1088" y="337"/>
                    </a:lnTo>
                    <a:lnTo>
                      <a:pt x="1063" y="339"/>
                    </a:lnTo>
                    <a:lnTo>
                      <a:pt x="1032" y="339"/>
                    </a:lnTo>
                    <a:lnTo>
                      <a:pt x="995" y="340"/>
                    </a:lnTo>
                    <a:lnTo>
                      <a:pt x="953" y="340"/>
                    </a:lnTo>
                    <a:lnTo>
                      <a:pt x="906" y="342"/>
                    </a:lnTo>
                    <a:lnTo>
                      <a:pt x="858" y="342"/>
                    </a:lnTo>
                    <a:lnTo>
                      <a:pt x="809" y="344"/>
                    </a:lnTo>
                    <a:lnTo>
                      <a:pt x="757" y="344"/>
                    </a:lnTo>
                    <a:lnTo>
                      <a:pt x="709" y="344"/>
                    </a:lnTo>
                    <a:lnTo>
                      <a:pt x="661" y="344"/>
                    </a:lnTo>
                    <a:lnTo>
                      <a:pt x="618" y="342"/>
                    </a:lnTo>
                    <a:lnTo>
                      <a:pt x="577" y="342"/>
                    </a:lnTo>
                    <a:lnTo>
                      <a:pt x="545" y="339"/>
                    </a:lnTo>
                    <a:lnTo>
                      <a:pt x="518" y="337"/>
                    </a:lnTo>
                    <a:lnTo>
                      <a:pt x="469" y="330"/>
                    </a:lnTo>
                    <a:lnTo>
                      <a:pt x="425" y="323"/>
                    </a:lnTo>
                    <a:lnTo>
                      <a:pt x="388" y="319"/>
                    </a:lnTo>
                    <a:lnTo>
                      <a:pt x="358" y="312"/>
                    </a:lnTo>
                    <a:lnTo>
                      <a:pt x="337" y="309"/>
                    </a:lnTo>
                    <a:lnTo>
                      <a:pt x="323" y="306"/>
                    </a:lnTo>
                    <a:lnTo>
                      <a:pt x="318" y="306"/>
                    </a:lnTo>
                    <a:lnTo>
                      <a:pt x="318" y="337"/>
                    </a:lnTo>
                    <a:lnTo>
                      <a:pt x="0" y="322"/>
                    </a:lnTo>
                    <a:lnTo>
                      <a:pt x="17" y="66"/>
                    </a:lnTo>
                    <a:lnTo>
                      <a:pt x="21" y="66"/>
                    </a:lnTo>
                    <a:lnTo>
                      <a:pt x="34" y="63"/>
                    </a:lnTo>
                    <a:lnTo>
                      <a:pt x="54" y="59"/>
                    </a:lnTo>
                    <a:lnTo>
                      <a:pt x="80" y="53"/>
                    </a:lnTo>
                    <a:lnTo>
                      <a:pt x="111" y="49"/>
                    </a:lnTo>
                    <a:lnTo>
                      <a:pt x="147" y="41"/>
                    </a:lnTo>
                    <a:lnTo>
                      <a:pt x="186" y="35"/>
                    </a:lnTo>
                    <a:lnTo>
                      <a:pt x="228" y="28"/>
                    </a:lnTo>
                    <a:lnTo>
                      <a:pt x="273" y="21"/>
                    </a:lnTo>
                    <a:lnTo>
                      <a:pt x="316" y="14"/>
                    </a:lnTo>
                    <a:lnTo>
                      <a:pt x="361" y="10"/>
                    </a:lnTo>
                    <a:lnTo>
                      <a:pt x="406" y="5"/>
                    </a:lnTo>
                    <a:lnTo>
                      <a:pt x="448" y="2"/>
                    </a:lnTo>
                    <a:lnTo>
                      <a:pt x="487" y="0"/>
                    </a:lnTo>
                    <a:close/>
                  </a:path>
                </a:pathLst>
              </a:custGeom>
              <a:solidFill>
                <a:schemeClr val="tx1">
                  <a:lumMod val="85000"/>
                  <a:lumOff val="15000"/>
                </a:schemeClr>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grpSp>
        <p:sp>
          <p:nvSpPr>
            <p:cNvPr id="43" name="Freeform 56"/>
            <p:cNvSpPr>
              <a:spLocks/>
            </p:cNvSpPr>
            <p:nvPr/>
          </p:nvSpPr>
          <p:spPr bwMode="auto">
            <a:xfrm>
              <a:off x="2693988" y="4121151"/>
              <a:ext cx="1608138" cy="1603375"/>
            </a:xfrm>
            <a:custGeom>
              <a:avLst/>
              <a:gdLst>
                <a:gd name="T0" fmla="*/ 2026 w 2026"/>
                <a:gd name="T1" fmla="*/ 304 h 2020"/>
                <a:gd name="T2" fmla="*/ 2020 w 2026"/>
                <a:gd name="T3" fmla="*/ 320 h 2020"/>
                <a:gd name="T4" fmla="*/ 1999 w 2026"/>
                <a:gd name="T5" fmla="*/ 362 h 2020"/>
                <a:gd name="T6" fmla="*/ 1968 w 2026"/>
                <a:gd name="T7" fmla="*/ 425 h 2020"/>
                <a:gd name="T8" fmla="*/ 1930 w 2026"/>
                <a:gd name="T9" fmla="*/ 504 h 2020"/>
                <a:gd name="T10" fmla="*/ 1885 w 2026"/>
                <a:gd name="T11" fmla="*/ 594 h 2020"/>
                <a:gd name="T12" fmla="*/ 1836 w 2026"/>
                <a:gd name="T13" fmla="*/ 689 h 2020"/>
                <a:gd name="T14" fmla="*/ 1790 w 2026"/>
                <a:gd name="T15" fmla="*/ 768 h 2020"/>
                <a:gd name="T16" fmla="*/ 1726 w 2026"/>
                <a:gd name="T17" fmla="*/ 866 h 2020"/>
                <a:gd name="T18" fmla="*/ 1650 w 2026"/>
                <a:gd name="T19" fmla="*/ 975 h 2020"/>
                <a:gd name="T20" fmla="*/ 1565 w 2026"/>
                <a:gd name="T21" fmla="*/ 1090 h 2020"/>
                <a:gd name="T22" fmla="*/ 1476 w 2026"/>
                <a:gd name="T23" fmla="*/ 1205 h 2020"/>
                <a:gd name="T24" fmla="*/ 1388 w 2026"/>
                <a:gd name="T25" fmla="*/ 1310 h 2020"/>
                <a:gd name="T26" fmla="*/ 1304 w 2026"/>
                <a:gd name="T27" fmla="*/ 1402 h 2020"/>
                <a:gd name="T28" fmla="*/ 1231 w 2026"/>
                <a:gd name="T29" fmla="*/ 1472 h 2020"/>
                <a:gd name="T30" fmla="*/ 1175 w 2026"/>
                <a:gd name="T31" fmla="*/ 1514 h 2020"/>
                <a:gd name="T32" fmla="*/ 1110 w 2026"/>
                <a:gd name="T33" fmla="*/ 1557 h 2020"/>
                <a:gd name="T34" fmla="*/ 1029 w 2026"/>
                <a:gd name="T35" fmla="*/ 1608 h 2020"/>
                <a:gd name="T36" fmla="*/ 937 w 2026"/>
                <a:gd name="T37" fmla="*/ 1664 h 2020"/>
                <a:gd name="T38" fmla="*/ 838 w 2026"/>
                <a:gd name="T39" fmla="*/ 1725 h 2020"/>
                <a:gd name="T40" fmla="*/ 737 w 2026"/>
                <a:gd name="T41" fmla="*/ 1785 h 2020"/>
                <a:gd name="T42" fmla="*/ 638 w 2026"/>
                <a:gd name="T43" fmla="*/ 1844 h 2020"/>
                <a:gd name="T44" fmla="*/ 546 w 2026"/>
                <a:gd name="T45" fmla="*/ 1899 h 2020"/>
                <a:gd name="T46" fmla="*/ 467 w 2026"/>
                <a:gd name="T47" fmla="*/ 1944 h 2020"/>
                <a:gd name="T48" fmla="*/ 405 w 2026"/>
                <a:gd name="T49" fmla="*/ 1981 h 2020"/>
                <a:gd name="T50" fmla="*/ 363 w 2026"/>
                <a:gd name="T51" fmla="*/ 2004 h 2020"/>
                <a:gd name="T52" fmla="*/ 349 w 2026"/>
                <a:gd name="T53" fmla="*/ 2014 h 2020"/>
                <a:gd name="T54" fmla="*/ 277 w 2026"/>
                <a:gd name="T55" fmla="*/ 2015 h 2020"/>
                <a:gd name="T56" fmla="*/ 214 w 2026"/>
                <a:gd name="T57" fmla="*/ 1986 h 2020"/>
                <a:gd name="T58" fmla="*/ 158 w 2026"/>
                <a:gd name="T59" fmla="*/ 1930 h 2020"/>
                <a:gd name="T60" fmla="*/ 110 w 2026"/>
                <a:gd name="T61" fmla="*/ 1860 h 2020"/>
                <a:gd name="T62" fmla="*/ 71 w 2026"/>
                <a:gd name="T63" fmla="*/ 1782 h 2020"/>
                <a:gd name="T64" fmla="*/ 40 w 2026"/>
                <a:gd name="T65" fmla="*/ 1706 h 2020"/>
                <a:gd name="T66" fmla="*/ 18 w 2026"/>
                <a:gd name="T67" fmla="*/ 1641 h 2020"/>
                <a:gd name="T68" fmla="*/ 4 w 2026"/>
                <a:gd name="T69" fmla="*/ 1596 h 2020"/>
                <a:gd name="T70" fmla="*/ 0 w 2026"/>
                <a:gd name="T71" fmla="*/ 1579 h 2020"/>
                <a:gd name="T72" fmla="*/ 13 w 2026"/>
                <a:gd name="T73" fmla="*/ 1570 h 2020"/>
                <a:gd name="T74" fmla="*/ 51 w 2026"/>
                <a:gd name="T75" fmla="*/ 1546 h 2020"/>
                <a:gd name="T76" fmla="*/ 110 w 2026"/>
                <a:gd name="T77" fmla="*/ 1511 h 2020"/>
                <a:gd name="T78" fmla="*/ 184 w 2026"/>
                <a:gd name="T79" fmla="*/ 1466 h 2020"/>
                <a:gd name="T80" fmla="*/ 270 w 2026"/>
                <a:gd name="T81" fmla="*/ 1414 h 2020"/>
                <a:gd name="T82" fmla="*/ 361 w 2026"/>
                <a:gd name="T83" fmla="*/ 1358 h 2020"/>
                <a:gd name="T84" fmla="*/ 456 w 2026"/>
                <a:gd name="T85" fmla="*/ 1301 h 2020"/>
                <a:gd name="T86" fmla="*/ 549 w 2026"/>
                <a:gd name="T87" fmla="*/ 1247 h 2020"/>
                <a:gd name="T88" fmla="*/ 635 w 2026"/>
                <a:gd name="T89" fmla="*/ 1195 h 2020"/>
                <a:gd name="T90" fmla="*/ 711 w 2026"/>
                <a:gd name="T91" fmla="*/ 1152 h 2020"/>
                <a:gd name="T92" fmla="*/ 771 w 2026"/>
                <a:gd name="T93" fmla="*/ 1119 h 2020"/>
                <a:gd name="T94" fmla="*/ 812 w 2026"/>
                <a:gd name="T95" fmla="*/ 1099 h 2020"/>
                <a:gd name="T96" fmla="*/ 869 w 2026"/>
                <a:gd name="T97" fmla="*/ 1051 h 2020"/>
                <a:gd name="T98" fmla="*/ 928 w 2026"/>
                <a:gd name="T99" fmla="*/ 973 h 2020"/>
                <a:gd name="T100" fmla="*/ 985 w 2026"/>
                <a:gd name="T101" fmla="*/ 877 h 2020"/>
                <a:gd name="T102" fmla="*/ 1040 w 2026"/>
                <a:gd name="T103" fmla="*/ 775 h 2020"/>
                <a:gd name="T104" fmla="*/ 1090 w 2026"/>
                <a:gd name="T105" fmla="*/ 681 h 2020"/>
                <a:gd name="T106" fmla="*/ 1133 w 2026"/>
                <a:gd name="T107" fmla="*/ 608 h 2020"/>
                <a:gd name="T108" fmla="*/ 1162 w 2026"/>
                <a:gd name="T109" fmla="*/ 559 h 2020"/>
                <a:gd name="T110" fmla="*/ 1197 w 2026"/>
                <a:gd name="T111" fmla="*/ 492 h 2020"/>
                <a:gd name="T112" fmla="*/ 1234 w 2026"/>
                <a:gd name="T113" fmla="*/ 413 h 2020"/>
                <a:gd name="T114" fmla="*/ 1273 w 2026"/>
                <a:gd name="T115" fmla="*/ 326 h 2020"/>
                <a:gd name="T116" fmla="*/ 1310 w 2026"/>
                <a:gd name="T117" fmla="*/ 239 h 2020"/>
                <a:gd name="T118" fmla="*/ 1344 w 2026"/>
                <a:gd name="T119" fmla="*/ 157 h 2020"/>
                <a:gd name="T120" fmla="*/ 1374 w 2026"/>
                <a:gd name="T121" fmla="*/ 85 h 2020"/>
                <a:gd name="T122" fmla="*/ 1395 w 2026"/>
                <a:gd name="T123" fmla="*/ 32 h 2020"/>
                <a:gd name="T124" fmla="*/ 1406 w 2026"/>
                <a:gd name="T125" fmla="*/ 3 h 2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6" h="2020">
                  <a:moveTo>
                    <a:pt x="1408" y="0"/>
                  </a:moveTo>
                  <a:lnTo>
                    <a:pt x="2026" y="304"/>
                  </a:lnTo>
                  <a:lnTo>
                    <a:pt x="2024" y="309"/>
                  </a:lnTo>
                  <a:lnTo>
                    <a:pt x="2020" y="320"/>
                  </a:lnTo>
                  <a:lnTo>
                    <a:pt x="2010" y="338"/>
                  </a:lnTo>
                  <a:lnTo>
                    <a:pt x="1999" y="362"/>
                  </a:lnTo>
                  <a:lnTo>
                    <a:pt x="1985" y="391"/>
                  </a:lnTo>
                  <a:lnTo>
                    <a:pt x="1968" y="425"/>
                  </a:lnTo>
                  <a:lnTo>
                    <a:pt x="1951" y="464"/>
                  </a:lnTo>
                  <a:lnTo>
                    <a:pt x="1930" y="504"/>
                  </a:lnTo>
                  <a:lnTo>
                    <a:pt x="1908" y="549"/>
                  </a:lnTo>
                  <a:lnTo>
                    <a:pt x="1885" y="594"/>
                  </a:lnTo>
                  <a:lnTo>
                    <a:pt x="1861" y="641"/>
                  </a:lnTo>
                  <a:lnTo>
                    <a:pt x="1836" y="689"/>
                  </a:lnTo>
                  <a:lnTo>
                    <a:pt x="1816" y="726"/>
                  </a:lnTo>
                  <a:lnTo>
                    <a:pt x="1790" y="768"/>
                  </a:lnTo>
                  <a:lnTo>
                    <a:pt x="1760" y="815"/>
                  </a:lnTo>
                  <a:lnTo>
                    <a:pt x="1726" y="866"/>
                  </a:lnTo>
                  <a:lnTo>
                    <a:pt x="1689" y="919"/>
                  </a:lnTo>
                  <a:lnTo>
                    <a:pt x="1650" y="975"/>
                  </a:lnTo>
                  <a:lnTo>
                    <a:pt x="1608" y="1032"/>
                  </a:lnTo>
                  <a:lnTo>
                    <a:pt x="1565" y="1090"/>
                  </a:lnTo>
                  <a:lnTo>
                    <a:pt x="1520" y="1149"/>
                  </a:lnTo>
                  <a:lnTo>
                    <a:pt x="1476" y="1205"/>
                  </a:lnTo>
                  <a:lnTo>
                    <a:pt x="1431" y="1259"/>
                  </a:lnTo>
                  <a:lnTo>
                    <a:pt x="1388" y="1310"/>
                  </a:lnTo>
                  <a:lnTo>
                    <a:pt x="1344" y="1358"/>
                  </a:lnTo>
                  <a:lnTo>
                    <a:pt x="1304" y="1402"/>
                  </a:lnTo>
                  <a:lnTo>
                    <a:pt x="1267" y="1441"/>
                  </a:lnTo>
                  <a:lnTo>
                    <a:pt x="1231" y="1472"/>
                  </a:lnTo>
                  <a:lnTo>
                    <a:pt x="1200" y="1497"/>
                  </a:lnTo>
                  <a:lnTo>
                    <a:pt x="1175" y="1514"/>
                  </a:lnTo>
                  <a:lnTo>
                    <a:pt x="1145" y="1534"/>
                  </a:lnTo>
                  <a:lnTo>
                    <a:pt x="1110" y="1557"/>
                  </a:lnTo>
                  <a:lnTo>
                    <a:pt x="1071" y="1582"/>
                  </a:lnTo>
                  <a:lnTo>
                    <a:pt x="1029" y="1608"/>
                  </a:lnTo>
                  <a:lnTo>
                    <a:pt x="984" y="1636"/>
                  </a:lnTo>
                  <a:lnTo>
                    <a:pt x="937" y="1664"/>
                  </a:lnTo>
                  <a:lnTo>
                    <a:pt x="888" y="1694"/>
                  </a:lnTo>
                  <a:lnTo>
                    <a:pt x="838" y="1725"/>
                  </a:lnTo>
                  <a:lnTo>
                    <a:pt x="787" y="1756"/>
                  </a:lnTo>
                  <a:lnTo>
                    <a:pt x="737" y="1785"/>
                  </a:lnTo>
                  <a:lnTo>
                    <a:pt x="686" y="1815"/>
                  </a:lnTo>
                  <a:lnTo>
                    <a:pt x="638" y="1844"/>
                  </a:lnTo>
                  <a:lnTo>
                    <a:pt x="591" y="1872"/>
                  </a:lnTo>
                  <a:lnTo>
                    <a:pt x="546" y="1899"/>
                  </a:lnTo>
                  <a:lnTo>
                    <a:pt x="504" y="1922"/>
                  </a:lnTo>
                  <a:lnTo>
                    <a:pt x="467" y="1944"/>
                  </a:lnTo>
                  <a:lnTo>
                    <a:pt x="433" y="1964"/>
                  </a:lnTo>
                  <a:lnTo>
                    <a:pt x="405" y="1981"/>
                  </a:lnTo>
                  <a:lnTo>
                    <a:pt x="381" y="1995"/>
                  </a:lnTo>
                  <a:lnTo>
                    <a:pt x="363" y="2004"/>
                  </a:lnTo>
                  <a:lnTo>
                    <a:pt x="352" y="2011"/>
                  </a:lnTo>
                  <a:lnTo>
                    <a:pt x="349" y="2014"/>
                  </a:lnTo>
                  <a:lnTo>
                    <a:pt x="312" y="2020"/>
                  </a:lnTo>
                  <a:lnTo>
                    <a:pt x="277" y="2015"/>
                  </a:lnTo>
                  <a:lnTo>
                    <a:pt x="245" y="2004"/>
                  </a:lnTo>
                  <a:lnTo>
                    <a:pt x="214" y="1986"/>
                  </a:lnTo>
                  <a:lnTo>
                    <a:pt x="184" y="1961"/>
                  </a:lnTo>
                  <a:lnTo>
                    <a:pt x="158" y="1930"/>
                  </a:lnTo>
                  <a:lnTo>
                    <a:pt x="133" y="1896"/>
                  </a:lnTo>
                  <a:lnTo>
                    <a:pt x="110" y="1860"/>
                  </a:lnTo>
                  <a:lnTo>
                    <a:pt x="90" y="1821"/>
                  </a:lnTo>
                  <a:lnTo>
                    <a:pt x="71" y="1782"/>
                  </a:lnTo>
                  <a:lnTo>
                    <a:pt x="54" y="1743"/>
                  </a:lnTo>
                  <a:lnTo>
                    <a:pt x="40" y="1706"/>
                  </a:lnTo>
                  <a:lnTo>
                    <a:pt x="27" y="1672"/>
                  </a:lnTo>
                  <a:lnTo>
                    <a:pt x="18" y="1641"/>
                  </a:lnTo>
                  <a:lnTo>
                    <a:pt x="9" y="1615"/>
                  </a:lnTo>
                  <a:lnTo>
                    <a:pt x="4" y="1596"/>
                  </a:lnTo>
                  <a:lnTo>
                    <a:pt x="1" y="1584"/>
                  </a:lnTo>
                  <a:lnTo>
                    <a:pt x="0" y="1579"/>
                  </a:lnTo>
                  <a:lnTo>
                    <a:pt x="3" y="1576"/>
                  </a:lnTo>
                  <a:lnTo>
                    <a:pt x="13" y="1570"/>
                  </a:lnTo>
                  <a:lnTo>
                    <a:pt x="29" y="1560"/>
                  </a:lnTo>
                  <a:lnTo>
                    <a:pt x="51" y="1546"/>
                  </a:lnTo>
                  <a:lnTo>
                    <a:pt x="79" y="1531"/>
                  </a:lnTo>
                  <a:lnTo>
                    <a:pt x="110" y="1511"/>
                  </a:lnTo>
                  <a:lnTo>
                    <a:pt x="145" y="1489"/>
                  </a:lnTo>
                  <a:lnTo>
                    <a:pt x="184" y="1466"/>
                  </a:lnTo>
                  <a:lnTo>
                    <a:pt x="225" y="1441"/>
                  </a:lnTo>
                  <a:lnTo>
                    <a:pt x="270" y="1414"/>
                  </a:lnTo>
                  <a:lnTo>
                    <a:pt x="315" y="1386"/>
                  </a:lnTo>
                  <a:lnTo>
                    <a:pt x="361" y="1358"/>
                  </a:lnTo>
                  <a:lnTo>
                    <a:pt x="409" y="1330"/>
                  </a:lnTo>
                  <a:lnTo>
                    <a:pt x="456" y="1301"/>
                  </a:lnTo>
                  <a:lnTo>
                    <a:pt x="503" y="1273"/>
                  </a:lnTo>
                  <a:lnTo>
                    <a:pt x="549" y="1247"/>
                  </a:lnTo>
                  <a:lnTo>
                    <a:pt x="593" y="1220"/>
                  </a:lnTo>
                  <a:lnTo>
                    <a:pt x="635" y="1195"/>
                  </a:lnTo>
                  <a:lnTo>
                    <a:pt x="675" y="1174"/>
                  </a:lnTo>
                  <a:lnTo>
                    <a:pt x="711" y="1152"/>
                  </a:lnTo>
                  <a:lnTo>
                    <a:pt x="743" y="1135"/>
                  </a:lnTo>
                  <a:lnTo>
                    <a:pt x="771" y="1119"/>
                  </a:lnTo>
                  <a:lnTo>
                    <a:pt x="793" y="1107"/>
                  </a:lnTo>
                  <a:lnTo>
                    <a:pt x="812" y="1099"/>
                  </a:lnTo>
                  <a:lnTo>
                    <a:pt x="840" y="1080"/>
                  </a:lnTo>
                  <a:lnTo>
                    <a:pt x="869" y="1051"/>
                  </a:lnTo>
                  <a:lnTo>
                    <a:pt x="899" y="1015"/>
                  </a:lnTo>
                  <a:lnTo>
                    <a:pt x="928" y="973"/>
                  </a:lnTo>
                  <a:lnTo>
                    <a:pt x="958" y="927"/>
                  </a:lnTo>
                  <a:lnTo>
                    <a:pt x="985" y="877"/>
                  </a:lnTo>
                  <a:lnTo>
                    <a:pt x="1013" y="826"/>
                  </a:lnTo>
                  <a:lnTo>
                    <a:pt x="1040" y="775"/>
                  </a:lnTo>
                  <a:lnTo>
                    <a:pt x="1065" y="726"/>
                  </a:lnTo>
                  <a:lnTo>
                    <a:pt x="1090" y="681"/>
                  </a:lnTo>
                  <a:lnTo>
                    <a:pt x="1111" y="641"/>
                  </a:lnTo>
                  <a:lnTo>
                    <a:pt x="1133" y="608"/>
                  </a:lnTo>
                  <a:lnTo>
                    <a:pt x="1147" y="587"/>
                  </a:lnTo>
                  <a:lnTo>
                    <a:pt x="1162" y="559"/>
                  </a:lnTo>
                  <a:lnTo>
                    <a:pt x="1180" y="528"/>
                  </a:lnTo>
                  <a:lnTo>
                    <a:pt x="1197" y="492"/>
                  </a:lnTo>
                  <a:lnTo>
                    <a:pt x="1215" y="453"/>
                  </a:lnTo>
                  <a:lnTo>
                    <a:pt x="1234" y="413"/>
                  </a:lnTo>
                  <a:lnTo>
                    <a:pt x="1254" y="369"/>
                  </a:lnTo>
                  <a:lnTo>
                    <a:pt x="1273" y="326"/>
                  </a:lnTo>
                  <a:lnTo>
                    <a:pt x="1291" y="282"/>
                  </a:lnTo>
                  <a:lnTo>
                    <a:pt x="1310" y="239"/>
                  </a:lnTo>
                  <a:lnTo>
                    <a:pt x="1329" y="197"/>
                  </a:lnTo>
                  <a:lnTo>
                    <a:pt x="1344" y="157"/>
                  </a:lnTo>
                  <a:lnTo>
                    <a:pt x="1360" y="119"/>
                  </a:lnTo>
                  <a:lnTo>
                    <a:pt x="1374" y="85"/>
                  </a:lnTo>
                  <a:lnTo>
                    <a:pt x="1386" y="57"/>
                  </a:lnTo>
                  <a:lnTo>
                    <a:pt x="1395" y="32"/>
                  </a:lnTo>
                  <a:lnTo>
                    <a:pt x="1402" y="15"/>
                  </a:lnTo>
                  <a:lnTo>
                    <a:pt x="1406" y="3"/>
                  </a:lnTo>
                  <a:lnTo>
                    <a:pt x="1408" y="0"/>
                  </a:lnTo>
                  <a:close/>
                </a:path>
              </a:pathLst>
            </a:custGeom>
            <a:solidFill>
              <a:schemeClr val="tx1">
                <a:lumMod val="65000"/>
                <a:lumOff val="35000"/>
              </a:schemeClr>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44" name="Freeform 57"/>
            <p:cNvSpPr>
              <a:spLocks/>
            </p:cNvSpPr>
            <p:nvPr/>
          </p:nvSpPr>
          <p:spPr bwMode="auto">
            <a:xfrm>
              <a:off x="3767138" y="4040188"/>
              <a:ext cx="1243013" cy="1906588"/>
            </a:xfrm>
            <a:custGeom>
              <a:avLst/>
              <a:gdLst>
                <a:gd name="T0" fmla="*/ 130 w 1565"/>
                <a:gd name="T1" fmla="*/ 8 h 2402"/>
                <a:gd name="T2" fmla="*/ 200 w 1565"/>
                <a:gd name="T3" fmla="*/ 42 h 2402"/>
                <a:gd name="T4" fmla="*/ 310 w 1565"/>
                <a:gd name="T5" fmla="*/ 98 h 2402"/>
                <a:gd name="T6" fmla="*/ 442 w 1565"/>
                <a:gd name="T7" fmla="*/ 168 h 2402"/>
                <a:gd name="T8" fmla="*/ 579 w 1565"/>
                <a:gd name="T9" fmla="*/ 244 h 2402"/>
                <a:gd name="T10" fmla="*/ 700 w 1565"/>
                <a:gd name="T11" fmla="*/ 317 h 2402"/>
                <a:gd name="T12" fmla="*/ 790 w 1565"/>
                <a:gd name="T13" fmla="*/ 379 h 2402"/>
                <a:gd name="T14" fmla="*/ 835 w 1565"/>
                <a:gd name="T15" fmla="*/ 429 h 2402"/>
                <a:gd name="T16" fmla="*/ 908 w 1565"/>
                <a:gd name="T17" fmla="*/ 508 h 2402"/>
                <a:gd name="T18" fmla="*/ 1015 w 1565"/>
                <a:gd name="T19" fmla="*/ 617 h 2402"/>
                <a:gd name="T20" fmla="*/ 1141 w 1565"/>
                <a:gd name="T21" fmla="*/ 741 h 2402"/>
                <a:gd name="T22" fmla="*/ 1272 w 1565"/>
                <a:gd name="T23" fmla="*/ 867 h 2402"/>
                <a:gd name="T24" fmla="*/ 1388 w 1565"/>
                <a:gd name="T25" fmla="*/ 982 h 2402"/>
                <a:gd name="T26" fmla="*/ 1473 w 1565"/>
                <a:gd name="T27" fmla="*/ 1073 h 2402"/>
                <a:gd name="T28" fmla="*/ 1542 w 1565"/>
                <a:gd name="T29" fmla="*/ 1179 h 2402"/>
                <a:gd name="T30" fmla="*/ 1565 w 1565"/>
                <a:gd name="T31" fmla="*/ 1323 h 2402"/>
                <a:gd name="T32" fmla="*/ 1545 w 1565"/>
                <a:gd name="T33" fmla="*/ 1472 h 2402"/>
                <a:gd name="T34" fmla="*/ 1494 w 1565"/>
                <a:gd name="T35" fmla="*/ 1600 h 2402"/>
                <a:gd name="T36" fmla="*/ 1449 w 1565"/>
                <a:gd name="T37" fmla="*/ 1685 h 2402"/>
                <a:gd name="T38" fmla="*/ 1390 w 1565"/>
                <a:gd name="T39" fmla="*/ 1808 h 2402"/>
                <a:gd name="T40" fmla="*/ 1324 w 1565"/>
                <a:gd name="T41" fmla="*/ 1947 h 2402"/>
                <a:gd name="T42" fmla="*/ 1262 w 1565"/>
                <a:gd name="T43" fmla="*/ 2086 h 2402"/>
                <a:gd name="T44" fmla="*/ 1211 w 1565"/>
                <a:gd name="T45" fmla="*/ 2202 h 2402"/>
                <a:gd name="T46" fmla="*/ 1178 w 1565"/>
                <a:gd name="T47" fmla="*/ 2275 h 2402"/>
                <a:gd name="T48" fmla="*/ 1140 w 1565"/>
                <a:gd name="T49" fmla="*/ 2323 h 2402"/>
                <a:gd name="T50" fmla="*/ 1020 w 1565"/>
                <a:gd name="T51" fmla="*/ 2384 h 2402"/>
                <a:gd name="T52" fmla="*/ 882 w 1565"/>
                <a:gd name="T53" fmla="*/ 2402 h 2402"/>
                <a:gd name="T54" fmla="*/ 745 w 1565"/>
                <a:gd name="T55" fmla="*/ 2393 h 2402"/>
                <a:gd name="T56" fmla="*/ 632 w 1565"/>
                <a:gd name="T57" fmla="*/ 2371 h 2402"/>
                <a:gd name="T58" fmla="*/ 557 w 1565"/>
                <a:gd name="T59" fmla="*/ 2351 h 2402"/>
                <a:gd name="T60" fmla="*/ 545 w 1565"/>
                <a:gd name="T61" fmla="*/ 2342 h 2402"/>
                <a:gd name="T62" fmla="*/ 570 w 1565"/>
                <a:gd name="T63" fmla="*/ 2286 h 2402"/>
                <a:gd name="T64" fmla="*/ 619 w 1565"/>
                <a:gd name="T65" fmla="*/ 2180 h 2402"/>
                <a:gd name="T66" fmla="*/ 682 w 1565"/>
                <a:gd name="T67" fmla="*/ 2045 h 2402"/>
                <a:gd name="T68" fmla="*/ 750 w 1565"/>
                <a:gd name="T69" fmla="*/ 1899 h 2402"/>
                <a:gd name="T70" fmla="*/ 812 w 1565"/>
                <a:gd name="T71" fmla="*/ 1764 h 2402"/>
                <a:gd name="T72" fmla="*/ 860 w 1565"/>
                <a:gd name="T73" fmla="*/ 1659 h 2402"/>
                <a:gd name="T74" fmla="*/ 883 w 1565"/>
                <a:gd name="T75" fmla="*/ 1604 h 2402"/>
                <a:gd name="T76" fmla="*/ 913 w 1565"/>
                <a:gd name="T77" fmla="*/ 1556 h 2402"/>
                <a:gd name="T78" fmla="*/ 946 w 1565"/>
                <a:gd name="T79" fmla="*/ 1496 h 2402"/>
                <a:gd name="T80" fmla="*/ 953 w 1565"/>
                <a:gd name="T81" fmla="*/ 1421 h 2402"/>
                <a:gd name="T82" fmla="*/ 901 w 1565"/>
                <a:gd name="T83" fmla="*/ 1336 h 2402"/>
                <a:gd name="T84" fmla="*/ 779 w 1565"/>
                <a:gd name="T85" fmla="*/ 1242 h 2402"/>
                <a:gd name="T86" fmla="*/ 616 w 1565"/>
                <a:gd name="T87" fmla="*/ 1123 h 2402"/>
                <a:gd name="T88" fmla="*/ 432 w 1565"/>
                <a:gd name="T89" fmla="*/ 985 h 2402"/>
                <a:gd name="T90" fmla="*/ 253 w 1565"/>
                <a:gd name="T91" fmla="*/ 836 h 2402"/>
                <a:gd name="T92" fmla="*/ 109 w 1565"/>
                <a:gd name="T93" fmla="*/ 691 h 2402"/>
                <a:gd name="T94" fmla="*/ 26 w 1565"/>
                <a:gd name="T95" fmla="*/ 555 h 2402"/>
                <a:gd name="T96" fmla="*/ 0 w 1565"/>
                <a:gd name="T97" fmla="*/ 410 h 2402"/>
                <a:gd name="T98" fmla="*/ 11 w 1565"/>
                <a:gd name="T99" fmla="*/ 269 h 2402"/>
                <a:gd name="T100" fmla="*/ 40 w 1565"/>
                <a:gd name="T101" fmla="*/ 152 h 2402"/>
                <a:gd name="T102" fmla="*/ 65 w 1565"/>
                <a:gd name="T103" fmla="*/ 78 h 2402"/>
                <a:gd name="T104" fmla="*/ 115 w 1565"/>
                <a:gd name="T105" fmla="*/ 0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5" h="2402">
                  <a:moveTo>
                    <a:pt x="115" y="0"/>
                  </a:moveTo>
                  <a:lnTo>
                    <a:pt x="119" y="2"/>
                  </a:lnTo>
                  <a:lnTo>
                    <a:pt x="130" y="8"/>
                  </a:lnTo>
                  <a:lnTo>
                    <a:pt x="147" y="16"/>
                  </a:lnTo>
                  <a:lnTo>
                    <a:pt x="171" y="28"/>
                  </a:lnTo>
                  <a:lnTo>
                    <a:pt x="200" y="42"/>
                  </a:lnTo>
                  <a:lnTo>
                    <a:pt x="233" y="59"/>
                  </a:lnTo>
                  <a:lnTo>
                    <a:pt x="270" y="78"/>
                  </a:lnTo>
                  <a:lnTo>
                    <a:pt x="310" y="98"/>
                  </a:lnTo>
                  <a:lnTo>
                    <a:pt x="352" y="120"/>
                  </a:lnTo>
                  <a:lnTo>
                    <a:pt x="397" y="143"/>
                  </a:lnTo>
                  <a:lnTo>
                    <a:pt x="442" y="168"/>
                  </a:lnTo>
                  <a:lnTo>
                    <a:pt x="487" y="193"/>
                  </a:lnTo>
                  <a:lnTo>
                    <a:pt x="534" y="218"/>
                  </a:lnTo>
                  <a:lnTo>
                    <a:pt x="579" y="244"/>
                  </a:lnTo>
                  <a:lnTo>
                    <a:pt x="621" y="269"/>
                  </a:lnTo>
                  <a:lnTo>
                    <a:pt x="663" y="292"/>
                  </a:lnTo>
                  <a:lnTo>
                    <a:pt x="700" y="317"/>
                  </a:lnTo>
                  <a:lnTo>
                    <a:pt x="734" y="339"/>
                  </a:lnTo>
                  <a:lnTo>
                    <a:pt x="765" y="360"/>
                  </a:lnTo>
                  <a:lnTo>
                    <a:pt x="790" y="379"/>
                  </a:lnTo>
                  <a:lnTo>
                    <a:pt x="809" y="396"/>
                  </a:lnTo>
                  <a:lnTo>
                    <a:pt x="821" y="412"/>
                  </a:lnTo>
                  <a:lnTo>
                    <a:pt x="835" y="429"/>
                  </a:lnTo>
                  <a:lnTo>
                    <a:pt x="854" y="452"/>
                  </a:lnTo>
                  <a:lnTo>
                    <a:pt x="879" y="478"/>
                  </a:lnTo>
                  <a:lnTo>
                    <a:pt x="908" y="508"/>
                  </a:lnTo>
                  <a:lnTo>
                    <a:pt x="941" y="542"/>
                  </a:lnTo>
                  <a:lnTo>
                    <a:pt x="977" y="578"/>
                  </a:lnTo>
                  <a:lnTo>
                    <a:pt x="1015" y="617"/>
                  </a:lnTo>
                  <a:lnTo>
                    <a:pt x="1056" y="657"/>
                  </a:lnTo>
                  <a:lnTo>
                    <a:pt x="1099" y="697"/>
                  </a:lnTo>
                  <a:lnTo>
                    <a:pt x="1141" y="741"/>
                  </a:lnTo>
                  <a:lnTo>
                    <a:pt x="1185" y="783"/>
                  </a:lnTo>
                  <a:lnTo>
                    <a:pt x="1228" y="825"/>
                  </a:lnTo>
                  <a:lnTo>
                    <a:pt x="1272" y="867"/>
                  </a:lnTo>
                  <a:lnTo>
                    <a:pt x="1312" y="907"/>
                  </a:lnTo>
                  <a:lnTo>
                    <a:pt x="1351" y="946"/>
                  </a:lnTo>
                  <a:lnTo>
                    <a:pt x="1388" y="982"/>
                  </a:lnTo>
                  <a:lnTo>
                    <a:pt x="1421" y="1016"/>
                  </a:lnTo>
                  <a:lnTo>
                    <a:pt x="1450" y="1045"/>
                  </a:lnTo>
                  <a:lnTo>
                    <a:pt x="1473" y="1073"/>
                  </a:lnTo>
                  <a:lnTo>
                    <a:pt x="1494" y="1095"/>
                  </a:lnTo>
                  <a:lnTo>
                    <a:pt x="1522" y="1135"/>
                  </a:lnTo>
                  <a:lnTo>
                    <a:pt x="1542" y="1179"/>
                  </a:lnTo>
                  <a:lnTo>
                    <a:pt x="1556" y="1225"/>
                  </a:lnTo>
                  <a:lnTo>
                    <a:pt x="1564" y="1274"/>
                  </a:lnTo>
                  <a:lnTo>
                    <a:pt x="1565" y="1323"/>
                  </a:lnTo>
                  <a:lnTo>
                    <a:pt x="1564" y="1374"/>
                  </a:lnTo>
                  <a:lnTo>
                    <a:pt x="1556" y="1424"/>
                  </a:lnTo>
                  <a:lnTo>
                    <a:pt x="1545" y="1472"/>
                  </a:lnTo>
                  <a:lnTo>
                    <a:pt x="1531" y="1519"/>
                  </a:lnTo>
                  <a:lnTo>
                    <a:pt x="1514" y="1561"/>
                  </a:lnTo>
                  <a:lnTo>
                    <a:pt x="1494" y="1600"/>
                  </a:lnTo>
                  <a:lnTo>
                    <a:pt x="1481" y="1623"/>
                  </a:lnTo>
                  <a:lnTo>
                    <a:pt x="1466" y="1651"/>
                  </a:lnTo>
                  <a:lnTo>
                    <a:pt x="1449" y="1685"/>
                  </a:lnTo>
                  <a:lnTo>
                    <a:pt x="1430" y="1722"/>
                  </a:lnTo>
                  <a:lnTo>
                    <a:pt x="1411" y="1764"/>
                  </a:lnTo>
                  <a:lnTo>
                    <a:pt x="1390" y="1808"/>
                  </a:lnTo>
                  <a:lnTo>
                    <a:pt x="1368" y="1853"/>
                  </a:lnTo>
                  <a:lnTo>
                    <a:pt x="1346" y="1901"/>
                  </a:lnTo>
                  <a:lnTo>
                    <a:pt x="1324" y="1947"/>
                  </a:lnTo>
                  <a:lnTo>
                    <a:pt x="1304" y="1996"/>
                  </a:lnTo>
                  <a:lnTo>
                    <a:pt x="1282" y="2042"/>
                  </a:lnTo>
                  <a:lnTo>
                    <a:pt x="1262" y="2086"/>
                  </a:lnTo>
                  <a:lnTo>
                    <a:pt x="1244" y="2128"/>
                  </a:lnTo>
                  <a:lnTo>
                    <a:pt x="1227" y="2166"/>
                  </a:lnTo>
                  <a:lnTo>
                    <a:pt x="1211" y="2202"/>
                  </a:lnTo>
                  <a:lnTo>
                    <a:pt x="1197" y="2232"/>
                  </a:lnTo>
                  <a:lnTo>
                    <a:pt x="1186" y="2256"/>
                  </a:lnTo>
                  <a:lnTo>
                    <a:pt x="1178" y="2275"/>
                  </a:lnTo>
                  <a:lnTo>
                    <a:pt x="1174" y="2287"/>
                  </a:lnTo>
                  <a:lnTo>
                    <a:pt x="1171" y="2291"/>
                  </a:lnTo>
                  <a:lnTo>
                    <a:pt x="1140" y="2323"/>
                  </a:lnTo>
                  <a:lnTo>
                    <a:pt x="1102" y="2350"/>
                  </a:lnTo>
                  <a:lnTo>
                    <a:pt x="1064" y="2370"/>
                  </a:lnTo>
                  <a:lnTo>
                    <a:pt x="1020" y="2384"/>
                  </a:lnTo>
                  <a:lnTo>
                    <a:pt x="975" y="2395"/>
                  </a:lnTo>
                  <a:lnTo>
                    <a:pt x="928" y="2401"/>
                  </a:lnTo>
                  <a:lnTo>
                    <a:pt x="882" y="2402"/>
                  </a:lnTo>
                  <a:lnTo>
                    <a:pt x="835" y="2402"/>
                  </a:lnTo>
                  <a:lnTo>
                    <a:pt x="790" y="2399"/>
                  </a:lnTo>
                  <a:lnTo>
                    <a:pt x="745" y="2393"/>
                  </a:lnTo>
                  <a:lnTo>
                    <a:pt x="705" y="2387"/>
                  </a:lnTo>
                  <a:lnTo>
                    <a:pt x="666" y="2379"/>
                  </a:lnTo>
                  <a:lnTo>
                    <a:pt x="632" y="2371"/>
                  </a:lnTo>
                  <a:lnTo>
                    <a:pt x="601" y="2364"/>
                  </a:lnTo>
                  <a:lnTo>
                    <a:pt x="576" y="2356"/>
                  </a:lnTo>
                  <a:lnTo>
                    <a:pt x="557" y="2351"/>
                  </a:lnTo>
                  <a:lnTo>
                    <a:pt x="546" y="2346"/>
                  </a:lnTo>
                  <a:lnTo>
                    <a:pt x="542" y="2345"/>
                  </a:lnTo>
                  <a:lnTo>
                    <a:pt x="545" y="2342"/>
                  </a:lnTo>
                  <a:lnTo>
                    <a:pt x="550" y="2329"/>
                  </a:lnTo>
                  <a:lnTo>
                    <a:pt x="559" y="2311"/>
                  </a:lnTo>
                  <a:lnTo>
                    <a:pt x="570" y="2286"/>
                  </a:lnTo>
                  <a:lnTo>
                    <a:pt x="584" y="2255"/>
                  </a:lnTo>
                  <a:lnTo>
                    <a:pt x="601" y="2219"/>
                  </a:lnTo>
                  <a:lnTo>
                    <a:pt x="619" y="2180"/>
                  </a:lnTo>
                  <a:lnTo>
                    <a:pt x="640" y="2137"/>
                  </a:lnTo>
                  <a:lnTo>
                    <a:pt x="660" y="2092"/>
                  </a:lnTo>
                  <a:lnTo>
                    <a:pt x="682" y="2045"/>
                  </a:lnTo>
                  <a:lnTo>
                    <a:pt x="705" y="1997"/>
                  </a:lnTo>
                  <a:lnTo>
                    <a:pt x="727" y="1947"/>
                  </a:lnTo>
                  <a:lnTo>
                    <a:pt x="750" y="1899"/>
                  </a:lnTo>
                  <a:lnTo>
                    <a:pt x="772" y="1853"/>
                  </a:lnTo>
                  <a:lnTo>
                    <a:pt x="792" y="1808"/>
                  </a:lnTo>
                  <a:lnTo>
                    <a:pt x="812" y="1764"/>
                  </a:lnTo>
                  <a:lnTo>
                    <a:pt x="829" y="1725"/>
                  </a:lnTo>
                  <a:lnTo>
                    <a:pt x="846" y="1690"/>
                  </a:lnTo>
                  <a:lnTo>
                    <a:pt x="860" y="1659"/>
                  </a:lnTo>
                  <a:lnTo>
                    <a:pt x="871" y="1634"/>
                  </a:lnTo>
                  <a:lnTo>
                    <a:pt x="879" y="1615"/>
                  </a:lnTo>
                  <a:lnTo>
                    <a:pt x="883" y="1604"/>
                  </a:lnTo>
                  <a:lnTo>
                    <a:pt x="891" y="1590"/>
                  </a:lnTo>
                  <a:lnTo>
                    <a:pt x="901" y="1573"/>
                  </a:lnTo>
                  <a:lnTo>
                    <a:pt x="913" y="1556"/>
                  </a:lnTo>
                  <a:lnTo>
                    <a:pt x="925" y="1537"/>
                  </a:lnTo>
                  <a:lnTo>
                    <a:pt x="936" y="1517"/>
                  </a:lnTo>
                  <a:lnTo>
                    <a:pt x="946" y="1496"/>
                  </a:lnTo>
                  <a:lnTo>
                    <a:pt x="953" y="1472"/>
                  </a:lnTo>
                  <a:lnTo>
                    <a:pt x="955" y="1447"/>
                  </a:lnTo>
                  <a:lnTo>
                    <a:pt x="953" y="1421"/>
                  </a:lnTo>
                  <a:lnTo>
                    <a:pt x="944" y="1393"/>
                  </a:lnTo>
                  <a:lnTo>
                    <a:pt x="927" y="1365"/>
                  </a:lnTo>
                  <a:lnTo>
                    <a:pt x="901" y="1336"/>
                  </a:lnTo>
                  <a:lnTo>
                    <a:pt x="865" y="1305"/>
                  </a:lnTo>
                  <a:lnTo>
                    <a:pt x="826" y="1275"/>
                  </a:lnTo>
                  <a:lnTo>
                    <a:pt x="779" y="1242"/>
                  </a:lnTo>
                  <a:lnTo>
                    <a:pt x="730" y="1205"/>
                  </a:lnTo>
                  <a:lnTo>
                    <a:pt x="674" y="1166"/>
                  </a:lnTo>
                  <a:lnTo>
                    <a:pt x="616" y="1123"/>
                  </a:lnTo>
                  <a:lnTo>
                    <a:pt x="556" y="1078"/>
                  </a:lnTo>
                  <a:lnTo>
                    <a:pt x="494" y="1033"/>
                  </a:lnTo>
                  <a:lnTo>
                    <a:pt x="432" y="985"/>
                  </a:lnTo>
                  <a:lnTo>
                    <a:pt x="371" y="935"/>
                  </a:lnTo>
                  <a:lnTo>
                    <a:pt x="310" y="885"/>
                  </a:lnTo>
                  <a:lnTo>
                    <a:pt x="253" y="836"/>
                  </a:lnTo>
                  <a:lnTo>
                    <a:pt x="200" y="787"/>
                  </a:lnTo>
                  <a:lnTo>
                    <a:pt x="152" y="738"/>
                  </a:lnTo>
                  <a:lnTo>
                    <a:pt x="109" y="691"/>
                  </a:lnTo>
                  <a:lnTo>
                    <a:pt x="73" y="645"/>
                  </a:lnTo>
                  <a:lnTo>
                    <a:pt x="45" y="601"/>
                  </a:lnTo>
                  <a:lnTo>
                    <a:pt x="26" y="555"/>
                  </a:lnTo>
                  <a:lnTo>
                    <a:pt x="12" y="508"/>
                  </a:lnTo>
                  <a:lnTo>
                    <a:pt x="3" y="458"/>
                  </a:lnTo>
                  <a:lnTo>
                    <a:pt x="0" y="410"/>
                  </a:lnTo>
                  <a:lnTo>
                    <a:pt x="1" y="362"/>
                  </a:lnTo>
                  <a:lnTo>
                    <a:pt x="5" y="314"/>
                  </a:lnTo>
                  <a:lnTo>
                    <a:pt x="11" y="269"/>
                  </a:lnTo>
                  <a:lnTo>
                    <a:pt x="20" y="227"/>
                  </a:lnTo>
                  <a:lnTo>
                    <a:pt x="29" y="187"/>
                  </a:lnTo>
                  <a:lnTo>
                    <a:pt x="40" y="152"/>
                  </a:lnTo>
                  <a:lnTo>
                    <a:pt x="50" y="121"/>
                  </a:lnTo>
                  <a:lnTo>
                    <a:pt x="59" y="97"/>
                  </a:lnTo>
                  <a:lnTo>
                    <a:pt x="65" y="78"/>
                  </a:lnTo>
                  <a:lnTo>
                    <a:pt x="71" y="65"/>
                  </a:lnTo>
                  <a:lnTo>
                    <a:pt x="73" y="62"/>
                  </a:lnTo>
                  <a:lnTo>
                    <a:pt x="115" y="0"/>
                  </a:lnTo>
                  <a:close/>
                </a:path>
              </a:pathLst>
            </a:custGeom>
            <a:solidFill>
              <a:schemeClr val="tx1">
                <a:lumMod val="50000"/>
                <a:lumOff val="50000"/>
              </a:schemeClr>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45" name="Freeform 58"/>
            <p:cNvSpPr>
              <a:spLocks/>
            </p:cNvSpPr>
            <p:nvPr/>
          </p:nvSpPr>
          <p:spPr bwMode="auto">
            <a:xfrm>
              <a:off x="4965701" y="3327401"/>
              <a:ext cx="1003300" cy="498475"/>
            </a:xfrm>
            <a:custGeom>
              <a:avLst/>
              <a:gdLst>
                <a:gd name="T0" fmla="*/ 54 w 1264"/>
                <a:gd name="T1" fmla="*/ 0 h 627"/>
                <a:gd name="T2" fmla="*/ 666 w 1264"/>
                <a:gd name="T3" fmla="*/ 317 h 627"/>
                <a:gd name="T4" fmla="*/ 1264 w 1264"/>
                <a:gd name="T5" fmla="*/ 442 h 627"/>
                <a:gd name="T6" fmla="*/ 1220 w 1264"/>
                <a:gd name="T7" fmla="*/ 570 h 627"/>
                <a:gd name="T8" fmla="*/ 1212 w 1264"/>
                <a:gd name="T9" fmla="*/ 590 h 627"/>
                <a:gd name="T10" fmla="*/ 607 w 1264"/>
                <a:gd name="T11" fmla="*/ 627 h 627"/>
                <a:gd name="T12" fmla="*/ 3 w 1264"/>
                <a:gd name="T13" fmla="*/ 344 h 627"/>
                <a:gd name="T14" fmla="*/ 3 w 1264"/>
                <a:gd name="T15" fmla="*/ 340 h 627"/>
                <a:gd name="T16" fmla="*/ 3 w 1264"/>
                <a:gd name="T17" fmla="*/ 329 h 627"/>
                <a:gd name="T18" fmla="*/ 1 w 1264"/>
                <a:gd name="T19" fmla="*/ 310 h 627"/>
                <a:gd name="T20" fmla="*/ 1 w 1264"/>
                <a:gd name="T21" fmla="*/ 287 h 627"/>
                <a:gd name="T22" fmla="*/ 0 w 1264"/>
                <a:gd name="T23" fmla="*/ 259 h 627"/>
                <a:gd name="T24" fmla="*/ 0 w 1264"/>
                <a:gd name="T25" fmla="*/ 228 h 627"/>
                <a:gd name="T26" fmla="*/ 0 w 1264"/>
                <a:gd name="T27" fmla="*/ 195 h 627"/>
                <a:gd name="T28" fmla="*/ 1 w 1264"/>
                <a:gd name="T29" fmla="*/ 163 h 627"/>
                <a:gd name="T30" fmla="*/ 4 w 1264"/>
                <a:gd name="T31" fmla="*/ 129 h 627"/>
                <a:gd name="T32" fmla="*/ 7 w 1264"/>
                <a:gd name="T33" fmla="*/ 98 h 627"/>
                <a:gd name="T34" fmla="*/ 14 w 1264"/>
                <a:gd name="T35" fmla="*/ 68 h 627"/>
                <a:gd name="T36" fmla="*/ 20 w 1264"/>
                <a:gd name="T37" fmla="*/ 43 h 627"/>
                <a:gd name="T38" fmla="*/ 29 w 1264"/>
                <a:gd name="T39" fmla="*/ 21 h 627"/>
                <a:gd name="T40" fmla="*/ 42 w 1264"/>
                <a:gd name="T41" fmla="*/ 8 h 627"/>
                <a:gd name="T42" fmla="*/ 54 w 1264"/>
                <a:gd name="T43"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4" h="627">
                  <a:moveTo>
                    <a:pt x="54" y="0"/>
                  </a:moveTo>
                  <a:lnTo>
                    <a:pt x="666" y="317"/>
                  </a:lnTo>
                  <a:lnTo>
                    <a:pt x="1264" y="442"/>
                  </a:lnTo>
                  <a:lnTo>
                    <a:pt x="1220" y="570"/>
                  </a:lnTo>
                  <a:lnTo>
                    <a:pt x="1212" y="590"/>
                  </a:lnTo>
                  <a:lnTo>
                    <a:pt x="607" y="627"/>
                  </a:lnTo>
                  <a:lnTo>
                    <a:pt x="3" y="344"/>
                  </a:lnTo>
                  <a:lnTo>
                    <a:pt x="3" y="340"/>
                  </a:lnTo>
                  <a:lnTo>
                    <a:pt x="3" y="329"/>
                  </a:lnTo>
                  <a:lnTo>
                    <a:pt x="1" y="310"/>
                  </a:lnTo>
                  <a:lnTo>
                    <a:pt x="1" y="287"/>
                  </a:lnTo>
                  <a:lnTo>
                    <a:pt x="0" y="259"/>
                  </a:lnTo>
                  <a:lnTo>
                    <a:pt x="0" y="228"/>
                  </a:lnTo>
                  <a:lnTo>
                    <a:pt x="0" y="195"/>
                  </a:lnTo>
                  <a:lnTo>
                    <a:pt x="1" y="163"/>
                  </a:lnTo>
                  <a:lnTo>
                    <a:pt x="4" y="129"/>
                  </a:lnTo>
                  <a:lnTo>
                    <a:pt x="7" y="98"/>
                  </a:lnTo>
                  <a:lnTo>
                    <a:pt x="14" y="68"/>
                  </a:lnTo>
                  <a:lnTo>
                    <a:pt x="20" y="43"/>
                  </a:lnTo>
                  <a:lnTo>
                    <a:pt x="29" y="21"/>
                  </a:lnTo>
                  <a:lnTo>
                    <a:pt x="42" y="8"/>
                  </a:lnTo>
                  <a:lnTo>
                    <a:pt x="54" y="0"/>
                  </a:lnTo>
                  <a:close/>
                </a:path>
              </a:pathLst>
            </a:custGeom>
            <a:solidFill>
              <a:srgbClr val="434A56"/>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46" name="Freeform 59"/>
            <p:cNvSpPr>
              <a:spLocks/>
            </p:cNvSpPr>
            <p:nvPr/>
          </p:nvSpPr>
          <p:spPr bwMode="auto">
            <a:xfrm>
              <a:off x="3727451" y="3141663"/>
              <a:ext cx="1325563" cy="1274763"/>
            </a:xfrm>
            <a:custGeom>
              <a:avLst/>
              <a:gdLst>
                <a:gd name="T0" fmla="*/ 1474 w 1671"/>
                <a:gd name="T1" fmla="*/ 3 h 1605"/>
                <a:gd name="T2" fmla="*/ 1491 w 1671"/>
                <a:gd name="T3" fmla="*/ 25 h 1605"/>
                <a:gd name="T4" fmla="*/ 1522 w 1671"/>
                <a:gd name="T5" fmla="*/ 64 h 1605"/>
                <a:gd name="T6" fmla="*/ 1559 w 1671"/>
                <a:gd name="T7" fmla="*/ 113 h 1605"/>
                <a:gd name="T8" fmla="*/ 1598 w 1671"/>
                <a:gd name="T9" fmla="*/ 169 h 1605"/>
                <a:gd name="T10" fmla="*/ 1634 w 1671"/>
                <a:gd name="T11" fmla="*/ 227 h 1605"/>
                <a:gd name="T12" fmla="*/ 1660 w 1671"/>
                <a:gd name="T13" fmla="*/ 278 h 1605"/>
                <a:gd name="T14" fmla="*/ 1671 w 1671"/>
                <a:gd name="T15" fmla="*/ 318 h 1605"/>
                <a:gd name="T16" fmla="*/ 1668 w 1671"/>
                <a:gd name="T17" fmla="*/ 369 h 1605"/>
                <a:gd name="T18" fmla="*/ 1657 w 1671"/>
                <a:gd name="T19" fmla="*/ 445 h 1605"/>
                <a:gd name="T20" fmla="*/ 1640 w 1671"/>
                <a:gd name="T21" fmla="*/ 539 h 1605"/>
                <a:gd name="T22" fmla="*/ 1618 w 1671"/>
                <a:gd name="T23" fmla="*/ 635 h 1605"/>
                <a:gd name="T24" fmla="*/ 1593 w 1671"/>
                <a:gd name="T25" fmla="*/ 727 h 1605"/>
                <a:gd name="T26" fmla="*/ 1567 w 1671"/>
                <a:gd name="T27" fmla="*/ 801 h 1605"/>
                <a:gd name="T28" fmla="*/ 1541 w 1671"/>
                <a:gd name="T29" fmla="*/ 849 h 1605"/>
                <a:gd name="T30" fmla="*/ 1519 w 1671"/>
                <a:gd name="T31" fmla="*/ 866 h 1605"/>
                <a:gd name="T32" fmla="*/ 1486 w 1671"/>
                <a:gd name="T33" fmla="*/ 894 h 1605"/>
                <a:gd name="T34" fmla="*/ 1441 w 1671"/>
                <a:gd name="T35" fmla="*/ 942 h 1605"/>
                <a:gd name="T36" fmla="*/ 1384 w 1671"/>
                <a:gd name="T37" fmla="*/ 1003 h 1605"/>
                <a:gd name="T38" fmla="*/ 1319 w 1671"/>
                <a:gd name="T39" fmla="*/ 1076 h 1605"/>
                <a:gd name="T40" fmla="*/ 1249 w 1671"/>
                <a:gd name="T41" fmla="*/ 1155 h 1605"/>
                <a:gd name="T42" fmla="*/ 1177 w 1671"/>
                <a:gd name="T43" fmla="*/ 1236 h 1605"/>
                <a:gd name="T44" fmla="*/ 1109 w 1671"/>
                <a:gd name="T45" fmla="*/ 1317 h 1605"/>
                <a:gd name="T46" fmla="*/ 1045 w 1671"/>
                <a:gd name="T47" fmla="*/ 1391 h 1605"/>
                <a:gd name="T48" fmla="*/ 989 w 1671"/>
                <a:gd name="T49" fmla="*/ 1456 h 1605"/>
                <a:gd name="T50" fmla="*/ 946 w 1671"/>
                <a:gd name="T51" fmla="*/ 1508 h 1605"/>
                <a:gd name="T52" fmla="*/ 916 w 1671"/>
                <a:gd name="T53" fmla="*/ 1542 h 1605"/>
                <a:gd name="T54" fmla="*/ 907 w 1671"/>
                <a:gd name="T55" fmla="*/ 1554 h 1605"/>
                <a:gd name="T56" fmla="*/ 738 w 1671"/>
                <a:gd name="T57" fmla="*/ 1591 h 1605"/>
                <a:gd name="T58" fmla="*/ 589 w 1671"/>
                <a:gd name="T59" fmla="*/ 1605 h 1605"/>
                <a:gd name="T60" fmla="*/ 460 w 1671"/>
                <a:gd name="T61" fmla="*/ 1601 h 1605"/>
                <a:gd name="T62" fmla="*/ 351 w 1671"/>
                <a:gd name="T63" fmla="*/ 1581 h 1605"/>
                <a:gd name="T64" fmla="*/ 260 w 1671"/>
                <a:gd name="T65" fmla="*/ 1548 h 1605"/>
                <a:gd name="T66" fmla="*/ 183 w 1671"/>
                <a:gd name="T67" fmla="*/ 1509 h 1605"/>
                <a:gd name="T68" fmla="*/ 123 w 1671"/>
                <a:gd name="T69" fmla="*/ 1464 h 1605"/>
                <a:gd name="T70" fmla="*/ 75 w 1671"/>
                <a:gd name="T71" fmla="*/ 1421 h 1605"/>
                <a:gd name="T72" fmla="*/ 41 w 1671"/>
                <a:gd name="T73" fmla="*/ 1379 h 1605"/>
                <a:gd name="T74" fmla="*/ 17 w 1671"/>
                <a:gd name="T75" fmla="*/ 1345 h 1605"/>
                <a:gd name="T76" fmla="*/ 5 w 1671"/>
                <a:gd name="T77" fmla="*/ 1321 h 1605"/>
                <a:gd name="T78" fmla="*/ 0 w 1671"/>
                <a:gd name="T79" fmla="*/ 1312 h 1605"/>
                <a:gd name="T80" fmla="*/ 134 w 1671"/>
                <a:gd name="T81" fmla="*/ 1081 h 1605"/>
                <a:gd name="T82" fmla="*/ 272 w 1671"/>
                <a:gd name="T83" fmla="*/ 880 h 1605"/>
                <a:gd name="T84" fmla="*/ 410 w 1671"/>
                <a:gd name="T85" fmla="*/ 709 h 1605"/>
                <a:gd name="T86" fmla="*/ 544 w 1671"/>
                <a:gd name="T87" fmla="*/ 565 h 1605"/>
                <a:gd name="T88" fmla="*/ 666 w 1671"/>
                <a:gd name="T89" fmla="*/ 445 h 1605"/>
                <a:gd name="T90" fmla="*/ 774 w 1671"/>
                <a:gd name="T91" fmla="*/ 351 h 1605"/>
                <a:gd name="T92" fmla="*/ 878 w 1671"/>
                <a:gd name="T93" fmla="*/ 264 h 1605"/>
                <a:gd name="T94" fmla="*/ 996 w 1671"/>
                <a:gd name="T95" fmla="*/ 185 h 1605"/>
                <a:gd name="T96" fmla="*/ 1115 w 1671"/>
                <a:gd name="T97" fmla="*/ 123 h 1605"/>
                <a:gd name="T98" fmla="*/ 1225 w 1671"/>
                <a:gd name="T99" fmla="*/ 74 h 1605"/>
                <a:gd name="T100" fmla="*/ 1323 w 1671"/>
                <a:gd name="T101" fmla="*/ 39 h 1605"/>
                <a:gd name="T102" fmla="*/ 1401 w 1671"/>
                <a:gd name="T103" fmla="*/ 17 h 1605"/>
                <a:gd name="T104" fmla="*/ 1452 w 1671"/>
                <a:gd name="T105" fmla="*/ 5 h 1605"/>
                <a:gd name="T106" fmla="*/ 1471 w 1671"/>
                <a:gd name="T107"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1" h="1605">
                  <a:moveTo>
                    <a:pt x="1471" y="0"/>
                  </a:moveTo>
                  <a:lnTo>
                    <a:pt x="1474" y="3"/>
                  </a:lnTo>
                  <a:lnTo>
                    <a:pt x="1480" y="12"/>
                  </a:lnTo>
                  <a:lnTo>
                    <a:pt x="1491" y="25"/>
                  </a:lnTo>
                  <a:lnTo>
                    <a:pt x="1505" y="42"/>
                  </a:lnTo>
                  <a:lnTo>
                    <a:pt x="1522" y="64"/>
                  </a:lnTo>
                  <a:lnTo>
                    <a:pt x="1541" y="87"/>
                  </a:lnTo>
                  <a:lnTo>
                    <a:pt x="1559" y="113"/>
                  </a:lnTo>
                  <a:lnTo>
                    <a:pt x="1579" y="141"/>
                  </a:lnTo>
                  <a:lnTo>
                    <a:pt x="1598" y="169"/>
                  </a:lnTo>
                  <a:lnTo>
                    <a:pt x="1617" y="199"/>
                  </a:lnTo>
                  <a:lnTo>
                    <a:pt x="1634" y="227"/>
                  </a:lnTo>
                  <a:lnTo>
                    <a:pt x="1648" y="253"/>
                  </a:lnTo>
                  <a:lnTo>
                    <a:pt x="1660" y="278"/>
                  </a:lnTo>
                  <a:lnTo>
                    <a:pt x="1668" y="300"/>
                  </a:lnTo>
                  <a:lnTo>
                    <a:pt x="1671" y="318"/>
                  </a:lnTo>
                  <a:lnTo>
                    <a:pt x="1671" y="340"/>
                  </a:lnTo>
                  <a:lnTo>
                    <a:pt x="1668" y="369"/>
                  </a:lnTo>
                  <a:lnTo>
                    <a:pt x="1663" y="405"/>
                  </a:lnTo>
                  <a:lnTo>
                    <a:pt x="1657" y="445"/>
                  </a:lnTo>
                  <a:lnTo>
                    <a:pt x="1649" y="491"/>
                  </a:lnTo>
                  <a:lnTo>
                    <a:pt x="1640" y="539"/>
                  </a:lnTo>
                  <a:lnTo>
                    <a:pt x="1629" y="587"/>
                  </a:lnTo>
                  <a:lnTo>
                    <a:pt x="1618" y="635"/>
                  </a:lnTo>
                  <a:lnTo>
                    <a:pt x="1606" y="683"/>
                  </a:lnTo>
                  <a:lnTo>
                    <a:pt x="1593" y="727"/>
                  </a:lnTo>
                  <a:lnTo>
                    <a:pt x="1579" y="767"/>
                  </a:lnTo>
                  <a:lnTo>
                    <a:pt x="1567" y="801"/>
                  </a:lnTo>
                  <a:lnTo>
                    <a:pt x="1553" y="829"/>
                  </a:lnTo>
                  <a:lnTo>
                    <a:pt x="1541" y="849"/>
                  </a:lnTo>
                  <a:lnTo>
                    <a:pt x="1528" y="860"/>
                  </a:lnTo>
                  <a:lnTo>
                    <a:pt x="1519" y="866"/>
                  </a:lnTo>
                  <a:lnTo>
                    <a:pt x="1505" y="877"/>
                  </a:lnTo>
                  <a:lnTo>
                    <a:pt x="1486" y="894"/>
                  </a:lnTo>
                  <a:lnTo>
                    <a:pt x="1466" y="916"/>
                  </a:lnTo>
                  <a:lnTo>
                    <a:pt x="1441" y="942"/>
                  </a:lnTo>
                  <a:lnTo>
                    <a:pt x="1413" y="970"/>
                  </a:lnTo>
                  <a:lnTo>
                    <a:pt x="1384" y="1003"/>
                  </a:lnTo>
                  <a:lnTo>
                    <a:pt x="1351" y="1039"/>
                  </a:lnTo>
                  <a:lnTo>
                    <a:pt x="1319" y="1076"/>
                  </a:lnTo>
                  <a:lnTo>
                    <a:pt x="1284" y="1115"/>
                  </a:lnTo>
                  <a:lnTo>
                    <a:pt x="1249" y="1155"/>
                  </a:lnTo>
                  <a:lnTo>
                    <a:pt x="1213" y="1195"/>
                  </a:lnTo>
                  <a:lnTo>
                    <a:pt x="1177" y="1236"/>
                  </a:lnTo>
                  <a:lnTo>
                    <a:pt x="1143" y="1278"/>
                  </a:lnTo>
                  <a:lnTo>
                    <a:pt x="1109" y="1317"/>
                  </a:lnTo>
                  <a:lnTo>
                    <a:pt x="1076" y="1355"/>
                  </a:lnTo>
                  <a:lnTo>
                    <a:pt x="1045" y="1391"/>
                  </a:lnTo>
                  <a:lnTo>
                    <a:pt x="1016" y="1425"/>
                  </a:lnTo>
                  <a:lnTo>
                    <a:pt x="989" y="1456"/>
                  </a:lnTo>
                  <a:lnTo>
                    <a:pt x="966" y="1484"/>
                  </a:lnTo>
                  <a:lnTo>
                    <a:pt x="946" y="1508"/>
                  </a:lnTo>
                  <a:lnTo>
                    <a:pt x="929" y="1526"/>
                  </a:lnTo>
                  <a:lnTo>
                    <a:pt x="916" y="1542"/>
                  </a:lnTo>
                  <a:lnTo>
                    <a:pt x="910" y="1549"/>
                  </a:lnTo>
                  <a:lnTo>
                    <a:pt x="907" y="1554"/>
                  </a:lnTo>
                  <a:lnTo>
                    <a:pt x="820" y="1576"/>
                  </a:lnTo>
                  <a:lnTo>
                    <a:pt x="738" y="1591"/>
                  </a:lnTo>
                  <a:lnTo>
                    <a:pt x="660" y="1601"/>
                  </a:lnTo>
                  <a:lnTo>
                    <a:pt x="589" y="1605"/>
                  </a:lnTo>
                  <a:lnTo>
                    <a:pt x="522" y="1605"/>
                  </a:lnTo>
                  <a:lnTo>
                    <a:pt x="460" y="1601"/>
                  </a:lnTo>
                  <a:lnTo>
                    <a:pt x="404" y="1593"/>
                  </a:lnTo>
                  <a:lnTo>
                    <a:pt x="351" y="1581"/>
                  </a:lnTo>
                  <a:lnTo>
                    <a:pt x="303" y="1567"/>
                  </a:lnTo>
                  <a:lnTo>
                    <a:pt x="260" y="1548"/>
                  </a:lnTo>
                  <a:lnTo>
                    <a:pt x="219" y="1529"/>
                  </a:lnTo>
                  <a:lnTo>
                    <a:pt x="183" y="1509"/>
                  </a:lnTo>
                  <a:lnTo>
                    <a:pt x="151" y="1487"/>
                  </a:lnTo>
                  <a:lnTo>
                    <a:pt x="123" y="1464"/>
                  </a:lnTo>
                  <a:lnTo>
                    <a:pt x="97" y="1442"/>
                  </a:lnTo>
                  <a:lnTo>
                    <a:pt x="75" y="1421"/>
                  </a:lnTo>
                  <a:lnTo>
                    <a:pt x="56" y="1399"/>
                  </a:lnTo>
                  <a:lnTo>
                    <a:pt x="41" y="1379"/>
                  </a:lnTo>
                  <a:lnTo>
                    <a:pt x="28" y="1360"/>
                  </a:lnTo>
                  <a:lnTo>
                    <a:pt x="17" y="1345"/>
                  </a:lnTo>
                  <a:lnTo>
                    <a:pt x="10" y="1331"/>
                  </a:lnTo>
                  <a:lnTo>
                    <a:pt x="5" y="1321"/>
                  </a:lnTo>
                  <a:lnTo>
                    <a:pt x="2" y="1315"/>
                  </a:lnTo>
                  <a:lnTo>
                    <a:pt x="0" y="1312"/>
                  </a:lnTo>
                  <a:lnTo>
                    <a:pt x="67" y="1192"/>
                  </a:lnTo>
                  <a:lnTo>
                    <a:pt x="134" y="1081"/>
                  </a:lnTo>
                  <a:lnTo>
                    <a:pt x="204" y="977"/>
                  </a:lnTo>
                  <a:lnTo>
                    <a:pt x="272" y="880"/>
                  </a:lnTo>
                  <a:lnTo>
                    <a:pt x="342" y="792"/>
                  </a:lnTo>
                  <a:lnTo>
                    <a:pt x="410" y="709"/>
                  </a:lnTo>
                  <a:lnTo>
                    <a:pt x="478" y="633"/>
                  </a:lnTo>
                  <a:lnTo>
                    <a:pt x="544" y="565"/>
                  </a:lnTo>
                  <a:lnTo>
                    <a:pt x="606" y="501"/>
                  </a:lnTo>
                  <a:lnTo>
                    <a:pt x="666" y="445"/>
                  </a:lnTo>
                  <a:lnTo>
                    <a:pt x="722" y="396"/>
                  </a:lnTo>
                  <a:lnTo>
                    <a:pt x="774" y="351"/>
                  </a:lnTo>
                  <a:lnTo>
                    <a:pt x="819" y="310"/>
                  </a:lnTo>
                  <a:lnTo>
                    <a:pt x="878" y="264"/>
                  </a:lnTo>
                  <a:lnTo>
                    <a:pt x="937" y="222"/>
                  </a:lnTo>
                  <a:lnTo>
                    <a:pt x="996" y="185"/>
                  </a:lnTo>
                  <a:lnTo>
                    <a:pt x="1056" y="152"/>
                  </a:lnTo>
                  <a:lnTo>
                    <a:pt x="1115" y="123"/>
                  </a:lnTo>
                  <a:lnTo>
                    <a:pt x="1171" y="96"/>
                  </a:lnTo>
                  <a:lnTo>
                    <a:pt x="1225" y="74"/>
                  </a:lnTo>
                  <a:lnTo>
                    <a:pt x="1277" y="56"/>
                  </a:lnTo>
                  <a:lnTo>
                    <a:pt x="1323" y="39"/>
                  </a:lnTo>
                  <a:lnTo>
                    <a:pt x="1365" y="26"/>
                  </a:lnTo>
                  <a:lnTo>
                    <a:pt x="1401" y="17"/>
                  </a:lnTo>
                  <a:lnTo>
                    <a:pt x="1430" y="9"/>
                  </a:lnTo>
                  <a:lnTo>
                    <a:pt x="1452" y="5"/>
                  </a:lnTo>
                  <a:lnTo>
                    <a:pt x="1466" y="1"/>
                  </a:lnTo>
                  <a:lnTo>
                    <a:pt x="1471" y="0"/>
                  </a:lnTo>
                  <a:close/>
                </a:path>
              </a:pathLst>
            </a:custGeom>
            <a:solidFill>
              <a:srgbClr val="596273"/>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47" name="Freeform 60"/>
            <p:cNvSpPr>
              <a:spLocks/>
            </p:cNvSpPr>
            <p:nvPr/>
          </p:nvSpPr>
          <p:spPr bwMode="auto">
            <a:xfrm>
              <a:off x="4894263" y="2955926"/>
              <a:ext cx="434975" cy="485775"/>
            </a:xfrm>
            <a:custGeom>
              <a:avLst/>
              <a:gdLst>
                <a:gd name="T0" fmla="*/ 144 w 548"/>
                <a:gd name="T1" fmla="*/ 0 h 612"/>
                <a:gd name="T2" fmla="*/ 149 w 548"/>
                <a:gd name="T3" fmla="*/ 2 h 612"/>
                <a:gd name="T4" fmla="*/ 158 w 548"/>
                <a:gd name="T5" fmla="*/ 8 h 612"/>
                <a:gd name="T6" fmla="*/ 174 w 548"/>
                <a:gd name="T7" fmla="*/ 17 h 612"/>
                <a:gd name="T8" fmla="*/ 195 w 548"/>
                <a:gd name="T9" fmla="*/ 30 h 612"/>
                <a:gd name="T10" fmla="*/ 220 w 548"/>
                <a:gd name="T11" fmla="*/ 44 h 612"/>
                <a:gd name="T12" fmla="*/ 248 w 548"/>
                <a:gd name="T13" fmla="*/ 61 h 612"/>
                <a:gd name="T14" fmla="*/ 279 w 548"/>
                <a:gd name="T15" fmla="*/ 80 h 612"/>
                <a:gd name="T16" fmla="*/ 312 w 548"/>
                <a:gd name="T17" fmla="*/ 98 h 612"/>
                <a:gd name="T18" fmla="*/ 344 w 548"/>
                <a:gd name="T19" fmla="*/ 118 h 612"/>
                <a:gd name="T20" fmla="*/ 379 w 548"/>
                <a:gd name="T21" fmla="*/ 139 h 612"/>
                <a:gd name="T22" fmla="*/ 411 w 548"/>
                <a:gd name="T23" fmla="*/ 159 h 612"/>
                <a:gd name="T24" fmla="*/ 442 w 548"/>
                <a:gd name="T25" fmla="*/ 179 h 612"/>
                <a:gd name="T26" fmla="*/ 470 w 548"/>
                <a:gd name="T27" fmla="*/ 198 h 612"/>
                <a:gd name="T28" fmla="*/ 495 w 548"/>
                <a:gd name="T29" fmla="*/ 215 h 612"/>
                <a:gd name="T30" fmla="*/ 517 w 548"/>
                <a:gd name="T31" fmla="*/ 230 h 612"/>
                <a:gd name="T32" fmla="*/ 534 w 548"/>
                <a:gd name="T33" fmla="*/ 243 h 612"/>
                <a:gd name="T34" fmla="*/ 545 w 548"/>
                <a:gd name="T35" fmla="*/ 253 h 612"/>
                <a:gd name="T36" fmla="*/ 548 w 548"/>
                <a:gd name="T37" fmla="*/ 263 h 612"/>
                <a:gd name="T38" fmla="*/ 543 w 548"/>
                <a:gd name="T39" fmla="*/ 275 h 612"/>
                <a:gd name="T40" fmla="*/ 529 w 548"/>
                <a:gd name="T41" fmla="*/ 288 h 612"/>
                <a:gd name="T42" fmla="*/ 509 w 548"/>
                <a:gd name="T43" fmla="*/ 300 h 612"/>
                <a:gd name="T44" fmla="*/ 483 w 548"/>
                <a:gd name="T45" fmla="*/ 316 h 612"/>
                <a:gd name="T46" fmla="*/ 453 w 548"/>
                <a:gd name="T47" fmla="*/ 331 h 612"/>
                <a:gd name="T48" fmla="*/ 419 w 548"/>
                <a:gd name="T49" fmla="*/ 350 h 612"/>
                <a:gd name="T50" fmla="*/ 383 w 548"/>
                <a:gd name="T51" fmla="*/ 368 h 612"/>
                <a:gd name="T52" fmla="*/ 346 w 548"/>
                <a:gd name="T53" fmla="*/ 390 h 612"/>
                <a:gd name="T54" fmla="*/ 310 w 548"/>
                <a:gd name="T55" fmla="*/ 415 h 612"/>
                <a:gd name="T56" fmla="*/ 276 w 548"/>
                <a:gd name="T57" fmla="*/ 440 h 612"/>
                <a:gd name="T58" fmla="*/ 243 w 548"/>
                <a:gd name="T59" fmla="*/ 468 h 612"/>
                <a:gd name="T60" fmla="*/ 216 w 548"/>
                <a:gd name="T61" fmla="*/ 499 h 612"/>
                <a:gd name="T62" fmla="*/ 192 w 548"/>
                <a:gd name="T63" fmla="*/ 531 h 612"/>
                <a:gd name="T64" fmla="*/ 175 w 548"/>
                <a:gd name="T65" fmla="*/ 567 h 612"/>
                <a:gd name="T66" fmla="*/ 164 w 548"/>
                <a:gd name="T67" fmla="*/ 592 h 612"/>
                <a:gd name="T68" fmla="*/ 153 w 548"/>
                <a:gd name="T69" fmla="*/ 606 h 612"/>
                <a:gd name="T70" fmla="*/ 141 w 548"/>
                <a:gd name="T71" fmla="*/ 612 h 612"/>
                <a:gd name="T72" fmla="*/ 129 w 548"/>
                <a:gd name="T73" fmla="*/ 611 h 612"/>
                <a:gd name="T74" fmla="*/ 115 w 548"/>
                <a:gd name="T75" fmla="*/ 601 h 612"/>
                <a:gd name="T76" fmla="*/ 102 w 548"/>
                <a:gd name="T77" fmla="*/ 587 h 612"/>
                <a:gd name="T78" fmla="*/ 88 w 548"/>
                <a:gd name="T79" fmla="*/ 567 h 612"/>
                <a:gd name="T80" fmla="*/ 76 w 548"/>
                <a:gd name="T81" fmla="*/ 542 h 612"/>
                <a:gd name="T82" fmla="*/ 63 w 548"/>
                <a:gd name="T83" fmla="*/ 514 h 612"/>
                <a:gd name="T84" fmla="*/ 52 w 548"/>
                <a:gd name="T85" fmla="*/ 485 h 612"/>
                <a:gd name="T86" fmla="*/ 42 w 548"/>
                <a:gd name="T87" fmla="*/ 452 h 612"/>
                <a:gd name="T88" fmla="*/ 31 w 548"/>
                <a:gd name="T89" fmla="*/ 420 h 612"/>
                <a:gd name="T90" fmla="*/ 21 w 548"/>
                <a:gd name="T91" fmla="*/ 385 h 612"/>
                <a:gd name="T92" fmla="*/ 14 w 548"/>
                <a:gd name="T93" fmla="*/ 354 h 612"/>
                <a:gd name="T94" fmla="*/ 7 w 548"/>
                <a:gd name="T95" fmla="*/ 323 h 612"/>
                <a:gd name="T96" fmla="*/ 3 w 548"/>
                <a:gd name="T97" fmla="*/ 295 h 612"/>
                <a:gd name="T98" fmla="*/ 0 w 548"/>
                <a:gd name="T99" fmla="*/ 271 h 612"/>
                <a:gd name="T100" fmla="*/ 0 w 548"/>
                <a:gd name="T101" fmla="*/ 250 h 612"/>
                <a:gd name="T102" fmla="*/ 0 w 548"/>
                <a:gd name="T103" fmla="*/ 235 h 612"/>
                <a:gd name="T104" fmla="*/ 144 w 548"/>
                <a:gd name="T105"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8" h="612">
                  <a:moveTo>
                    <a:pt x="144" y="0"/>
                  </a:moveTo>
                  <a:lnTo>
                    <a:pt x="149" y="2"/>
                  </a:lnTo>
                  <a:lnTo>
                    <a:pt x="158" y="8"/>
                  </a:lnTo>
                  <a:lnTo>
                    <a:pt x="174" y="17"/>
                  </a:lnTo>
                  <a:lnTo>
                    <a:pt x="195" y="30"/>
                  </a:lnTo>
                  <a:lnTo>
                    <a:pt x="220" y="44"/>
                  </a:lnTo>
                  <a:lnTo>
                    <a:pt x="248" y="61"/>
                  </a:lnTo>
                  <a:lnTo>
                    <a:pt x="279" y="80"/>
                  </a:lnTo>
                  <a:lnTo>
                    <a:pt x="312" y="98"/>
                  </a:lnTo>
                  <a:lnTo>
                    <a:pt x="344" y="118"/>
                  </a:lnTo>
                  <a:lnTo>
                    <a:pt x="379" y="139"/>
                  </a:lnTo>
                  <a:lnTo>
                    <a:pt x="411" y="159"/>
                  </a:lnTo>
                  <a:lnTo>
                    <a:pt x="442" y="179"/>
                  </a:lnTo>
                  <a:lnTo>
                    <a:pt x="470" y="198"/>
                  </a:lnTo>
                  <a:lnTo>
                    <a:pt x="495" y="215"/>
                  </a:lnTo>
                  <a:lnTo>
                    <a:pt x="517" y="230"/>
                  </a:lnTo>
                  <a:lnTo>
                    <a:pt x="534" y="243"/>
                  </a:lnTo>
                  <a:lnTo>
                    <a:pt x="545" y="253"/>
                  </a:lnTo>
                  <a:lnTo>
                    <a:pt x="548" y="263"/>
                  </a:lnTo>
                  <a:lnTo>
                    <a:pt x="543" y="275"/>
                  </a:lnTo>
                  <a:lnTo>
                    <a:pt x="529" y="288"/>
                  </a:lnTo>
                  <a:lnTo>
                    <a:pt x="509" y="300"/>
                  </a:lnTo>
                  <a:lnTo>
                    <a:pt x="483" y="316"/>
                  </a:lnTo>
                  <a:lnTo>
                    <a:pt x="453" y="331"/>
                  </a:lnTo>
                  <a:lnTo>
                    <a:pt x="419" y="350"/>
                  </a:lnTo>
                  <a:lnTo>
                    <a:pt x="383" y="368"/>
                  </a:lnTo>
                  <a:lnTo>
                    <a:pt x="346" y="390"/>
                  </a:lnTo>
                  <a:lnTo>
                    <a:pt x="310" y="415"/>
                  </a:lnTo>
                  <a:lnTo>
                    <a:pt x="276" y="440"/>
                  </a:lnTo>
                  <a:lnTo>
                    <a:pt x="243" y="468"/>
                  </a:lnTo>
                  <a:lnTo>
                    <a:pt x="216" y="499"/>
                  </a:lnTo>
                  <a:lnTo>
                    <a:pt x="192" y="531"/>
                  </a:lnTo>
                  <a:lnTo>
                    <a:pt x="175" y="567"/>
                  </a:lnTo>
                  <a:lnTo>
                    <a:pt x="164" y="592"/>
                  </a:lnTo>
                  <a:lnTo>
                    <a:pt x="153" y="606"/>
                  </a:lnTo>
                  <a:lnTo>
                    <a:pt x="141" y="612"/>
                  </a:lnTo>
                  <a:lnTo>
                    <a:pt x="129" y="611"/>
                  </a:lnTo>
                  <a:lnTo>
                    <a:pt x="115" y="601"/>
                  </a:lnTo>
                  <a:lnTo>
                    <a:pt x="102" y="587"/>
                  </a:lnTo>
                  <a:lnTo>
                    <a:pt x="88" y="567"/>
                  </a:lnTo>
                  <a:lnTo>
                    <a:pt x="76" y="542"/>
                  </a:lnTo>
                  <a:lnTo>
                    <a:pt x="63" y="514"/>
                  </a:lnTo>
                  <a:lnTo>
                    <a:pt x="52" y="485"/>
                  </a:lnTo>
                  <a:lnTo>
                    <a:pt x="42" y="452"/>
                  </a:lnTo>
                  <a:lnTo>
                    <a:pt x="31" y="420"/>
                  </a:lnTo>
                  <a:lnTo>
                    <a:pt x="21" y="385"/>
                  </a:lnTo>
                  <a:lnTo>
                    <a:pt x="14" y="354"/>
                  </a:lnTo>
                  <a:lnTo>
                    <a:pt x="7" y="323"/>
                  </a:lnTo>
                  <a:lnTo>
                    <a:pt x="3" y="295"/>
                  </a:lnTo>
                  <a:lnTo>
                    <a:pt x="0" y="271"/>
                  </a:lnTo>
                  <a:lnTo>
                    <a:pt x="0" y="250"/>
                  </a:lnTo>
                  <a:lnTo>
                    <a:pt x="0" y="235"/>
                  </a:lnTo>
                  <a:lnTo>
                    <a:pt x="144" y="0"/>
                  </a:lnTo>
                  <a:close/>
                </a:path>
              </a:pathLst>
            </a:custGeom>
            <a:solidFill>
              <a:srgbClr val="DEC398"/>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48" name="Freeform 16"/>
            <p:cNvSpPr>
              <a:spLocks/>
            </p:cNvSpPr>
            <p:nvPr/>
          </p:nvSpPr>
          <p:spPr bwMode="auto">
            <a:xfrm>
              <a:off x="4837132" y="3098801"/>
              <a:ext cx="266681" cy="495300"/>
            </a:xfrm>
            <a:custGeom>
              <a:avLst/>
              <a:gdLst>
                <a:gd name="T0" fmla="*/ 93 w 321"/>
                <a:gd name="T1" fmla="*/ 0 h 622"/>
                <a:gd name="T2" fmla="*/ 321 w 321"/>
                <a:gd name="T3" fmla="*/ 378 h 622"/>
                <a:gd name="T4" fmla="*/ 222 w 321"/>
                <a:gd name="T5" fmla="*/ 622 h 622"/>
                <a:gd name="T6" fmla="*/ 219 w 321"/>
                <a:gd name="T7" fmla="*/ 617 h 622"/>
                <a:gd name="T8" fmla="*/ 212 w 321"/>
                <a:gd name="T9" fmla="*/ 608 h 622"/>
                <a:gd name="T10" fmla="*/ 203 w 321"/>
                <a:gd name="T11" fmla="*/ 591 h 622"/>
                <a:gd name="T12" fmla="*/ 191 w 321"/>
                <a:gd name="T13" fmla="*/ 568 h 622"/>
                <a:gd name="T14" fmla="*/ 175 w 321"/>
                <a:gd name="T15" fmla="*/ 540 h 622"/>
                <a:gd name="T16" fmla="*/ 158 w 321"/>
                <a:gd name="T17" fmla="*/ 509 h 622"/>
                <a:gd name="T18" fmla="*/ 139 w 321"/>
                <a:gd name="T19" fmla="*/ 473 h 622"/>
                <a:gd name="T20" fmla="*/ 121 w 321"/>
                <a:gd name="T21" fmla="*/ 436 h 622"/>
                <a:gd name="T22" fmla="*/ 101 w 321"/>
                <a:gd name="T23" fmla="*/ 395 h 622"/>
                <a:gd name="T24" fmla="*/ 82 w 321"/>
                <a:gd name="T25" fmla="*/ 354 h 622"/>
                <a:gd name="T26" fmla="*/ 63 w 321"/>
                <a:gd name="T27" fmla="*/ 312 h 622"/>
                <a:gd name="T28" fmla="*/ 45 w 321"/>
                <a:gd name="T29" fmla="*/ 268 h 622"/>
                <a:gd name="T30" fmla="*/ 29 w 321"/>
                <a:gd name="T31" fmla="*/ 226 h 622"/>
                <a:gd name="T32" fmla="*/ 17 w 321"/>
                <a:gd name="T33" fmla="*/ 186 h 622"/>
                <a:gd name="T34" fmla="*/ 6 w 321"/>
                <a:gd name="T35" fmla="*/ 147 h 622"/>
                <a:gd name="T36" fmla="*/ 0 w 321"/>
                <a:gd name="T37" fmla="*/ 111 h 622"/>
                <a:gd name="T38" fmla="*/ 93 w 321"/>
                <a:gd name="T39" fmla="*/ 0 h 622"/>
                <a:gd name="connsiteX0" fmla="*/ 3331 w 10434"/>
                <a:gd name="connsiteY0" fmla="*/ 0 h 10000"/>
                <a:gd name="connsiteX1" fmla="*/ 10434 w 10434"/>
                <a:gd name="connsiteY1" fmla="*/ 6077 h 10000"/>
                <a:gd name="connsiteX2" fmla="*/ 7350 w 10434"/>
                <a:gd name="connsiteY2" fmla="*/ 10000 h 10000"/>
                <a:gd name="connsiteX3" fmla="*/ 7256 w 10434"/>
                <a:gd name="connsiteY3" fmla="*/ 9920 h 10000"/>
                <a:gd name="connsiteX4" fmla="*/ 7038 w 10434"/>
                <a:gd name="connsiteY4" fmla="*/ 9775 h 10000"/>
                <a:gd name="connsiteX5" fmla="*/ 6758 w 10434"/>
                <a:gd name="connsiteY5" fmla="*/ 9502 h 10000"/>
                <a:gd name="connsiteX6" fmla="*/ 6384 w 10434"/>
                <a:gd name="connsiteY6" fmla="*/ 9132 h 10000"/>
                <a:gd name="connsiteX7" fmla="*/ 5886 w 10434"/>
                <a:gd name="connsiteY7" fmla="*/ 8682 h 10000"/>
                <a:gd name="connsiteX8" fmla="*/ 5356 w 10434"/>
                <a:gd name="connsiteY8" fmla="*/ 8183 h 10000"/>
                <a:gd name="connsiteX9" fmla="*/ 4764 w 10434"/>
                <a:gd name="connsiteY9" fmla="*/ 7605 h 10000"/>
                <a:gd name="connsiteX10" fmla="*/ 4203 w 10434"/>
                <a:gd name="connsiteY10" fmla="*/ 7010 h 10000"/>
                <a:gd name="connsiteX11" fmla="*/ 3580 w 10434"/>
                <a:gd name="connsiteY11" fmla="*/ 6350 h 10000"/>
                <a:gd name="connsiteX12" fmla="*/ 2989 w 10434"/>
                <a:gd name="connsiteY12" fmla="*/ 5691 h 10000"/>
                <a:gd name="connsiteX13" fmla="*/ 2397 w 10434"/>
                <a:gd name="connsiteY13" fmla="*/ 5016 h 10000"/>
                <a:gd name="connsiteX14" fmla="*/ 1836 w 10434"/>
                <a:gd name="connsiteY14" fmla="*/ 4309 h 10000"/>
                <a:gd name="connsiteX15" fmla="*/ 1337 w 10434"/>
                <a:gd name="connsiteY15" fmla="*/ 3633 h 10000"/>
                <a:gd name="connsiteX16" fmla="*/ 964 w 10434"/>
                <a:gd name="connsiteY16" fmla="*/ 2990 h 10000"/>
                <a:gd name="connsiteX17" fmla="*/ 621 w 10434"/>
                <a:gd name="connsiteY17" fmla="*/ 2363 h 10000"/>
                <a:gd name="connsiteX18" fmla="*/ 0 w 10434"/>
                <a:gd name="connsiteY18" fmla="*/ 1002 h 10000"/>
                <a:gd name="connsiteX19" fmla="*/ 3331 w 10434"/>
                <a:gd name="connsiteY1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34" h="10000">
                  <a:moveTo>
                    <a:pt x="3331" y="0"/>
                  </a:moveTo>
                  <a:lnTo>
                    <a:pt x="10434" y="6077"/>
                  </a:lnTo>
                  <a:lnTo>
                    <a:pt x="7350" y="10000"/>
                  </a:lnTo>
                  <a:cubicBezTo>
                    <a:pt x="7319" y="9973"/>
                    <a:pt x="7287" y="9947"/>
                    <a:pt x="7256" y="9920"/>
                  </a:cubicBezTo>
                  <a:lnTo>
                    <a:pt x="7038" y="9775"/>
                  </a:lnTo>
                  <a:lnTo>
                    <a:pt x="6758" y="9502"/>
                  </a:lnTo>
                  <a:lnTo>
                    <a:pt x="6384" y="9132"/>
                  </a:lnTo>
                  <a:lnTo>
                    <a:pt x="5886" y="8682"/>
                  </a:lnTo>
                  <a:lnTo>
                    <a:pt x="5356" y="8183"/>
                  </a:lnTo>
                  <a:lnTo>
                    <a:pt x="4764" y="7605"/>
                  </a:lnTo>
                  <a:lnTo>
                    <a:pt x="4203" y="7010"/>
                  </a:lnTo>
                  <a:lnTo>
                    <a:pt x="3580" y="6350"/>
                  </a:lnTo>
                  <a:lnTo>
                    <a:pt x="2989" y="5691"/>
                  </a:lnTo>
                  <a:lnTo>
                    <a:pt x="2397" y="5016"/>
                  </a:lnTo>
                  <a:lnTo>
                    <a:pt x="1836" y="4309"/>
                  </a:lnTo>
                  <a:lnTo>
                    <a:pt x="1337" y="3633"/>
                  </a:lnTo>
                  <a:lnTo>
                    <a:pt x="964" y="2990"/>
                  </a:lnTo>
                  <a:lnTo>
                    <a:pt x="621" y="2363"/>
                  </a:lnTo>
                  <a:lnTo>
                    <a:pt x="0" y="1002"/>
                  </a:lnTo>
                  <a:lnTo>
                    <a:pt x="3331" y="0"/>
                  </a:lnTo>
                  <a:close/>
                </a:path>
              </a:pathLst>
            </a:custGeom>
            <a:solidFill>
              <a:schemeClr val="bg1">
                <a:lumMod val="85000"/>
              </a:schemeClr>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49" name="Freeform 17"/>
            <p:cNvSpPr>
              <a:spLocks/>
            </p:cNvSpPr>
            <p:nvPr/>
          </p:nvSpPr>
          <p:spPr bwMode="auto">
            <a:xfrm>
              <a:off x="5848351" y="3763963"/>
              <a:ext cx="500063" cy="234950"/>
            </a:xfrm>
            <a:custGeom>
              <a:avLst/>
              <a:gdLst>
                <a:gd name="T0" fmla="*/ 527 w 631"/>
                <a:gd name="T1" fmla="*/ 0 h 295"/>
                <a:gd name="T2" fmla="*/ 631 w 631"/>
                <a:gd name="T3" fmla="*/ 140 h 295"/>
                <a:gd name="T4" fmla="*/ 527 w 631"/>
                <a:gd name="T5" fmla="*/ 262 h 295"/>
                <a:gd name="T6" fmla="*/ 510 w 631"/>
                <a:gd name="T7" fmla="*/ 205 h 295"/>
                <a:gd name="T8" fmla="*/ 486 w 631"/>
                <a:gd name="T9" fmla="*/ 146 h 295"/>
                <a:gd name="T10" fmla="*/ 386 w 631"/>
                <a:gd name="T11" fmla="*/ 166 h 295"/>
                <a:gd name="T12" fmla="*/ 459 w 631"/>
                <a:gd name="T13" fmla="*/ 295 h 295"/>
                <a:gd name="T14" fmla="*/ 252 w 631"/>
                <a:gd name="T15" fmla="*/ 189 h 295"/>
                <a:gd name="T16" fmla="*/ 0 w 631"/>
                <a:gd name="T17" fmla="*/ 228 h 295"/>
                <a:gd name="T18" fmla="*/ 140 w 631"/>
                <a:gd name="T19" fmla="*/ 42 h 295"/>
                <a:gd name="T20" fmla="*/ 291 w 631"/>
                <a:gd name="T21" fmla="*/ 42 h 295"/>
                <a:gd name="T22" fmla="*/ 527 w 631"/>
                <a:gd name="T23"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1" h="295">
                  <a:moveTo>
                    <a:pt x="527" y="0"/>
                  </a:moveTo>
                  <a:lnTo>
                    <a:pt x="631" y="140"/>
                  </a:lnTo>
                  <a:lnTo>
                    <a:pt x="527" y="262"/>
                  </a:lnTo>
                  <a:lnTo>
                    <a:pt x="510" y="205"/>
                  </a:lnTo>
                  <a:lnTo>
                    <a:pt x="486" y="146"/>
                  </a:lnTo>
                  <a:lnTo>
                    <a:pt x="386" y="166"/>
                  </a:lnTo>
                  <a:lnTo>
                    <a:pt x="459" y="295"/>
                  </a:lnTo>
                  <a:lnTo>
                    <a:pt x="252" y="189"/>
                  </a:lnTo>
                  <a:lnTo>
                    <a:pt x="0" y="228"/>
                  </a:lnTo>
                  <a:lnTo>
                    <a:pt x="140" y="42"/>
                  </a:lnTo>
                  <a:lnTo>
                    <a:pt x="291" y="42"/>
                  </a:lnTo>
                  <a:lnTo>
                    <a:pt x="527" y="0"/>
                  </a:lnTo>
                  <a:close/>
                </a:path>
              </a:pathLst>
            </a:custGeom>
            <a:solidFill>
              <a:srgbClr val="DEC398"/>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50" name="Freeform 18"/>
            <p:cNvSpPr>
              <a:spLocks/>
            </p:cNvSpPr>
            <p:nvPr/>
          </p:nvSpPr>
          <p:spPr bwMode="auto">
            <a:xfrm>
              <a:off x="4779963" y="3452813"/>
              <a:ext cx="1204913" cy="565150"/>
            </a:xfrm>
            <a:custGeom>
              <a:avLst/>
              <a:gdLst>
                <a:gd name="T0" fmla="*/ 205 w 1517"/>
                <a:gd name="T1" fmla="*/ 6 h 713"/>
                <a:gd name="T2" fmla="*/ 236 w 1517"/>
                <a:gd name="T3" fmla="*/ 27 h 713"/>
                <a:gd name="T4" fmla="*/ 291 w 1517"/>
                <a:gd name="T5" fmla="*/ 58 h 713"/>
                <a:gd name="T6" fmla="*/ 361 w 1517"/>
                <a:gd name="T7" fmla="*/ 95 h 713"/>
                <a:gd name="T8" fmla="*/ 441 w 1517"/>
                <a:gd name="T9" fmla="*/ 138 h 713"/>
                <a:gd name="T10" fmla="*/ 527 w 1517"/>
                <a:gd name="T11" fmla="*/ 182 h 713"/>
                <a:gd name="T12" fmla="*/ 612 w 1517"/>
                <a:gd name="T13" fmla="*/ 227 h 713"/>
                <a:gd name="T14" fmla="*/ 691 w 1517"/>
                <a:gd name="T15" fmla="*/ 266 h 713"/>
                <a:gd name="T16" fmla="*/ 760 w 1517"/>
                <a:gd name="T17" fmla="*/ 300 h 713"/>
                <a:gd name="T18" fmla="*/ 809 w 1517"/>
                <a:gd name="T19" fmla="*/ 326 h 713"/>
                <a:gd name="T20" fmla="*/ 837 w 1517"/>
                <a:gd name="T21" fmla="*/ 340 h 713"/>
                <a:gd name="T22" fmla="*/ 1517 w 1517"/>
                <a:gd name="T23" fmla="*/ 401 h 713"/>
                <a:gd name="T24" fmla="*/ 1491 w 1517"/>
                <a:gd name="T25" fmla="*/ 702 h 713"/>
                <a:gd name="T26" fmla="*/ 1452 w 1517"/>
                <a:gd name="T27" fmla="*/ 704 h 713"/>
                <a:gd name="T28" fmla="*/ 1382 w 1517"/>
                <a:gd name="T29" fmla="*/ 707 h 713"/>
                <a:gd name="T30" fmla="*/ 1289 w 1517"/>
                <a:gd name="T31" fmla="*/ 710 h 713"/>
                <a:gd name="T32" fmla="*/ 1182 w 1517"/>
                <a:gd name="T33" fmla="*/ 713 h 713"/>
                <a:gd name="T34" fmla="*/ 1070 w 1517"/>
                <a:gd name="T35" fmla="*/ 711 h 713"/>
                <a:gd name="T36" fmla="*/ 960 w 1517"/>
                <a:gd name="T37" fmla="*/ 708 h 713"/>
                <a:gd name="T38" fmla="*/ 862 w 1517"/>
                <a:gd name="T39" fmla="*/ 700 h 713"/>
                <a:gd name="T40" fmla="*/ 783 w 1517"/>
                <a:gd name="T41" fmla="*/ 688 h 713"/>
                <a:gd name="T42" fmla="*/ 725 w 1517"/>
                <a:gd name="T43" fmla="*/ 668 h 713"/>
                <a:gd name="T44" fmla="*/ 656 w 1517"/>
                <a:gd name="T45" fmla="*/ 641 h 713"/>
                <a:gd name="T46" fmla="*/ 573 w 1517"/>
                <a:gd name="T47" fmla="*/ 612 h 713"/>
                <a:gd name="T48" fmla="*/ 485 w 1517"/>
                <a:gd name="T49" fmla="*/ 581 h 713"/>
                <a:gd name="T50" fmla="*/ 395 w 1517"/>
                <a:gd name="T51" fmla="*/ 550 h 713"/>
                <a:gd name="T52" fmla="*/ 311 w 1517"/>
                <a:gd name="T53" fmla="*/ 520 h 713"/>
                <a:gd name="T54" fmla="*/ 239 w 1517"/>
                <a:gd name="T55" fmla="*/ 495 h 713"/>
                <a:gd name="T56" fmla="*/ 185 w 1517"/>
                <a:gd name="T57" fmla="*/ 477 h 713"/>
                <a:gd name="T58" fmla="*/ 154 w 1517"/>
                <a:gd name="T59" fmla="*/ 468 h 713"/>
                <a:gd name="T60" fmla="*/ 148 w 1517"/>
                <a:gd name="T61" fmla="*/ 466 h 713"/>
                <a:gd name="T62" fmla="*/ 129 w 1517"/>
                <a:gd name="T63" fmla="*/ 458 h 713"/>
                <a:gd name="T64" fmla="*/ 98 w 1517"/>
                <a:gd name="T65" fmla="*/ 441 h 713"/>
                <a:gd name="T66" fmla="*/ 62 w 1517"/>
                <a:gd name="T67" fmla="*/ 409 h 713"/>
                <a:gd name="T68" fmla="*/ 30 w 1517"/>
                <a:gd name="T69" fmla="*/ 360 h 713"/>
                <a:gd name="T70" fmla="*/ 6 w 1517"/>
                <a:gd name="T71" fmla="*/ 291 h 713"/>
                <a:gd name="T72" fmla="*/ 0 w 1517"/>
                <a:gd name="T73" fmla="*/ 207 h 713"/>
                <a:gd name="T74" fmla="*/ 19 w 1517"/>
                <a:gd name="T75" fmla="*/ 141 h 713"/>
                <a:gd name="T76" fmla="*/ 53 w 1517"/>
                <a:gd name="T77" fmla="*/ 90 h 713"/>
                <a:gd name="T78" fmla="*/ 95 w 1517"/>
                <a:gd name="T79" fmla="*/ 51 h 713"/>
                <a:gd name="T80" fmla="*/ 138 w 1517"/>
                <a:gd name="T81" fmla="*/ 25 h 713"/>
                <a:gd name="T82" fmla="*/ 174 w 1517"/>
                <a:gd name="T83" fmla="*/ 8 h 713"/>
                <a:gd name="T84" fmla="*/ 196 w 1517"/>
                <a:gd name="T85"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7" h="713">
                  <a:moveTo>
                    <a:pt x="199" y="0"/>
                  </a:moveTo>
                  <a:lnTo>
                    <a:pt x="205" y="6"/>
                  </a:lnTo>
                  <a:lnTo>
                    <a:pt x="218" y="16"/>
                  </a:lnTo>
                  <a:lnTo>
                    <a:pt x="236" y="27"/>
                  </a:lnTo>
                  <a:lnTo>
                    <a:pt x="261" y="41"/>
                  </a:lnTo>
                  <a:lnTo>
                    <a:pt x="291" y="58"/>
                  </a:lnTo>
                  <a:lnTo>
                    <a:pt x="323" y="76"/>
                  </a:lnTo>
                  <a:lnTo>
                    <a:pt x="361" y="95"/>
                  </a:lnTo>
                  <a:lnTo>
                    <a:pt x="399" y="117"/>
                  </a:lnTo>
                  <a:lnTo>
                    <a:pt x="441" y="138"/>
                  </a:lnTo>
                  <a:lnTo>
                    <a:pt x="483" y="160"/>
                  </a:lnTo>
                  <a:lnTo>
                    <a:pt x="527" y="182"/>
                  </a:lnTo>
                  <a:lnTo>
                    <a:pt x="570" y="205"/>
                  </a:lnTo>
                  <a:lnTo>
                    <a:pt x="612" y="227"/>
                  </a:lnTo>
                  <a:lnTo>
                    <a:pt x="652" y="247"/>
                  </a:lnTo>
                  <a:lnTo>
                    <a:pt x="691" y="266"/>
                  </a:lnTo>
                  <a:lnTo>
                    <a:pt x="727" y="284"/>
                  </a:lnTo>
                  <a:lnTo>
                    <a:pt x="760" y="300"/>
                  </a:lnTo>
                  <a:lnTo>
                    <a:pt x="788" y="314"/>
                  </a:lnTo>
                  <a:lnTo>
                    <a:pt x="809" y="326"/>
                  </a:lnTo>
                  <a:lnTo>
                    <a:pt x="826" y="334"/>
                  </a:lnTo>
                  <a:lnTo>
                    <a:pt x="837" y="340"/>
                  </a:lnTo>
                  <a:lnTo>
                    <a:pt x="842" y="342"/>
                  </a:lnTo>
                  <a:lnTo>
                    <a:pt x="1517" y="401"/>
                  </a:lnTo>
                  <a:lnTo>
                    <a:pt x="1497" y="702"/>
                  </a:lnTo>
                  <a:lnTo>
                    <a:pt x="1491" y="702"/>
                  </a:lnTo>
                  <a:lnTo>
                    <a:pt x="1477" y="702"/>
                  </a:lnTo>
                  <a:lnTo>
                    <a:pt x="1452" y="704"/>
                  </a:lnTo>
                  <a:lnTo>
                    <a:pt x="1421" y="705"/>
                  </a:lnTo>
                  <a:lnTo>
                    <a:pt x="1382" y="707"/>
                  </a:lnTo>
                  <a:lnTo>
                    <a:pt x="1339" y="708"/>
                  </a:lnTo>
                  <a:lnTo>
                    <a:pt x="1289" y="710"/>
                  </a:lnTo>
                  <a:lnTo>
                    <a:pt x="1238" y="711"/>
                  </a:lnTo>
                  <a:lnTo>
                    <a:pt x="1182" y="713"/>
                  </a:lnTo>
                  <a:lnTo>
                    <a:pt x="1126" y="713"/>
                  </a:lnTo>
                  <a:lnTo>
                    <a:pt x="1070" y="711"/>
                  </a:lnTo>
                  <a:lnTo>
                    <a:pt x="1014" y="711"/>
                  </a:lnTo>
                  <a:lnTo>
                    <a:pt x="960" y="708"/>
                  </a:lnTo>
                  <a:lnTo>
                    <a:pt x="909" y="705"/>
                  </a:lnTo>
                  <a:lnTo>
                    <a:pt x="862" y="700"/>
                  </a:lnTo>
                  <a:lnTo>
                    <a:pt x="820" y="694"/>
                  </a:lnTo>
                  <a:lnTo>
                    <a:pt x="783" y="688"/>
                  </a:lnTo>
                  <a:lnTo>
                    <a:pt x="753" y="679"/>
                  </a:lnTo>
                  <a:lnTo>
                    <a:pt x="725" y="668"/>
                  </a:lnTo>
                  <a:lnTo>
                    <a:pt x="693" y="655"/>
                  </a:lnTo>
                  <a:lnTo>
                    <a:pt x="656" y="641"/>
                  </a:lnTo>
                  <a:lnTo>
                    <a:pt x="615" y="627"/>
                  </a:lnTo>
                  <a:lnTo>
                    <a:pt x="573" y="612"/>
                  </a:lnTo>
                  <a:lnTo>
                    <a:pt x="530" y="596"/>
                  </a:lnTo>
                  <a:lnTo>
                    <a:pt x="485" y="581"/>
                  </a:lnTo>
                  <a:lnTo>
                    <a:pt x="440" y="565"/>
                  </a:lnTo>
                  <a:lnTo>
                    <a:pt x="395" y="550"/>
                  </a:lnTo>
                  <a:lnTo>
                    <a:pt x="351" y="534"/>
                  </a:lnTo>
                  <a:lnTo>
                    <a:pt x="311" y="520"/>
                  </a:lnTo>
                  <a:lnTo>
                    <a:pt x="274" y="508"/>
                  </a:lnTo>
                  <a:lnTo>
                    <a:pt x="239" y="495"/>
                  </a:lnTo>
                  <a:lnTo>
                    <a:pt x="208" y="486"/>
                  </a:lnTo>
                  <a:lnTo>
                    <a:pt x="185" y="477"/>
                  </a:lnTo>
                  <a:lnTo>
                    <a:pt x="166" y="471"/>
                  </a:lnTo>
                  <a:lnTo>
                    <a:pt x="154" y="468"/>
                  </a:lnTo>
                  <a:lnTo>
                    <a:pt x="151" y="466"/>
                  </a:lnTo>
                  <a:lnTo>
                    <a:pt x="148" y="466"/>
                  </a:lnTo>
                  <a:lnTo>
                    <a:pt x="140" y="463"/>
                  </a:lnTo>
                  <a:lnTo>
                    <a:pt x="129" y="458"/>
                  </a:lnTo>
                  <a:lnTo>
                    <a:pt x="115" y="450"/>
                  </a:lnTo>
                  <a:lnTo>
                    <a:pt x="98" y="441"/>
                  </a:lnTo>
                  <a:lnTo>
                    <a:pt x="81" y="427"/>
                  </a:lnTo>
                  <a:lnTo>
                    <a:pt x="62" y="409"/>
                  </a:lnTo>
                  <a:lnTo>
                    <a:pt x="45" y="387"/>
                  </a:lnTo>
                  <a:lnTo>
                    <a:pt x="30" y="360"/>
                  </a:lnTo>
                  <a:lnTo>
                    <a:pt x="16" y="328"/>
                  </a:lnTo>
                  <a:lnTo>
                    <a:pt x="6" y="291"/>
                  </a:lnTo>
                  <a:lnTo>
                    <a:pt x="0" y="245"/>
                  </a:lnTo>
                  <a:lnTo>
                    <a:pt x="0" y="207"/>
                  </a:lnTo>
                  <a:lnTo>
                    <a:pt x="6" y="172"/>
                  </a:lnTo>
                  <a:lnTo>
                    <a:pt x="19" y="141"/>
                  </a:lnTo>
                  <a:lnTo>
                    <a:pt x="34" y="115"/>
                  </a:lnTo>
                  <a:lnTo>
                    <a:pt x="53" y="90"/>
                  </a:lnTo>
                  <a:lnTo>
                    <a:pt x="73" y="70"/>
                  </a:lnTo>
                  <a:lnTo>
                    <a:pt x="95" y="51"/>
                  </a:lnTo>
                  <a:lnTo>
                    <a:pt x="117" y="37"/>
                  </a:lnTo>
                  <a:lnTo>
                    <a:pt x="138" y="25"/>
                  </a:lnTo>
                  <a:lnTo>
                    <a:pt x="157" y="16"/>
                  </a:lnTo>
                  <a:lnTo>
                    <a:pt x="174" y="8"/>
                  </a:lnTo>
                  <a:lnTo>
                    <a:pt x="188" y="3"/>
                  </a:lnTo>
                  <a:lnTo>
                    <a:pt x="196" y="0"/>
                  </a:lnTo>
                  <a:lnTo>
                    <a:pt x="199" y="0"/>
                  </a:lnTo>
                  <a:close/>
                </a:path>
              </a:pathLst>
            </a:custGeom>
            <a:solidFill>
              <a:srgbClr val="596273"/>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51" name="Freeform 19"/>
            <p:cNvSpPr>
              <a:spLocks/>
            </p:cNvSpPr>
            <p:nvPr/>
          </p:nvSpPr>
          <p:spPr bwMode="auto">
            <a:xfrm>
              <a:off x="4848226" y="2309813"/>
              <a:ext cx="860425" cy="963613"/>
            </a:xfrm>
            <a:custGeom>
              <a:avLst/>
              <a:gdLst>
                <a:gd name="T0" fmla="*/ 585 w 1083"/>
                <a:gd name="T1" fmla="*/ 0 h 1216"/>
                <a:gd name="T2" fmla="*/ 655 w 1083"/>
                <a:gd name="T3" fmla="*/ 6 h 1216"/>
                <a:gd name="T4" fmla="*/ 722 w 1083"/>
                <a:gd name="T5" fmla="*/ 22 h 1216"/>
                <a:gd name="T6" fmla="*/ 784 w 1083"/>
                <a:gd name="T7" fmla="*/ 45 h 1216"/>
                <a:gd name="T8" fmla="*/ 841 w 1083"/>
                <a:gd name="T9" fmla="*/ 75 h 1216"/>
                <a:gd name="T10" fmla="*/ 892 w 1083"/>
                <a:gd name="T11" fmla="*/ 110 h 1216"/>
                <a:gd name="T12" fmla="*/ 939 w 1083"/>
                <a:gd name="T13" fmla="*/ 152 h 1216"/>
                <a:gd name="T14" fmla="*/ 979 w 1083"/>
                <a:gd name="T15" fmla="*/ 200 h 1216"/>
                <a:gd name="T16" fmla="*/ 1014 w 1083"/>
                <a:gd name="T17" fmla="*/ 253 h 1216"/>
                <a:gd name="T18" fmla="*/ 1042 w 1083"/>
                <a:gd name="T19" fmla="*/ 311 h 1216"/>
                <a:gd name="T20" fmla="*/ 1063 w 1083"/>
                <a:gd name="T21" fmla="*/ 373 h 1216"/>
                <a:gd name="T22" fmla="*/ 1077 w 1083"/>
                <a:gd name="T23" fmla="*/ 438 h 1216"/>
                <a:gd name="T24" fmla="*/ 1083 w 1083"/>
                <a:gd name="T25" fmla="*/ 508 h 1216"/>
                <a:gd name="T26" fmla="*/ 1082 w 1083"/>
                <a:gd name="T27" fmla="*/ 581 h 1216"/>
                <a:gd name="T28" fmla="*/ 1074 w 1083"/>
                <a:gd name="T29" fmla="*/ 657 h 1216"/>
                <a:gd name="T30" fmla="*/ 1059 w 1083"/>
                <a:gd name="T31" fmla="*/ 727 h 1216"/>
                <a:gd name="T32" fmla="*/ 1037 w 1083"/>
                <a:gd name="T33" fmla="*/ 795 h 1216"/>
                <a:gd name="T34" fmla="*/ 1009 w 1083"/>
                <a:gd name="T35" fmla="*/ 859 h 1216"/>
                <a:gd name="T36" fmla="*/ 976 w 1083"/>
                <a:gd name="T37" fmla="*/ 921 h 1216"/>
                <a:gd name="T38" fmla="*/ 939 w 1083"/>
                <a:gd name="T39" fmla="*/ 978 h 1216"/>
                <a:gd name="T40" fmla="*/ 897 w 1083"/>
                <a:gd name="T41" fmla="*/ 1030 h 1216"/>
                <a:gd name="T42" fmla="*/ 852 w 1083"/>
                <a:gd name="T43" fmla="*/ 1078 h 1216"/>
                <a:gd name="T44" fmla="*/ 802 w 1083"/>
                <a:gd name="T45" fmla="*/ 1118 h 1216"/>
                <a:gd name="T46" fmla="*/ 750 w 1083"/>
                <a:gd name="T47" fmla="*/ 1154 h 1216"/>
                <a:gd name="T48" fmla="*/ 694 w 1083"/>
                <a:gd name="T49" fmla="*/ 1182 h 1216"/>
                <a:gd name="T50" fmla="*/ 635 w 1083"/>
                <a:gd name="T51" fmla="*/ 1202 h 1216"/>
                <a:gd name="T52" fmla="*/ 574 w 1083"/>
                <a:gd name="T53" fmla="*/ 1213 h 1216"/>
                <a:gd name="T54" fmla="*/ 512 w 1083"/>
                <a:gd name="T55" fmla="*/ 1216 h 1216"/>
                <a:gd name="T56" fmla="*/ 448 w 1083"/>
                <a:gd name="T57" fmla="*/ 1210 h 1216"/>
                <a:gd name="T58" fmla="*/ 388 w 1083"/>
                <a:gd name="T59" fmla="*/ 1196 h 1216"/>
                <a:gd name="T60" fmla="*/ 330 w 1083"/>
                <a:gd name="T61" fmla="*/ 1176 h 1216"/>
                <a:gd name="T62" fmla="*/ 278 w 1083"/>
                <a:gd name="T63" fmla="*/ 1148 h 1216"/>
                <a:gd name="T64" fmla="*/ 228 w 1083"/>
                <a:gd name="T65" fmla="*/ 1115 h 1216"/>
                <a:gd name="T66" fmla="*/ 183 w 1083"/>
                <a:gd name="T67" fmla="*/ 1076 h 1216"/>
                <a:gd name="T68" fmla="*/ 141 w 1083"/>
                <a:gd name="T69" fmla="*/ 1031 h 1216"/>
                <a:gd name="T70" fmla="*/ 105 w 1083"/>
                <a:gd name="T71" fmla="*/ 983 h 1216"/>
                <a:gd name="T72" fmla="*/ 73 w 1083"/>
                <a:gd name="T73" fmla="*/ 932 h 1216"/>
                <a:gd name="T74" fmla="*/ 45 w 1083"/>
                <a:gd name="T75" fmla="*/ 870 h 1216"/>
                <a:gd name="T76" fmla="*/ 23 w 1083"/>
                <a:gd name="T77" fmla="*/ 803 h 1216"/>
                <a:gd name="T78" fmla="*/ 7 w 1083"/>
                <a:gd name="T79" fmla="*/ 735 h 1216"/>
                <a:gd name="T80" fmla="*/ 0 w 1083"/>
                <a:gd name="T81" fmla="*/ 663 h 1216"/>
                <a:gd name="T82" fmla="*/ 0 w 1083"/>
                <a:gd name="T83" fmla="*/ 590 h 1216"/>
                <a:gd name="T84" fmla="*/ 9 w 1083"/>
                <a:gd name="T85" fmla="*/ 516 h 1216"/>
                <a:gd name="T86" fmla="*/ 26 w 1083"/>
                <a:gd name="T87" fmla="*/ 441 h 1216"/>
                <a:gd name="T88" fmla="*/ 51 w 1083"/>
                <a:gd name="T89" fmla="*/ 370 h 1216"/>
                <a:gd name="T90" fmla="*/ 82 w 1083"/>
                <a:gd name="T91" fmla="*/ 305 h 1216"/>
                <a:gd name="T92" fmla="*/ 121 w 1083"/>
                <a:gd name="T93" fmla="*/ 244 h 1216"/>
                <a:gd name="T94" fmla="*/ 164 w 1083"/>
                <a:gd name="T95" fmla="*/ 188 h 1216"/>
                <a:gd name="T96" fmla="*/ 214 w 1083"/>
                <a:gd name="T97" fmla="*/ 140 h 1216"/>
                <a:gd name="T98" fmla="*/ 268 w 1083"/>
                <a:gd name="T99" fmla="*/ 96 h 1216"/>
                <a:gd name="T100" fmla="*/ 326 w 1083"/>
                <a:gd name="T101" fmla="*/ 61 h 1216"/>
                <a:gd name="T102" fmla="*/ 388 w 1083"/>
                <a:gd name="T103" fmla="*/ 33 h 1216"/>
                <a:gd name="T104" fmla="*/ 452 w 1083"/>
                <a:gd name="T105" fmla="*/ 14 h 1216"/>
                <a:gd name="T106" fmla="*/ 518 w 1083"/>
                <a:gd name="T107" fmla="*/ 2 h 1216"/>
                <a:gd name="T108" fmla="*/ 585 w 1083"/>
                <a:gd name="T109" fmla="*/ 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3" h="1216">
                  <a:moveTo>
                    <a:pt x="585" y="0"/>
                  </a:moveTo>
                  <a:lnTo>
                    <a:pt x="655" y="6"/>
                  </a:lnTo>
                  <a:lnTo>
                    <a:pt x="722" y="22"/>
                  </a:lnTo>
                  <a:lnTo>
                    <a:pt x="784" y="45"/>
                  </a:lnTo>
                  <a:lnTo>
                    <a:pt x="841" y="75"/>
                  </a:lnTo>
                  <a:lnTo>
                    <a:pt x="892" y="110"/>
                  </a:lnTo>
                  <a:lnTo>
                    <a:pt x="939" y="152"/>
                  </a:lnTo>
                  <a:lnTo>
                    <a:pt x="979" y="200"/>
                  </a:lnTo>
                  <a:lnTo>
                    <a:pt x="1014" y="253"/>
                  </a:lnTo>
                  <a:lnTo>
                    <a:pt x="1042" y="311"/>
                  </a:lnTo>
                  <a:lnTo>
                    <a:pt x="1063" y="373"/>
                  </a:lnTo>
                  <a:lnTo>
                    <a:pt x="1077" y="438"/>
                  </a:lnTo>
                  <a:lnTo>
                    <a:pt x="1083" y="508"/>
                  </a:lnTo>
                  <a:lnTo>
                    <a:pt x="1082" y="581"/>
                  </a:lnTo>
                  <a:lnTo>
                    <a:pt x="1074" y="657"/>
                  </a:lnTo>
                  <a:lnTo>
                    <a:pt x="1059" y="727"/>
                  </a:lnTo>
                  <a:lnTo>
                    <a:pt x="1037" y="795"/>
                  </a:lnTo>
                  <a:lnTo>
                    <a:pt x="1009" y="859"/>
                  </a:lnTo>
                  <a:lnTo>
                    <a:pt x="976" y="921"/>
                  </a:lnTo>
                  <a:lnTo>
                    <a:pt x="939" y="978"/>
                  </a:lnTo>
                  <a:lnTo>
                    <a:pt x="897" y="1030"/>
                  </a:lnTo>
                  <a:lnTo>
                    <a:pt x="852" y="1078"/>
                  </a:lnTo>
                  <a:lnTo>
                    <a:pt x="802" y="1118"/>
                  </a:lnTo>
                  <a:lnTo>
                    <a:pt x="750" y="1154"/>
                  </a:lnTo>
                  <a:lnTo>
                    <a:pt x="694" y="1182"/>
                  </a:lnTo>
                  <a:lnTo>
                    <a:pt x="635" y="1202"/>
                  </a:lnTo>
                  <a:lnTo>
                    <a:pt x="574" y="1213"/>
                  </a:lnTo>
                  <a:lnTo>
                    <a:pt x="512" y="1216"/>
                  </a:lnTo>
                  <a:lnTo>
                    <a:pt x="448" y="1210"/>
                  </a:lnTo>
                  <a:lnTo>
                    <a:pt x="388" y="1196"/>
                  </a:lnTo>
                  <a:lnTo>
                    <a:pt x="330" y="1176"/>
                  </a:lnTo>
                  <a:lnTo>
                    <a:pt x="278" y="1148"/>
                  </a:lnTo>
                  <a:lnTo>
                    <a:pt x="228" y="1115"/>
                  </a:lnTo>
                  <a:lnTo>
                    <a:pt x="183" y="1076"/>
                  </a:lnTo>
                  <a:lnTo>
                    <a:pt x="141" y="1031"/>
                  </a:lnTo>
                  <a:lnTo>
                    <a:pt x="105" y="983"/>
                  </a:lnTo>
                  <a:lnTo>
                    <a:pt x="73" y="932"/>
                  </a:lnTo>
                  <a:lnTo>
                    <a:pt x="45" y="870"/>
                  </a:lnTo>
                  <a:lnTo>
                    <a:pt x="23" y="803"/>
                  </a:lnTo>
                  <a:lnTo>
                    <a:pt x="7" y="735"/>
                  </a:lnTo>
                  <a:lnTo>
                    <a:pt x="0" y="663"/>
                  </a:lnTo>
                  <a:lnTo>
                    <a:pt x="0" y="590"/>
                  </a:lnTo>
                  <a:lnTo>
                    <a:pt x="9" y="516"/>
                  </a:lnTo>
                  <a:lnTo>
                    <a:pt x="26" y="441"/>
                  </a:lnTo>
                  <a:lnTo>
                    <a:pt x="51" y="370"/>
                  </a:lnTo>
                  <a:lnTo>
                    <a:pt x="82" y="305"/>
                  </a:lnTo>
                  <a:lnTo>
                    <a:pt x="121" y="244"/>
                  </a:lnTo>
                  <a:lnTo>
                    <a:pt x="164" y="188"/>
                  </a:lnTo>
                  <a:lnTo>
                    <a:pt x="214" y="140"/>
                  </a:lnTo>
                  <a:lnTo>
                    <a:pt x="268" y="96"/>
                  </a:lnTo>
                  <a:lnTo>
                    <a:pt x="326" y="61"/>
                  </a:lnTo>
                  <a:lnTo>
                    <a:pt x="388" y="33"/>
                  </a:lnTo>
                  <a:lnTo>
                    <a:pt x="452" y="14"/>
                  </a:lnTo>
                  <a:lnTo>
                    <a:pt x="518" y="2"/>
                  </a:lnTo>
                  <a:lnTo>
                    <a:pt x="585" y="0"/>
                  </a:lnTo>
                  <a:close/>
                </a:path>
              </a:pathLst>
            </a:custGeom>
            <a:solidFill>
              <a:srgbClr val="E8D5B7"/>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52" name="Freeform 20"/>
            <p:cNvSpPr>
              <a:spLocks/>
            </p:cNvSpPr>
            <p:nvPr/>
          </p:nvSpPr>
          <p:spPr bwMode="auto">
            <a:xfrm>
              <a:off x="4832064" y="2240266"/>
              <a:ext cx="902274" cy="837596"/>
            </a:xfrm>
            <a:custGeom>
              <a:avLst/>
              <a:gdLst>
                <a:gd name="T0" fmla="*/ 521 w 1115"/>
                <a:gd name="T1" fmla="*/ 0 h 1037"/>
                <a:gd name="T2" fmla="*/ 634 w 1115"/>
                <a:gd name="T3" fmla="*/ 20 h 1037"/>
                <a:gd name="T4" fmla="*/ 784 w 1115"/>
                <a:gd name="T5" fmla="*/ 65 h 1037"/>
                <a:gd name="T6" fmla="*/ 901 w 1115"/>
                <a:gd name="T7" fmla="*/ 100 h 1037"/>
                <a:gd name="T8" fmla="*/ 989 w 1115"/>
                <a:gd name="T9" fmla="*/ 128 h 1037"/>
                <a:gd name="T10" fmla="*/ 1052 w 1115"/>
                <a:gd name="T11" fmla="*/ 149 h 1037"/>
                <a:gd name="T12" fmla="*/ 1090 w 1115"/>
                <a:gd name="T13" fmla="*/ 161 h 1037"/>
                <a:gd name="T14" fmla="*/ 1107 w 1115"/>
                <a:gd name="T15" fmla="*/ 169 h 1037"/>
                <a:gd name="T16" fmla="*/ 1111 w 1115"/>
                <a:gd name="T17" fmla="*/ 173 h 1037"/>
                <a:gd name="T18" fmla="*/ 1112 w 1115"/>
                <a:gd name="T19" fmla="*/ 205 h 1037"/>
                <a:gd name="T20" fmla="*/ 1115 w 1115"/>
                <a:gd name="T21" fmla="*/ 257 h 1037"/>
                <a:gd name="T22" fmla="*/ 1115 w 1115"/>
                <a:gd name="T23" fmla="*/ 321 h 1037"/>
                <a:gd name="T24" fmla="*/ 1107 w 1115"/>
                <a:gd name="T25" fmla="*/ 386 h 1037"/>
                <a:gd name="T26" fmla="*/ 1092 w 1115"/>
                <a:gd name="T27" fmla="*/ 442 h 1037"/>
                <a:gd name="T28" fmla="*/ 1066 w 1115"/>
                <a:gd name="T29" fmla="*/ 478 h 1037"/>
                <a:gd name="T30" fmla="*/ 1030 w 1115"/>
                <a:gd name="T31" fmla="*/ 487 h 1037"/>
                <a:gd name="T32" fmla="*/ 980 w 1115"/>
                <a:gd name="T33" fmla="*/ 478 h 1037"/>
                <a:gd name="T34" fmla="*/ 921 w 1115"/>
                <a:gd name="T35" fmla="*/ 458 h 1037"/>
                <a:gd name="T36" fmla="*/ 859 w 1115"/>
                <a:gd name="T37" fmla="*/ 433 h 1037"/>
                <a:gd name="T38" fmla="*/ 795 w 1115"/>
                <a:gd name="T39" fmla="*/ 409 h 1037"/>
                <a:gd name="T40" fmla="*/ 736 w 1115"/>
                <a:gd name="T41" fmla="*/ 394 h 1037"/>
                <a:gd name="T42" fmla="*/ 685 w 1115"/>
                <a:gd name="T43" fmla="*/ 392 h 1037"/>
                <a:gd name="T44" fmla="*/ 646 w 1115"/>
                <a:gd name="T45" fmla="*/ 413 h 1037"/>
                <a:gd name="T46" fmla="*/ 611 w 1115"/>
                <a:gd name="T47" fmla="*/ 468 h 1037"/>
                <a:gd name="T48" fmla="*/ 589 w 1115"/>
                <a:gd name="T49" fmla="*/ 535 h 1037"/>
                <a:gd name="T50" fmla="*/ 576 w 1115"/>
                <a:gd name="T51" fmla="*/ 602 h 1037"/>
                <a:gd name="T52" fmla="*/ 570 w 1115"/>
                <a:gd name="T53" fmla="*/ 659 h 1037"/>
                <a:gd name="T54" fmla="*/ 566 w 1115"/>
                <a:gd name="T55" fmla="*/ 697 h 1037"/>
                <a:gd name="T56" fmla="*/ 556 w 1115"/>
                <a:gd name="T57" fmla="*/ 705 h 1037"/>
                <a:gd name="T58" fmla="*/ 544 w 1115"/>
                <a:gd name="T59" fmla="*/ 687 h 1037"/>
                <a:gd name="T60" fmla="*/ 525 w 1115"/>
                <a:gd name="T61" fmla="*/ 659 h 1037"/>
                <a:gd name="T62" fmla="*/ 499 w 1115"/>
                <a:gd name="T63" fmla="*/ 632 h 1037"/>
                <a:gd name="T64" fmla="*/ 457 w 1115"/>
                <a:gd name="T65" fmla="*/ 616 h 1037"/>
                <a:gd name="T66" fmla="*/ 409 w 1115"/>
                <a:gd name="T67" fmla="*/ 624 h 1037"/>
                <a:gd name="T68" fmla="*/ 371 w 1115"/>
                <a:gd name="T69" fmla="*/ 656 h 1037"/>
                <a:gd name="T70" fmla="*/ 339 w 1115"/>
                <a:gd name="T71" fmla="*/ 708 h 1037"/>
                <a:gd name="T72" fmla="*/ 311 w 1115"/>
                <a:gd name="T73" fmla="*/ 771 h 1037"/>
                <a:gd name="T74" fmla="*/ 283 w 1115"/>
                <a:gd name="T75" fmla="*/ 838 h 1037"/>
                <a:gd name="T76" fmla="*/ 252 w 1115"/>
                <a:gd name="T77" fmla="*/ 902 h 1037"/>
                <a:gd name="T78" fmla="*/ 215 w 1115"/>
                <a:gd name="T79" fmla="*/ 956 h 1037"/>
                <a:gd name="T80" fmla="*/ 170 w 1115"/>
                <a:gd name="T81" fmla="*/ 1003 h 1037"/>
                <a:gd name="T82" fmla="*/ 137 w 1115"/>
                <a:gd name="T83" fmla="*/ 1027 h 1037"/>
                <a:gd name="T84" fmla="*/ 115 w 1115"/>
                <a:gd name="T85" fmla="*/ 1037 h 1037"/>
                <a:gd name="T86" fmla="*/ 103 w 1115"/>
                <a:gd name="T87" fmla="*/ 1037 h 1037"/>
                <a:gd name="T88" fmla="*/ 97 w 1115"/>
                <a:gd name="T89" fmla="*/ 1034 h 1037"/>
                <a:gd name="T90" fmla="*/ 83 w 1115"/>
                <a:gd name="T91" fmla="*/ 1009 h 1037"/>
                <a:gd name="T92" fmla="*/ 75 w 1115"/>
                <a:gd name="T93" fmla="*/ 995 h 1037"/>
                <a:gd name="T94" fmla="*/ 55 w 1115"/>
                <a:gd name="T95" fmla="*/ 954 h 1037"/>
                <a:gd name="T96" fmla="*/ 31 w 1115"/>
                <a:gd name="T97" fmla="*/ 892 h 1037"/>
                <a:gd name="T98" fmla="*/ 11 w 1115"/>
                <a:gd name="T99" fmla="*/ 813 h 1037"/>
                <a:gd name="T100" fmla="*/ 2 w 1115"/>
                <a:gd name="T101" fmla="*/ 717 h 1037"/>
                <a:gd name="T102" fmla="*/ 2 w 1115"/>
                <a:gd name="T103" fmla="*/ 605 h 1037"/>
                <a:gd name="T104" fmla="*/ 11 w 1115"/>
                <a:gd name="T105" fmla="*/ 517 h 1037"/>
                <a:gd name="T106" fmla="*/ 30 w 1115"/>
                <a:gd name="T107" fmla="*/ 436 h 1037"/>
                <a:gd name="T108" fmla="*/ 56 w 1115"/>
                <a:gd name="T109" fmla="*/ 350 h 1037"/>
                <a:gd name="T110" fmla="*/ 75 w 1115"/>
                <a:gd name="T111" fmla="*/ 302 h 1037"/>
                <a:gd name="T112" fmla="*/ 104 w 1115"/>
                <a:gd name="T113" fmla="*/ 246 h 1037"/>
                <a:gd name="T114" fmla="*/ 143 w 1115"/>
                <a:gd name="T115" fmla="*/ 186 h 1037"/>
                <a:gd name="T116" fmla="*/ 194 w 1115"/>
                <a:gd name="T117" fmla="*/ 127 h 1037"/>
                <a:gd name="T118" fmla="*/ 258 w 1115"/>
                <a:gd name="T119" fmla="*/ 74 h 1037"/>
                <a:gd name="T120" fmla="*/ 333 w 1115"/>
                <a:gd name="T121" fmla="*/ 32 h 1037"/>
                <a:gd name="T122" fmla="*/ 421 w 1115"/>
                <a:gd name="T123" fmla="*/ 6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5" h="1037">
                  <a:moveTo>
                    <a:pt x="469" y="0"/>
                  </a:moveTo>
                  <a:lnTo>
                    <a:pt x="521" y="0"/>
                  </a:lnTo>
                  <a:lnTo>
                    <a:pt x="576" y="6"/>
                  </a:lnTo>
                  <a:lnTo>
                    <a:pt x="634" y="20"/>
                  </a:lnTo>
                  <a:lnTo>
                    <a:pt x="713" y="43"/>
                  </a:lnTo>
                  <a:lnTo>
                    <a:pt x="784" y="65"/>
                  </a:lnTo>
                  <a:lnTo>
                    <a:pt x="847" y="83"/>
                  </a:lnTo>
                  <a:lnTo>
                    <a:pt x="901" y="100"/>
                  </a:lnTo>
                  <a:lnTo>
                    <a:pt x="949" y="114"/>
                  </a:lnTo>
                  <a:lnTo>
                    <a:pt x="989" y="128"/>
                  </a:lnTo>
                  <a:lnTo>
                    <a:pt x="1024" y="139"/>
                  </a:lnTo>
                  <a:lnTo>
                    <a:pt x="1052" y="149"/>
                  </a:lnTo>
                  <a:lnTo>
                    <a:pt x="1073" y="156"/>
                  </a:lnTo>
                  <a:lnTo>
                    <a:pt x="1090" y="161"/>
                  </a:lnTo>
                  <a:lnTo>
                    <a:pt x="1101" y="166"/>
                  </a:lnTo>
                  <a:lnTo>
                    <a:pt x="1107" y="169"/>
                  </a:lnTo>
                  <a:lnTo>
                    <a:pt x="1109" y="169"/>
                  </a:lnTo>
                  <a:lnTo>
                    <a:pt x="1111" y="173"/>
                  </a:lnTo>
                  <a:lnTo>
                    <a:pt x="1111" y="186"/>
                  </a:lnTo>
                  <a:lnTo>
                    <a:pt x="1112" y="205"/>
                  </a:lnTo>
                  <a:lnTo>
                    <a:pt x="1114" y="229"/>
                  </a:lnTo>
                  <a:lnTo>
                    <a:pt x="1115" y="257"/>
                  </a:lnTo>
                  <a:lnTo>
                    <a:pt x="1115" y="288"/>
                  </a:lnTo>
                  <a:lnTo>
                    <a:pt x="1115" y="321"/>
                  </a:lnTo>
                  <a:lnTo>
                    <a:pt x="1112" y="354"/>
                  </a:lnTo>
                  <a:lnTo>
                    <a:pt x="1107" y="386"/>
                  </a:lnTo>
                  <a:lnTo>
                    <a:pt x="1101" y="416"/>
                  </a:lnTo>
                  <a:lnTo>
                    <a:pt x="1092" y="442"/>
                  </a:lnTo>
                  <a:lnTo>
                    <a:pt x="1081" y="464"/>
                  </a:lnTo>
                  <a:lnTo>
                    <a:pt x="1066" y="478"/>
                  </a:lnTo>
                  <a:lnTo>
                    <a:pt x="1050" y="486"/>
                  </a:lnTo>
                  <a:lnTo>
                    <a:pt x="1030" y="487"/>
                  </a:lnTo>
                  <a:lnTo>
                    <a:pt x="1007" y="484"/>
                  </a:lnTo>
                  <a:lnTo>
                    <a:pt x="980" y="478"/>
                  </a:lnTo>
                  <a:lnTo>
                    <a:pt x="952" y="468"/>
                  </a:lnTo>
                  <a:lnTo>
                    <a:pt x="921" y="458"/>
                  </a:lnTo>
                  <a:lnTo>
                    <a:pt x="890" y="445"/>
                  </a:lnTo>
                  <a:lnTo>
                    <a:pt x="859" y="433"/>
                  </a:lnTo>
                  <a:lnTo>
                    <a:pt x="826" y="420"/>
                  </a:lnTo>
                  <a:lnTo>
                    <a:pt x="795" y="409"/>
                  </a:lnTo>
                  <a:lnTo>
                    <a:pt x="764" y="400"/>
                  </a:lnTo>
                  <a:lnTo>
                    <a:pt x="736" y="394"/>
                  </a:lnTo>
                  <a:lnTo>
                    <a:pt x="708" y="391"/>
                  </a:lnTo>
                  <a:lnTo>
                    <a:pt x="685" y="392"/>
                  </a:lnTo>
                  <a:lnTo>
                    <a:pt x="663" y="400"/>
                  </a:lnTo>
                  <a:lnTo>
                    <a:pt x="646" y="413"/>
                  </a:lnTo>
                  <a:lnTo>
                    <a:pt x="626" y="437"/>
                  </a:lnTo>
                  <a:lnTo>
                    <a:pt x="611" y="468"/>
                  </a:lnTo>
                  <a:lnTo>
                    <a:pt x="598" y="501"/>
                  </a:lnTo>
                  <a:lnTo>
                    <a:pt x="589" y="535"/>
                  </a:lnTo>
                  <a:lnTo>
                    <a:pt x="581" y="569"/>
                  </a:lnTo>
                  <a:lnTo>
                    <a:pt x="576" y="602"/>
                  </a:lnTo>
                  <a:lnTo>
                    <a:pt x="573" y="633"/>
                  </a:lnTo>
                  <a:lnTo>
                    <a:pt x="570" y="659"/>
                  </a:lnTo>
                  <a:lnTo>
                    <a:pt x="567" y="681"/>
                  </a:lnTo>
                  <a:lnTo>
                    <a:pt x="566" y="697"/>
                  </a:lnTo>
                  <a:lnTo>
                    <a:pt x="561" y="703"/>
                  </a:lnTo>
                  <a:lnTo>
                    <a:pt x="556" y="705"/>
                  </a:lnTo>
                  <a:lnTo>
                    <a:pt x="550" y="698"/>
                  </a:lnTo>
                  <a:lnTo>
                    <a:pt x="544" y="687"/>
                  </a:lnTo>
                  <a:lnTo>
                    <a:pt x="536" y="675"/>
                  </a:lnTo>
                  <a:lnTo>
                    <a:pt x="525" y="659"/>
                  </a:lnTo>
                  <a:lnTo>
                    <a:pt x="513" y="645"/>
                  </a:lnTo>
                  <a:lnTo>
                    <a:pt x="499" y="632"/>
                  </a:lnTo>
                  <a:lnTo>
                    <a:pt x="480" y="622"/>
                  </a:lnTo>
                  <a:lnTo>
                    <a:pt x="457" y="616"/>
                  </a:lnTo>
                  <a:lnTo>
                    <a:pt x="432" y="616"/>
                  </a:lnTo>
                  <a:lnTo>
                    <a:pt x="409" y="624"/>
                  </a:lnTo>
                  <a:lnTo>
                    <a:pt x="389" y="638"/>
                  </a:lnTo>
                  <a:lnTo>
                    <a:pt x="371" y="656"/>
                  </a:lnTo>
                  <a:lnTo>
                    <a:pt x="354" y="681"/>
                  </a:lnTo>
                  <a:lnTo>
                    <a:pt x="339" y="708"/>
                  </a:lnTo>
                  <a:lnTo>
                    <a:pt x="325" y="739"/>
                  </a:lnTo>
                  <a:lnTo>
                    <a:pt x="311" y="771"/>
                  </a:lnTo>
                  <a:lnTo>
                    <a:pt x="297" y="804"/>
                  </a:lnTo>
                  <a:lnTo>
                    <a:pt x="283" y="838"/>
                  </a:lnTo>
                  <a:lnTo>
                    <a:pt x="267" y="871"/>
                  </a:lnTo>
                  <a:lnTo>
                    <a:pt x="252" y="902"/>
                  </a:lnTo>
                  <a:lnTo>
                    <a:pt x="235" y="931"/>
                  </a:lnTo>
                  <a:lnTo>
                    <a:pt x="215" y="956"/>
                  </a:lnTo>
                  <a:lnTo>
                    <a:pt x="191" y="982"/>
                  </a:lnTo>
                  <a:lnTo>
                    <a:pt x="170" y="1003"/>
                  </a:lnTo>
                  <a:lnTo>
                    <a:pt x="153" y="1018"/>
                  </a:lnTo>
                  <a:lnTo>
                    <a:pt x="137" y="1027"/>
                  </a:lnTo>
                  <a:lnTo>
                    <a:pt x="125" y="1034"/>
                  </a:lnTo>
                  <a:lnTo>
                    <a:pt x="115" y="1037"/>
                  </a:lnTo>
                  <a:lnTo>
                    <a:pt x="107" y="1037"/>
                  </a:lnTo>
                  <a:lnTo>
                    <a:pt x="103" y="1037"/>
                  </a:lnTo>
                  <a:lnTo>
                    <a:pt x="100" y="1035"/>
                  </a:lnTo>
                  <a:lnTo>
                    <a:pt x="97" y="1034"/>
                  </a:lnTo>
                  <a:lnTo>
                    <a:pt x="97" y="1032"/>
                  </a:lnTo>
                  <a:lnTo>
                    <a:pt x="83" y="1009"/>
                  </a:lnTo>
                  <a:lnTo>
                    <a:pt x="81" y="1004"/>
                  </a:lnTo>
                  <a:lnTo>
                    <a:pt x="75" y="995"/>
                  </a:lnTo>
                  <a:lnTo>
                    <a:pt x="66" y="978"/>
                  </a:lnTo>
                  <a:lnTo>
                    <a:pt x="55" y="954"/>
                  </a:lnTo>
                  <a:lnTo>
                    <a:pt x="44" y="927"/>
                  </a:lnTo>
                  <a:lnTo>
                    <a:pt x="31" y="892"/>
                  </a:lnTo>
                  <a:lnTo>
                    <a:pt x="21" y="855"/>
                  </a:lnTo>
                  <a:lnTo>
                    <a:pt x="11" y="813"/>
                  </a:lnTo>
                  <a:lnTo>
                    <a:pt x="5" y="767"/>
                  </a:lnTo>
                  <a:lnTo>
                    <a:pt x="2" y="717"/>
                  </a:lnTo>
                  <a:lnTo>
                    <a:pt x="0" y="656"/>
                  </a:lnTo>
                  <a:lnTo>
                    <a:pt x="2" y="605"/>
                  </a:lnTo>
                  <a:lnTo>
                    <a:pt x="7" y="559"/>
                  </a:lnTo>
                  <a:lnTo>
                    <a:pt x="11" y="517"/>
                  </a:lnTo>
                  <a:lnTo>
                    <a:pt x="19" y="476"/>
                  </a:lnTo>
                  <a:lnTo>
                    <a:pt x="30" y="436"/>
                  </a:lnTo>
                  <a:lnTo>
                    <a:pt x="42" y="396"/>
                  </a:lnTo>
                  <a:lnTo>
                    <a:pt x="56" y="350"/>
                  </a:lnTo>
                  <a:lnTo>
                    <a:pt x="64" y="329"/>
                  </a:lnTo>
                  <a:lnTo>
                    <a:pt x="75" y="302"/>
                  </a:lnTo>
                  <a:lnTo>
                    <a:pt x="87" y="276"/>
                  </a:lnTo>
                  <a:lnTo>
                    <a:pt x="104" y="246"/>
                  </a:lnTo>
                  <a:lnTo>
                    <a:pt x="123" y="217"/>
                  </a:lnTo>
                  <a:lnTo>
                    <a:pt x="143" y="186"/>
                  </a:lnTo>
                  <a:lnTo>
                    <a:pt x="168" y="156"/>
                  </a:lnTo>
                  <a:lnTo>
                    <a:pt x="194" y="127"/>
                  </a:lnTo>
                  <a:lnTo>
                    <a:pt x="226" y="99"/>
                  </a:lnTo>
                  <a:lnTo>
                    <a:pt x="258" y="74"/>
                  </a:lnTo>
                  <a:lnTo>
                    <a:pt x="294" y="51"/>
                  </a:lnTo>
                  <a:lnTo>
                    <a:pt x="333" y="32"/>
                  </a:lnTo>
                  <a:lnTo>
                    <a:pt x="375" y="17"/>
                  </a:lnTo>
                  <a:lnTo>
                    <a:pt x="421" y="6"/>
                  </a:lnTo>
                  <a:lnTo>
                    <a:pt x="469" y="0"/>
                  </a:lnTo>
                  <a:close/>
                </a:path>
              </a:pathLst>
            </a:custGeom>
            <a:solidFill>
              <a:schemeClr val="tx1">
                <a:lumMod val="85000"/>
                <a:lumOff val="15000"/>
              </a:schemeClr>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53" name="Freeform 21"/>
            <p:cNvSpPr>
              <a:spLocks/>
            </p:cNvSpPr>
            <p:nvPr/>
          </p:nvSpPr>
          <p:spPr bwMode="auto">
            <a:xfrm>
              <a:off x="5113338" y="2659063"/>
              <a:ext cx="149225" cy="219075"/>
            </a:xfrm>
            <a:custGeom>
              <a:avLst/>
              <a:gdLst>
                <a:gd name="T0" fmla="*/ 93 w 187"/>
                <a:gd name="T1" fmla="*/ 0 h 275"/>
                <a:gd name="T2" fmla="*/ 118 w 187"/>
                <a:gd name="T3" fmla="*/ 5 h 275"/>
                <a:gd name="T4" fmla="*/ 141 w 187"/>
                <a:gd name="T5" fmla="*/ 19 h 275"/>
                <a:gd name="T6" fmla="*/ 159 w 187"/>
                <a:gd name="T7" fmla="*/ 41 h 275"/>
                <a:gd name="T8" fmla="*/ 175 w 187"/>
                <a:gd name="T9" fmla="*/ 68 h 275"/>
                <a:gd name="T10" fmla="*/ 184 w 187"/>
                <a:gd name="T11" fmla="*/ 101 h 275"/>
                <a:gd name="T12" fmla="*/ 187 w 187"/>
                <a:gd name="T13" fmla="*/ 137 h 275"/>
                <a:gd name="T14" fmla="*/ 184 w 187"/>
                <a:gd name="T15" fmla="*/ 174 h 275"/>
                <a:gd name="T16" fmla="*/ 175 w 187"/>
                <a:gd name="T17" fmla="*/ 207 h 275"/>
                <a:gd name="T18" fmla="*/ 159 w 187"/>
                <a:gd name="T19" fmla="*/ 235 h 275"/>
                <a:gd name="T20" fmla="*/ 141 w 187"/>
                <a:gd name="T21" fmla="*/ 256 h 275"/>
                <a:gd name="T22" fmla="*/ 118 w 187"/>
                <a:gd name="T23" fmla="*/ 270 h 275"/>
                <a:gd name="T24" fmla="*/ 93 w 187"/>
                <a:gd name="T25" fmla="*/ 275 h 275"/>
                <a:gd name="T26" fmla="*/ 68 w 187"/>
                <a:gd name="T27" fmla="*/ 270 h 275"/>
                <a:gd name="T28" fmla="*/ 46 w 187"/>
                <a:gd name="T29" fmla="*/ 256 h 275"/>
                <a:gd name="T30" fmla="*/ 26 w 187"/>
                <a:gd name="T31" fmla="*/ 235 h 275"/>
                <a:gd name="T32" fmla="*/ 12 w 187"/>
                <a:gd name="T33" fmla="*/ 207 h 275"/>
                <a:gd name="T34" fmla="*/ 3 w 187"/>
                <a:gd name="T35" fmla="*/ 174 h 275"/>
                <a:gd name="T36" fmla="*/ 0 w 187"/>
                <a:gd name="T37" fmla="*/ 137 h 275"/>
                <a:gd name="T38" fmla="*/ 3 w 187"/>
                <a:gd name="T39" fmla="*/ 101 h 275"/>
                <a:gd name="T40" fmla="*/ 12 w 187"/>
                <a:gd name="T41" fmla="*/ 68 h 275"/>
                <a:gd name="T42" fmla="*/ 26 w 187"/>
                <a:gd name="T43" fmla="*/ 41 h 275"/>
                <a:gd name="T44" fmla="*/ 46 w 187"/>
                <a:gd name="T45" fmla="*/ 19 h 275"/>
                <a:gd name="T46" fmla="*/ 68 w 187"/>
                <a:gd name="T47" fmla="*/ 5 h 275"/>
                <a:gd name="T48" fmla="*/ 93 w 187"/>
                <a:gd name="T4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275">
                  <a:moveTo>
                    <a:pt x="93" y="0"/>
                  </a:moveTo>
                  <a:lnTo>
                    <a:pt x="118" y="5"/>
                  </a:lnTo>
                  <a:lnTo>
                    <a:pt x="141" y="19"/>
                  </a:lnTo>
                  <a:lnTo>
                    <a:pt x="159" y="41"/>
                  </a:lnTo>
                  <a:lnTo>
                    <a:pt x="175" y="68"/>
                  </a:lnTo>
                  <a:lnTo>
                    <a:pt x="184" y="101"/>
                  </a:lnTo>
                  <a:lnTo>
                    <a:pt x="187" y="137"/>
                  </a:lnTo>
                  <a:lnTo>
                    <a:pt x="184" y="174"/>
                  </a:lnTo>
                  <a:lnTo>
                    <a:pt x="175" y="207"/>
                  </a:lnTo>
                  <a:lnTo>
                    <a:pt x="159" y="235"/>
                  </a:lnTo>
                  <a:lnTo>
                    <a:pt x="141" y="256"/>
                  </a:lnTo>
                  <a:lnTo>
                    <a:pt x="118" y="270"/>
                  </a:lnTo>
                  <a:lnTo>
                    <a:pt x="93" y="275"/>
                  </a:lnTo>
                  <a:lnTo>
                    <a:pt x="68" y="270"/>
                  </a:lnTo>
                  <a:lnTo>
                    <a:pt x="46" y="256"/>
                  </a:lnTo>
                  <a:lnTo>
                    <a:pt x="26" y="235"/>
                  </a:lnTo>
                  <a:lnTo>
                    <a:pt x="12" y="207"/>
                  </a:lnTo>
                  <a:lnTo>
                    <a:pt x="3" y="174"/>
                  </a:lnTo>
                  <a:lnTo>
                    <a:pt x="0" y="137"/>
                  </a:lnTo>
                  <a:lnTo>
                    <a:pt x="3" y="101"/>
                  </a:lnTo>
                  <a:lnTo>
                    <a:pt x="12" y="68"/>
                  </a:lnTo>
                  <a:lnTo>
                    <a:pt x="26" y="41"/>
                  </a:lnTo>
                  <a:lnTo>
                    <a:pt x="46" y="19"/>
                  </a:lnTo>
                  <a:lnTo>
                    <a:pt x="68" y="5"/>
                  </a:lnTo>
                  <a:lnTo>
                    <a:pt x="93" y="0"/>
                  </a:lnTo>
                  <a:close/>
                </a:path>
              </a:pathLst>
            </a:custGeom>
            <a:solidFill>
              <a:srgbClr val="DEC398"/>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54" name="Freeform 22"/>
            <p:cNvSpPr>
              <a:spLocks/>
            </p:cNvSpPr>
            <p:nvPr/>
          </p:nvSpPr>
          <p:spPr bwMode="auto">
            <a:xfrm>
              <a:off x="2284413" y="2414588"/>
              <a:ext cx="6350" cy="55563"/>
            </a:xfrm>
            <a:custGeom>
              <a:avLst/>
              <a:gdLst>
                <a:gd name="T0" fmla="*/ 3 w 8"/>
                <a:gd name="T1" fmla="*/ 0 h 68"/>
                <a:gd name="T2" fmla="*/ 6 w 8"/>
                <a:gd name="T3" fmla="*/ 4 h 68"/>
                <a:gd name="T4" fmla="*/ 8 w 8"/>
                <a:gd name="T5" fmla="*/ 17 h 68"/>
                <a:gd name="T6" fmla="*/ 8 w 8"/>
                <a:gd name="T7" fmla="*/ 34 h 68"/>
                <a:gd name="T8" fmla="*/ 8 w 8"/>
                <a:gd name="T9" fmla="*/ 51 h 68"/>
                <a:gd name="T10" fmla="*/ 6 w 8"/>
                <a:gd name="T11" fmla="*/ 63 h 68"/>
                <a:gd name="T12" fmla="*/ 3 w 8"/>
                <a:gd name="T13" fmla="*/ 68 h 68"/>
                <a:gd name="T14" fmla="*/ 2 w 8"/>
                <a:gd name="T15" fmla="*/ 63 h 68"/>
                <a:gd name="T16" fmla="*/ 0 w 8"/>
                <a:gd name="T17" fmla="*/ 51 h 68"/>
                <a:gd name="T18" fmla="*/ 0 w 8"/>
                <a:gd name="T19" fmla="*/ 34 h 68"/>
                <a:gd name="T20" fmla="*/ 0 w 8"/>
                <a:gd name="T21" fmla="*/ 17 h 68"/>
                <a:gd name="T22" fmla="*/ 2 w 8"/>
                <a:gd name="T23" fmla="*/ 4 h 68"/>
                <a:gd name="T24" fmla="*/ 3 w 8"/>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8">
                  <a:moveTo>
                    <a:pt x="3" y="0"/>
                  </a:moveTo>
                  <a:lnTo>
                    <a:pt x="6" y="4"/>
                  </a:lnTo>
                  <a:lnTo>
                    <a:pt x="8" y="17"/>
                  </a:lnTo>
                  <a:lnTo>
                    <a:pt x="8" y="34"/>
                  </a:lnTo>
                  <a:lnTo>
                    <a:pt x="8" y="51"/>
                  </a:lnTo>
                  <a:lnTo>
                    <a:pt x="6" y="63"/>
                  </a:lnTo>
                  <a:lnTo>
                    <a:pt x="3" y="68"/>
                  </a:lnTo>
                  <a:lnTo>
                    <a:pt x="2" y="63"/>
                  </a:lnTo>
                  <a:lnTo>
                    <a:pt x="0" y="51"/>
                  </a:lnTo>
                  <a:lnTo>
                    <a:pt x="0" y="34"/>
                  </a:lnTo>
                  <a:lnTo>
                    <a:pt x="0" y="17"/>
                  </a:lnTo>
                  <a:lnTo>
                    <a:pt x="2" y="4"/>
                  </a:lnTo>
                  <a:lnTo>
                    <a:pt x="3" y="0"/>
                  </a:lnTo>
                  <a:close/>
                </a:path>
              </a:pathLst>
            </a:custGeom>
            <a:solidFill>
              <a:srgbClr val="E8DFB3"/>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sp>
          <p:nvSpPr>
            <p:cNvPr id="55" name="Freeform 23"/>
            <p:cNvSpPr>
              <a:spLocks/>
            </p:cNvSpPr>
            <p:nvPr/>
          </p:nvSpPr>
          <p:spPr bwMode="auto">
            <a:xfrm>
              <a:off x="6122988" y="3832226"/>
              <a:ext cx="166688" cy="166688"/>
            </a:xfrm>
            <a:custGeom>
              <a:avLst/>
              <a:gdLst>
                <a:gd name="T0" fmla="*/ 106 w 211"/>
                <a:gd name="T1" fmla="*/ 0 h 210"/>
                <a:gd name="T2" fmla="*/ 134 w 211"/>
                <a:gd name="T3" fmla="*/ 3 h 210"/>
                <a:gd name="T4" fmla="*/ 159 w 211"/>
                <a:gd name="T5" fmla="*/ 14 h 210"/>
                <a:gd name="T6" fmla="*/ 180 w 211"/>
                <a:gd name="T7" fmla="*/ 30 h 210"/>
                <a:gd name="T8" fmla="*/ 196 w 211"/>
                <a:gd name="T9" fmla="*/ 52 h 210"/>
                <a:gd name="T10" fmla="*/ 207 w 211"/>
                <a:gd name="T11" fmla="*/ 76 h 210"/>
                <a:gd name="T12" fmla="*/ 211 w 211"/>
                <a:gd name="T13" fmla="*/ 104 h 210"/>
                <a:gd name="T14" fmla="*/ 207 w 211"/>
                <a:gd name="T15" fmla="*/ 134 h 210"/>
                <a:gd name="T16" fmla="*/ 196 w 211"/>
                <a:gd name="T17" fmla="*/ 159 h 210"/>
                <a:gd name="T18" fmla="*/ 180 w 211"/>
                <a:gd name="T19" fmla="*/ 181 h 210"/>
                <a:gd name="T20" fmla="*/ 159 w 211"/>
                <a:gd name="T21" fmla="*/ 196 h 210"/>
                <a:gd name="T22" fmla="*/ 134 w 211"/>
                <a:gd name="T23" fmla="*/ 207 h 210"/>
                <a:gd name="T24" fmla="*/ 106 w 211"/>
                <a:gd name="T25" fmla="*/ 210 h 210"/>
                <a:gd name="T26" fmla="*/ 78 w 211"/>
                <a:gd name="T27" fmla="*/ 207 h 210"/>
                <a:gd name="T28" fmla="*/ 51 w 211"/>
                <a:gd name="T29" fmla="*/ 196 h 210"/>
                <a:gd name="T30" fmla="*/ 31 w 211"/>
                <a:gd name="T31" fmla="*/ 181 h 210"/>
                <a:gd name="T32" fmla="*/ 14 w 211"/>
                <a:gd name="T33" fmla="*/ 159 h 210"/>
                <a:gd name="T34" fmla="*/ 3 w 211"/>
                <a:gd name="T35" fmla="*/ 134 h 210"/>
                <a:gd name="T36" fmla="*/ 0 w 211"/>
                <a:gd name="T37" fmla="*/ 104 h 210"/>
                <a:gd name="T38" fmla="*/ 3 w 211"/>
                <a:gd name="T39" fmla="*/ 76 h 210"/>
                <a:gd name="T40" fmla="*/ 14 w 211"/>
                <a:gd name="T41" fmla="*/ 52 h 210"/>
                <a:gd name="T42" fmla="*/ 31 w 211"/>
                <a:gd name="T43" fmla="*/ 30 h 210"/>
                <a:gd name="T44" fmla="*/ 51 w 211"/>
                <a:gd name="T45" fmla="*/ 14 h 210"/>
                <a:gd name="T46" fmla="*/ 78 w 211"/>
                <a:gd name="T47" fmla="*/ 3 h 210"/>
                <a:gd name="T48" fmla="*/ 106 w 211"/>
                <a:gd name="T4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1" h="210">
                  <a:moveTo>
                    <a:pt x="106" y="0"/>
                  </a:moveTo>
                  <a:lnTo>
                    <a:pt x="134" y="3"/>
                  </a:lnTo>
                  <a:lnTo>
                    <a:pt x="159" y="14"/>
                  </a:lnTo>
                  <a:lnTo>
                    <a:pt x="180" y="30"/>
                  </a:lnTo>
                  <a:lnTo>
                    <a:pt x="196" y="52"/>
                  </a:lnTo>
                  <a:lnTo>
                    <a:pt x="207" y="76"/>
                  </a:lnTo>
                  <a:lnTo>
                    <a:pt x="211" y="104"/>
                  </a:lnTo>
                  <a:lnTo>
                    <a:pt x="207" y="134"/>
                  </a:lnTo>
                  <a:lnTo>
                    <a:pt x="196" y="159"/>
                  </a:lnTo>
                  <a:lnTo>
                    <a:pt x="180" y="181"/>
                  </a:lnTo>
                  <a:lnTo>
                    <a:pt x="159" y="196"/>
                  </a:lnTo>
                  <a:lnTo>
                    <a:pt x="134" y="207"/>
                  </a:lnTo>
                  <a:lnTo>
                    <a:pt x="106" y="210"/>
                  </a:lnTo>
                  <a:lnTo>
                    <a:pt x="78" y="207"/>
                  </a:lnTo>
                  <a:lnTo>
                    <a:pt x="51" y="196"/>
                  </a:lnTo>
                  <a:lnTo>
                    <a:pt x="31" y="181"/>
                  </a:lnTo>
                  <a:lnTo>
                    <a:pt x="14" y="159"/>
                  </a:lnTo>
                  <a:lnTo>
                    <a:pt x="3" y="134"/>
                  </a:lnTo>
                  <a:lnTo>
                    <a:pt x="0" y="104"/>
                  </a:lnTo>
                  <a:lnTo>
                    <a:pt x="3" y="76"/>
                  </a:lnTo>
                  <a:lnTo>
                    <a:pt x="14" y="52"/>
                  </a:lnTo>
                  <a:lnTo>
                    <a:pt x="31" y="30"/>
                  </a:lnTo>
                  <a:lnTo>
                    <a:pt x="51" y="14"/>
                  </a:lnTo>
                  <a:lnTo>
                    <a:pt x="78" y="3"/>
                  </a:lnTo>
                  <a:lnTo>
                    <a:pt x="106" y="0"/>
                  </a:lnTo>
                  <a:close/>
                </a:path>
              </a:pathLst>
            </a:custGeom>
            <a:solidFill>
              <a:srgbClr val="434A56"/>
            </a:solidFill>
            <a:ln w="0">
              <a:noFill/>
              <a:prstDash val="solid"/>
              <a:round/>
              <a:headEnd/>
              <a:tailEnd/>
            </a:ln>
          </p:spPr>
          <p:txBody>
            <a:bodyPr vert="horz" wrap="square" lIns="49009" tIns="24505" rIns="49009" bIns="24505" numCol="1" anchor="t" anchorCtr="0" compatLnSpc="1">
              <a:prstTxWarp prst="textNoShape">
                <a:avLst/>
              </a:prstTxWarp>
            </a:bodyPr>
            <a:lstStyle/>
            <a:p>
              <a:endParaRPr lang="en-IN" sz="800"/>
            </a:p>
          </p:txBody>
        </p:sp>
      </p:grpSp>
      <p:sp>
        <p:nvSpPr>
          <p:cNvPr id="70" name="Rectangle 3">
            <a:extLst>
              <a:ext uri="{FF2B5EF4-FFF2-40B4-BE49-F238E27FC236}">
                <a16:creationId xmlns:a16="http://schemas.microsoft.com/office/drawing/2014/main" id="{9B8956A5-9615-4631-8140-DCFD907F8F9B}"/>
              </a:ext>
            </a:extLst>
          </p:cNvPr>
          <p:cNvSpPr txBox="1">
            <a:spLocks noChangeArrowheads="1"/>
          </p:cNvSpPr>
          <p:nvPr/>
        </p:nvSpPr>
        <p:spPr>
          <a:xfrm>
            <a:off x="1897769" y="14831"/>
            <a:ext cx="6347932" cy="680381"/>
          </a:xfrm>
          <a:prstGeom prst="rect">
            <a:avLst/>
          </a:prstGeom>
          <a:effectLst/>
        </p:spPr>
        <p:txBody>
          <a:bodyPr vert="horz" wrap="square" lIns="86935" tIns="43467" rIns="86935" bIns="43467"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25970" indent="-325970">
              <a:spcBef>
                <a:spcPct val="50000"/>
              </a:spcBef>
            </a:pPr>
            <a:r>
              <a:rPr lang="es-CO" altLang="es-CO" sz="3800" b="1" dirty="0">
                <a:solidFill>
                  <a:srgbClr val="003399"/>
                </a:solidFill>
                <a:latin typeface="Arial Narrow" panose="020B0606020202030204" pitchFamily="34" charset="0"/>
              </a:rPr>
              <a:t>Sistema Único de Gestión SUG</a:t>
            </a:r>
            <a:endParaRPr lang="es-ES" altLang="es-CO" sz="3800" b="1" dirty="0">
              <a:solidFill>
                <a:srgbClr val="003399"/>
              </a:solidFill>
              <a:latin typeface="Arial Narrow" panose="020B0606020202030204" pitchFamily="34" charset="0"/>
            </a:endParaRPr>
          </a:p>
        </p:txBody>
      </p:sp>
      <p:sp>
        <p:nvSpPr>
          <p:cNvPr id="78" name="9 Rectángulo">
            <a:extLst>
              <a:ext uri="{FF2B5EF4-FFF2-40B4-BE49-F238E27FC236}">
                <a16:creationId xmlns:a16="http://schemas.microsoft.com/office/drawing/2014/main" id="{AD25B93A-AAA8-4935-B02F-C58EA2915F91}"/>
              </a:ext>
            </a:extLst>
          </p:cNvPr>
          <p:cNvSpPr>
            <a:spLocks noGrp="1"/>
          </p:cNvSpPr>
          <p:nvPr>
            <p:ph type="title"/>
          </p:nvPr>
        </p:nvSpPr>
        <p:spPr>
          <a:xfrm>
            <a:off x="528599" y="616500"/>
            <a:ext cx="7824131"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500" b="1" dirty="0">
                <a:solidFill>
                  <a:schemeClr val="tx1">
                    <a:lumMod val="65000"/>
                    <a:lumOff val="35000"/>
                  </a:schemeClr>
                </a:solidFill>
                <a:latin typeface="Arial Narrow" panose="020B0606020202030204" pitchFamily="34" charset="0"/>
              </a:rPr>
              <a:t>Sistemas que componen al SUG</a:t>
            </a:r>
          </a:p>
        </p:txBody>
      </p:sp>
      <p:sp>
        <p:nvSpPr>
          <p:cNvPr id="82" name="Oval 74"/>
          <p:cNvSpPr/>
          <p:nvPr/>
        </p:nvSpPr>
        <p:spPr>
          <a:xfrm>
            <a:off x="-150168" y="3540350"/>
            <a:ext cx="2360526" cy="254796"/>
          </a:xfrm>
          <a:prstGeom prst="ellipse">
            <a:avLst/>
          </a:prstGeom>
          <a:gradFill flip="none" rotWithShape="1">
            <a:gsLst>
              <a:gs pos="11000">
                <a:schemeClr val="tx1">
                  <a:alpha val="19000"/>
                </a:schemeClr>
              </a:gs>
              <a:gs pos="100000">
                <a:sysClr val="window" lastClr="FFFFFF">
                  <a:lumMod val="100000"/>
                  <a:alpha val="0"/>
                </a:sysClr>
              </a:gs>
            </a:gsLst>
            <a:path path="shape">
              <a:fillToRect l="50000" t="50000" r="50000" b="50000"/>
            </a:path>
            <a:tileRect/>
          </a:gradFill>
          <a:ln w="25400" cap="flat" cmpd="sng" algn="ctr">
            <a:noFill/>
            <a:prstDash val="solid"/>
          </a:ln>
          <a:effectLst/>
        </p:spPr>
        <p:txBody>
          <a:bodyPr rtlCol="0" anchor="ctr"/>
          <a:lstStyle/>
          <a:p>
            <a:pPr algn="ctr" defTabSz="685983">
              <a:defRPr/>
            </a:pPr>
            <a:endParaRPr lang="en-US" sz="1350" kern="0">
              <a:solidFill>
                <a:sysClr val="window" lastClr="FFFFFF"/>
              </a:solidFill>
              <a:latin typeface="Calibri"/>
            </a:endParaRPr>
          </a:p>
        </p:txBody>
      </p:sp>
      <p:sp>
        <p:nvSpPr>
          <p:cNvPr id="63" name="Marcador de pie de página 2">
            <a:extLst>
              <a:ext uri="{FF2B5EF4-FFF2-40B4-BE49-F238E27FC236}">
                <a16:creationId xmlns:a16="http://schemas.microsoft.com/office/drawing/2014/main" id="{EAA93684-AE8D-4B9F-B65F-33340C8B7D59}"/>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64" name="Grupo 63">
            <a:extLst>
              <a:ext uri="{FF2B5EF4-FFF2-40B4-BE49-F238E27FC236}">
                <a16:creationId xmlns:a16="http://schemas.microsoft.com/office/drawing/2014/main" id="{41074760-F349-41C3-9B8A-3FBCC0FC23EB}"/>
              </a:ext>
            </a:extLst>
          </p:cNvPr>
          <p:cNvGrpSpPr/>
          <p:nvPr/>
        </p:nvGrpSpPr>
        <p:grpSpPr>
          <a:xfrm>
            <a:off x="160747" y="755561"/>
            <a:ext cx="869348" cy="487632"/>
            <a:chOff x="626678" y="746264"/>
            <a:chExt cx="869348" cy="500967"/>
          </a:xfrm>
        </p:grpSpPr>
        <p:sp>
          <p:nvSpPr>
            <p:cNvPr id="65" name="CuadroTexto 64">
              <a:hlinkClick r:id="rId2" action="ppaction://hlinksldjump"/>
              <a:extLst>
                <a:ext uri="{FF2B5EF4-FFF2-40B4-BE49-F238E27FC236}">
                  <a16:creationId xmlns:a16="http://schemas.microsoft.com/office/drawing/2014/main" id="{561858DF-B231-432B-AF2B-174CA866B7F6}"/>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66" name="Imagen 65">
              <a:hlinkClick r:id="rId2" action="ppaction://hlinksldjump"/>
              <a:extLst>
                <a:ext uri="{FF2B5EF4-FFF2-40B4-BE49-F238E27FC236}">
                  <a16:creationId xmlns:a16="http://schemas.microsoft.com/office/drawing/2014/main" id="{F8920E1D-D242-4E17-9F25-417C88E85FF8}"/>
                </a:ext>
              </a:extLst>
            </p:cNvPr>
            <p:cNvPicPr>
              <a:picLocks noChangeAspect="1"/>
            </p:cNvPicPr>
            <p:nvPr/>
          </p:nvPicPr>
          <p:blipFill>
            <a:blip r:embed="rId3"/>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40725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8"/>
                                        </p:tgtEl>
                                        <p:attrNameLst>
                                          <p:attrName>r</p:attrName>
                                        </p:attrNameLst>
                                      </p:cBhvr>
                                    </p:animRot>
                                  </p:childTnLst>
                                </p:cTn>
                              </p:par>
                              <p:par>
                                <p:cTn id="7" presetID="8" presetClass="emph" presetSubtype="0" repeatCount="indefinite" fill="hold" grpId="0" nodeType="withEffect">
                                  <p:stCondLst>
                                    <p:cond delay="300"/>
                                  </p:stCondLst>
                                  <p:childTnLst>
                                    <p:animRot by="21600000">
                                      <p:cBhvr>
                                        <p:cTn id="8" dur="5000" fill="hold"/>
                                        <p:tgtEl>
                                          <p:spTgt spid="12"/>
                                        </p:tgtEl>
                                        <p:attrNameLst>
                                          <p:attrName>r</p:attrName>
                                        </p:attrNameLst>
                                      </p:cBhvr>
                                    </p:animRot>
                                  </p:childTnLst>
                                </p:cTn>
                              </p:par>
                              <p:par>
                                <p:cTn id="9" presetID="8" presetClass="emph" presetSubtype="0" repeatCount="indefinite" fill="hold" grpId="0" nodeType="withEffect">
                                  <p:stCondLst>
                                    <p:cond delay="500"/>
                                  </p:stCondLst>
                                  <p:childTnLst>
                                    <p:animRot by="21600000">
                                      <p:cBhvr>
                                        <p:cTn id="10" dur="5000" fill="hold"/>
                                        <p:tgtEl>
                                          <p:spTgt spid="11"/>
                                        </p:tgtEl>
                                        <p:attrNameLst>
                                          <p:attrName>r</p:attrName>
                                        </p:attrNameLst>
                                      </p:cBhvr>
                                    </p:animRot>
                                  </p:childTnLst>
                                </p:cTn>
                              </p:par>
                              <p:par>
                                <p:cTn id="11" presetID="8" presetClass="emph" presetSubtype="0" repeatCount="indefinite" fill="hold" grpId="0" nodeType="withEffect">
                                  <p:stCondLst>
                                    <p:cond delay="700"/>
                                  </p:stCondLst>
                                  <p:childTnLst>
                                    <p:animRot by="21600000">
                                      <p:cBhvr>
                                        <p:cTn id="12" dur="5000" fill="hold"/>
                                        <p:tgtEl>
                                          <p:spTgt spid="7"/>
                                        </p:tgtEl>
                                        <p:attrNameLst>
                                          <p:attrName>r</p:attrName>
                                        </p:attrNameLst>
                                      </p:cBhvr>
                                    </p:animRot>
                                  </p:childTnLst>
                                </p:cTn>
                              </p:par>
                              <p:par>
                                <p:cTn id="13" presetID="8" presetClass="emph" presetSubtype="0" repeatCount="indefinite" fill="hold" grpId="0" nodeType="withEffect">
                                  <p:stCondLst>
                                    <p:cond delay="900"/>
                                  </p:stCondLst>
                                  <p:childTnLst>
                                    <p:animRot by="-21600000">
                                      <p:cBhvr>
                                        <p:cTn id="14" dur="5000" fill="hold"/>
                                        <p:tgtEl>
                                          <p:spTgt spid="4"/>
                                        </p:tgtEl>
                                        <p:attrNameLst>
                                          <p:attrName>r</p:attrName>
                                        </p:attrNameLst>
                                      </p:cBhvr>
                                    </p:animRot>
                                  </p:childTnLst>
                                </p:cTn>
                              </p:par>
                              <p:par>
                                <p:cTn id="15" presetID="8" presetClass="emph" presetSubtype="0" repeatCount="indefinite" fill="hold" grpId="0" nodeType="withEffect">
                                  <p:stCondLst>
                                    <p:cond delay="1200"/>
                                  </p:stCondLst>
                                  <p:childTnLst>
                                    <p:animRot by="21600000">
                                      <p:cBhvr>
                                        <p:cTn id="16" dur="5000" fill="hold"/>
                                        <p:tgtEl>
                                          <p:spTgt spid="5"/>
                                        </p:tgtEl>
                                        <p:attrNameLst>
                                          <p:attrName>r</p:attrName>
                                        </p:attrNameLst>
                                      </p:cBhvr>
                                    </p:animRot>
                                  </p:childTnLst>
                                </p:cTn>
                              </p:par>
                              <p:par>
                                <p:cTn id="17" presetID="8" presetClass="emph" presetSubtype="0" repeatCount="indefinite" fill="hold" grpId="0" nodeType="withEffect">
                                  <p:stCondLst>
                                    <p:cond delay="1600"/>
                                  </p:stCondLst>
                                  <p:childTnLst>
                                    <p:animRot by="21600000">
                                      <p:cBhvr>
                                        <p:cTn id="18" dur="5250" fill="hold"/>
                                        <p:tgtEl>
                                          <p:spTgt spid="6"/>
                                        </p:tgtEl>
                                        <p:attrNameLst>
                                          <p:attrName>r</p:attrName>
                                        </p:attrNameLst>
                                      </p:cBhvr>
                                    </p:animRot>
                                  </p:childTnLst>
                                </p:cTn>
                              </p:par>
                              <p:par>
                                <p:cTn id="19" presetID="8" presetClass="emph" presetSubtype="0" repeatCount="indefinite" fill="hold" grpId="0" nodeType="withEffect">
                                  <p:stCondLst>
                                    <p:cond delay="1600"/>
                                  </p:stCondLst>
                                  <p:childTnLst>
                                    <p:animRot by="-21600000">
                                      <p:cBhvr>
                                        <p:cTn id="20" dur="5250" fill="hold"/>
                                        <p:tgtEl>
                                          <p:spTgt spid="13"/>
                                        </p:tgtEl>
                                        <p:attrNameLst>
                                          <p:attrName>r</p:attrName>
                                        </p:attrNameLst>
                                      </p:cBhvr>
                                    </p:animRot>
                                  </p:childTnLst>
                                </p:cTn>
                              </p:par>
                              <p:par>
                                <p:cTn id="21" presetID="8" presetClass="emph" presetSubtype="0" repeatCount="indefinite" fill="hold" grpId="0" nodeType="withEffect">
                                  <p:stCondLst>
                                    <p:cond delay="1600"/>
                                  </p:stCondLst>
                                  <p:childTnLst>
                                    <p:animRot by="21600000">
                                      <p:cBhvr>
                                        <p:cTn id="22" dur="5250" fill="hold"/>
                                        <p:tgtEl>
                                          <p:spTgt spid="14"/>
                                        </p:tgtEl>
                                        <p:attrNameLst>
                                          <p:attrName>r</p:attrName>
                                        </p:attrNameLst>
                                      </p:cBhvr>
                                    </p:animRot>
                                  </p:childTnLst>
                                </p:cTn>
                              </p:par>
                              <p:par>
                                <p:cTn id="23" presetID="8" presetClass="emph" presetSubtype="0" repeatCount="indefinite" fill="hold" grpId="0" nodeType="withEffect">
                                  <p:stCondLst>
                                    <p:cond delay="1600"/>
                                  </p:stCondLst>
                                  <p:childTnLst>
                                    <p:animRot by="-21600000">
                                      <p:cBhvr>
                                        <p:cTn id="24" dur="5250" fill="hold"/>
                                        <p:tgtEl>
                                          <p:spTgt spid="15"/>
                                        </p:tgtEl>
                                        <p:attrNameLst>
                                          <p:attrName>r</p:attrName>
                                        </p:attrNameLst>
                                      </p:cBhvr>
                                    </p:animRot>
                                  </p:childTnLst>
                                </p:cTn>
                              </p:par>
                              <p:par>
                                <p:cTn id="25" presetID="8" presetClass="emph" presetSubtype="0" repeatCount="indefinite" fill="hold" grpId="0" nodeType="withEffect">
                                  <p:stCondLst>
                                    <p:cond delay="1600"/>
                                  </p:stCondLst>
                                  <p:childTnLst>
                                    <p:animRot by="21600000">
                                      <p:cBhvr>
                                        <p:cTn id="26" dur="525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animBg="1"/>
      <p:bldP spid="13" grpId="0" animBg="1"/>
      <p:bldP spid="14"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dondear rectángulo de esquina diagonal 8">
            <a:hlinkClick r:id="rId2" action="ppaction://hlinksldjump"/>
          </p:cNvPr>
          <p:cNvSpPr/>
          <p:nvPr/>
        </p:nvSpPr>
        <p:spPr>
          <a:xfrm>
            <a:off x="3772891" y="2196870"/>
            <a:ext cx="4424746" cy="1482868"/>
          </a:xfrm>
          <a:prstGeom prst="round2DiagRect">
            <a:avLst>
              <a:gd name="adj1" fmla="val 50000"/>
              <a:gd name="adj2" fmla="val 0"/>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capacidad de la entidad pública de conocer de manera permanente los avances en su gestión y la consecución efectiva de los resultados planteados con la oportunidad, cantidad y calidad esperadas, e implementar acciones para mitigar los riesgos que la desvían del cumplimiento de sus objetivos y metas; Así mismo, el compromiso de la entidad para identificar aciertos y desaciertos en su gestión y promover acciones de mejora para superarlos </a:t>
            </a:r>
            <a:endParaRPr lang="es-CO" sz="856" dirty="0">
              <a:solidFill>
                <a:schemeClr val="tx1"/>
              </a:solidFill>
              <a:latin typeface="Arial Narrow" panose="020B0606020202030204" pitchFamily="34" charset="0"/>
            </a:endParaRPr>
          </a:p>
        </p:txBody>
      </p:sp>
      <p:sp>
        <p:nvSpPr>
          <p:cNvPr id="4" name="Rectángulo redondeado 3">
            <a:hlinkClick r:id="rId2" action="ppaction://hlinksldjump"/>
          </p:cNvPr>
          <p:cNvSpPr/>
          <p:nvPr/>
        </p:nvSpPr>
        <p:spPr>
          <a:xfrm>
            <a:off x="3167160" y="1978146"/>
            <a:ext cx="5055763" cy="741090"/>
          </a:xfrm>
          <a:prstGeom prst="roundRect">
            <a:avLst>
              <a:gd name="adj" fmla="val 50000"/>
            </a:avLst>
          </a:prstGeom>
          <a:solidFill>
            <a:schemeClr val="accent6">
              <a:lumMod val="20000"/>
              <a:lumOff val="80000"/>
            </a:scheme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282" dirty="0">
                <a:solidFill>
                  <a:schemeClr val="tx1"/>
                </a:solidFill>
                <a:latin typeface="Arial Narrow" panose="020B0606020202030204" pitchFamily="34" charset="0"/>
              </a:rPr>
              <a:t>Política de Seguimiento y Evaluación del Desempeño Institucional</a:t>
            </a:r>
          </a:p>
        </p:txBody>
      </p:sp>
      <p:sp>
        <p:nvSpPr>
          <p:cNvPr id="11" name="9 Rectángulo"/>
          <p:cNvSpPr/>
          <p:nvPr/>
        </p:nvSpPr>
        <p:spPr>
          <a:xfrm>
            <a:off x="2236781" y="731137"/>
            <a:ext cx="6778753"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500" b="1" dirty="0">
                <a:solidFill>
                  <a:schemeClr val="tx1">
                    <a:lumMod val="65000"/>
                    <a:lumOff val="35000"/>
                  </a:schemeClr>
                </a:solidFill>
                <a:latin typeface="Arial Narrow" panose="020B0606020202030204" pitchFamily="34" charset="0"/>
              </a:rPr>
              <a:t>Estructura – Políticas de Gestión y Desempeño</a:t>
            </a:r>
          </a:p>
        </p:txBody>
      </p:sp>
      <p:grpSp>
        <p:nvGrpSpPr>
          <p:cNvPr id="15" name="Grupo 14"/>
          <p:cNvGrpSpPr/>
          <p:nvPr/>
        </p:nvGrpSpPr>
        <p:grpSpPr>
          <a:xfrm>
            <a:off x="566654" y="2635917"/>
            <a:ext cx="2306168" cy="836870"/>
            <a:chOff x="6604824" y="861634"/>
            <a:chExt cx="2298093" cy="779494"/>
          </a:xfrm>
          <a:effectLst/>
        </p:grpSpPr>
        <p:sp>
          <p:nvSpPr>
            <p:cNvPr id="16" name="Rectángulo redondeado 15">
              <a:hlinkClick r:id="rId3" action="ppaction://hlinksldjump"/>
            </p:cNvPr>
            <p:cNvSpPr/>
            <p:nvPr/>
          </p:nvSpPr>
          <p:spPr>
            <a:xfrm>
              <a:off x="6604824" y="861634"/>
              <a:ext cx="2298093" cy="779494"/>
            </a:xfrm>
            <a:prstGeom prst="roundRect">
              <a:avLst>
                <a:gd name="adj" fmla="val 50000"/>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91575" algn="ctr"/>
              <a:r>
                <a:rPr lang="es-CO" sz="1331" dirty="0">
                  <a:solidFill>
                    <a:schemeClr val="tx1"/>
                  </a:solidFill>
                  <a:latin typeface="Arial Narrow" panose="020B0606020202030204" pitchFamily="34" charset="0"/>
                </a:rPr>
                <a:t>Evaluación de Resultados</a:t>
              </a:r>
            </a:p>
          </p:txBody>
        </p:sp>
        <p:pic>
          <p:nvPicPr>
            <p:cNvPr id="17" name="Picture 16" descr="evaluation, evaluations, sig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521" y="1029908"/>
              <a:ext cx="555435" cy="5554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upo 20"/>
          <p:cNvGrpSpPr/>
          <p:nvPr/>
        </p:nvGrpSpPr>
        <p:grpSpPr>
          <a:xfrm>
            <a:off x="7862354" y="2943341"/>
            <a:ext cx="721139" cy="619379"/>
            <a:chOff x="7650726" y="2579039"/>
            <a:chExt cx="758511" cy="643047"/>
          </a:xfrm>
        </p:grpSpPr>
        <p:pic>
          <p:nvPicPr>
            <p:cNvPr id="22" name="Imagen 21"/>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7650726" y="2579039"/>
              <a:ext cx="303245" cy="304071"/>
            </a:xfrm>
            <a:prstGeom prst="rect">
              <a:avLst/>
            </a:prstGeom>
          </p:spPr>
        </p:pic>
        <p:sp>
          <p:nvSpPr>
            <p:cNvPr id="23" name="CuadroTexto 22"/>
            <p:cNvSpPr txBox="1"/>
            <p:nvPr/>
          </p:nvSpPr>
          <p:spPr>
            <a:xfrm>
              <a:off x="7650726" y="2883110"/>
              <a:ext cx="758511" cy="338976"/>
            </a:xfrm>
            <a:prstGeom prst="rect">
              <a:avLst/>
            </a:prstGeom>
            <a:noFill/>
          </p:spPr>
          <p:txBody>
            <a:bodyPr wrap="square" rtlCol="0">
              <a:spAutoFit/>
            </a:bodyPr>
            <a:lstStyle/>
            <a:p>
              <a:r>
                <a:rPr lang="es-CO" sz="761" dirty="0">
                  <a:solidFill>
                    <a:schemeClr val="accent6">
                      <a:lumMod val="75000"/>
                    </a:schemeClr>
                  </a:solidFill>
                  <a:latin typeface="Arial Narrow" panose="020B0606020202030204" pitchFamily="34" charset="0"/>
                </a:rPr>
                <a:t>Ver productos y entregables</a:t>
              </a:r>
            </a:p>
          </p:txBody>
        </p:sp>
      </p:grpSp>
      <p:grpSp>
        <p:nvGrpSpPr>
          <p:cNvPr id="24" name="Grupo 23"/>
          <p:cNvGrpSpPr/>
          <p:nvPr/>
        </p:nvGrpSpPr>
        <p:grpSpPr>
          <a:xfrm>
            <a:off x="1325259" y="879331"/>
            <a:ext cx="1013400" cy="265268"/>
            <a:chOff x="1381125" y="1827907"/>
            <a:chExt cx="1266659" cy="279015"/>
          </a:xfrm>
        </p:grpSpPr>
        <p:pic>
          <p:nvPicPr>
            <p:cNvPr id="25" name="Imagen 24">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26" name="CuadroTexto 25">
              <a:hlinkClick r:id="rId7" action="ppaction://hlinksldjump"/>
            </p:cNvPr>
            <p:cNvSpPr txBox="1"/>
            <p:nvPr/>
          </p:nvSpPr>
          <p:spPr>
            <a:xfrm>
              <a:off x="1664115" y="1833843"/>
              <a:ext cx="983669" cy="204757"/>
            </a:xfrm>
            <a:prstGeom prst="rect">
              <a:avLst/>
            </a:prstGeom>
            <a:noFill/>
          </p:spPr>
          <p:txBody>
            <a:bodyPr wrap="square" rtlCol="0">
              <a:spAutoFit/>
            </a:bodyPr>
            <a:lstStyle/>
            <a:p>
              <a:r>
                <a:rPr lang="es-CO" sz="665" dirty="0">
                  <a:latin typeface="Arial Narrow" panose="020B0606020202030204" pitchFamily="34" charset="0"/>
                </a:rPr>
                <a:t>Regresar a estructura</a:t>
              </a:r>
            </a:p>
          </p:txBody>
        </p:sp>
      </p:grpSp>
      <p:sp>
        <p:nvSpPr>
          <p:cNvPr id="19" name="Marcador de pie de página 2">
            <a:extLst>
              <a:ext uri="{FF2B5EF4-FFF2-40B4-BE49-F238E27FC236}">
                <a16:creationId xmlns:a16="http://schemas.microsoft.com/office/drawing/2014/main" id="{D3CDEFCF-487A-49B1-A07C-BEF935E8B125}"/>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18" name="Grupo 17">
            <a:extLst>
              <a:ext uri="{FF2B5EF4-FFF2-40B4-BE49-F238E27FC236}">
                <a16:creationId xmlns:a16="http://schemas.microsoft.com/office/drawing/2014/main" id="{F0E9261E-63B9-4F4A-BE29-3F2211D663C8}"/>
              </a:ext>
            </a:extLst>
          </p:cNvPr>
          <p:cNvGrpSpPr/>
          <p:nvPr/>
        </p:nvGrpSpPr>
        <p:grpSpPr>
          <a:xfrm>
            <a:off x="339235" y="829160"/>
            <a:ext cx="869348" cy="500967"/>
            <a:chOff x="626678" y="746264"/>
            <a:chExt cx="869348" cy="500967"/>
          </a:xfrm>
        </p:grpSpPr>
        <p:sp>
          <p:nvSpPr>
            <p:cNvPr id="20" name="CuadroTexto 19">
              <a:hlinkClick r:id="rId10" action="ppaction://hlinksldjump"/>
              <a:extLst>
                <a:ext uri="{FF2B5EF4-FFF2-40B4-BE49-F238E27FC236}">
                  <a16:creationId xmlns:a16="http://schemas.microsoft.com/office/drawing/2014/main" id="{B1EFE107-E3B2-4181-BABB-977BD581156E}"/>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30" name="Imagen 29">
              <a:hlinkClick r:id="rId10" action="ppaction://hlinksldjump"/>
              <a:extLst>
                <a:ext uri="{FF2B5EF4-FFF2-40B4-BE49-F238E27FC236}">
                  <a16:creationId xmlns:a16="http://schemas.microsoft.com/office/drawing/2014/main" id="{B9CB8494-CD10-4A6D-8A19-B76929646AC5}"/>
                </a:ext>
              </a:extLst>
            </p:cNvPr>
            <p:cNvPicPr>
              <a:picLocks noChangeAspect="1"/>
            </p:cNvPicPr>
            <p:nvPr/>
          </p:nvPicPr>
          <p:blipFill>
            <a:blip r:embed="rId11"/>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290005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724970" y="735635"/>
            <a:ext cx="5747811" cy="741090"/>
          </a:xfrm>
          <a:prstGeom prst="roundRect">
            <a:avLst>
              <a:gd name="adj" fmla="val 50000"/>
            </a:avLst>
          </a:prstGeom>
          <a:solidFill>
            <a:schemeClr val="accent6">
              <a:lumMod val="20000"/>
              <a:lumOff val="80000"/>
            </a:scheme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282" dirty="0">
                <a:solidFill>
                  <a:schemeClr val="tx1"/>
                </a:solidFill>
                <a:latin typeface="Arial Narrow" panose="020B0606020202030204" pitchFamily="34" charset="0"/>
              </a:rPr>
              <a:t>Política de Seguimiento y Evaluación del Desempeño Institucional</a:t>
            </a:r>
          </a:p>
        </p:txBody>
      </p:sp>
      <p:sp>
        <p:nvSpPr>
          <p:cNvPr id="4" name="Pentágono 3"/>
          <p:cNvSpPr/>
          <p:nvPr/>
        </p:nvSpPr>
        <p:spPr>
          <a:xfrm>
            <a:off x="1767602" y="2447590"/>
            <a:ext cx="2606818" cy="688539"/>
          </a:xfrm>
          <a:prstGeom prst="homePlate">
            <a:avLst>
              <a:gd name="adj" fmla="val 23585"/>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Mecanismo de evaluación y seguimiento que permite conocer el estado real de los programas, planes y proyectos</a:t>
            </a:r>
          </a:p>
        </p:txBody>
      </p:sp>
      <p:sp>
        <p:nvSpPr>
          <p:cNvPr id="5" name="Rectángulo redondeado 4"/>
          <p:cNvSpPr/>
          <p:nvPr/>
        </p:nvSpPr>
        <p:spPr>
          <a:xfrm>
            <a:off x="514598" y="2415094"/>
            <a:ext cx="1475750" cy="753497"/>
          </a:xfrm>
          <a:prstGeom prst="roundRect">
            <a:avLst/>
          </a:prstGeom>
          <a:solidFill>
            <a:schemeClr val="accent6">
              <a:lumMod val="20000"/>
              <a:lumOff val="80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Seguimiento de Programas, planes y proyectos</a:t>
            </a:r>
          </a:p>
        </p:txBody>
      </p:sp>
      <p:sp>
        <p:nvSpPr>
          <p:cNvPr id="6" name="Pentágono 5"/>
          <p:cNvSpPr/>
          <p:nvPr/>
        </p:nvSpPr>
        <p:spPr>
          <a:xfrm>
            <a:off x="1767603" y="3290474"/>
            <a:ext cx="2606816" cy="688539"/>
          </a:xfrm>
          <a:prstGeom prst="homePlate">
            <a:avLst>
              <a:gd name="adj" fmla="val 23585"/>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761" dirty="0">
                <a:solidFill>
                  <a:schemeClr val="tx1"/>
                </a:solidFill>
                <a:latin typeface="Arial Narrow" panose="020B0606020202030204" pitchFamily="34" charset="0"/>
              </a:rPr>
              <a:t>Mecanismos de evaluación que permiten conocer el estado real de los indicadores y la gestión de los riesgos</a:t>
            </a:r>
          </a:p>
        </p:txBody>
      </p:sp>
      <p:sp>
        <p:nvSpPr>
          <p:cNvPr id="7" name="Rectángulo redondeado 6"/>
          <p:cNvSpPr/>
          <p:nvPr/>
        </p:nvSpPr>
        <p:spPr>
          <a:xfrm>
            <a:off x="571269" y="3249224"/>
            <a:ext cx="1475750" cy="753497"/>
          </a:xfrm>
          <a:prstGeom prst="roundRect">
            <a:avLst/>
          </a:prstGeom>
          <a:solidFill>
            <a:schemeClr val="accent6">
              <a:lumMod val="20000"/>
              <a:lumOff val="80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Seguimiento a indicadores y riesgos</a:t>
            </a:r>
          </a:p>
        </p:txBody>
      </p:sp>
      <p:sp>
        <p:nvSpPr>
          <p:cNvPr id="8" name="Pentágono 7"/>
          <p:cNvSpPr/>
          <p:nvPr/>
        </p:nvSpPr>
        <p:spPr>
          <a:xfrm>
            <a:off x="6144846" y="2421423"/>
            <a:ext cx="2519119" cy="688539"/>
          </a:xfrm>
          <a:prstGeom prst="homePlate">
            <a:avLst>
              <a:gd name="adj" fmla="val 23585"/>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Herramientas consolidadas para evaluar la percepción ciudadana frente a la satisfacción de sus necesidades y expectativas, a los servicios prestados y, en general, a la gestión de la entidad</a:t>
            </a:r>
          </a:p>
        </p:txBody>
      </p:sp>
      <p:sp>
        <p:nvSpPr>
          <p:cNvPr id="9" name="Rectángulo redondeado 8"/>
          <p:cNvSpPr/>
          <p:nvPr/>
        </p:nvSpPr>
        <p:spPr>
          <a:xfrm>
            <a:off x="4948512" y="2380174"/>
            <a:ext cx="1475750" cy="753497"/>
          </a:xfrm>
          <a:prstGeom prst="roundRect">
            <a:avLst/>
          </a:prstGeom>
          <a:solidFill>
            <a:schemeClr val="accent6">
              <a:lumMod val="20000"/>
              <a:lumOff val="80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Evaluación de la percepción ciudadana</a:t>
            </a:r>
          </a:p>
        </p:txBody>
      </p:sp>
      <p:sp>
        <p:nvSpPr>
          <p:cNvPr id="15" name="9 Rectángulo"/>
          <p:cNvSpPr/>
          <p:nvPr/>
        </p:nvSpPr>
        <p:spPr>
          <a:xfrm>
            <a:off x="1196169" y="1534638"/>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12" name="Grupo 11"/>
          <p:cNvGrpSpPr/>
          <p:nvPr/>
        </p:nvGrpSpPr>
        <p:grpSpPr>
          <a:xfrm>
            <a:off x="396406" y="789309"/>
            <a:ext cx="939950" cy="326500"/>
            <a:chOff x="135172" y="275594"/>
            <a:chExt cx="988661" cy="343420"/>
          </a:xfrm>
        </p:grpSpPr>
        <p:sp>
          <p:nvSpPr>
            <p:cNvPr id="13" name="Flecha derecha 12">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14" name="CuadroTexto 13">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17" name="Marcador de pie de página 2">
            <a:extLst>
              <a:ext uri="{FF2B5EF4-FFF2-40B4-BE49-F238E27FC236}">
                <a16:creationId xmlns:a16="http://schemas.microsoft.com/office/drawing/2014/main" id="{F8207287-2C4F-4FBB-A9F1-2FE067EBD1B4}"/>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
        <p:nvSpPr>
          <p:cNvPr id="18" name="Pentágono 5">
            <a:extLst>
              <a:ext uri="{FF2B5EF4-FFF2-40B4-BE49-F238E27FC236}">
                <a16:creationId xmlns:a16="http://schemas.microsoft.com/office/drawing/2014/main" id="{6DB6FC5A-E2BE-4B91-9967-1AF854D4E72F}"/>
              </a:ext>
            </a:extLst>
          </p:cNvPr>
          <p:cNvSpPr/>
          <p:nvPr/>
        </p:nvSpPr>
        <p:spPr>
          <a:xfrm>
            <a:off x="4267345" y="4185469"/>
            <a:ext cx="2606816" cy="753497"/>
          </a:xfrm>
          <a:prstGeom prst="homePlate">
            <a:avLst>
              <a:gd name="adj" fmla="val 23585"/>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ES" sz="800" dirty="0">
                <a:solidFill>
                  <a:schemeClr val="tx1"/>
                </a:solidFill>
                <a:latin typeface="Arial Narrow" panose="020B0606020202030204" pitchFamily="34" charset="0"/>
              </a:rPr>
              <a:t>Documentación de resultados de seguimiento y evaluación de riesgos</a:t>
            </a:r>
          </a:p>
          <a:p>
            <a:pPr marL="261080" algn="ctr"/>
            <a:r>
              <a:rPr lang="es-ES" sz="800" dirty="0">
                <a:solidFill>
                  <a:schemeClr val="tx1"/>
                </a:solidFill>
                <a:latin typeface="Arial Narrow" panose="020B0606020202030204" pitchFamily="34" charset="0"/>
              </a:rPr>
              <a:t>Evaluar gestión del riesgo en la entidad, si se detecta posibilidad de materialización de un riesgo el responsable debe establecer acciones de mejora inmediata </a:t>
            </a:r>
            <a:endParaRPr lang="es-CO" sz="800" dirty="0">
              <a:solidFill>
                <a:schemeClr val="tx1"/>
              </a:solidFill>
              <a:latin typeface="Arial Narrow" panose="020B0606020202030204" pitchFamily="34" charset="0"/>
            </a:endParaRPr>
          </a:p>
        </p:txBody>
      </p:sp>
      <p:sp>
        <p:nvSpPr>
          <p:cNvPr id="16" name="Rectángulo redondeado 6">
            <a:extLst>
              <a:ext uri="{FF2B5EF4-FFF2-40B4-BE49-F238E27FC236}">
                <a16:creationId xmlns:a16="http://schemas.microsoft.com/office/drawing/2014/main" id="{FEC76BD0-13EF-4DA6-BD12-EBE8239FE276}"/>
              </a:ext>
            </a:extLst>
          </p:cNvPr>
          <p:cNvSpPr/>
          <p:nvPr/>
        </p:nvSpPr>
        <p:spPr>
          <a:xfrm>
            <a:off x="2945918" y="4185468"/>
            <a:ext cx="1475750" cy="753497"/>
          </a:xfrm>
          <a:prstGeom prst="roundRect">
            <a:avLst/>
          </a:prstGeom>
          <a:solidFill>
            <a:schemeClr val="accent6">
              <a:lumMod val="20000"/>
              <a:lumOff val="80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Evaluación Gestión del Riesgo </a:t>
            </a:r>
          </a:p>
        </p:txBody>
      </p:sp>
      <p:sp>
        <p:nvSpPr>
          <p:cNvPr id="20" name="Pentágono 9">
            <a:extLst>
              <a:ext uri="{FF2B5EF4-FFF2-40B4-BE49-F238E27FC236}">
                <a16:creationId xmlns:a16="http://schemas.microsoft.com/office/drawing/2014/main" id="{47A1B34D-003C-4BD5-82E8-BFC804516733}"/>
              </a:ext>
            </a:extLst>
          </p:cNvPr>
          <p:cNvSpPr/>
          <p:nvPr/>
        </p:nvSpPr>
        <p:spPr>
          <a:xfrm>
            <a:off x="6213221" y="3281914"/>
            <a:ext cx="2519119" cy="731603"/>
          </a:xfrm>
          <a:prstGeom prst="homePlate">
            <a:avLst>
              <a:gd name="adj" fmla="val 23585"/>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Herramientas encaminadas a identificar el avance frente a las dimensiones del MIPG y tomar acciones de mejora</a:t>
            </a:r>
          </a:p>
        </p:txBody>
      </p:sp>
      <p:sp>
        <p:nvSpPr>
          <p:cNvPr id="19" name="Rectángulo redondeado 10">
            <a:extLst>
              <a:ext uri="{FF2B5EF4-FFF2-40B4-BE49-F238E27FC236}">
                <a16:creationId xmlns:a16="http://schemas.microsoft.com/office/drawing/2014/main" id="{7E5CD56E-4E0B-4F59-9A82-336C2E700454}"/>
              </a:ext>
            </a:extLst>
          </p:cNvPr>
          <p:cNvSpPr/>
          <p:nvPr/>
        </p:nvSpPr>
        <p:spPr>
          <a:xfrm>
            <a:off x="4948512" y="3272679"/>
            <a:ext cx="1475750" cy="753497"/>
          </a:xfrm>
          <a:prstGeom prst="roundRect">
            <a:avLst/>
          </a:prstGeom>
          <a:solidFill>
            <a:schemeClr val="accent6">
              <a:lumMod val="20000"/>
              <a:lumOff val="80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Autodiagnósticos MIPG</a:t>
            </a:r>
          </a:p>
        </p:txBody>
      </p:sp>
    </p:spTree>
    <p:extLst>
      <p:ext uri="{BB962C8B-B14F-4D97-AF65-F5344CB8AC3E}">
        <p14:creationId xmlns:p14="http://schemas.microsoft.com/office/powerpoint/2010/main" val="385276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5" grpId="0"/>
      <p:bldP spid="18" grpId="0" animBg="1"/>
      <p:bldP spid="16" grpId="0" animBg="1"/>
      <p:bldP spid="20"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4E39A4E-F753-4709-B7A1-7CCB9FBE729E}"/>
              </a:ext>
            </a:extLst>
          </p:cNvPr>
          <p:cNvSpPr/>
          <p:nvPr/>
        </p:nvSpPr>
        <p:spPr>
          <a:xfrm>
            <a:off x="3156022" y="1618776"/>
            <a:ext cx="5734481" cy="3089026"/>
          </a:xfrm>
          <a:prstGeom prst="rect">
            <a:avLst/>
          </a:prstGeom>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CO"/>
          </a:p>
        </p:txBody>
      </p:sp>
      <p:sp>
        <p:nvSpPr>
          <p:cNvPr id="10" name="Pentágono 9"/>
          <p:cNvSpPr/>
          <p:nvPr/>
        </p:nvSpPr>
        <p:spPr>
          <a:xfrm>
            <a:off x="361409" y="2264878"/>
            <a:ext cx="2794613" cy="2320326"/>
          </a:xfrm>
          <a:prstGeom prst="homePlate">
            <a:avLst>
              <a:gd name="adj" fmla="val 23585"/>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61080"/>
            <a:r>
              <a:rPr lang="es-CO" sz="999" b="1" dirty="0">
                <a:solidFill>
                  <a:schemeClr val="tx1"/>
                </a:solidFill>
                <a:latin typeface="Arial Narrow" panose="020B0606020202030204" pitchFamily="34" charset="0"/>
              </a:rPr>
              <a:t>Objetivo de la dimensión: </a:t>
            </a:r>
          </a:p>
          <a:p>
            <a:pPr marL="261080" algn="just"/>
            <a:endParaRPr lang="es-CO" sz="999" b="1" dirty="0">
              <a:solidFill>
                <a:schemeClr val="tx1"/>
              </a:solidFill>
              <a:latin typeface="Arial Narrow" panose="020B0606020202030204" pitchFamily="34" charset="0"/>
            </a:endParaRPr>
          </a:p>
          <a:p>
            <a:pPr marL="261080" algn="just"/>
            <a:r>
              <a:rPr lang="es-ES" sz="999" dirty="0">
                <a:solidFill>
                  <a:schemeClr val="tx1"/>
                </a:solidFill>
                <a:latin typeface="Arial Narrow" panose="020B0606020202030204" pitchFamily="34" charset="0"/>
              </a:rPr>
              <a:t>Mide la capacidad de la entidad pública de mantener un adecuado flujo de información interna y externa, gestionar eficazmente los documentos que la soportan y mantener canales de comunicación acordes con sus capacidades organizacionales y con lo previsto en la Ley de Transparencia y Acceso a la Información (ver índices de la política .</a:t>
            </a:r>
            <a:endParaRPr lang="es-CO" sz="999" dirty="0">
              <a:solidFill>
                <a:schemeClr val="tx1"/>
              </a:solidFill>
              <a:latin typeface="Arial Narrow" panose="020B0606020202030204" pitchFamily="34" charset="0"/>
            </a:endParaRPr>
          </a:p>
        </p:txBody>
      </p:sp>
      <p:sp>
        <p:nvSpPr>
          <p:cNvPr id="12" name="9 Rectángulo"/>
          <p:cNvSpPr/>
          <p:nvPr/>
        </p:nvSpPr>
        <p:spPr>
          <a:xfrm>
            <a:off x="1565661" y="739882"/>
            <a:ext cx="7328237"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500" b="1" dirty="0">
                <a:solidFill>
                  <a:schemeClr val="tx1">
                    <a:lumMod val="65000"/>
                    <a:lumOff val="35000"/>
                  </a:schemeClr>
                </a:solidFill>
                <a:latin typeface="Arial Narrow" panose="020B0606020202030204" pitchFamily="34" charset="0"/>
              </a:rPr>
              <a:t>Estructura – Dimensión Información y Comunicación</a:t>
            </a:r>
          </a:p>
        </p:txBody>
      </p:sp>
      <p:grpSp>
        <p:nvGrpSpPr>
          <p:cNvPr id="16" name="Grupo 15"/>
          <p:cNvGrpSpPr/>
          <p:nvPr/>
        </p:nvGrpSpPr>
        <p:grpSpPr>
          <a:xfrm>
            <a:off x="580863" y="1618777"/>
            <a:ext cx="2199076" cy="741090"/>
            <a:chOff x="6604824" y="1753157"/>
            <a:chExt cx="2298093" cy="779494"/>
          </a:xfrm>
        </p:grpSpPr>
        <p:sp>
          <p:nvSpPr>
            <p:cNvPr id="17" name="Rectángulo redondeado 16">
              <a:hlinkClick r:id="rId2" action="ppaction://hlinksldjump"/>
            </p:cNvPr>
            <p:cNvSpPr/>
            <p:nvPr/>
          </p:nvSpPr>
          <p:spPr>
            <a:xfrm>
              <a:off x="6604824" y="1753157"/>
              <a:ext cx="2298093" cy="779494"/>
            </a:xfrm>
            <a:prstGeom prst="roundRect">
              <a:avLst>
                <a:gd name="adj" fmla="val 50000"/>
              </a:avLst>
            </a:prstGeom>
            <a:noFill/>
            <a:ln w="571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677596" algn="ctr"/>
              <a:r>
                <a:rPr lang="es-CO" sz="1331" dirty="0">
                  <a:solidFill>
                    <a:schemeClr val="tx1"/>
                  </a:solidFill>
                  <a:latin typeface="Arial Narrow" panose="020B0606020202030204" pitchFamily="34" charset="0"/>
                </a:rPr>
                <a:t>Información y Comunicación</a:t>
              </a:r>
            </a:p>
          </p:txBody>
        </p:sp>
        <p:pic>
          <p:nvPicPr>
            <p:cNvPr id="18" name="Picture 18" descr="chat, comunication, message, tex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521" y="1906638"/>
              <a:ext cx="575428" cy="575428"/>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Imagen 3"/>
          <p:cNvPicPr>
            <a:picLocks noChangeAspect="1"/>
          </p:cNvPicPr>
          <p:nvPr/>
        </p:nvPicPr>
        <p:blipFill>
          <a:blip r:embed="rId4"/>
          <a:stretch>
            <a:fillRect/>
          </a:stretch>
        </p:blipFill>
        <p:spPr>
          <a:xfrm>
            <a:off x="3015048" y="1618776"/>
            <a:ext cx="5757174" cy="2966428"/>
          </a:xfrm>
          <a:prstGeom prst="rect">
            <a:avLst/>
          </a:prstGeom>
        </p:spPr>
      </p:pic>
      <p:grpSp>
        <p:nvGrpSpPr>
          <p:cNvPr id="21" name="Grupo 20"/>
          <p:cNvGrpSpPr/>
          <p:nvPr/>
        </p:nvGrpSpPr>
        <p:grpSpPr>
          <a:xfrm>
            <a:off x="1013662" y="819416"/>
            <a:ext cx="938983" cy="265268"/>
            <a:chOff x="1381125" y="1827907"/>
            <a:chExt cx="1266659" cy="279015"/>
          </a:xfrm>
        </p:grpSpPr>
        <p:pic>
          <p:nvPicPr>
            <p:cNvPr id="22" name="Imagen 21">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23" name="CuadroTexto 22">
              <a:hlinkClick r:id="rId5" action="ppaction://hlinksldjump"/>
            </p:cNvPr>
            <p:cNvSpPr txBox="1"/>
            <p:nvPr/>
          </p:nvSpPr>
          <p:spPr>
            <a:xfrm>
              <a:off x="1664115" y="1833843"/>
              <a:ext cx="983669" cy="204757"/>
            </a:xfrm>
            <a:prstGeom prst="rect">
              <a:avLst/>
            </a:prstGeom>
            <a:noFill/>
          </p:spPr>
          <p:txBody>
            <a:bodyPr wrap="square" rtlCol="0">
              <a:spAutoFit/>
            </a:bodyPr>
            <a:lstStyle/>
            <a:p>
              <a:r>
                <a:rPr lang="es-CO" sz="665" dirty="0">
                  <a:latin typeface="Arial Narrow" panose="020B0606020202030204" pitchFamily="34" charset="0"/>
                </a:rPr>
                <a:t>Regresar a estructura</a:t>
              </a:r>
            </a:p>
          </p:txBody>
        </p:sp>
      </p:grpSp>
      <p:sp>
        <p:nvSpPr>
          <p:cNvPr id="19" name="Marcador de pie de página 2">
            <a:extLst>
              <a:ext uri="{FF2B5EF4-FFF2-40B4-BE49-F238E27FC236}">
                <a16:creationId xmlns:a16="http://schemas.microsoft.com/office/drawing/2014/main" id="{7FF98697-CC4D-4B50-ACAA-61C4A3444EBC}"/>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20" name="Grupo 19">
            <a:extLst>
              <a:ext uri="{FF2B5EF4-FFF2-40B4-BE49-F238E27FC236}">
                <a16:creationId xmlns:a16="http://schemas.microsoft.com/office/drawing/2014/main" id="{46A8768C-39A3-4E17-8C6A-B37704BAD5DC}"/>
              </a:ext>
            </a:extLst>
          </p:cNvPr>
          <p:cNvGrpSpPr/>
          <p:nvPr/>
        </p:nvGrpSpPr>
        <p:grpSpPr>
          <a:xfrm>
            <a:off x="89058" y="741666"/>
            <a:ext cx="869348" cy="500967"/>
            <a:chOff x="626678" y="746264"/>
            <a:chExt cx="869348" cy="500967"/>
          </a:xfrm>
        </p:grpSpPr>
        <p:sp>
          <p:nvSpPr>
            <p:cNvPr id="27" name="CuadroTexto 26">
              <a:hlinkClick r:id="rId8" action="ppaction://hlinksldjump"/>
              <a:extLst>
                <a:ext uri="{FF2B5EF4-FFF2-40B4-BE49-F238E27FC236}">
                  <a16:creationId xmlns:a16="http://schemas.microsoft.com/office/drawing/2014/main" id="{197824F6-A720-43A8-B250-18F898781BD5}"/>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28" name="Imagen 27">
              <a:hlinkClick r:id="rId8" action="ppaction://hlinksldjump"/>
              <a:extLst>
                <a:ext uri="{FF2B5EF4-FFF2-40B4-BE49-F238E27FC236}">
                  <a16:creationId xmlns:a16="http://schemas.microsoft.com/office/drawing/2014/main" id="{57BBF0A7-1DCA-4DC6-8C45-F0D5F39BD2F6}"/>
                </a:ext>
              </a:extLst>
            </p:cNvPr>
            <p:cNvPicPr>
              <a:picLocks noChangeAspect="1"/>
            </p:cNvPicPr>
            <p:nvPr/>
          </p:nvPicPr>
          <p:blipFill>
            <a:blip r:embed="rId9"/>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57802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dondear rectángulo de esquina diagonal 13">
            <a:hlinkClick r:id="rId2" action="ppaction://hlinksldjump"/>
            <a:extLst>
              <a:ext uri="{FF2B5EF4-FFF2-40B4-BE49-F238E27FC236}">
                <a16:creationId xmlns:a16="http://schemas.microsoft.com/office/drawing/2014/main" id="{B44E1E88-0C1C-4F9C-A352-C3997735DE6F}"/>
              </a:ext>
            </a:extLst>
          </p:cNvPr>
          <p:cNvSpPr/>
          <p:nvPr/>
        </p:nvSpPr>
        <p:spPr>
          <a:xfrm>
            <a:off x="2499273" y="4169983"/>
            <a:ext cx="5123998" cy="897822"/>
          </a:xfrm>
          <a:prstGeom prst="round2DiagRect">
            <a:avLst>
              <a:gd name="adj1" fmla="val 50000"/>
              <a:gd name="adj2" fmla="val 0"/>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51" dirty="0">
                <a:solidFill>
                  <a:schemeClr val="tx1"/>
                </a:solidFill>
                <a:latin typeface="Arial Narrow" panose="020B0606020202030204" pitchFamily="34" charset="0"/>
              </a:rPr>
              <a:t/>
            </a:r>
            <a:br>
              <a:rPr lang="es-ES" sz="951" dirty="0">
                <a:solidFill>
                  <a:schemeClr val="tx1"/>
                </a:solidFill>
                <a:latin typeface="Arial Narrow" panose="020B0606020202030204" pitchFamily="34" charset="0"/>
              </a:rPr>
            </a:br>
            <a:r>
              <a:rPr lang="es-ES" sz="951" dirty="0">
                <a:solidFill>
                  <a:schemeClr val="tx1"/>
                </a:solidFill>
                <a:latin typeface="Arial Narrow" panose="020B0606020202030204" pitchFamily="34" charset="0"/>
              </a:rPr>
              <a:t>Mide la capacidad de la entidad pública para implementar los lineamientos, normas y estándares que permitan  generar y disponer de información estadística, así como la de los registros administrativos con el fin de mejorar la efectividad de la gestión y planeación basada en evidencias; garantizando la continua disponibilidad de información de calidad a lo largo del ciclo de la política pública.</a:t>
            </a:r>
            <a:endParaRPr lang="es-CO" sz="951" dirty="0">
              <a:solidFill>
                <a:schemeClr val="tx1"/>
              </a:solidFill>
              <a:latin typeface="Arial Narrow" panose="020B0606020202030204" pitchFamily="34" charset="0"/>
            </a:endParaRPr>
          </a:p>
        </p:txBody>
      </p:sp>
      <p:sp>
        <p:nvSpPr>
          <p:cNvPr id="15" name="Redondear rectángulo de esquina diagonal 14">
            <a:hlinkClick r:id="rId3" action="ppaction://hlinksldjump"/>
          </p:cNvPr>
          <p:cNvSpPr/>
          <p:nvPr/>
        </p:nvSpPr>
        <p:spPr>
          <a:xfrm>
            <a:off x="2476383" y="3081106"/>
            <a:ext cx="4992571" cy="751052"/>
          </a:xfrm>
          <a:prstGeom prst="round2DiagRect">
            <a:avLst>
              <a:gd name="adj1" fmla="val 50000"/>
              <a:gd name="adj2" fmla="val 0"/>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56" dirty="0">
                <a:solidFill>
                  <a:schemeClr val="tx1"/>
                </a:solidFill>
                <a:latin typeface="Arial Narrow" panose="020B0606020202030204" pitchFamily="34" charset="0"/>
              </a:rPr>
              <a:t>Mide la capacidad de la entidad pública de articular acciones para la prevención, detección e investigación de los riesgos de en los procesos de la gestión administrativa y misional de las entidades públicas.</a:t>
            </a:r>
            <a:endParaRPr lang="es-CO" sz="856" dirty="0">
              <a:solidFill>
                <a:schemeClr val="tx1"/>
              </a:solidFill>
              <a:latin typeface="Arial Narrow" panose="020B0606020202030204" pitchFamily="34" charset="0"/>
            </a:endParaRPr>
          </a:p>
        </p:txBody>
      </p:sp>
      <p:sp>
        <p:nvSpPr>
          <p:cNvPr id="14" name="Redondear rectángulo de esquina diagonal 13">
            <a:hlinkClick r:id="rId2" action="ppaction://hlinksldjump"/>
          </p:cNvPr>
          <p:cNvSpPr/>
          <p:nvPr/>
        </p:nvSpPr>
        <p:spPr>
          <a:xfrm>
            <a:off x="2520811" y="1291667"/>
            <a:ext cx="5123998" cy="1168482"/>
          </a:xfrm>
          <a:prstGeom prst="round2DiagRect">
            <a:avLst>
              <a:gd name="adj1" fmla="val 50000"/>
              <a:gd name="adj2" fmla="val 0"/>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951" dirty="0">
              <a:solidFill>
                <a:schemeClr val="tx1"/>
              </a:solidFill>
              <a:latin typeface="Arial Narrow" panose="020B0606020202030204" pitchFamily="34" charset="0"/>
            </a:endParaRPr>
          </a:p>
          <a:p>
            <a:pPr algn="ctr"/>
            <a:endParaRPr lang="es-CO" sz="951" dirty="0">
              <a:solidFill>
                <a:schemeClr val="tx1"/>
              </a:solidFill>
              <a:latin typeface="Arial Narrow" panose="020B0606020202030204" pitchFamily="34" charset="0"/>
            </a:endParaRPr>
          </a:p>
          <a:p>
            <a:pPr algn="ctr"/>
            <a:endParaRPr lang="es-CO" sz="951" dirty="0">
              <a:solidFill>
                <a:schemeClr val="tx1"/>
              </a:solidFill>
              <a:latin typeface="Arial Narrow" panose="020B0606020202030204" pitchFamily="34" charset="0"/>
            </a:endParaRPr>
          </a:p>
          <a:p>
            <a:pPr algn="ctr"/>
            <a:endParaRPr lang="es-CO" sz="951" dirty="0">
              <a:solidFill>
                <a:schemeClr val="tx1"/>
              </a:solidFill>
              <a:latin typeface="Arial Narrow" panose="020B0606020202030204" pitchFamily="34" charset="0"/>
            </a:endParaRPr>
          </a:p>
          <a:p>
            <a:pPr algn="ctr"/>
            <a:r>
              <a:rPr lang="es-ES" sz="951" dirty="0">
                <a:solidFill>
                  <a:schemeClr val="tx1"/>
                </a:solidFill>
                <a:latin typeface="Arial Narrow" panose="020B0606020202030204" pitchFamily="34" charset="0"/>
              </a:rPr>
              <a:t>Mide la capacidad de la entidad pública de generar e implementar estrategias organizacionales dirigidas a la planeación, dirección y control de los recursos físicos, técnicos, tecnológicos, financieros y del talento humano, necesarios para la realización de los procesos de la gestión documental y el eficiente funcionamiento de los archivos.</a:t>
            </a:r>
            <a:endParaRPr lang="es-CO" sz="951" dirty="0">
              <a:solidFill>
                <a:schemeClr val="tx1"/>
              </a:solidFill>
              <a:latin typeface="Arial Narrow" panose="020B0606020202030204" pitchFamily="34" charset="0"/>
            </a:endParaRPr>
          </a:p>
        </p:txBody>
      </p:sp>
      <p:sp>
        <p:nvSpPr>
          <p:cNvPr id="4" name="Rectángulo redondeado 3">
            <a:hlinkClick r:id="rId2" action="ppaction://hlinksldjump"/>
          </p:cNvPr>
          <p:cNvSpPr/>
          <p:nvPr/>
        </p:nvSpPr>
        <p:spPr>
          <a:xfrm>
            <a:off x="2103389" y="1269411"/>
            <a:ext cx="5738560" cy="522714"/>
          </a:xfrm>
          <a:prstGeom prst="roundRect">
            <a:avLst>
              <a:gd name="adj" fmla="val 50000"/>
            </a:avLst>
          </a:prstGeom>
          <a:solidFill>
            <a:schemeClr val="accent4">
              <a:lumMod val="20000"/>
              <a:lumOff val="80000"/>
            </a:schemeClr>
          </a:solid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a:solidFill>
                  <a:schemeClr val="tx1"/>
                </a:solidFill>
                <a:latin typeface="Arial Narrow" panose="020B0606020202030204" pitchFamily="34" charset="0"/>
              </a:rPr>
              <a:t>Política de Gestión Documental</a:t>
            </a:r>
          </a:p>
        </p:txBody>
      </p:sp>
      <p:sp>
        <p:nvSpPr>
          <p:cNvPr id="8" name="Rectángulo redondeado 7">
            <a:hlinkClick r:id="rId3" action="ppaction://hlinksldjump"/>
          </p:cNvPr>
          <p:cNvSpPr/>
          <p:nvPr/>
        </p:nvSpPr>
        <p:spPr>
          <a:xfrm>
            <a:off x="2077094" y="2645090"/>
            <a:ext cx="5901596" cy="626601"/>
          </a:xfrm>
          <a:prstGeom prst="roundRect">
            <a:avLst>
              <a:gd name="adj" fmla="val 50000"/>
            </a:avLst>
          </a:prstGeom>
          <a:solidFill>
            <a:schemeClr val="bg1">
              <a:lumMod val="85000"/>
            </a:schemeClr>
          </a:solid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a:solidFill>
                  <a:schemeClr val="tx1"/>
                </a:solidFill>
                <a:latin typeface="Arial Narrow" panose="020B0606020202030204" pitchFamily="34" charset="0"/>
              </a:rPr>
              <a:t>Política de Transparencia, acceso a la información y lucha contra la corrupción</a:t>
            </a:r>
          </a:p>
        </p:txBody>
      </p:sp>
      <p:sp>
        <p:nvSpPr>
          <p:cNvPr id="19" name="9 Rectángulo"/>
          <p:cNvSpPr/>
          <p:nvPr/>
        </p:nvSpPr>
        <p:spPr>
          <a:xfrm>
            <a:off x="1899392" y="672003"/>
            <a:ext cx="6778753"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500" b="1" dirty="0">
                <a:solidFill>
                  <a:schemeClr val="tx1">
                    <a:lumMod val="65000"/>
                    <a:lumOff val="35000"/>
                  </a:schemeClr>
                </a:solidFill>
                <a:latin typeface="Arial Narrow" panose="020B0606020202030204" pitchFamily="34" charset="0"/>
              </a:rPr>
              <a:t>Estructura – Políticas de Gestión y Desempeño</a:t>
            </a:r>
          </a:p>
        </p:txBody>
      </p:sp>
      <p:grpSp>
        <p:nvGrpSpPr>
          <p:cNvPr id="23" name="Grupo 22"/>
          <p:cNvGrpSpPr/>
          <p:nvPr/>
        </p:nvGrpSpPr>
        <p:grpSpPr>
          <a:xfrm rot="16200000">
            <a:off x="15283" y="2721464"/>
            <a:ext cx="2310645" cy="834413"/>
            <a:chOff x="6604824" y="1753157"/>
            <a:chExt cx="2298093" cy="779494"/>
          </a:xfrm>
          <a:effectLst/>
        </p:grpSpPr>
        <p:sp>
          <p:nvSpPr>
            <p:cNvPr id="24" name="Rectángulo redondeado 23">
              <a:hlinkClick r:id="rId4" action="ppaction://hlinksldjump"/>
            </p:cNvPr>
            <p:cNvSpPr/>
            <p:nvPr/>
          </p:nvSpPr>
          <p:spPr>
            <a:xfrm>
              <a:off x="6604824" y="1753157"/>
              <a:ext cx="2298093" cy="779494"/>
            </a:xfrm>
            <a:prstGeom prst="roundRect">
              <a:avLst>
                <a:gd name="adj" fmla="val 50000"/>
              </a:avLst>
            </a:prstGeom>
            <a:noFill/>
            <a:ln w="571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677596" algn="ctr"/>
              <a:r>
                <a:rPr lang="es-CO" sz="1331" dirty="0">
                  <a:solidFill>
                    <a:schemeClr val="tx1"/>
                  </a:solidFill>
                  <a:latin typeface="Arial Narrow" panose="020B0606020202030204" pitchFamily="34" charset="0"/>
                </a:rPr>
                <a:t>Información y Comunicación</a:t>
              </a:r>
            </a:p>
          </p:txBody>
        </p:sp>
        <p:pic>
          <p:nvPicPr>
            <p:cNvPr id="25" name="Picture 18" descr="chat, comunication, message, tex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0521" y="1906638"/>
              <a:ext cx="575428" cy="5754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upo 20"/>
          <p:cNvGrpSpPr/>
          <p:nvPr/>
        </p:nvGrpSpPr>
        <p:grpSpPr>
          <a:xfrm>
            <a:off x="7356502" y="2087067"/>
            <a:ext cx="736146" cy="450666"/>
            <a:chOff x="7471467" y="2085051"/>
            <a:chExt cx="774296" cy="467887"/>
          </a:xfrm>
        </p:grpSpPr>
        <p:pic>
          <p:nvPicPr>
            <p:cNvPr id="22" name="Imagen 21"/>
            <p:cNvPicPr>
              <a:picLocks noChangeAspect="1"/>
            </p:cNvPicPr>
            <p:nvPr/>
          </p:nvPicPr>
          <p:blipFill>
            <a:blip r:embed="rId6">
              <a:duotone>
                <a:prstClr val="black"/>
                <a:schemeClr val="bg1">
                  <a:lumMod val="85000"/>
                  <a:tint val="45000"/>
                  <a:satMod val="400000"/>
                </a:schemeClr>
              </a:duotone>
              <a:extLst>
                <a:ext uri="{BEBA8EAE-BF5A-486C-A8C5-ECC9F3942E4B}">
                  <a14:imgProps xmlns:a14="http://schemas.microsoft.com/office/drawing/2010/main">
                    <a14:imgLayer r:embed="rId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7471467" y="2085051"/>
              <a:ext cx="303245" cy="304071"/>
            </a:xfrm>
            <a:prstGeom prst="rect">
              <a:avLst/>
            </a:prstGeom>
          </p:spPr>
        </p:pic>
        <p:sp>
          <p:nvSpPr>
            <p:cNvPr id="26" name="CuadroTexto 25"/>
            <p:cNvSpPr txBox="1"/>
            <p:nvPr/>
          </p:nvSpPr>
          <p:spPr>
            <a:xfrm>
              <a:off x="7487252" y="2213962"/>
              <a:ext cx="758511" cy="338976"/>
            </a:xfrm>
            <a:prstGeom prst="rect">
              <a:avLst/>
            </a:prstGeom>
            <a:noFill/>
          </p:spPr>
          <p:txBody>
            <a:bodyPr wrap="square" rtlCol="0">
              <a:spAutoFit/>
            </a:bodyPr>
            <a:lstStyle/>
            <a:p>
              <a:r>
                <a:rPr lang="es-CO" sz="761" dirty="0">
                  <a:solidFill>
                    <a:schemeClr val="tx1">
                      <a:lumMod val="65000"/>
                      <a:lumOff val="35000"/>
                    </a:schemeClr>
                  </a:solidFill>
                  <a:latin typeface="Arial Narrow" panose="020B0606020202030204" pitchFamily="34" charset="0"/>
                </a:rPr>
                <a:t>Ver productos y entregables</a:t>
              </a:r>
            </a:p>
          </p:txBody>
        </p:sp>
      </p:grpSp>
      <p:grpSp>
        <p:nvGrpSpPr>
          <p:cNvPr id="27" name="Grupo 26"/>
          <p:cNvGrpSpPr/>
          <p:nvPr/>
        </p:nvGrpSpPr>
        <p:grpSpPr>
          <a:xfrm>
            <a:off x="7515732" y="4572722"/>
            <a:ext cx="865291" cy="433856"/>
            <a:chOff x="6821103" y="1835081"/>
            <a:chExt cx="910133" cy="450435"/>
          </a:xfrm>
        </p:grpSpPr>
        <p:pic>
          <p:nvPicPr>
            <p:cNvPr id="28" name="Imagen 27">
              <a:hlinkClick r:id="rId8" action="ppaction://hlinksldjump"/>
            </p:cNvPr>
            <p:cNvPicPr>
              <a:picLocks noChangeAspect="1"/>
            </p:cNvPicPr>
            <p:nvPr/>
          </p:nvPicPr>
          <p:blipFill>
            <a:blip r:embed="rId6">
              <a:duotone>
                <a:prstClr val="black"/>
                <a:schemeClr val="bg1">
                  <a:lumMod val="85000"/>
                  <a:tint val="45000"/>
                  <a:satMod val="400000"/>
                </a:schemeClr>
              </a:duotone>
              <a:extLst>
                <a:ext uri="{BEBA8EAE-BF5A-486C-A8C5-ECC9F3942E4B}">
                  <a14:imgProps xmlns:a14="http://schemas.microsoft.com/office/drawing/2010/main">
                    <a14:imgLayer r:embed="rId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6821103" y="1835081"/>
              <a:ext cx="303245" cy="304071"/>
            </a:xfrm>
            <a:prstGeom prst="rect">
              <a:avLst/>
            </a:prstGeom>
          </p:spPr>
        </p:pic>
        <p:sp>
          <p:nvSpPr>
            <p:cNvPr id="29" name="CuadroTexto 28">
              <a:hlinkClick r:id="rId8" action="ppaction://hlinksldjump"/>
            </p:cNvPr>
            <p:cNvSpPr txBox="1"/>
            <p:nvPr/>
          </p:nvSpPr>
          <p:spPr>
            <a:xfrm>
              <a:off x="6972725" y="1946540"/>
              <a:ext cx="758511" cy="338976"/>
            </a:xfrm>
            <a:prstGeom prst="rect">
              <a:avLst/>
            </a:prstGeom>
            <a:noFill/>
          </p:spPr>
          <p:txBody>
            <a:bodyPr wrap="square" rtlCol="0">
              <a:spAutoFit/>
            </a:bodyPr>
            <a:lstStyle/>
            <a:p>
              <a:r>
                <a:rPr lang="es-CO" sz="761" dirty="0">
                  <a:solidFill>
                    <a:schemeClr val="tx1">
                      <a:lumMod val="65000"/>
                      <a:lumOff val="35000"/>
                    </a:schemeClr>
                  </a:solidFill>
                  <a:latin typeface="Arial Narrow" panose="020B0606020202030204" pitchFamily="34" charset="0"/>
                </a:rPr>
                <a:t>Ver productos y entregables</a:t>
              </a:r>
            </a:p>
          </p:txBody>
        </p:sp>
      </p:grpSp>
      <p:grpSp>
        <p:nvGrpSpPr>
          <p:cNvPr id="30" name="Grupo 29"/>
          <p:cNvGrpSpPr/>
          <p:nvPr/>
        </p:nvGrpSpPr>
        <p:grpSpPr>
          <a:xfrm>
            <a:off x="1037909" y="849507"/>
            <a:ext cx="1099806" cy="265268"/>
            <a:chOff x="1381125" y="1827907"/>
            <a:chExt cx="1266659" cy="279015"/>
          </a:xfrm>
        </p:grpSpPr>
        <p:pic>
          <p:nvPicPr>
            <p:cNvPr id="31" name="Imagen 30">
              <a:hlinkClick r:id="rId9" action="ppaction://hlinksldjump"/>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32" name="CuadroTexto 31">
              <a:hlinkClick r:id="rId9" action="ppaction://hlinksldjump"/>
            </p:cNvPr>
            <p:cNvSpPr txBox="1"/>
            <p:nvPr/>
          </p:nvSpPr>
          <p:spPr>
            <a:xfrm>
              <a:off x="1664115" y="1833843"/>
              <a:ext cx="983669" cy="204757"/>
            </a:xfrm>
            <a:prstGeom prst="rect">
              <a:avLst/>
            </a:prstGeom>
            <a:noFill/>
          </p:spPr>
          <p:txBody>
            <a:bodyPr wrap="square" rtlCol="0">
              <a:spAutoFit/>
            </a:bodyPr>
            <a:lstStyle/>
            <a:p>
              <a:r>
                <a:rPr lang="es-CO" sz="665" dirty="0">
                  <a:latin typeface="Arial Narrow" panose="020B0606020202030204" pitchFamily="34" charset="0"/>
                </a:rPr>
                <a:t>Regresar a estructura</a:t>
              </a:r>
            </a:p>
          </p:txBody>
        </p:sp>
      </p:grpSp>
      <p:sp>
        <p:nvSpPr>
          <p:cNvPr id="37" name="Rectángulo redondeado 3">
            <a:hlinkClick r:id="rId2" action="ppaction://hlinksldjump"/>
            <a:extLst>
              <a:ext uri="{FF2B5EF4-FFF2-40B4-BE49-F238E27FC236}">
                <a16:creationId xmlns:a16="http://schemas.microsoft.com/office/drawing/2014/main" id="{75039F0F-A403-422E-93B8-AF495B04E18E}"/>
              </a:ext>
            </a:extLst>
          </p:cNvPr>
          <p:cNvSpPr/>
          <p:nvPr/>
        </p:nvSpPr>
        <p:spPr>
          <a:xfrm>
            <a:off x="2226425" y="3954896"/>
            <a:ext cx="5752265" cy="414375"/>
          </a:xfrm>
          <a:prstGeom prst="roundRect">
            <a:avLst>
              <a:gd name="adj" fmla="val 50000"/>
            </a:avLst>
          </a:prstGeom>
          <a:solidFill>
            <a:schemeClr val="bg1">
              <a:lumMod val="85000"/>
            </a:schemeClr>
          </a:solid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a:solidFill>
                  <a:schemeClr val="tx1"/>
                </a:solidFill>
                <a:latin typeface="Arial Narrow" panose="020B0606020202030204" pitchFamily="34" charset="0"/>
              </a:rPr>
              <a:t>Política de Gestión de la información estadística </a:t>
            </a:r>
          </a:p>
        </p:txBody>
      </p:sp>
      <p:grpSp>
        <p:nvGrpSpPr>
          <p:cNvPr id="39" name="Grupo 38">
            <a:extLst>
              <a:ext uri="{FF2B5EF4-FFF2-40B4-BE49-F238E27FC236}">
                <a16:creationId xmlns:a16="http://schemas.microsoft.com/office/drawing/2014/main" id="{5953F5DE-6956-48C4-A228-A48965710B50}"/>
              </a:ext>
            </a:extLst>
          </p:cNvPr>
          <p:cNvGrpSpPr/>
          <p:nvPr/>
        </p:nvGrpSpPr>
        <p:grpSpPr>
          <a:xfrm>
            <a:off x="7278855" y="3603490"/>
            <a:ext cx="865291" cy="433856"/>
            <a:chOff x="6821103" y="1835081"/>
            <a:chExt cx="910133" cy="450435"/>
          </a:xfrm>
        </p:grpSpPr>
        <p:pic>
          <p:nvPicPr>
            <p:cNvPr id="40" name="Imagen 39">
              <a:extLst>
                <a:ext uri="{FF2B5EF4-FFF2-40B4-BE49-F238E27FC236}">
                  <a16:creationId xmlns:a16="http://schemas.microsoft.com/office/drawing/2014/main" id="{0E8501AA-1859-4421-9B5E-9E924A8CBCCF}"/>
                </a:ext>
              </a:extLst>
            </p:cNvPr>
            <p:cNvPicPr>
              <a:picLocks noChangeAspect="1"/>
            </p:cNvPicPr>
            <p:nvPr/>
          </p:nvPicPr>
          <p:blipFill>
            <a:blip r:embed="rId6">
              <a:duotone>
                <a:prstClr val="black"/>
                <a:schemeClr val="bg1">
                  <a:lumMod val="85000"/>
                  <a:tint val="45000"/>
                  <a:satMod val="400000"/>
                </a:schemeClr>
              </a:duotone>
              <a:extLst>
                <a:ext uri="{BEBA8EAE-BF5A-486C-A8C5-ECC9F3942E4B}">
                  <a14:imgProps xmlns:a14="http://schemas.microsoft.com/office/drawing/2010/main">
                    <a14:imgLayer r:embed="rId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6821103" y="1835081"/>
              <a:ext cx="303245" cy="304071"/>
            </a:xfrm>
            <a:prstGeom prst="rect">
              <a:avLst/>
            </a:prstGeom>
          </p:spPr>
        </p:pic>
        <p:sp>
          <p:nvSpPr>
            <p:cNvPr id="41" name="CuadroTexto 40">
              <a:hlinkClick r:id="rId3" action="ppaction://hlinksldjump"/>
              <a:extLst>
                <a:ext uri="{FF2B5EF4-FFF2-40B4-BE49-F238E27FC236}">
                  <a16:creationId xmlns:a16="http://schemas.microsoft.com/office/drawing/2014/main" id="{35381BBA-7CFF-403F-9C4A-31FA17907C1B}"/>
                </a:ext>
              </a:extLst>
            </p:cNvPr>
            <p:cNvSpPr txBox="1"/>
            <p:nvPr/>
          </p:nvSpPr>
          <p:spPr>
            <a:xfrm>
              <a:off x="6972725" y="1946540"/>
              <a:ext cx="758511" cy="338976"/>
            </a:xfrm>
            <a:prstGeom prst="rect">
              <a:avLst/>
            </a:prstGeom>
            <a:noFill/>
          </p:spPr>
          <p:txBody>
            <a:bodyPr wrap="square" rtlCol="0">
              <a:spAutoFit/>
            </a:bodyPr>
            <a:lstStyle/>
            <a:p>
              <a:r>
                <a:rPr lang="es-CO" sz="761" dirty="0">
                  <a:solidFill>
                    <a:schemeClr val="tx1">
                      <a:lumMod val="65000"/>
                      <a:lumOff val="35000"/>
                    </a:schemeClr>
                  </a:solidFill>
                  <a:latin typeface="Arial Narrow" panose="020B0606020202030204" pitchFamily="34" charset="0"/>
                </a:rPr>
                <a:t>Ver productos y entregables</a:t>
              </a:r>
            </a:p>
          </p:txBody>
        </p:sp>
      </p:grpSp>
      <p:sp>
        <p:nvSpPr>
          <p:cNvPr id="42" name="Marcador de pie de página 2">
            <a:extLst>
              <a:ext uri="{FF2B5EF4-FFF2-40B4-BE49-F238E27FC236}">
                <a16:creationId xmlns:a16="http://schemas.microsoft.com/office/drawing/2014/main" id="{33B47C18-AC32-4E49-AA75-F97E4B7EC4E4}"/>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36" name="Grupo 35">
            <a:extLst>
              <a:ext uri="{FF2B5EF4-FFF2-40B4-BE49-F238E27FC236}">
                <a16:creationId xmlns:a16="http://schemas.microsoft.com/office/drawing/2014/main" id="{BF89FC92-D072-41B0-A31C-B922CD9541A3}"/>
              </a:ext>
            </a:extLst>
          </p:cNvPr>
          <p:cNvGrpSpPr/>
          <p:nvPr/>
        </p:nvGrpSpPr>
        <p:grpSpPr>
          <a:xfrm>
            <a:off x="130377" y="765133"/>
            <a:ext cx="869348" cy="500967"/>
            <a:chOff x="626678" y="746264"/>
            <a:chExt cx="869348" cy="500967"/>
          </a:xfrm>
        </p:grpSpPr>
        <p:sp>
          <p:nvSpPr>
            <p:cNvPr id="43" name="CuadroTexto 42">
              <a:hlinkClick r:id="rId12" action="ppaction://hlinksldjump"/>
              <a:extLst>
                <a:ext uri="{FF2B5EF4-FFF2-40B4-BE49-F238E27FC236}">
                  <a16:creationId xmlns:a16="http://schemas.microsoft.com/office/drawing/2014/main" id="{AD76AF83-9195-4BEE-8E27-9C16F9BBC587}"/>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44" name="Imagen 43">
              <a:hlinkClick r:id="rId12" action="ppaction://hlinksldjump"/>
              <a:extLst>
                <a:ext uri="{FF2B5EF4-FFF2-40B4-BE49-F238E27FC236}">
                  <a16:creationId xmlns:a16="http://schemas.microsoft.com/office/drawing/2014/main" id="{FF2254E1-36FF-4831-9CA2-B102931EF9A0}"/>
                </a:ext>
              </a:extLst>
            </p:cNvPr>
            <p:cNvPicPr>
              <a:picLocks noChangeAspect="1"/>
            </p:cNvPicPr>
            <p:nvPr/>
          </p:nvPicPr>
          <p:blipFill>
            <a:blip r:embed="rId13"/>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287331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5" grpId="0" animBg="1"/>
      <p:bldP spid="14" grpId="0" animBg="1"/>
      <p:bldP spid="4" grpId="0" animBg="1"/>
      <p:bldP spid="8" grpId="0" animBg="1"/>
      <p:bldP spid="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895634" y="755488"/>
            <a:ext cx="5503723" cy="741090"/>
          </a:xfrm>
          <a:prstGeom prst="roundRect">
            <a:avLst>
              <a:gd name="adj" fmla="val 50000"/>
            </a:avLst>
          </a:prstGeom>
          <a:solidFill>
            <a:schemeClr val="accent4">
              <a:lumMod val="20000"/>
              <a:lumOff val="80000"/>
            </a:schemeClr>
          </a:solid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Gestión Documental</a:t>
            </a:r>
          </a:p>
        </p:txBody>
      </p:sp>
      <p:sp>
        <p:nvSpPr>
          <p:cNvPr id="4" name="Pentágono 3"/>
          <p:cNvSpPr/>
          <p:nvPr/>
        </p:nvSpPr>
        <p:spPr>
          <a:xfrm>
            <a:off x="1768639" y="2326630"/>
            <a:ext cx="2611484" cy="502561"/>
          </a:xfrm>
          <a:prstGeom prst="homePlate">
            <a:avLst>
              <a:gd name="adj" fmla="val 23585"/>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761" dirty="0">
                <a:solidFill>
                  <a:schemeClr val="tx1"/>
                </a:solidFill>
                <a:latin typeface="Arial Narrow" panose="020B0606020202030204" pitchFamily="34" charset="0"/>
              </a:rPr>
              <a:t>Documento que soportan los instrumentos que articulan la función archivística de la Entidad con los planes estratégicos</a:t>
            </a:r>
          </a:p>
        </p:txBody>
      </p:sp>
      <p:sp>
        <p:nvSpPr>
          <p:cNvPr id="5" name="Rectángulo redondeado 4"/>
          <p:cNvSpPr/>
          <p:nvPr/>
        </p:nvSpPr>
        <p:spPr>
          <a:xfrm>
            <a:off x="572305" y="2302923"/>
            <a:ext cx="1377894" cy="549974"/>
          </a:xfrm>
          <a:prstGeom prst="roundRect">
            <a:avLst/>
          </a:prstGeom>
          <a:solidFill>
            <a:schemeClr val="accent4">
              <a:lumMod val="20000"/>
              <a:lumOff val="80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Plan Institucional de Archivos PINAR</a:t>
            </a:r>
          </a:p>
        </p:txBody>
      </p:sp>
      <p:sp>
        <p:nvSpPr>
          <p:cNvPr id="6" name="Pentágono 5"/>
          <p:cNvSpPr/>
          <p:nvPr/>
        </p:nvSpPr>
        <p:spPr>
          <a:xfrm>
            <a:off x="1768640" y="3629113"/>
            <a:ext cx="2611484" cy="502561"/>
          </a:xfrm>
          <a:prstGeom prst="homePlate">
            <a:avLst>
              <a:gd name="adj" fmla="val 23585"/>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665" dirty="0">
                <a:solidFill>
                  <a:schemeClr val="tx1"/>
                </a:solidFill>
                <a:latin typeface="Arial Narrow" panose="020B0606020202030204" pitchFamily="34" charset="0"/>
              </a:rPr>
              <a:t>Documento que debe servir como base para la identificación de la situación actual de la entidad en cuanto a la administración formal de sus acervos documentales..</a:t>
            </a:r>
          </a:p>
        </p:txBody>
      </p:sp>
      <p:sp>
        <p:nvSpPr>
          <p:cNvPr id="7" name="Rectángulo redondeado 6"/>
          <p:cNvSpPr/>
          <p:nvPr/>
        </p:nvSpPr>
        <p:spPr>
          <a:xfrm>
            <a:off x="572305" y="3605407"/>
            <a:ext cx="1377894" cy="549974"/>
          </a:xfrm>
          <a:prstGeom prst="roundRect">
            <a:avLst/>
          </a:prstGeom>
          <a:solidFill>
            <a:schemeClr val="accent4">
              <a:lumMod val="20000"/>
              <a:lumOff val="80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Diagnostico Integral de Archivos</a:t>
            </a:r>
          </a:p>
        </p:txBody>
      </p:sp>
      <p:sp>
        <p:nvSpPr>
          <p:cNvPr id="8" name="Pentágono 7"/>
          <p:cNvSpPr/>
          <p:nvPr/>
        </p:nvSpPr>
        <p:spPr>
          <a:xfrm>
            <a:off x="1768640" y="2977870"/>
            <a:ext cx="2611484" cy="502561"/>
          </a:xfrm>
          <a:prstGeom prst="homePlate">
            <a:avLst>
              <a:gd name="adj" fmla="val 23585"/>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665" dirty="0">
                <a:solidFill>
                  <a:schemeClr val="tx1"/>
                </a:solidFill>
                <a:latin typeface="Arial Narrow" panose="020B0606020202030204" pitchFamily="34" charset="0"/>
              </a:rPr>
              <a:t>Documento que enmarca los lineamientos y directrices para garantizar la disponibilidad de la documentación e información que sirve como soporte al cumplimiento de la misión de la entidad</a:t>
            </a:r>
          </a:p>
        </p:txBody>
      </p:sp>
      <p:sp>
        <p:nvSpPr>
          <p:cNvPr id="9" name="Rectángulo redondeado 8"/>
          <p:cNvSpPr/>
          <p:nvPr/>
        </p:nvSpPr>
        <p:spPr>
          <a:xfrm>
            <a:off x="572305" y="2954164"/>
            <a:ext cx="1377894" cy="549974"/>
          </a:xfrm>
          <a:prstGeom prst="roundRect">
            <a:avLst/>
          </a:prstGeom>
          <a:solidFill>
            <a:schemeClr val="accent4">
              <a:lumMod val="20000"/>
              <a:lumOff val="80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Política de Gestión Documental</a:t>
            </a:r>
          </a:p>
        </p:txBody>
      </p:sp>
      <p:sp>
        <p:nvSpPr>
          <p:cNvPr id="10" name="Pentágono 9"/>
          <p:cNvSpPr/>
          <p:nvPr/>
        </p:nvSpPr>
        <p:spPr>
          <a:xfrm>
            <a:off x="1768640" y="4276567"/>
            <a:ext cx="2611484" cy="502561"/>
          </a:xfrm>
          <a:prstGeom prst="homePlate">
            <a:avLst>
              <a:gd name="adj" fmla="val 23585"/>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665" dirty="0">
                <a:solidFill>
                  <a:schemeClr val="tx1"/>
                </a:solidFill>
                <a:latin typeface="Arial Narrow" panose="020B0606020202030204" pitchFamily="34" charset="0"/>
              </a:rPr>
              <a:t>Documento que consolida el instrumento archivístico para formular y documentar a corto, mediano y largo plazo, el desarrollo sistemático de los procesos de la gestión documental de la entidad</a:t>
            </a:r>
          </a:p>
        </p:txBody>
      </p:sp>
      <p:sp>
        <p:nvSpPr>
          <p:cNvPr id="11" name="Rectángulo redondeado 10"/>
          <p:cNvSpPr/>
          <p:nvPr/>
        </p:nvSpPr>
        <p:spPr>
          <a:xfrm>
            <a:off x="572305" y="4252860"/>
            <a:ext cx="1377894" cy="549974"/>
          </a:xfrm>
          <a:prstGeom prst="roundRect">
            <a:avLst/>
          </a:prstGeom>
          <a:solidFill>
            <a:schemeClr val="accent4">
              <a:lumMod val="20000"/>
              <a:lumOff val="80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Programa de Gestión Documental - PGD</a:t>
            </a:r>
          </a:p>
        </p:txBody>
      </p:sp>
      <p:sp>
        <p:nvSpPr>
          <p:cNvPr id="12" name="Pentágono 11"/>
          <p:cNvSpPr/>
          <p:nvPr/>
        </p:nvSpPr>
        <p:spPr>
          <a:xfrm>
            <a:off x="6093611" y="2326630"/>
            <a:ext cx="2611484" cy="502561"/>
          </a:xfrm>
          <a:prstGeom prst="homePlate">
            <a:avLst>
              <a:gd name="adj" fmla="val 23585"/>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665" dirty="0">
                <a:solidFill>
                  <a:schemeClr val="tx1"/>
                </a:solidFill>
                <a:latin typeface="Arial Narrow" panose="020B0606020202030204" pitchFamily="34" charset="0"/>
              </a:rPr>
              <a:t>Se define como el listado de series, con sus correspondientes tipos documentales, a las cuales se asigna el tiempo de permanencia en cada etapa del ciclo vital de los documentos de la entidad</a:t>
            </a:r>
          </a:p>
        </p:txBody>
      </p:sp>
      <p:sp>
        <p:nvSpPr>
          <p:cNvPr id="13" name="Rectángulo redondeado 12"/>
          <p:cNvSpPr/>
          <p:nvPr/>
        </p:nvSpPr>
        <p:spPr>
          <a:xfrm>
            <a:off x="4897278" y="2302923"/>
            <a:ext cx="1377894" cy="549974"/>
          </a:xfrm>
          <a:prstGeom prst="roundRect">
            <a:avLst/>
          </a:prstGeom>
          <a:solidFill>
            <a:schemeClr val="accent4">
              <a:lumMod val="20000"/>
              <a:lumOff val="80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Tabla de retención documental - TRD</a:t>
            </a:r>
          </a:p>
        </p:txBody>
      </p:sp>
      <p:sp>
        <p:nvSpPr>
          <p:cNvPr id="14" name="Pentágono 13"/>
          <p:cNvSpPr/>
          <p:nvPr/>
        </p:nvSpPr>
        <p:spPr>
          <a:xfrm>
            <a:off x="6093614" y="3629113"/>
            <a:ext cx="2611484" cy="502561"/>
          </a:xfrm>
          <a:prstGeom prst="homePlate">
            <a:avLst>
              <a:gd name="adj" fmla="val 23585"/>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761" dirty="0">
                <a:solidFill>
                  <a:schemeClr val="tx1"/>
                </a:solidFill>
                <a:latin typeface="Arial Narrow" panose="020B0606020202030204" pitchFamily="34" charset="0"/>
              </a:rPr>
              <a:t>Documento que establece los criterios para la disposición de la documentación de la entidad</a:t>
            </a:r>
          </a:p>
        </p:txBody>
      </p:sp>
      <p:sp>
        <p:nvSpPr>
          <p:cNvPr id="15" name="Rectángulo redondeado 14"/>
          <p:cNvSpPr/>
          <p:nvPr/>
        </p:nvSpPr>
        <p:spPr>
          <a:xfrm>
            <a:off x="4897278" y="3605407"/>
            <a:ext cx="1377894" cy="549974"/>
          </a:xfrm>
          <a:prstGeom prst="roundRect">
            <a:avLst/>
          </a:prstGeom>
          <a:solidFill>
            <a:schemeClr val="accent4">
              <a:lumMod val="20000"/>
              <a:lumOff val="80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Procedimiento de disposición final de documentos</a:t>
            </a:r>
          </a:p>
        </p:txBody>
      </p:sp>
      <p:sp>
        <p:nvSpPr>
          <p:cNvPr id="16" name="Pentágono 15"/>
          <p:cNvSpPr/>
          <p:nvPr/>
        </p:nvSpPr>
        <p:spPr>
          <a:xfrm>
            <a:off x="6093613" y="2977870"/>
            <a:ext cx="2611484" cy="502561"/>
          </a:xfrm>
          <a:prstGeom prst="homePlate">
            <a:avLst>
              <a:gd name="adj" fmla="val 23585"/>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665" dirty="0">
                <a:solidFill>
                  <a:schemeClr val="tx1"/>
                </a:solidFill>
                <a:latin typeface="Arial Narrow" panose="020B0606020202030204" pitchFamily="34" charset="0"/>
              </a:rPr>
              <a:t>Documento que refleja la jerarquización dada a la documentación y en el que se registran las series y sub series documentales con su respectiva codificación.</a:t>
            </a:r>
          </a:p>
        </p:txBody>
      </p:sp>
      <p:sp>
        <p:nvSpPr>
          <p:cNvPr id="17" name="Rectángulo redondeado 16"/>
          <p:cNvSpPr/>
          <p:nvPr/>
        </p:nvSpPr>
        <p:spPr>
          <a:xfrm>
            <a:off x="4897278" y="2954164"/>
            <a:ext cx="1377894" cy="549974"/>
          </a:xfrm>
          <a:prstGeom prst="roundRect">
            <a:avLst/>
          </a:prstGeom>
          <a:solidFill>
            <a:schemeClr val="accent4">
              <a:lumMod val="20000"/>
              <a:lumOff val="80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Cuadro de Clasificación Documental - CCD</a:t>
            </a:r>
          </a:p>
        </p:txBody>
      </p:sp>
      <p:sp>
        <p:nvSpPr>
          <p:cNvPr id="18" name="Pentágono 17"/>
          <p:cNvSpPr/>
          <p:nvPr/>
        </p:nvSpPr>
        <p:spPr>
          <a:xfrm>
            <a:off x="6093614" y="4276567"/>
            <a:ext cx="2611484" cy="502561"/>
          </a:xfrm>
          <a:prstGeom prst="homePlate">
            <a:avLst>
              <a:gd name="adj" fmla="val 23585"/>
            </a:avLst>
          </a:prstGeom>
          <a:solidFill>
            <a:schemeClr val="bg1"/>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761" dirty="0">
                <a:solidFill>
                  <a:schemeClr val="tx1"/>
                </a:solidFill>
                <a:latin typeface="Arial Narrow" panose="020B0606020202030204" pitchFamily="34" charset="0"/>
              </a:rPr>
              <a:t>Documento que establece los lineamientos para la conservación de los documentos oficiales en sus diferentes soportes</a:t>
            </a:r>
          </a:p>
        </p:txBody>
      </p:sp>
      <p:sp>
        <p:nvSpPr>
          <p:cNvPr id="19" name="Rectángulo redondeado 18"/>
          <p:cNvSpPr/>
          <p:nvPr/>
        </p:nvSpPr>
        <p:spPr>
          <a:xfrm>
            <a:off x="4897278" y="4252860"/>
            <a:ext cx="1377894" cy="549974"/>
          </a:xfrm>
          <a:prstGeom prst="roundRect">
            <a:avLst/>
          </a:prstGeom>
          <a:solidFill>
            <a:schemeClr val="accent4">
              <a:lumMod val="20000"/>
              <a:lumOff val="80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Documento Sistema Integrado de Conservación - SIC</a:t>
            </a:r>
          </a:p>
        </p:txBody>
      </p:sp>
      <p:sp>
        <p:nvSpPr>
          <p:cNvPr id="23" name="9 Rectángulo"/>
          <p:cNvSpPr/>
          <p:nvPr/>
        </p:nvSpPr>
        <p:spPr>
          <a:xfrm>
            <a:off x="1261252" y="1627311"/>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20" name="Grupo 19"/>
          <p:cNvGrpSpPr/>
          <p:nvPr/>
        </p:nvGrpSpPr>
        <p:grpSpPr>
          <a:xfrm>
            <a:off x="353773" y="897746"/>
            <a:ext cx="939950" cy="326500"/>
            <a:chOff x="135172" y="275594"/>
            <a:chExt cx="988661" cy="343420"/>
          </a:xfrm>
        </p:grpSpPr>
        <p:sp>
          <p:nvSpPr>
            <p:cNvPr id="21" name="Flecha derecha 20">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22" name="CuadroTexto 21">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25" name="Marcador de pie de página 2">
            <a:extLst>
              <a:ext uri="{FF2B5EF4-FFF2-40B4-BE49-F238E27FC236}">
                <a16:creationId xmlns:a16="http://schemas.microsoft.com/office/drawing/2014/main" id="{FF0F0167-9E92-4FD9-B591-E452F297F77A}"/>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15128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3"/>
                                        </p:tgtEl>
                                      </p:cBhvr>
                                    </p:animEffect>
                                    <p:animScale>
                                      <p:cBhvr>
                                        <p:cTn id="7" dur="250" autoRev="1" fill="hold"/>
                                        <p:tgtEl>
                                          <p:spTgt spid="23"/>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663447" y="745884"/>
            <a:ext cx="5805003" cy="747334"/>
          </a:xfrm>
          <a:prstGeom prst="roundRect">
            <a:avLst>
              <a:gd name="adj" fmla="val 50000"/>
            </a:avLst>
          </a:prstGeom>
          <a:solidFill>
            <a:schemeClr val="bg1">
              <a:lumMod val="85000"/>
            </a:schemeClr>
          </a:solid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901" dirty="0">
                <a:solidFill>
                  <a:schemeClr val="tx1"/>
                </a:solidFill>
                <a:latin typeface="Arial Narrow" panose="020B0606020202030204" pitchFamily="34" charset="0"/>
              </a:rPr>
              <a:t>Política de Transparencia, acceso a la información y lucha contra la corrupción</a:t>
            </a:r>
          </a:p>
        </p:txBody>
      </p:sp>
      <p:sp>
        <p:nvSpPr>
          <p:cNvPr id="4" name="Pentágono 3"/>
          <p:cNvSpPr/>
          <p:nvPr/>
        </p:nvSpPr>
        <p:spPr>
          <a:xfrm>
            <a:off x="1786491" y="2410591"/>
            <a:ext cx="2611484" cy="502561"/>
          </a:xfrm>
          <a:prstGeom prst="homePlate">
            <a:avLst>
              <a:gd name="adj" fmla="val 23585"/>
            </a:avLst>
          </a:pr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Reportes que evidencian la actualización y vinculación de las hojas de vida de los servidores públicos en el SIGEP</a:t>
            </a:r>
          </a:p>
        </p:txBody>
      </p:sp>
      <p:sp>
        <p:nvSpPr>
          <p:cNvPr id="5" name="Rectángulo redondeado 4"/>
          <p:cNvSpPr/>
          <p:nvPr/>
        </p:nvSpPr>
        <p:spPr>
          <a:xfrm>
            <a:off x="590156" y="2386885"/>
            <a:ext cx="1377894" cy="549974"/>
          </a:xfrm>
          <a:prstGeom prst="roundRect">
            <a:avLst/>
          </a:prstGeom>
          <a:solidFill>
            <a:schemeClr val="bg1">
              <a:lumMod val="85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Actualización y vinculación de las hojas de vida de los servidores en el SIGEP</a:t>
            </a:r>
          </a:p>
        </p:txBody>
      </p:sp>
      <p:sp>
        <p:nvSpPr>
          <p:cNvPr id="6" name="Pentágono 5"/>
          <p:cNvSpPr/>
          <p:nvPr/>
        </p:nvSpPr>
        <p:spPr>
          <a:xfrm>
            <a:off x="1786492" y="3713075"/>
            <a:ext cx="2611484" cy="502561"/>
          </a:xfrm>
          <a:prstGeom prst="homePlate">
            <a:avLst>
              <a:gd name="adj" fmla="val 23585"/>
            </a:avLst>
          </a:pr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el inventario de la información reservada y clasificada generada, adquirida o controlada por la entidad </a:t>
            </a:r>
          </a:p>
        </p:txBody>
      </p:sp>
      <p:sp>
        <p:nvSpPr>
          <p:cNvPr id="7" name="Rectángulo redondeado 6"/>
          <p:cNvSpPr/>
          <p:nvPr/>
        </p:nvSpPr>
        <p:spPr>
          <a:xfrm>
            <a:off x="590156" y="3689368"/>
            <a:ext cx="1377894" cy="549974"/>
          </a:xfrm>
          <a:prstGeom prst="roundRect">
            <a:avLst/>
          </a:prstGeom>
          <a:solidFill>
            <a:schemeClr val="bg1">
              <a:lumMod val="85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Índice de información reservada y clasificada</a:t>
            </a:r>
          </a:p>
        </p:txBody>
      </p:sp>
      <p:sp>
        <p:nvSpPr>
          <p:cNvPr id="8" name="Pentágono 7"/>
          <p:cNvSpPr/>
          <p:nvPr/>
        </p:nvSpPr>
        <p:spPr>
          <a:xfrm>
            <a:off x="1786491" y="3061832"/>
            <a:ext cx="2611484" cy="502561"/>
          </a:xfrm>
          <a:prstGeom prst="homePlate">
            <a:avLst>
              <a:gd name="adj" fmla="val 23585"/>
            </a:avLst>
          </a:pr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soportan los lineamientos para el tratamiento y protección de datos personales de los usuarios de la entidad</a:t>
            </a:r>
          </a:p>
        </p:txBody>
      </p:sp>
      <p:sp>
        <p:nvSpPr>
          <p:cNvPr id="9" name="Rectángulo redondeado 8"/>
          <p:cNvSpPr/>
          <p:nvPr/>
        </p:nvSpPr>
        <p:spPr>
          <a:xfrm>
            <a:off x="590156" y="3038125"/>
            <a:ext cx="1377894" cy="549974"/>
          </a:xfrm>
          <a:prstGeom prst="roundRect">
            <a:avLst/>
          </a:prstGeom>
          <a:solidFill>
            <a:schemeClr val="bg1">
              <a:lumMod val="85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Política de protección de datos personales</a:t>
            </a:r>
          </a:p>
        </p:txBody>
      </p:sp>
      <p:sp>
        <p:nvSpPr>
          <p:cNvPr id="10" name="Pentágono 9"/>
          <p:cNvSpPr/>
          <p:nvPr/>
        </p:nvSpPr>
        <p:spPr>
          <a:xfrm>
            <a:off x="6096482" y="2692560"/>
            <a:ext cx="2611484" cy="502561"/>
          </a:xfrm>
          <a:prstGeom prst="homePlate">
            <a:avLst>
              <a:gd name="adj" fmla="val 23585"/>
            </a:avLst>
          </a:pr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761" dirty="0">
                <a:solidFill>
                  <a:schemeClr val="tx1"/>
                </a:solidFill>
                <a:latin typeface="Arial Narrow" panose="020B0606020202030204" pitchFamily="34" charset="0"/>
              </a:rPr>
              <a:t>Documento que presenta toda la información alojada en la página web para conocimiento y acceso público</a:t>
            </a:r>
          </a:p>
        </p:txBody>
      </p:sp>
      <p:sp>
        <p:nvSpPr>
          <p:cNvPr id="11" name="Rectángulo redondeado 10"/>
          <p:cNvSpPr/>
          <p:nvPr/>
        </p:nvSpPr>
        <p:spPr>
          <a:xfrm>
            <a:off x="4921643" y="2661871"/>
            <a:ext cx="1377894" cy="549974"/>
          </a:xfrm>
          <a:prstGeom prst="roundRect">
            <a:avLst/>
          </a:prstGeom>
          <a:solidFill>
            <a:schemeClr val="bg1">
              <a:lumMod val="85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Esquema de Publicación</a:t>
            </a:r>
          </a:p>
        </p:txBody>
      </p:sp>
      <p:sp>
        <p:nvSpPr>
          <p:cNvPr id="12" name="Pentágono 11"/>
          <p:cNvSpPr/>
          <p:nvPr/>
        </p:nvSpPr>
        <p:spPr>
          <a:xfrm>
            <a:off x="6096483" y="3336819"/>
            <a:ext cx="2611484" cy="502561"/>
          </a:xfrm>
          <a:prstGeom prst="homePlate">
            <a:avLst>
              <a:gd name="adj" fmla="val 23585"/>
            </a:avLst>
          </a:pr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761" dirty="0">
                <a:solidFill>
                  <a:schemeClr val="tx1"/>
                </a:solidFill>
                <a:latin typeface="Arial Narrow" panose="020B0606020202030204" pitchFamily="34" charset="0"/>
              </a:rPr>
              <a:t>Documento que establece el inventario de la información pública que la entidad genere, obtenga, adquiera, transforme o controle.  </a:t>
            </a:r>
          </a:p>
        </p:txBody>
      </p:sp>
      <p:sp>
        <p:nvSpPr>
          <p:cNvPr id="13" name="Rectángulo redondeado 12"/>
          <p:cNvSpPr/>
          <p:nvPr/>
        </p:nvSpPr>
        <p:spPr>
          <a:xfrm>
            <a:off x="4921643" y="3313112"/>
            <a:ext cx="1377894" cy="549974"/>
          </a:xfrm>
          <a:prstGeom prst="roundRect">
            <a:avLst/>
          </a:prstGeom>
          <a:solidFill>
            <a:schemeClr val="bg1">
              <a:lumMod val="85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Registro de Activos de Información</a:t>
            </a:r>
          </a:p>
        </p:txBody>
      </p:sp>
      <p:sp>
        <p:nvSpPr>
          <p:cNvPr id="17" name="9 Rectángulo"/>
          <p:cNvSpPr/>
          <p:nvPr/>
        </p:nvSpPr>
        <p:spPr>
          <a:xfrm>
            <a:off x="1163242" y="1725195"/>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18" name="Grupo 17"/>
          <p:cNvGrpSpPr/>
          <p:nvPr/>
        </p:nvGrpSpPr>
        <p:grpSpPr>
          <a:xfrm>
            <a:off x="353773" y="897746"/>
            <a:ext cx="939950" cy="326500"/>
            <a:chOff x="135172" y="275594"/>
            <a:chExt cx="988661" cy="343420"/>
          </a:xfrm>
        </p:grpSpPr>
        <p:sp>
          <p:nvSpPr>
            <p:cNvPr id="19" name="Flecha derecha 18">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20" name="CuadroTexto 19">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21" name="Marcador de pie de página 2">
            <a:extLst>
              <a:ext uri="{FF2B5EF4-FFF2-40B4-BE49-F238E27FC236}">
                <a16:creationId xmlns:a16="http://schemas.microsoft.com/office/drawing/2014/main" id="{384E0945-D33C-41D1-9ED6-2FD988F860D0}"/>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15907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ágono 3"/>
          <p:cNvSpPr/>
          <p:nvPr/>
        </p:nvSpPr>
        <p:spPr>
          <a:xfrm>
            <a:off x="1947937" y="1876329"/>
            <a:ext cx="2534293" cy="996080"/>
          </a:xfrm>
          <a:prstGeom prst="homePlate">
            <a:avLst>
              <a:gd name="adj" fmla="val 23585"/>
            </a:avLst>
          </a:pr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endParaRPr lang="es-CO" sz="761" b="1" dirty="0">
              <a:solidFill>
                <a:schemeClr val="tx1"/>
              </a:solidFill>
              <a:latin typeface="Arial Narrow" panose="020B0606020202030204" pitchFamily="34" charset="0"/>
            </a:endParaRPr>
          </a:p>
        </p:txBody>
      </p:sp>
      <p:sp>
        <p:nvSpPr>
          <p:cNvPr id="23" name="CuadroTexto 22">
            <a:extLst>
              <a:ext uri="{FF2B5EF4-FFF2-40B4-BE49-F238E27FC236}">
                <a16:creationId xmlns:a16="http://schemas.microsoft.com/office/drawing/2014/main" id="{A9779717-B697-4425-B4DB-88B8E095BAB1}"/>
              </a:ext>
            </a:extLst>
          </p:cNvPr>
          <p:cNvSpPr txBox="1"/>
          <p:nvPr/>
        </p:nvSpPr>
        <p:spPr>
          <a:xfrm>
            <a:off x="6273248" y="2134808"/>
            <a:ext cx="2156640" cy="1077218"/>
          </a:xfrm>
          <a:prstGeom prst="rect">
            <a:avLst/>
          </a:prstGeom>
          <a:noFill/>
        </p:spPr>
        <p:txBody>
          <a:bodyPr wrap="square" rtlCol="0">
            <a:spAutoFit/>
          </a:bodyPr>
          <a:lstStyle/>
          <a:p>
            <a:r>
              <a:rPr lang="es-ES" sz="800" dirty="0">
                <a:latin typeface="Arial Narrow" panose="020B0606020202030204" pitchFamily="34" charset="0"/>
              </a:rPr>
              <a:t>1) Información estadística producida. </a:t>
            </a:r>
          </a:p>
          <a:p>
            <a:r>
              <a:rPr lang="es-ES" sz="800" dirty="0">
                <a:latin typeface="Arial Narrow" panose="020B0606020202030204" pitchFamily="34" charset="0"/>
              </a:rPr>
              <a:t>2) Documentación relacionada con el procesamiento de la información estadística.</a:t>
            </a:r>
          </a:p>
          <a:p>
            <a:r>
              <a:rPr lang="es-ES" sz="800" dirty="0">
                <a:latin typeface="Arial Narrow" panose="020B0606020202030204" pitchFamily="34" charset="0"/>
              </a:rPr>
              <a:t>3) Las buenas prácticas en el tratamiento de la información estadística.</a:t>
            </a:r>
          </a:p>
          <a:p>
            <a:r>
              <a:rPr lang="es-ES" sz="800" dirty="0">
                <a:latin typeface="Arial Narrow" panose="020B0606020202030204" pitchFamily="34" charset="0"/>
              </a:rPr>
              <a:t>4) Actualización del inventario de información estadística del Ministerio. </a:t>
            </a:r>
          </a:p>
          <a:p>
            <a:r>
              <a:rPr lang="es-ES" sz="800" dirty="0">
                <a:latin typeface="Arial Narrow" panose="020B0606020202030204" pitchFamily="34" charset="0"/>
              </a:rPr>
              <a:t>5) Construcción de documentos</a:t>
            </a:r>
            <a:endParaRPr lang="es-CO" sz="800" dirty="0">
              <a:latin typeface="Arial Narrow" panose="020B0606020202030204" pitchFamily="34" charset="0"/>
            </a:endParaRPr>
          </a:p>
        </p:txBody>
      </p:sp>
      <p:sp>
        <p:nvSpPr>
          <p:cNvPr id="8" name="Pentágono 7"/>
          <p:cNvSpPr/>
          <p:nvPr/>
        </p:nvSpPr>
        <p:spPr>
          <a:xfrm>
            <a:off x="1947936" y="3011080"/>
            <a:ext cx="2483749" cy="785230"/>
          </a:xfrm>
          <a:prstGeom prst="homePlate">
            <a:avLst>
              <a:gd name="adj" fmla="val 23585"/>
            </a:avLst>
          </a:pr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endParaRPr lang="es-CO" sz="800" dirty="0">
              <a:solidFill>
                <a:schemeClr val="tx1"/>
              </a:solidFill>
              <a:latin typeface="Arial Narrow" panose="020B0606020202030204" pitchFamily="34" charset="0"/>
            </a:endParaRPr>
          </a:p>
        </p:txBody>
      </p:sp>
      <p:sp>
        <p:nvSpPr>
          <p:cNvPr id="2" name="Rectángulo redondeado 1"/>
          <p:cNvSpPr/>
          <p:nvPr/>
        </p:nvSpPr>
        <p:spPr>
          <a:xfrm>
            <a:off x="1663447" y="745884"/>
            <a:ext cx="5805003" cy="747334"/>
          </a:xfrm>
          <a:prstGeom prst="roundRect">
            <a:avLst>
              <a:gd name="adj" fmla="val 50000"/>
            </a:avLst>
          </a:prstGeom>
          <a:solidFill>
            <a:schemeClr val="accent5">
              <a:lumMod val="20000"/>
              <a:lumOff val="80000"/>
            </a:schemeClr>
          </a:solid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Gestión de la Información Estadística </a:t>
            </a:r>
          </a:p>
        </p:txBody>
      </p:sp>
      <p:sp>
        <p:nvSpPr>
          <p:cNvPr id="6" name="Pentágono 5"/>
          <p:cNvSpPr/>
          <p:nvPr/>
        </p:nvSpPr>
        <p:spPr>
          <a:xfrm>
            <a:off x="1982669" y="3996242"/>
            <a:ext cx="2511471" cy="749454"/>
          </a:xfrm>
          <a:prstGeom prst="homePlate">
            <a:avLst>
              <a:gd name="adj" fmla="val 23585"/>
            </a:avLst>
          </a:pr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endParaRPr lang="es-CO" sz="761" dirty="0">
              <a:solidFill>
                <a:schemeClr val="tx1"/>
              </a:solidFill>
              <a:latin typeface="Arial Narrow" panose="020B0606020202030204" pitchFamily="34" charset="0"/>
            </a:endParaRPr>
          </a:p>
        </p:txBody>
      </p:sp>
      <p:sp>
        <p:nvSpPr>
          <p:cNvPr id="7" name="Rectángulo redondeado 6"/>
          <p:cNvSpPr/>
          <p:nvPr/>
        </p:nvSpPr>
        <p:spPr>
          <a:xfrm>
            <a:off x="570044" y="3986001"/>
            <a:ext cx="1412626" cy="781262"/>
          </a:xfrm>
          <a:prstGeom prst="roundRect">
            <a:avLst/>
          </a:prstGeom>
          <a:solidFill>
            <a:schemeClr val="bg1">
              <a:lumMod val="85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 Documento  Fase 5: Consolidación y difusión de la información estadística producida </a:t>
            </a:r>
            <a:endParaRPr lang="es-CO" sz="800" dirty="0">
              <a:solidFill>
                <a:schemeClr val="tx1"/>
              </a:solidFill>
              <a:latin typeface="Arial Narrow" panose="020B0606020202030204" pitchFamily="34" charset="0"/>
            </a:endParaRPr>
          </a:p>
        </p:txBody>
      </p:sp>
      <p:sp>
        <p:nvSpPr>
          <p:cNvPr id="9" name="Rectángulo redondeado 8"/>
          <p:cNvSpPr/>
          <p:nvPr/>
        </p:nvSpPr>
        <p:spPr>
          <a:xfrm>
            <a:off x="570043" y="2976640"/>
            <a:ext cx="1377893" cy="830996"/>
          </a:xfrm>
          <a:prstGeom prst="roundRect">
            <a:avLst/>
          </a:prstGeom>
          <a:solidFill>
            <a:schemeClr val="bg1">
              <a:lumMod val="85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 Documento  Fase 2: Diseño de metodología para satisfacer la necesidad de información estadística </a:t>
            </a:r>
            <a:endParaRPr lang="es-CO" sz="800" dirty="0">
              <a:solidFill>
                <a:schemeClr val="tx1"/>
              </a:solidFill>
              <a:latin typeface="Arial Narrow" panose="020B0606020202030204" pitchFamily="34" charset="0"/>
            </a:endParaRPr>
          </a:p>
        </p:txBody>
      </p:sp>
      <p:sp>
        <p:nvSpPr>
          <p:cNvPr id="11" name="Rectángulo redondeado 10"/>
          <p:cNvSpPr/>
          <p:nvPr/>
        </p:nvSpPr>
        <p:spPr>
          <a:xfrm>
            <a:off x="4872970" y="2113822"/>
            <a:ext cx="1377894" cy="1077218"/>
          </a:xfrm>
          <a:prstGeom prst="roundRect">
            <a:avLst/>
          </a:prstGeom>
          <a:solidFill>
            <a:schemeClr val="bg1">
              <a:lumMod val="85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 Documento Fase 3: Ejecución de metodología para satisfacer la necesidad de información estadística </a:t>
            </a:r>
            <a:endParaRPr lang="es-CO" sz="800" dirty="0">
              <a:solidFill>
                <a:schemeClr val="tx1"/>
              </a:solidFill>
              <a:latin typeface="Arial Narrow" panose="020B0606020202030204" pitchFamily="34" charset="0"/>
            </a:endParaRPr>
          </a:p>
        </p:txBody>
      </p:sp>
      <p:sp>
        <p:nvSpPr>
          <p:cNvPr id="12" name="Pentágono 11"/>
          <p:cNvSpPr/>
          <p:nvPr/>
        </p:nvSpPr>
        <p:spPr>
          <a:xfrm>
            <a:off x="6273247" y="3313643"/>
            <a:ext cx="2500943" cy="830996"/>
          </a:xfrm>
          <a:prstGeom prst="homePlate">
            <a:avLst>
              <a:gd name="adj" fmla="val 23585"/>
            </a:avLst>
          </a:pr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endParaRPr lang="es-CO" sz="761" dirty="0">
              <a:solidFill>
                <a:schemeClr val="tx1"/>
              </a:solidFill>
              <a:latin typeface="Arial Narrow" panose="020B0606020202030204" pitchFamily="34" charset="0"/>
            </a:endParaRPr>
          </a:p>
        </p:txBody>
      </p:sp>
      <p:sp>
        <p:nvSpPr>
          <p:cNvPr id="13" name="Rectángulo redondeado 12"/>
          <p:cNvSpPr/>
          <p:nvPr/>
        </p:nvSpPr>
        <p:spPr>
          <a:xfrm>
            <a:off x="4872970" y="3307482"/>
            <a:ext cx="1400277" cy="851374"/>
          </a:xfrm>
          <a:prstGeom prst="roundRect">
            <a:avLst/>
          </a:prstGeom>
          <a:solidFill>
            <a:schemeClr val="bg1">
              <a:lumMod val="85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 Documento Fase 4: Validación de la información estadística producida </a:t>
            </a:r>
            <a:endParaRPr lang="es-CO" sz="800" dirty="0">
              <a:solidFill>
                <a:schemeClr val="tx1"/>
              </a:solidFill>
              <a:latin typeface="Arial Narrow" panose="020B0606020202030204" pitchFamily="34" charset="0"/>
            </a:endParaRPr>
          </a:p>
        </p:txBody>
      </p:sp>
      <p:sp>
        <p:nvSpPr>
          <p:cNvPr id="17" name="9 Rectángulo"/>
          <p:cNvSpPr/>
          <p:nvPr/>
        </p:nvSpPr>
        <p:spPr>
          <a:xfrm>
            <a:off x="1163242" y="1493217"/>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18" name="Grupo 17"/>
          <p:cNvGrpSpPr/>
          <p:nvPr/>
        </p:nvGrpSpPr>
        <p:grpSpPr>
          <a:xfrm>
            <a:off x="353773" y="897746"/>
            <a:ext cx="939950" cy="326500"/>
            <a:chOff x="135172" y="275594"/>
            <a:chExt cx="988661" cy="343420"/>
          </a:xfrm>
        </p:grpSpPr>
        <p:sp>
          <p:nvSpPr>
            <p:cNvPr id="19" name="Flecha derecha 18">
              <a:hlinkClick r:id="rId2"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20" name="CuadroTexto 19">
              <a:hlinkClick r:id="rId2"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21" name="Marcador de pie de página 2">
            <a:extLst>
              <a:ext uri="{FF2B5EF4-FFF2-40B4-BE49-F238E27FC236}">
                <a16:creationId xmlns:a16="http://schemas.microsoft.com/office/drawing/2014/main" id="{EA1FB048-98BD-4A31-91E4-C6C23DABB3F9}"/>
              </a:ext>
            </a:extLst>
          </p:cNvPr>
          <p:cNvSpPr txBox="1">
            <a:spLocks/>
          </p:cNvSpPr>
          <p:nvPr/>
        </p:nvSpPr>
        <p:spPr>
          <a:xfrm>
            <a:off x="7877262" y="4869656"/>
            <a:ext cx="1266738" cy="273844"/>
          </a:xfrm>
          <a:prstGeom prst="rect">
            <a:avLst/>
          </a:prstGeom>
        </p:spPr>
        <p:txBody>
          <a:bodyPr vert="horz" lIns="91440" tIns="45720" rIns="91440" bIns="4572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sz="700"/>
              <a:t>Est.1.4.Man.1 V10 (20/08/2020)</a:t>
            </a:r>
            <a:endParaRPr lang="es-ES" sz="700" dirty="0"/>
          </a:p>
        </p:txBody>
      </p:sp>
      <p:sp>
        <p:nvSpPr>
          <p:cNvPr id="15" name="CuadroTexto 14">
            <a:extLst>
              <a:ext uri="{FF2B5EF4-FFF2-40B4-BE49-F238E27FC236}">
                <a16:creationId xmlns:a16="http://schemas.microsoft.com/office/drawing/2014/main" id="{AAEA3D4F-738A-4F31-80B3-5E01BD5009D3}"/>
              </a:ext>
            </a:extLst>
          </p:cNvPr>
          <p:cNvSpPr txBox="1"/>
          <p:nvPr/>
        </p:nvSpPr>
        <p:spPr>
          <a:xfrm>
            <a:off x="1982670" y="1925295"/>
            <a:ext cx="2288361" cy="707886"/>
          </a:xfrm>
          <a:prstGeom prst="rect">
            <a:avLst/>
          </a:prstGeom>
          <a:noFill/>
        </p:spPr>
        <p:txBody>
          <a:bodyPr wrap="square" rtlCol="0">
            <a:spAutoFit/>
          </a:bodyPr>
          <a:lstStyle/>
          <a:p>
            <a:r>
              <a:rPr lang="es-ES" sz="800" dirty="0">
                <a:latin typeface="Arial Narrow" panose="020B0606020202030204" pitchFamily="34" charset="0"/>
              </a:rPr>
              <a:t> 1) Acta(s) de reunión(es) celebrada(s) para definir la producción de la información estadística, </a:t>
            </a:r>
          </a:p>
          <a:p>
            <a:r>
              <a:rPr lang="es-ES" sz="800" dirty="0">
                <a:latin typeface="Arial Narrow" panose="020B0606020202030204" pitchFamily="34" charset="0"/>
              </a:rPr>
              <a:t>2) Documentación relacionada con las características de la información estadística requerida. </a:t>
            </a:r>
            <a:br>
              <a:rPr lang="es-ES" sz="800" dirty="0">
                <a:latin typeface="Arial Narrow" panose="020B0606020202030204" pitchFamily="34" charset="0"/>
              </a:rPr>
            </a:br>
            <a:r>
              <a:rPr lang="es-ES" sz="800" dirty="0">
                <a:latin typeface="Arial Narrow" panose="020B0606020202030204" pitchFamily="34" charset="0"/>
              </a:rPr>
              <a:t>3) Plan de trabajo con las dependencias responsables</a:t>
            </a:r>
            <a:endParaRPr lang="es-CO" sz="800" dirty="0">
              <a:latin typeface="Arial Narrow" panose="020B0606020202030204" pitchFamily="34" charset="0"/>
            </a:endParaRPr>
          </a:p>
        </p:txBody>
      </p:sp>
      <p:sp>
        <p:nvSpPr>
          <p:cNvPr id="16" name="CuadroTexto 15">
            <a:extLst>
              <a:ext uri="{FF2B5EF4-FFF2-40B4-BE49-F238E27FC236}">
                <a16:creationId xmlns:a16="http://schemas.microsoft.com/office/drawing/2014/main" id="{77563530-35A5-49E2-80EE-32C9DAC02B4C}"/>
              </a:ext>
            </a:extLst>
          </p:cNvPr>
          <p:cNvSpPr txBox="1"/>
          <p:nvPr/>
        </p:nvSpPr>
        <p:spPr>
          <a:xfrm>
            <a:off x="1972099" y="2986880"/>
            <a:ext cx="2273741" cy="707886"/>
          </a:xfrm>
          <a:prstGeom prst="rect">
            <a:avLst/>
          </a:prstGeom>
          <a:noFill/>
          <a:ln w="19050">
            <a:noFill/>
          </a:ln>
        </p:spPr>
        <p:txBody>
          <a:bodyPr wrap="square" rtlCol="0">
            <a:spAutoFit/>
          </a:bodyPr>
          <a:lstStyle/>
          <a:p>
            <a:r>
              <a:rPr lang="es-ES" sz="800" dirty="0">
                <a:latin typeface="Arial Narrow" panose="020B0606020202030204" pitchFamily="34" charset="0"/>
              </a:rPr>
              <a:t>1) Documento con la definición del diseño de la difusión.</a:t>
            </a:r>
          </a:p>
          <a:p>
            <a:r>
              <a:rPr lang="es-ES" sz="800" dirty="0">
                <a:latin typeface="Arial Narrow" panose="020B0606020202030204" pitchFamily="34" charset="0"/>
              </a:rPr>
              <a:t>2) Documento de la metodología para satisfacer la necesidad de información estadística del usuario, el cual consolida el diseño temático y estadístico, el diseño de la ejecución y el diseño de la difusión.</a:t>
            </a:r>
            <a:endParaRPr lang="es-CO" sz="800" dirty="0">
              <a:latin typeface="Arial Narrow" panose="020B0606020202030204" pitchFamily="34" charset="0"/>
            </a:endParaRPr>
          </a:p>
        </p:txBody>
      </p:sp>
      <p:sp>
        <p:nvSpPr>
          <p:cNvPr id="24" name="CuadroTexto 23">
            <a:extLst>
              <a:ext uri="{FF2B5EF4-FFF2-40B4-BE49-F238E27FC236}">
                <a16:creationId xmlns:a16="http://schemas.microsoft.com/office/drawing/2014/main" id="{591DD2FF-756E-46E1-BDE2-CB1397C608C3}"/>
              </a:ext>
            </a:extLst>
          </p:cNvPr>
          <p:cNvSpPr txBox="1"/>
          <p:nvPr/>
        </p:nvSpPr>
        <p:spPr>
          <a:xfrm>
            <a:off x="6348537" y="3454437"/>
            <a:ext cx="2239825" cy="461665"/>
          </a:xfrm>
          <a:prstGeom prst="rect">
            <a:avLst/>
          </a:prstGeom>
          <a:noFill/>
        </p:spPr>
        <p:txBody>
          <a:bodyPr wrap="square" rtlCol="0">
            <a:spAutoFit/>
          </a:bodyPr>
          <a:lstStyle/>
          <a:p>
            <a:r>
              <a:rPr lang="es-ES" sz="800" dirty="0">
                <a:latin typeface="Arial Narrow" panose="020B0606020202030204" pitchFamily="34" charset="0"/>
              </a:rPr>
              <a:t>1) Información estadística validada.</a:t>
            </a:r>
          </a:p>
          <a:p>
            <a:r>
              <a:rPr lang="es-ES" sz="800" dirty="0">
                <a:latin typeface="Arial Narrow" panose="020B0606020202030204" pitchFamily="34" charset="0"/>
              </a:rPr>
              <a:t>2) Lecciones aprendidas relacionadas con el procesamiento de la información estadística.</a:t>
            </a:r>
            <a:endParaRPr lang="es-CO" sz="800" dirty="0">
              <a:latin typeface="Arial Narrow" panose="020B0606020202030204" pitchFamily="34" charset="0"/>
            </a:endParaRPr>
          </a:p>
        </p:txBody>
      </p:sp>
      <p:sp>
        <p:nvSpPr>
          <p:cNvPr id="28" name="CuadroTexto 27">
            <a:extLst>
              <a:ext uri="{FF2B5EF4-FFF2-40B4-BE49-F238E27FC236}">
                <a16:creationId xmlns:a16="http://schemas.microsoft.com/office/drawing/2014/main" id="{C2939BE2-4254-419D-96B3-EF5687778C8E}"/>
              </a:ext>
            </a:extLst>
          </p:cNvPr>
          <p:cNvSpPr txBox="1"/>
          <p:nvPr/>
        </p:nvSpPr>
        <p:spPr>
          <a:xfrm>
            <a:off x="2100404" y="4084244"/>
            <a:ext cx="2145436" cy="584775"/>
          </a:xfrm>
          <a:prstGeom prst="rect">
            <a:avLst/>
          </a:prstGeom>
          <a:noFill/>
          <a:ln w="19050">
            <a:noFill/>
          </a:ln>
        </p:spPr>
        <p:txBody>
          <a:bodyPr wrap="square">
            <a:spAutoFit/>
          </a:bodyPr>
          <a:lstStyle/>
          <a:p>
            <a:r>
              <a:rPr lang="es-CO" sz="800" dirty="0">
                <a:latin typeface="Arial Narrow" panose="020B0606020202030204" pitchFamily="34" charset="0"/>
              </a:rPr>
              <a:t>1) Registro de respuesta en </a:t>
            </a:r>
            <a:r>
              <a:rPr lang="es-CO" sz="800" dirty="0" err="1">
                <a:latin typeface="Arial Narrow" panose="020B0606020202030204" pitchFamily="34" charset="0"/>
              </a:rPr>
              <a:t>Proactivanet</a:t>
            </a:r>
            <a:r>
              <a:rPr lang="es-CO" sz="800" dirty="0">
                <a:latin typeface="Arial Narrow" panose="020B0606020202030204" pitchFamily="34" charset="0"/>
              </a:rPr>
              <a:t>: Información estadística entregada al usuario.</a:t>
            </a:r>
          </a:p>
          <a:p>
            <a:r>
              <a:rPr lang="es-CO" sz="800" dirty="0">
                <a:latin typeface="Arial Narrow" panose="020B0606020202030204" pitchFamily="34" charset="0"/>
              </a:rPr>
              <a:t>2) Información estadística integrada al repositorio del SIE.</a:t>
            </a:r>
          </a:p>
        </p:txBody>
      </p:sp>
      <p:sp>
        <p:nvSpPr>
          <p:cNvPr id="10" name="Pentágono 9"/>
          <p:cNvSpPr/>
          <p:nvPr/>
        </p:nvSpPr>
        <p:spPr>
          <a:xfrm>
            <a:off x="6250863" y="2113822"/>
            <a:ext cx="2462141" cy="1077218"/>
          </a:xfrm>
          <a:prstGeom prst="homePlate">
            <a:avLst>
              <a:gd name="adj" fmla="val 23585"/>
            </a:avLst>
          </a:pr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endParaRPr lang="es-CO" sz="761" dirty="0">
              <a:solidFill>
                <a:schemeClr val="tx1"/>
              </a:solidFill>
              <a:latin typeface="Arial Narrow" panose="020B0606020202030204" pitchFamily="34" charset="0"/>
            </a:endParaRPr>
          </a:p>
        </p:txBody>
      </p:sp>
      <p:sp>
        <p:nvSpPr>
          <p:cNvPr id="5" name="Rectángulo redondeado 4"/>
          <p:cNvSpPr/>
          <p:nvPr/>
        </p:nvSpPr>
        <p:spPr>
          <a:xfrm>
            <a:off x="570044" y="1869085"/>
            <a:ext cx="1377894" cy="989990"/>
          </a:xfrm>
          <a:prstGeom prst="roundRect">
            <a:avLst/>
          </a:prstGeom>
          <a:solidFill>
            <a:schemeClr val="bg1">
              <a:lumMod val="85000"/>
            </a:schemeClr>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tx1"/>
                </a:solidFill>
                <a:latin typeface="Arial Narrow" panose="020B0606020202030204" pitchFamily="34" charset="0"/>
              </a:rPr>
              <a:t> Documento de Fase 1: Definición y análisis de la necesidad de información estadística </a:t>
            </a:r>
            <a:endParaRPr lang="es-CO" sz="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6695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6" grpId="0" animBg="1"/>
      <p:bldP spid="7" grpId="0" animBg="1"/>
      <p:bldP spid="9" grpId="0" animBg="1"/>
      <p:bldP spid="11" grpId="0" animBg="1"/>
      <p:bldP spid="12" grpId="0" animBg="1"/>
      <p:bldP spid="13" grpId="0" animBg="1"/>
      <p:bldP spid="17" grpId="0"/>
      <p:bldP spid="10"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ágono 8"/>
          <p:cNvSpPr/>
          <p:nvPr/>
        </p:nvSpPr>
        <p:spPr>
          <a:xfrm>
            <a:off x="361409" y="2273267"/>
            <a:ext cx="2794613" cy="2320326"/>
          </a:xfrm>
          <a:prstGeom prst="homePlate">
            <a:avLst>
              <a:gd name="adj" fmla="val 23585"/>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61080"/>
            <a:r>
              <a:rPr lang="es-CO" sz="999" b="1" dirty="0">
                <a:solidFill>
                  <a:schemeClr val="tx1"/>
                </a:solidFill>
                <a:latin typeface="Arial Narrow" panose="020B0606020202030204" pitchFamily="34" charset="0"/>
              </a:rPr>
              <a:t>Objetivo de la dimensión: </a:t>
            </a:r>
          </a:p>
          <a:p>
            <a:pPr marL="261080" algn="just"/>
            <a:endParaRPr lang="es-CO" sz="999" b="1" dirty="0">
              <a:solidFill>
                <a:schemeClr val="tx1"/>
              </a:solidFill>
              <a:latin typeface="Arial Narrow" panose="020B0606020202030204" pitchFamily="34" charset="0"/>
            </a:endParaRPr>
          </a:p>
          <a:p>
            <a:pPr marL="261080" algn="just"/>
            <a:r>
              <a:rPr lang="es-ES" sz="999" dirty="0">
                <a:solidFill>
                  <a:schemeClr val="tx1"/>
                </a:solidFill>
                <a:latin typeface="Arial Narrow" panose="020B0606020202030204" pitchFamily="34" charset="0"/>
              </a:rPr>
              <a:t>Mide la capacidad de la entidad pública de implementar acciones, mecanismos o instrumentos orientados a identificar, generar, capturar, transferir, apropiar, analizar, difundir y preservar el conocimiento para fortalecer a las entidades públicas, facilitar procesos de innovación y mejorar la prestación de productos y servicios a los grupos de valor.</a:t>
            </a:r>
            <a:endParaRPr lang="es-CO" sz="999" dirty="0">
              <a:solidFill>
                <a:schemeClr val="tx1"/>
              </a:solidFill>
              <a:latin typeface="Arial Narrow" panose="020B0606020202030204" pitchFamily="34" charset="0"/>
            </a:endParaRPr>
          </a:p>
        </p:txBody>
      </p:sp>
      <p:sp>
        <p:nvSpPr>
          <p:cNvPr id="11" name="9 Rectángulo"/>
          <p:cNvSpPr/>
          <p:nvPr/>
        </p:nvSpPr>
        <p:spPr>
          <a:xfrm>
            <a:off x="1687504" y="691429"/>
            <a:ext cx="7328237" cy="86177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500" b="1" dirty="0">
                <a:solidFill>
                  <a:schemeClr val="tx1">
                    <a:lumMod val="65000"/>
                    <a:lumOff val="35000"/>
                  </a:schemeClr>
                </a:solidFill>
                <a:latin typeface="Arial Narrow" panose="020B0606020202030204" pitchFamily="34" charset="0"/>
              </a:rPr>
              <a:t>Estructura – Dimensión Gestión del Conocimiento e Innovación</a:t>
            </a:r>
          </a:p>
        </p:txBody>
      </p:sp>
      <p:grpSp>
        <p:nvGrpSpPr>
          <p:cNvPr id="16" name="Grupo 15"/>
          <p:cNvGrpSpPr/>
          <p:nvPr/>
        </p:nvGrpSpPr>
        <p:grpSpPr>
          <a:xfrm>
            <a:off x="595071" y="1627166"/>
            <a:ext cx="2184867" cy="741090"/>
            <a:chOff x="6604824" y="2688704"/>
            <a:chExt cx="2298093" cy="779494"/>
          </a:xfrm>
        </p:grpSpPr>
        <p:sp>
          <p:nvSpPr>
            <p:cNvPr id="17" name="Rectángulo redondeado 16">
              <a:hlinkClick r:id="rId2" action="ppaction://hlinksldjump"/>
            </p:cNvPr>
            <p:cNvSpPr/>
            <p:nvPr/>
          </p:nvSpPr>
          <p:spPr>
            <a:xfrm>
              <a:off x="6604824" y="2688704"/>
              <a:ext cx="2298093" cy="779494"/>
            </a:xfrm>
            <a:prstGeom prst="roundRect">
              <a:avLst>
                <a:gd name="adj" fmla="val 50000"/>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04047" algn="ctr"/>
              <a:r>
                <a:rPr lang="es-CO" sz="1331" dirty="0">
                  <a:solidFill>
                    <a:schemeClr val="tx1"/>
                  </a:solidFill>
                  <a:latin typeface="Arial Narrow" panose="020B0606020202030204" pitchFamily="34" charset="0"/>
                </a:rPr>
                <a:t>Gestión del Conocimiento e Innovación</a:t>
              </a:r>
            </a:p>
          </p:txBody>
        </p:sp>
        <p:pic>
          <p:nvPicPr>
            <p:cNvPr id="18" name="Picture 20" descr="innova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899" y="2751770"/>
              <a:ext cx="631050" cy="631051"/>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Imagen 3"/>
          <p:cNvPicPr>
            <a:picLocks noChangeAspect="1"/>
          </p:cNvPicPr>
          <p:nvPr/>
        </p:nvPicPr>
        <p:blipFill rotWithShape="1">
          <a:blip r:embed="rId4"/>
          <a:srcRect l="8062" t="12930" r="6223" b="13416"/>
          <a:stretch/>
        </p:blipFill>
        <p:spPr>
          <a:xfrm>
            <a:off x="3165416" y="1764167"/>
            <a:ext cx="5655645" cy="2735027"/>
          </a:xfrm>
          <a:prstGeom prst="rect">
            <a:avLst/>
          </a:prstGeom>
        </p:spPr>
      </p:pic>
      <p:grpSp>
        <p:nvGrpSpPr>
          <p:cNvPr id="21" name="Grupo 20"/>
          <p:cNvGrpSpPr/>
          <p:nvPr/>
        </p:nvGrpSpPr>
        <p:grpSpPr>
          <a:xfrm>
            <a:off x="1156589" y="831718"/>
            <a:ext cx="1204251" cy="265268"/>
            <a:chOff x="1381125" y="1827907"/>
            <a:chExt cx="1266659" cy="279015"/>
          </a:xfrm>
        </p:grpSpPr>
        <p:pic>
          <p:nvPicPr>
            <p:cNvPr id="22" name="Imagen 21">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23" name="CuadroTexto 22">
              <a:hlinkClick r:id="rId5" action="ppaction://hlinksldjump"/>
            </p:cNvPr>
            <p:cNvSpPr txBox="1"/>
            <p:nvPr/>
          </p:nvSpPr>
          <p:spPr>
            <a:xfrm>
              <a:off x="1664115" y="1833843"/>
              <a:ext cx="983669" cy="204757"/>
            </a:xfrm>
            <a:prstGeom prst="rect">
              <a:avLst/>
            </a:prstGeom>
            <a:noFill/>
          </p:spPr>
          <p:txBody>
            <a:bodyPr wrap="square" rtlCol="0">
              <a:spAutoFit/>
            </a:bodyPr>
            <a:lstStyle/>
            <a:p>
              <a:r>
                <a:rPr lang="es-CO" sz="665" dirty="0">
                  <a:latin typeface="Arial Narrow" panose="020B0606020202030204" pitchFamily="34" charset="0"/>
                </a:rPr>
                <a:t>Regresar a estructura</a:t>
              </a:r>
            </a:p>
          </p:txBody>
        </p:sp>
      </p:grpSp>
      <p:sp>
        <p:nvSpPr>
          <p:cNvPr id="19" name="Marcador de pie de página 2">
            <a:extLst>
              <a:ext uri="{FF2B5EF4-FFF2-40B4-BE49-F238E27FC236}">
                <a16:creationId xmlns:a16="http://schemas.microsoft.com/office/drawing/2014/main" id="{07A6A69B-B336-435F-8AF5-E0C9AB059BD5}"/>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
        <p:nvSpPr>
          <p:cNvPr id="2" name="Rectángulo 1">
            <a:extLst>
              <a:ext uri="{FF2B5EF4-FFF2-40B4-BE49-F238E27FC236}">
                <a16:creationId xmlns:a16="http://schemas.microsoft.com/office/drawing/2014/main" id="{FA28605F-0077-494E-84A4-20DF48F97036}"/>
              </a:ext>
            </a:extLst>
          </p:cNvPr>
          <p:cNvSpPr/>
          <p:nvPr/>
        </p:nvSpPr>
        <p:spPr>
          <a:xfrm>
            <a:off x="3165416" y="1687125"/>
            <a:ext cx="5655645" cy="2906468"/>
          </a:xfrm>
          <a:prstGeom prst="rect">
            <a:avLst/>
          </a:prstGeom>
          <a:no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grpSp>
        <p:nvGrpSpPr>
          <p:cNvPr id="20" name="Grupo 19">
            <a:extLst>
              <a:ext uri="{FF2B5EF4-FFF2-40B4-BE49-F238E27FC236}">
                <a16:creationId xmlns:a16="http://schemas.microsoft.com/office/drawing/2014/main" id="{AE8FD787-A229-4503-B373-F3758435A04F}"/>
              </a:ext>
            </a:extLst>
          </p:cNvPr>
          <p:cNvGrpSpPr/>
          <p:nvPr/>
        </p:nvGrpSpPr>
        <p:grpSpPr>
          <a:xfrm>
            <a:off x="206412" y="746264"/>
            <a:ext cx="869348" cy="500967"/>
            <a:chOff x="626678" y="746264"/>
            <a:chExt cx="869348" cy="500967"/>
          </a:xfrm>
        </p:grpSpPr>
        <p:sp>
          <p:nvSpPr>
            <p:cNvPr id="27" name="CuadroTexto 26">
              <a:hlinkClick r:id="rId8" action="ppaction://hlinksldjump"/>
              <a:extLst>
                <a:ext uri="{FF2B5EF4-FFF2-40B4-BE49-F238E27FC236}">
                  <a16:creationId xmlns:a16="http://schemas.microsoft.com/office/drawing/2014/main" id="{D2654B47-47DA-4845-ADA9-68084FBA43F7}"/>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28" name="Imagen 27">
              <a:hlinkClick r:id="rId8" action="ppaction://hlinksldjump"/>
              <a:extLst>
                <a:ext uri="{FF2B5EF4-FFF2-40B4-BE49-F238E27FC236}">
                  <a16:creationId xmlns:a16="http://schemas.microsoft.com/office/drawing/2014/main" id="{70A2E06D-7259-484E-8B6A-075A8E364637}"/>
                </a:ext>
              </a:extLst>
            </p:cNvPr>
            <p:cNvPicPr>
              <a:picLocks noChangeAspect="1"/>
            </p:cNvPicPr>
            <p:nvPr/>
          </p:nvPicPr>
          <p:blipFill>
            <a:blip r:embed="rId9"/>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67979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dondear rectángulo de esquina diagonal 8">
            <a:hlinkClick r:id="rId2" action="ppaction://hlinksldjump"/>
          </p:cNvPr>
          <p:cNvSpPr/>
          <p:nvPr/>
        </p:nvSpPr>
        <p:spPr>
          <a:xfrm>
            <a:off x="3672981" y="2582925"/>
            <a:ext cx="4342213" cy="1146733"/>
          </a:xfrm>
          <a:prstGeom prst="round2DiagRect">
            <a:avLst>
              <a:gd name="adj1" fmla="val 50000"/>
              <a:gd name="adj2" fmla="val 0"/>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capacidad de la entidad pública de implementar acciones, mecanismos o instrumentos orientados a identificar, generar, capturar, transferir, apropiar, analizar, difundir y preservar el conocimiento para fortalecer a las entidades públicas, facilitar procesos de innovación y mejorar la prestación de productos y servicios a los grupos de valor</a:t>
            </a:r>
            <a:endParaRPr lang="es-CO" sz="856" dirty="0">
              <a:solidFill>
                <a:schemeClr val="tx1"/>
              </a:solidFill>
              <a:latin typeface="Arial Narrow" panose="020B0606020202030204" pitchFamily="34" charset="0"/>
            </a:endParaRPr>
          </a:p>
        </p:txBody>
      </p:sp>
      <p:sp>
        <p:nvSpPr>
          <p:cNvPr id="4" name="Rectángulo redondeado 3">
            <a:hlinkClick r:id="rId2" action="ppaction://hlinksldjump"/>
          </p:cNvPr>
          <p:cNvSpPr/>
          <p:nvPr/>
        </p:nvSpPr>
        <p:spPr>
          <a:xfrm>
            <a:off x="3289853" y="2223548"/>
            <a:ext cx="5029536" cy="856197"/>
          </a:xfrm>
          <a:prstGeom prst="roundRect">
            <a:avLst>
              <a:gd name="adj" fmla="val 50000"/>
            </a:avLst>
          </a:prstGeom>
          <a:solidFill>
            <a:schemeClr val="tx2">
              <a:lumMod val="20000"/>
              <a:lumOff val="80000"/>
            </a:schemeClr>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a:solidFill>
                  <a:schemeClr val="tx1"/>
                </a:solidFill>
                <a:latin typeface="Arial Narrow" panose="020B0606020202030204" pitchFamily="34" charset="0"/>
              </a:rPr>
              <a:t>Política de Gestión del Conocimiento e Innovación</a:t>
            </a:r>
          </a:p>
        </p:txBody>
      </p:sp>
      <p:sp>
        <p:nvSpPr>
          <p:cNvPr id="11" name="9 Rectángulo"/>
          <p:cNvSpPr/>
          <p:nvPr/>
        </p:nvSpPr>
        <p:spPr>
          <a:xfrm>
            <a:off x="2003837" y="815628"/>
            <a:ext cx="6778753"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500" b="1" dirty="0">
                <a:solidFill>
                  <a:schemeClr val="tx1">
                    <a:lumMod val="65000"/>
                    <a:lumOff val="35000"/>
                  </a:schemeClr>
                </a:solidFill>
                <a:latin typeface="Arial Narrow" panose="020B0606020202030204" pitchFamily="34" charset="0"/>
              </a:rPr>
              <a:t>Estructura – Políticas de Gestión y Desempeño</a:t>
            </a:r>
          </a:p>
        </p:txBody>
      </p:sp>
      <p:grpSp>
        <p:nvGrpSpPr>
          <p:cNvPr id="15" name="Grupo 14"/>
          <p:cNvGrpSpPr/>
          <p:nvPr/>
        </p:nvGrpSpPr>
        <p:grpSpPr>
          <a:xfrm>
            <a:off x="562177" y="2629982"/>
            <a:ext cx="2310645" cy="834413"/>
            <a:chOff x="6604824" y="2688704"/>
            <a:chExt cx="2298093" cy="779494"/>
          </a:xfrm>
          <a:effectLst/>
        </p:grpSpPr>
        <p:sp>
          <p:nvSpPr>
            <p:cNvPr id="16" name="Rectángulo redondeado 15">
              <a:hlinkClick r:id="rId3" action="ppaction://hlinksldjump"/>
            </p:cNvPr>
            <p:cNvSpPr/>
            <p:nvPr/>
          </p:nvSpPr>
          <p:spPr>
            <a:xfrm>
              <a:off x="6604824" y="2688704"/>
              <a:ext cx="2298093" cy="779494"/>
            </a:xfrm>
            <a:prstGeom prst="roundRect">
              <a:avLst>
                <a:gd name="adj" fmla="val 50000"/>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04047" algn="ctr"/>
              <a:r>
                <a:rPr lang="es-CO" sz="1331" dirty="0">
                  <a:solidFill>
                    <a:schemeClr val="tx1"/>
                  </a:solidFill>
                  <a:latin typeface="Arial Narrow" panose="020B0606020202030204" pitchFamily="34" charset="0"/>
                </a:rPr>
                <a:t>Gestión del conocimiento e innovación</a:t>
              </a:r>
            </a:p>
          </p:txBody>
        </p:sp>
        <p:pic>
          <p:nvPicPr>
            <p:cNvPr id="17" name="Picture 20" descr="innovatio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899" y="2751770"/>
              <a:ext cx="631050" cy="6310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upo 23"/>
          <p:cNvGrpSpPr/>
          <p:nvPr/>
        </p:nvGrpSpPr>
        <p:grpSpPr>
          <a:xfrm>
            <a:off x="7552050" y="3464397"/>
            <a:ext cx="926289" cy="406549"/>
            <a:chOff x="7650726" y="2579039"/>
            <a:chExt cx="974292" cy="422084"/>
          </a:xfrm>
        </p:grpSpPr>
        <p:pic>
          <p:nvPicPr>
            <p:cNvPr id="25" name="Imagen 24"/>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7650726" y="2579039"/>
              <a:ext cx="303245" cy="304071"/>
            </a:xfrm>
            <a:prstGeom prst="rect">
              <a:avLst/>
            </a:prstGeom>
          </p:spPr>
        </p:pic>
        <p:sp>
          <p:nvSpPr>
            <p:cNvPr id="26" name="CuadroTexto 25"/>
            <p:cNvSpPr txBox="1"/>
            <p:nvPr/>
          </p:nvSpPr>
          <p:spPr>
            <a:xfrm>
              <a:off x="7866507" y="2662147"/>
              <a:ext cx="758511" cy="338976"/>
            </a:xfrm>
            <a:prstGeom prst="rect">
              <a:avLst/>
            </a:prstGeom>
            <a:noFill/>
          </p:spPr>
          <p:txBody>
            <a:bodyPr wrap="square" rtlCol="0">
              <a:spAutoFit/>
            </a:bodyPr>
            <a:lstStyle/>
            <a:p>
              <a:r>
                <a:rPr lang="es-CO" sz="761" dirty="0">
                  <a:solidFill>
                    <a:schemeClr val="tx2">
                      <a:lumMod val="75000"/>
                    </a:schemeClr>
                  </a:solidFill>
                  <a:latin typeface="Arial Narrow" panose="020B0606020202030204" pitchFamily="34" charset="0"/>
                </a:rPr>
                <a:t>Ver productos y entregables</a:t>
              </a:r>
            </a:p>
          </p:txBody>
        </p:sp>
      </p:grpSp>
      <p:grpSp>
        <p:nvGrpSpPr>
          <p:cNvPr id="21" name="Grupo 20"/>
          <p:cNvGrpSpPr/>
          <p:nvPr/>
        </p:nvGrpSpPr>
        <p:grpSpPr>
          <a:xfrm>
            <a:off x="1075760" y="884429"/>
            <a:ext cx="1124502" cy="265268"/>
            <a:chOff x="1381125" y="1827907"/>
            <a:chExt cx="1266659" cy="279015"/>
          </a:xfrm>
        </p:grpSpPr>
        <p:pic>
          <p:nvPicPr>
            <p:cNvPr id="22" name="Imagen 21">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23" name="CuadroTexto 22">
              <a:hlinkClick r:id="rId7" action="ppaction://hlinksldjump"/>
            </p:cNvPr>
            <p:cNvSpPr txBox="1"/>
            <p:nvPr/>
          </p:nvSpPr>
          <p:spPr>
            <a:xfrm>
              <a:off x="1664115" y="1833843"/>
              <a:ext cx="983669" cy="204757"/>
            </a:xfrm>
            <a:prstGeom prst="rect">
              <a:avLst/>
            </a:prstGeom>
            <a:noFill/>
          </p:spPr>
          <p:txBody>
            <a:bodyPr wrap="square" rtlCol="0">
              <a:spAutoFit/>
            </a:bodyPr>
            <a:lstStyle/>
            <a:p>
              <a:r>
                <a:rPr lang="es-CO" sz="665" dirty="0">
                  <a:latin typeface="Arial Narrow" panose="020B0606020202030204" pitchFamily="34" charset="0"/>
                </a:rPr>
                <a:t>Regresar a estructura</a:t>
              </a:r>
            </a:p>
          </p:txBody>
        </p:sp>
      </p:grpSp>
      <p:sp>
        <p:nvSpPr>
          <p:cNvPr id="19" name="Marcador de pie de página 2">
            <a:extLst>
              <a:ext uri="{FF2B5EF4-FFF2-40B4-BE49-F238E27FC236}">
                <a16:creationId xmlns:a16="http://schemas.microsoft.com/office/drawing/2014/main" id="{ADF8F985-6374-4F79-BEC8-9F6518EC52C7}"/>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30" name="Grupo 29">
            <a:extLst>
              <a:ext uri="{FF2B5EF4-FFF2-40B4-BE49-F238E27FC236}">
                <a16:creationId xmlns:a16="http://schemas.microsoft.com/office/drawing/2014/main" id="{8A92483C-D6B0-444A-930A-76B76A36C637}"/>
              </a:ext>
            </a:extLst>
          </p:cNvPr>
          <p:cNvGrpSpPr/>
          <p:nvPr/>
        </p:nvGrpSpPr>
        <p:grpSpPr>
          <a:xfrm>
            <a:off x="206412" y="746264"/>
            <a:ext cx="869348" cy="500967"/>
            <a:chOff x="626678" y="746264"/>
            <a:chExt cx="869348" cy="500967"/>
          </a:xfrm>
        </p:grpSpPr>
        <p:sp>
          <p:nvSpPr>
            <p:cNvPr id="31" name="CuadroTexto 30">
              <a:hlinkClick r:id="rId10" action="ppaction://hlinksldjump"/>
              <a:extLst>
                <a:ext uri="{FF2B5EF4-FFF2-40B4-BE49-F238E27FC236}">
                  <a16:creationId xmlns:a16="http://schemas.microsoft.com/office/drawing/2014/main" id="{BE4B5936-ADD1-47FD-9659-57DBF8617383}"/>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32" name="Imagen 31">
              <a:hlinkClick r:id="rId10" action="ppaction://hlinksldjump"/>
              <a:extLst>
                <a:ext uri="{FF2B5EF4-FFF2-40B4-BE49-F238E27FC236}">
                  <a16:creationId xmlns:a16="http://schemas.microsoft.com/office/drawing/2014/main" id="{B6EDAD90-5FDC-4A04-8CF3-8DDD7F453B35}"/>
                </a:ext>
              </a:extLst>
            </p:cNvPr>
            <p:cNvPicPr>
              <a:picLocks noChangeAspect="1"/>
            </p:cNvPicPr>
            <p:nvPr/>
          </p:nvPicPr>
          <p:blipFill>
            <a:blip r:embed="rId11"/>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211763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ágono 6">
            <a:extLst>
              <a:ext uri="{FF2B5EF4-FFF2-40B4-BE49-F238E27FC236}">
                <a16:creationId xmlns:a16="http://schemas.microsoft.com/office/drawing/2014/main" id="{3EA223EC-7448-49B9-8BEB-DFBC27240946}"/>
              </a:ext>
            </a:extLst>
          </p:cNvPr>
          <p:cNvSpPr/>
          <p:nvPr/>
        </p:nvSpPr>
        <p:spPr>
          <a:xfrm>
            <a:off x="1753715" y="3742555"/>
            <a:ext cx="2606816" cy="688539"/>
          </a:xfrm>
          <a:prstGeom prst="homePlate">
            <a:avLst>
              <a:gd name="adj" fmla="val 23585"/>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Herramienta que permite identificar y gestionar el conocimiento de la Entidad.</a:t>
            </a:r>
          </a:p>
        </p:txBody>
      </p:sp>
      <p:sp>
        <p:nvSpPr>
          <p:cNvPr id="2" name="Rectángulo redondeado 1"/>
          <p:cNvSpPr/>
          <p:nvPr/>
        </p:nvSpPr>
        <p:spPr>
          <a:xfrm>
            <a:off x="1543459" y="715269"/>
            <a:ext cx="6805412" cy="741090"/>
          </a:xfrm>
          <a:prstGeom prst="roundRect">
            <a:avLst>
              <a:gd name="adj" fmla="val 50000"/>
            </a:avLst>
          </a:prstGeom>
          <a:solidFill>
            <a:schemeClr val="tx2">
              <a:lumMod val="20000"/>
              <a:lumOff val="80000"/>
            </a:schemeClr>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500" dirty="0">
                <a:solidFill>
                  <a:schemeClr val="tx1"/>
                </a:solidFill>
                <a:latin typeface="Arial Narrow" panose="020B0606020202030204" pitchFamily="34" charset="0"/>
              </a:rPr>
              <a:t>Política de Gestión del Conocimiento e Innovación</a:t>
            </a:r>
          </a:p>
        </p:txBody>
      </p:sp>
      <p:sp>
        <p:nvSpPr>
          <p:cNvPr id="5" name="Pentágono 4"/>
          <p:cNvSpPr/>
          <p:nvPr/>
        </p:nvSpPr>
        <p:spPr>
          <a:xfrm>
            <a:off x="1752181" y="2069528"/>
            <a:ext cx="2606818" cy="688539"/>
          </a:xfrm>
          <a:prstGeom prst="homePlate">
            <a:avLst>
              <a:gd name="adj" fmla="val 23585"/>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Documentación que recopila la memoria institucional y que este disponible para su consulta y análisis</a:t>
            </a:r>
          </a:p>
        </p:txBody>
      </p:sp>
      <p:sp>
        <p:nvSpPr>
          <p:cNvPr id="6" name="Rectángulo redondeado 5"/>
          <p:cNvSpPr/>
          <p:nvPr/>
        </p:nvSpPr>
        <p:spPr>
          <a:xfrm>
            <a:off x="555848" y="2028277"/>
            <a:ext cx="1475750" cy="753497"/>
          </a:xfrm>
          <a:prstGeom prst="roundRect">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Documentación consolidada de la memoria institucional</a:t>
            </a:r>
          </a:p>
        </p:txBody>
      </p:sp>
      <p:sp>
        <p:nvSpPr>
          <p:cNvPr id="7" name="Pentágono 6"/>
          <p:cNvSpPr/>
          <p:nvPr/>
        </p:nvSpPr>
        <p:spPr>
          <a:xfrm>
            <a:off x="1752182" y="2912412"/>
            <a:ext cx="2606816" cy="688539"/>
          </a:xfrm>
          <a:prstGeom prst="homePlate">
            <a:avLst>
              <a:gd name="adj" fmla="val 23585"/>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Documento que evidencia el resultado del análisis de las necesidades de conocimiento y de la implementación de ideas innovadoras en la entidad</a:t>
            </a:r>
          </a:p>
        </p:txBody>
      </p:sp>
      <p:sp>
        <p:nvSpPr>
          <p:cNvPr id="8" name="Rectángulo redondeado 7"/>
          <p:cNvSpPr/>
          <p:nvPr/>
        </p:nvSpPr>
        <p:spPr>
          <a:xfrm>
            <a:off x="555848" y="2871162"/>
            <a:ext cx="1475750" cy="753497"/>
          </a:xfrm>
          <a:prstGeom prst="roundRect">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Identificación de necesidades de conocimiento e innovación</a:t>
            </a:r>
          </a:p>
        </p:txBody>
      </p:sp>
      <p:sp>
        <p:nvSpPr>
          <p:cNvPr id="9" name="Pentágono 8"/>
          <p:cNvSpPr/>
          <p:nvPr/>
        </p:nvSpPr>
        <p:spPr>
          <a:xfrm>
            <a:off x="6121047" y="2353118"/>
            <a:ext cx="2519119" cy="688539"/>
          </a:xfrm>
          <a:prstGeom prst="homePlate">
            <a:avLst>
              <a:gd name="adj" fmla="val 23585"/>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800" dirty="0">
                <a:solidFill>
                  <a:schemeClr val="tx1"/>
                </a:solidFill>
                <a:latin typeface="Arial Narrow" panose="020B0606020202030204" pitchFamily="34" charset="0"/>
              </a:rPr>
              <a:t>Evidencias de la consolidación de grupos de servidores públicos capaces de idear, investigar, experimentar e innovar en sus actividades cotidianas. </a:t>
            </a:r>
          </a:p>
        </p:txBody>
      </p:sp>
      <p:sp>
        <p:nvSpPr>
          <p:cNvPr id="10" name="Rectángulo redondeado 9"/>
          <p:cNvSpPr/>
          <p:nvPr/>
        </p:nvSpPr>
        <p:spPr>
          <a:xfrm>
            <a:off x="4933091" y="2333510"/>
            <a:ext cx="1475750" cy="753497"/>
          </a:xfrm>
          <a:prstGeom prst="roundRect">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Creación de Grupos de Innovación</a:t>
            </a:r>
          </a:p>
        </p:txBody>
      </p:sp>
      <p:sp>
        <p:nvSpPr>
          <p:cNvPr id="11" name="Pentágono 10"/>
          <p:cNvSpPr/>
          <p:nvPr/>
        </p:nvSpPr>
        <p:spPr>
          <a:xfrm>
            <a:off x="6121048" y="3363871"/>
            <a:ext cx="2519119" cy="688539"/>
          </a:xfrm>
          <a:prstGeom prst="homePlate">
            <a:avLst>
              <a:gd name="adj" fmla="val 23585"/>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761" dirty="0">
                <a:solidFill>
                  <a:schemeClr val="tx1"/>
                </a:solidFill>
                <a:latin typeface="Arial Narrow" panose="020B0606020202030204" pitchFamily="34" charset="0"/>
              </a:rPr>
              <a:t>Evidencias del desarrollo de interacciones entre diferentes personas para  fortalecer el conocimiento a través de la memoria institucional y la retroalimentación</a:t>
            </a:r>
          </a:p>
        </p:txBody>
      </p:sp>
      <p:sp>
        <p:nvSpPr>
          <p:cNvPr id="12" name="Rectángulo redondeado 11"/>
          <p:cNvSpPr/>
          <p:nvPr/>
        </p:nvSpPr>
        <p:spPr>
          <a:xfrm>
            <a:off x="4933091" y="3328489"/>
            <a:ext cx="1475750" cy="753497"/>
          </a:xfrm>
          <a:prstGeom prst="roundRect">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Creación de redes de enseñanza-aprendizaje</a:t>
            </a:r>
          </a:p>
        </p:txBody>
      </p:sp>
      <p:sp>
        <p:nvSpPr>
          <p:cNvPr id="16" name="9 Rectángulo"/>
          <p:cNvSpPr/>
          <p:nvPr/>
        </p:nvSpPr>
        <p:spPr>
          <a:xfrm>
            <a:off x="1316361" y="1539421"/>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13" name="Grupo 12"/>
          <p:cNvGrpSpPr/>
          <p:nvPr/>
        </p:nvGrpSpPr>
        <p:grpSpPr>
          <a:xfrm>
            <a:off x="353773" y="746745"/>
            <a:ext cx="939950" cy="326500"/>
            <a:chOff x="135172" y="275594"/>
            <a:chExt cx="988661" cy="343420"/>
          </a:xfrm>
        </p:grpSpPr>
        <p:sp>
          <p:nvSpPr>
            <p:cNvPr id="14" name="Flecha derecha 13">
              <a:hlinkClick r:id="rId3"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15" name="CuadroTexto 14">
              <a:hlinkClick r:id="rId3"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18" name="Rectángulo redondeado 7">
            <a:extLst>
              <a:ext uri="{FF2B5EF4-FFF2-40B4-BE49-F238E27FC236}">
                <a16:creationId xmlns:a16="http://schemas.microsoft.com/office/drawing/2014/main" id="{3ED184E8-274F-478A-B65A-66811770362F}"/>
              </a:ext>
            </a:extLst>
          </p:cNvPr>
          <p:cNvSpPr/>
          <p:nvPr/>
        </p:nvSpPr>
        <p:spPr>
          <a:xfrm>
            <a:off x="578486" y="3701305"/>
            <a:ext cx="1475750" cy="753497"/>
          </a:xfrm>
          <a:prstGeom prst="roundRect">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00" dirty="0">
                <a:solidFill>
                  <a:schemeClr val="tx1"/>
                </a:solidFill>
                <a:latin typeface="Arial Narrow" panose="020B0606020202030204" pitchFamily="34" charset="0"/>
              </a:rPr>
              <a:t>Mapa de conocimiento Tácito y Explicito</a:t>
            </a:r>
          </a:p>
        </p:txBody>
      </p:sp>
      <p:sp>
        <p:nvSpPr>
          <p:cNvPr id="20" name="Marcador de pie de página 2">
            <a:extLst>
              <a:ext uri="{FF2B5EF4-FFF2-40B4-BE49-F238E27FC236}">
                <a16:creationId xmlns:a16="http://schemas.microsoft.com/office/drawing/2014/main" id="{73C0792A-15BE-41E0-A2E9-50284AB272D9}"/>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62821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6" grpId="0" animBg="1"/>
      <p:bldP spid="7" grpId="0" animBg="1"/>
      <p:bldP spid="8" grpId="0" animBg="1"/>
      <p:bldP spid="9" grpId="0" animBg="1"/>
      <p:bldP spid="10" grpId="0" animBg="1"/>
      <p:bldP spid="11" grpId="0" animBg="1"/>
      <p:bldP spid="12" grpId="0" animBg="1"/>
      <p:bldP spid="16"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27"/>
          <p:cNvSpPr>
            <a:spLocks/>
          </p:cNvSpPr>
          <p:nvPr/>
        </p:nvSpPr>
        <p:spPr bwMode="auto">
          <a:xfrm>
            <a:off x="4520283" y="1741227"/>
            <a:ext cx="319262" cy="3093301"/>
          </a:xfrm>
          <a:custGeom>
            <a:avLst/>
            <a:gdLst>
              <a:gd name="T0" fmla="*/ 400 w 449"/>
              <a:gd name="T1" fmla="*/ 160 h 4361"/>
              <a:gd name="T2" fmla="*/ 320 w 449"/>
              <a:gd name="T3" fmla="*/ 483 h 4361"/>
              <a:gd name="T4" fmla="*/ 257 w 449"/>
              <a:gd name="T5" fmla="*/ 809 h 4361"/>
              <a:gd name="T6" fmla="*/ 210 w 449"/>
              <a:gd name="T7" fmla="*/ 1136 h 4361"/>
              <a:gd name="T8" fmla="*/ 177 w 449"/>
              <a:gd name="T9" fmla="*/ 1464 h 4361"/>
              <a:gd name="T10" fmla="*/ 158 w 449"/>
              <a:gd name="T11" fmla="*/ 1786 h 4361"/>
              <a:gd name="T12" fmla="*/ 149 w 449"/>
              <a:gd name="T13" fmla="*/ 2101 h 4361"/>
              <a:gd name="T14" fmla="*/ 149 w 449"/>
              <a:gd name="T15" fmla="*/ 2407 h 4361"/>
              <a:gd name="T16" fmla="*/ 159 w 449"/>
              <a:gd name="T17" fmla="*/ 2700 h 4361"/>
              <a:gd name="T18" fmla="*/ 176 w 449"/>
              <a:gd name="T19" fmla="*/ 2979 h 4361"/>
              <a:gd name="T20" fmla="*/ 197 w 449"/>
              <a:gd name="T21" fmla="*/ 3240 h 4361"/>
              <a:gd name="T22" fmla="*/ 221 w 449"/>
              <a:gd name="T23" fmla="*/ 3481 h 4361"/>
              <a:gd name="T24" fmla="*/ 247 w 449"/>
              <a:gd name="T25" fmla="*/ 3698 h 4361"/>
              <a:gd name="T26" fmla="*/ 273 w 449"/>
              <a:gd name="T27" fmla="*/ 3890 h 4361"/>
              <a:gd name="T28" fmla="*/ 299 w 449"/>
              <a:gd name="T29" fmla="*/ 4051 h 4361"/>
              <a:gd name="T30" fmla="*/ 320 w 449"/>
              <a:gd name="T31" fmla="*/ 4183 h 4361"/>
              <a:gd name="T32" fmla="*/ 338 w 449"/>
              <a:gd name="T33" fmla="*/ 4280 h 4361"/>
              <a:gd name="T34" fmla="*/ 351 w 449"/>
              <a:gd name="T35" fmla="*/ 4340 h 4361"/>
              <a:gd name="T36" fmla="*/ 355 w 449"/>
              <a:gd name="T37" fmla="*/ 4361 h 4361"/>
              <a:gd name="T38" fmla="*/ 133 w 449"/>
              <a:gd name="T39" fmla="*/ 4143 h 4361"/>
              <a:gd name="T40" fmla="*/ 68 w 449"/>
              <a:gd name="T41" fmla="*/ 3717 h 4361"/>
              <a:gd name="T42" fmla="*/ 27 w 449"/>
              <a:gd name="T43" fmla="*/ 3310 h 4361"/>
              <a:gd name="T44" fmla="*/ 5 w 449"/>
              <a:gd name="T45" fmla="*/ 2919 h 4361"/>
              <a:gd name="T46" fmla="*/ 0 w 449"/>
              <a:gd name="T47" fmla="*/ 2549 h 4361"/>
              <a:gd name="T48" fmla="*/ 10 w 449"/>
              <a:gd name="T49" fmla="*/ 2199 h 4361"/>
              <a:gd name="T50" fmla="*/ 32 w 449"/>
              <a:gd name="T51" fmla="*/ 1869 h 4361"/>
              <a:gd name="T52" fmla="*/ 66 w 449"/>
              <a:gd name="T53" fmla="*/ 1565 h 4361"/>
              <a:gd name="T54" fmla="*/ 107 w 449"/>
              <a:gd name="T55" fmla="*/ 1283 h 4361"/>
              <a:gd name="T56" fmla="*/ 153 w 449"/>
              <a:gd name="T57" fmla="*/ 1025 h 4361"/>
              <a:gd name="T58" fmla="*/ 203 w 449"/>
              <a:gd name="T59" fmla="*/ 794 h 4361"/>
              <a:gd name="T60" fmla="*/ 254 w 449"/>
              <a:gd name="T61" fmla="*/ 590 h 4361"/>
              <a:gd name="T62" fmla="*/ 304 w 449"/>
              <a:gd name="T63" fmla="*/ 414 h 4361"/>
              <a:gd name="T64" fmla="*/ 350 w 449"/>
              <a:gd name="T65" fmla="*/ 269 h 4361"/>
              <a:gd name="T66" fmla="*/ 389 w 449"/>
              <a:gd name="T67" fmla="*/ 153 h 4361"/>
              <a:gd name="T68" fmla="*/ 420 w 449"/>
              <a:gd name="T69" fmla="*/ 69 h 4361"/>
              <a:gd name="T70" fmla="*/ 441 w 449"/>
              <a:gd name="T71" fmla="*/ 18 h 4361"/>
              <a:gd name="T72" fmla="*/ 449 w 449"/>
              <a:gd name="T73" fmla="*/ 0 h 4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9" h="4361">
                <a:moveTo>
                  <a:pt x="449" y="0"/>
                </a:moveTo>
                <a:lnTo>
                  <a:pt x="400" y="160"/>
                </a:lnTo>
                <a:lnTo>
                  <a:pt x="358" y="320"/>
                </a:lnTo>
                <a:lnTo>
                  <a:pt x="320" y="483"/>
                </a:lnTo>
                <a:lnTo>
                  <a:pt x="286" y="646"/>
                </a:lnTo>
                <a:lnTo>
                  <a:pt x="257" y="809"/>
                </a:lnTo>
                <a:lnTo>
                  <a:pt x="231" y="973"/>
                </a:lnTo>
                <a:lnTo>
                  <a:pt x="210" y="1136"/>
                </a:lnTo>
                <a:lnTo>
                  <a:pt x="192" y="1301"/>
                </a:lnTo>
                <a:lnTo>
                  <a:pt x="177" y="1464"/>
                </a:lnTo>
                <a:lnTo>
                  <a:pt x="166" y="1625"/>
                </a:lnTo>
                <a:lnTo>
                  <a:pt x="158" y="1786"/>
                </a:lnTo>
                <a:lnTo>
                  <a:pt x="151" y="1944"/>
                </a:lnTo>
                <a:lnTo>
                  <a:pt x="149" y="2101"/>
                </a:lnTo>
                <a:lnTo>
                  <a:pt x="148" y="2256"/>
                </a:lnTo>
                <a:lnTo>
                  <a:pt x="149" y="2407"/>
                </a:lnTo>
                <a:lnTo>
                  <a:pt x="154" y="2555"/>
                </a:lnTo>
                <a:lnTo>
                  <a:pt x="159" y="2700"/>
                </a:lnTo>
                <a:lnTo>
                  <a:pt x="166" y="2842"/>
                </a:lnTo>
                <a:lnTo>
                  <a:pt x="176" y="2979"/>
                </a:lnTo>
                <a:lnTo>
                  <a:pt x="185" y="3113"/>
                </a:lnTo>
                <a:lnTo>
                  <a:pt x="197" y="3240"/>
                </a:lnTo>
                <a:lnTo>
                  <a:pt x="208" y="3364"/>
                </a:lnTo>
                <a:lnTo>
                  <a:pt x="221" y="3481"/>
                </a:lnTo>
                <a:lnTo>
                  <a:pt x="234" y="3592"/>
                </a:lnTo>
                <a:lnTo>
                  <a:pt x="247" y="3698"/>
                </a:lnTo>
                <a:lnTo>
                  <a:pt x="260" y="3797"/>
                </a:lnTo>
                <a:lnTo>
                  <a:pt x="273" y="3890"/>
                </a:lnTo>
                <a:lnTo>
                  <a:pt x="286" y="3975"/>
                </a:lnTo>
                <a:lnTo>
                  <a:pt x="299" y="4051"/>
                </a:lnTo>
                <a:lnTo>
                  <a:pt x="311" y="4121"/>
                </a:lnTo>
                <a:lnTo>
                  <a:pt x="320" y="4183"/>
                </a:lnTo>
                <a:lnTo>
                  <a:pt x="330" y="4236"/>
                </a:lnTo>
                <a:lnTo>
                  <a:pt x="338" y="4280"/>
                </a:lnTo>
                <a:lnTo>
                  <a:pt x="345" y="4315"/>
                </a:lnTo>
                <a:lnTo>
                  <a:pt x="351" y="4340"/>
                </a:lnTo>
                <a:lnTo>
                  <a:pt x="355" y="4356"/>
                </a:lnTo>
                <a:lnTo>
                  <a:pt x="355" y="4361"/>
                </a:lnTo>
                <a:lnTo>
                  <a:pt x="174" y="4361"/>
                </a:lnTo>
                <a:lnTo>
                  <a:pt x="133" y="4143"/>
                </a:lnTo>
                <a:lnTo>
                  <a:pt x="97" y="3928"/>
                </a:lnTo>
                <a:lnTo>
                  <a:pt x="68" y="3717"/>
                </a:lnTo>
                <a:lnTo>
                  <a:pt x="45" y="3510"/>
                </a:lnTo>
                <a:lnTo>
                  <a:pt x="27" y="3310"/>
                </a:lnTo>
                <a:lnTo>
                  <a:pt x="13" y="3111"/>
                </a:lnTo>
                <a:lnTo>
                  <a:pt x="5" y="2919"/>
                </a:lnTo>
                <a:lnTo>
                  <a:pt x="0" y="2731"/>
                </a:lnTo>
                <a:lnTo>
                  <a:pt x="0" y="2549"/>
                </a:lnTo>
                <a:lnTo>
                  <a:pt x="3" y="2371"/>
                </a:lnTo>
                <a:lnTo>
                  <a:pt x="10" y="2199"/>
                </a:lnTo>
                <a:lnTo>
                  <a:pt x="19" y="2032"/>
                </a:lnTo>
                <a:lnTo>
                  <a:pt x="32" y="1869"/>
                </a:lnTo>
                <a:lnTo>
                  <a:pt x="49" y="1715"/>
                </a:lnTo>
                <a:lnTo>
                  <a:pt x="66" y="1565"/>
                </a:lnTo>
                <a:lnTo>
                  <a:pt x="86" y="1420"/>
                </a:lnTo>
                <a:lnTo>
                  <a:pt x="107" y="1283"/>
                </a:lnTo>
                <a:lnTo>
                  <a:pt x="130" y="1151"/>
                </a:lnTo>
                <a:lnTo>
                  <a:pt x="153" y="1025"/>
                </a:lnTo>
                <a:lnTo>
                  <a:pt x="179" y="906"/>
                </a:lnTo>
                <a:lnTo>
                  <a:pt x="203" y="794"/>
                </a:lnTo>
                <a:lnTo>
                  <a:pt x="229" y="690"/>
                </a:lnTo>
                <a:lnTo>
                  <a:pt x="254" y="590"/>
                </a:lnTo>
                <a:lnTo>
                  <a:pt x="280" y="499"/>
                </a:lnTo>
                <a:lnTo>
                  <a:pt x="304" y="414"/>
                </a:lnTo>
                <a:lnTo>
                  <a:pt x="327" y="338"/>
                </a:lnTo>
                <a:lnTo>
                  <a:pt x="350" y="269"/>
                </a:lnTo>
                <a:lnTo>
                  <a:pt x="371" y="207"/>
                </a:lnTo>
                <a:lnTo>
                  <a:pt x="389" y="153"/>
                </a:lnTo>
                <a:lnTo>
                  <a:pt x="407" y="106"/>
                </a:lnTo>
                <a:lnTo>
                  <a:pt x="420" y="69"/>
                </a:lnTo>
                <a:lnTo>
                  <a:pt x="433" y="39"/>
                </a:lnTo>
                <a:lnTo>
                  <a:pt x="441" y="18"/>
                </a:lnTo>
                <a:lnTo>
                  <a:pt x="446" y="5"/>
                </a:lnTo>
                <a:lnTo>
                  <a:pt x="449" y="0"/>
                </a:lnTo>
                <a:close/>
              </a:path>
            </a:pathLst>
          </a:custGeom>
          <a:solidFill>
            <a:schemeClr val="tx1">
              <a:lumMod val="65000"/>
              <a:lumOff val="35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pPr defTabSz="1158642">
              <a:defRPr/>
            </a:pPr>
            <a:endParaRPr lang="en-IN" sz="1521" dirty="0">
              <a:solidFill>
                <a:prstClr val="black"/>
              </a:solidFill>
              <a:latin typeface="Arial Narrow" panose="020B0606020202030204" pitchFamily="34" charset="0"/>
            </a:endParaRPr>
          </a:p>
        </p:txBody>
      </p:sp>
      <p:grpSp>
        <p:nvGrpSpPr>
          <p:cNvPr id="37" name="Group 2"/>
          <p:cNvGrpSpPr/>
          <p:nvPr/>
        </p:nvGrpSpPr>
        <p:grpSpPr>
          <a:xfrm>
            <a:off x="3972433" y="1749944"/>
            <a:ext cx="682914" cy="963763"/>
            <a:chOff x="5257529" y="865416"/>
            <a:chExt cx="864432" cy="1462912"/>
          </a:xfrm>
        </p:grpSpPr>
        <p:sp>
          <p:nvSpPr>
            <p:cNvPr id="38" name="Freeform 23"/>
            <p:cNvSpPr>
              <a:spLocks/>
            </p:cNvSpPr>
            <p:nvPr/>
          </p:nvSpPr>
          <p:spPr bwMode="auto">
            <a:xfrm>
              <a:off x="5257529" y="865416"/>
              <a:ext cx="825340" cy="817878"/>
            </a:xfrm>
            <a:custGeom>
              <a:avLst/>
              <a:gdLst>
                <a:gd name="T0" fmla="*/ 491 w 1107"/>
                <a:gd name="T1" fmla="*/ 1 h 1095"/>
                <a:gd name="T2" fmla="*/ 626 w 1107"/>
                <a:gd name="T3" fmla="*/ 21 h 1095"/>
                <a:gd name="T4" fmla="*/ 740 w 1107"/>
                <a:gd name="T5" fmla="*/ 57 h 1095"/>
                <a:gd name="T6" fmla="*/ 836 w 1107"/>
                <a:gd name="T7" fmla="*/ 107 h 1095"/>
                <a:gd name="T8" fmla="*/ 914 w 1107"/>
                <a:gd name="T9" fmla="*/ 171 h 1095"/>
                <a:gd name="T10" fmla="*/ 976 w 1107"/>
                <a:gd name="T11" fmla="*/ 244 h 1095"/>
                <a:gd name="T12" fmla="*/ 1024 w 1107"/>
                <a:gd name="T13" fmla="*/ 326 h 1095"/>
                <a:gd name="T14" fmla="*/ 1059 w 1107"/>
                <a:gd name="T15" fmla="*/ 414 h 1095"/>
                <a:gd name="T16" fmla="*/ 1084 w 1107"/>
                <a:gd name="T17" fmla="*/ 503 h 1095"/>
                <a:gd name="T18" fmla="*/ 1098 w 1107"/>
                <a:gd name="T19" fmla="*/ 593 h 1095"/>
                <a:gd name="T20" fmla="*/ 1107 w 1107"/>
                <a:gd name="T21" fmla="*/ 683 h 1095"/>
                <a:gd name="T22" fmla="*/ 1107 w 1107"/>
                <a:gd name="T23" fmla="*/ 767 h 1095"/>
                <a:gd name="T24" fmla="*/ 1103 w 1107"/>
                <a:gd name="T25" fmla="*/ 846 h 1095"/>
                <a:gd name="T26" fmla="*/ 1097 w 1107"/>
                <a:gd name="T27" fmla="*/ 914 h 1095"/>
                <a:gd name="T28" fmla="*/ 1089 w 1107"/>
                <a:gd name="T29" fmla="*/ 973 h 1095"/>
                <a:gd name="T30" fmla="*/ 1082 w 1107"/>
                <a:gd name="T31" fmla="*/ 1017 h 1095"/>
                <a:gd name="T32" fmla="*/ 1076 w 1107"/>
                <a:gd name="T33" fmla="*/ 1046 h 1095"/>
                <a:gd name="T34" fmla="*/ 1074 w 1107"/>
                <a:gd name="T35" fmla="*/ 1056 h 1095"/>
                <a:gd name="T36" fmla="*/ 872 w 1107"/>
                <a:gd name="T37" fmla="*/ 1087 h 1095"/>
                <a:gd name="T38" fmla="*/ 698 w 1107"/>
                <a:gd name="T39" fmla="*/ 1095 h 1095"/>
                <a:gd name="T40" fmla="*/ 547 w 1107"/>
                <a:gd name="T41" fmla="*/ 1085 h 1095"/>
                <a:gd name="T42" fmla="*/ 418 w 1107"/>
                <a:gd name="T43" fmla="*/ 1057 h 1095"/>
                <a:gd name="T44" fmla="*/ 311 w 1107"/>
                <a:gd name="T45" fmla="*/ 1015 h 1095"/>
                <a:gd name="T46" fmla="*/ 223 w 1107"/>
                <a:gd name="T47" fmla="*/ 961 h 1095"/>
                <a:gd name="T48" fmla="*/ 153 w 1107"/>
                <a:gd name="T49" fmla="*/ 894 h 1095"/>
                <a:gd name="T50" fmla="*/ 97 w 1107"/>
                <a:gd name="T51" fmla="*/ 821 h 1095"/>
                <a:gd name="T52" fmla="*/ 57 w 1107"/>
                <a:gd name="T53" fmla="*/ 740 h 1095"/>
                <a:gd name="T54" fmla="*/ 27 w 1107"/>
                <a:gd name="T55" fmla="*/ 655 h 1095"/>
                <a:gd name="T56" fmla="*/ 9 w 1107"/>
                <a:gd name="T57" fmla="*/ 569 h 1095"/>
                <a:gd name="T58" fmla="*/ 1 w 1107"/>
                <a:gd name="T59" fmla="*/ 482 h 1095"/>
                <a:gd name="T60" fmla="*/ 0 w 1107"/>
                <a:gd name="T61" fmla="*/ 397 h 1095"/>
                <a:gd name="T62" fmla="*/ 5 w 1107"/>
                <a:gd name="T63" fmla="*/ 318 h 1095"/>
                <a:gd name="T64" fmla="*/ 13 w 1107"/>
                <a:gd name="T65" fmla="*/ 243 h 1095"/>
                <a:gd name="T66" fmla="*/ 23 w 1107"/>
                <a:gd name="T67" fmla="*/ 177 h 1095"/>
                <a:gd name="T68" fmla="*/ 34 w 1107"/>
                <a:gd name="T69" fmla="*/ 124 h 1095"/>
                <a:gd name="T70" fmla="*/ 44 w 1107"/>
                <a:gd name="T71" fmla="*/ 83 h 1095"/>
                <a:gd name="T72" fmla="*/ 52 w 1107"/>
                <a:gd name="T73" fmla="*/ 55 h 1095"/>
                <a:gd name="T74" fmla="*/ 53 w 1107"/>
                <a:gd name="T75" fmla="*/ 47 h 1095"/>
                <a:gd name="T76" fmla="*/ 247 w 1107"/>
                <a:gd name="T77" fmla="*/ 11 h 1095"/>
                <a:gd name="T78" fmla="*/ 416 w 1107"/>
                <a:gd name="T7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7" h="1095">
                  <a:moveTo>
                    <a:pt x="416" y="0"/>
                  </a:moveTo>
                  <a:lnTo>
                    <a:pt x="491" y="1"/>
                  </a:lnTo>
                  <a:lnTo>
                    <a:pt x="561" y="8"/>
                  </a:lnTo>
                  <a:lnTo>
                    <a:pt x="626" y="21"/>
                  </a:lnTo>
                  <a:lnTo>
                    <a:pt x="687" y="36"/>
                  </a:lnTo>
                  <a:lnTo>
                    <a:pt x="740" y="57"/>
                  </a:lnTo>
                  <a:lnTo>
                    <a:pt x="791" y="80"/>
                  </a:lnTo>
                  <a:lnTo>
                    <a:pt x="836" y="107"/>
                  </a:lnTo>
                  <a:lnTo>
                    <a:pt x="877" y="138"/>
                  </a:lnTo>
                  <a:lnTo>
                    <a:pt x="914" y="171"/>
                  </a:lnTo>
                  <a:lnTo>
                    <a:pt x="947" y="207"/>
                  </a:lnTo>
                  <a:lnTo>
                    <a:pt x="976" y="244"/>
                  </a:lnTo>
                  <a:lnTo>
                    <a:pt x="1002" y="285"/>
                  </a:lnTo>
                  <a:lnTo>
                    <a:pt x="1024" y="326"/>
                  </a:lnTo>
                  <a:lnTo>
                    <a:pt x="1043" y="370"/>
                  </a:lnTo>
                  <a:lnTo>
                    <a:pt x="1059" y="414"/>
                  </a:lnTo>
                  <a:lnTo>
                    <a:pt x="1072" y="458"/>
                  </a:lnTo>
                  <a:lnTo>
                    <a:pt x="1084" y="503"/>
                  </a:lnTo>
                  <a:lnTo>
                    <a:pt x="1092" y="549"/>
                  </a:lnTo>
                  <a:lnTo>
                    <a:pt x="1098" y="593"/>
                  </a:lnTo>
                  <a:lnTo>
                    <a:pt x="1103" y="639"/>
                  </a:lnTo>
                  <a:lnTo>
                    <a:pt x="1107" y="683"/>
                  </a:lnTo>
                  <a:lnTo>
                    <a:pt x="1107" y="725"/>
                  </a:lnTo>
                  <a:lnTo>
                    <a:pt x="1107" y="767"/>
                  </a:lnTo>
                  <a:lnTo>
                    <a:pt x="1107" y="806"/>
                  </a:lnTo>
                  <a:lnTo>
                    <a:pt x="1103" y="846"/>
                  </a:lnTo>
                  <a:lnTo>
                    <a:pt x="1100" y="881"/>
                  </a:lnTo>
                  <a:lnTo>
                    <a:pt x="1097" y="914"/>
                  </a:lnTo>
                  <a:lnTo>
                    <a:pt x="1094" y="945"/>
                  </a:lnTo>
                  <a:lnTo>
                    <a:pt x="1089" y="973"/>
                  </a:lnTo>
                  <a:lnTo>
                    <a:pt x="1085" y="997"/>
                  </a:lnTo>
                  <a:lnTo>
                    <a:pt x="1082" y="1017"/>
                  </a:lnTo>
                  <a:lnTo>
                    <a:pt x="1079" y="1033"/>
                  </a:lnTo>
                  <a:lnTo>
                    <a:pt x="1076" y="1046"/>
                  </a:lnTo>
                  <a:lnTo>
                    <a:pt x="1074" y="1053"/>
                  </a:lnTo>
                  <a:lnTo>
                    <a:pt x="1074" y="1056"/>
                  </a:lnTo>
                  <a:lnTo>
                    <a:pt x="970" y="1074"/>
                  </a:lnTo>
                  <a:lnTo>
                    <a:pt x="872" y="1087"/>
                  </a:lnTo>
                  <a:lnTo>
                    <a:pt x="783" y="1093"/>
                  </a:lnTo>
                  <a:lnTo>
                    <a:pt x="698" y="1095"/>
                  </a:lnTo>
                  <a:lnTo>
                    <a:pt x="620" y="1092"/>
                  </a:lnTo>
                  <a:lnTo>
                    <a:pt x="547" y="1085"/>
                  </a:lnTo>
                  <a:lnTo>
                    <a:pt x="480" y="1074"/>
                  </a:lnTo>
                  <a:lnTo>
                    <a:pt x="418" y="1057"/>
                  </a:lnTo>
                  <a:lnTo>
                    <a:pt x="363" y="1038"/>
                  </a:lnTo>
                  <a:lnTo>
                    <a:pt x="311" y="1015"/>
                  </a:lnTo>
                  <a:lnTo>
                    <a:pt x="265" y="989"/>
                  </a:lnTo>
                  <a:lnTo>
                    <a:pt x="223" y="961"/>
                  </a:lnTo>
                  <a:lnTo>
                    <a:pt x="185" y="929"/>
                  </a:lnTo>
                  <a:lnTo>
                    <a:pt x="153" y="894"/>
                  </a:lnTo>
                  <a:lnTo>
                    <a:pt x="123" y="859"/>
                  </a:lnTo>
                  <a:lnTo>
                    <a:pt x="97" y="821"/>
                  </a:lnTo>
                  <a:lnTo>
                    <a:pt x="75" y="782"/>
                  </a:lnTo>
                  <a:lnTo>
                    <a:pt x="57" y="740"/>
                  </a:lnTo>
                  <a:lnTo>
                    <a:pt x="40" y="699"/>
                  </a:lnTo>
                  <a:lnTo>
                    <a:pt x="27" y="655"/>
                  </a:lnTo>
                  <a:lnTo>
                    <a:pt x="18" y="613"/>
                  </a:lnTo>
                  <a:lnTo>
                    <a:pt x="9" y="569"/>
                  </a:lnTo>
                  <a:lnTo>
                    <a:pt x="5" y="525"/>
                  </a:lnTo>
                  <a:lnTo>
                    <a:pt x="1" y="482"/>
                  </a:lnTo>
                  <a:lnTo>
                    <a:pt x="0" y="440"/>
                  </a:lnTo>
                  <a:lnTo>
                    <a:pt x="0" y="397"/>
                  </a:lnTo>
                  <a:lnTo>
                    <a:pt x="1" y="357"/>
                  </a:lnTo>
                  <a:lnTo>
                    <a:pt x="5" y="318"/>
                  </a:lnTo>
                  <a:lnTo>
                    <a:pt x="8" y="280"/>
                  </a:lnTo>
                  <a:lnTo>
                    <a:pt x="13" y="243"/>
                  </a:lnTo>
                  <a:lnTo>
                    <a:pt x="18" y="210"/>
                  </a:lnTo>
                  <a:lnTo>
                    <a:pt x="23" y="177"/>
                  </a:lnTo>
                  <a:lnTo>
                    <a:pt x="29" y="150"/>
                  </a:lnTo>
                  <a:lnTo>
                    <a:pt x="34" y="124"/>
                  </a:lnTo>
                  <a:lnTo>
                    <a:pt x="39" y="101"/>
                  </a:lnTo>
                  <a:lnTo>
                    <a:pt x="44" y="83"/>
                  </a:lnTo>
                  <a:lnTo>
                    <a:pt x="49" y="67"/>
                  </a:lnTo>
                  <a:lnTo>
                    <a:pt x="52" y="55"/>
                  </a:lnTo>
                  <a:lnTo>
                    <a:pt x="53" y="49"/>
                  </a:lnTo>
                  <a:lnTo>
                    <a:pt x="53" y="47"/>
                  </a:lnTo>
                  <a:lnTo>
                    <a:pt x="154" y="26"/>
                  </a:lnTo>
                  <a:lnTo>
                    <a:pt x="247" y="11"/>
                  </a:lnTo>
                  <a:lnTo>
                    <a:pt x="335" y="3"/>
                  </a:lnTo>
                  <a:lnTo>
                    <a:pt x="416" y="0"/>
                  </a:lnTo>
                  <a:close/>
                </a:path>
              </a:pathLst>
            </a:custGeom>
            <a:solidFill>
              <a:schemeClr val="accent5"/>
            </a:solidFill>
            <a:ln w="0">
              <a:noFill/>
              <a:prstDash val="solid"/>
              <a:round/>
              <a:headEnd/>
              <a:tailEnd/>
            </a:ln>
          </p:spPr>
          <p:txBody>
            <a:bodyPr vert="horz" wrap="square" lIns="86935" tIns="43467" rIns="86935" bIns="43467" numCol="1" anchor="t" anchorCtr="0" compatLnSpc="1">
              <a:prstTxWarp prst="textNoShape">
                <a:avLst/>
              </a:prstTxWarp>
            </a:bodyPr>
            <a:lstStyle/>
            <a:p>
              <a:pPr defTabSz="1158642">
                <a:defRPr/>
              </a:pPr>
              <a:endParaRPr lang="en-IN" sz="1521" dirty="0">
                <a:solidFill>
                  <a:prstClr val="black"/>
                </a:solidFill>
                <a:latin typeface="Arial Narrow" panose="020B0606020202030204" pitchFamily="34" charset="0"/>
              </a:endParaRPr>
            </a:p>
          </p:txBody>
        </p:sp>
        <p:sp>
          <p:nvSpPr>
            <p:cNvPr id="39" name="Freeform 30"/>
            <p:cNvSpPr>
              <a:spLocks/>
            </p:cNvSpPr>
            <p:nvPr/>
          </p:nvSpPr>
          <p:spPr bwMode="auto">
            <a:xfrm>
              <a:off x="5748841" y="1523881"/>
              <a:ext cx="373120" cy="804447"/>
            </a:xfrm>
            <a:custGeom>
              <a:avLst/>
              <a:gdLst>
                <a:gd name="T0" fmla="*/ 0 w 500"/>
                <a:gd name="T1" fmla="*/ 0 h 1079"/>
                <a:gd name="T2" fmla="*/ 70 w 500"/>
                <a:gd name="T3" fmla="*/ 18 h 1079"/>
                <a:gd name="T4" fmla="*/ 134 w 500"/>
                <a:gd name="T5" fmla="*/ 41 h 1079"/>
                <a:gd name="T6" fmla="*/ 191 w 500"/>
                <a:gd name="T7" fmla="*/ 69 h 1079"/>
                <a:gd name="T8" fmla="*/ 241 w 500"/>
                <a:gd name="T9" fmla="*/ 101 h 1079"/>
                <a:gd name="T10" fmla="*/ 287 w 500"/>
                <a:gd name="T11" fmla="*/ 137 h 1079"/>
                <a:gd name="T12" fmla="*/ 328 w 500"/>
                <a:gd name="T13" fmla="*/ 178 h 1079"/>
                <a:gd name="T14" fmla="*/ 362 w 500"/>
                <a:gd name="T15" fmla="*/ 220 h 1079"/>
                <a:gd name="T16" fmla="*/ 393 w 500"/>
                <a:gd name="T17" fmla="*/ 266 h 1079"/>
                <a:gd name="T18" fmla="*/ 419 w 500"/>
                <a:gd name="T19" fmla="*/ 315 h 1079"/>
                <a:gd name="T20" fmla="*/ 440 w 500"/>
                <a:gd name="T21" fmla="*/ 364 h 1079"/>
                <a:gd name="T22" fmla="*/ 458 w 500"/>
                <a:gd name="T23" fmla="*/ 414 h 1079"/>
                <a:gd name="T24" fmla="*/ 471 w 500"/>
                <a:gd name="T25" fmla="*/ 466 h 1079"/>
                <a:gd name="T26" fmla="*/ 482 w 500"/>
                <a:gd name="T27" fmla="*/ 518 h 1079"/>
                <a:gd name="T28" fmla="*/ 490 w 500"/>
                <a:gd name="T29" fmla="*/ 570 h 1079"/>
                <a:gd name="T30" fmla="*/ 495 w 500"/>
                <a:gd name="T31" fmla="*/ 623 h 1079"/>
                <a:gd name="T32" fmla="*/ 499 w 500"/>
                <a:gd name="T33" fmla="*/ 673 h 1079"/>
                <a:gd name="T34" fmla="*/ 500 w 500"/>
                <a:gd name="T35" fmla="*/ 722 h 1079"/>
                <a:gd name="T36" fmla="*/ 499 w 500"/>
                <a:gd name="T37" fmla="*/ 771 h 1079"/>
                <a:gd name="T38" fmla="*/ 497 w 500"/>
                <a:gd name="T39" fmla="*/ 815 h 1079"/>
                <a:gd name="T40" fmla="*/ 494 w 500"/>
                <a:gd name="T41" fmla="*/ 857 h 1079"/>
                <a:gd name="T42" fmla="*/ 489 w 500"/>
                <a:gd name="T43" fmla="*/ 896 h 1079"/>
                <a:gd name="T44" fmla="*/ 486 w 500"/>
                <a:gd name="T45" fmla="*/ 932 h 1079"/>
                <a:gd name="T46" fmla="*/ 481 w 500"/>
                <a:gd name="T47" fmla="*/ 963 h 1079"/>
                <a:gd name="T48" fmla="*/ 476 w 500"/>
                <a:gd name="T49" fmla="*/ 989 h 1079"/>
                <a:gd name="T50" fmla="*/ 472 w 500"/>
                <a:gd name="T51" fmla="*/ 1010 h 1079"/>
                <a:gd name="T52" fmla="*/ 469 w 500"/>
                <a:gd name="T53" fmla="*/ 1027 h 1079"/>
                <a:gd name="T54" fmla="*/ 466 w 500"/>
                <a:gd name="T55" fmla="*/ 1037 h 1079"/>
                <a:gd name="T56" fmla="*/ 466 w 500"/>
                <a:gd name="T57" fmla="*/ 1040 h 1079"/>
                <a:gd name="T58" fmla="*/ 370 w 500"/>
                <a:gd name="T59" fmla="*/ 1056 h 1079"/>
                <a:gd name="T60" fmla="*/ 280 w 500"/>
                <a:gd name="T61" fmla="*/ 1069 h 1079"/>
                <a:gd name="T62" fmla="*/ 196 w 500"/>
                <a:gd name="T63" fmla="*/ 1076 h 1079"/>
                <a:gd name="T64" fmla="*/ 116 w 500"/>
                <a:gd name="T65" fmla="*/ 1079 h 1079"/>
                <a:gd name="T66" fmla="*/ 43 w 500"/>
                <a:gd name="T67" fmla="*/ 1077 h 1079"/>
                <a:gd name="T68" fmla="*/ 56 w 500"/>
                <a:gd name="T69" fmla="*/ 1045 h 1079"/>
                <a:gd name="T70" fmla="*/ 69 w 500"/>
                <a:gd name="T71" fmla="*/ 1007 h 1079"/>
                <a:gd name="T72" fmla="*/ 83 w 500"/>
                <a:gd name="T73" fmla="*/ 966 h 1079"/>
                <a:gd name="T74" fmla="*/ 98 w 500"/>
                <a:gd name="T75" fmla="*/ 919 h 1079"/>
                <a:gd name="T76" fmla="*/ 113 w 500"/>
                <a:gd name="T77" fmla="*/ 870 h 1079"/>
                <a:gd name="T78" fmla="*/ 127 w 500"/>
                <a:gd name="T79" fmla="*/ 818 h 1079"/>
                <a:gd name="T80" fmla="*/ 140 w 500"/>
                <a:gd name="T81" fmla="*/ 763 h 1079"/>
                <a:gd name="T82" fmla="*/ 152 w 500"/>
                <a:gd name="T83" fmla="*/ 706 h 1079"/>
                <a:gd name="T84" fmla="*/ 163 w 500"/>
                <a:gd name="T85" fmla="*/ 647 h 1079"/>
                <a:gd name="T86" fmla="*/ 171 w 500"/>
                <a:gd name="T87" fmla="*/ 587 h 1079"/>
                <a:gd name="T88" fmla="*/ 176 w 500"/>
                <a:gd name="T89" fmla="*/ 526 h 1079"/>
                <a:gd name="T90" fmla="*/ 180 w 500"/>
                <a:gd name="T91" fmla="*/ 466 h 1079"/>
                <a:gd name="T92" fmla="*/ 180 w 500"/>
                <a:gd name="T93" fmla="*/ 406 h 1079"/>
                <a:gd name="T94" fmla="*/ 175 w 500"/>
                <a:gd name="T95" fmla="*/ 347 h 1079"/>
                <a:gd name="T96" fmla="*/ 165 w 500"/>
                <a:gd name="T97" fmla="*/ 289 h 1079"/>
                <a:gd name="T98" fmla="*/ 152 w 500"/>
                <a:gd name="T99" fmla="*/ 233 h 1079"/>
                <a:gd name="T100" fmla="*/ 134 w 500"/>
                <a:gd name="T101" fmla="*/ 179 h 1079"/>
                <a:gd name="T102" fmla="*/ 110 w 500"/>
                <a:gd name="T103" fmla="*/ 129 h 1079"/>
                <a:gd name="T104" fmla="*/ 80 w 500"/>
                <a:gd name="T105" fmla="*/ 83 h 1079"/>
                <a:gd name="T106" fmla="*/ 43 w 500"/>
                <a:gd name="T107" fmla="*/ 39 h 1079"/>
                <a:gd name="T108" fmla="*/ 0 w 500"/>
                <a:gd name="T109" fmla="*/ 0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0" h="1079">
                  <a:moveTo>
                    <a:pt x="0" y="0"/>
                  </a:moveTo>
                  <a:lnTo>
                    <a:pt x="70" y="18"/>
                  </a:lnTo>
                  <a:lnTo>
                    <a:pt x="134" y="41"/>
                  </a:lnTo>
                  <a:lnTo>
                    <a:pt x="191" y="69"/>
                  </a:lnTo>
                  <a:lnTo>
                    <a:pt x="241" y="101"/>
                  </a:lnTo>
                  <a:lnTo>
                    <a:pt x="287" y="137"/>
                  </a:lnTo>
                  <a:lnTo>
                    <a:pt x="328" y="178"/>
                  </a:lnTo>
                  <a:lnTo>
                    <a:pt x="362" y="220"/>
                  </a:lnTo>
                  <a:lnTo>
                    <a:pt x="393" y="266"/>
                  </a:lnTo>
                  <a:lnTo>
                    <a:pt x="419" y="315"/>
                  </a:lnTo>
                  <a:lnTo>
                    <a:pt x="440" y="364"/>
                  </a:lnTo>
                  <a:lnTo>
                    <a:pt x="458" y="414"/>
                  </a:lnTo>
                  <a:lnTo>
                    <a:pt x="471" y="466"/>
                  </a:lnTo>
                  <a:lnTo>
                    <a:pt x="482" y="518"/>
                  </a:lnTo>
                  <a:lnTo>
                    <a:pt x="490" y="570"/>
                  </a:lnTo>
                  <a:lnTo>
                    <a:pt x="495" y="623"/>
                  </a:lnTo>
                  <a:lnTo>
                    <a:pt x="499" y="673"/>
                  </a:lnTo>
                  <a:lnTo>
                    <a:pt x="500" y="722"/>
                  </a:lnTo>
                  <a:lnTo>
                    <a:pt x="499" y="771"/>
                  </a:lnTo>
                  <a:lnTo>
                    <a:pt x="497" y="815"/>
                  </a:lnTo>
                  <a:lnTo>
                    <a:pt x="494" y="857"/>
                  </a:lnTo>
                  <a:lnTo>
                    <a:pt x="489" y="896"/>
                  </a:lnTo>
                  <a:lnTo>
                    <a:pt x="486" y="932"/>
                  </a:lnTo>
                  <a:lnTo>
                    <a:pt x="481" y="963"/>
                  </a:lnTo>
                  <a:lnTo>
                    <a:pt x="476" y="989"/>
                  </a:lnTo>
                  <a:lnTo>
                    <a:pt x="472" y="1010"/>
                  </a:lnTo>
                  <a:lnTo>
                    <a:pt x="469" y="1027"/>
                  </a:lnTo>
                  <a:lnTo>
                    <a:pt x="466" y="1037"/>
                  </a:lnTo>
                  <a:lnTo>
                    <a:pt x="466" y="1040"/>
                  </a:lnTo>
                  <a:lnTo>
                    <a:pt x="370" y="1056"/>
                  </a:lnTo>
                  <a:lnTo>
                    <a:pt x="280" y="1069"/>
                  </a:lnTo>
                  <a:lnTo>
                    <a:pt x="196" y="1076"/>
                  </a:lnTo>
                  <a:lnTo>
                    <a:pt x="116" y="1079"/>
                  </a:lnTo>
                  <a:lnTo>
                    <a:pt x="43" y="1077"/>
                  </a:lnTo>
                  <a:lnTo>
                    <a:pt x="56" y="1045"/>
                  </a:lnTo>
                  <a:lnTo>
                    <a:pt x="69" y="1007"/>
                  </a:lnTo>
                  <a:lnTo>
                    <a:pt x="83" y="966"/>
                  </a:lnTo>
                  <a:lnTo>
                    <a:pt x="98" y="919"/>
                  </a:lnTo>
                  <a:lnTo>
                    <a:pt x="113" y="870"/>
                  </a:lnTo>
                  <a:lnTo>
                    <a:pt x="127" y="818"/>
                  </a:lnTo>
                  <a:lnTo>
                    <a:pt x="140" y="763"/>
                  </a:lnTo>
                  <a:lnTo>
                    <a:pt x="152" y="706"/>
                  </a:lnTo>
                  <a:lnTo>
                    <a:pt x="163" y="647"/>
                  </a:lnTo>
                  <a:lnTo>
                    <a:pt x="171" y="587"/>
                  </a:lnTo>
                  <a:lnTo>
                    <a:pt x="176" y="526"/>
                  </a:lnTo>
                  <a:lnTo>
                    <a:pt x="180" y="466"/>
                  </a:lnTo>
                  <a:lnTo>
                    <a:pt x="180" y="406"/>
                  </a:lnTo>
                  <a:lnTo>
                    <a:pt x="175" y="347"/>
                  </a:lnTo>
                  <a:lnTo>
                    <a:pt x="165" y="289"/>
                  </a:lnTo>
                  <a:lnTo>
                    <a:pt x="152" y="233"/>
                  </a:lnTo>
                  <a:lnTo>
                    <a:pt x="134" y="179"/>
                  </a:lnTo>
                  <a:lnTo>
                    <a:pt x="110" y="129"/>
                  </a:lnTo>
                  <a:lnTo>
                    <a:pt x="80" y="83"/>
                  </a:lnTo>
                  <a:lnTo>
                    <a:pt x="43" y="39"/>
                  </a:lnTo>
                  <a:lnTo>
                    <a:pt x="0" y="0"/>
                  </a:lnTo>
                  <a:close/>
                </a:path>
              </a:pathLst>
            </a:custGeom>
            <a:solidFill>
              <a:schemeClr val="bg1">
                <a:alpha val="2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pPr defTabSz="1158642">
                <a:defRPr/>
              </a:pPr>
              <a:endParaRPr lang="en-IN" sz="1521" dirty="0">
                <a:solidFill>
                  <a:prstClr val="black"/>
                </a:solidFill>
                <a:latin typeface="Arial Narrow" panose="020B0606020202030204" pitchFamily="34" charset="0"/>
              </a:endParaRPr>
            </a:p>
          </p:txBody>
        </p:sp>
      </p:grpSp>
      <p:grpSp>
        <p:nvGrpSpPr>
          <p:cNvPr id="40" name="Group 4"/>
          <p:cNvGrpSpPr/>
          <p:nvPr/>
        </p:nvGrpSpPr>
        <p:grpSpPr>
          <a:xfrm rot="863682">
            <a:off x="4826330" y="1749943"/>
            <a:ext cx="511933" cy="538816"/>
            <a:chOff x="6378667" y="1365678"/>
            <a:chExt cx="722360" cy="713406"/>
          </a:xfrm>
        </p:grpSpPr>
        <p:sp>
          <p:nvSpPr>
            <p:cNvPr id="41" name="Freeform 26"/>
            <p:cNvSpPr>
              <a:spLocks/>
            </p:cNvSpPr>
            <p:nvPr/>
          </p:nvSpPr>
          <p:spPr bwMode="auto">
            <a:xfrm>
              <a:off x="6378667" y="1365678"/>
              <a:ext cx="722360" cy="713405"/>
            </a:xfrm>
            <a:custGeom>
              <a:avLst/>
              <a:gdLst>
                <a:gd name="T0" fmla="*/ 597 w 968"/>
                <a:gd name="T1" fmla="*/ 2 h 955"/>
                <a:gd name="T2" fmla="*/ 675 w 968"/>
                <a:gd name="T3" fmla="*/ 6 h 955"/>
                <a:gd name="T4" fmla="*/ 747 w 968"/>
                <a:gd name="T5" fmla="*/ 16 h 955"/>
                <a:gd name="T6" fmla="*/ 812 w 968"/>
                <a:gd name="T7" fmla="*/ 29 h 955"/>
                <a:gd name="T8" fmla="*/ 866 w 968"/>
                <a:gd name="T9" fmla="*/ 42 h 955"/>
                <a:gd name="T10" fmla="*/ 906 w 968"/>
                <a:gd name="T11" fmla="*/ 54 h 955"/>
                <a:gd name="T12" fmla="*/ 932 w 968"/>
                <a:gd name="T13" fmla="*/ 62 h 955"/>
                <a:gd name="T14" fmla="*/ 942 w 968"/>
                <a:gd name="T15" fmla="*/ 65 h 955"/>
                <a:gd name="T16" fmla="*/ 965 w 968"/>
                <a:gd name="T17" fmla="*/ 244 h 955"/>
                <a:gd name="T18" fmla="*/ 966 w 968"/>
                <a:gd name="T19" fmla="*/ 399 h 955"/>
                <a:gd name="T20" fmla="*/ 949 w 968"/>
                <a:gd name="T21" fmla="*/ 530 h 955"/>
                <a:gd name="T22" fmla="*/ 914 w 968"/>
                <a:gd name="T23" fmla="*/ 639 h 955"/>
                <a:gd name="T24" fmla="*/ 867 w 968"/>
                <a:gd name="T25" fmla="*/ 728 h 955"/>
                <a:gd name="T26" fmla="*/ 807 w 968"/>
                <a:gd name="T27" fmla="*/ 800 h 955"/>
                <a:gd name="T28" fmla="*/ 737 w 968"/>
                <a:gd name="T29" fmla="*/ 855 h 955"/>
                <a:gd name="T30" fmla="*/ 660 w 968"/>
                <a:gd name="T31" fmla="*/ 898 h 955"/>
                <a:gd name="T32" fmla="*/ 581 w 968"/>
                <a:gd name="T33" fmla="*/ 927 h 955"/>
                <a:gd name="T34" fmla="*/ 496 w 968"/>
                <a:gd name="T35" fmla="*/ 945 h 955"/>
                <a:gd name="T36" fmla="*/ 413 w 968"/>
                <a:gd name="T37" fmla="*/ 953 h 955"/>
                <a:gd name="T38" fmla="*/ 332 w 968"/>
                <a:gd name="T39" fmla="*/ 955 h 955"/>
                <a:gd name="T40" fmla="*/ 254 w 968"/>
                <a:gd name="T41" fmla="*/ 952 h 955"/>
                <a:gd name="T42" fmla="*/ 185 w 968"/>
                <a:gd name="T43" fmla="*/ 943 h 955"/>
                <a:gd name="T44" fmla="*/ 123 w 968"/>
                <a:gd name="T45" fmla="*/ 935 h 955"/>
                <a:gd name="T46" fmla="*/ 74 w 968"/>
                <a:gd name="T47" fmla="*/ 925 h 955"/>
                <a:gd name="T48" fmla="*/ 40 w 968"/>
                <a:gd name="T49" fmla="*/ 917 h 955"/>
                <a:gd name="T50" fmla="*/ 21 w 968"/>
                <a:gd name="T51" fmla="*/ 912 h 955"/>
                <a:gd name="T52" fmla="*/ 8 w 968"/>
                <a:gd name="T53" fmla="*/ 813 h 955"/>
                <a:gd name="T54" fmla="*/ 0 w 968"/>
                <a:gd name="T55" fmla="*/ 637 h 955"/>
                <a:gd name="T56" fmla="*/ 11 w 968"/>
                <a:gd name="T57" fmla="*/ 487 h 955"/>
                <a:gd name="T58" fmla="*/ 39 w 968"/>
                <a:gd name="T59" fmla="*/ 362 h 955"/>
                <a:gd name="T60" fmla="*/ 81 w 968"/>
                <a:gd name="T61" fmla="*/ 259 h 955"/>
                <a:gd name="T62" fmla="*/ 136 w 968"/>
                <a:gd name="T63" fmla="*/ 178 h 955"/>
                <a:gd name="T64" fmla="*/ 201 w 968"/>
                <a:gd name="T65" fmla="*/ 112 h 955"/>
                <a:gd name="T66" fmla="*/ 273 w 968"/>
                <a:gd name="T67" fmla="*/ 65 h 955"/>
                <a:gd name="T68" fmla="*/ 351 w 968"/>
                <a:gd name="T69" fmla="*/ 32 h 955"/>
                <a:gd name="T70" fmla="*/ 434 w 968"/>
                <a:gd name="T71" fmla="*/ 13 h 955"/>
                <a:gd name="T72" fmla="*/ 516 w 968"/>
                <a:gd name="T73" fmla="*/ 2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8" h="955">
                  <a:moveTo>
                    <a:pt x="556" y="0"/>
                  </a:moveTo>
                  <a:lnTo>
                    <a:pt x="597" y="2"/>
                  </a:lnTo>
                  <a:lnTo>
                    <a:pt x="638" y="3"/>
                  </a:lnTo>
                  <a:lnTo>
                    <a:pt x="675" y="6"/>
                  </a:lnTo>
                  <a:lnTo>
                    <a:pt x="713" y="11"/>
                  </a:lnTo>
                  <a:lnTo>
                    <a:pt x="747" y="16"/>
                  </a:lnTo>
                  <a:lnTo>
                    <a:pt x="781" y="23"/>
                  </a:lnTo>
                  <a:lnTo>
                    <a:pt x="812" y="29"/>
                  </a:lnTo>
                  <a:lnTo>
                    <a:pt x="839" y="36"/>
                  </a:lnTo>
                  <a:lnTo>
                    <a:pt x="866" y="42"/>
                  </a:lnTo>
                  <a:lnTo>
                    <a:pt x="887" y="49"/>
                  </a:lnTo>
                  <a:lnTo>
                    <a:pt x="906" y="54"/>
                  </a:lnTo>
                  <a:lnTo>
                    <a:pt x="921" y="59"/>
                  </a:lnTo>
                  <a:lnTo>
                    <a:pt x="932" y="62"/>
                  </a:lnTo>
                  <a:lnTo>
                    <a:pt x="939" y="65"/>
                  </a:lnTo>
                  <a:lnTo>
                    <a:pt x="942" y="65"/>
                  </a:lnTo>
                  <a:lnTo>
                    <a:pt x="957" y="158"/>
                  </a:lnTo>
                  <a:lnTo>
                    <a:pt x="965" y="244"/>
                  </a:lnTo>
                  <a:lnTo>
                    <a:pt x="968" y="324"/>
                  </a:lnTo>
                  <a:lnTo>
                    <a:pt x="966" y="399"/>
                  </a:lnTo>
                  <a:lnTo>
                    <a:pt x="960" y="466"/>
                  </a:lnTo>
                  <a:lnTo>
                    <a:pt x="949" y="530"/>
                  </a:lnTo>
                  <a:lnTo>
                    <a:pt x="934" y="587"/>
                  </a:lnTo>
                  <a:lnTo>
                    <a:pt x="914" y="639"/>
                  </a:lnTo>
                  <a:lnTo>
                    <a:pt x="892" y="686"/>
                  </a:lnTo>
                  <a:lnTo>
                    <a:pt x="867" y="728"/>
                  </a:lnTo>
                  <a:lnTo>
                    <a:pt x="838" y="766"/>
                  </a:lnTo>
                  <a:lnTo>
                    <a:pt x="807" y="800"/>
                  </a:lnTo>
                  <a:lnTo>
                    <a:pt x="773" y="829"/>
                  </a:lnTo>
                  <a:lnTo>
                    <a:pt x="737" y="855"/>
                  </a:lnTo>
                  <a:lnTo>
                    <a:pt x="699" y="878"/>
                  </a:lnTo>
                  <a:lnTo>
                    <a:pt x="660" y="898"/>
                  </a:lnTo>
                  <a:lnTo>
                    <a:pt x="621" y="914"/>
                  </a:lnTo>
                  <a:lnTo>
                    <a:pt x="581" y="927"/>
                  </a:lnTo>
                  <a:lnTo>
                    <a:pt x="538" y="937"/>
                  </a:lnTo>
                  <a:lnTo>
                    <a:pt x="496" y="945"/>
                  </a:lnTo>
                  <a:lnTo>
                    <a:pt x="454" y="950"/>
                  </a:lnTo>
                  <a:lnTo>
                    <a:pt x="413" y="953"/>
                  </a:lnTo>
                  <a:lnTo>
                    <a:pt x="371" y="955"/>
                  </a:lnTo>
                  <a:lnTo>
                    <a:pt x="332" y="955"/>
                  </a:lnTo>
                  <a:lnTo>
                    <a:pt x="293" y="955"/>
                  </a:lnTo>
                  <a:lnTo>
                    <a:pt x="254" y="952"/>
                  </a:lnTo>
                  <a:lnTo>
                    <a:pt x="218" y="948"/>
                  </a:lnTo>
                  <a:lnTo>
                    <a:pt x="185" y="943"/>
                  </a:lnTo>
                  <a:lnTo>
                    <a:pt x="153" y="940"/>
                  </a:lnTo>
                  <a:lnTo>
                    <a:pt x="123" y="935"/>
                  </a:lnTo>
                  <a:lnTo>
                    <a:pt x="97" y="930"/>
                  </a:lnTo>
                  <a:lnTo>
                    <a:pt x="74" y="925"/>
                  </a:lnTo>
                  <a:lnTo>
                    <a:pt x="55" y="921"/>
                  </a:lnTo>
                  <a:lnTo>
                    <a:pt x="40" y="917"/>
                  </a:lnTo>
                  <a:lnTo>
                    <a:pt x="29" y="914"/>
                  </a:lnTo>
                  <a:lnTo>
                    <a:pt x="21" y="912"/>
                  </a:lnTo>
                  <a:lnTo>
                    <a:pt x="19" y="911"/>
                  </a:lnTo>
                  <a:lnTo>
                    <a:pt x="8" y="813"/>
                  </a:lnTo>
                  <a:lnTo>
                    <a:pt x="1" y="722"/>
                  </a:lnTo>
                  <a:lnTo>
                    <a:pt x="0" y="637"/>
                  </a:lnTo>
                  <a:lnTo>
                    <a:pt x="3" y="559"/>
                  </a:lnTo>
                  <a:lnTo>
                    <a:pt x="11" y="487"/>
                  </a:lnTo>
                  <a:lnTo>
                    <a:pt x="22" y="422"/>
                  </a:lnTo>
                  <a:lnTo>
                    <a:pt x="39" y="362"/>
                  </a:lnTo>
                  <a:lnTo>
                    <a:pt x="58" y="308"/>
                  </a:lnTo>
                  <a:lnTo>
                    <a:pt x="81" y="259"/>
                  </a:lnTo>
                  <a:lnTo>
                    <a:pt x="107" y="215"/>
                  </a:lnTo>
                  <a:lnTo>
                    <a:pt x="136" y="178"/>
                  </a:lnTo>
                  <a:lnTo>
                    <a:pt x="167" y="143"/>
                  </a:lnTo>
                  <a:lnTo>
                    <a:pt x="201" y="112"/>
                  </a:lnTo>
                  <a:lnTo>
                    <a:pt x="236" y="88"/>
                  </a:lnTo>
                  <a:lnTo>
                    <a:pt x="273" y="65"/>
                  </a:lnTo>
                  <a:lnTo>
                    <a:pt x="312" y="47"/>
                  </a:lnTo>
                  <a:lnTo>
                    <a:pt x="351" y="32"/>
                  </a:lnTo>
                  <a:lnTo>
                    <a:pt x="392" y="21"/>
                  </a:lnTo>
                  <a:lnTo>
                    <a:pt x="434" y="13"/>
                  </a:lnTo>
                  <a:lnTo>
                    <a:pt x="475" y="6"/>
                  </a:lnTo>
                  <a:lnTo>
                    <a:pt x="516" y="2"/>
                  </a:lnTo>
                  <a:lnTo>
                    <a:pt x="556" y="0"/>
                  </a:lnTo>
                  <a:close/>
                </a:path>
              </a:pathLst>
            </a:custGeom>
            <a:solidFill>
              <a:schemeClr val="accent6"/>
            </a:solidFill>
            <a:ln w="0">
              <a:noFill/>
              <a:prstDash val="solid"/>
              <a:round/>
              <a:headEnd/>
              <a:tailEnd/>
            </a:ln>
          </p:spPr>
          <p:txBody>
            <a:bodyPr vert="horz" wrap="square" lIns="86935" tIns="43467" rIns="86935" bIns="43467" numCol="1" anchor="t" anchorCtr="0" compatLnSpc="1">
              <a:prstTxWarp prst="textNoShape">
                <a:avLst/>
              </a:prstTxWarp>
            </a:bodyPr>
            <a:lstStyle/>
            <a:p>
              <a:pPr defTabSz="1158642">
                <a:defRPr/>
              </a:pPr>
              <a:endParaRPr lang="en-IN" sz="1521" dirty="0">
                <a:solidFill>
                  <a:prstClr val="black"/>
                </a:solidFill>
                <a:latin typeface="Arial Narrow" panose="020B0606020202030204" pitchFamily="34" charset="0"/>
              </a:endParaRPr>
            </a:p>
          </p:txBody>
        </p:sp>
        <p:sp>
          <p:nvSpPr>
            <p:cNvPr id="42" name="Freeform 33"/>
            <p:cNvSpPr>
              <a:spLocks/>
            </p:cNvSpPr>
            <p:nvPr/>
          </p:nvSpPr>
          <p:spPr bwMode="auto">
            <a:xfrm>
              <a:off x="6378667" y="1814915"/>
              <a:ext cx="647736" cy="264169"/>
            </a:xfrm>
            <a:custGeom>
              <a:avLst/>
              <a:gdLst>
                <a:gd name="T0" fmla="*/ 0 w 869"/>
                <a:gd name="T1" fmla="*/ 0 h 354"/>
                <a:gd name="T2" fmla="*/ 26 w 869"/>
                <a:gd name="T3" fmla="*/ 13 h 354"/>
                <a:gd name="T4" fmla="*/ 60 w 869"/>
                <a:gd name="T5" fmla="*/ 28 h 354"/>
                <a:gd name="T6" fmla="*/ 99 w 869"/>
                <a:gd name="T7" fmla="*/ 44 h 354"/>
                <a:gd name="T8" fmla="*/ 144 w 869"/>
                <a:gd name="T9" fmla="*/ 62 h 354"/>
                <a:gd name="T10" fmla="*/ 195 w 869"/>
                <a:gd name="T11" fmla="*/ 82 h 354"/>
                <a:gd name="T12" fmla="*/ 250 w 869"/>
                <a:gd name="T13" fmla="*/ 100 h 354"/>
                <a:gd name="T14" fmla="*/ 309 w 869"/>
                <a:gd name="T15" fmla="*/ 118 h 354"/>
                <a:gd name="T16" fmla="*/ 369 w 869"/>
                <a:gd name="T17" fmla="*/ 134 h 354"/>
                <a:gd name="T18" fmla="*/ 433 w 869"/>
                <a:gd name="T19" fmla="*/ 147 h 354"/>
                <a:gd name="T20" fmla="*/ 496 w 869"/>
                <a:gd name="T21" fmla="*/ 158 h 354"/>
                <a:gd name="T22" fmla="*/ 561 w 869"/>
                <a:gd name="T23" fmla="*/ 165 h 354"/>
                <a:gd name="T24" fmla="*/ 626 w 869"/>
                <a:gd name="T25" fmla="*/ 168 h 354"/>
                <a:gd name="T26" fmla="*/ 690 w 869"/>
                <a:gd name="T27" fmla="*/ 166 h 354"/>
                <a:gd name="T28" fmla="*/ 752 w 869"/>
                <a:gd name="T29" fmla="*/ 158 h 354"/>
                <a:gd name="T30" fmla="*/ 812 w 869"/>
                <a:gd name="T31" fmla="*/ 145 h 354"/>
                <a:gd name="T32" fmla="*/ 869 w 869"/>
                <a:gd name="T33" fmla="*/ 124 h 354"/>
                <a:gd name="T34" fmla="*/ 831 w 869"/>
                <a:gd name="T35" fmla="*/ 173 h 354"/>
                <a:gd name="T36" fmla="*/ 791 w 869"/>
                <a:gd name="T37" fmla="*/ 215 h 354"/>
                <a:gd name="T38" fmla="*/ 745 w 869"/>
                <a:gd name="T39" fmla="*/ 250 h 354"/>
                <a:gd name="T40" fmla="*/ 696 w 869"/>
                <a:gd name="T41" fmla="*/ 279 h 354"/>
                <a:gd name="T42" fmla="*/ 646 w 869"/>
                <a:gd name="T43" fmla="*/ 303 h 354"/>
                <a:gd name="T44" fmla="*/ 594 w 869"/>
                <a:gd name="T45" fmla="*/ 321 h 354"/>
                <a:gd name="T46" fmla="*/ 540 w 869"/>
                <a:gd name="T47" fmla="*/ 336 h 354"/>
                <a:gd name="T48" fmla="*/ 486 w 869"/>
                <a:gd name="T49" fmla="*/ 346 h 354"/>
                <a:gd name="T50" fmla="*/ 433 w 869"/>
                <a:gd name="T51" fmla="*/ 351 h 354"/>
                <a:gd name="T52" fmla="*/ 379 w 869"/>
                <a:gd name="T53" fmla="*/ 354 h 354"/>
                <a:gd name="T54" fmla="*/ 327 w 869"/>
                <a:gd name="T55" fmla="*/ 354 h 354"/>
                <a:gd name="T56" fmla="*/ 276 w 869"/>
                <a:gd name="T57" fmla="*/ 352 h 354"/>
                <a:gd name="T58" fmla="*/ 229 w 869"/>
                <a:gd name="T59" fmla="*/ 349 h 354"/>
                <a:gd name="T60" fmla="*/ 185 w 869"/>
                <a:gd name="T61" fmla="*/ 344 h 354"/>
                <a:gd name="T62" fmla="*/ 144 w 869"/>
                <a:gd name="T63" fmla="*/ 338 h 354"/>
                <a:gd name="T64" fmla="*/ 109 w 869"/>
                <a:gd name="T65" fmla="*/ 331 h 354"/>
                <a:gd name="T66" fmla="*/ 78 w 869"/>
                <a:gd name="T67" fmla="*/ 324 h 354"/>
                <a:gd name="T68" fmla="*/ 53 w 869"/>
                <a:gd name="T69" fmla="*/ 320 h 354"/>
                <a:gd name="T70" fmla="*/ 34 w 869"/>
                <a:gd name="T71" fmla="*/ 315 h 354"/>
                <a:gd name="T72" fmla="*/ 22 w 869"/>
                <a:gd name="T73" fmla="*/ 311 h 354"/>
                <a:gd name="T74" fmla="*/ 19 w 869"/>
                <a:gd name="T75" fmla="*/ 310 h 354"/>
                <a:gd name="T76" fmla="*/ 8 w 869"/>
                <a:gd name="T77" fmla="*/ 225 h 354"/>
                <a:gd name="T78" fmla="*/ 1 w 869"/>
                <a:gd name="T79" fmla="*/ 145 h 354"/>
                <a:gd name="T80" fmla="*/ 0 w 869"/>
                <a:gd name="T81" fmla="*/ 70 h 354"/>
                <a:gd name="T82" fmla="*/ 0 w 869"/>
                <a:gd name="T8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354">
                  <a:moveTo>
                    <a:pt x="0" y="0"/>
                  </a:moveTo>
                  <a:lnTo>
                    <a:pt x="26" y="13"/>
                  </a:lnTo>
                  <a:lnTo>
                    <a:pt x="60" y="28"/>
                  </a:lnTo>
                  <a:lnTo>
                    <a:pt x="99" y="44"/>
                  </a:lnTo>
                  <a:lnTo>
                    <a:pt x="144" y="62"/>
                  </a:lnTo>
                  <a:lnTo>
                    <a:pt x="195" y="82"/>
                  </a:lnTo>
                  <a:lnTo>
                    <a:pt x="250" y="100"/>
                  </a:lnTo>
                  <a:lnTo>
                    <a:pt x="309" y="118"/>
                  </a:lnTo>
                  <a:lnTo>
                    <a:pt x="369" y="134"/>
                  </a:lnTo>
                  <a:lnTo>
                    <a:pt x="433" y="147"/>
                  </a:lnTo>
                  <a:lnTo>
                    <a:pt x="496" y="158"/>
                  </a:lnTo>
                  <a:lnTo>
                    <a:pt x="561" y="165"/>
                  </a:lnTo>
                  <a:lnTo>
                    <a:pt x="626" y="168"/>
                  </a:lnTo>
                  <a:lnTo>
                    <a:pt x="690" y="166"/>
                  </a:lnTo>
                  <a:lnTo>
                    <a:pt x="752" y="158"/>
                  </a:lnTo>
                  <a:lnTo>
                    <a:pt x="812" y="145"/>
                  </a:lnTo>
                  <a:lnTo>
                    <a:pt x="869" y="124"/>
                  </a:lnTo>
                  <a:lnTo>
                    <a:pt x="831" y="173"/>
                  </a:lnTo>
                  <a:lnTo>
                    <a:pt x="791" y="215"/>
                  </a:lnTo>
                  <a:lnTo>
                    <a:pt x="745" y="250"/>
                  </a:lnTo>
                  <a:lnTo>
                    <a:pt x="696" y="279"/>
                  </a:lnTo>
                  <a:lnTo>
                    <a:pt x="646" y="303"/>
                  </a:lnTo>
                  <a:lnTo>
                    <a:pt x="594" y="321"/>
                  </a:lnTo>
                  <a:lnTo>
                    <a:pt x="540" y="336"/>
                  </a:lnTo>
                  <a:lnTo>
                    <a:pt x="486" y="346"/>
                  </a:lnTo>
                  <a:lnTo>
                    <a:pt x="433" y="351"/>
                  </a:lnTo>
                  <a:lnTo>
                    <a:pt x="379" y="354"/>
                  </a:lnTo>
                  <a:lnTo>
                    <a:pt x="327" y="354"/>
                  </a:lnTo>
                  <a:lnTo>
                    <a:pt x="276" y="352"/>
                  </a:lnTo>
                  <a:lnTo>
                    <a:pt x="229" y="349"/>
                  </a:lnTo>
                  <a:lnTo>
                    <a:pt x="185" y="344"/>
                  </a:lnTo>
                  <a:lnTo>
                    <a:pt x="144" y="338"/>
                  </a:lnTo>
                  <a:lnTo>
                    <a:pt x="109" y="331"/>
                  </a:lnTo>
                  <a:lnTo>
                    <a:pt x="78" y="324"/>
                  </a:lnTo>
                  <a:lnTo>
                    <a:pt x="53" y="320"/>
                  </a:lnTo>
                  <a:lnTo>
                    <a:pt x="34" y="315"/>
                  </a:lnTo>
                  <a:lnTo>
                    <a:pt x="22" y="311"/>
                  </a:lnTo>
                  <a:lnTo>
                    <a:pt x="19" y="310"/>
                  </a:lnTo>
                  <a:lnTo>
                    <a:pt x="8" y="225"/>
                  </a:lnTo>
                  <a:lnTo>
                    <a:pt x="1" y="145"/>
                  </a:lnTo>
                  <a:lnTo>
                    <a:pt x="0" y="70"/>
                  </a:lnTo>
                  <a:lnTo>
                    <a:pt x="0" y="0"/>
                  </a:lnTo>
                  <a:close/>
                </a:path>
              </a:pathLst>
            </a:custGeom>
            <a:solidFill>
              <a:schemeClr val="bg1">
                <a:alpha val="2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pPr defTabSz="1158642">
                <a:defRPr/>
              </a:pPr>
              <a:endParaRPr lang="en-IN" sz="1521" dirty="0">
                <a:solidFill>
                  <a:prstClr val="black"/>
                </a:solidFill>
                <a:latin typeface="Arial Narrow" panose="020B0606020202030204" pitchFamily="34" charset="0"/>
              </a:endParaRPr>
            </a:p>
          </p:txBody>
        </p:sp>
      </p:grpSp>
      <p:grpSp>
        <p:nvGrpSpPr>
          <p:cNvPr id="55" name="Group 1"/>
          <p:cNvGrpSpPr/>
          <p:nvPr/>
        </p:nvGrpSpPr>
        <p:grpSpPr>
          <a:xfrm>
            <a:off x="3481924" y="2329813"/>
            <a:ext cx="1013791" cy="767788"/>
            <a:chOff x="4686197" y="2349222"/>
            <a:chExt cx="1308903" cy="980559"/>
          </a:xfrm>
        </p:grpSpPr>
        <p:sp>
          <p:nvSpPr>
            <p:cNvPr id="56" name="Freeform 22"/>
            <p:cNvSpPr>
              <a:spLocks/>
            </p:cNvSpPr>
            <p:nvPr/>
          </p:nvSpPr>
          <p:spPr bwMode="auto">
            <a:xfrm>
              <a:off x="4686197" y="2349222"/>
              <a:ext cx="1308903" cy="980559"/>
            </a:xfrm>
            <a:custGeom>
              <a:avLst/>
              <a:gdLst>
                <a:gd name="T0" fmla="*/ 895 w 1753"/>
                <a:gd name="T1" fmla="*/ 1 h 1315"/>
                <a:gd name="T2" fmla="*/ 1013 w 1753"/>
                <a:gd name="T3" fmla="*/ 19 h 1315"/>
                <a:gd name="T4" fmla="*/ 1122 w 1753"/>
                <a:gd name="T5" fmla="*/ 57 h 1315"/>
                <a:gd name="T6" fmla="*/ 1221 w 1753"/>
                <a:gd name="T7" fmla="*/ 109 h 1315"/>
                <a:gd name="T8" fmla="*/ 1311 w 1753"/>
                <a:gd name="T9" fmla="*/ 174 h 1315"/>
                <a:gd name="T10" fmla="*/ 1392 w 1753"/>
                <a:gd name="T11" fmla="*/ 249 h 1315"/>
                <a:gd name="T12" fmla="*/ 1465 w 1753"/>
                <a:gd name="T13" fmla="*/ 330 h 1315"/>
                <a:gd name="T14" fmla="*/ 1530 w 1753"/>
                <a:gd name="T15" fmla="*/ 415 h 1315"/>
                <a:gd name="T16" fmla="*/ 1587 w 1753"/>
                <a:gd name="T17" fmla="*/ 500 h 1315"/>
                <a:gd name="T18" fmla="*/ 1634 w 1753"/>
                <a:gd name="T19" fmla="*/ 583 h 1315"/>
                <a:gd name="T20" fmla="*/ 1674 w 1753"/>
                <a:gd name="T21" fmla="*/ 658 h 1315"/>
                <a:gd name="T22" fmla="*/ 1706 w 1753"/>
                <a:gd name="T23" fmla="*/ 725 h 1315"/>
                <a:gd name="T24" fmla="*/ 1729 w 1753"/>
                <a:gd name="T25" fmla="*/ 780 h 1315"/>
                <a:gd name="T26" fmla="*/ 1745 w 1753"/>
                <a:gd name="T27" fmla="*/ 819 h 1315"/>
                <a:gd name="T28" fmla="*/ 1753 w 1753"/>
                <a:gd name="T29" fmla="*/ 840 h 1315"/>
                <a:gd name="T30" fmla="*/ 1660 w 1753"/>
                <a:gd name="T31" fmla="*/ 928 h 1315"/>
                <a:gd name="T32" fmla="*/ 1483 w 1753"/>
                <a:gd name="T33" fmla="*/ 1070 h 1315"/>
                <a:gd name="T34" fmla="*/ 1317 w 1753"/>
                <a:gd name="T35" fmla="*/ 1176 h 1315"/>
                <a:gd name="T36" fmla="*/ 1164 w 1753"/>
                <a:gd name="T37" fmla="*/ 1249 h 1315"/>
                <a:gd name="T38" fmla="*/ 1021 w 1753"/>
                <a:gd name="T39" fmla="*/ 1295 h 1315"/>
                <a:gd name="T40" fmla="*/ 889 w 1753"/>
                <a:gd name="T41" fmla="*/ 1315 h 1315"/>
                <a:gd name="T42" fmla="*/ 767 w 1753"/>
                <a:gd name="T43" fmla="*/ 1310 h 1315"/>
                <a:gd name="T44" fmla="*/ 656 w 1753"/>
                <a:gd name="T45" fmla="*/ 1285 h 1315"/>
                <a:gd name="T46" fmla="*/ 554 w 1753"/>
                <a:gd name="T47" fmla="*/ 1245 h 1315"/>
                <a:gd name="T48" fmla="*/ 463 w 1753"/>
                <a:gd name="T49" fmla="*/ 1189 h 1315"/>
                <a:gd name="T50" fmla="*/ 380 w 1753"/>
                <a:gd name="T51" fmla="*/ 1121 h 1315"/>
                <a:gd name="T52" fmla="*/ 306 w 1753"/>
                <a:gd name="T53" fmla="*/ 1046 h 1315"/>
                <a:gd name="T54" fmla="*/ 243 w 1753"/>
                <a:gd name="T55" fmla="*/ 963 h 1315"/>
                <a:gd name="T56" fmla="*/ 186 w 1753"/>
                <a:gd name="T57" fmla="*/ 880 h 1315"/>
                <a:gd name="T58" fmla="*/ 137 w 1753"/>
                <a:gd name="T59" fmla="*/ 795 h 1315"/>
                <a:gd name="T60" fmla="*/ 98 w 1753"/>
                <a:gd name="T61" fmla="*/ 715 h 1315"/>
                <a:gd name="T62" fmla="*/ 64 w 1753"/>
                <a:gd name="T63" fmla="*/ 640 h 1315"/>
                <a:gd name="T64" fmla="*/ 39 w 1753"/>
                <a:gd name="T65" fmla="*/ 575 h 1315"/>
                <a:gd name="T66" fmla="*/ 20 w 1753"/>
                <a:gd name="T67" fmla="*/ 521 h 1315"/>
                <a:gd name="T68" fmla="*/ 8 w 1753"/>
                <a:gd name="T69" fmla="*/ 482 h 1315"/>
                <a:gd name="T70" fmla="*/ 2 w 1753"/>
                <a:gd name="T71" fmla="*/ 462 h 1315"/>
                <a:gd name="T72" fmla="*/ 88 w 1753"/>
                <a:gd name="T73" fmla="*/ 374 h 1315"/>
                <a:gd name="T74" fmla="*/ 256 w 1753"/>
                <a:gd name="T75" fmla="*/ 234 h 1315"/>
                <a:gd name="T76" fmla="*/ 415 w 1753"/>
                <a:gd name="T77" fmla="*/ 130 h 1315"/>
                <a:gd name="T78" fmla="*/ 563 w 1753"/>
                <a:gd name="T79" fmla="*/ 58 h 1315"/>
                <a:gd name="T80" fmla="*/ 703 w 1753"/>
                <a:gd name="T81" fmla="*/ 16 h 1315"/>
                <a:gd name="T82" fmla="*/ 834 w 1753"/>
                <a:gd name="T83"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3" h="1315">
                  <a:moveTo>
                    <a:pt x="834" y="0"/>
                  </a:moveTo>
                  <a:lnTo>
                    <a:pt x="895" y="1"/>
                  </a:lnTo>
                  <a:lnTo>
                    <a:pt x="956" y="8"/>
                  </a:lnTo>
                  <a:lnTo>
                    <a:pt x="1013" y="19"/>
                  </a:lnTo>
                  <a:lnTo>
                    <a:pt x="1068" y="35"/>
                  </a:lnTo>
                  <a:lnTo>
                    <a:pt x="1122" y="57"/>
                  </a:lnTo>
                  <a:lnTo>
                    <a:pt x="1172" y="81"/>
                  </a:lnTo>
                  <a:lnTo>
                    <a:pt x="1221" y="109"/>
                  </a:lnTo>
                  <a:lnTo>
                    <a:pt x="1267" y="140"/>
                  </a:lnTo>
                  <a:lnTo>
                    <a:pt x="1311" y="174"/>
                  </a:lnTo>
                  <a:lnTo>
                    <a:pt x="1353" y="211"/>
                  </a:lnTo>
                  <a:lnTo>
                    <a:pt x="1392" y="249"/>
                  </a:lnTo>
                  <a:lnTo>
                    <a:pt x="1429" y="290"/>
                  </a:lnTo>
                  <a:lnTo>
                    <a:pt x="1465" y="330"/>
                  </a:lnTo>
                  <a:lnTo>
                    <a:pt x="1499" y="373"/>
                  </a:lnTo>
                  <a:lnTo>
                    <a:pt x="1530" y="415"/>
                  </a:lnTo>
                  <a:lnTo>
                    <a:pt x="1560" y="458"/>
                  </a:lnTo>
                  <a:lnTo>
                    <a:pt x="1587" y="500"/>
                  </a:lnTo>
                  <a:lnTo>
                    <a:pt x="1612" y="542"/>
                  </a:lnTo>
                  <a:lnTo>
                    <a:pt x="1634" y="583"/>
                  </a:lnTo>
                  <a:lnTo>
                    <a:pt x="1656" y="622"/>
                  </a:lnTo>
                  <a:lnTo>
                    <a:pt x="1674" y="658"/>
                  </a:lnTo>
                  <a:lnTo>
                    <a:pt x="1691" y="694"/>
                  </a:lnTo>
                  <a:lnTo>
                    <a:pt x="1706" y="725"/>
                  </a:lnTo>
                  <a:lnTo>
                    <a:pt x="1719" y="754"/>
                  </a:lnTo>
                  <a:lnTo>
                    <a:pt x="1729" y="780"/>
                  </a:lnTo>
                  <a:lnTo>
                    <a:pt x="1739" y="803"/>
                  </a:lnTo>
                  <a:lnTo>
                    <a:pt x="1745" y="819"/>
                  </a:lnTo>
                  <a:lnTo>
                    <a:pt x="1750" y="832"/>
                  </a:lnTo>
                  <a:lnTo>
                    <a:pt x="1753" y="840"/>
                  </a:lnTo>
                  <a:lnTo>
                    <a:pt x="1753" y="844"/>
                  </a:lnTo>
                  <a:lnTo>
                    <a:pt x="1660" y="928"/>
                  </a:lnTo>
                  <a:lnTo>
                    <a:pt x="1571" y="1003"/>
                  </a:lnTo>
                  <a:lnTo>
                    <a:pt x="1483" y="1070"/>
                  </a:lnTo>
                  <a:lnTo>
                    <a:pt x="1398" y="1127"/>
                  </a:lnTo>
                  <a:lnTo>
                    <a:pt x="1317" y="1176"/>
                  </a:lnTo>
                  <a:lnTo>
                    <a:pt x="1239" y="1217"/>
                  </a:lnTo>
                  <a:lnTo>
                    <a:pt x="1164" y="1249"/>
                  </a:lnTo>
                  <a:lnTo>
                    <a:pt x="1091" y="1276"/>
                  </a:lnTo>
                  <a:lnTo>
                    <a:pt x="1021" y="1295"/>
                  </a:lnTo>
                  <a:lnTo>
                    <a:pt x="952" y="1308"/>
                  </a:lnTo>
                  <a:lnTo>
                    <a:pt x="889" y="1315"/>
                  </a:lnTo>
                  <a:lnTo>
                    <a:pt x="827" y="1315"/>
                  </a:lnTo>
                  <a:lnTo>
                    <a:pt x="767" y="1310"/>
                  </a:lnTo>
                  <a:lnTo>
                    <a:pt x="710" y="1300"/>
                  </a:lnTo>
                  <a:lnTo>
                    <a:pt x="656" y="1285"/>
                  </a:lnTo>
                  <a:lnTo>
                    <a:pt x="604" y="1267"/>
                  </a:lnTo>
                  <a:lnTo>
                    <a:pt x="554" y="1245"/>
                  </a:lnTo>
                  <a:lnTo>
                    <a:pt x="506" y="1219"/>
                  </a:lnTo>
                  <a:lnTo>
                    <a:pt x="463" y="1189"/>
                  </a:lnTo>
                  <a:lnTo>
                    <a:pt x="420" y="1157"/>
                  </a:lnTo>
                  <a:lnTo>
                    <a:pt x="380" y="1121"/>
                  </a:lnTo>
                  <a:lnTo>
                    <a:pt x="342" y="1083"/>
                  </a:lnTo>
                  <a:lnTo>
                    <a:pt x="306" y="1046"/>
                  </a:lnTo>
                  <a:lnTo>
                    <a:pt x="274" y="1005"/>
                  </a:lnTo>
                  <a:lnTo>
                    <a:pt x="243" y="963"/>
                  </a:lnTo>
                  <a:lnTo>
                    <a:pt x="213" y="922"/>
                  </a:lnTo>
                  <a:lnTo>
                    <a:pt x="186" y="880"/>
                  </a:lnTo>
                  <a:lnTo>
                    <a:pt x="161" y="837"/>
                  </a:lnTo>
                  <a:lnTo>
                    <a:pt x="137" y="795"/>
                  </a:lnTo>
                  <a:lnTo>
                    <a:pt x="116" y="754"/>
                  </a:lnTo>
                  <a:lnTo>
                    <a:pt x="98" y="715"/>
                  </a:lnTo>
                  <a:lnTo>
                    <a:pt x="80" y="676"/>
                  </a:lnTo>
                  <a:lnTo>
                    <a:pt x="64" y="640"/>
                  </a:lnTo>
                  <a:lnTo>
                    <a:pt x="51" y="606"/>
                  </a:lnTo>
                  <a:lnTo>
                    <a:pt x="39" y="575"/>
                  </a:lnTo>
                  <a:lnTo>
                    <a:pt x="28" y="546"/>
                  </a:lnTo>
                  <a:lnTo>
                    <a:pt x="20" y="521"/>
                  </a:lnTo>
                  <a:lnTo>
                    <a:pt x="13" y="500"/>
                  </a:lnTo>
                  <a:lnTo>
                    <a:pt x="8" y="482"/>
                  </a:lnTo>
                  <a:lnTo>
                    <a:pt x="4" y="471"/>
                  </a:lnTo>
                  <a:lnTo>
                    <a:pt x="2" y="462"/>
                  </a:lnTo>
                  <a:lnTo>
                    <a:pt x="0" y="459"/>
                  </a:lnTo>
                  <a:lnTo>
                    <a:pt x="88" y="374"/>
                  </a:lnTo>
                  <a:lnTo>
                    <a:pt x="174" y="299"/>
                  </a:lnTo>
                  <a:lnTo>
                    <a:pt x="256" y="234"/>
                  </a:lnTo>
                  <a:lnTo>
                    <a:pt x="337" y="177"/>
                  </a:lnTo>
                  <a:lnTo>
                    <a:pt x="415" y="130"/>
                  </a:lnTo>
                  <a:lnTo>
                    <a:pt x="490" y="89"/>
                  </a:lnTo>
                  <a:lnTo>
                    <a:pt x="563" y="58"/>
                  </a:lnTo>
                  <a:lnTo>
                    <a:pt x="635" y="34"/>
                  </a:lnTo>
                  <a:lnTo>
                    <a:pt x="703" y="16"/>
                  </a:lnTo>
                  <a:lnTo>
                    <a:pt x="770" y="4"/>
                  </a:lnTo>
                  <a:lnTo>
                    <a:pt x="834" y="0"/>
                  </a:lnTo>
                  <a:close/>
                </a:path>
              </a:pathLst>
            </a:custGeom>
            <a:solidFill>
              <a:schemeClr val="accent3"/>
            </a:solidFill>
            <a:ln w="0">
              <a:noFill/>
              <a:prstDash val="solid"/>
              <a:round/>
              <a:headEnd/>
              <a:tailEnd/>
            </a:ln>
          </p:spPr>
          <p:txBody>
            <a:bodyPr vert="horz" wrap="square" lIns="86935" tIns="43467" rIns="86935" bIns="43467" numCol="1" anchor="t" anchorCtr="0" compatLnSpc="1">
              <a:prstTxWarp prst="textNoShape">
                <a:avLst/>
              </a:prstTxWarp>
            </a:bodyPr>
            <a:lstStyle/>
            <a:p>
              <a:pPr defTabSz="1158642">
                <a:defRPr/>
              </a:pPr>
              <a:endParaRPr lang="en-IN" sz="1521" dirty="0">
                <a:solidFill>
                  <a:prstClr val="black"/>
                </a:solidFill>
                <a:latin typeface="Arial Narrow" panose="020B0606020202030204" pitchFamily="34" charset="0"/>
              </a:endParaRPr>
            </a:p>
          </p:txBody>
        </p:sp>
        <p:sp>
          <p:nvSpPr>
            <p:cNvPr id="57" name="Freeform 29"/>
            <p:cNvSpPr>
              <a:spLocks/>
            </p:cNvSpPr>
            <p:nvPr/>
          </p:nvSpPr>
          <p:spPr bwMode="auto">
            <a:xfrm>
              <a:off x="4963798" y="2673089"/>
              <a:ext cx="1031302" cy="656691"/>
            </a:xfrm>
            <a:custGeom>
              <a:avLst/>
              <a:gdLst>
                <a:gd name="T0" fmla="*/ 1174 w 1382"/>
                <a:gd name="T1" fmla="*/ 0 h 880"/>
                <a:gd name="T2" fmla="*/ 1206 w 1382"/>
                <a:gd name="T3" fmla="*/ 52 h 880"/>
                <a:gd name="T4" fmla="*/ 1237 w 1382"/>
                <a:gd name="T5" fmla="*/ 102 h 880"/>
                <a:gd name="T6" fmla="*/ 1265 w 1382"/>
                <a:gd name="T7" fmla="*/ 151 h 880"/>
                <a:gd name="T8" fmla="*/ 1291 w 1382"/>
                <a:gd name="T9" fmla="*/ 199 h 880"/>
                <a:gd name="T10" fmla="*/ 1312 w 1382"/>
                <a:gd name="T11" fmla="*/ 243 h 880"/>
                <a:gd name="T12" fmla="*/ 1332 w 1382"/>
                <a:gd name="T13" fmla="*/ 282 h 880"/>
                <a:gd name="T14" fmla="*/ 1346 w 1382"/>
                <a:gd name="T15" fmla="*/ 317 h 880"/>
                <a:gd name="T16" fmla="*/ 1359 w 1382"/>
                <a:gd name="T17" fmla="*/ 348 h 880"/>
                <a:gd name="T18" fmla="*/ 1369 w 1382"/>
                <a:gd name="T19" fmla="*/ 374 h 880"/>
                <a:gd name="T20" fmla="*/ 1377 w 1382"/>
                <a:gd name="T21" fmla="*/ 392 h 880"/>
                <a:gd name="T22" fmla="*/ 1381 w 1382"/>
                <a:gd name="T23" fmla="*/ 405 h 880"/>
                <a:gd name="T24" fmla="*/ 1382 w 1382"/>
                <a:gd name="T25" fmla="*/ 409 h 880"/>
                <a:gd name="T26" fmla="*/ 1293 w 1382"/>
                <a:gd name="T27" fmla="*/ 490 h 880"/>
                <a:gd name="T28" fmla="*/ 1206 w 1382"/>
                <a:gd name="T29" fmla="*/ 564 h 880"/>
                <a:gd name="T30" fmla="*/ 1122 w 1382"/>
                <a:gd name="T31" fmla="*/ 629 h 880"/>
                <a:gd name="T32" fmla="*/ 1040 w 1382"/>
                <a:gd name="T33" fmla="*/ 684 h 880"/>
                <a:gd name="T34" fmla="*/ 961 w 1382"/>
                <a:gd name="T35" fmla="*/ 733 h 880"/>
                <a:gd name="T36" fmla="*/ 884 w 1382"/>
                <a:gd name="T37" fmla="*/ 774 h 880"/>
                <a:gd name="T38" fmla="*/ 811 w 1382"/>
                <a:gd name="T39" fmla="*/ 808 h 880"/>
                <a:gd name="T40" fmla="*/ 741 w 1382"/>
                <a:gd name="T41" fmla="*/ 834 h 880"/>
                <a:gd name="T42" fmla="*/ 673 w 1382"/>
                <a:gd name="T43" fmla="*/ 855 h 880"/>
                <a:gd name="T44" fmla="*/ 606 w 1382"/>
                <a:gd name="T45" fmla="*/ 870 h 880"/>
                <a:gd name="T46" fmla="*/ 542 w 1382"/>
                <a:gd name="T47" fmla="*/ 878 h 880"/>
                <a:gd name="T48" fmla="*/ 482 w 1382"/>
                <a:gd name="T49" fmla="*/ 880 h 880"/>
                <a:gd name="T50" fmla="*/ 424 w 1382"/>
                <a:gd name="T51" fmla="*/ 878 h 880"/>
                <a:gd name="T52" fmla="*/ 367 w 1382"/>
                <a:gd name="T53" fmla="*/ 872 h 880"/>
                <a:gd name="T54" fmla="*/ 313 w 1382"/>
                <a:gd name="T55" fmla="*/ 860 h 880"/>
                <a:gd name="T56" fmla="*/ 262 w 1382"/>
                <a:gd name="T57" fmla="*/ 844 h 880"/>
                <a:gd name="T58" fmla="*/ 214 w 1382"/>
                <a:gd name="T59" fmla="*/ 824 h 880"/>
                <a:gd name="T60" fmla="*/ 166 w 1382"/>
                <a:gd name="T61" fmla="*/ 800 h 880"/>
                <a:gd name="T62" fmla="*/ 122 w 1382"/>
                <a:gd name="T63" fmla="*/ 774 h 880"/>
                <a:gd name="T64" fmla="*/ 79 w 1382"/>
                <a:gd name="T65" fmla="*/ 744 h 880"/>
                <a:gd name="T66" fmla="*/ 39 w 1382"/>
                <a:gd name="T67" fmla="*/ 712 h 880"/>
                <a:gd name="T68" fmla="*/ 0 w 1382"/>
                <a:gd name="T69" fmla="*/ 678 h 880"/>
                <a:gd name="T70" fmla="*/ 80 w 1382"/>
                <a:gd name="T71" fmla="*/ 700 h 880"/>
                <a:gd name="T72" fmla="*/ 158 w 1382"/>
                <a:gd name="T73" fmla="*/ 713 h 880"/>
                <a:gd name="T74" fmla="*/ 233 w 1382"/>
                <a:gd name="T75" fmla="*/ 715 h 880"/>
                <a:gd name="T76" fmla="*/ 308 w 1382"/>
                <a:gd name="T77" fmla="*/ 709 h 880"/>
                <a:gd name="T78" fmla="*/ 381 w 1382"/>
                <a:gd name="T79" fmla="*/ 694 h 880"/>
                <a:gd name="T80" fmla="*/ 451 w 1382"/>
                <a:gd name="T81" fmla="*/ 671 h 880"/>
                <a:gd name="T82" fmla="*/ 521 w 1382"/>
                <a:gd name="T83" fmla="*/ 642 h 880"/>
                <a:gd name="T84" fmla="*/ 588 w 1382"/>
                <a:gd name="T85" fmla="*/ 606 h 880"/>
                <a:gd name="T86" fmla="*/ 651 w 1382"/>
                <a:gd name="T87" fmla="*/ 565 h 880"/>
                <a:gd name="T88" fmla="*/ 713 w 1382"/>
                <a:gd name="T89" fmla="*/ 521 h 880"/>
                <a:gd name="T90" fmla="*/ 772 w 1382"/>
                <a:gd name="T91" fmla="*/ 474 h 880"/>
                <a:gd name="T92" fmla="*/ 827 w 1382"/>
                <a:gd name="T93" fmla="*/ 423 h 880"/>
                <a:gd name="T94" fmla="*/ 881 w 1382"/>
                <a:gd name="T95" fmla="*/ 371 h 880"/>
                <a:gd name="T96" fmla="*/ 930 w 1382"/>
                <a:gd name="T97" fmla="*/ 319 h 880"/>
                <a:gd name="T98" fmla="*/ 977 w 1382"/>
                <a:gd name="T99" fmla="*/ 267 h 880"/>
                <a:gd name="T100" fmla="*/ 1019 w 1382"/>
                <a:gd name="T101" fmla="*/ 215 h 880"/>
                <a:gd name="T102" fmla="*/ 1058 w 1382"/>
                <a:gd name="T103" fmla="*/ 166 h 880"/>
                <a:gd name="T104" fmla="*/ 1093 w 1382"/>
                <a:gd name="T105" fmla="*/ 119 h 880"/>
                <a:gd name="T106" fmla="*/ 1123 w 1382"/>
                <a:gd name="T107" fmla="*/ 75 h 880"/>
                <a:gd name="T108" fmla="*/ 1151 w 1382"/>
                <a:gd name="T109" fmla="*/ 36 h 880"/>
                <a:gd name="T110" fmla="*/ 1174 w 1382"/>
                <a:gd name="T11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2" h="880">
                  <a:moveTo>
                    <a:pt x="1174" y="0"/>
                  </a:moveTo>
                  <a:lnTo>
                    <a:pt x="1206" y="52"/>
                  </a:lnTo>
                  <a:lnTo>
                    <a:pt x="1237" y="102"/>
                  </a:lnTo>
                  <a:lnTo>
                    <a:pt x="1265" y="151"/>
                  </a:lnTo>
                  <a:lnTo>
                    <a:pt x="1291" y="199"/>
                  </a:lnTo>
                  <a:lnTo>
                    <a:pt x="1312" y="243"/>
                  </a:lnTo>
                  <a:lnTo>
                    <a:pt x="1332" y="282"/>
                  </a:lnTo>
                  <a:lnTo>
                    <a:pt x="1346" y="317"/>
                  </a:lnTo>
                  <a:lnTo>
                    <a:pt x="1359" y="348"/>
                  </a:lnTo>
                  <a:lnTo>
                    <a:pt x="1369" y="374"/>
                  </a:lnTo>
                  <a:lnTo>
                    <a:pt x="1377" y="392"/>
                  </a:lnTo>
                  <a:lnTo>
                    <a:pt x="1381" y="405"/>
                  </a:lnTo>
                  <a:lnTo>
                    <a:pt x="1382" y="409"/>
                  </a:lnTo>
                  <a:lnTo>
                    <a:pt x="1293" y="490"/>
                  </a:lnTo>
                  <a:lnTo>
                    <a:pt x="1206" y="564"/>
                  </a:lnTo>
                  <a:lnTo>
                    <a:pt x="1122" y="629"/>
                  </a:lnTo>
                  <a:lnTo>
                    <a:pt x="1040" y="684"/>
                  </a:lnTo>
                  <a:lnTo>
                    <a:pt x="961" y="733"/>
                  </a:lnTo>
                  <a:lnTo>
                    <a:pt x="884" y="774"/>
                  </a:lnTo>
                  <a:lnTo>
                    <a:pt x="811" y="808"/>
                  </a:lnTo>
                  <a:lnTo>
                    <a:pt x="741" y="834"/>
                  </a:lnTo>
                  <a:lnTo>
                    <a:pt x="673" y="855"/>
                  </a:lnTo>
                  <a:lnTo>
                    <a:pt x="606" y="870"/>
                  </a:lnTo>
                  <a:lnTo>
                    <a:pt x="542" y="878"/>
                  </a:lnTo>
                  <a:lnTo>
                    <a:pt x="482" y="880"/>
                  </a:lnTo>
                  <a:lnTo>
                    <a:pt x="424" y="878"/>
                  </a:lnTo>
                  <a:lnTo>
                    <a:pt x="367" y="872"/>
                  </a:lnTo>
                  <a:lnTo>
                    <a:pt x="313" y="860"/>
                  </a:lnTo>
                  <a:lnTo>
                    <a:pt x="262" y="844"/>
                  </a:lnTo>
                  <a:lnTo>
                    <a:pt x="214" y="824"/>
                  </a:lnTo>
                  <a:lnTo>
                    <a:pt x="166" y="800"/>
                  </a:lnTo>
                  <a:lnTo>
                    <a:pt x="122" y="774"/>
                  </a:lnTo>
                  <a:lnTo>
                    <a:pt x="79" y="744"/>
                  </a:lnTo>
                  <a:lnTo>
                    <a:pt x="39" y="712"/>
                  </a:lnTo>
                  <a:lnTo>
                    <a:pt x="0" y="678"/>
                  </a:lnTo>
                  <a:lnTo>
                    <a:pt x="80" y="700"/>
                  </a:lnTo>
                  <a:lnTo>
                    <a:pt x="158" y="713"/>
                  </a:lnTo>
                  <a:lnTo>
                    <a:pt x="233" y="715"/>
                  </a:lnTo>
                  <a:lnTo>
                    <a:pt x="308" y="709"/>
                  </a:lnTo>
                  <a:lnTo>
                    <a:pt x="381" y="694"/>
                  </a:lnTo>
                  <a:lnTo>
                    <a:pt x="451" y="671"/>
                  </a:lnTo>
                  <a:lnTo>
                    <a:pt x="521" y="642"/>
                  </a:lnTo>
                  <a:lnTo>
                    <a:pt x="588" y="606"/>
                  </a:lnTo>
                  <a:lnTo>
                    <a:pt x="651" y="565"/>
                  </a:lnTo>
                  <a:lnTo>
                    <a:pt x="713" y="521"/>
                  </a:lnTo>
                  <a:lnTo>
                    <a:pt x="772" y="474"/>
                  </a:lnTo>
                  <a:lnTo>
                    <a:pt x="827" y="423"/>
                  </a:lnTo>
                  <a:lnTo>
                    <a:pt x="881" y="371"/>
                  </a:lnTo>
                  <a:lnTo>
                    <a:pt x="930" y="319"/>
                  </a:lnTo>
                  <a:lnTo>
                    <a:pt x="977" y="267"/>
                  </a:lnTo>
                  <a:lnTo>
                    <a:pt x="1019" y="215"/>
                  </a:lnTo>
                  <a:lnTo>
                    <a:pt x="1058" y="166"/>
                  </a:lnTo>
                  <a:lnTo>
                    <a:pt x="1093" y="119"/>
                  </a:lnTo>
                  <a:lnTo>
                    <a:pt x="1123" y="75"/>
                  </a:lnTo>
                  <a:lnTo>
                    <a:pt x="1151" y="36"/>
                  </a:lnTo>
                  <a:lnTo>
                    <a:pt x="1174" y="0"/>
                  </a:lnTo>
                  <a:close/>
                </a:path>
              </a:pathLst>
            </a:custGeom>
            <a:solidFill>
              <a:schemeClr val="bg1">
                <a:alpha val="2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pPr defTabSz="1158642">
                <a:defRPr/>
              </a:pPr>
              <a:endParaRPr lang="en-IN" sz="1521" dirty="0">
                <a:solidFill>
                  <a:prstClr val="black"/>
                </a:solidFill>
                <a:latin typeface="Arial Narrow" panose="020B0606020202030204" pitchFamily="34" charset="0"/>
              </a:endParaRPr>
            </a:p>
          </p:txBody>
        </p:sp>
      </p:grpSp>
      <p:grpSp>
        <p:nvGrpSpPr>
          <p:cNvPr id="58" name="Group 5"/>
          <p:cNvGrpSpPr/>
          <p:nvPr/>
        </p:nvGrpSpPr>
        <p:grpSpPr>
          <a:xfrm>
            <a:off x="4702968" y="2375953"/>
            <a:ext cx="901748" cy="721646"/>
            <a:chOff x="6232404" y="2234301"/>
            <a:chExt cx="1298456" cy="1002946"/>
          </a:xfrm>
        </p:grpSpPr>
        <p:sp>
          <p:nvSpPr>
            <p:cNvPr id="59" name="Freeform 25"/>
            <p:cNvSpPr>
              <a:spLocks/>
            </p:cNvSpPr>
            <p:nvPr/>
          </p:nvSpPr>
          <p:spPr bwMode="auto">
            <a:xfrm>
              <a:off x="6232404" y="2234301"/>
              <a:ext cx="1298456" cy="1002946"/>
            </a:xfrm>
            <a:custGeom>
              <a:avLst/>
              <a:gdLst>
                <a:gd name="T0" fmla="*/ 957 w 1740"/>
                <a:gd name="T1" fmla="*/ 2 h 1345"/>
                <a:gd name="T2" fmla="*/ 1065 w 1740"/>
                <a:gd name="T3" fmla="*/ 20 h 1345"/>
                <a:gd name="T4" fmla="*/ 1167 w 1740"/>
                <a:gd name="T5" fmla="*/ 48 h 1345"/>
                <a:gd name="T6" fmla="*/ 1267 w 1740"/>
                <a:gd name="T7" fmla="*/ 87 h 1345"/>
                <a:gd name="T8" fmla="*/ 1361 w 1740"/>
                <a:gd name="T9" fmla="*/ 131 h 1345"/>
                <a:gd name="T10" fmla="*/ 1446 w 1740"/>
                <a:gd name="T11" fmla="*/ 180 h 1345"/>
                <a:gd name="T12" fmla="*/ 1524 w 1740"/>
                <a:gd name="T13" fmla="*/ 230 h 1345"/>
                <a:gd name="T14" fmla="*/ 1591 w 1740"/>
                <a:gd name="T15" fmla="*/ 279 h 1345"/>
                <a:gd name="T16" fmla="*/ 1647 w 1740"/>
                <a:gd name="T17" fmla="*/ 323 h 1345"/>
                <a:gd name="T18" fmla="*/ 1691 w 1740"/>
                <a:gd name="T19" fmla="*/ 361 h 1345"/>
                <a:gd name="T20" fmla="*/ 1722 w 1740"/>
                <a:gd name="T21" fmla="*/ 387 h 1345"/>
                <a:gd name="T22" fmla="*/ 1739 w 1740"/>
                <a:gd name="T23" fmla="*/ 403 h 1345"/>
                <a:gd name="T24" fmla="*/ 1708 w 1740"/>
                <a:gd name="T25" fmla="*/ 524 h 1345"/>
                <a:gd name="T26" fmla="*/ 1633 w 1740"/>
                <a:gd name="T27" fmla="*/ 732 h 1345"/>
                <a:gd name="T28" fmla="*/ 1548 w 1740"/>
                <a:gd name="T29" fmla="*/ 905 h 1345"/>
                <a:gd name="T30" fmla="*/ 1455 w 1740"/>
                <a:gd name="T31" fmla="*/ 1045 h 1345"/>
                <a:gd name="T32" fmla="*/ 1356 w 1740"/>
                <a:gd name="T33" fmla="*/ 1156 h 1345"/>
                <a:gd name="T34" fmla="*/ 1250 w 1740"/>
                <a:gd name="T35" fmla="*/ 1237 h 1345"/>
                <a:gd name="T36" fmla="*/ 1141 w 1740"/>
                <a:gd name="T37" fmla="*/ 1294 h 1345"/>
                <a:gd name="T38" fmla="*/ 1029 w 1740"/>
                <a:gd name="T39" fmla="*/ 1329 h 1345"/>
                <a:gd name="T40" fmla="*/ 915 w 1740"/>
                <a:gd name="T41" fmla="*/ 1343 h 1345"/>
                <a:gd name="T42" fmla="*/ 803 w 1740"/>
                <a:gd name="T43" fmla="*/ 1342 h 1345"/>
                <a:gd name="T44" fmla="*/ 690 w 1740"/>
                <a:gd name="T45" fmla="*/ 1325 h 1345"/>
                <a:gd name="T46" fmla="*/ 583 w 1740"/>
                <a:gd name="T47" fmla="*/ 1299 h 1345"/>
                <a:gd name="T48" fmla="*/ 479 w 1740"/>
                <a:gd name="T49" fmla="*/ 1262 h 1345"/>
                <a:gd name="T50" fmla="*/ 367 w 1740"/>
                <a:gd name="T51" fmla="*/ 1211 h 1345"/>
                <a:gd name="T52" fmla="*/ 264 w 1740"/>
                <a:gd name="T53" fmla="*/ 1157 h 1345"/>
                <a:gd name="T54" fmla="*/ 176 w 1740"/>
                <a:gd name="T55" fmla="*/ 1104 h 1345"/>
                <a:gd name="T56" fmla="*/ 103 w 1740"/>
                <a:gd name="T57" fmla="*/ 1053 h 1345"/>
                <a:gd name="T58" fmla="*/ 47 w 1740"/>
                <a:gd name="T59" fmla="*/ 1012 h 1345"/>
                <a:gd name="T60" fmla="*/ 12 w 1740"/>
                <a:gd name="T61" fmla="*/ 985 h 1345"/>
                <a:gd name="T62" fmla="*/ 0 w 1740"/>
                <a:gd name="T63" fmla="*/ 975 h 1345"/>
                <a:gd name="T64" fmla="*/ 78 w 1740"/>
                <a:gd name="T65" fmla="*/ 740 h 1345"/>
                <a:gd name="T66" fmla="*/ 165 w 1740"/>
                <a:gd name="T67" fmla="*/ 543 h 1345"/>
                <a:gd name="T68" fmla="*/ 259 w 1740"/>
                <a:gd name="T69" fmla="*/ 380 h 1345"/>
                <a:gd name="T70" fmla="*/ 360 w 1740"/>
                <a:gd name="T71" fmla="*/ 251 h 1345"/>
                <a:gd name="T72" fmla="*/ 464 w 1740"/>
                <a:gd name="T73" fmla="*/ 152 h 1345"/>
                <a:gd name="T74" fmla="*/ 572 w 1740"/>
                <a:gd name="T75" fmla="*/ 80 h 1345"/>
                <a:gd name="T76" fmla="*/ 681 w 1740"/>
                <a:gd name="T77" fmla="*/ 33 h 1345"/>
                <a:gd name="T78" fmla="*/ 791 w 1740"/>
                <a:gd name="T79" fmla="*/ 7 h 1345"/>
                <a:gd name="T80" fmla="*/ 902 w 1740"/>
                <a:gd name="T81"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40" h="1345">
                  <a:moveTo>
                    <a:pt x="902" y="0"/>
                  </a:moveTo>
                  <a:lnTo>
                    <a:pt x="957" y="2"/>
                  </a:lnTo>
                  <a:lnTo>
                    <a:pt x="1011" y="9"/>
                  </a:lnTo>
                  <a:lnTo>
                    <a:pt x="1065" y="20"/>
                  </a:lnTo>
                  <a:lnTo>
                    <a:pt x="1117" y="33"/>
                  </a:lnTo>
                  <a:lnTo>
                    <a:pt x="1167" y="48"/>
                  </a:lnTo>
                  <a:lnTo>
                    <a:pt x="1218" y="66"/>
                  </a:lnTo>
                  <a:lnTo>
                    <a:pt x="1267" y="87"/>
                  </a:lnTo>
                  <a:lnTo>
                    <a:pt x="1314" y="108"/>
                  </a:lnTo>
                  <a:lnTo>
                    <a:pt x="1361" y="131"/>
                  </a:lnTo>
                  <a:lnTo>
                    <a:pt x="1403" y="155"/>
                  </a:lnTo>
                  <a:lnTo>
                    <a:pt x="1446" y="180"/>
                  </a:lnTo>
                  <a:lnTo>
                    <a:pt x="1486" y="204"/>
                  </a:lnTo>
                  <a:lnTo>
                    <a:pt x="1524" y="230"/>
                  </a:lnTo>
                  <a:lnTo>
                    <a:pt x="1558" y="255"/>
                  </a:lnTo>
                  <a:lnTo>
                    <a:pt x="1591" y="279"/>
                  </a:lnTo>
                  <a:lnTo>
                    <a:pt x="1620" y="302"/>
                  </a:lnTo>
                  <a:lnTo>
                    <a:pt x="1647" y="323"/>
                  </a:lnTo>
                  <a:lnTo>
                    <a:pt x="1670" y="343"/>
                  </a:lnTo>
                  <a:lnTo>
                    <a:pt x="1691" y="361"/>
                  </a:lnTo>
                  <a:lnTo>
                    <a:pt x="1709" y="375"/>
                  </a:lnTo>
                  <a:lnTo>
                    <a:pt x="1722" y="387"/>
                  </a:lnTo>
                  <a:lnTo>
                    <a:pt x="1732" y="396"/>
                  </a:lnTo>
                  <a:lnTo>
                    <a:pt x="1739" y="403"/>
                  </a:lnTo>
                  <a:lnTo>
                    <a:pt x="1740" y="405"/>
                  </a:lnTo>
                  <a:lnTo>
                    <a:pt x="1708" y="524"/>
                  </a:lnTo>
                  <a:lnTo>
                    <a:pt x="1672" y="633"/>
                  </a:lnTo>
                  <a:lnTo>
                    <a:pt x="1633" y="732"/>
                  </a:lnTo>
                  <a:lnTo>
                    <a:pt x="1592" y="823"/>
                  </a:lnTo>
                  <a:lnTo>
                    <a:pt x="1548" y="905"/>
                  </a:lnTo>
                  <a:lnTo>
                    <a:pt x="1504" y="980"/>
                  </a:lnTo>
                  <a:lnTo>
                    <a:pt x="1455" y="1045"/>
                  </a:lnTo>
                  <a:lnTo>
                    <a:pt x="1407" y="1104"/>
                  </a:lnTo>
                  <a:lnTo>
                    <a:pt x="1356" y="1156"/>
                  </a:lnTo>
                  <a:lnTo>
                    <a:pt x="1304" y="1200"/>
                  </a:lnTo>
                  <a:lnTo>
                    <a:pt x="1250" y="1237"/>
                  </a:lnTo>
                  <a:lnTo>
                    <a:pt x="1197" y="1268"/>
                  </a:lnTo>
                  <a:lnTo>
                    <a:pt x="1141" y="1294"/>
                  </a:lnTo>
                  <a:lnTo>
                    <a:pt x="1084" y="1314"/>
                  </a:lnTo>
                  <a:lnTo>
                    <a:pt x="1029" y="1329"/>
                  </a:lnTo>
                  <a:lnTo>
                    <a:pt x="972" y="1338"/>
                  </a:lnTo>
                  <a:lnTo>
                    <a:pt x="915" y="1343"/>
                  </a:lnTo>
                  <a:lnTo>
                    <a:pt x="858" y="1345"/>
                  </a:lnTo>
                  <a:lnTo>
                    <a:pt x="803" y="1342"/>
                  </a:lnTo>
                  <a:lnTo>
                    <a:pt x="746" y="1335"/>
                  </a:lnTo>
                  <a:lnTo>
                    <a:pt x="690" y="1325"/>
                  </a:lnTo>
                  <a:lnTo>
                    <a:pt x="637" y="1314"/>
                  </a:lnTo>
                  <a:lnTo>
                    <a:pt x="583" y="1299"/>
                  </a:lnTo>
                  <a:lnTo>
                    <a:pt x="529" y="1281"/>
                  </a:lnTo>
                  <a:lnTo>
                    <a:pt x="479" y="1262"/>
                  </a:lnTo>
                  <a:lnTo>
                    <a:pt x="422" y="1237"/>
                  </a:lnTo>
                  <a:lnTo>
                    <a:pt x="367" y="1211"/>
                  </a:lnTo>
                  <a:lnTo>
                    <a:pt x="313" y="1185"/>
                  </a:lnTo>
                  <a:lnTo>
                    <a:pt x="264" y="1157"/>
                  </a:lnTo>
                  <a:lnTo>
                    <a:pt x="218" y="1130"/>
                  </a:lnTo>
                  <a:lnTo>
                    <a:pt x="176" y="1104"/>
                  </a:lnTo>
                  <a:lnTo>
                    <a:pt x="137" y="1078"/>
                  </a:lnTo>
                  <a:lnTo>
                    <a:pt x="103" y="1053"/>
                  </a:lnTo>
                  <a:lnTo>
                    <a:pt x="72" y="1032"/>
                  </a:lnTo>
                  <a:lnTo>
                    <a:pt x="47" y="1012"/>
                  </a:lnTo>
                  <a:lnTo>
                    <a:pt x="26" y="998"/>
                  </a:lnTo>
                  <a:lnTo>
                    <a:pt x="12" y="985"/>
                  </a:lnTo>
                  <a:lnTo>
                    <a:pt x="4" y="978"/>
                  </a:lnTo>
                  <a:lnTo>
                    <a:pt x="0" y="975"/>
                  </a:lnTo>
                  <a:lnTo>
                    <a:pt x="38" y="853"/>
                  </a:lnTo>
                  <a:lnTo>
                    <a:pt x="78" y="740"/>
                  </a:lnTo>
                  <a:lnTo>
                    <a:pt x="121" y="636"/>
                  </a:lnTo>
                  <a:lnTo>
                    <a:pt x="165" y="543"/>
                  </a:lnTo>
                  <a:lnTo>
                    <a:pt x="212" y="457"/>
                  </a:lnTo>
                  <a:lnTo>
                    <a:pt x="259" y="380"/>
                  </a:lnTo>
                  <a:lnTo>
                    <a:pt x="308" y="312"/>
                  </a:lnTo>
                  <a:lnTo>
                    <a:pt x="360" y="251"/>
                  </a:lnTo>
                  <a:lnTo>
                    <a:pt x="410" y="198"/>
                  </a:lnTo>
                  <a:lnTo>
                    <a:pt x="464" y="152"/>
                  </a:lnTo>
                  <a:lnTo>
                    <a:pt x="518" y="113"/>
                  </a:lnTo>
                  <a:lnTo>
                    <a:pt x="572" y="80"/>
                  </a:lnTo>
                  <a:lnTo>
                    <a:pt x="627" y="54"/>
                  </a:lnTo>
                  <a:lnTo>
                    <a:pt x="681" y="33"/>
                  </a:lnTo>
                  <a:lnTo>
                    <a:pt x="736" y="17"/>
                  </a:lnTo>
                  <a:lnTo>
                    <a:pt x="791" y="7"/>
                  </a:lnTo>
                  <a:lnTo>
                    <a:pt x="847" y="0"/>
                  </a:lnTo>
                  <a:lnTo>
                    <a:pt x="902" y="0"/>
                  </a:lnTo>
                  <a:close/>
                </a:path>
              </a:pathLst>
            </a:custGeom>
            <a:solidFill>
              <a:schemeClr val="accent4"/>
            </a:solidFill>
            <a:ln w="0">
              <a:noFill/>
              <a:prstDash val="solid"/>
              <a:round/>
              <a:headEnd/>
              <a:tailEnd/>
            </a:ln>
          </p:spPr>
          <p:txBody>
            <a:bodyPr vert="horz" wrap="square" lIns="86935" tIns="43467" rIns="86935" bIns="43467" numCol="1" anchor="t" anchorCtr="0" compatLnSpc="1">
              <a:prstTxWarp prst="textNoShape">
                <a:avLst/>
              </a:prstTxWarp>
            </a:bodyPr>
            <a:lstStyle/>
            <a:p>
              <a:pPr defTabSz="1158642">
                <a:defRPr/>
              </a:pPr>
              <a:endParaRPr lang="en-IN" sz="1521" dirty="0">
                <a:solidFill>
                  <a:prstClr val="black"/>
                </a:solidFill>
                <a:latin typeface="Arial Narrow" panose="020B0606020202030204" pitchFamily="34" charset="0"/>
              </a:endParaRPr>
            </a:p>
          </p:txBody>
        </p:sp>
        <p:sp>
          <p:nvSpPr>
            <p:cNvPr id="60" name="Freeform 32"/>
            <p:cNvSpPr>
              <a:spLocks/>
            </p:cNvSpPr>
            <p:nvPr/>
          </p:nvSpPr>
          <p:spPr bwMode="auto">
            <a:xfrm>
              <a:off x="6232404" y="2235794"/>
              <a:ext cx="617886" cy="914890"/>
            </a:xfrm>
            <a:custGeom>
              <a:avLst/>
              <a:gdLst>
                <a:gd name="T0" fmla="*/ 827 w 827"/>
                <a:gd name="T1" fmla="*/ 0 h 1225"/>
                <a:gd name="T2" fmla="*/ 770 w 827"/>
                <a:gd name="T3" fmla="*/ 55 h 1225"/>
                <a:gd name="T4" fmla="*/ 718 w 827"/>
                <a:gd name="T5" fmla="*/ 117 h 1225"/>
                <a:gd name="T6" fmla="*/ 673 w 827"/>
                <a:gd name="T7" fmla="*/ 184 h 1225"/>
                <a:gd name="T8" fmla="*/ 630 w 827"/>
                <a:gd name="T9" fmla="*/ 256 h 1225"/>
                <a:gd name="T10" fmla="*/ 593 w 827"/>
                <a:gd name="T11" fmla="*/ 329 h 1225"/>
                <a:gd name="T12" fmla="*/ 559 w 827"/>
                <a:gd name="T13" fmla="*/ 407 h 1225"/>
                <a:gd name="T14" fmla="*/ 529 w 827"/>
                <a:gd name="T15" fmla="*/ 486 h 1225"/>
                <a:gd name="T16" fmla="*/ 505 w 827"/>
                <a:gd name="T17" fmla="*/ 566 h 1225"/>
                <a:gd name="T18" fmla="*/ 482 w 827"/>
                <a:gd name="T19" fmla="*/ 645 h 1225"/>
                <a:gd name="T20" fmla="*/ 464 w 827"/>
                <a:gd name="T21" fmla="*/ 724 h 1225"/>
                <a:gd name="T22" fmla="*/ 448 w 827"/>
                <a:gd name="T23" fmla="*/ 800 h 1225"/>
                <a:gd name="T24" fmla="*/ 435 w 827"/>
                <a:gd name="T25" fmla="*/ 875 h 1225"/>
                <a:gd name="T26" fmla="*/ 425 w 827"/>
                <a:gd name="T27" fmla="*/ 947 h 1225"/>
                <a:gd name="T28" fmla="*/ 415 w 827"/>
                <a:gd name="T29" fmla="*/ 1015 h 1225"/>
                <a:gd name="T30" fmla="*/ 409 w 827"/>
                <a:gd name="T31" fmla="*/ 1077 h 1225"/>
                <a:gd name="T32" fmla="*/ 406 w 827"/>
                <a:gd name="T33" fmla="*/ 1134 h 1225"/>
                <a:gd name="T34" fmla="*/ 402 w 827"/>
                <a:gd name="T35" fmla="*/ 1183 h 1225"/>
                <a:gd name="T36" fmla="*/ 399 w 827"/>
                <a:gd name="T37" fmla="*/ 1225 h 1225"/>
                <a:gd name="T38" fmla="*/ 342 w 827"/>
                <a:gd name="T39" fmla="*/ 1198 h 1225"/>
                <a:gd name="T40" fmla="*/ 288 w 827"/>
                <a:gd name="T41" fmla="*/ 1170 h 1225"/>
                <a:gd name="T42" fmla="*/ 238 w 827"/>
                <a:gd name="T43" fmla="*/ 1141 h 1225"/>
                <a:gd name="T44" fmla="*/ 192 w 827"/>
                <a:gd name="T45" fmla="*/ 1111 h 1225"/>
                <a:gd name="T46" fmla="*/ 150 w 827"/>
                <a:gd name="T47" fmla="*/ 1085 h 1225"/>
                <a:gd name="T48" fmla="*/ 113 w 827"/>
                <a:gd name="T49" fmla="*/ 1059 h 1225"/>
                <a:gd name="T50" fmla="*/ 80 w 827"/>
                <a:gd name="T51" fmla="*/ 1035 h 1225"/>
                <a:gd name="T52" fmla="*/ 52 w 827"/>
                <a:gd name="T53" fmla="*/ 1015 h 1225"/>
                <a:gd name="T54" fmla="*/ 30 w 827"/>
                <a:gd name="T55" fmla="*/ 997 h 1225"/>
                <a:gd name="T56" fmla="*/ 13 w 827"/>
                <a:gd name="T57" fmla="*/ 984 h 1225"/>
                <a:gd name="T58" fmla="*/ 4 w 827"/>
                <a:gd name="T59" fmla="*/ 976 h 1225"/>
                <a:gd name="T60" fmla="*/ 0 w 827"/>
                <a:gd name="T61" fmla="*/ 973 h 1225"/>
                <a:gd name="T62" fmla="*/ 38 w 827"/>
                <a:gd name="T63" fmla="*/ 852 h 1225"/>
                <a:gd name="T64" fmla="*/ 77 w 827"/>
                <a:gd name="T65" fmla="*/ 743 h 1225"/>
                <a:gd name="T66" fmla="*/ 119 w 827"/>
                <a:gd name="T67" fmla="*/ 640 h 1225"/>
                <a:gd name="T68" fmla="*/ 161 w 827"/>
                <a:gd name="T69" fmla="*/ 548 h 1225"/>
                <a:gd name="T70" fmla="*/ 207 w 827"/>
                <a:gd name="T71" fmla="*/ 464 h 1225"/>
                <a:gd name="T72" fmla="*/ 253 w 827"/>
                <a:gd name="T73" fmla="*/ 388 h 1225"/>
                <a:gd name="T74" fmla="*/ 301 w 827"/>
                <a:gd name="T75" fmla="*/ 319 h 1225"/>
                <a:gd name="T76" fmla="*/ 350 w 827"/>
                <a:gd name="T77" fmla="*/ 259 h 1225"/>
                <a:gd name="T78" fmla="*/ 401 w 827"/>
                <a:gd name="T79" fmla="*/ 205 h 1225"/>
                <a:gd name="T80" fmla="*/ 453 w 827"/>
                <a:gd name="T81" fmla="*/ 160 h 1225"/>
                <a:gd name="T82" fmla="*/ 505 w 827"/>
                <a:gd name="T83" fmla="*/ 119 h 1225"/>
                <a:gd name="T84" fmla="*/ 559 w 827"/>
                <a:gd name="T85" fmla="*/ 86 h 1225"/>
                <a:gd name="T86" fmla="*/ 611 w 827"/>
                <a:gd name="T87" fmla="*/ 59 h 1225"/>
                <a:gd name="T88" fmla="*/ 666 w 827"/>
                <a:gd name="T89" fmla="*/ 36 h 1225"/>
                <a:gd name="T90" fmla="*/ 720 w 827"/>
                <a:gd name="T91" fmla="*/ 20 h 1225"/>
                <a:gd name="T92" fmla="*/ 773 w 827"/>
                <a:gd name="T93" fmla="*/ 8 h 1225"/>
                <a:gd name="T94" fmla="*/ 827 w 827"/>
                <a:gd name="T95" fmla="*/ 0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27" h="1225">
                  <a:moveTo>
                    <a:pt x="827" y="0"/>
                  </a:moveTo>
                  <a:lnTo>
                    <a:pt x="770" y="55"/>
                  </a:lnTo>
                  <a:lnTo>
                    <a:pt x="718" y="117"/>
                  </a:lnTo>
                  <a:lnTo>
                    <a:pt x="673" y="184"/>
                  </a:lnTo>
                  <a:lnTo>
                    <a:pt x="630" y="256"/>
                  </a:lnTo>
                  <a:lnTo>
                    <a:pt x="593" y="329"/>
                  </a:lnTo>
                  <a:lnTo>
                    <a:pt x="559" y="407"/>
                  </a:lnTo>
                  <a:lnTo>
                    <a:pt x="529" y="486"/>
                  </a:lnTo>
                  <a:lnTo>
                    <a:pt x="505" y="566"/>
                  </a:lnTo>
                  <a:lnTo>
                    <a:pt x="482" y="645"/>
                  </a:lnTo>
                  <a:lnTo>
                    <a:pt x="464" y="724"/>
                  </a:lnTo>
                  <a:lnTo>
                    <a:pt x="448" y="800"/>
                  </a:lnTo>
                  <a:lnTo>
                    <a:pt x="435" y="875"/>
                  </a:lnTo>
                  <a:lnTo>
                    <a:pt x="425" y="947"/>
                  </a:lnTo>
                  <a:lnTo>
                    <a:pt x="415" y="1015"/>
                  </a:lnTo>
                  <a:lnTo>
                    <a:pt x="409" y="1077"/>
                  </a:lnTo>
                  <a:lnTo>
                    <a:pt x="406" y="1134"/>
                  </a:lnTo>
                  <a:lnTo>
                    <a:pt x="402" y="1183"/>
                  </a:lnTo>
                  <a:lnTo>
                    <a:pt x="399" y="1225"/>
                  </a:lnTo>
                  <a:lnTo>
                    <a:pt x="342" y="1198"/>
                  </a:lnTo>
                  <a:lnTo>
                    <a:pt x="288" y="1170"/>
                  </a:lnTo>
                  <a:lnTo>
                    <a:pt x="238" y="1141"/>
                  </a:lnTo>
                  <a:lnTo>
                    <a:pt x="192" y="1111"/>
                  </a:lnTo>
                  <a:lnTo>
                    <a:pt x="150" y="1085"/>
                  </a:lnTo>
                  <a:lnTo>
                    <a:pt x="113" y="1059"/>
                  </a:lnTo>
                  <a:lnTo>
                    <a:pt x="80" y="1035"/>
                  </a:lnTo>
                  <a:lnTo>
                    <a:pt x="52" y="1015"/>
                  </a:lnTo>
                  <a:lnTo>
                    <a:pt x="30" y="997"/>
                  </a:lnTo>
                  <a:lnTo>
                    <a:pt x="13" y="984"/>
                  </a:lnTo>
                  <a:lnTo>
                    <a:pt x="4" y="976"/>
                  </a:lnTo>
                  <a:lnTo>
                    <a:pt x="0" y="973"/>
                  </a:lnTo>
                  <a:lnTo>
                    <a:pt x="38" y="852"/>
                  </a:lnTo>
                  <a:lnTo>
                    <a:pt x="77" y="743"/>
                  </a:lnTo>
                  <a:lnTo>
                    <a:pt x="119" y="640"/>
                  </a:lnTo>
                  <a:lnTo>
                    <a:pt x="161" y="548"/>
                  </a:lnTo>
                  <a:lnTo>
                    <a:pt x="207" y="464"/>
                  </a:lnTo>
                  <a:lnTo>
                    <a:pt x="253" y="388"/>
                  </a:lnTo>
                  <a:lnTo>
                    <a:pt x="301" y="319"/>
                  </a:lnTo>
                  <a:lnTo>
                    <a:pt x="350" y="259"/>
                  </a:lnTo>
                  <a:lnTo>
                    <a:pt x="401" y="205"/>
                  </a:lnTo>
                  <a:lnTo>
                    <a:pt x="453" y="160"/>
                  </a:lnTo>
                  <a:lnTo>
                    <a:pt x="505" y="119"/>
                  </a:lnTo>
                  <a:lnTo>
                    <a:pt x="559" y="86"/>
                  </a:lnTo>
                  <a:lnTo>
                    <a:pt x="611" y="59"/>
                  </a:lnTo>
                  <a:lnTo>
                    <a:pt x="666" y="36"/>
                  </a:lnTo>
                  <a:lnTo>
                    <a:pt x="720" y="20"/>
                  </a:lnTo>
                  <a:lnTo>
                    <a:pt x="773" y="8"/>
                  </a:lnTo>
                  <a:lnTo>
                    <a:pt x="827" y="0"/>
                  </a:lnTo>
                  <a:close/>
                </a:path>
              </a:pathLst>
            </a:custGeom>
            <a:solidFill>
              <a:schemeClr val="bg1">
                <a:alpha val="2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pPr defTabSz="1158642">
                <a:defRPr/>
              </a:pPr>
              <a:endParaRPr lang="en-IN" sz="1521" dirty="0">
                <a:solidFill>
                  <a:prstClr val="black"/>
                </a:solidFill>
                <a:latin typeface="Arial Narrow" panose="020B0606020202030204" pitchFamily="34" charset="0"/>
              </a:endParaRPr>
            </a:p>
          </p:txBody>
        </p:sp>
      </p:grpSp>
      <p:grpSp>
        <p:nvGrpSpPr>
          <p:cNvPr id="61" name="Group 19"/>
          <p:cNvGrpSpPr/>
          <p:nvPr/>
        </p:nvGrpSpPr>
        <p:grpSpPr>
          <a:xfrm>
            <a:off x="3334028" y="3295432"/>
            <a:ext cx="1096096" cy="766232"/>
            <a:chOff x="4444416" y="3558130"/>
            <a:chExt cx="1386512" cy="1126822"/>
          </a:xfrm>
        </p:grpSpPr>
        <p:sp>
          <p:nvSpPr>
            <p:cNvPr id="62" name="Freeform 21"/>
            <p:cNvSpPr>
              <a:spLocks/>
            </p:cNvSpPr>
            <p:nvPr/>
          </p:nvSpPr>
          <p:spPr bwMode="auto">
            <a:xfrm>
              <a:off x="4444416" y="3558130"/>
              <a:ext cx="1386512" cy="1126822"/>
            </a:xfrm>
            <a:custGeom>
              <a:avLst/>
              <a:gdLst>
                <a:gd name="T0" fmla="*/ 995 w 1858"/>
                <a:gd name="T1" fmla="*/ 2 h 1511"/>
                <a:gd name="T2" fmla="*/ 1110 w 1858"/>
                <a:gd name="T3" fmla="*/ 12 h 1511"/>
                <a:gd name="T4" fmla="*/ 1223 w 1858"/>
                <a:gd name="T5" fmla="*/ 31 h 1511"/>
                <a:gd name="T6" fmla="*/ 1330 w 1858"/>
                <a:gd name="T7" fmla="*/ 59 h 1511"/>
                <a:gd name="T8" fmla="*/ 1433 w 1858"/>
                <a:gd name="T9" fmla="*/ 93 h 1511"/>
                <a:gd name="T10" fmla="*/ 1527 w 1858"/>
                <a:gd name="T11" fmla="*/ 129 h 1511"/>
                <a:gd name="T12" fmla="*/ 1613 w 1858"/>
                <a:gd name="T13" fmla="*/ 167 h 1511"/>
                <a:gd name="T14" fmla="*/ 1688 w 1858"/>
                <a:gd name="T15" fmla="*/ 204 h 1511"/>
                <a:gd name="T16" fmla="*/ 1752 w 1858"/>
                <a:gd name="T17" fmla="*/ 238 h 1511"/>
                <a:gd name="T18" fmla="*/ 1802 w 1858"/>
                <a:gd name="T19" fmla="*/ 268 h 1511"/>
                <a:gd name="T20" fmla="*/ 1836 w 1858"/>
                <a:gd name="T21" fmla="*/ 289 h 1511"/>
                <a:gd name="T22" fmla="*/ 1856 w 1858"/>
                <a:gd name="T23" fmla="*/ 300 h 1511"/>
                <a:gd name="T24" fmla="*/ 1833 w 1858"/>
                <a:gd name="T25" fmla="*/ 431 h 1511"/>
                <a:gd name="T26" fmla="*/ 1778 w 1858"/>
                <a:gd name="T27" fmla="*/ 664 h 1511"/>
                <a:gd name="T28" fmla="*/ 1709 w 1858"/>
                <a:gd name="T29" fmla="*/ 862 h 1511"/>
                <a:gd name="T30" fmla="*/ 1631 w 1858"/>
                <a:gd name="T31" fmla="*/ 1030 h 1511"/>
                <a:gd name="T32" fmla="*/ 1545 w 1858"/>
                <a:gd name="T33" fmla="*/ 1169 h 1511"/>
                <a:gd name="T34" fmla="*/ 1451 w 1858"/>
                <a:gd name="T35" fmla="*/ 1280 h 1511"/>
                <a:gd name="T36" fmla="*/ 1350 w 1858"/>
                <a:gd name="T37" fmla="*/ 1368 h 1511"/>
                <a:gd name="T38" fmla="*/ 1246 w 1858"/>
                <a:gd name="T39" fmla="*/ 1431 h 1511"/>
                <a:gd name="T40" fmla="*/ 1136 w 1858"/>
                <a:gd name="T41" fmla="*/ 1475 h 1511"/>
                <a:gd name="T42" fmla="*/ 1026 w 1858"/>
                <a:gd name="T43" fmla="*/ 1501 h 1511"/>
                <a:gd name="T44" fmla="*/ 913 w 1858"/>
                <a:gd name="T45" fmla="*/ 1511 h 1511"/>
                <a:gd name="T46" fmla="*/ 803 w 1858"/>
                <a:gd name="T47" fmla="*/ 1506 h 1511"/>
                <a:gd name="T48" fmla="*/ 694 w 1858"/>
                <a:gd name="T49" fmla="*/ 1490 h 1511"/>
                <a:gd name="T50" fmla="*/ 588 w 1858"/>
                <a:gd name="T51" fmla="*/ 1465 h 1511"/>
                <a:gd name="T52" fmla="*/ 487 w 1858"/>
                <a:gd name="T53" fmla="*/ 1433 h 1511"/>
                <a:gd name="T54" fmla="*/ 393 w 1858"/>
                <a:gd name="T55" fmla="*/ 1394 h 1511"/>
                <a:gd name="T56" fmla="*/ 305 w 1858"/>
                <a:gd name="T57" fmla="*/ 1353 h 1511"/>
                <a:gd name="T58" fmla="*/ 225 w 1858"/>
                <a:gd name="T59" fmla="*/ 1312 h 1511"/>
                <a:gd name="T60" fmla="*/ 155 w 1858"/>
                <a:gd name="T61" fmla="*/ 1271 h 1511"/>
                <a:gd name="T62" fmla="*/ 96 w 1858"/>
                <a:gd name="T63" fmla="*/ 1236 h 1511"/>
                <a:gd name="T64" fmla="*/ 51 w 1858"/>
                <a:gd name="T65" fmla="*/ 1205 h 1511"/>
                <a:gd name="T66" fmla="*/ 20 w 1858"/>
                <a:gd name="T67" fmla="*/ 1183 h 1511"/>
                <a:gd name="T68" fmla="*/ 4 w 1858"/>
                <a:gd name="T69" fmla="*/ 1170 h 1511"/>
                <a:gd name="T70" fmla="*/ 20 w 1858"/>
                <a:gd name="T71" fmla="*/ 1043 h 1511"/>
                <a:gd name="T72" fmla="*/ 69 w 1858"/>
                <a:gd name="T73" fmla="*/ 818 h 1511"/>
                <a:gd name="T74" fmla="*/ 131 w 1858"/>
                <a:gd name="T75" fmla="*/ 625 h 1511"/>
                <a:gd name="T76" fmla="*/ 205 w 1858"/>
                <a:gd name="T77" fmla="*/ 463 h 1511"/>
                <a:gd name="T78" fmla="*/ 290 w 1858"/>
                <a:gd name="T79" fmla="*/ 330 h 1511"/>
                <a:gd name="T80" fmla="*/ 384 w 1858"/>
                <a:gd name="T81" fmla="*/ 222 h 1511"/>
                <a:gd name="T82" fmla="*/ 487 w 1858"/>
                <a:gd name="T83" fmla="*/ 139 h 1511"/>
                <a:gd name="T84" fmla="*/ 594 w 1858"/>
                <a:gd name="T85" fmla="*/ 77 h 1511"/>
                <a:gd name="T86" fmla="*/ 707 w 1858"/>
                <a:gd name="T87" fmla="*/ 35 h 1511"/>
                <a:gd name="T88" fmla="*/ 821 w 1858"/>
                <a:gd name="T89" fmla="*/ 10 h 1511"/>
                <a:gd name="T90" fmla="*/ 936 w 1858"/>
                <a:gd name="T91"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8" h="1511">
                  <a:moveTo>
                    <a:pt x="936" y="0"/>
                  </a:moveTo>
                  <a:lnTo>
                    <a:pt x="995" y="2"/>
                  </a:lnTo>
                  <a:lnTo>
                    <a:pt x="1052" y="5"/>
                  </a:lnTo>
                  <a:lnTo>
                    <a:pt x="1110" y="12"/>
                  </a:lnTo>
                  <a:lnTo>
                    <a:pt x="1166" y="20"/>
                  </a:lnTo>
                  <a:lnTo>
                    <a:pt x="1223" y="31"/>
                  </a:lnTo>
                  <a:lnTo>
                    <a:pt x="1276" y="44"/>
                  </a:lnTo>
                  <a:lnTo>
                    <a:pt x="1330" y="59"/>
                  </a:lnTo>
                  <a:lnTo>
                    <a:pt x="1382" y="75"/>
                  </a:lnTo>
                  <a:lnTo>
                    <a:pt x="1433" y="93"/>
                  </a:lnTo>
                  <a:lnTo>
                    <a:pt x="1480" y="111"/>
                  </a:lnTo>
                  <a:lnTo>
                    <a:pt x="1527" y="129"/>
                  </a:lnTo>
                  <a:lnTo>
                    <a:pt x="1571" y="149"/>
                  </a:lnTo>
                  <a:lnTo>
                    <a:pt x="1613" y="167"/>
                  </a:lnTo>
                  <a:lnTo>
                    <a:pt x="1652" y="186"/>
                  </a:lnTo>
                  <a:lnTo>
                    <a:pt x="1688" y="204"/>
                  </a:lnTo>
                  <a:lnTo>
                    <a:pt x="1722" y="222"/>
                  </a:lnTo>
                  <a:lnTo>
                    <a:pt x="1752" y="238"/>
                  </a:lnTo>
                  <a:lnTo>
                    <a:pt x="1779" y="253"/>
                  </a:lnTo>
                  <a:lnTo>
                    <a:pt x="1802" y="268"/>
                  </a:lnTo>
                  <a:lnTo>
                    <a:pt x="1822" y="279"/>
                  </a:lnTo>
                  <a:lnTo>
                    <a:pt x="1836" y="289"/>
                  </a:lnTo>
                  <a:lnTo>
                    <a:pt x="1848" y="295"/>
                  </a:lnTo>
                  <a:lnTo>
                    <a:pt x="1856" y="300"/>
                  </a:lnTo>
                  <a:lnTo>
                    <a:pt x="1858" y="302"/>
                  </a:lnTo>
                  <a:lnTo>
                    <a:pt x="1833" y="431"/>
                  </a:lnTo>
                  <a:lnTo>
                    <a:pt x="1807" y="551"/>
                  </a:lnTo>
                  <a:lnTo>
                    <a:pt x="1778" y="664"/>
                  </a:lnTo>
                  <a:lnTo>
                    <a:pt x="1745" y="766"/>
                  </a:lnTo>
                  <a:lnTo>
                    <a:pt x="1709" y="862"/>
                  </a:lnTo>
                  <a:lnTo>
                    <a:pt x="1672" y="950"/>
                  </a:lnTo>
                  <a:lnTo>
                    <a:pt x="1631" y="1030"/>
                  </a:lnTo>
                  <a:lnTo>
                    <a:pt x="1589" y="1104"/>
                  </a:lnTo>
                  <a:lnTo>
                    <a:pt x="1545" y="1169"/>
                  </a:lnTo>
                  <a:lnTo>
                    <a:pt x="1498" y="1227"/>
                  </a:lnTo>
                  <a:lnTo>
                    <a:pt x="1451" y="1280"/>
                  </a:lnTo>
                  <a:lnTo>
                    <a:pt x="1400" y="1327"/>
                  </a:lnTo>
                  <a:lnTo>
                    <a:pt x="1350" y="1368"/>
                  </a:lnTo>
                  <a:lnTo>
                    <a:pt x="1298" y="1402"/>
                  </a:lnTo>
                  <a:lnTo>
                    <a:pt x="1246" y="1431"/>
                  </a:lnTo>
                  <a:lnTo>
                    <a:pt x="1190" y="1456"/>
                  </a:lnTo>
                  <a:lnTo>
                    <a:pt x="1136" y="1475"/>
                  </a:lnTo>
                  <a:lnTo>
                    <a:pt x="1081" y="1490"/>
                  </a:lnTo>
                  <a:lnTo>
                    <a:pt x="1026" y="1501"/>
                  </a:lnTo>
                  <a:lnTo>
                    <a:pt x="970" y="1508"/>
                  </a:lnTo>
                  <a:lnTo>
                    <a:pt x="913" y="1511"/>
                  </a:lnTo>
                  <a:lnTo>
                    <a:pt x="858" y="1509"/>
                  </a:lnTo>
                  <a:lnTo>
                    <a:pt x="803" y="1506"/>
                  </a:lnTo>
                  <a:lnTo>
                    <a:pt x="749" y="1500"/>
                  </a:lnTo>
                  <a:lnTo>
                    <a:pt x="694" y="1490"/>
                  </a:lnTo>
                  <a:lnTo>
                    <a:pt x="642" y="1478"/>
                  </a:lnTo>
                  <a:lnTo>
                    <a:pt x="588" y="1465"/>
                  </a:lnTo>
                  <a:lnTo>
                    <a:pt x="537" y="1449"/>
                  </a:lnTo>
                  <a:lnTo>
                    <a:pt x="487" y="1433"/>
                  </a:lnTo>
                  <a:lnTo>
                    <a:pt x="440" y="1413"/>
                  </a:lnTo>
                  <a:lnTo>
                    <a:pt x="393" y="1394"/>
                  </a:lnTo>
                  <a:lnTo>
                    <a:pt x="347" y="1374"/>
                  </a:lnTo>
                  <a:lnTo>
                    <a:pt x="305" y="1353"/>
                  </a:lnTo>
                  <a:lnTo>
                    <a:pt x="264" y="1333"/>
                  </a:lnTo>
                  <a:lnTo>
                    <a:pt x="225" y="1312"/>
                  </a:lnTo>
                  <a:lnTo>
                    <a:pt x="189" y="1293"/>
                  </a:lnTo>
                  <a:lnTo>
                    <a:pt x="155" y="1271"/>
                  </a:lnTo>
                  <a:lnTo>
                    <a:pt x="124" y="1254"/>
                  </a:lnTo>
                  <a:lnTo>
                    <a:pt x="96" y="1236"/>
                  </a:lnTo>
                  <a:lnTo>
                    <a:pt x="72" y="1219"/>
                  </a:lnTo>
                  <a:lnTo>
                    <a:pt x="51" y="1205"/>
                  </a:lnTo>
                  <a:lnTo>
                    <a:pt x="35" y="1193"/>
                  </a:lnTo>
                  <a:lnTo>
                    <a:pt x="20" y="1183"/>
                  </a:lnTo>
                  <a:lnTo>
                    <a:pt x="10" y="1175"/>
                  </a:lnTo>
                  <a:lnTo>
                    <a:pt x="4" y="1170"/>
                  </a:lnTo>
                  <a:lnTo>
                    <a:pt x="0" y="1169"/>
                  </a:lnTo>
                  <a:lnTo>
                    <a:pt x="20" y="1043"/>
                  </a:lnTo>
                  <a:lnTo>
                    <a:pt x="43" y="926"/>
                  </a:lnTo>
                  <a:lnTo>
                    <a:pt x="69" y="818"/>
                  </a:lnTo>
                  <a:lnTo>
                    <a:pt x="98" y="717"/>
                  </a:lnTo>
                  <a:lnTo>
                    <a:pt x="131" y="625"/>
                  </a:lnTo>
                  <a:lnTo>
                    <a:pt x="166" y="540"/>
                  </a:lnTo>
                  <a:lnTo>
                    <a:pt x="205" y="463"/>
                  </a:lnTo>
                  <a:lnTo>
                    <a:pt x="248" y="393"/>
                  </a:lnTo>
                  <a:lnTo>
                    <a:pt x="290" y="330"/>
                  </a:lnTo>
                  <a:lnTo>
                    <a:pt x="337" y="273"/>
                  </a:lnTo>
                  <a:lnTo>
                    <a:pt x="384" y="222"/>
                  </a:lnTo>
                  <a:lnTo>
                    <a:pt x="435" y="176"/>
                  </a:lnTo>
                  <a:lnTo>
                    <a:pt x="487" y="139"/>
                  </a:lnTo>
                  <a:lnTo>
                    <a:pt x="539" y="105"/>
                  </a:lnTo>
                  <a:lnTo>
                    <a:pt x="594" y="77"/>
                  </a:lnTo>
                  <a:lnTo>
                    <a:pt x="650" y="53"/>
                  </a:lnTo>
                  <a:lnTo>
                    <a:pt x="707" y="35"/>
                  </a:lnTo>
                  <a:lnTo>
                    <a:pt x="764" y="20"/>
                  </a:lnTo>
                  <a:lnTo>
                    <a:pt x="821" y="10"/>
                  </a:lnTo>
                  <a:lnTo>
                    <a:pt x="879" y="4"/>
                  </a:lnTo>
                  <a:lnTo>
                    <a:pt x="936" y="0"/>
                  </a:lnTo>
                  <a:close/>
                </a:path>
              </a:pathLst>
            </a:custGeom>
            <a:solidFill>
              <a:schemeClr val="accent1"/>
            </a:solidFill>
            <a:ln w="0">
              <a:noFill/>
              <a:prstDash val="solid"/>
              <a:round/>
              <a:headEnd/>
              <a:tailEnd/>
            </a:ln>
          </p:spPr>
          <p:txBody>
            <a:bodyPr vert="horz" wrap="square" lIns="86935" tIns="43467" rIns="86935" bIns="43467" numCol="1" anchor="t" anchorCtr="0" compatLnSpc="1">
              <a:prstTxWarp prst="textNoShape">
                <a:avLst/>
              </a:prstTxWarp>
            </a:bodyPr>
            <a:lstStyle/>
            <a:p>
              <a:pPr defTabSz="1158642">
                <a:defRPr/>
              </a:pPr>
              <a:endParaRPr lang="en-IN" sz="1521" dirty="0">
                <a:solidFill>
                  <a:prstClr val="black"/>
                </a:solidFill>
                <a:latin typeface="Arial Narrow" panose="020B0606020202030204" pitchFamily="34" charset="0"/>
              </a:endParaRPr>
            </a:p>
          </p:txBody>
        </p:sp>
        <p:sp>
          <p:nvSpPr>
            <p:cNvPr id="63" name="Freeform 28"/>
            <p:cNvSpPr>
              <a:spLocks/>
            </p:cNvSpPr>
            <p:nvPr/>
          </p:nvSpPr>
          <p:spPr bwMode="auto">
            <a:xfrm>
              <a:off x="4553366" y="3559622"/>
              <a:ext cx="1277562" cy="804447"/>
            </a:xfrm>
            <a:custGeom>
              <a:avLst/>
              <a:gdLst>
                <a:gd name="T0" fmla="*/ 843 w 1711"/>
                <a:gd name="T1" fmla="*/ 0 h 1079"/>
                <a:gd name="T2" fmla="*/ 970 w 1711"/>
                <a:gd name="T3" fmla="*/ 11 h 1079"/>
                <a:gd name="T4" fmla="*/ 1092 w 1711"/>
                <a:gd name="T5" fmla="*/ 34 h 1079"/>
                <a:gd name="T6" fmla="*/ 1211 w 1711"/>
                <a:gd name="T7" fmla="*/ 65 h 1079"/>
                <a:gd name="T8" fmla="*/ 1320 w 1711"/>
                <a:gd name="T9" fmla="*/ 103 h 1079"/>
                <a:gd name="T10" fmla="*/ 1421 w 1711"/>
                <a:gd name="T11" fmla="*/ 145 h 1079"/>
                <a:gd name="T12" fmla="*/ 1509 w 1711"/>
                <a:gd name="T13" fmla="*/ 186 h 1079"/>
                <a:gd name="T14" fmla="*/ 1585 w 1711"/>
                <a:gd name="T15" fmla="*/ 225 h 1079"/>
                <a:gd name="T16" fmla="*/ 1644 w 1711"/>
                <a:gd name="T17" fmla="*/ 259 h 1079"/>
                <a:gd name="T18" fmla="*/ 1686 w 1711"/>
                <a:gd name="T19" fmla="*/ 284 h 1079"/>
                <a:gd name="T20" fmla="*/ 1707 w 1711"/>
                <a:gd name="T21" fmla="*/ 298 h 1079"/>
                <a:gd name="T22" fmla="*/ 1688 w 1711"/>
                <a:gd name="T23" fmla="*/ 424 h 1079"/>
                <a:gd name="T24" fmla="*/ 1634 w 1711"/>
                <a:gd name="T25" fmla="*/ 649 h 1079"/>
                <a:gd name="T26" fmla="*/ 1569 w 1711"/>
                <a:gd name="T27" fmla="*/ 843 h 1079"/>
                <a:gd name="T28" fmla="*/ 1496 w 1711"/>
                <a:gd name="T29" fmla="*/ 1007 h 1079"/>
                <a:gd name="T30" fmla="*/ 1465 w 1711"/>
                <a:gd name="T31" fmla="*/ 1007 h 1079"/>
                <a:gd name="T32" fmla="*/ 1470 w 1711"/>
                <a:gd name="T33" fmla="*/ 875 h 1079"/>
                <a:gd name="T34" fmla="*/ 1458 w 1711"/>
                <a:gd name="T35" fmla="*/ 755 h 1079"/>
                <a:gd name="T36" fmla="*/ 1439 w 1711"/>
                <a:gd name="T37" fmla="*/ 653 h 1079"/>
                <a:gd name="T38" fmla="*/ 1414 w 1711"/>
                <a:gd name="T39" fmla="*/ 574 h 1079"/>
                <a:gd name="T40" fmla="*/ 1393 w 1711"/>
                <a:gd name="T41" fmla="*/ 517 h 1079"/>
                <a:gd name="T42" fmla="*/ 1380 w 1711"/>
                <a:gd name="T43" fmla="*/ 486 h 1079"/>
                <a:gd name="T44" fmla="*/ 1269 w 1711"/>
                <a:gd name="T45" fmla="*/ 445 h 1079"/>
                <a:gd name="T46" fmla="*/ 1064 w 1711"/>
                <a:gd name="T47" fmla="*/ 393 h 1079"/>
                <a:gd name="T48" fmla="*/ 877 w 1711"/>
                <a:gd name="T49" fmla="*/ 363 h 1079"/>
                <a:gd name="T50" fmla="*/ 708 w 1711"/>
                <a:gd name="T51" fmla="*/ 355 h 1079"/>
                <a:gd name="T52" fmla="*/ 555 w 1711"/>
                <a:gd name="T53" fmla="*/ 365 h 1079"/>
                <a:gd name="T54" fmla="*/ 418 w 1711"/>
                <a:gd name="T55" fmla="*/ 390 h 1079"/>
                <a:gd name="T56" fmla="*/ 298 w 1711"/>
                <a:gd name="T57" fmla="*/ 424 h 1079"/>
                <a:gd name="T58" fmla="*/ 194 w 1711"/>
                <a:gd name="T59" fmla="*/ 466 h 1079"/>
                <a:gd name="T60" fmla="*/ 104 w 1711"/>
                <a:gd name="T61" fmla="*/ 513 h 1079"/>
                <a:gd name="T62" fmla="*/ 31 w 1711"/>
                <a:gd name="T63" fmla="*/ 561 h 1079"/>
                <a:gd name="T64" fmla="*/ 41 w 1711"/>
                <a:gd name="T65" fmla="*/ 495 h 1079"/>
                <a:gd name="T66" fmla="*/ 132 w 1711"/>
                <a:gd name="T67" fmla="*/ 342 h 1079"/>
                <a:gd name="T68" fmla="*/ 236 w 1711"/>
                <a:gd name="T69" fmla="*/ 223 h 1079"/>
                <a:gd name="T70" fmla="*/ 347 w 1711"/>
                <a:gd name="T71" fmla="*/ 132 h 1079"/>
                <a:gd name="T72" fmla="*/ 465 w 1711"/>
                <a:gd name="T73" fmla="*/ 67 h 1079"/>
                <a:gd name="T74" fmla="*/ 589 w 1711"/>
                <a:gd name="T75" fmla="*/ 24 h 1079"/>
                <a:gd name="T76" fmla="*/ 716 w 1711"/>
                <a:gd name="T77" fmla="*/ 3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11" h="1079">
                  <a:moveTo>
                    <a:pt x="780" y="0"/>
                  </a:moveTo>
                  <a:lnTo>
                    <a:pt x="843" y="0"/>
                  </a:lnTo>
                  <a:lnTo>
                    <a:pt x="906" y="3"/>
                  </a:lnTo>
                  <a:lnTo>
                    <a:pt x="970" y="11"/>
                  </a:lnTo>
                  <a:lnTo>
                    <a:pt x="1032" y="21"/>
                  </a:lnTo>
                  <a:lnTo>
                    <a:pt x="1092" y="34"/>
                  </a:lnTo>
                  <a:lnTo>
                    <a:pt x="1152" y="49"/>
                  </a:lnTo>
                  <a:lnTo>
                    <a:pt x="1211" y="65"/>
                  </a:lnTo>
                  <a:lnTo>
                    <a:pt x="1266" y="83"/>
                  </a:lnTo>
                  <a:lnTo>
                    <a:pt x="1320" y="103"/>
                  </a:lnTo>
                  <a:lnTo>
                    <a:pt x="1372" y="124"/>
                  </a:lnTo>
                  <a:lnTo>
                    <a:pt x="1421" y="145"/>
                  </a:lnTo>
                  <a:lnTo>
                    <a:pt x="1466" y="166"/>
                  </a:lnTo>
                  <a:lnTo>
                    <a:pt x="1509" y="186"/>
                  </a:lnTo>
                  <a:lnTo>
                    <a:pt x="1549" y="205"/>
                  </a:lnTo>
                  <a:lnTo>
                    <a:pt x="1585" y="225"/>
                  </a:lnTo>
                  <a:lnTo>
                    <a:pt x="1616" y="243"/>
                  </a:lnTo>
                  <a:lnTo>
                    <a:pt x="1644" y="259"/>
                  </a:lnTo>
                  <a:lnTo>
                    <a:pt x="1667" y="272"/>
                  </a:lnTo>
                  <a:lnTo>
                    <a:pt x="1686" y="284"/>
                  </a:lnTo>
                  <a:lnTo>
                    <a:pt x="1699" y="292"/>
                  </a:lnTo>
                  <a:lnTo>
                    <a:pt x="1707" y="298"/>
                  </a:lnTo>
                  <a:lnTo>
                    <a:pt x="1711" y="300"/>
                  </a:lnTo>
                  <a:lnTo>
                    <a:pt x="1688" y="424"/>
                  </a:lnTo>
                  <a:lnTo>
                    <a:pt x="1662" y="541"/>
                  </a:lnTo>
                  <a:lnTo>
                    <a:pt x="1634" y="649"/>
                  </a:lnTo>
                  <a:lnTo>
                    <a:pt x="1603" y="750"/>
                  </a:lnTo>
                  <a:lnTo>
                    <a:pt x="1569" y="843"/>
                  </a:lnTo>
                  <a:lnTo>
                    <a:pt x="1533" y="929"/>
                  </a:lnTo>
                  <a:lnTo>
                    <a:pt x="1496" y="1007"/>
                  </a:lnTo>
                  <a:lnTo>
                    <a:pt x="1455" y="1079"/>
                  </a:lnTo>
                  <a:lnTo>
                    <a:pt x="1465" y="1007"/>
                  </a:lnTo>
                  <a:lnTo>
                    <a:pt x="1470" y="940"/>
                  </a:lnTo>
                  <a:lnTo>
                    <a:pt x="1470" y="875"/>
                  </a:lnTo>
                  <a:lnTo>
                    <a:pt x="1465" y="813"/>
                  </a:lnTo>
                  <a:lnTo>
                    <a:pt x="1458" y="755"/>
                  </a:lnTo>
                  <a:lnTo>
                    <a:pt x="1448" y="702"/>
                  </a:lnTo>
                  <a:lnTo>
                    <a:pt x="1439" y="653"/>
                  </a:lnTo>
                  <a:lnTo>
                    <a:pt x="1427" y="611"/>
                  </a:lnTo>
                  <a:lnTo>
                    <a:pt x="1414" y="574"/>
                  </a:lnTo>
                  <a:lnTo>
                    <a:pt x="1403" y="541"/>
                  </a:lnTo>
                  <a:lnTo>
                    <a:pt x="1393" y="517"/>
                  </a:lnTo>
                  <a:lnTo>
                    <a:pt x="1385" y="497"/>
                  </a:lnTo>
                  <a:lnTo>
                    <a:pt x="1380" y="486"/>
                  </a:lnTo>
                  <a:lnTo>
                    <a:pt x="1378" y="482"/>
                  </a:lnTo>
                  <a:lnTo>
                    <a:pt x="1269" y="445"/>
                  </a:lnTo>
                  <a:lnTo>
                    <a:pt x="1164" y="416"/>
                  </a:lnTo>
                  <a:lnTo>
                    <a:pt x="1064" y="393"/>
                  </a:lnTo>
                  <a:lnTo>
                    <a:pt x="968" y="375"/>
                  </a:lnTo>
                  <a:lnTo>
                    <a:pt x="877" y="363"/>
                  </a:lnTo>
                  <a:lnTo>
                    <a:pt x="791" y="357"/>
                  </a:lnTo>
                  <a:lnTo>
                    <a:pt x="708" y="355"/>
                  </a:lnTo>
                  <a:lnTo>
                    <a:pt x="628" y="359"/>
                  </a:lnTo>
                  <a:lnTo>
                    <a:pt x="555" y="365"/>
                  </a:lnTo>
                  <a:lnTo>
                    <a:pt x="485" y="376"/>
                  </a:lnTo>
                  <a:lnTo>
                    <a:pt x="418" y="390"/>
                  </a:lnTo>
                  <a:lnTo>
                    <a:pt x="356" y="406"/>
                  </a:lnTo>
                  <a:lnTo>
                    <a:pt x="298" y="424"/>
                  </a:lnTo>
                  <a:lnTo>
                    <a:pt x="244" y="445"/>
                  </a:lnTo>
                  <a:lnTo>
                    <a:pt x="194" y="466"/>
                  </a:lnTo>
                  <a:lnTo>
                    <a:pt x="146" y="491"/>
                  </a:lnTo>
                  <a:lnTo>
                    <a:pt x="104" y="513"/>
                  </a:lnTo>
                  <a:lnTo>
                    <a:pt x="67" y="538"/>
                  </a:lnTo>
                  <a:lnTo>
                    <a:pt x="31" y="561"/>
                  </a:lnTo>
                  <a:lnTo>
                    <a:pt x="0" y="585"/>
                  </a:lnTo>
                  <a:lnTo>
                    <a:pt x="41" y="495"/>
                  </a:lnTo>
                  <a:lnTo>
                    <a:pt x="84" y="416"/>
                  </a:lnTo>
                  <a:lnTo>
                    <a:pt x="132" y="342"/>
                  </a:lnTo>
                  <a:lnTo>
                    <a:pt x="182" y="279"/>
                  </a:lnTo>
                  <a:lnTo>
                    <a:pt x="236" y="223"/>
                  </a:lnTo>
                  <a:lnTo>
                    <a:pt x="290" y="173"/>
                  </a:lnTo>
                  <a:lnTo>
                    <a:pt x="347" y="132"/>
                  </a:lnTo>
                  <a:lnTo>
                    <a:pt x="405" y="96"/>
                  </a:lnTo>
                  <a:lnTo>
                    <a:pt x="465" y="67"/>
                  </a:lnTo>
                  <a:lnTo>
                    <a:pt x="527" y="42"/>
                  </a:lnTo>
                  <a:lnTo>
                    <a:pt x="589" y="24"/>
                  </a:lnTo>
                  <a:lnTo>
                    <a:pt x="653" y="11"/>
                  </a:lnTo>
                  <a:lnTo>
                    <a:pt x="716" y="3"/>
                  </a:lnTo>
                  <a:lnTo>
                    <a:pt x="780" y="0"/>
                  </a:lnTo>
                  <a:close/>
                </a:path>
              </a:pathLst>
            </a:custGeom>
            <a:solidFill>
              <a:schemeClr val="bg1">
                <a:alpha val="2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pPr defTabSz="1158642">
                <a:defRPr/>
              </a:pPr>
              <a:endParaRPr lang="en-IN" sz="1521" dirty="0">
                <a:solidFill>
                  <a:prstClr val="black"/>
                </a:solidFill>
                <a:latin typeface="Arial Narrow" panose="020B0606020202030204" pitchFamily="34" charset="0"/>
              </a:endParaRPr>
            </a:p>
          </p:txBody>
        </p:sp>
      </p:grpSp>
      <p:grpSp>
        <p:nvGrpSpPr>
          <p:cNvPr id="64" name="Group 18"/>
          <p:cNvGrpSpPr/>
          <p:nvPr/>
        </p:nvGrpSpPr>
        <p:grpSpPr>
          <a:xfrm>
            <a:off x="4669939" y="3218916"/>
            <a:ext cx="1158830" cy="842747"/>
            <a:chOff x="6181660" y="3423807"/>
            <a:chExt cx="1405915" cy="1064138"/>
          </a:xfrm>
        </p:grpSpPr>
        <p:sp>
          <p:nvSpPr>
            <p:cNvPr id="65" name="Freeform 24"/>
            <p:cNvSpPr>
              <a:spLocks/>
            </p:cNvSpPr>
            <p:nvPr/>
          </p:nvSpPr>
          <p:spPr bwMode="auto">
            <a:xfrm>
              <a:off x="6181660" y="3423807"/>
              <a:ext cx="1405915" cy="1064138"/>
            </a:xfrm>
            <a:custGeom>
              <a:avLst/>
              <a:gdLst>
                <a:gd name="T0" fmla="*/ 1050 w 1883"/>
                <a:gd name="T1" fmla="*/ 5 h 1426"/>
                <a:gd name="T2" fmla="*/ 1167 w 1883"/>
                <a:gd name="T3" fmla="*/ 28 h 1426"/>
                <a:gd name="T4" fmla="*/ 1274 w 1883"/>
                <a:gd name="T5" fmla="*/ 69 h 1426"/>
                <a:gd name="T6" fmla="*/ 1370 w 1883"/>
                <a:gd name="T7" fmla="*/ 124 h 1426"/>
                <a:gd name="T8" fmla="*/ 1458 w 1883"/>
                <a:gd name="T9" fmla="*/ 192 h 1426"/>
                <a:gd name="T10" fmla="*/ 1536 w 1883"/>
                <a:gd name="T11" fmla="*/ 269 h 1426"/>
                <a:gd name="T12" fmla="*/ 1605 w 1883"/>
                <a:gd name="T13" fmla="*/ 354 h 1426"/>
                <a:gd name="T14" fmla="*/ 1665 w 1883"/>
                <a:gd name="T15" fmla="*/ 442 h 1426"/>
                <a:gd name="T16" fmla="*/ 1717 w 1883"/>
                <a:gd name="T17" fmla="*/ 531 h 1426"/>
                <a:gd name="T18" fmla="*/ 1761 w 1883"/>
                <a:gd name="T19" fmla="*/ 619 h 1426"/>
                <a:gd name="T20" fmla="*/ 1797 w 1883"/>
                <a:gd name="T21" fmla="*/ 702 h 1426"/>
                <a:gd name="T22" fmla="*/ 1826 w 1883"/>
                <a:gd name="T23" fmla="*/ 779 h 1426"/>
                <a:gd name="T24" fmla="*/ 1851 w 1883"/>
                <a:gd name="T25" fmla="*/ 846 h 1426"/>
                <a:gd name="T26" fmla="*/ 1867 w 1883"/>
                <a:gd name="T27" fmla="*/ 900 h 1426"/>
                <a:gd name="T28" fmla="*/ 1877 w 1883"/>
                <a:gd name="T29" fmla="*/ 937 h 1426"/>
                <a:gd name="T30" fmla="*/ 1881 w 1883"/>
                <a:gd name="T31" fmla="*/ 958 h 1426"/>
                <a:gd name="T32" fmla="*/ 1789 w 1883"/>
                <a:gd name="T33" fmla="*/ 1046 h 1426"/>
                <a:gd name="T34" fmla="*/ 1610 w 1883"/>
                <a:gd name="T35" fmla="*/ 1186 h 1426"/>
                <a:gd name="T36" fmla="*/ 1442 w 1883"/>
                <a:gd name="T37" fmla="*/ 1291 h 1426"/>
                <a:gd name="T38" fmla="*/ 1284 w 1883"/>
                <a:gd name="T39" fmla="*/ 1364 h 1426"/>
                <a:gd name="T40" fmla="*/ 1136 w 1883"/>
                <a:gd name="T41" fmla="*/ 1408 h 1426"/>
                <a:gd name="T42" fmla="*/ 998 w 1883"/>
                <a:gd name="T43" fmla="*/ 1426 h 1426"/>
                <a:gd name="T44" fmla="*/ 869 w 1883"/>
                <a:gd name="T45" fmla="*/ 1420 h 1426"/>
                <a:gd name="T46" fmla="*/ 752 w 1883"/>
                <a:gd name="T47" fmla="*/ 1392 h 1426"/>
                <a:gd name="T48" fmla="*/ 643 w 1883"/>
                <a:gd name="T49" fmla="*/ 1348 h 1426"/>
                <a:gd name="T50" fmla="*/ 544 w 1883"/>
                <a:gd name="T51" fmla="*/ 1288 h 1426"/>
                <a:gd name="T52" fmla="*/ 452 w 1883"/>
                <a:gd name="T53" fmla="*/ 1217 h 1426"/>
                <a:gd name="T54" fmla="*/ 371 w 1883"/>
                <a:gd name="T55" fmla="*/ 1136 h 1426"/>
                <a:gd name="T56" fmla="*/ 298 w 1883"/>
                <a:gd name="T57" fmla="*/ 1050 h 1426"/>
                <a:gd name="T58" fmla="*/ 233 w 1883"/>
                <a:gd name="T59" fmla="*/ 960 h 1426"/>
                <a:gd name="T60" fmla="*/ 177 w 1883"/>
                <a:gd name="T61" fmla="*/ 870 h 1426"/>
                <a:gd name="T62" fmla="*/ 129 w 1883"/>
                <a:gd name="T63" fmla="*/ 782 h 1426"/>
                <a:gd name="T64" fmla="*/ 89 w 1883"/>
                <a:gd name="T65" fmla="*/ 701 h 1426"/>
                <a:gd name="T66" fmla="*/ 57 w 1883"/>
                <a:gd name="T67" fmla="*/ 628 h 1426"/>
                <a:gd name="T68" fmla="*/ 31 w 1883"/>
                <a:gd name="T69" fmla="*/ 566 h 1426"/>
                <a:gd name="T70" fmla="*/ 15 w 1883"/>
                <a:gd name="T71" fmla="*/ 517 h 1426"/>
                <a:gd name="T72" fmla="*/ 3 w 1883"/>
                <a:gd name="T73" fmla="*/ 486 h 1426"/>
                <a:gd name="T74" fmla="*/ 0 w 1883"/>
                <a:gd name="T75" fmla="*/ 476 h 1426"/>
                <a:gd name="T76" fmla="*/ 195 w 1883"/>
                <a:gd name="T77" fmla="*/ 316 h 1426"/>
                <a:gd name="T78" fmla="*/ 379 w 1883"/>
                <a:gd name="T79" fmla="*/ 192 h 1426"/>
                <a:gd name="T80" fmla="*/ 548 w 1883"/>
                <a:gd name="T81" fmla="*/ 103 h 1426"/>
                <a:gd name="T82" fmla="*/ 706 w 1883"/>
                <a:gd name="T83" fmla="*/ 43 h 1426"/>
                <a:gd name="T84" fmla="*/ 853 w 1883"/>
                <a:gd name="T85" fmla="*/ 8 h 1426"/>
                <a:gd name="T86" fmla="*/ 986 w 1883"/>
                <a:gd name="T87"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3" h="1426">
                  <a:moveTo>
                    <a:pt x="986" y="0"/>
                  </a:moveTo>
                  <a:lnTo>
                    <a:pt x="1050" y="5"/>
                  </a:lnTo>
                  <a:lnTo>
                    <a:pt x="1110" y="13"/>
                  </a:lnTo>
                  <a:lnTo>
                    <a:pt x="1167" y="28"/>
                  </a:lnTo>
                  <a:lnTo>
                    <a:pt x="1222" y="46"/>
                  </a:lnTo>
                  <a:lnTo>
                    <a:pt x="1274" y="69"/>
                  </a:lnTo>
                  <a:lnTo>
                    <a:pt x="1323" y="95"/>
                  </a:lnTo>
                  <a:lnTo>
                    <a:pt x="1370" y="124"/>
                  </a:lnTo>
                  <a:lnTo>
                    <a:pt x="1416" y="157"/>
                  </a:lnTo>
                  <a:lnTo>
                    <a:pt x="1458" y="192"/>
                  </a:lnTo>
                  <a:lnTo>
                    <a:pt x="1499" y="230"/>
                  </a:lnTo>
                  <a:lnTo>
                    <a:pt x="1536" y="269"/>
                  </a:lnTo>
                  <a:lnTo>
                    <a:pt x="1572" y="311"/>
                  </a:lnTo>
                  <a:lnTo>
                    <a:pt x="1605" y="354"/>
                  </a:lnTo>
                  <a:lnTo>
                    <a:pt x="1636" y="398"/>
                  </a:lnTo>
                  <a:lnTo>
                    <a:pt x="1665" y="442"/>
                  </a:lnTo>
                  <a:lnTo>
                    <a:pt x="1691" y="486"/>
                  </a:lnTo>
                  <a:lnTo>
                    <a:pt x="1717" y="531"/>
                  </a:lnTo>
                  <a:lnTo>
                    <a:pt x="1740" y="575"/>
                  </a:lnTo>
                  <a:lnTo>
                    <a:pt x="1761" y="619"/>
                  </a:lnTo>
                  <a:lnTo>
                    <a:pt x="1781" y="662"/>
                  </a:lnTo>
                  <a:lnTo>
                    <a:pt x="1797" y="702"/>
                  </a:lnTo>
                  <a:lnTo>
                    <a:pt x="1813" y="742"/>
                  </a:lnTo>
                  <a:lnTo>
                    <a:pt x="1826" y="779"/>
                  </a:lnTo>
                  <a:lnTo>
                    <a:pt x="1839" y="813"/>
                  </a:lnTo>
                  <a:lnTo>
                    <a:pt x="1851" y="846"/>
                  </a:lnTo>
                  <a:lnTo>
                    <a:pt x="1859" y="874"/>
                  </a:lnTo>
                  <a:lnTo>
                    <a:pt x="1867" y="900"/>
                  </a:lnTo>
                  <a:lnTo>
                    <a:pt x="1872" y="921"/>
                  </a:lnTo>
                  <a:lnTo>
                    <a:pt x="1877" y="937"/>
                  </a:lnTo>
                  <a:lnTo>
                    <a:pt x="1880" y="950"/>
                  </a:lnTo>
                  <a:lnTo>
                    <a:pt x="1881" y="958"/>
                  </a:lnTo>
                  <a:lnTo>
                    <a:pt x="1883" y="962"/>
                  </a:lnTo>
                  <a:lnTo>
                    <a:pt x="1789" y="1046"/>
                  </a:lnTo>
                  <a:lnTo>
                    <a:pt x="1698" y="1120"/>
                  </a:lnTo>
                  <a:lnTo>
                    <a:pt x="1610" y="1186"/>
                  </a:lnTo>
                  <a:lnTo>
                    <a:pt x="1525" y="1244"/>
                  </a:lnTo>
                  <a:lnTo>
                    <a:pt x="1442" y="1291"/>
                  </a:lnTo>
                  <a:lnTo>
                    <a:pt x="1361" y="1332"/>
                  </a:lnTo>
                  <a:lnTo>
                    <a:pt x="1284" y="1364"/>
                  </a:lnTo>
                  <a:lnTo>
                    <a:pt x="1208" y="1390"/>
                  </a:lnTo>
                  <a:lnTo>
                    <a:pt x="1136" y="1408"/>
                  </a:lnTo>
                  <a:lnTo>
                    <a:pt x="1066" y="1420"/>
                  </a:lnTo>
                  <a:lnTo>
                    <a:pt x="998" y="1426"/>
                  </a:lnTo>
                  <a:lnTo>
                    <a:pt x="933" y="1424"/>
                  </a:lnTo>
                  <a:lnTo>
                    <a:pt x="869" y="1420"/>
                  </a:lnTo>
                  <a:lnTo>
                    <a:pt x="809" y="1408"/>
                  </a:lnTo>
                  <a:lnTo>
                    <a:pt x="752" y="1392"/>
                  </a:lnTo>
                  <a:lnTo>
                    <a:pt x="697" y="1372"/>
                  </a:lnTo>
                  <a:lnTo>
                    <a:pt x="643" y="1348"/>
                  </a:lnTo>
                  <a:lnTo>
                    <a:pt x="591" y="1320"/>
                  </a:lnTo>
                  <a:lnTo>
                    <a:pt x="544" y="1288"/>
                  </a:lnTo>
                  <a:lnTo>
                    <a:pt x="496" y="1253"/>
                  </a:lnTo>
                  <a:lnTo>
                    <a:pt x="452" y="1217"/>
                  </a:lnTo>
                  <a:lnTo>
                    <a:pt x="410" y="1178"/>
                  </a:lnTo>
                  <a:lnTo>
                    <a:pt x="371" y="1136"/>
                  </a:lnTo>
                  <a:lnTo>
                    <a:pt x="334" y="1094"/>
                  </a:lnTo>
                  <a:lnTo>
                    <a:pt x="298" y="1050"/>
                  </a:lnTo>
                  <a:lnTo>
                    <a:pt x="264" y="1006"/>
                  </a:lnTo>
                  <a:lnTo>
                    <a:pt x="233" y="960"/>
                  </a:lnTo>
                  <a:lnTo>
                    <a:pt x="203" y="916"/>
                  </a:lnTo>
                  <a:lnTo>
                    <a:pt x="177" y="870"/>
                  </a:lnTo>
                  <a:lnTo>
                    <a:pt x="151" y="826"/>
                  </a:lnTo>
                  <a:lnTo>
                    <a:pt x="129" y="782"/>
                  </a:lnTo>
                  <a:lnTo>
                    <a:pt x="107" y="742"/>
                  </a:lnTo>
                  <a:lnTo>
                    <a:pt x="89" y="701"/>
                  </a:lnTo>
                  <a:lnTo>
                    <a:pt x="72" y="663"/>
                  </a:lnTo>
                  <a:lnTo>
                    <a:pt x="57" y="628"/>
                  </a:lnTo>
                  <a:lnTo>
                    <a:pt x="42" y="595"/>
                  </a:lnTo>
                  <a:lnTo>
                    <a:pt x="31" y="566"/>
                  </a:lnTo>
                  <a:lnTo>
                    <a:pt x="21" y="540"/>
                  </a:lnTo>
                  <a:lnTo>
                    <a:pt x="15" y="517"/>
                  </a:lnTo>
                  <a:lnTo>
                    <a:pt x="8" y="499"/>
                  </a:lnTo>
                  <a:lnTo>
                    <a:pt x="3" y="486"/>
                  </a:lnTo>
                  <a:lnTo>
                    <a:pt x="2" y="478"/>
                  </a:lnTo>
                  <a:lnTo>
                    <a:pt x="0" y="476"/>
                  </a:lnTo>
                  <a:lnTo>
                    <a:pt x="99" y="391"/>
                  </a:lnTo>
                  <a:lnTo>
                    <a:pt x="195" y="316"/>
                  </a:lnTo>
                  <a:lnTo>
                    <a:pt x="290" y="251"/>
                  </a:lnTo>
                  <a:lnTo>
                    <a:pt x="379" y="192"/>
                  </a:lnTo>
                  <a:lnTo>
                    <a:pt x="465" y="144"/>
                  </a:lnTo>
                  <a:lnTo>
                    <a:pt x="548" y="103"/>
                  </a:lnTo>
                  <a:lnTo>
                    <a:pt x="630" y="69"/>
                  </a:lnTo>
                  <a:lnTo>
                    <a:pt x="706" y="43"/>
                  </a:lnTo>
                  <a:lnTo>
                    <a:pt x="781" y="21"/>
                  </a:lnTo>
                  <a:lnTo>
                    <a:pt x="853" y="8"/>
                  </a:lnTo>
                  <a:lnTo>
                    <a:pt x="921" y="2"/>
                  </a:lnTo>
                  <a:lnTo>
                    <a:pt x="986" y="0"/>
                  </a:lnTo>
                  <a:close/>
                </a:path>
              </a:pathLst>
            </a:custGeom>
            <a:solidFill>
              <a:schemeClr val="accent2"/>
            </a:solidFill>
            <a:ln w="0">
              <a:noFill/>
              <a:prstDash val="solid"/>
              <a:round/>
              <a:headEnd/>
              <a:tailEnd/>
            </a:ln>
          </p:spPr>
          <p:txBody>
            <a:bodyPr vert="horz" wrap="square" lIns="86935" tIns="43467" rIns="86935" bIns="43467" numCol="1" anchor="t" anchorCtr="0" compatLnSpc="1">
              <a:prstTxWarp prst="textNoShape">
                <a:avLst/>
              </a:prstTxWarp>
            </a:bodyPr>
            <a:lstStyle/>
            <a:p>
              <a:pPr defTabSz="1158642">
                <a:defRPr/>
              </a:pPr>
              <a:endParaRPr lang="en-IN" sz="1521" dirty="0">
                <a:solidFill>
                  <a:prstClr val="black"/>
                </a:solidFill>
                <a:latin typeface="Arial Narrow" panose="020B0606020202030204" pitchFamily="34" charset="0"/>
              </a:endParaRPr>
            </a:p>
          </p:txBody>
        </p:sp>
        <p:sp>
          <p:nvSpPr>
            <p:cNvPr id="66" name="Freeform 31"/>
            <p:cNvSpPr>
              <a:spLocks/>
            </p:cNvSpPr>
            <p:nvPr/>
          </p:nvSpPr>
          <p:spPr bwMode="auto">
            <a:xfrm>
              <a:off x="6181660" y="3553652"/>
              <a:ext cx="1046227" cy="932800"/>
            </a:xfrm>
            <a:custGeom>
              <a:avLst/>
              <a:gdLst>
                <a:gd name="T0" fmla="*/ 410 w 1401"/>
                <a:gd name="T1" fmla="*/ 0 h 1249"/>
                <a:gd name="T2" fmla="*/ 418 w 1401"/>
                <a:gd name="T3" fmla="*/ 32 h 1249"/>
                <a:gd name="T4" fmla="*/ 430 w 1401"/>
                <a:gd name="T5" fmla="*/ 71 h 1249"/>
                <a:gd name="T6" fmla="*/ 446 w 1401"/>
                <a:gd name="T7" fmla="*/ 115 h 1249"/>
                <a:gd name="T8" fmla="*/ 465 w 1401"/>
                <a:gd name="T9" fmla="*/ 164 h 1249"/>
                <a:gd name="T10" fmla="*/ 488 w 1401"/>
                <a:gd name="T11" fmla="*/ 218 h 1249"/>
                <a:gd name="T12" fmla="*/ 514 w 1401"/>
                <a:gd name="T13" fmla="*/ 277 h 1249"/>
                <a:gd name="T14" fmla="*/ 547 w 1401"/>
                <a:gd name="T15" fmla="*/ 338 h 1249"/>
                <a:gd name="T16" fmla="*/ 583 w 1401"/>
                <a:gd name="T17" fmla="*/ 404 h 1249"/>
                <a:gd name="T18" fmla="*/ 625 w 1401"/>
                <a:gd name="T19" fmla="*/ 470 h 1249"/>
                <a:gd name="T20" fmla="*/ 672 w 1401"/>
                <a:gd name="T21" fmla="*/ 539 h 1249"/>
                <a:gd name="T22" fmla="*/ 726 w 1401"/>
                <a:gd name="T23" fmla="*/ 609 h 1249"/>
                <a:gd name="T24" fmla="*/ 786 w 1401"/>
                <a:gd name="T25" fmla="*/ 679 h 1249"/>
                <a:gd name="T26" fmla="*/ 851 w 1401"/>
                <a:gd name="T27" fmla="*/ 749 h 1249"/>
                <a:gd name="T28" fmla="*/ 924 w 1401"/>
                <a:gd name="T29" fmla="*/ 819 h 1249"/>
                <a:gd name="T30" fmla="*/ 1004 w 1401"/>
                <a:gd name="T31" fmla="*/ 888 h 1249"/>
                <a:gd name="T32" fmla="*/ 1092 w 1401"/>
                <a:gd name="T33" fmla="*/ 954 h 1249"/>
                <a:gd name="T34" fmla="*/ 1186 w 1401"/>
                <a:gd name="T35" fmla="*/ 1018 h 1249"/>
                <a:gd name="T36" fmla="*/ 1291 w 1401"/>
                <a:gd name="T37" fmla="*/ 1080 h 1249"/>
                <a:gd name="T38" fmla="*/ 1401 w 1401"/>
                <a:gd name="T39" fmla="*/ 1137 h 1249"/>
                <a:gd name="T40" fmla="*/ 1315 w 1401"/>
                <a:gd name="T41" fmla="*/ 1176 h 1249"/>
                <a:gd name="T42" fmla="*/ 1230 w 1401"/>
                <a:gd name="T43" fmla="*/ 1207 h 1249"/>
                <a:gd name="T44" fmla="*/ 1151 w 1401"/>
                <a:gd name="T45" fmla="*/ 1230 h 1249"/>
                <a:gd name="T46" fmla="*/ 1073 w 1401"/>
                <a:gd name="T47" fmla="*/ 1245 h 1249"/>
                <a:gd name="T48" fmla="*/ 998 w 1401"/>
                <a:gd name="T49" fmla="*/ 1249 h 1249"/>
                <a:gd name="T50" fmla="*/ 926 w 1401"/>
                <a:gd name="T51" fmla="*/ 1249 h 1249"/>
                <a:gd name="T52" fmla="*/ 856 w 1401"/>
                <a:gd name="T53" fmla="*/ 1241 h 1249"/>
                <a:gd name="T54" fmla="*/ 791 w 1401"/>
                <a:gd name="T55" fmla="*/ 1228 h 1249"/>
                <a:gd name="T56" fmla="*/ 727 w 1401"/>
                <a:gd name="T57" fmla="*/ 1209 h 1249"/>
                <a:gd name="T58" fmla="*/ 667 w 1401"/>
                <a:gd name="T59" fmla="*/ 1184 h 1249"/>
                <a:gd name="T60" fmla="*/ 610 w 1401"/>
                <a:gd name="T61" fmla="*/ 1155 h 1249"/>
                <a:gd name="T62" fmla="*/ 557 w 1401"/>
                <a:gd name="T63" fmla="*/ 1122 h 1249"/>
                <a:gd name="T64" fmla="*/ 504 w 1401"/>
                <a:gd name="T65" fmla="*/ 1085 h 1249"/>
                <a:gd name="T66" fmla="*/ 456 w 1401"/>
                <a:gd name="T67" fmla="*/ 1044 h 1249"/>
                <a:gd name="T68" fmla="*/ 408 w 1401"/>
                <a:gd name="T69" fmla="*/ 1002 h 1249"/>
                <a:gd name="T70" fmla="*/ 365 w 1401"/>
                <a:gd name="T71" fmla="*/ 956 h 1249"/>
                <a:gd name="T72" fmla="*/ 324 w 1401"/>
                <a:gd name="T73" fmla="*/ 909 h 1249"/>
                <a:gd name="T74" fmla="*/ 286 w 1401"/>
                <a:gd name="T75" fmla="*/ 860 h 1249"/>
                <a:gd name="T76" fmla="*/ 251 w 1401"/>
                <a:gd name="T77" fmla="*/ 809 h 1249"/>
                <a:gd name="T78" fmla="*/ 216 w 1401"/>
                <a:gd name="T79" fmla="*/ 761 h 1249"/>
                <a:gd name="T80" fmla="*/ 185 w 1401"/>
                <a:gd name="T81" fmla="*/ 710 h 1249"/>
                <a:gd name="T82" fmla="*/ 158 w 1401"/>
                <a:gd name="T83" fmla="*/ 661 h 1249"/>
                <a:gd name="T84" fmla="*/ 132 w 1401"/>
                <a:gd name="T85" fmla="*/ 614 h 1249"/>
                <a:gd name="T86" fmla="*/ 109 w 1401"/>
                <a:gd name="T87" fmla="*/ 568 h 1249"/>
                <a:gd name="T88" fmla="*/ 88 w 1401"/>
                <a:gd name="T89" fmla="*/ 523 h 1249"/>
                <a:gd name="T90" fmla="*/ 68 w 1401"/>
                <a:gd name="T91" fmla="*/ 482 h 1249"/>
                <a:gd name="T92" fmla="*/ 52 w 1401"/>
                <a:gd name="T93" fmla="*/ 443 h 1249"/>
                <a:gd name="T94" fmla="*/ 39 w 1401"/>
                <a:gd name="T95" fmla="*/ 409 h 1249"/>
                <a:gd name="T96" fmla="*/ 26 w 1401"/>
                <a:gd name="T97" fmla="*/ 378 h 1249"/>
                <a:gd name="T98" fmla="*/ 16 w 1401"/>
                <a:gd name="T99" fmla="*/ 352 h 1249"/>
                <a:gd name="T100" fmla="*/ 10 w 1401"/>
                <a:gd name="T101" fmla="*/ 329 h 1249"/>
                <a:gd name="T102" fmla="*/ 5 w 1401"/>
                <a:gd name="T103" fmla="*/ 314 h 1249"/>
                <a:gd name="T104" fmla="*/ 2 w 1401"/>
                <a:gd name="T105" fmla="*/ 304 h 1249"/>
                <a:gd name="T106" fmla="*/ 0 w 1401"/>
                <a:gd name="T107" fmla="*/ 301 h 1249"/>
                <a:gd name="T108" fmla="*/ 86 w 1401"/>
                <a:gd name="T109" fmla="*/ 226 h 1249"/>
                <a:gd name="T110" fmla="*/ 171 w 1401"/>
                <a:gd name="T111" fmla="*/ 159 h 1249"/>
                <a:gd name="T112" fmla="*/ 254 w 1401"/>
                <a:gd name="T113" fmla="*/ 101 h 1249"/>
                <a:gd name="T114" fmla="*/ 332 w 1401"/>
                <a:gd name="T115" fmla="*/ 47 h 1249"/>
                <a:gd name="T116" fmla="*/ 410 w 1401"/>
                <a:gd name="T117"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1" h="1249">
                  <a:moveTo>
                    <a:pt x="410" y="0"/>
                  </a:moveTo>
                  <a:lnTo>
                    <a:pt x="418" y="32"/>
                  </a:lnTo>
                  <a:lnTo>
                    <a:pt x="430" y="71"/>
                  </a:lnTo>
                  <a:lnTo>
                    <a:pt x="446" y="115"/>
                  </a:lnTo>
                  <a:lnTo>
                    <a:pt x="465" y="164"/>
                  </a:lnTo>
                  <a:lnTo>
                    <a:pt x="488" y="218"/>
                  </a:lnTo>
                  <a:lnTo>
                    <a:pt x="514" y="277"/>
                  </a:lnTo>
                  <a:lnTo>
                    <a:pt x="547" y="338"/>
                  </a:lnTo>
                  <a:lnTo>
                    <a:pt x="583" y="404"/>
                  </a:lnTo>
                  <a:lnTo>
                    <a:pt x="625" y="470"/>
                  </a:lnTo>
                  <a:lnTo>
                    <a:pt x="672" y="539"/>
                  </a:lnTo>
                  <a:lnTo>
                    <a:pt x="726" y="609"/>
                  </a:lnTo>
                  <a:lnTo>
                    <a:pt x="786" y="679"/>
                  </a:lnTo>
                  <a:lnTo>
                    <a:pt x="851" y="749"/>
                  </a:lnTo>
                  <a:lnTo>
                    <a:pt x="924" y="819"/>
                  </a:lnTo>
                  <a:lnTo>
                    <a:pt x="1004" y="888"/>
                  </a:lnTo>
                  <a:lnTo>
                    <a:pt x="1092" y="954"/>
                  </a:lnTo>
                  <a:lnTo>
                    <a:pt x="1186" y="1018"/>
                  </a:lnTo>
                  <a:lnTo>
                    <a:pt x="1291" y="1080"/>
                  </a:lnTo>
                  <a:lnTo>
                    <a:pt x="1401" y="1137"/>
                  </a:lnTo>
                  <a:lnTo>
                    <a:pt x="1315" y="1176"/>
                  </a:lnTo>
                  <a:lnTo>
                    <a:pt x="1230" y="1207"/>
                  </a:lnTo>
                  <a:lnTo>
                    <a:pt x="1151" y="1230"/>
                  </a:lnTo>
                  <a:lnTo>
                    <a:pt x="1073" y="1245"/>
                  </a:lnTo>
                  <a:lnTo>
                    <a:pt x="998" y="1249"/>
                  </a:lnTo>
                  <a:lnTo>
                    <a:pt x="926" y="1249"/>
                  </a:lnTo>
                  <a:lnTo>
                    <a:pt x="856" y="1241"/>
                  </a:lnTo>
                  <a:lnTo>
                    <a:pt x="791" y="1228"/>
                  </a:lnTo>
                  <a:lnTo>
                    <a:pt x="727" y="1209"/>
                  </a:lnTo>
                  <a:lnTo>
                    <a:pt x="667" y="1184"/>
                  </a:lnTo>
                  <a:lnTo>
                    <a:pt x="610" y="1155"/>
                  </a:lnTo>
                  <a:lnTo>
                    <a:pt x="557" y="1122"/>
                  </a:lnTo>
                  <a:lnTo>
                    <a:pt x="504" y="1085"/>
                  </a:lnTo>
                  <a:lnTo>
                    <a:pt x="456" y="1044"/>
                  </a:lnTo>
                  <a:lnTo>
                    <a:pt x="408" y="1002"/>
                  </a:lnTo>
                  <a:lnTo>
                    <a:pt x="365" y="956"/>
                  </a:lnTo>
                  <a:lnTo>
                    <a:pt x="324" y="909"/>
                  </a:lnTo>
                  <a:lnTo>
                    <a:pt x="286" y="860"/>
                  </a:lnTo>
                  <a:lnTo>
                    <a:pt x="251" y="809"/>
                  </a:lnTo>
                  <a:lnTo>
                    <a:pt x="216" y="761"/>
                  </a:lnTo>
                  <a:lnTo>
                    <a:pt x="185" y="710"/>
                  </a:lnTo>
                  <a:lnTo>
                    <a:pt x="158" y="661"/>
                  </a:lnTo>
                  <a:lnTo>
                    <a:pt x="132" y="614"/>
                  </a:lnTo>
                  <a:lnTo>
                    <a:pt x="109" y="568"/>
                  </a:lnTo>
                  <a:lnTo>
                    <a:pt x="88" y="523"/>
                  </a:lnTo>
                  <a:lnTo>
                    <a:pt x="68" y="482"/>
                  </a:lnTo>
                  <a:lnTo>
                    <a:pt x="52" y="443"/>
                  </a:lnTo>
                  <a:lnTo>
                    <a:pt x="39" y="409"/>
                  </a:lnTo>
                  <a:lnTo>
                    <a:pt x="26" y="378"/>
                  </a:lnTo>
                  <a:lnTo>
                    <a:pt x="16" y="352"/>
                  </a:lnTo>
                  <a:lnTo>
                    <a:pt x="10" y="329"/>
                  </a:lnTo>
                  <a:lnTo>
                    <a:pt x="5" y="314"/>
                  </a:lnTo>
                  <a:lnTo>
                    <a:pt x="2" y="304"/>
                  </a:lnTo>
                  <a:lnTo>
                    <a:pt x="0" y="301"/>
                  </a:lnTo>
                  <a:lnTo>
                    <a:pt x="86" y="226"/>
                  </a:lnTo>
                  <a:lnTo>
                    <a:pt x="171" y="159"/>
                  </a:lnTo>
                  <a:lnTo>
                    <a:pt x="254" y="101"/>
                  </a:lnTo>
                  <a:lnTo>
                    <a:pt x="332" y="47"/>
                  </a:lnTo>
                  <a:lnTo>
                    <a:pt x="410" y="0"/>
                  </a:lnTo>
                  <a:close/>
                </a:path>
              </a:pathLst>
            </a:custGeom>
            <a:solidFill>
              <a:schemeClr val="bg1">
                <a:alpha val="2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pPr defTabSz="1158642">
                <a:defRPr/>
              </a:pPr>
              <a:endParaRPr lang="en-IN" sz="1521" dirty="0">
                <a:solidFill>
                  <a:prstClr val="black"/>
                </a:solidFill>
                <a:latin typeface="Arial Narrow" panose="020B0606020202030204" pitchFamily="34" charset="0"/>
              </a:endParaRPr>
            </a:p>
          </p:txBody>
        </p:sp>
      </p:grpSp>
      <p:sp>
        <p:nvSpPr>
          <p:cNvPr id="67" name="TextBox 84"/>
          <p:cNvSpPr txBox="1"/>
          <p:nvPr/>
        </p:nvSpPr>
        <p:spPr>
          <a:xfrm>
            <a:off x="2408576" y="1615758"/>
            <a:ext cx="1518711" cy="513602"/>
          </a:xfrm>
          <a:prstGeom prst="rect">
            <a:avLst/>
          </a:prstGeom>
          <a:noFill/>
        </p:spPr>
        <p:txBody>
          <a:bodyPr wrap="square" rtlCol="0">
            <a:spAutoFit/>
          </a:bodyPr>
          <a:lstStyle/>
          <a:p>
            <a:pPr algn="ctr" defTabSz="1158642">
              <a:lnSpc>
                <a:spcPct val="90000"/>
              </a:lnSpc>
              <a:defRPr/>
            </a:pPr>
            <a:r>
              <a:rPr lang="es-CO" sz="1500" b="1" kern="0" dirty="0">
                <a:latin typeface="Arial Narrow" panose="020B0606020202030204" pitchFamily="34" charset="0"/>
                <a:cs typeface="Arial" pitchFamily="34" charset="0"/>
              </a:rPr>
              <a:t>Orientación a resultados</a:t>
            </a:r>
            <a:endParaRPr lang="es-CO" sz="1500" b="1" dirty="0">
              <a:latin typeface="Arial Narrow" panose="020B0606020202030204" pitchFamily="34" charset="0"/>
              <a:cs typeface="Arial" pitchFamily="34" charset="0"/>
            </a:endParaRPr>
          </a:p>
        </p:txBody>
      </p:sp>
      <p:sp>
        <p:nvSpPr>
          <p:cNvPr id="68" name="TextBox 83"/>
          <p:cNvSpPr txBox="1"/>
          <p:nvPr/>
        </p:nvSpPr>
        <p:spPr>
          <a:xfrm>
            <a:off x="2117296" y="2561208"/>
            <a:ext cx="1228196" cy="513602"/>
          </a:xfrm>
          <a:prstGeom prst="rect">
            <a:avLst/>
          </a:prstGeom>
          <a:noFill/>
        </p:spPr>
        <p:txBody>
          <a:bodyPr wrap="square" rtlCol="0">
            <a:spAutoFit/>
          </a:bodyPr>
          <a:lstStyle>
            <a:defPPr>
              <a:defRPr lang="es-ES"/>
            </a:defPPr>
            <a:lvl1pPr algn="ctr" defTabSz="1218816">
              <a:lnSpc>
                <a:spcPct val="90000"/>
              </a:lnSpc>
              <a:defRPr sz="1600" b="1" kern="0">
                <a:latin typeface="Arial Narrow" panose="020B0606020202030204" pitchFamily="34" charset="0"/>
                <a:cs typeface="Arial" pitchFamily="34" charset="0"/>
              </a:defRPr>
            </a:lvl1pPr>
          </a:lstStyle>
          <a:p>
            <a:r>
              <a:rPr lang="es-CO" sz="1500" dirty="0"/>
              <a:t>Excelencia</a:t>
            </a:r>
            <a:r>
              <a:rPr lang="en-US" sz="1500" dirty="0"/>
              <a:t> y </a:t>
            </a:r>
            <a:r>
              <a:rPr lang="es-CO" sz="1500" dirty="0"/>
              <a:t>calidad</a:t>
            </a:r>
            <a:r>
              <a:rPr lang="en-US" sz="1500" dirty="0"/>
              <a:t> </a:t>
            </a:r>
          </a:p>
        </p:txBody>
      </p:sp>
      <p:sp>
        <p:nvSpPr>
          <p:cNvPr id="69" name="TextBox 37"/>
          <p:cNvSpPr txBox="1"/>
          <p:nvPr/>
        </p:nvSpPr>
        <p:spPr>
          <a:xfrm>
            <a:off x="1873700" y="3404547"/>
            <a:ext cx="1370169" cy="724237"/>
          </a:xfrm>
          <a:prstGeom prst="rect">
            <a:avLst/>
          </a:prstGeom>
          <a:noFill/>
        </p:spPr>
        <p:txBody>
          <a:bodyPr wrap="square" rtlCol="0">
            <a:spAutoFit/>
          </a:bodyPr>
          <a:lstStyle/>
          <a:p>
            <a:pPr algn="ctr" defTabSz="1158642">
              <a:lnSpc>
                <a:spcPct val="90000"/>
              </a:lnSpc>
              <a:defRPr/>
            </a:pPr>
            <a:r>
              <a:rPr lang="es-CO" sz="1500" b="1" kern="0" dirty="0">
                <a:latin typeface="Arial Narrow" panose="020B0606020202030204" pitchFamily="34" charset="0"/>
                <a:cs typeface="Arial" pitchFamily="34" charset="0"/>
              </a:rPr>
              <a:t>Integridad</a:t>
            </a:r>
            <a:r>
              <a:rPr lang="en-US" sz="1500" b="1" kern="0" dirty="0">
                <a:latin typeface="Arial Narrow" panose="020B0606020202030204" pitchFamily="34" charset="0"/>
                <a:cs typeface="Arial" pitchFamily="34" charset="0"/>
              </a:rPr>
              <a:t>, </a:t>
            </a:r>
            <a:r>
              <a:rPr lang="es-CO" sz="1500" b="1" kern="0" dirty="0">
                <a:latin typeface="Arial Narrow" panose="020B0606020202030204" pitchFamily="34" charset="0"/>
                <a:cs typeface="Arial" pitchFamily="34" charset="0"/>
              </a:rPr>
              <a:t>transparencia</a:t>
            </a:r>
            <a:r>
              <a:rPr lang="en-US" sz="1500" b="1" kern="0" dirty="0">
                <a:latin typeface="Arial Narrow" panose="020B0606020202030204" pitchFamily="34" charset="0"/>
                <a:cs typeface="Arial" pitchFamily="34" charset="0"/>
              </a:rPr>
              <a:t> y </a:t>
            </a:r>
            <a:r>
              <a:rPr lang="es-CO" sz="1500" b="1" kern="0" dirty="0">
                <a:latin typeface="Arial Narrow" panose="020B0606020202030204" pitchFamily="34" charset="0"/>
                <a:cs typeface="Arial" pitchFamily="34" charset="0"/>
              </a:rPr>
              <a:t>confianza</a:t>
            </a:r>
            <a:endParaRPr lang="es-CO" sz="1500" b="1" dirty="0">
              <a:latin typeface="Arial Narrow" panose="020B0606020202030204" pitchFamily="34" charset="0"/>
              <a:cs typeface="Arial" pitchFamily="34" charset="0"/>
            </a:endParaRPr>
          </a:p>
        </p:txBody>
      </p:sp>
      <p:sp>
        <p:nvSpPr>
          <p:cNvPr id="70" name="TextBox 86"/>
          <p:cNvSpPr txBox="1"/>
          <p:nvPr/>
        </p:nvSpPr>
        <p:spPr>
          <a:xfrm>
            <a:off x="5332213" y="1646572"/>
            <a:ext cx="1472089" cy="513602"/>
          </a:xfrm>
          <a:prstGeom prst="rect">
            <a:avLst/>
          </a:prstGeom>
          <a:noFill/>
        </p:spPr>
        <p:txBody>
          <a:bodyPr wrap="square" rtlCol="0">
            <a:spAutoFit/>
          </a:bodyPr>
          <a:lstStyle>
            <a:defPPr>
              <a:defRPr lang="es-ES"/>
            </a:defPPr>
            <a:lvl1pPr algn="ctr" defTabSz="1218816">
              <a:lnSpc>
                <a:spcPct val="90000"/>
              </a:lnSpc>
              <a:defRPr sz="1600" b="1" kern="0">
                <a:latin typeface="Arial Narrow" panose="020B0606020202030204" pitchFamily="34" charset="0"/>
                <a:cs typeface="Arial" pitchFamily="34" charset="0"/>
              </a:defRPr>
            </a:lvl1pPr>
          </a:lstStyle>
          <a:p>
            <a:r>
              <a:rPr lang="es-CO" sz="1500" dirty="0"/>
              <a:t>Articulación</a:t>
            </a:r>
            <a:r>
              <a:rPr lang="en-US" sz="1500" dirty="0"/>
              <a:t> </a:t>
            </a:r>
            <a:r>
              <a:rPr lang="es-CO" sz="1500" dirty="0"/>
              <a:t>interinstitucional</a:t>
            </a:r>
          </a:p>
        </p:txBody>
      </p:sp>
      <p:sp>
        <p:nvSpPr>
          <p:cNvPr id="71" name="TextBox 85"/>
          <p:cNvSpPr txBox="1"/>
          <p:nvPr/>
        </p:nvSpPr>
        <p:spPr>
          <a:xfrm>
            <a:off x="5632248" y="2490708"/>
            <a:ext cx="1232717" cy="513602"/>
          </a:xfrm>
          <a:prstGeom prst="rect">
            <a:avLst/>
          </a:prstGeom>
          <a:noFill/>
        </p:spPr>
        <p:txBody>
          <a:bodyPr wrap="square" rtlCol="0">
            <a:spAutoFit/>
          </a:bodyPr>
          <a:lstStyle>
            <a:defPPr>
              <a:defRPr lang="es-ES"/>
            </a:defPPr>
            <a:lvl1pPr algn="ctr" defTabSz="1218816">
              <a:lnSpc>
                <a:spcPct val="90000"/>
              </a:lnSpc>
              <a:defRPr sz="1600" b="1" kern="0">
                <a:latin typeface="Arial Narrow" panose="020B0606020202030204" pitchFamily="34" charset="0"/>
                <a:cs typeface="Arial" pitchFamily="34" charset="0"/>
              </a:defRPr>
            </a:lvl1pPr>
          </a:lstStyle>
          <a:p>
            <a:r>
              <a:rPr lang="es-CO" sz="1500" dirty="0"/>
              <a:t>Aprendizaje</a:t>
            </a:r>
            <a:r>
              <a:rPr lang="en-US" sz="1500" dirty="0"/>
              <a:t> e </a:t>
            </a:r>
            <a:r>
              <a:rPr lang="es-CO" sz="1500" dirty="0"/>
              <a:t>innovación</a:t>
            </a:r>
          </a:p>
        </p:txBody>
      </p:sp>
      <p:sp>
        <p:nvSpPr>
          <p:cNvPr id="72" name="TextBox 82"/>
          <p:cNvSpPr txBox="1"/>
          <p:nvPr/>
        </p:nvSpPr>
        <p:spPr>
          <a:xfrm>
            <a:off x="5754423" y="3404547"/>
            <a:ext cx="1591734" cy="724237"/>
          </a:xfrm>
          <a:prstGeom prst="rect">
            <a:avLst/>
          </a:prstGeom>
          <a:noFill/>
        </p:spPr>
        <p:txBody>
          <a:bodyPr wrap="square" rtlCol="0">
            <a:spAutoFit/>
          </a:bodyPr>
          <a:lstStyle>
            <a:defPPr>
              <a:defRPr lang="es-ES"/>
            </a:defPPr>
            <a:lvl1pPr algn="ctr" defTabSz="1218816">
              <a:lnSpc>
                <a:spcPct val="90000"/>
              </a:lnSpc>
              <a:defRPr sz="1600" b="1" kern="0">
                <a:latin typeface="Arial Narrow" panose="020B0606020202030204" pitchFamily="34" charset="0"/>
                <a:cs typeface="Arial" pitchFamily="34" charset="0"/>
              </a:defRPr>
            </a:lvl1pPr>
          </a:lstStyle>
          <a:p>
            <a:r>
              <a:rPr lang="es-CO" sz="1500" dirty="0"/>
              <a:t>Toma</a:t>
            </a:r>
            <a:r>
              <a:rPr lang="en-US" sz="1500" dirty="0"/>
              <a:t> de </a:t>
            </a:r>
            <a:r>
              <a:rPr lang="es-CO" sz="1500" dirty="0"/>
              <a:t>decisiones</a:t>
            </a:r>
            <a:r>
              <a:rPr lang="en-US" sz="1500" dirty="0"/>
              <a:t> </a:t>
            </a:r>
            <a:r>
              <a:rPr lang="es-CO" sz="1500" dirty="0"/>
              <a:t>basada</a:t>
            </a:r>
            <a:r>
              <a:rPr lang="en-US" sz="1500" dirty="0"/>
              <a:t> </a:t>
            </a:r>
            <a:r>
              <a:rPr lang="es-CO" sz="1500" dirty="0"/>
              <a:t>en</a:t>
            </a:r>
            <a:r>
              <a:rPr lang="en-US" sz="1500" dirty="0"/>
              <a:t> </a:t>
            </a:r>
            <a:r>
              <a:rPr lang="es-CO" sz="1500" dirty="0"/>
              <a:t>evidencia</a:t>
            </a:r>
            <a:r>
              <a:rPr lang="en-US" sz="1500" dirty="0"/>
              <a:t> </a:t>
            </a:r>
          </a:p>
        </p:txBody>
      </p:sp>
      <p:pic>
        <p:nvPicPr>
          <p:cNvPr id="73" name="Imagen 72"/>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3545706" y="1906752"/>
            <a:ext cx="288304" cy="289089"/>
          </a:xfrm>
          <a:prstGeom prst="rect">
            <a:avLst/>
          </a:prstGeom>
          <a:noFill/>
        </p:spPr>
      </p:pic>
      <p:pic>
        <p:nvPicPr>
          <p:cNvPr id="74" name="Imagen 73"/>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3014364" y="2839495"/>
            <a:ext cx="288304" cy="289089"/>
          </a:xfrm>
          <a:prstGeom prst="rect">
            <a:avLst/>
          </a:prstGeom>
        </p:spPr>
      </p:pic>
      <p:pic>
        <p:nvPicPr>
          <p:cNvPr id="75" name="Imagen 74"/>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2954850" y="3917119"/>
            <a:ext cx="288304" cy="289089"/>
          </a:xfrm>
          <a:prstGeom prst="rect">
            <a:avLst/>
          </a:prstGeom>
        </p:spPr>
      </p:pic>
      <p:pic>
        <p:nvPicPr>
          <p:cNvPr id="76" name="Imagen 75"/>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6553876" y="2058140"/>
            <a:ext cx="288304" cy="289089"/>
          </a:xfrm>
          <a:prstGeom prst="rect">
            <a:avLst/>
          </a:prstGeom>
        </p:spPr>
      </p:pic>
      <p:pic>
        <p:nvPicPr>
          <p:cNvPr id="77" name="Imagen 76"/>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6653662" y="2730394"/>
            <a:ext cx="288304" cy="289089"/>
          </a:xfrm>
          <a:prstGeom prst="rect">
            <a:avLst/>
          </a:prstGeom>
        </p:spPr>
      </p:pic>
      <p:pic>
        <p:nvPicPr>
          <p:cNvPr id="78" name="Imagen 7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7013888" y="3843466"/>
            <a:ext cx="288304" cy="289089"/>
          </a:xfrm>
          <a:prstGeom prst="rect">
            <a:avLst/>
          </a:prstGeom>
        </p:spPr>
      </p:pic>
      <p:sp>
        <p:nvSpPr>
          <p:cNvPr id="79" name="CuadroTexto 78"/>
          <p:cNvSpPr txBox="1"/>
          <p:nvPr/>
        </p:nvSpPr>
        <p:spPr>
          <a:xfrm>
            <a:off x="813994" y="1495627"/>
            <a:ext cx="1729953" cy="811042"/>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ctr">
              <a:defRPr sz="1600" b="1">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algn="just"/>
            <a:r>
              <a:rPr lang="es-CO" sz="800" b="0" dirty="0"/>
              <a:t>Toma como eje de toda la gestión pública, las necesidades de los ciudadanos asociadas al propósito fundamental de la entidad, así como los resultados necesarios para su satisfacción.</a:t>
            </a:r>
          </a:p>
        </p:txBody>
      </p:sp>
      <p:sp>
        <p:nvSpPr>
          <p:cNvPr id="80" name="CuadroTexto 79"/>
          <p:cNvSpPr txBox="1"/>
          <p:nvPr/>
        </p:nvSpPr>
        <p:spPr>
          <a:xfrm>
            <a:off x="421931" y="2499507"/>
            <a:ext cx="1591739" cy="746163"/>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800" dirty="0"/>
              <a:t>Lograr que a lo largo del tiempo, los atributos de los servicios o productos públicos, brindados a los ciudadanos, sean los mejores para satisfacer sus necesidades.</a:t>
            </a:r>
          </a:p>
        </p:txBody>
      </p:sp>
      <p:sp>
        <p:nvSpPr>
          <p:cNvPr id="81" name="CuadroTexto 80"/>
          <p:cNvSpPr txBox="1"/>
          <p:nvPr/>
        </p:nvSpPr>
        <p:spPr>
          <a:xfrm>
            <a:off x="500819" y="3597430"/>
            <a:ext cx="1393165" cy="802324"/>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800" dirty="0"/>
              <a:t>Criterios de actuación de los servidores públicos y el deber hacia los ciudadanos: Integridad, gestión ambiental, participación ciudadana</a:t>
            </a:r>
          </a:p>
        </p:txBody>
      </p:sp>
      <p:sp>
        <p:nvSpPr>
          <p:cNvPr id="82" name="CuadroTexto 81"/>
          <p:cNvSpPr txBox="1"/>
          <p:nvPr/>
        </p:nvSpPr>
        <p:spPr>
          <a:xfrm>
            <a:off x="6807571" y="1362684"/>
            <a:ext cx="1937373" cy="962384"/>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800" dirty="0"/>
              <a:t>Adelantar acciones de coordinación, cooperación y articulación con otras organizaciones del sector público y privado, con el fin de formular e implementar estrategias para resolver las necesidades de los ciudadanos asociadas al propósito fundamental de la entidad.</a:t>
            </a:r>
          </a:p>
        </p:txBody>
      </p:sp>
      <p:sp>
        <p:nvSpPr>
          <p:cNvPr id="83" name="CuadroTexto 82"/>
          <p:cNvSpPr txBox="1"/>
          <p:nvPr/>
        </p:nvSpPr>
        <p:spPr>
          <a:xfrm>
            <a:off x="6960276" y="2544750"/>
            <a:ext cx="1852206" cy="67760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800" dirty="0"/>
              <a:t>Mejora permanente, incorporando la innovación, aprovechando la creatividad de sus grupos internos y, en lo posible, de los grupos de interés de la entidad.</a:t>
            </a:r>
          </a:p>
        </p:txBody>
      </p:sp>
      <p:sp>
        <p:nvSpPr>
          <p:cNvPr id="84" name="CuadroTexto 83"/>
          <p:cNvSpPr txBox="1"/>
          <p:nvPr/>
        </p:nvSpPr>
        <p:spPr>
          <a:xfrm>
            <a:off x="7302686" y="3780766"/>
            <a:ext cx="1538593" cy="72867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800" dirty="0"/>
              <a:t>Capturar, analizar y usar información para la toma de decisiones que afectan la consecución de los resultados de la entidad</a:t>
            </a:r>
          </a:p>
        </p:txBody>
      </p:sp>
      <p:sp>
        <p:nvSpPr>
          <p:cNvPr id="43" name="Rectangle 3"/>
          <p:cNvSpPr>
            <a:spLocks noGrp="1" noChangeArrowheads="1"/>
          </p:cNvSpPr>
          <p:nvPr>
            <p:ph type="title"/>
          </p:nvPr>
        </p:nvSpPr>
        <p:spPr>
          <a:xfrm>
            <a:off x="2013670" y="9508"/>
            <a:ext cx="6347932" cy="684931"/>
          </a:xfrm>
          <a:ln w="28575">
            <a:noFill/>
          </a:ln>
        </p:spPr>
        <p:txBody>
          <a:bodyPr wrap="square" anchor="t">
            <a:spAutoFit/>
          </a:bodyPr>
          <a:lstStyle/>
          <a:p>
            <a:pPr>
              <a:spcBef>
                <a:spcPct val="50000"/>
              </a:spcBef>
            </a:pPr>
            <a:r>
              <a:rPr lang="es-CO" altLang="es-CO" sz="3800" b="1" dirty="0">
                <a:solidFill>
                  <a:srgbClr val="003399"/>
                </a:solidFill>
                <a:latin typeface="Arial Narrow" panose="020B0606020202030204" pitchFamily="34" charset="0"/>
              </a:rPr>
              <a:t>Sistema Único de Gestión SUG</a:t>
            </a:r>
            <a:endParaRPr lang="es-ES" altLang="es-CO" sz="3800" b="1" dirty="0">
              <a:solidFill>
                <a:srgbClr val="003399"/>
              </a:solidFill>
              <a:latin typeface="Arial Narrow" panose="020B0606020202030204" pitchFamily="34" charset="0"/>
            </a:endParaRPr>
          </a:p>
        </p:txBody>
      </p:sp>
      <p:sp>
        <p:nvSpPr>
          <p:cNvPr id="45" name="9 Rectángulo"/>
          <p:cNvSpPr/>
          <p:nvPr/>
        </p:nvSpPr>
        <p:spPr>
          <a:xfrm>
            <a:off x="2538916" y="829622"/>
            <a:ext cx="4364339"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500" b="1" dirty="0">
                <a:solidFill>
                  <a:schemeClr val="tx1">
                    <a:lumMod val="65000"/>
                    <a:lumOff val="35000"/>
                  </a:schemeClr>
                </a:solidFill>
                <a:latin typeface="Arial Narrow" panose="020B0606020202030204" pitchFamily="34" charset="0"/>
              </a:rPr>
              <a:t>Principios</a:t>
            </a:r>
          </a:p>
        </p:txBody>
      </p:sp>
      <p:sp>
        <p:nvSpPr>
          <p:cNvPr id="48" name="Marcador de pie de página 2">
            <a:extLst>
              <a:ext uri="{FF2B5EF4-FFF2-40B4-BE49-F238E27FC236}">
                <a16:creationId xmlns:a16="http://schemas.microsoft.com/office/drawing/2014/main" id="{E6DC56C6-AD4B-406D-B7FA-33F86F0BBF6E}"/>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47" name="Grupo 46">
            <a:extLst>
              <a:ext uri="{FF2B5EF4-FFF2-40B4-BE49-F238E27FC236}">
                <a16:creationId xmlns:a16="http://schemas.microsoft.com/office/drawing/2014/main" id="{03CB7960-E56F-4E16-B855-25CE547303D4}"/>
              </a:ext>
            </a:extLst>
          </p:cNvPr>
          <p:cNvGrpSpPr/>
          <p:nvPr/>
        </p:nvGrpSpPr>
        <p:grpSpPr>
          <a:xfrm>
            <a:off x="308680" y="694439"/>
            <a:ext cx="869348" cy="500967"/>
            <a:chOff x="626678" y="746264"/>
            <a:chExt cx="869348" cy="500967"/>
          </a:xfrm>
        </p:grpSpPr>
        <p:sp>
          <p:nvSpPr>
            <p:cNvPr id="51" name="CuadroTexto 50">
              <a:hlinkClick r:id="rId5" action="ppaction://hlinksldjump"/>
              <a:extLst>
                <a:ext uri="{FF2B5EF4-FFF2-40B4-BE49-F238E27FC236}">
                  <a16:creationId xmlns:a16="http://schemas.microsoft.com/office/drawing/2014/main" id="{D4505F74-91DB-4DA6-8919-D9124DB1B75B}"/>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52" name="Imagen 51">
              <a:hlinkClick r:id="rId5" action="ppaction://hlinksldjump"/>
              <a:extLst>
                <a:ext uri="{FF2B5EF4-FFF2-40B4-BE49-F238E27FC236}">
                  <a16:creationId xmlns:a16="http://schemas.microsoft.com/office/drawing/2014/main" id="{97C4918B-B679-4121-932B-1B3F0D49ABC5}"/>
                </a:ext>
              </a:extLst>
            </p:cNvPr>
            <p:cNvPicPr>
              <a:picLocks noChangeAspect="1"/>
            </p:cNvPicPr>
            <p:nvPr/>
          </p:nvPicPr>
          <p:blipFill>
            <a:blip r:embed="rId6"/>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102624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p:cTn id="12" dur="500" fill="hold"/>
                                        <p:tgtEl>
                                          <p:spTgt spid="67"/>
                                        </p:tgtEl>
                                        <p:attrNameLst>
                                          <p:attrName>ppt_w</p:attrName>
                                        </p:attrNameLst>
                                      </p:cBhvr>
                                      <p:tavLst>
                                        <p:tav tm="0">
                                          <p:val>
                                            <p:fltVal val="0"/>
                                          </p:val>
                                        </p:tav>
                                        <p:tav tm="100000">
                                          <p:val>
                                            <p:strVal val="#ppt_w"/>
                                          </p:val>
                                        </p:tav>
                                      </p:tavLst>
                                    </p:anim>
                                    <p:anim calcmode="lin" valueType="num">
                                      <p:cBhvr>
                                        <p:cTn id="13" dur="500" fill="hold"/>
                                        <p:tgtEl>
                                          <p:spTgt spid="67"/>
                                        </p:tgtEl>
                                        <p:attrNameLst>
                                          <p:attrName>ppt_h</p:attrName>
                                        </p:attrNameLst>
                                      </p:cBhvr>
                                      <p:tavLst>
                                        <p:tav tm="0">
                                          <p:val>
                                            <p:fltVal val="0"/>
                                          </p:val>
                                        </p:tav>
                                        <p:tav tm="100000">
                                          <p:val>
                                            <p:strVal val="#ppt_h"/>
                                          </p:val>
                                        </p:tav>
                                      </p:tavLst>
                                    </p:anim>
                                    <p:animEffect transition="in" filter="fade">
                                      <p:cBhvr>
                                        <p:cTn id="14" dur="500"/>
                                        <p:tgtEl>
                                          <p:spTgt spid="67"/>
                                        </p:tgtEl>
                                      </p:cBhvr>
                                    </p:animEffect>
                                  </p:childTnLst>
                                </p:cTn>
                              </p:par>
                              <p:par>
                                <p:cTn id="15" presetID="53" presetClass="entr" presetSubtype="16"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animEffect transition="in" filter="fade">
                                      <p:cBhvr>
                                        <p:cTn id="29" dur="500"/>
                                        <p:tgtEl>
                                          <p:spTgt spid="70"/>
                                        </p:tgtEl>
                                      </p:cBhvr>
                                    </p:animEffect>
                                  </p:childTnLst>
                                </p:cTn>
                              </p:par>
                              <p:par>
                                <p:cTn id="30" presetID="53" presetClass="entr" presetSubtype="16" fill="hold" nodeType="with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p:cTn id="32" dur="500" fill="hold"/>
                                        <p:tgtEl>
                                          <p:spTgt spid="76"/>
                                        </p:tgtEl>
                                        <p:attrNameLst>
                                          <p:attrName>ppt_w</p:attrName>
                                        </p:attrNameLst>
                                      </p:cBhvr>
                                      <p:tavLst>
                                        <p:tav tm="0">
                                          <p:val>
                                            <p:fltVal val="0"/>
                                          </p:val>
                                        </p:tav>
                                        <p:tav tm="100000">
                                          <p:val>
                                            <p:strVal val="#ppt_w"/>
                                          </p:val>
                                        </p:tav>
                                      </p:tavLst>
                                    </p:anim>
                                    <p:anim calcmode="lin" valueType="num">
                                      <p:cBhvr>
                                        <p:cTn id="33" dur="500" fill="hold"/>
                                        <p:tgtEl>
                                          <p:spTgt spid="76"/>
                                        </p:tgtEl>
                                        <p:attrNameLst>
                                          <p:attrName>ppt_h</p:attrName>
                                        </p:attrNameLst>
                                      </p:cBhvr>
                                      <p:tavLst>
                                        <p:tav tm="0">
                                          <p:val>
                                            <p:fltVal val="0"/>
                                          </p:val>
                                        </p:tav>
                                        <p:tav tm="100000">
                                          <p:val>
                                            <p:strVal val="#ppt_h"/>
                                          </p:val>
                                        </p:tav>
                                      </p:tavLst>
                                    </p:anim>
                                    <p:animEffect transition="in" filter="fade">
                                      <p:cBhvr>
                                        <p:cTn id="34" dur="500"/>
                                        <p:tgtEl>
                                          <p:spTgt spid="76"/>
                                        </p:tgtEl>
                                      </p:cBhvr>
                                    </p:animEffect>
                                  </p:childTnLst>
                                </p:cTn>
                              </p:par>
                              <p:par>
                                <p:cTn id="35" presetID="53" presetClass="entr" presetSubtype="16"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p:cTn id="42" dur="500" fill="hold"/>
                                        <p:tgtEl>
                                          <p:spTgt spid="68"/>
                                        </p:tgtEl>
                                        <p:attrNameLst>
                                          <p:attrName>ppt_w</p:attrName>
                                        </p:attrNameLst>
                                      </p:cBhvr>
                                      <p:tavLst>
                                        <p:tav tm="0">
                                          <p:val>
                                            <p:fltVal val="0"/>
                                          </p:val>
                                        </p:tav>
                                        <p:tav tm="100000">
                                          <p:val>
                                            <p:strVal val="#ppt_w"/>
                                          </p:val>
                                        </p:tav>
                                      </p:tavLst>
                                    </p:anim>
                                    <p:anim calcmode="lin" valueType="num">
                                      <p:cBhvr>
                                        <p:cTn id="43" dur="500" fill="hold"/>
                                        <p:tgtEl>
                                          <p:spTgt spid="68"/>
                                        </p:tgtEl>
                                        <p:attrNameLst>
                                          <p:attrName>ppt_h</p:attrName>
                                        </p:attrNameLst>
                                      </p:cBhvr>
                                      <p:tavLst>
                                        <p:tav tm="0">
                                          <p:val>
                                            <p:fltVal val="0"/>
                                          </p:val>
                                        </p:tav>
                                        <p:tav tm="100000">
                                          <p:val>
                                            <p:strVal val="#ppt_h"/>
                                          </p:val>
                                        </p:tav>
                                      </p:tavLst>
                                    </p:anim>
                                    <p:animEffect transition="in" filter="fade">
                                      <p:cBhvr>
                                        <p:cTn id="44" dur="500"/>
                                        <p:tgtEl>
                                          <p:spTgt spid="68"/>
                                        </p:tgtEl>
                                      </p:cBhvr>
                                    </p:animEffect>
                                  </p:childTnLst>
                                </p:cTn>
                              </p:par>
                              <p:par>
                                <p:cTn id="45" presetID="53" presetClass="entr" presetSubtype="16" fill="hold" nodeType="with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p:cTn id="47" dur="500" fill="hold"/>
                                        <p:tgtEl>
                                          <p:spTgt spid="74"/>
                                        </p:tgtEl>
                                        <p:attrNameLst>
                                          <p:attrName>ppt_w</p:attrName>
                                        </p:attrNameLst>
                                      </p:cBhvr>
                                      <p:tavLst>
                                        <p:tav tm="0">
                                          <p:val>
                                            <p:fltVal val="0"/>
                                          </p:val>
                                        </p:tav>
                                        <p:tav tm="100000">
                                          <p:val>
                                            <p:strVal val="#ppt_w"/>
                                          </p:val>
                                        </p:tav>
                                      </p:tavLst>
                                    </p:anim>
                                    <p:anim calcmode="lin" valueType="num">
                                      <p:cBhvr>
                                        <p:cTn id="48" dur="500" fill="hold"/>
                                        <p:tgtEl>
                                          <p:spTgt spid="74"/>
                                        </p:tgtEl>
                                        <p:attrNameLst>
                                          <p:attrName>ppt_h</p:attrName>
                                        </p:attrNameLst>
                                      </p:cBhvr>
                                      <p:tavLst>
                                        <p:tav tm="0">
                                          <p:val>
                                            <p:fltVal val="0"/>
                                          </p:val>
                                        </p:tav>
                                        <p:tav tm="100000">
                                          <p:val>
                                            <p:strVal val="#ppt_h"/>
                                          </p:val>
                                        </p:tav>
                                      </p:tavLst>
                                    </p:anim>
                                    <p:animEffect transition="in" filter="fade">
                                      <p:cBhvr>
                                        <p:cTn id="49" dur="500"/>
                                        <p:tgtEl>
                                          <p:spTgt spid="74"/>
                                        </p:tgtEl>
                                      </p:cBhvr>
                                    </p:animEffect>
                                  </p:childTnLst>
                                </p:cTn>
                              </p:par>
                              <p:par>
                                <p:cTn id="50" presetID="53" presetClass="entr" presetSubtype="16" fill="hold" nodeType="with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p:cTn id="52" dur="500" fill="hold"/>
                                        <p:tgtEl>
                                          <p:spTgt spid="58"/>
                                        </p:tgtEl>
                                        <p:attrNameLst>
                                          <p:attrName>ppt_w</p:attrName>
                                        </p:attrNameLst>
                                      </p:cBhvr>
                                      <p:tavLst>
                                        <p:tav tm="0">
                                          <p:val>
                                            <p:fltVal val="0"/>
                                          </p:val>
                                        </p:tav>
                                        <p:tav tm="100000">
                                          <p:val>
                                            <p:strVal val="#ppt_w"/>
                                          </p:val>
                                        </p:tav>
                                      </p:tavLst>
                                    </p:anim>
                                    <p:anim calcmode="lin" valueType="num">
                                      <p:cBhvr>
                                        <p:cTn id="53" dur="500" fill="hold"/>
                                        <p:tgtEl>
                                          <p:spTgt spid="58"/>
                                        </p:tgtEl>
                                        <p:attrNameLst>
                                          <p:attrName>ppt_h</p:attrName>
                                        </p:attrNameLst>
                                      </p:cBhvr>
                                      <p:tavLst>
                                        <p:tav tm="0">
                                          <p:val>
                                            <p:fltVal val="0"/>
                                          </p:val>
                                        </p:tav>
                                        <p:tav tm="100000">
                                          <p:val>
                                            <p:strVal val="#ppt_h"/>
                                          </p:val>
                                        </p:tav>
                                      </p:tavLst>
                                    </p:anim>
                                    <p:animEffect transition="in" filter="fade">
                                      <p:cBhvr>
                                        <p:cTn id="54" dur="500"/>
                                        <p:tgtEl>
                                          <p:spTgt spid="5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p:cTn id="57" dur="500" fill="hold"/>
                                        <p:tgtEl>
                                          <p:spTgt spid="71"/>
                                        </p:tgtEl>
                                        <p:attrNameLst>
                                          <p:attrName>ppt_w</p:attrName>
                                        </p:attrNameLst>
                                      </p:cBhvr>
                                      <p:tavLst>
                                        <p:tav tm="0">
                                          <p:val>
                                            <p:fltVal val="0"/>
                                          </p:val>
                                        </p:tav>
                                        <p:tav tm="100000">
                                          <p:val>
                                            <p:strVal val="#ppt_w"/>
                                          </p:val>
                                        </p:tav>
                                      </p:tavLst>
                                    </p:anim>
                                    <p:anim calcmode="lin" valueType="num">
                                      <p:cBhvr>
                                        <p:cTn id="58" dur="500" fill="hold"/>
                                        <p:tgtEl>
                                          <p:spTgt spid="71"/>
                                        </p:tgtEl>
                                        <p:attrNameLst>
                                          <p:attrName>ppt_h</p:attrName>
                                        </p:attrNameLst>
                                      </p:cBhvr>
                                      <p:tavLst>
                                        <p:tav tm="0">
                                          <p:val>
                                            <p:fltVal val="0"/>
                                          </p:val>
                                        </p:tav>
                                        <p:tav tm="100000">
                                          <p:val>
                                            <p:strVal val="#ppt_h"/>
                                          </p:val>
                                        </p:tav>
                                      </p:tavLst>
                                    </p:anim>
                                    <p:animEffect transition="in" filter="fade">
                                      <p:cBhvr>
                                        <p:cTn id="59" dur="500"/>
                                        <p:tgtEl>
                                          <p:spTgt spid="71"/>
                                        </p:tgtEl>
                                      </p:cBhvr>
                                    </p:animEffect>
                                  </p:childTnLst>
                                </p:cTn>
                              </p:par>
                              <p:par>
                                <p:cTn id="60" presetID="53" presetClass="entr" presetSubtype="16" fill="hold" nodeType="withEffect">
                                  <p:stCondLst>
                                    <p:cond delay="0"/>
                                  </p:stCondLst>
                                  <p:childTnLst>
                                    <p:set>
                                      <p:cBhvr>
                                        <p:cTn id="61" dur="1" fill="hold">
                                          <p:stCondLst>
                                            <p:cond delay="0"/>
                                          </p:stCondLst>
                                        </p:cTn>
                                        <p:tgtEl>
                                          <p:spTgt spid="77"/>
                                        </p:tgtEl>
                                        <p:attrNameLst>
                                          <p:attrName>style.visibility</p:attrName>
                                        </p:attrNameLst>
                                      </p:cBhvr>
                                      <p:to>
                                        <p:strVal val="visible"/>
                                      </p:to>
                                    </p:set>
                                    <p:anim calcmode="lin" valueType="num">
                                      <p:cBhvr>
                                        <p:cTn id="62" dur="500" fill="hold"/>
                                        <p:tgtEl>
                                          <p:spTgt spid="77"/>
                                        </p:tgtEl>
                                        <p:attrNameLst>
                                          <p:attrName>ppt_w</p:attrName>
                                        </p:attrNameLst>
                                      </p:cBhvr>
                                      <p:tavLst>
                                        <p:tav tm="0">
                                          <p:val>
                                            <p:fltVal val="0"/>
                                          </p:val>
                                        </p:tav>
                                        <p:tav tm="100000">
                                          <p:val>
                                            <p:strVal val="#ppt_w"/>
                                          </p:val>
                                        </p:tav>
                                      </p:tavLst>
                                    </p:anim>
                                    <p:anim calcmode="lin" valueType="num">
                                      <p:cBhvr>
                                        <p:cTn id="63" dur="500" fill="hold"/>
                                        <p:tgtEl>
                                          <p:spTgt spid="77"/>
                                        </p:tgtEl>
                                        <p:attrNameLst>
                                          <p:attrName>ppt_h</p:attrName>
                                        </p:attrNameLst>
                                      </p:cBhvr>
                                      <p:tavLst>
                                        <p:tav tm="0">
                                          <p:val>
                                            <p:fltVal val="0"/>
                                          </p:val>
                                        </p:tav>
                                        <p:tav tm="100000">
                                          <p:val>
                                            <p:strVal val="#ppt_h"/>
                                          </p:val>
                                        </p:tav>
                                      </p:tavLst>
                                    </p:anim>
                                    <p:animEffect transition="in" filter="fade">
                                      <p:cBhvr>
                                        <p:cTn id="64" dur="500"/>
                                        <p:tgtEl>
                                          <p:spTgt spid="77"/>
                                        </p:tgtEl>
                                      </p:cBhvr>
                                    </p:animEffect>
                                  </p:childTnLst>
                                </p:cTn>
                              </p:par>
                              <p:par>
                                <p:cTn id="65" presetID="53" presetClass="entr" presetSubtype="16"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p:cTn id="72" dur="500" fill="hold"/>
                                        <p:tgtEl>
                                          <p:spTgt spid="69"/>
                                        </p:tgtEl>
                                        <p:attrNameLst>
                                          <p:attrName>ppt_w</p:attrName>
                                        </p:attrNameLst>
                                      </p:cBhvr>
                                      <p:tavLst>
                                        <p:tav tm="0">
                                          <p:val>
                                            <p:fltVal val="0"/>
                                          </p:val>
                                        </p:tav>
                                        <p:tav tm="100000">
                                          <p:val>
                                            <p:strVal val="#ppt_w"/>
                                          </p:val>
                                        </p:tav>
                                      </p:tavLst>
                                    </p:anim>
                                    <p:anim calcmode="lin" valueType="num">
                                      <p:cBhvr>
                                        <p:cTn id="73" dur="500" fill="hold"/>
                                        <p:tgtEl>
                                          <p:spTgt spid="69"/>
                                        </p:tgtEl>
                                        <p:attrNameLst>
                                          <p:attrName>ppt_h</p:attrName>
                                        </p:attrNameLst>
                                      </p:cBhvr>
                                      <p:tavLst>
                                        <p:tav tm="0">
                                          <p:val>
                                            <p:fltVal val="0"/>
                                          </p:val>
                                        </p:tav>
                                        <p:tav tm="100000">
                                          <p:val>
                                            <p:strVal val="#ppt_h"/>
                                          </p:val>
                                        </p:tav>
                                      </p:tavLst>
                                    </p:anim>
                                    <p:animEffect transition="in" filter="fade">
                                      <p:cBhvr>
                                        <p:cTn id="74" dur="500"/>
                                        <p:tgtEl>
                                          <p:spTgt spid="69"/>
                                        </p:tgtEl>
                                      </p:cBhvr>
                                    </p:animEffect>
                                  </p:childTnLst>
                                </p:cTn>
                              </p:par>
                              <p:par>
                                <p:cTn id="75" presetID="53" presetClass="entr" presetSubtype="16" fill="hold" nodeType="withEffect">
                                  <p:stCondLst>
                                    <p:cond delay="0"/>
                                  </p:stCondLst>
                                  <p:childTnLst>
                                    <p:set>
                                      <p:cBhvr>
                                        <p:cTn id="76" dur="1" fill="hold">
                                          <p:stCondLst>
                                            <p:cond delay="0"/>
                                          </p:stCondLst>
                                        </p:cTn>
                                        <p:tgtEl>
                                          <p:spTgt spid="75"/>
                                        </p:tgtEl>
                                        <p:attrNameLst>
                                          <p:attrName>style.visibility</p:attrName>
                                        </p:attrNameLst>
                                      </p:cBhvr>
                                      <p:to>
                                        <p:strVal val="visible"/>
                                      </p:to>
                                    </p:set>
                                    <p:anim calcmode="lin" valueType="num">
                                      <p:cBhvr>
                                        <p:cTn id="77" dur="500" fill="hold"/>
                                        <p:tgtEl>
                                          <p:spTgt spid="75"/>
                                        </p:tgtEl>
                                        <p:attrNameLst>
                                          <p:attrName>ppt_w</p:attrName>
                                        </p:attrNameLst>
                                      </p:cBhvr>
                                      <p:tavLst>
                                        <p:tav tm="0">
                                          <p:val>
                                            <p:fltVal val="0"/>
                                          </p:val>
                                        </p:tav>
                                        <p:tav tm="100000">
                                          <p:val>
                                            <p:strVal val="#ppt_w"/>
                                          </p:val>
                                        </p:tav>
                                      </p:tavLst>
                                    </p:anim>
                                    <p:anim calcmode="lin" valueType="num">
                                      <p:cBhvr>
                                        <p:cTn id="78" dur="500" fill="hold"/>
                                        <p:tgtEl>
                                          <p:spTgt spid="75"/>
                                        </p:tgtEl>
                                        <p:attrNameLst>
                                          <p:attrName>ppt_h</p:attrName>
                                        </p:attrNameLst>
                                      </p:cBhvr>
                                      <p:tavLst>
                                        <p:tav tm="0">
                                          <p:val>
                                            <p:fltVal val="0"/>
                                          </p:val>
                                        </p:tav>
                                        <p:tav tm="100000">
                                          <p:val>
                                            <p:strVal val="#ppt_h"/>
                                          </p:val>
                                        </p:tav>
                                      </p:tavLst>
                                    </p:anim>
                                    <p:animEffect transition="in" filter="fade">
                                      <p:cBhvr>
                                        <p:cTn id="79" dur="500"/>
                                        <p:tgtEl>
                                          <p:spTgt spid="75"/>
                                        </p:tgtEl>
                                      </p:cBhvr>
                                    </p:animEffect>
                                  </p:childTnLst>
                                </p:cTn>
                              </p:par>
                              <p:par>
                                <p:cTn id="80" presetID="53" presetClass="entr" presetSubtype="16" fill="hold" nodeType="with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p:cTn id="82" dur="500" fill="hold"/>
                                        <p:tgtEl>
                                          <p:spTgt spid="64"/>
                                        </p:tgtEl>
                                        <p:attrNameLst>
                                          <p:attrName>ppt_w</p:attrName>
                                        </p:attrNameLst>
                                      </p:cBhvr>
                                      <p:tavLst>
                                        <p:tav tm="0">
                                          <p:val>
                                            <p:fltVal val="0"/>
                                          </p:val>
                                        </p:tav>
                                        <p:tav tm="100000">
                                          <p:val>
                                            <p:strVal val="#ppt_w"/>
                                          </p:val>
                                        </p:tav>
                                      </p:tavLst>
                                    </p:anim>
                                    <p:anim calcmode="lin" valueType="num">
                                      <p:cBhvr>
                                        <p:cTn id="83" dur="500" fill="hold"/>
                                        <p:tgtEl>
                                          <p:spTgt spid="64"/>
                                        </p:tgtEl>
                                        <p:attrNameLst>
                                          <p:attrName>ppt_h</p:attrName>
                                        </p:attrNameLst>
                                      </p:cBhvr>
                                      <p:tavLst>
                                        <p:tav tm="0">
                                          <p:val>
                                            <p:fltVal val="0"/>
                                          </p:val>
                                        </p:tav>
                                        <p:tav tm="100000">
                                          <p:val>
                                            <p:strVal val="#ppt_h"/>
                                          </p:val>
                                        </p:tav>
                                      </p:tavLst>
                                    </p:anim>
                                    <p:animEffect transition="in" filter="fade">
                                      <p:cBhvr>
                                        <p:cTn id="84" dur="500"/>
                                        <p:tgtEl>
                                          <p:spTgt spid="6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par>
                                <p:cTn id="90" presetID="53" presetClass="entr" presetSubtype="16" fill="hold" nodeType="with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p:cTn id="92" dur="500" fill="hold"/>
                                        <p:tgtEl>
                                          <p:spTgt spid="78"/>
                                        </p:tgtEl>
                                        <p:attrNameLst>
                                          <p:attrName>ppt_w</p:attrName>
                                        </p:attrNameLst>
                                      </p:cBhvr>
                                      <p:tavLst>
                                        <p:tav tm="0">
                                          <p:val>
                                            <p:fltVal val="0"/>
                                          </p:val>
                                        </p:tav>
                                        <p:tav tm="100000">
                                          <p:val>
                                            <p:strVal val="#ppt_w"/>
                                          </p:val>
                                        </p:tav>
                                      </p:tavLst>
                                    </p:anim>
                                    <p:anim calcmode="lin" valueType="num">
                                      <p:cBhvr>
                                        <p:cTn id="93" dur="500" fill="hold"/>
                                        <p:tgtEl>
                                          <p:spTgt spid="78"/>
                                        </p:tgtEl>
                                        <p:attrNameLst>
                                          <p:attrName>ppt_h</p:attrName>
                                        </p:attrNameLst>
                                      </p:cBhvr>
                                      <p:tavLst>
                                        <p:tav tm="0">
                                          <p:val>
                                            <p:fltVal val="0"/>
                                          </p:val>
                                        </p:tav>
                                        <p:tav tm="100000">
                                          <p:val>
                                            <p:strVal val="#ppt_h"/>
                                          </p:val>
                                        </p:tav>
                                      </p:tavLst>
                                    </p:anim>
                                    <p:animEffect transition="in" filter="fade">
                                      <p:cBhvr>
                                        <p:cTn id="9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67"/>
                    </p:tgtEl>
                  </p:cond>
                </p:stCondLst>
                <p:endSync evt="end" delay="0">
                  <p:rtn val="all"/>
                </p:endSync>
                <p:childTnLst>
                  <p:par>
                    <p:cTn id="96" fill="hold">
                      <p:stCondLst>
                        <p:cond delay="0"/>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79"/>
                                        </p:tgtEl>
                                        <p:attrNameLst>
                                          <p:attrName>style.visibility</p:attrName>
                                        </p:attrNameLst>
                                      </p:cBhvr>
                                      <p:to>
                                        <p:strVal val="visible"/>
                                      </p:to>
                                    </p:set>
                                  </p:childTnLst>
                                </p:cTn>
                              </p:par>
                            </p:childTnLst>
                          </p:cTn>
                        </p:par>
                      </p:childTnLst>
                    </p:cTn>
                  </p:par>
                </p:childTnLst>
              </p:cTn>
              <p:nextCondLst>
                <p:cond evt="onClick" delay="0">
                  <p:tgtEl>
                    <p:spTgt spid="67"/>
                  </p:tgtEl>
                </p:cond>
              </p:nextCondLst>
            </p:seq>
            <p:seq concurrent="1" nextAc="seek">
              <p:cTn id="100" restart="whenNotActive" fill="hold" evtFilter="cancelBubble" nodeType="interactiveSeq">
                <p:stCondLst>
                  <p:cond evt="onClick" delay="0">
                    <p:tgtEl>
                      <p:spTgt spid="68"/>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80"/>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seq concurrent="1" nextAc="seek">
              <p:cTn id="105" restart="whenNotActive" fill="hold" evtFilter="cancelBubble" nodeType="interactiveSeq">
                <p:stCondLst>
                  <p:cond evt="onClick" delay="0">
                    <p:tgtEl>
                      <p:spTgt spid="69"/>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81"/>
                                        </p:tgtEl>
                                        <p:attrNameLst>
                                          <p:attrName>style.visibility</p:attrName>
                                        </p:attrNameLst>
                                      </p:cBhvr>
                                      <p:to>
                                        <p:strVal val="visible"/>
                                      </p:to>
                                    </p:set>
                                  </p:childTnLst>
                                </p:cTn>
                              </p:par>
                            </p:childTnLst>
                          </p:cTn>
                        </p:par>
                      </p:childTnLst>
                    </p:cTn>
                  </p:par>
                </p:childTnLst>
              </p:cTn>
              <p:nextCondLst>
                <p:cond evt="onClick" delay="0">
                  <p:tgtEl>
                    <p:spTgt spid="69"/>
                  </p:tgtEl>
                </p:cond>
              </p:nextCondLst>
            </p:seq>
            <p:seq concurrent="1" nextAc="seek">
              <p:cTn id="110" restart="whenNotActive" fill="hold" evtFilter="cancelBubble" nodeType="interactiveSeq">
                <p:stCondLst>
                  <p:cond evt="onClick" delay="0">
                    <p:tgtEl>
                      <p:spTgt spid="70"/>
                    </p:tgtEl>
                  </p:cond>
                </p:stCondLst>
                <p:endSync evt="end" delay="0">
                  <p:rtn val="all"/>
                </p:endSync>
                <p:childTnLst>
                  <p:par>
                    <p:cTn id="111" fill="hold">
                      <p:stCondLst>
                        <p:cond delay="0"/>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2"/>
                                        </p:tgtEl>
                                        <p:attrNameLst>
                                          <p:attrName>style.visibility</p:attrName>
                                        </p:attrNameLst>
                                      </p:cBhvr>
                                      <p:to>
                                        <p:strVal val="visible"/>
                                      </p:to>
                                    </p:set>
                                  </p:childTnLst>
                                </p:cTn>
                              </p:par>
                            </p:childTnLst>
                          </p:cTn>
                        </p:par>
                      </p:childTnLst>
                    </p:cTn>
                  </p:par>
                </p:childTnLst>
              </p:cTn>
              <p:nextCondLst>
                <p:cond evt="onClick" delay="0">
                  <p:tgtEl>
                    <p:spTgt spid="70"/>
                  </p:tgtEl>
                </p:cond>
              </p:nextCondLst>
            </p:seq>
            <p:seq concurrent="1" nextAc="seek">
              <p:cTn id="115" restart="whenNotActive" fill="hold" evtFilter="cancelBubble" nodeType="interactiveSeq">
                <p:stCondLst>
                  <p:cond evt="onClick" delay="0">
                    <p:tgtEl>
                      <p:spTgt spid="71"/>
                    </p:tgtEl>
                  </p:cond>
                </p:stCondLst>
                <p:endSync evt="end" delay="0">
                  <p:rtn val="all"/>
                </p:endSync>
                <p:childTnLst>
                  <p:par>
                    <p:cTn id="116" fill="hold">
                      <p:stCondLst>
                        <p:cond delay="0"/>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83"/>
                                        </p:tgtEl>
                                        <p:attrNameLst>
                                          <p:attrName>style.visibility</p:attrName>
                                        </p:attrNameLst>
                                      </p:cBhvr>
                                      <p:to>
                                        <p:strVal val="visible"/>
                                      </p:to>
                                    </p:set>
                                  </p:childTnLst>
                                </p:cTn>
                              </p:par>
                            </p:childTnLst>
                          </p:cTn>
                        </p:par>
                      </p:childTnLst>
                    </p:cTn>
                  </p:par>
                </p:childTnLst>
              </p:cTn>
              <p:nextCondLst>
                <p:cond evt="onClick" delay="0">
                  <p:tgtEl>
                    <p:spTgt spid="71"/>
                  </p:tgtEl>
                </p:cond>
              </p:nextCondLst>
            </p:seq>
            <p:seq concurrent="1" nextAc="seek">
              <p:cTn id="120" restart="whenNotActive" fill="hold" evtFilter="cancelBubble" nodeType="interactiveSeq">
                <p:stCondLst>
                  <p:cond evt="onClick" delay="0">
                    <p:tgtEl>
                      <p:spTgt spid="72"/>
                    </p:tgtEl>
                  </p:cond>
                </p:stCondLst>
                <p:endSync evt="end" delay="0">
                  <p:rtn val="all"/>
                </p:endSync>
                <p:childTnLst>
                  <p:par>
                    <p:cTn id="121" fill="hold">
                      <p:stCondLst>
                        <p:cond delay="0"/>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84"/>
                                        </p:tgtEl>
                                        <p:attrNameLst>
                                          <p:attrName>style.visibility</p:attrName>
                                        </p:attrNameLst>
                                      </p:cBhvr>
                                      <p:to>
                                        <p:strVal val="visible"/>
                                      </p:to>
                                    </p:set>
                                  </p:childTnLst>
                                </p:cTn>
                              </p:par>
                            </p:childTnLst>
                          </p:cTn>
                        </p:par>
                      </p:childTnLst>
                    </p:cTn>
                  </p:par>
                </p:childTnLst>
              </p:cTn>
              <p:nextCondLst>
                <p:cond evt="onClick" delay="0">
                  <p:tgtEl>
                    <p:spTgt spid="72"/>
                  </p:tgtEl>
                </p:cond>
              </p:nextCondLst>
            </p:seq>
          </p:childTnLst>
        </p:cTn>
      </p:par>
    </p:tnLst>
    <p:bldLst>
      <p:bldP spid="67" grpId="0"/>
      <p:bldP spid="68" grpId="0"/>
      <p:bldP spid="69" grpId="0"/>
      <p:bldP spid="70" grpId="0"/>
      <p:bldP spid="71" grpId="0"/>
      <p:bldP spid="72" grpId="0"/>
      <p:bldP spid="79" grpId="0" animBg="1"/>
      <p:bldP spid="80" grpId="0" animBg="1"/>
      <p:bldP spid="81" grpId="0" animBg="1"/>
      <p:bldP spid="82" grpId="0" animBg="1"/>
      <p:bldP spid="83" grpId="0" animBg="1"/>
      <p:bldP spid="8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5FB2CD-BFDB-4B8F-9367-5B6261DE5380}"/>
              </a:ext>
            </a:extLst>
          </p:cNvPr>
          <p:cNvSpPr/>
          <p:nvPr/>
        </p:nvSpPr>
        <p:spPr>
          <a:xfrm>
            <a:off x="3156022" y="1587241"/>
            <a:ext cx="5734481" cy="2964407"/>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9" name="Pentágono 8"/>
          <p:cNvSpPr/>
          <p:nvPr/>
        </p:nvSpPr>
        <p:spPr>
          <a:xfrm>
            <a:off x="361409" y="2231322"/>
            <a:ext cx="2794613" cy="2320326"/>
          </a:xfrm>
          <a:prstGeom prst="homePlate">
            <a:avLst>
              <a:gd name="adj" fmla="val 23585"/>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61080"/>
            <a:r>
              <a:rPr lang="es-CO" sz="999" b="1" dirty="0">
                <a:solidFill>
                  <a:schemeClr val="tx1"/>
                </a:solidFill>
                <a:latin typeface="Arial Narrow" panose="020B0606020202030204" pitchFamily="34" charset="0"/>
              </a:rPr>
              <a:t>Objetivo de la dimensión: </a:t>
            </a:r>
          </a:p>
          <a:p>
            <a:pPr marL="261080" algn="just"/>
            <a:endParaRPr lang="es-CO" sz="999" b="1" dirty="0">
              <a:solidFill>
                <a:schemeClr val="tx1"/>
              </a:solidFill>
              <a:latin typeface="Arial Narrow" panose="020B0606020202030204" pitchFamily="34" charset="0"/>
            </a:endParaRPr>
          </a:p>
          <a:p>
            <a:pPr marL="261080" algn="just"/>
            <a:r>
              <a:rPr lang="es-ES" sz="999" dirty="0">
                <a:solidFill>
                  <a:schemeClr val="tx1"/>
                </a:solidFill>
                <a:latin typeface="Arial Narrow" panose="020B0606020202030204" pitchFamily="34" charset="0"/>
              </a:rPr>
              <a:t>Mide la capacidad de la entidad pública de contar con una serie de elementos clave de la gestión, cuyos controles asociados son evaluados de forma permanente, con niveles de autoridad y responsabilidad definidos a través de las líneas de defensa, orientados a la prevención, control y gestión del riesgo para el cumplimiento de los objetivos institucionales y la mejora continua.</a:t>
            </a:r>
            <a:endParaRPr lang="es-CO" sz="999" dirty="0">
              <a:solidFill>
                <a:schemeClr val="tx1"/>
              </a:solidFill>
              <a:latin typeface="Arial Narrow" panose="020B0606020202030204" pitchFamily="34" charset="0"/>
            </a:endParaRPr>
          </a:p>
        </p:txBody>
      </p:sp>
      <p:sp>
        <p:nvSpPr>
          <p:cNvPr id="11" name="9 Rectángulo"/>
          <p:cNvSpPr/>
          <p:nvPr/>
        </p:nvSpPr>
        <p:spPr>
          <a:xfrm>
            <a:off x="2919219" y="711970"/>
            <a:ext cx="5971284"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500" b="1" dirty="0">
                <a:solidFill>
                  <a:schemeClr val="tx1">
                    <a:lumMod val="65000"/>
                    <a:lumOff val="35000"/>
                  </a:schemeClr>
                </a:solidFill>
                <a:latin typeface="Arial Narrow" panose="020B0606020202030204" pitchFamily="34" charset="0"/>
              </a:rPr>
              <a:t>Estructura – Dimensión Control Interno</a:t>
            </a:r>
          </a:p>
        </p:txBody>
      </p:sp>
      <p:grpSp>
        <p:nvGrpSpPr>
          <p:cNvPr id="16" name="Grupo 15"/>
          <p:cNvGrpSpPr/>
          <p:nvPr/>
        </p:nvGrpSpPr>
        <p:grpSpPr>
          <a:xfrm>
            <a:off x="595071" y="1587241"/>
            <a:ext cx="2184264" cy="741090"/>
            <a:chOff x="6605458" y="3571482"/>
            <a:chExt cx="2297459" cy="779494"/>
          </a:xfrm>
        </p:grpSpPr>
        <p:sp>
          <p:nvSpPr>
            <p:cNvPr id="17" name="Rectángulo redondeado 16">
              <a:hlinkClick r:id="rId2" action="ppaction://hlinksldjump"/>
            </p:cNvPr>
            <p:cNvSpPr/>
            <p:nvPr/>
          </p:nvSpPr>
          <p:spPr>
            <a:xfrm>
              <a:off x="6605458" y="3571482"/>
              <a:ext cx="2297459" cy="779494"/>
            </a:xfrm>
            <a:prstGeom prst="roundRect">
              <a:avLst>
                <a:gd name="adj" fmla="val 50000"/>
              </a:avLst>
            </a:prstGeom>
            <a:noFill/>
            <a:ln w="57150">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91575" algn="ctr"/>
              <a:r>
                <a:rPr lang="es-CO" sz="1331" dirty="0">
                  <a:solidFill>
                    <a:schemeClr val="tx1"/>
                  </a:solidFill>
                  <a:latin typeface="Arial Narrow" panose="020B0606020202030204" pitchFamily="34" charset="0"/>
                </a:rPr>
                <a:t>Control Interno</a:t>
              </a:r>
            </a:p>
          </p:txBody>
        </p:sp>
        <p:pic>
          <p:nvPicPr>
            <p:cNvPr id="18" name="Picture 12" descr="control, equalizer, music, soun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447" y="3656428"/>
              <a:ext cx="609600" cy="60960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Imagen 2"/>
          <p:cNvPicPr>
            <a:picLocks noChangeAspect="1"/>
          </p:cNvPicPr>
          <p:nvPr/>
        </p:nvPicPr>
        <p:blipFill rotWithShape="1">
          <a:blip r:embed="rId4"/>
          <a:srcRect t="4591" r="3482" b="9282"/>
          <a:stretch/>
        </p:blipFill>
        <p:spPr>
          <a:xfrm>
            <a:off x="3156022" y="1731987"/>
            <a:ext cx="5653384" cy="2715492"/>
          </a:xfrm>
          <a:prstGeom prst="rect">
            <a:avLst/>
          </a:prstGeom>
        </p:spPr>
      </p:pic>
      <p:grpSp>
        <p:nvGrpSpPr>
          <p:cNvPr id="21" name="Grupo 20"/>
          <p:cNvGrpSpPr/>
          <p:nvPr/>
        </p:nvGrpSpPr>
        <p:grpSpPr>
          <a:xfrm>
            <a:off x="1089707" y="829928"/>
            <a:ext cx="1204251" cy="265268"/>
            <a:chOff x="1381125" y="1827907"/>
            <a:chExt cx="1266659" cy="279015"/>
          </a:xfrm>
        </p:grpSpPr>
        <p:pic>
          <p:nvPicPr>
            <p:cNvPr id="22" name="Imagen 21">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23" name="CuadroTexto 22">
              <a:hlinkClick r:id="rId5" action="ppaction://hlinksldjump"/>
            </p:cNvPr>
            <p:cNvSpPr txBox="1"/>
            <p:nvPr/>
          </p:nvSpPr>
          <p:spPr>
            <a:xfrm>
              <a:off x="1664115" y="1833843"/>
              <a:ext cx="983669" cy="204757"/>
            </a:xfrm>
            <a:prstGeom prst="rect">
              <a:avLst/>
            </a:prstGeom>
            <a:noFill/>
          </p:spPr>
          <p:txBody>
            <a:bodyPr wrap="square" rtlCol="0">
              <a:spAutoFit/>
            </a:bodyPr>
            <a:lstStyle/>
            <a:p>
              <a:r>
                <a:rPr lang="es-CO" sz="665" dirty="0">
                  <a:latin typeface="Arial Narrow" panose="020B0606020202030204" pitchFamily="34" charset="0"/>
                </a:rPr>
                <a:t>Regresar a estructura</a:t>
              </a:r>
            </a:p>
          </p:txBody>
        </p:sp>
      </p:grpSp>
      <p:sp>
        <p:nvSpPr>
          <p:cNvPr id="19" name="Marcador de pie de página 2">
            <a:extLst>
              <a:ext uri="{FF2B5EF4-FFF2-40B4-BE49-F238E27FC236}">
                <a16:creationId xmlns:a16="http://schemas.microsoft.com/office/drawing/2014/main" id="{8A3B6F47-F0B0-4A62-8B3F-3937CC179EF6}"/>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20" name="Grupo 19">
            <a:extLst>
              <a:ext uri="{FF2B5EF4-FFF2-40B4-BE49-F238E27FC236}">
                <a16:creationId xmlns:a16="http://schemas.microsoft.com/office/drawing/2014/main" id="{43FAA0EE-B43F-420E-9D9B-BBA980FA9FF5}"/>
              </a:ext>
            </a:extLst>
          </p:cNvPr>
          <p:cNvGrpSpPr/>
          <p:nvPr/>
        </p:nvGrpSpPr>
        <p:grpSpPr>
          <a:xfrm>
            <a:off x="206412" y="746264"/>
            <a:ext cx="869348" cy="500967"/>
            <a:chOff x="626678" y="746264"/>
            <a:chExt cx="869348" cy="500967"/>
          </a:xfrm>
        </p:grpSpPr>
        <p:sp>
          <p:nvSpPr>
            <p:cNvPr id="27" name="CuadroTexto 26">
              <a:hlinkClick r:id="rId8" action="ppaction://hlinksldjump"/>
              <a:extLst>
                <a:ext uri="{FF2B5EF4-FFF2-40B4-BE49-F238E27FC236}">
                  <a16:creationId xmlns:a16="http://schemas.microsoft.com/office/drawing/2014/main" id="{CECD2DA0-97BD-4C83-BD61-5AE169625A71}"/>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28" name="Imagen 27">
              <a:hlinkClick r:id="rId8" action="ppaction://hlinksldjump"/>
              <a:extLst>
                <a:ext uri="{FF2B5EF4-FFF2-40B4-BE49-F238E27FC236}">
                  <a16:creationId xmlns:a16="http://schemas.microsoft.com/office/drawing/2014/main" id="{E6EC6C6E-D897-4C0C-98A5-0BC0F5A99D26}"/>
                </a:ext>
              </a:extLst>
            </p:cNvPr>
            <p:cNvPicPr>
              <a:picLocks noChangeAspect="1"/>
            </p:cNvPicPr>
            <p:nvPr/>
          </p:nvPicPr>
          <p:blipFill>
            <a:blip r:embed="rId9"/>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259287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dondear rectángulo de esquina diagonal 9">
            <a:hlinkClick r:id="rId2" action="ppaction://hlinksldjump"/>
          </p:cNvPr>
          <p:cNvSpPr/>
          <p:nvPr/>
        </p:nvSpPr>
        <p:spPr>
          <a:xfrm>
            <a:off x="3432417" y="2496060"/>
            <a:ext cx="4114241" cy="1242837"/>
          </a:xfrm>
          <a:prstGeom prst="round2DiagRect">
            <a:avLst>
              <a:gd name="adj1" fmla="val 50000"/>
              <a:gd name="adj2" fmla="val 0"/>
            </a:avLst>
          </a:prstGeom>
          <a:noFill/>
          <a:ln w="28575">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endParaRPr lang="es-CO" sz="856" dirty="0">
              <a:solidFill>
                <a:schemeClr val="tx1"/>
              </a:solidFill>
              <a:latin typeface="Arial Narrow" panose="020B0606020202030204" pitchFamily="34" charset="0"/>
            </a:endParaRPr>
          </a:p>
          <a:p>
            <a:pPr algn="ctr"/>
            <a:r>
              <a:rPr lang="es-ES" sz="856" dirty="0">
                <a:solidFill>
                  <a:schemeClr val="tx1"/>
                </a:solidFill>
                <a:latin typeface="Arial Narrow" panose="020B0606020202030204" pitchFamily="34" charset="0"/>
              </a:rPr>
              <a:t>Mide la capacidad de la entidad pública de contar con una serie de elementos clave de la gestión, cuyos controles asociados son evaluados de forma permanente, con niveles de autoridad y responsabilidad definidos a través de las líneas de defensa, orientados a la prevención, control y gestión del riesgo para el cumplimiento de los objetivos institucionales y la mejora continua</a:t>
            </a:r>
            <a:endParaRPr lang="es-CO" sz="856" dirty="0">
              <a:solidFill>
                <a:schemeClr val="tx1"/>
              </a:solidFill>
              <a:latin typeface="Arial Narrow" panose="020B0606020202030204" pitchFamily="34" charset="0"/>
            </a:endParaRPr>
          </a:p>
        </p:txBody>
      </p:sp>
      <p:sp>
        <p:nvSpPr>
          <p:cNvPr id="4" name="Rectángulo redondeado 3">
            <a:hlinkClick r:id="rId2" action="ppaction://hlinksldjump"/>
          </p:cNvPr>
          <p:cNvSpPr/>
          <p:nvPr/>
        </p:nvSpPr>
        <p:spPr>
          <a:xfrm>
            <a:off x="3101813" y="2150231"/>
            <a:ext cx="4754343" cy="741090"/>
          </a:xfrm>
          <a:prstGeom prst="roundRect">
            <a:avLst>
              <a:gd name="adj" fmla="val 50000"/>
            </a:avLst>
          </a:prstGeom>
          <a:solidFill>
            <a:srgbClr val="FBF7A7"/>
          </a:solidFill>
          <a:ln w="28575">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282" dirty="0">
                <a:solidFill>
                  <a:schemeClr val="tx1"/>
                </a:solidFill>
                <a:latin typeface="Arial Narrow" panose="020B0606020202030204" pitchFamily="34" charset="0"/>
              </a:rPr>
              <a:t>Política de Control Interno</a:t>
            </a:r>
          </a:p>
        </p:txBody>
      </p:sp>
      <p:sp>
        <p:nvSpPr>
          <p:cNvPr id="12" name="9 Rectángulo"/>
          <p:cNvSpPr/>
          <p:nvPr/>
        </p:nvSpPr>
        <p:spPr>
          <a:xfrm>
            <a:off x="2365247" y="810461"/>
            <a:ext cx="6778753"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500" b="1" dirty="0">
                <a:solidFill>
                  <a:schemeClr val="tx1">
                    <a:lumMod val="65000"/>
                    <a:lumOff val="35000"/>
                  </a:schemeClr>
                </a:solidFill>
                <a:latin typeface="Arial Narrow" panose="020B0606020202030204" pitchFamily="34" charset="0"/>
              </a:rPr>
              <a:t>Estructura – Políticas de Gestión y Desempeño</a:t>
            </a:r>
          </a:p>
        </p:txBody>
      </p:sp>
      <p:grpSp>
        <p:nvGrpSpPr>
          <p:cNvPr id="16" name="Grupo 15"/>
          <p:cNvGrpSpPr/>
          <p:nvPr/>
        </p:nvGrpSpPr>
        <p:grpSpPr>
          <a:xfrm>
            <a:off x="562177" y="2623525"/>
            <a:ext cx="2310645" cy="832481"/>
            <a:chOff x="6605458" y="3571482"/>
            <a:chExt cx="2297459" cy="779494"/>
          </a:xfrm>
          <a:effectLst/>
        </p:grpSpPr>
        <p:sp>
          <p:nvSpPr>
            <p:cNvPr id="17" name="Rectángulo redondeado 16">
              <a:hlinkClick r:id="rId3" action="ppaction://hlinksldjump"/>
            </p:cNvPr>
            <p:cNvSpPr/>
            <p:nvPr/>
          </p:nvSpPr>
          <p:spPr>
            <a:xfrm>
              <a:off x="6605458" y="3571482"/>
              <a:ext cx="2297459" cy="779494"/>
            </a:xfrm>
            <a:prstGeom prst="roundRect">
              <a:avLst>
                <a:gd name="adj" fmla="val 50000"/>
              </a:avLst>
            </a:prstGeom>
            <a:noFill/>
            <a:ln w="57150">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91575" algn="ctr"/>
              <a:r>
                <a:rPr lang="es-CO" sz="1331" dirty="0">
                  <a:solidFill>
                    <a:schemeClr val="tx1"/>
                  </a:solidFill>
                  <a:latin typeface="Arial Narrow" panose="020B0606020202030204" pitchFamily="34" charset="0"/>
                </a:rPr>
                <a:t>Control Interno</a:t>
              </a:r>
            </a:p>
          </p:txBody>
        </p:sp>
        <p:pic>
          <p:nvPicPr>
            <p:cNvPr id="18" name="Picture 12" descr="control, equalizer, music, soun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447" y="3656428"/>
              <a:ext cx="609600" cy="6096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upo 20"/>
          <p:cNvGrpSpPr/>
          <p:nvPr/>
        </p:nvGrpSpPr>
        <p:grpSpPr>
          <a:xfrm>
            <a:off x="6950973" y="3499125"/>
            <a:ext cx="926289" cy="406549"/>
            <a:chOff x="7650726" y="2579039"/>
            <a:chExt cx="974292" cy="422084"/>
          </a:xfrm>
        </p:grpSpPr>
        <p:pic>
          <p:nvPicPr>
            <p:cNvPr id="22" name="Imagen 21"/>
            <p:cNvPicPr>
              <a:picLocks noChangeAspect="1"/>
            </p:cNvPicPr>
            <p:nvPr/>
          </p:nvPicPr>
          <p:blipFill>
            <a:blip r:embed="rId5">
              <a:duotone>
                <a:prstClr val="black"/>
                <a:srgbClr val="FBF7A7">
                  <a:tint val="45000"/>
                  <a:satMod val="400000"/>
                </a:srgbClr>
              </a:duotone>
              <a:extLst>
                <a:ext uri="{BEBA8EAE-BF5A-486C-A8C5-ECC9F3942E4B}">
                  <a14:imgProps xmlns:a14="http://schemas.microsoft.com/office/drawing/2010/main">
                    <a14:imgLayer r:embed="rId6">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7650726" y="2579039"/>
              <a:ext cx="303245" cy="304071"/>
            </a:xfrm>
            <a:prstGeom prst="rect">
              <a:avLst/>
            </a:prstGeom>
          </p:spPr>
        </p:pic>
        <p:sp>
          <p:nvSpPr>
            <p:cNvPr id="23" name="CuadroTexto 22"/>
            <p:cNvSpPr txBox="1"/>
            <p:nvPr/>
          </p:nvSpPr>
          <p:spPr>
            <a:xfrm>
              <a:off x="7866507" y="2662147"/>
              <a:ext cx="758511" cy="338976"/>
            </a:xfrm>
            <a:prstGeom prst="rect">
              <a:avLst/>
            </a:prstGeom>
            <a:noFill/>
          </p:spPr>
          <p:txBody>
            <a:bodyPr wrap="square" rtlCol="0">
              <a:spAutoFit/>
            </a:bodyPr>
            <a:lstStyle/>
            <a:p>
              <a:r>
                <a:rPr lang="es-CO" sz="761" dirty="0">
                  <a:solidFill>
                    <a:schemeClr val="tx1">
                      <a:lumMod val="50000"/>
                      <a:lumOff val="50000"/>
                    </a:schemeClr>
                  </a:solidFill>
                  <a:latin typeface="Arial Narrow" panose="020B0606020202030204" pitchFamily="34" charset="0"/>
                </a:rPr>
                <a:t>Ver productos y entregables</a:t>
              </a:r>
            </a:p>
          </p:txBody>
        </p:sp>
      </p:grpSp>
      <p:grpSp>
        <p:nvGrpSpPr>
          <p:cNvPr id="24" name="Grupo 23"/>
          <p:cNvGrpSpPr/>
          <p:nvPr/>
        </p:nvGrpSpPr>
        <p:grpSpPr>
          <a:xfrm>
            <a:off x="1328512" y="775596"/>
            <a:ext cx="1036736" cy="265268"/>
            <a:chOff x="1381125" y="1827907"/>
            <a:chExt cx="1266659" cy="279015"/>
          </a:xfrm>
        </p:grpSpPr>
        <p:pic>
          <p:nvPicPr>
            <p:cNvPr id="25" name="Imagen 24">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26" name="CuadroTexto 25">
              <a:hlinkClick r:id="rId7" action="ppaction://hlinksldjump"/>
            </p:cNvPr>
            <p:cNvSpPr txBox="1"/>
            <p:nvPr/>
          </p:nvSpPr>
          <p:spPr>
            <a:xfrm>
              <a:off x="1664115" y="1833843"/>
              <a:ext cx="983669" cy="204757"/>
            </a:xfrm>
            <a:prstGeom prst="rect">
              <a:avLst/>
            </a:prstGeom>
            <a:noFill/>
          </p:spPr>
          <p:txBody>
            <a:bodyPr wrap="square" rtlCol="0">
              <a:spAutoFit/>
            </a:bodyPr>
            <a:lstStyle/>
            <a:p>
              <a:r>
                <a:rPr lang="es-CO" sz="665" dirty="0">
                  <a:latin typeface="Arial Narrow" panose="020B0606020202030204" pitchFamily="34" charset="0"/>
                </a:rPr>
                <a:t>Regresar a estructura</a:t>
              </a:r>
            </a:p>
          </p:txBody>
        </p:sp>
      </p:grpSp>
      <p:sp>
        <p:nvSpPr>
          <p:cNvPr id="20" name="Marcador de pie de página 2">
            <a:extLst>
              <a:ext uri="{FF2B5EF4-FFF2-40B4-BE49-F238E27FC236}">
                <a16:creationId xmlns:a16="http://schemas.microsoft.com/office/drawing/2014/main" id="{16F92816-5713-4BEA-85AE-1367F6DA4607}"/>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19" name="Grupo 18">
            <a:extLst>
              <a:ext uri="{FF2B5EF4-FFF2-40B4-BE49-F238E27FC236}">
                <a16:creationId xmlns:a16="http://schemas.microsoft.com/office/drawing/2014/main" id="{3003B808-AE17-4F1B-93FC-1F1ED30C7757}"/>
              </a:ext>
            </a:extLst>
          </p:cNvPr>
          <p:cNvGrpSpPr/>
          <p:nvPr/>
        </p:nvGrpSpPr>
        <p:grpSpPr>
          <a:xfrm>
            <a:off x="206412" y="746264"/>
            <a:ext cx="869348" cy="500967"/>
            <a:chOff x="626678" y="746264"/>
            <a:chExt cx="869348" cy="500967"/>
          </a:xfrm>
        </p:grpSpPr>
        <p:sp>
          <p:nvSpPr>
            <p:cNvPr id="30" name="CuadroTexto 29">
              <a:hlinkClick r:id="rId10" action="ppaction://hlinksldjump"/>
              <a:extLst>
                <a:ext uri="{FF2B5EF4-FFF2-40B4-BE49-F238E27FC236}">
                  <a16:creationId xmlns:a16="http://schemas.microsoft.com/office/drawing/2014/main" id="{84E164A6-2FE7-41E5-A4B5-22A3D03BD061}"/>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31" name="Imagen 30">
              <a:hlinkClick r:id="rId10" action="ppaction://hlinksldjump"/>
              <a:extLst>
                <a:ext uri="{FF2B5EF4-FFF2-40B4-BE49-F238E27FC236}">
                  <a16:creationId xmlns:a16="http://schemas.microsoft.com/office/drawing/2014/main" id="{D68CDB87-EEF2-49AB-B739-E27B1FBDA16F}"/>
                </a:ext>
              </a:extLst>
            </p:cNvPr>
            <p:cNvPicPr>
              <a:picLocks noChangeAspect="1"/>
            </p:cNvPicPr>
            <p:nvPr/>
          </p:nvPicPr>
          <p:blipFill>
            <a:blip r:embed="rId11"/>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242627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868167" y="730796"/>
            <a:ext cx="5312008" cy="741090"/>
          </a:xfrm>
          <a:prstGeom prst="roundRect">
            <a:avLst>
              <a:gd name="adj" fmla="val 50000"/>
            </a:avLst>
          </a:prstGeom>
          <a:solidFill>
            <a:srgbClr val="FBF7A7"/>
          </a:solidFill>
          <a:ln w="28575">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662" dirty="0">
                <a:solidFill>
                  <a:schemeClr val="tx1"/>
                </a:solidFill>
                <a:latin typeface="Arial Narrow" panose="020B0606020202030204" pitchFamily="34" charset="0"/>
              </a:rPr>
              <a:t>Política de Control Interno</a:t>
            </a:r>
          </a:p>
        </p:txBody>
      </p:sp>
      <p:sp>
        <p:nvSpPr>
          <p:cNvPr id="5" name="Pentágono 4"/>
          <p:cNvSpPr/>
          <p:nvPr/>
        </p:nvSpPr>
        <p:spPr>
          <a:xfrm>
            <a:off x="1786491" y="2427369"/>
            <a:ext cx="2611484" cy="502561"/>
          </a:xfrm>
          <a:prstGeom prst="homePlate">
            <a:avLst>
              <a:gd name="adj" fmla="val 23585"/>
            </a:avLst>
          </a:prstGeom>
          <a:noFill/>
          <a:ln>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761" dirty="0">
                <a:solidFill>
                  <a:schemeClr val="tx1"/>
                </a:solidFill>
                <a:latin typeface="Arial Narrow" panose="020B0606020202030204" pitchFamily="34" charset="0"/>
              </a:rPr>
              <a:t>Documento que evidencia la conformación o actualización del Comité Institucional de Coordinación de Control Interno</a:t>
            </a:r>
          </a:p>
        </p:txBody>
      </p:sp>
      <p:sp>
        <p:nvSpPr>
          <p:cNvPr id="6" name="Rectángulo redondeado 5"/>
          <p:cNvSpPr/>
          <p:nvPr/>
        </p:nvSpPr>
        <p:spPr>
          <a:xfrm>
            <a:off x="590156" y="2403663"/>
            <a:ext cx="1377894" cy="549974"/>
          </a:xfrm>
          <a:prstGeom prst="roundRect">
            <a:avLst/>
          </a:prstGeom>
          <a:solidFill>
            <a:srgbClr val="FBF7A7"/>
          </a:solidFill>
          <a:ln>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856" dirty="0">
                <a:solidFill>
                  <a:schemeClr val="tx1"/>
                </a:solidFill>
                <a:latin typeface="Arial Narrow" panose="020B0606020202030204" pitchFamily="34" charset="0"/>
              </a:rPr>
              <a:t>Creación o actualización del Comité Institucional de Coordinación de Control Interno</a:t>
            </a:r>
          </a:p>
        </p:txBody>
      </p:sp>
      <p:sp>
        <p:nvSpPr>
          <p:cNvPr id="7" name="Pentágono 6"/>
          <p:cNvSpPr/>
          <p:nvPr/>
        </p:nvSpPr>
        <p:spPr>
          <a:xfrm>
            <a:off x="1786492" y="3729853"/>
            <a:ext cx="2611484" cy="502561"/>
          </a:xfrm>
          <a:prstGeom prst="homePlate">
            <a:avLst>
              <a:gd name="adj" fmla="val 23585"/>
            </a:avLst>
          </a:prstGeom>
          <a:noFill/>
          <a:ln>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761" dirty="0">
                <a:solidFill>
                  <a:schemeClr val="tx1"/>
                </a:solidFill>
                <a:latin typeface="Arial Narrow" panose="020B0606020202030204" pitchFamily="34" charset="0"/>
              </a:rPr>
              <a:t>Herramientas que consolidan y realizan el seguimiento al estados de los riesgos en la entidad</a:t>
            </a:r>
          </a:p>
        </p:txBody>
      </p:sp>
      <p:sp>
        <p:nvSpPr>
          <p:cNvPr id="8" name="Rectángulo redondeado 7"/>
          <p:cNvSpPr/>
          <p:nvPr/>
        </p:nvSpPr>
        <p:spPr>
          <a:xfrm>
            <a:off x="590156" y="3706146"/>
            <a:ext cx="1377894" cy="549974"/>
          </a:xfrm>
          <a:prstGeom prst="roundRect">
            <a:avLst/>
          </a:prstGeom>
          <a:solidFill>
            <a:srgbClr val="FBF7A7"/>
          </a:solidFill>
          <a:ln>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951" dirty="0">
                <a:solidFill>
                  <a:schemeClr val="tx1"/>
                </a:solidFill>
                <a:latin typeface="Arial Narrow" panose="020B0606020202030204" pitchFamily="34" charset="0"/>
              </a:rPr>
              <a:t>Seguimiento y monitoreo a los riesgos</a:t>
            </a:r>
          </a:p>
        </p:txBody>
      </p:sp>
      <p:sp>
        <p:nvSpPr>
          <p:cNvPr id="9" name="Pentágono 8"/>
          <p:cNvSpPr/>
          <p:nvPr/>
        </p:nvSpPr>
        <p:spPr>
          <a:xfrm>
            <a:off x="1786491" y="3078610"/>
            <a:ext cx="2611484" cy="502561"/>
          </a:xfrm>
          <a:prstGeom prst="homePlate">
            <a:avLst>
              <a:gd name="adj" fmla="val 23585"/>
            </a:avLst>
          </a:prstGeom>
          <a:noFill/>
          <a:ln>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761" dirty="0">
                <a:solidFill>
                  <a:schemeClr val="tx1"/>
                </a:solidFill>
                <a:latin typeface="Arial Narrow" panose="020B0606020202030204" pitchFamily="34" charset="0"/>
              </a:rPr>
              <a:t>Documento que establece los lineamientos y principios éticos para la realización de actividades de auditoria</a:t>
            </a:r>
          </a:p>
        </p:txBody>
      </p:sp>
      <p:sp>
        <p:nvSpPr>
          <p:cNvPr id="10" name="Rectángulo redondeado 9"/>
          <p:cNvSpPr/>
          <p:nvPr/>
        </p:nvSpPr>
        <p:spPr>
          <a:xfrm>
            <a:off x="590156" y="3054903"/>
            <a:ext cx="1377894" cy="549974"/>
          </a:xfrm>
          <a:prstGeom prst="roundRect">
            <a:avLst/>
          </a:prstGeom>
          <a:solidFill>
            <a:srgbClr val="FBF7A7"/>
          </a:solidFill>
          <a:ln>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951" dirty="0">
                <a:solidFill>
                  <a:schemeClr val="tx1"/>
                </a:solidFill>
                <a:latin typeface="Arial Narrow" panose="020B0606020202030204" pitchFamily="34" charset="0"/>
              </a:rPr>
              <a:t>Estatuto de Auditoria y Código de Ética de los Auditores</a:t>
            </a:r>
          </a:p>
        </p:txBody>
      </p:sp>
      <p:sp>
        <p:nvSpPr>
          <p:cNvPr id="11" name="Pentágono 10"/>
          <p:cNvSpPr/>
          <p:nvPr/>
        </p:nvSpPr>
        <p:spPr>
          <a:xfrm>
            <a:off x="5968981" y="2702356"/>
            <a:ext cx="2611484" cy="502561"/>
          </a:xfrm>
          <a:prstGeom prst="homePlate">
            <a:avLst>
              <a:gd name="adj" fmla="val 23585"/>
            </a:avLst>
          </a:prstGeom>
          <a:noFill/>
          <a:ln>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761" dirty="0">
                <a:solidFill>
                  <a:schemeClr val="tx1"/>
                </a:solidFill>
                <a:latin typeface="Arial Narrow" panose="020B0606020202030204" pitchFamily="34" charset="0"/>
              </a:rPr>
              <a:t>Documento que contempla y organiza los riesgos de corrupción de la entidad y las medidas para su mitigación</a:t>
            </a:r>
          </a:p>
        </p:txBody>
      </p:sp>
      <p:sp>
        <p:nvSpPr>
          <p:cNvPr id="12" name="Rectángulo redondeado 11"/>
          <p:cNvSpPr/>
          <p:nvPr/>
        </p:nvSpPr>
        <p:spPr>
          <a:xfrm>
            <a:off x="4921643" y="2678649"/>
            <a:ext cx="1377894" cy="549974"/>
          </a:xfrm>
          <a:prstGeom prst="roundRect">
            <a:avLst/>
          </a:prstGeom>
          <a:solidFill>
            <a:srgbClr val="FBF7A7"/>
          </a:solidFill>
          <a:ln>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951" dirty="0">
                <a:solidFill>
                  <a:schemeClr val="tx1"/>
                </a:solidFill>
                <a:latin typeface="Arial Narrow" panose="020B0606020202030204" pitchFamily="34" charset="0"/>
              </a:rPr>
              <a:t>Mapa de Riesgos de Corrupción</a:t>
            </a:r>
          </a:p>
        </p:txBody>
      </p:sp>
      <p:sp>
        <p:nvSpPr>
          <p:cNvPr id="13" name="Pentágono 12"/>
          <p:cNvSpPr/>
          <p:nvPr/>
        </p:nvSpPr>
        <p:spPr>
          <a:xfrm>
            <a:off x="5968981" y="3353597"/>
            <a:ext cx="2611484" cy="502561"/>
          </a:xfrm>
          <a:prstGeom prst="homePlate">
            <a:avLst>
              <a:gd name="adj" fmla="val 23585"/>
            </a:avLst>
          </a:prstGeom>
          <a:noFill/>
          <a:ln>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61080" algn="ctr"/>
            <a:r>
              <a:rPr lang="es-CO" sz="665" dirty="0">
                <a:solidFill>
                  <a:schemeClr val="tx1"/>
                </a:solidFill>
                <a:latin typeface="Arial Narrow" panose="020B0606020202030204" pitchFamily="34" charset="0"/>
              </a:rPr>
              <a:t>Documento que contiene el conjunto de actividades de auditoría y el universo de áreas o dependencias, según corresponda, a examinar durante el período de un año</a:t>
            </a:r>
          </a:p>
        </p:txBody>
      </p:sp>
      <p:sp>
        <p:nvSpPr>
          <p:cNvPr id="14" name="Rectángulo redondeado 13"/>
          <p:cNvSpPr/>
          <p:nvPr/>
        </p:nvSpPr>
        <p:spPr>
          <a:xfrm>
            <a:off x="4921643" y="3329890"/>
            <a:ext cx="1377894" cy="549974"/>
          </a:xfrm>
          <a:prstGeom prst="roundRect">
            <a:avLst/>
          </a:prstGeom>
          <a:solidFill>
            <a:srgbClr val="FBF7A7"/>
          </a:solidFill>
          <a:ln>
            <a:solidFill>
              <a:srgbClr val="EEE3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951" dirty="0">
                <a:solidFill>
                  <a:schemeClr val="tx1"/>
                </a:solidFill>
                <a:latin typeface="Arial Narrow" panose="020B0606020202030204" pitchFamily="34" charset="0"/>
              </a:rPr>
              <a:t>Plan Anual de Auditoria con enfoque de riesgos</a:t>
            </a:r>
          </a:p>
        </p:txBody>
      </p:sp>
      <p:sp>
        <p:nvSpPr>
          <p:cNvPr id="18" name="9 Rectángulo"/>
          <p:cNvSpPr/>
          <p:nvPr/>
        </p:nvSpPr>
        <p:spPr>
          <a:xfrm>
            <a:off x="1121465" y="1499373"/>
            <a:ext cx="6805413" cy="3994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1996" b="1" dirty="0">
                <a:solidFill>
                  <a:schemeClr val="tx1">
                    <a:lumMod val="65000"/>
                    <a:lumOff val="35000"/>
                  </a:schemeClr>
                </a:solidFill>
                <a:latin typeface="Arial Narrow" panose="020B0606020202030204" pitchFamily="34" charset="0"/>
              </a:rPr>
              <a:t>Productos y Entregables</a:t>
            </a:r>
          </a:p>
        </p:txBody>
      </p:sp>
      <p:grpSp>
        <p:nvGrpSpPr>
          <p:cNvPr id="15" name="Grupo 14"/>
          <p:cNvGrpSpPr/>
          <p:nvPr/>
        </p:nvGrpSpPr>
        <p:grpSpPr>
          <a:xfrm>
            <a:off x="353773" y="805468"/>
            <a:ext cx="939950" cy="326500"/>
            <a:chOff x="135172" y="275594"/>
            <a:chExt cx="988661" cy="343420"/>
          </a:xfrm>
        </p:grpSpPr>
        <p:sp>
          <p:nvSpPr>
            <p:cNvPr id="2" name="Flecha derecha 1">
              <a:hlinkClick r:id="rId3" action="ppaction://hlinksldjump"/>
            </p:cNvPr>
            <p:cNvSpPr/>
            <p:nvPr/>
          </p:nvSpPr>
          <p:spPr>
            <a:xfrm flipH="1">
              <a:off x="135172" y="357809"/>
              <a:ext cx="248634" cy="164491"/>
            </a:xfrm>
            <a:prstGeom prst="rightArrow">
              <a:avLst>
                <a:gd name="adj1" fmla="val 3571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2320"/>
            </a:p>
          </p:txBody>
        </p:sp>
        <p:sp>
          <p:nvSpPr>
            <p:cNvPr id="4" name="CuadroTexto 3">
              <a:hlinkClick r:id="rId3" action="ppaction://hlinksldjump"/>
            </p:cNvPr>
            <p:cNvSpPr txBox="1"/>
            <p:nvPr/>
          </p:nvSpPr>
          <p:spPr>
            <a:xfrm>
              <a:off x="362651" y="275594"/>
              <a:ext cx="761182" cy="343420"/>
            </a:xfrm>
            <a:prstGeom prst="rect">
              <a:avLst/>
            </a:prstGeom>
            <a:noFill/>
          </p:spPr>
          <p:txBody>
            <a:bodyPr wrap="square" rtlCol="0">
              <a:spAutoFit/>
            </a:bodyPr>
            <a:lstStyle/>
            <a:p>
              <a:r>
                <a:rPr lang="es-CO" sz="761" dirty="0">
                  <a:latin typeface="Arial Narrow" panose="020B0606020202030204" pitchFamily="34" charset="0"/>
                </a:rPr>
                <a:t>Regresar a política</a:t>
              </a:r>
            </a:p>
          </p:txBody>
        </p:sp>
      </p:grpSp>
      <p:sp>
        <p:nvSpPr>
          <p:cNvPr id="20" name="Marcador de pie de página 2">
            <a:extLst>
              <a:ext uri="{FF2B5EF4-FFF2-40B4-BE49-F238E27FC236}">
                <a16:creationId xmlns:a16="http://schemas.microsoft.com/office/drawing/2014/main" id="{AFCB1173-9E6C-4D71-9598-E1ED52436861}"/>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30481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adroTexto 115"/>
          <p:cNvSpPr txBox="1"/>
          <p:nvPr/>
        </p:nvSpPr>
        <p:spPr>
          <a:xfrm>
            <a:off x="829095" y="1413111"/>
            <a:ext cx="7485815" cy="29713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ES" sz="1331" dirty="0">
                <a:solidFill>
                  <a:schemeClr val="tx1"/>
                </a:solidFill>
                <a:latin typeface="Arial Narrow" panose="020B0606020202030204" pitchFamily="34" charset="0"/>
              </a:rPr>
              <a:t>Mecanismos de control y mejora para el desarrollo diario de las actividades normales de los procesos.</a:t>
            </a:r>
            <a:endParaRPr lang="es-CO" sz="1331" dirty="0">
              <a:solidFill>
                <a:schemeClr val="tx1"/>
              </a:solidFill>
              <a:latin typeface="Arial Narrow" panose="020B0606020202030204" pitchFamily="34" charset="0"/>
            </a:endParaRPr>
          </a:p>
        </p:txBody>
      </p:sp>
      <p:grpSp>
        <p:nvGrpSpPr>
          <p:cNvPr id="117" name="Group 15"/>
          <p:cNvGrpSpPr/>
          <p:nvPr/>
        </p:nvGrpSpPr>
        <p:grpSpPr>
          <a:xfrm>
            <a:off x="3252469" y="2001039"/>
            <a:ext cx="2552132" cy="2470592"/>
            <a:chOff x="5104923" y="2290763"/>
            <a:chExt cx="2130743" cy="2121057"/>
          </a:xfrm>
          <a:effectLst>
            <a:outerShdw blurRad="342900" algn="ctr" rotWithShape="0">
              <a:prstClr val="black">
                <a:alpha val="62000"/>
              </a:prstClr>
            </a:outerShdw>
          </a:effectLst>
        </p:grpSpPr>
        <p:sp>
          <p:nvSpPr>
            <p:cNvPr id="118" name="Freeform 3"/>
            <p:cNvSpPr/>
            <p:nvPr/>
          </p:nvSpPr>
          <p:spPr>
            <a:xfrm>
              <a:off x="5110955" y="2295525"/>
              <a:ext cx="1061667" cy="106330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9656"/>
                <a:gd name="connsiteY0" fmla="*/ 0 h 1057275"/>
                <a:gd name="connsiteX1" fmla="*/ 1059656 w 1059656"/>
                <a:gd name="connsiteY1" fmla="*/ 1057275 h 1057275"/>
                <a:gd name="connsiteX2" fmla="*/ 1059656 w 1059656"/>
                <a:gd name="connsiteY2" fmla="*/ 195262 h 1057275"/>
                <a:gd name="connsiteX3" fmla="*/ 0 w 1059656"/>
                <a:gd name="connsiteY3" fmla="*/ 0 h 1057275"/>
                <a:gd name="connsiteX0" fmla="*/ 0 w 1061667"/>
                <a:gd name="connsiteY0" fmla="*/ 0 h 1063307"/>
                <a:gd name="connsiteX1" fmla="*/ 1061667 w 1061667"/>
                <a:gd name="connsiteY1" fmla="*/ 1063307 h 1063307"/>
                <a:gd name="connsiteX2" fmla="*/ 1059656 w 1061667"/>
                <a:gd name="connsiteY2" fmla="*/ 195262 h 1063307"/>
                <a:gd name="connsiteX3" fmla="*/ 0 w 1061667"/>
                <a:gd name="connsiteY3" fmla="*/ 0 h 1063307"/>
              </a:gdLst>
              <a:ahLst/>
              <a:cxnLst>
                <a:cxn ang="0">
                  <a:pos x="connsiteX0" y="connsiteY0"/>
                </a:cxn>
                <a:cxn ang="0">
                  <a:pos x="connsiteX1" y="connsiteY1"/>
                </a:cxn>
                <a:cxn ang="0">
                  <a:pos x="connsiteX2" y="connsiteY2"/>
                </a:cxn>
                <a:cxn ang="0">
                  <a:pos x="connsiteX3" y="connsiteY3"/>
                </a:cxn>
              </a:cxnLst>
              <a:rect l="l" t="t" r="r" b="b"/>
              <a:pathLst>
                <a:path w="1061667" h="1063307">
                  <a:moveTo>
                    <a:pt x="0" y="0"/>
                  </a:moveTo>
                  <a:lnTo>
                    <a:pt x="1061667" y="1063307"/>
                  </a:lnTo>
                  <a:cubicBezTo>
                    <a:pt x="1060997" y="773959"/>
                    <a:pt x="1060326" y="484610"/>
                    <a:pt x="1059656" y="195262"/>
                  </a:cubicBezTo>
                  <a:lnTo>
                    <a:pt x="0" y="0"/>
                  </a:lnTo>
                  <a:close/>
                </a:path>
              </a:pathLst>
            </a:custGeom>
            <a:gradFill flip="none" rotWithShape="1">
              <a:gsLst>
                <a:gs pos="0">
                  <a:schemeClr val="bg1">
                    <a:lumMod val="85000"/>
                  </a:schemeClr>
                </a:gs>
                <a:gs pos="5000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19" name="Freeform 4"/>
            <p:cNvSpPr/>
            <p:nvPr/>
          </p:nvSpPr>
          <p:spPr>
            <a:xfrm flipH="1">
              <a:off x="6170611" y="2290763"/>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chemeClr val="bg1">
                    <a:lumMod val="85000"/>
                  </a:schemeClr>
                </a:gs>
                <a:gs pos="50000">
                  <a:schemeClr val="bg1">
                    <a:lumMod val="95000"/>
                  </a:schemeClr>
                </a:gs>
                <a:gs pos="100000">
                  <a:schemeClr val="bg1">
                    <a:lumMod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20" name="Freeform 7"/>
            <p:cNvSpPr/>
            <p:nvPr/>
          </p:nvSpPr>
          <p:spPr>
            <a:xfrm flipV="1">
              <a:off x="5104923" y="3337720"/>
              <a:ext cx="1069069" cy="10693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9656"/>
                <a:gd name="connsiteY0" fmla="*/ 0 h 1057274"/>
                <a:gd name="connsiteX1" fmla="*/ 1059656 w 1059656"/>
                <a:gd name="connsiteY1" fmla="*/ 1057274 h 1057274"/>
                <a:gd name="connsiteX2" fmla="*/ 1059656 w 1059656"/>
                <a:gd name="connsiteY2" fmla="*/ 195261 h 1057274"/>
                <a:gd name="connsiteX3" fmla="*/ 0 w 1059656"/>
                <a:gd name="connsiteY3" fmla="*/ 0 h 1057274"/>
                <a:gd name="connsiteX0" fmla="*/ 0 w 1065688"/>
                <a:gd name="connsiteY0" fmla="*/ 0 h 1054258"/>
                <a:gd name="connsiteX1" fmla="*/ 1065688 w 1065688"/>
                <a:gd name="connsiteY1" fmla="*/ 1054258 h 1054258"/>
                <a:gd name="connsiteX2" fmla="*/ 1065688 w 1065688"/>
                <a:gd name="connsiteY2" fmla="*/ 192245 h 1054258"/>
                <a:gd name="connsiteX3" fmla="*/ 0 w 1065688"/>
                <a:gd name="connsiteY3" fmla="*/ 0 h 1054258"/>
                <a:gd name="connsiteX0" fmla="*/ 0 w 1065688"/>
                <a:gd name="connsiteY0" fmla="*/ 0 h 1060290"/>
                <a:gd name="connsiteX1" fmla="*/ 1059656 w 1065688"/>
                <a:gd name="connsiteY1" fmla="*/ 1060290 h 1060290"/>
                <a:gd name="connsiteX2" fmla="*/ 1065688 w 1065688"/>
                <a:gd name="connsiteY2" fmla="*/ 192245 h 1060290"/>
                <a:gd name="connsiteX3" fmla="*/ 0 w 1065688"/>
                <a:gd name="connsiteY3" fmla="*/ 0 h 1060290"/>
                <a:gd name="connsiteX0" fmla="*/ 0 w 1069069"/>
                <a:gd name="connsiteY0" fmla="*/ 0 h 1069337"/>
                <a:gd name="connsiteX1" fmla="*/ 1068704 w 1069069"/>
                <a:gd name="connsiteY1" fmla="*/ 1069337 h 1069337"/>
                <a:gd name="connsiteX2" fmla="*/ 1065688 w 1069069"/>
                <a:gd name="connsiteY2" fmla="*/ 192245 h 1069337"/>
                <a:gd name="connsiteX3" fmla="*/ 0 w 1069069"/>
                <a:gd name="connsiteY3" fmla="*/ 0 h 1069337"/>
              </a:gdLst>
              <a:ahLst/>
              <a:cxnLst>
                <a:cxn ang="0">
                  <a:pos x="connsiteX0" y="connsiteY0"/>
                </a:cxn>
                <a:cxn ang="0">
                  <a:pos x="connsiteX1" y="connsiteY1"/>
                </a:cxn>
                <a:cxn ang="0">
                  <a:pos x="connsiteX2" y="connsiteY2"/>
                </a:cxn>
                <a:cxn ang="0">
                  <a:pos x="connsiteX3" y="connsiteY3"/>
                </a:cxn>
              </a:cxnLst>
              <a:rect l="l" t="t" r="r" b="b"/>
              <a:pathLst>
                <a:path w="1069069" h="1069337">
                  <a:moveTo>
                    <a:pt x="0" y="0"/>
                  </a:moveTo>
                  <a:lnTo>
                    <a:pt x="1068704" y="1069337"/>
                  </a:lnTo>
                  <a:cubicBezTo>
                    <a:pt x="1070715" y="779989"/>
                    <a:pt x="1063677" y="481593"/>
                    <a:pt x="1065688" y="192245"/>
                  </a:cubicBezTo>
                  <a:lnTo>
                    <a:pt x="0" y="0"/>
                  </a:lnTo>
                  <a:close/>
                </a:path>
              </a:pathLst>
            </a:custGeom>
            <a:gradFill flip="none" rotWithShape="1">
              <a:gsLst>
                <a:gs pos="0">
                  <a:schemeClr val="tx1">
                    <a:lumMod val="75000"/>
                    <a:lumOff val="25000"/>
                  </a:schemeClr>
                </a:gs>
                <a:gs pos="50000">
                  <a:schemeClr val="bg1">
                    <a:lumMod val="50000"/>
                  </a:schemeClr>
                </a:gs>
                <a:gs pos="100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21" name="Freeform 8"/>
            <p:cNvSpPr/>
            <p:nvPr/>
          </p:nvSpPr>
          <p:spPr>
            <a:xfrm flipH="1" flipV="1">
              <a:off x="6170612" y="3352799"/>
              <a:ext cx="1065054" cy="1059021"/>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62038"/>
                <a:gd name="connsiteY0" fmla="*/ 0 h 1062037"/>
                <a:gd name="connsiteX1" fmla="*/ 1062038 w 1062038"/>
                <a:gd name="connsiteY1" fmla="*/ 1062037 h 1062037"/>
                <a:gd name="connsiteX2" fmla="*/ 1062038 w 1062038"/>
                <a:gd name="connsiteY2" fmla="*/ 200024 h 1062037"/>
                <a:gd name="connsiteX3" fmla="*/ 0 w 1062038"/>
                <a:gd name="connsiteY3" fmla="*/ 0 h 1062037"/>
                <a:gd name="connsiteX0" fmla="*/ 0 w 1065054"/>
                <a:gd name="connsiteY0" fmla="*/ 0 h 1059021"/>
                <a:gd name="connsiteX1" fmla="*/ 1065054 w 1065054"/>
                <a:gd name="connsiteY1" fmla="*/ 1059021 h 1059021"/>
                <a:gd name="connsiteX2" fmla="*/ 1065054 w 1065054"/>
                <a:gd name="connsiteY2" fmla="*/ 197008 h 1059021"/>
                <a:gd name="connsiteX3" fmla="*/ 0 w 1065054"/>
                <a:gd name="connsiteY3" fmla="*/ 0 h 1059021"/>
              </a:gdLst>
              <a:ahLst/>
              <a:cxnLst>
                <a:cxn ang="0">
                  <a:pos x="connsiteX0" y="connsiteY0"/>
                </a:cxn>
                <a:cxn ang="0">
                  <a:pos x="connsiteX1" y="connsiteY1"/>
                </a:cxn>
                <a:cxn ang="0">
                  <a:pos x="connsiteX2" y="connsiteY2"/>
                </a:cxn>
                <a:cxn ang="0">
                  <a:pos x="connsiteX3" y="connsiteY3"/>
                </a:cxn>
              </a:cxnLst>
              <a:rect l="l" t="t" r="r" b="b"/>
              <a:pathLst>
                <a:path w="1065054" h="1059021">
                  <a:moveTo>
                    <a:pt x="0" y="0"/>
                  </a:moveTo>
                  <a:lnTo>
                    <a:pt x="1065054" y="1059021"/>
                  </a:lnTo>
                  <a:lnTo>
                    <a:pt x="1065054" y="197008"/>
                  </a:lnTo>
                  <a:lnTo>
                    <a:pt x="0" y="0"/>
                  </a:lnTo>
                  <a:close/>
                </a:path>
              </a:pathLst>
            </a:custGeom>
            <a:gradFill flip="none" rotWithShape="1">
              <a:gsLst>
                <a:gs pos="0">
                  <a:schemeClr val="tx1">
                    <a:lumMod val="75000"/>
                    <a:lumOff val="25000"/>
                  </a:schemeClr>
                </a:gs>
                <a:gs pos="50000">
                  <a:schemeClr val="bg1">
                    <a:lumMod val="50000"/>
                  </a:schemeClr>
                </a:gs>
                <a:gs pos="100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22" name="Freeform 9"/>
            <p:cNvSpPr/>
            <p:nvPr/>
          </p:nvSpPr>
          <p:spPr>
            <a:xfrm rot="5400000" flipV="1">
              <a:off x="5114530" y="2296322"/>
              <a:ext cx="1059653" cy="1057272"/>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7275"/>
                <a:gd name="connsiteY0" fmla="*/ 0 h 1059656"/>
                <a:gd name="connsiteX1" fmla="*/ 1057275 w 1057275"/>
                <a:gd name="connsiteY1" fmla="*/ 1059656 h 1059656"/>
                <a:gd name="connsiteX2" fmla="*/ 1057275 w 1057275"/>
                <a:gd name="connsiteY2" fmla="*/ 197643 h 1059656"/>
                <a:gd name="connsiteX3" fmla="*/ 0 w 1057275"/>
                <a:gd name="connsiteY3" fmla="*/ 0 h 1059656"/>
                <a:gd name="connsiteX0" fmla="*/ 0 w 1057272"/>
                <a:gd name="connsiteY0" fmla="*/ 0 h 1057272"/>
                <a:gd name="connsiteX1" fmla="*/ 1057272 w 1057272"/>
                <a:gd name="connsiteY1" fmla="*/ 1057272 h 1057272"/>
                <a:gd name="connsiteX2" fmla="*/ 1057272 w 1057272"/>
                <a:gd name="connsiteY2" fmla="*/ 195259 h 1057272"/>
                <a:gd name="connsiteX3" fmla="*/ 0 w 1057272"/>
                <a:gd name="connsiteY3" fmla="*/ 0 h 1057272"/>
                <a:gd name="connsiteX0" fmla="*/ 0 w 1059653"/>
                <a:gd name="connsiteY0" fmla="*/ 0 h 1057272"/>
                <a:gd name="connsiteX1" fmla="*/ 1059653 w 1059653"/>
                <a:gd name="connsiteY1" fmla="*/ 1057272 h 1057272"/>
                <a:gd name="connsiteX2" fmla="*/ 1059653 w 1059653"/>
                <a:gd name="connsiteY2" fmla="*/ 195259 h 1057272"/>
                <a:gd name="connsiteX3" fmla="*/ 0 w 1059653"/>
                <a:gd name="connsiteY3" fmla="*/ 0 h 1057272"/>
              </a:gdLst>
              <a:ahLst/>
              <a:cxnLst>
                <a:cxn ang="0">
                  <a:pos x="connsiteX0" y="connsiteY0"/>
                </a:cxn>
                <a:cxn ang="0">
                  <a:pos x="connsiteX1" y="connsiteY1"/>
                </a:cxn>
                <a:cxn ang="0">
                  <a:pos x="connsiteX2" y="connsiteY2"/>
                </a:cxn>
                <a:cxn ang="0">
                  <a:pos x="connsiteX3" y="connsiteY3"/>
                </a:cxn>
              </a:cxnLst>
              <a:rect l="l" t="t" r="r" b="b"/>
              <a:pathLst>
                <a:path w="1059653" h="1057272">
                  <a:moveTo>
                    <a:pt x="0" y="0"/>
                  </a:moveTo>
                  <a:lnTo>
                    <a:pt x="1059653" y="1057272"/>
                  </a:lnTo>
                  <a:lnTo>
                    <a:pt x="1059653" y="195259"/>
                  </a:lnTo>
                  <a:lnTo>
                    <a:pt x="0" y="0"/>
                  </a:lnTo>
                  <a:close/>
                </a:path>
              </a:pathLst>
            </a:custGeom>
            <a:gradFill flip="none" rotWithShape="1">
              <a:gsLst>
                <a:gs pos="0">
                  <a:srgbClr val="1D7FAB"/>
                </a:gs>
                <a:gs pos="50000">
                  <a:srgbClr val="2DA5DB"/>
                </a:gs>
                <a:gs pos="100000">
                  <a:srgbClr val="239AC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23" name="Freeform 10"/>
            <p:cNvSpPr/>
            <p:nvPr/>
          </p:nvSpPr>
          <p:spPr>
            <a:xfrm rot="16200000">
              <a:off x="5113336" y="3350419"/>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rgbClr val="1D7FAB"/>
                </a:gs>
                <a:gs pos="50000">
                  <a:srgbClr val="2DA5DB"/>
                </a:gs>
                <a:gs pos="100000">
                  <a:srgbClr val="1A729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24" name="Freeform 13"/>
            <p:cNvSpPr/>
            <p:nvPr/>
          </p:nvSpPr>
          <p:spPr>
            <a:xfrm rot="16200000" flipH="1" flipV="1">
              <a:off x="6164658" y="2293938"/>
              <a:ext cx="1062037" cy="1059655"/>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62037"/>
                <a:gd name="connsiteY0" fmla="*/ 0 h 1059655"/>
                <a:gd name="connsiteX1" fmla="*/ 1062037 w 1062037"/>
                <a:gd name="connsiteY1" fmla="*/ 1059655 h 1059655"/>
                <a:gd name="connsiteX2" fmla="*/ 1062037 w 1062037"/>
                <a:gd name="connsiteY2" fmla="*/ 197642 h 1059655"/>
                <a:gd name="connsiteX3" fmla="*/ 0 w 1062037"/>
                <a:gd name="connsiteY3" fmla="*/ 0 h 1059655"/>
              </a:gdLst>
              <a:ahLst/>
              <a:cxnLst>
                <a:cxn ang="0">
                  <a:pos x="connsiteX0" y="connsiteY0"/>
                </a:cxn>
                <a:cxn ang="0">
                  <a:pos x="connsiteX1" y="connsiteY1"/>
                </a:cxn>
                <a:cxn ang="0">
                  <a:pos x="connsiteX2" y="connsiteY2"/>
                </a:cxn>
                <a:cxn ang="0">
                  <a:pos x="connsiteX3" y="connsiteY3"/>
                </a:cxn>
              </a:cxnLst>
              <a:rect l="l" t="t" r="r" b="b"/>
              <a:pathLst>
                <a:path w="1062037" h="1059655">
                  <a:moveTo>
                    <a:pt x="0" y="0"/>
                  </a:moveTo>
                  <a:lnTo>
                    <a:pt x="1062037" y="1059655"/>
                  </a:lnTo>
                  <a:lnTo>
                    <a:pt x="1062037" y="197642"/>
                  </a:lnTo>
                  <a:lnTo>
                    <a:pt x="0" y="0"/>
                  </a:lnTo>
                  <a:close/>
                </a:path>
              </a:pathLst>
            </a:custGeom>
            <a:gradFill flip="none" rotWithShape="1">
              <a:gsLst>
                <a:gs pos="0">
                  <a:srgbClr val="DD2B2B"/>
                </a:gs>
                <a:gs pos="50000">
                  <a:srgbClr val="E24A4A"/>
                </a:gs>
                <a:gs pos="100000">
                  <a:srgbClr val="E24A4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25" name="Freeform 14"/>
            <p:cNvSpPr/>
            <p:nvPr/>
          </p:nvSpPr>
          <p:spPr>
            <a:xfrm rot="5400000" flipH="1">
              <a:off x="6168230" y="3350419"/>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rgbClr val="DD2B2B"/>
                </a:gs>
                <a:gs pos="50000">
                  <a:srgbClr val="E24A4A"/>
                </a:gs>
                <a:gs pos="100000">
                  <a:srgbClr val="DD2B2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2" dirty="0">
                <a:ea typeface="Tahoma" panose="020B0604030504040204" pitchFamily="34" charset="0"/>
                <a:cs typeface="Tahoma" panose="020B0604030504040204" pitchFamily="34" charset="0"/>
              </a:endParaRPr>
            </a:p>
          </p:txBody>
        </p:sp>
      </p:grpSp>
      <p:sp>
        <p:nvSpPr>
          <p:cNvPr id="155" name="Freeform 17"/>
          <p:cNvSpPr>
            <a:spLocks noEditPoints="1"/>
          </p:cNvSpPr>
          <p:nvPr/>
        </p:nvSpPr>
        <p:spPr bwMode="auto">
          <a:xfrm>
            <a:off x="4057542" y="2328978"/>
            <a:ext cx="308036" cy="273810"/>
          </a:xfrm>
          <a:custGeom>
            <a:avLst/>
            <a:gdLst>
              <a:gd name="T0" fmla="*/ 567 w 614"/>
              <a:gd name="T1" fmla="*/ 109 h 547"/>
              <a:gd name="T2" fmla="*/ 475 w 614"/>
              <a:gd name="T3" fmla="*/ 94 h 547"/>
              <a:gd name="T4" fmla="*/ 472 w 614"/>
              <a:gd name="T5" fmla="*/ 67 h 547"/>
              <a:gd name="T6" fmla="*/ 471 w 614"/>
              <a:gd name="T7" fmla="*/ 67 h 547"/>
              <a:gd name="T8" fmla="*/ 505 w 614"/>
              <a:gd name="T9" fmla="*/ 33 h 547"/>
              <a:gd name="T10" fmla="*/ 471 w 614"/>
              <a:gd name="T11" fmla="*/ 0 h 547"/>
              <a:gd name="T12" fmla="*/ 129 w 614"/>
              <a:gd name="T13" fmla="*/ 0 h 547"/>
              <a:gd name="T14" fmla="*/ 96 w 614"/>
              <a:gd name="T15" fmla="*/ 33 h 547"/>
              <a:gd name="T16" fmla="*/ 129 w 614"/>
              <a:gd name="T17" fmla="*/ 67 h 547"/>
              <a:gd name="T18" fmla="*/ 128 w 614"/>
              <a:gd name="T19" fmla="*/ 67 h 547"/>
              <a:gd name="T20" fmla="*/ 125 w 614"/>
              <a:gd name="T21" fmla="*/ 90 h 547"/>
              <a:gd name="T22" fmla="*/ 48 w 614"/>
              <a:gd name="T23" fmla="*/ 107 h 547"/>
              <a:gd name="T24" fmla="*/ 10 w 614"/>
              <a:gd name="T25" fmla="*/ 206 h 547"/>
              <a:gd name="T26" fmla="*/ 170 w 614"/>
              <a:gd name="T27" fmla="*/ 291 h 547"/>
              <a:gd name="T28" fmla="*/ 243 w 614"/>
              <a:gd name="T29" fmla="*/ 362 h 547"/>
              <a:gd name="T30" fmla="*/ 243 w 614"/>
              <a:gd name="T31" fmla="*/ 476 h 547"/>
              <a:gd name="T32" fmla="*/ 212 w 614"/>
              <a:gd name="T33" fmla="*/ 476 h 547"/>
              <a:gd name="T34" fmla="*/ 177 w 614"/>
              <a:gd name="T35" fmla="*/ 511 h 547"/>
              <a:gd name="T36" fmla="*/ 212 w 614"/>
              <a:gd name="T37" fmla="*/ 547 h 547"/>
              <a:gd name="T38" fmla="*/ 388 w 614"/>
              <a:gd name="T39" fmla="*/ 547 h 547"/>
              <a:gd name="T40" fmla="*/ 424 w 614"/>
              <a:gd name="T41" fmla="*/ 511 h 547"/>
              <a:gd name="T42" fmla="*/ 388 w 614"/>
              <a:gd name="T43" fmla="*/ 476 h 547"/>
              <a:gd name="T44" fmla="*/ 357 w 614"/>
              <a:gd name="T45" fmla="*/ 476 h 547"/>
              <a:gd name="T46" fmla="*/ 357 w 614"/>
              <a:gd name="T47" fmla="*/ 362 h 547"/>
              <a:gd name="T48" fmla="*/ 425 w 614"/>
              <a:gd name="T49" fmla="*/ 300 h 547"/>
              <a:gd name="T50" fmla="*/ 593 w 614"/>
              <a:gd name="T51" fmla="*/ 209 h 547"/>
              <a:gd name="T52" fmla="*/ 567 w 614"/>
              <a:gd name="T53" fmla="*/ 109 h 547"/>
              <a:gd name="T54" fmla="*/ 64 w 614"/>
              <a:gd name="T55" fmla="*/ 197 h 547"/>
              <a:gd name="T56" fmla="*/ 77 w 614"/>
              <a:gd name="T57" fmla="*/ 151 h 547"/>
              <a:gd name="T58" fmla="*/ 125 w 614"/>
              <a:gd name="T59" fmla="*/ 142 h 547"/>
              <a:gd name="T60" fmla="*/ 144 w 614"/>
              <a:gd name="T61" fmla="*/ 236 h 547"/>
              <a:gd name="T62" fmla="*/ 64 w 614"/>
              <a:gd name="T63" fmla="*/ 197 h 547"/>
              <a:gd name="T64" fmla="*/ 299 w 614"/>
              <a:gd name="T65" fmla="*/ 266 h 547"/>
              <a:gd name="T66" fmla="*/ 223 w 614"/>
              <a:gd name="T67" fmla="*/ 190 h 547"/>
              <a:gd name="T68" fmla="*/ 299 w 614"/>
              <a:gd name="T69" fmla="*/ 114 h 547"/>
              <a:gd name="T70" fmla="*/ 375 w 614"/>
              <a:gd name="T71" fmla="*/ 190 h 547"/>
              <a:gd name="T72" fmla="*/ 299 w 614"/>
              <a:gd name="T73" fmla="*/ 266 h 547"/>
              <a:gd name="T74" fmla="*/ 536 w 614"/>
              <a:gd name="T75" fmla="*/ 197 h 547"/>
              <a:gd name="T76" fmla="*/ 456 w 614"/>
              <a:gd name="T77" fmla="*/ 237 h 547"/>
              <a:gd name="T78" fmla="*/ 475 w 614"/>
              <a:gd name="T79" fmla="*/ 148 h 547"/>
              <a:gd name="T80" fmla="*/ 542 w 614"/>
              <a:gd name="T81" fmla="*/ 156 h 547"/>
              <a:gd name="T82" fmla="*/ 536 w 614"/>
              <a:gd name="T83" fmla="*/ 19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4" h="547">
                <a:moveTo>
                  <a:pt x="567" y="109"/>
                </a:moveTo>
                <a:cubicBezTo>
                  <a:pt x="543" y="93"/>
                  <a:pt x="506" y="88"/>
                  <a:pt x="475" y="94"/>
                </a:cubicBezTo>
                <a:cubicBezTo>
                  <a:pt x="475" y="85"/>
                  <a:pt x="474" y="76"/>
                  <a:pt x="472" y="67"/>
                </a:cubicBezTo>
                <a:cubicBezTo>
                  <a:pt x="471" y="67"/>
                  <a:pt x="471" y="67"/>
                  <a:pt x="471" y="67"/>
                </a:cubicBezTo>
                <a:cubicBezTo>
                  <a:pt x="490" y="67"/>
                  <a:pt x="505" y="52"/>
                  <a:pt x="505" y="33"/>
                </a:cubicBezTo>
                <a:cubicBezTo>
                  <a:pt x="505" y="15"/>
                  <a:pt x="490" y="0"/>
                  <a:pt x="471" y="0"/>
                </a:cubicBezTo>
                <a:cubicBezTo>
                  <a:pt x="129" y="0"/>
                  <a:pt x="129" y="0"/>
                  <a:pt x="129" y="0"/>
                </a:cubicBezTo>
                <a:cubicBezTo>
                  <a:pt x="111" y="0"/>
                  <a:pt x="96" y="15"/>
                  <a:pt x="96" y="33"/>
                </a:cubicBezTo>
                <a:cubicBezTo>
                  <a:pt x="96" y="52"/>
                  <a:pt x="111" y="67"/>
                  <a:pt x="129" y="67"/>
                </a:cubicBezTo>
                <a:cubicBezTo>
                  <a:pt x="128" y="67"/>
                  <a:pt x="128" y="67"/>
                  <a:pt x="128" y="67"/>
                </a:cubicBezTo>
                <a:cubicBezTo>
                  <a:pt x="127" y="74"/>
                  <a:pt x="126" y="82"/>
                  <a:pt x="125" y="90"/>
                </a:cubicBezTo>
                <a:cubicBezTo>
                  <a:pt x="99" y="93"/>
                  <a:pt x="72" y="96"/>
                  <a:pt x="48" y="107"/>
                </a:cubicBezTo>
                <a:cubicBezTo>
                  <a:pt x="11" y="124"/>
                  <a:pt x="0" y="169"/>
                  <a:pt x="10" y="206"/>
                </a:cubicBezTo>
                <a:cubicBezTo>
                  <a:pt x="29" y="267"/>
                  <a:pt x="109" y="287"/>
                  <a:pt x="170" y="291"/>
                </a:cubicBezTo>
                <a:cubicBezTo>
                  <a:pt x="190" y="323"/>
                  <a:pt x="215" y="348"/>
                  <a:pt x="243" y="362"/>
                </a:cubicBezTo>
                <a:cubicBezTo>
                  <a:pt x="243" y="476"/>
                  <a:pt x="243" y="476"/>
                  <a:pt x="243" y="476"/>
                </a:cubicBezTo>
                <a:cubicBezTo>
                  <a:pt x="212" y="476"/>
                  <a:pt x="212" y="476"/>
                  <a:pt x="212" y="476"/>
                </a:cubicBezTo>
                <a:cubicBezTo>
                  <a:pt x="193" y="476"/>
                  <a:pt x="177" y="492"/>
                  <a:pt x="177" y="511"/>
                </a:cubicBezTo>
                <a:cubicBezTo>
                  <a:pt x="177" y="531"/>
                  <a:pt x="193" y="547"/>
                  <a:pt x="212" y="547"/>
                </a:cubicBezTo>
                <a:cubicBezTo>
                  <a:pt x="388" y="547"/>
                  <a:pt x="388" y="547"/>
                  <a:pt x="388" y="547"/>
                </a:cubicBezTo>
                <a:cubicBezTo>
                  <a:pt x="408" y="547"/>
                  <a:pt x="424" y="531"/>
                  <a:pt x="424" y="511"/>
                </a:cubicBezTo>
                <a:cubicBezTo>
                  <a:pt x="424" y="492"/>
                  <a:pt x="408" y="476"/>
                  <a:pt x="388" y="476"/>
                </a:cubicBezTo>
                <a:cubicBezTo>
                  <a:pt x="357" y="476"/>
                  <a:pt x="357" y="476"/>
                  <a:pt x="357" y="476"/>
                </a:cubicBezTo>
                <a:cubicBezTo>
                  <a:pt x="357" y="362"/>
                  <a:pt x="357" y="362"/>
                  <a:pt x="357" y="362"/>
                </a:cubicBezTo>
                <a:cubicBezTo>
                  <a:pt x="383" y="349"/>
                  <a:pt x="406" y="327"/>
                  <a:pt x="425" y="300"/>
                </a:cubicBezTo>
                <a:cubicBezTo>
                  <a:pt x="484" y="285"/>
                  <a:pt x="560" y="263"/>
                  <a:pt x="593" y="209"/>
                </a:cubicBezTo>
                <a:cubicBezTo>
                  <a:pt x="614" y="176"/>
                  <a:pt x="598" y="129"/>
                  <a:pt x="567" y="109"/>
                </a:cubicBezTo>
                <a:close/>
                <a:moveTo>
                  <a:pt x="64" y="197"/>
                </a:moveTo>
                <a:cubicBezTo>
                  <a:pt x="53" y="181"/>
                  <a:pt x="58" y="158"/>
                  <a:pt x="77" y="151"/>
                </a:cubicBezTo>
                <a:cubicBezTo>
                  <a:pt x="92" y="145"/>
                  <a:pt x="108" y="143"/>
                  <a:pt x="125" y="142"/>
                </a:cubicBezTo>
                <a:cubicBezTo>
                  <a:pt x="127" y="176"/>
                  <a:pt x="134" y="208"/>
                  <a:pt x="144" y="236"/>
                </a:cubicBezTo>
                <a:cubicBezTo>
                  <a:pt x="112" y="232"/>
                  <a:pt x="80" y="221"/>
                  <a:pt x="64" y="197"/>
                </a:cubicBezTo>
                <a:close/>
                <a:moveTo>
                  <a:pt x="299" y="266"/>
                </a:moveTo>
                <a:cubicBezTo>
                  <a:pt x="257" y="266"/>
                  <a:pt x="223" y="232"/>
                  <a:pt x="223" y="190"/>
                </a:cubicBezTo>
                <a:cubicBezTo>
                  <a:pt x="223" y="148"/>
                  <a:pt x="257" y="114"/>
                  <a:pt x="299" y="114"/>
                </a:cubicBezTo>
                <a:cubicBezTo>
                  <a:pt x="341" y="114"/>
                  <a:pt x="375" y="148"/>
                  <a:pt x="375" y="190"/>
                </a:cubicBezTo>
                <a:cubicBezTo>
                  <a:pt x="375" y="232"/>
                  <a:pt x="341" y="266"/>
                  <a:pt x="299" y="266"/>
                </a:cubicBezTo>
                <a:close/>
                <a:moveTo>
                  <a:pt x="536" y="197"/>
                </a:moveTo>
                <a:cubicBezTo>
                  <a:pt x="514" y="216"/>
                  <a:pt x="485" y="228"/>
                  <a:pt x="456" y="237"/>
                </a:cubicBezTo>
                <a:cubicBezTo>
                  <a:pt x="466" y="210"/>
                  <a:pt x="472" y="180"/>
                  <a:pt x="475" y="148"/>
                </a:cubicBezTo>
                <a:cubicBezTo>
                  <a:pt x="494" y="141"/>
                  <a:pt x="528" y="142"/>
                  <a:pt x="542" y="156"/>
                </a:cubicBezTo>
                <a:cubicBezTo>
                  <a:pt x="557" y="172"/>
                  <a:pt x="550" y="184"/>
                  <a:pt x="536" y="197"/>
                </a:cubicBezTo>
                <a:close/>
              </a:path>
            </a:pathLst>
          </a:custGeom>
          <a:solidFill>
            <a:schemeClr val="tx1">
              <a:lumMod val="75000"/>
              <a:lumOff val="25000"/>
            </a:schemeClr>
          </a:solidFill>
          <a:ln>
            <a:noFill/>
          </a:ln>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grpSp>
        <p:nvGrpSpPr>
          <p:cNvPr id="156" name="Grupo 155"/>
          <p:cNvGrpSpPr/>
          <p:nvPr/>
        </p:nvGrpSpPr>
        <p:grpSpPr>
          <a:xfrm>
            <a:off x="4745363" y="2351419"/>
            <a:ext cx="308036" cy="313745"/>
            <a:chOff x="835336" y="6233908"/>
            <a:chExt cx="377395" cy="429758"/>
          </a:xfrm>
        </p:grpSpPr>
        <p:sp>
          <p:nvSpPr>
            <p:cNvPr id="157" name="Triángulo isósceles 156"/>
            <p:cNvSpPr/>
            <p:nvPr/>
          </p:nvSpPr>
          <p:spPr>
            <a:xfrm>
              <a:off x="835336" y="6233908"/>
              <a:ext cx="377395" cy="357174"/>
            </a:xfrm>
            <a:prstGeom prst="triangl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320" b="1" dirty="0">
                <a:solidFill>
                  <a:schemeClr val="tx1"/>
                </a:solidFill>
              </a:endParaRPr>
            </a:p>
          </p:txBody>
        </p:sp>
        <p:sp>
          <p:nvSpPr>
            <p:cNvPr id="158" name="CuadroTexto 157"/>
            <p:cNvSpPr txBox="1"/>
            <p:nvPr/>
          </p:nvSpPr>
          <p:spPr>
            <a:xfrm>
              <a:off x="943465" y="6256663"/>
              <a:ext cx="124031" cy="407003"/>
            </a:xfrm>
            <a:prstGeom prst="rect">
              <a:avLst/>
            </a:prstGeom>
            <a:noFill/>
            <a:ln>
              <a:noFill/>
            </a:ln>
          </p:spPr>
          <p:txBody>
            <a:bodyPr wrap="square" rtlCol="0">
              <a:spAutoFit/>
            </a:bodyPr>
            <a:lstStyle/>
            <a:p>
              <a:r>
                <a:rPr lang="es-CO" sz="1331" dirty="0">
                  <a:latin typeface="Berlin Sans FB Demi" panose="020E0802020502020306" pitchFamily="34" charset="0"/>
                </a:rPr>
                <a:t>!</a:t>
              </a:r>
            </a:p>
          </p:txBody>
        </p:sp>
      </p:grpSp>
      <p:grpSp>
        <p:nvGrpSpPr>
          <p:cNvPr id="159" name="Group 31"/>
          <p:cNvGrpSpPr/>
          <p:nvPr/>
        </p:nvGrpSpPr>
        <p:grpSpPr>
          <a:xfrm>
            <a:off x="5138286" y="2782225"/>
            <a:ext cx="289782" cy="304894"/>
            <a:chOff x="9839325" y="762000"/>
            <a:chExt cx="517525" cy="544513"/>
          </a:xfrm>
          <a:solidFill>
            <a:schemeClr val="bg1"/>
          </a:solidFill>
          <a:effectLst>
            <a:outerShdw blurRad="50800" dist="38100" dir="5400000" algn="t" rotWithShape="0">
              <a:prstClr val="black">
                <a:alpha val="40000"/>
              </a:prstClr>
            </a:outerShdw>
          </a:effectLst>
        </p:grpSpPr>
        <p:sp>
          <p:nvSpPr>
            <p:cNvPr id="160" name="Rectangle 10"/>
            <p:cNvSpPr>
              <a:spLocks noChangeArrowheads="1"/>
            </p:cNvSpPr>
            <p:nvPr/>
          </p:nvSpPr>
          <p:spPr bwMode="auto">
            <a:xfrm>
              <a:off x="9839325" y="1281113"/>
              <a:ext cx="51752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sp>
          <p:nvSpPr>
            <p:cNvPr id="161" name="Rectangle 11"/>
            <p:cNvSpPr>
              <a:spLocks noChangeArrowheads="1"/>
            </p:cNvSpPr>
            <p:nvPr/>
          </p:nvSpPr>
          <p:spPr bwMode="auto">
            <a:xfrm>
              <a:off x="9859963" y="1228725"/>
              <a:ext cx="476250"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sp>
          <p:nvSpPr>
            <p:cNvPr id="162" name="Freeform 12"/>
            <p:cNvSpPr>
              <a:spLocks/>
            </p:cNvSpPr>
            <p:nvPr/>
          </p:nvSpPr>
          <p:spPr bwMode="auto">
            <a:xfrm>
              <a:off x="100472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2 w 64"/>
                <a:gd name="T21" fmla="*/ 128 h 145"/>
                <a:gd name="T22" fmla="*/ 52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2" y="128"/>
                  </a:lnTo>
                  <a:lnTo>
                    <a:pt x="52"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sp>
          <p:nvSpPr>
            <p:cNvPr id="163" name="Freeform 13"/>
            <p:cNvSpPr>
              <a:spLocks/>
            </p:cNvSpPr>
            <p:nvPr/>
          </p:nvSpPr>
          <p:spPr bwMode="auto">
            <a:xfrm>
              <a:off x="101996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2 w 64"/>
                <a:gd name="T21" fmla="*/ 128 h 145"/>
                <a:gd name="T22" fmla="*/ 52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2" y="128"/>
                  </a:lnTo>
                  <a:lnTo>
                    <a:pt x="52"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sp>
          <p:nvSpPr>
            <p:cNvPr id="164" name="Freeform 14"/>
            <p:cNvSpPr>
              <a:spLocks/>
            </p:cNvSpPr>
            <p:nvPr/>
          </p:nvSpPr>
          <p:spPr bwMode="auto">
            <a:xfrm>
              <a:off x="98948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3 w 64"/>
                <a:gd name="T21" fmla="*/ 128 h 145"/>
                <a:gd name="T22" fmla="*/ 53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3" y="128"/>
                  </a:lnTo>
                  <a:lnTo>
                    <a:pt x="53"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sp>
          <p:nvSpPr>
            <p:cNvPr id="165" name="Freeform 15"/>
            <p:cNvSpPr>
              <a:spLocks/>
            </p:cNvSpPr>
            <p:nvPr/>
          </p:nvSpPr>
          <p:spPr bwMode="auto">
            <a:xfrm>
              <a:off x="9859963" y="762000"/>
              <a:ext cx="476250" cy="177800"/>
            </a:xfrm>
            <a:custGeom>
              <a:avLst/>
              <a:gdLst>
                <a:gd name="T0" fmla="*/ 300 w 300"/>
                <a:gd name="T1" fmla="*/ 95 h 112"/>
                <a:gd name="T2" fmla="*/ 150 w 300"/>
                <a:gd name="T3" fmla="*/ 0 h 112"/>
                <a:gd name="T4" fmla="*/ 0 w 300"/>
                <a:gd name="T5" fmla="*/ 95 h 112"/>
                <a:gd name="T6" fmla="*/ 0 w 300"/>
                <a:gd name="T7" fmla="*/ 112 h 112"/>
                <a:gd name="T8" fmla="*/ 300 w 300"/>
                <a:gd name="T9" fmla="*/ 112 h 112"/>
                <a:gd name="T10" fmla="*/ 300 w 300"/>
                <a:gd name="T11" fmla="*/ 95 h 112"/>
              </a:gdLst>
              <a:ahLst/>
              <a:cxnLst>
                <a:cxn ang="0">
                  <a:pos x="T0" y="T1"/>
                </a:cxn>
                <a:cxn ang="0">
                  <a:pos x="T2" y="T3"/>
                </a:cxn>
                <a:cxn ang="0">
                  <a:pos x="T4" y="T5"/>
                </a:cxn>
                <a:cxn ang="0">
                  <a:pos x="T6" y="T7"/>
                </a:cxn>
                <a:cxn ang="0">
                  <a:pos x="T8" y="T9"/>
                </a:cxn>
                <a:cxn ang="0">
                  <a:pos x="T10" y="T11"/>
                </a:cxn>
              </a:cxnLst>
              <a:rect l="0" t="0" r="r" b="b"/>
              <a:pathLst>
                <a:path w="300" h="112">
                  <a:moveTo>
                    <a:pt x="300" y="95"/>
                  </a:moveTo>
                  <a:lnTo>
                    <a:pt x="150" y="0"/>
                  </a:lnTo>
                  <a:lnTo>
                    <a:pt x="0" y="95"/>
                  </a:lnTo>
                  <a:lnTo>
                    <a:pt x="0" y="112"/>
                  </a:lnTo>
                  <a:lnTo>
                    <a:pt x="300" y="112"/>
                  </a:lnTo>
                  <a:lnTo>
                    <a:pt x="30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grpSp>
      <p:sp>
        <p:nvSpPr>
          <p:cNvPr id="166" name="Freeform 16"/>
          <p:cNvSpPr>
            <a:spLocks noChangeAspect="1" noEditPoints="1"/>
          </p:cNvSpPr>
          <p:nvPr/>
        </p:nvSpPr>
        <p:spPr bwMode="auto">
          <a:xfrm>
            <a:off x="5183895" y="3399870"/>
            <a:ext cx="230141" cy="304272"/>
          </a:xfrm>
          <a:custGeom>
            <a:avLst/>
            <a:gdLst>
              <a:gd name="T0" fmla="*/ 0 w 208"/>
              <a:gd name="T1" fmla="*/ 1 h 275"/>
              <a:gd name="T2" fmla="*/ 2 w 208"/>
              <a:gd name="T3" fmla="*/ 275 h 275"/>
              <a:gd name="T4" fmla="*/ 208 w 208"/>
              <a:gd name="T5" fmla="*/ 274 h 275"/>
              <a:gd name="T6" fmla="*/ 207 w 208"/>
              <a:gd name="T7" fmla="*/ 0 h 275"/>
              <a:gd name="T8" fmla="*/ 0 w 208"/>
              <a:gd name="T9" fmla="*/ 1 h 275"/>
              <a:gd name="T10" fmla="*/ 120 w 208"/>
              <a:gd name="T11" fmla="*/ 261 h 275"/>
              <a:gd name="T12" fmla="*/ 92 w 208"/>
              <a:gd name="T13" fmla="*/ 261 h 275"/>
              <a:gd name="T14" fmla="*/ 92 w 208"/>
              <a:gd name="T15" fmla="*/ 241 h 275"/>
              <a:gd name="T16" fmla="*/ 119 w 208"/>
              <a:gd name="T17" fmla="*/ 241 h 275"/>
              <a:gd name="T18" fmla="*/ 120 w 208"/>
              <a:gd name="T19" fmla="*/ 261 h 275"/>
              <a:gd name="T20" fmla="*/ 123 w 208"/>
              <a:gd name="T21" fmla="*/ 172 h 275"/>
              <a:gd name="T22" fmla="*/ 26 w 208"/>
              <a:gd name="T23" fmla="*/ 172 h 275"/>
              <a:gd name="T24" fmla="*/ 26 w 208"/>
              <a:gd name="T25" fmla="*/ 157 h 275"/>
              <a:gd name="T26" fmla="*/ 123 w 208"/>
              <a:gd name="T27" fmla="*/ 156 h 275"/>
              <a:gd name="T28" fmla="*/ 123 w 208"/>
              <a:gd name="T29" fmla="*/ 172 h 275"/>
              <a:gd name="T30" fmla="*/ 183 w 208"/>
              <a:gd name="T31" fmla="*/ 140 h 275"/>
              <a:gd name="T32" fmla="*/ 26 w 208"/>
              <a:gd name="T33" fmla="*/ 141 h 275"/>
              <a:gd name="T34" fmla="*/ 26 w 208"/>
              <a:gd name="T35" fmla="*/ 125 h 275"/>
              <a:gd name="T36" fmla="*/ 183 w 208"/>
              <a:gd name="T37" fmla="*/ 124 h 275"/>
              <a:gd name="T38" fmla="*/ 183 w 208"/>
              <a:gd name="T39" fmla="*/ 140 h 275"/>
              <a:gd name="T40" fmla="*/ 182 w 208"/>
              <a:gd name="T41" fmla="*/ 108 h 275"/>
              <a:gd name="T42" fmla="*/ 26 w 208"/>
              <a:gd name="T43" fmla="*/ 109 h 275"/>
              <a:gd name="T44" fmla="*/ 26 w 208"/>
              <a:gd name="T45" fmla="*/ 93 h 275"/>
              <a:gd name="T46" fmla="*/ 182 w 208"/>
              <a:gd name="T47" fmla="*/ 92 h 275"/>
              <a:gd name="T48" fmla="*/ 182 w 208"/>
              <a:gd name="T49" fmla="*/ 108 h 275"/>
              <a:gd name="T50" fmla="*/ 182 w 208"/>
              <a:gd name="T51" fmla="*/ 76 h 275"/>
              <a:gd name="T52" fmla="*/ 25 w 208"/>
              <a:gd name="T53" fmla="*/ 77 h 275"/>
              <a:gd name="T54" fmla="*/ 25 w 208"/>
              <a:gd name="T55" fmla="*/ 61 h 275"/>
              <a:gd name="T56" fmla="*/ 182 w 208"/>
              <a:gd name="T57" fmla="*/ 60 h 275"/>
              <a:gd name="T58" fmla="*/ 182 w 208"/>
              <a:gd name="T59" fmla="*/ 76 h 275"/>
              <a:gd name="T60" fmla="*/ 182 w 208"/>
              <a:gd name="T61" fmla="*/ 44 h 275"/>
              <a:gd name="T62" fmla="*/ 25 w 208"/>
              <a:gd name="T63" fmla="*/ 45 h 275"/>
              <a:gd name="T64" fmla="*/ 25 w 208"/>
              <a:gd name="T65" fmla="*/ 29 h 275"/>
              <a:gd name="T66" fmla="*/ 182 w 208"/>
              <a:gd name="T67" fmla="*/ 29 h 275"/>
              <a:gd name="T68" fmla="*/ 182 w 208"/>
              <a:gd name="T69" fmla="*/ 4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275">
                <a:moveTo>
                  <a:pt x="0" y="1"/>
                </a:moveTo>
                <a:lnTo>
                  <a:pt x="2" y="275"/>
                </a:lnTo>
                <a:lnTo>
                  <a:pt x="208" y="274"/>
                </a:lnTo>
                <a:lnTo>
                  <a:pt x="207" y="0"/>
                </a:lnTo>
                <a:lnTo>
                  <a:pt x="0" y="1"/>
                </a:lnTo>
                <a:close/>
                <a:moveTo>
                  <a:pt x="120" y="261"/>
                </a:moveTo>
                <a:lnTo>
                  <a:pt x="92" y="261"/>
                </a:lnTo>
                <a:lnTo>
                  <a:pt x="92" y="241"/>
                </a:lnTo>
                <a:lnTo>
                  <a:pt x="119" y="241"/>
                </a:lnTo>
                <a:lnTo>
                  <a:pt x="120" y="261"/>
                </a:lnTo>
                <a:close/>
                <a:moveTo>
                  <a:pt x="123" y="172"/>
                </a:moveTo>
                <a:lnTo>
                  <a:pt x="26" y="172"/>
                </a:lnTo>
                <a:lnTo>
                  <a:pt x="26" y="157"/>
                </a:lnTo>
                <a:lnTo>
                  <a:pt x="123" y="156"/>
                </a:lnTo>
                <a:lnTo>
                  <a:pt x="123" y="172"/>
                </a:lnTo>
                <a:close/>
                <a:moveTo>
                  <a:pt x="183" y="140"/>
                </a:moveTo>
                <a:lnTo>
                  <a:pt x="26" y="141"/>
                </a:lnTo>
                <a:lnTo>
                  <a:pt x="26" y="125"/>
                </a:lnTo>
                <a:lnTo>
                  <a:pt x="183" y="124"/>
                </a:lnTo>
                <a:lnTo>
                  <a:pt x="183" y="140"/>
                </a:lnTo>
                <a:close/>
                <a:moveTo>
                  <a:pt x="182" y="108"/>
                </a:moveTo>
                <a:lnTo>
                  <a:pt x="26" y="109"/>
                </a:lnTo>
                <a:lnTo>
                  <a:pt x="26" y="93"/>
                </a:lnTo>
                <a:lnTo>
                  <a:pt x="182" y="92"/>
                </a:lnTo>
                <a:lnTo>
                  <a:pt x="182" y="108"/>
                </a:lnTo>
                <a:close/>
                <a:moveTo>
                  <a:pt x="182" y="76"/>
                </a:moveTo>
                <a:lnTo>
                  <a:pt x="25" y="77"/>
                </a:lnTo>
                <a:lnTo>
                  <a:pt x="25" y="61"/>
                </a:lnTo>
                <a:lnTo>
                  <a:pt x="182" y="60"/>
                </a:lnTo>
                <a:lnTo>
                  <a:pt x="182" y="76"/>
                </a:lnTo>
                <a:close/>
                <a:moveTo>
                  <a:pt x="182" y="44"/>
                </a:moveTo>
                <a:lnTo>
                  <a:pt x="25" y="45"/>
                </a:lnTo>
                <a:lnTo>
                  <a:pt x="25" y="29"/>
                </a:lnTo>
                <a:lnTo>
                  <a:pt x="182" y="29"/>
                </a:lnTo>
                <a:lnTo>
                  <a:pt x="182" y="4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grpSp>
        <p:nvGrpSpPr>
          <p:cNvPr id="167" name="Group 29"/>
          <p:cNvGrpSpPr>
            <a:grpSpLocks noChangeAspect="1"/>
          </p:cNvGrpSpPr>
          <p:nvPr/>
        </p:nvGrpSpPr>
        <p:grpSpPr>
          <a:xfrm>
            <a:off x="4750517" y="3786533"/>
            <a:ext cx="326959" cy="304272"/>
            <a:chOff x="9839325" y="1808163"/>
            <a:chExt cx="388937" cy="361950"/>
          </a:xfrm>
          <a:solidFill>
            <a:schemeClr val="bg1"/>
          </a:solidFill>
          <a:effectLst>
            <a:outerShdw blurRad="50800" dist="38100" dir="5400000" algn="t" rotWithShape="0">
              <a:prstClr val="black">
                <a:alpha val="40000"/>
              </a:prstClr>
            </a:outerShdw>
          </a:effectLst>
        </p:grpSpPr>
        <p:sp>
          <p:nvSpPr>
            <p:cNvPr id="168" name="Freeform 8"/>
            <p:cNvSpPr>
              <a:spLocks/>
            </p:cNvSpPr>
            <p:nvPr/>
          </p:nvSpPr>
          <p:spPr bwMode="auto">
            <a:xfrm>
              <a:off x="9839325" y="1808163"/>
              <a:ext cx="388937" cy="361950"/>
            </a:xfrm>
            <a:custGeom>
              <a:avLst/>
              <a:gdLst>
                <a:gd name="T0" fmla="*/ 435 w 465"/>
                <a:gd name="T1" fmla="*/ 431 h 431"/>
                <a:gd name="T2" fmla="*/ 0 w 465"/>
                <a:gd name="T3" fmla="*/ 431 h 431"/>
                <a:gd name="T4" fmla="*/ 0 w 465"/>
                <a:gd name="T5" fmla="*/ 19 h 431"/>
                <a:gd name="T6" fmla="*/ 32 w 465"/>
                <a:gd name="T7" fmla="*/ 19 h 431"/>
                <a:gd name="T8" fmla="*/ 32 w 465"/>
                <a:gd name="T9" fmla="*/ 399 h 431"/>
                <a:gd name="T10" fmla="*/ 435 w 465"/>
                <a:gd name="T11" fmla="*/ 399 h 431"/>
                <a:gd name="T12" fmla="*/ 435 w 465"/>
                <a:gd name="T13" fmla="*/ 431 h 431"/>
              </a:gdLst>
              <a:ahLst/>
              <a:cxnLst>
                <a:cxn ang="0">
                  <a:pos x="T0" y="T1"/>
                </a:cxn>
                <a:cxn ang="0">
                  <a:pos x="T2" y="T3"/>
                </a:cxn>
                <a:cxn ang="0">
                  <a:pos x="T4" y="T5"/>
                </a:cxn>
                <a:cxn ang="0">
                  <a:pos x="T6" y="T7"/>
                </a:cxn>
                <a:cxn ang="0">
                  <a:pos x="T8" y="T9"/>
                </a:cxn>
                <a:cxn ang="0">
                  <a:pos x="T10" y="T11"/>
                </a:cxn>
                <a:cxn ang="0">
                  <a:pos x="T12" y="T13"/>
                </a:cxn>
              </a:cxnLst>
              <a:rect l="0" t="0" r="r" b="b"/>
              <a:pathLst>
                <a:path w="465" h="431">
                  <a:moveTo>
                    <a:pt x="435" y="431"/>
                  </a:moveTo>
                  <a:cubicBezTo>
                    <a:pt x="406" y="431"/>
                    <a:pt x="0" y="431"/>
                    <a:pt x="0" y="431"/>
                  </a:cubicBezTo>
                  <a:cubicBezTo>
                    <a:pt x="0" y="431"/>
                    <a:pt x="0" y="34"/>
                    <a:pt x="0" y="19"/>
                  </a:cubicBezTo>
                  <a:cubicBezTo>
                    <a:pt x="0" y="4"/>
                    <a:pt x="32" y="0"/>
                    <a:pt x="32" y="19"/>
                  </a:cubicBezTo>
                  <a:cubicBezTo>
                    <a:pt x="32" y="38"/>
                    <a:pt x="32" y="399"/>
                    <a:pt x="32" y="399"/>
                  </a:cubicBezTo>
                  <a:cubicBezTo>
                    <a:pt x="32" y="399"/>
                    <a:pt x="413" y="399"/>
                    <a:pt x="435" y="399"/>
                  </a:cubicBezTo>
                  <a:cubicBezTo>
                    <a:pt x="458" y="399"/>
                    <a:pt x="465" y="431"/>
                    <a:pt x="435"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sp>
          <p:nvSpPr>
            <p:cNvPr id="169" name="Freeform 9"/>
            <p:cNvSpPr>
              <a:spLocks/>
            </p:cNvSpPr>
            <p:nvPr/>
          </p:nvSpPr>
          <p:spPr bwMode="auto">
            <a:xfrm>
              <a:off x="9885363" y="1863725"/>
              <a:ext cx="287337" cy="234950"/>
            </a:xfrm>
            <a:custGeom>
              <a:avLst/>
              <a:gdLst>
                <a:gd name="T0" fmla="*/ 11 w 343"/>
                <a:gd name="T1" fmla="*/ 281 h 281"/>
                <a:gd name="T2" fmla="*/ 6 w 343"/>
                <a:gd name="T3" fmla="*/ 279 h 281"/>
                <a:gd name="T4" fmla="*/ 3 w 343"/>
                <a:gd name="T5" fmla="*/ 266 h 281"/>
                <a:gd name="T6" fmla="*/ 38 w 343"/>
                <a:gd name="T7" fmla="*/ 210 h 281"/>
                <a:gd name="T8" fmla="*/ 51 w 343"/>
                <a:gd name="T9" fmla="*/ 207 h 281"/>
                <a:gd name="T10" fmla="*/ 88 w 343"/>
                <a:gd name="T11" fmla="*/ 229 h 281"/>
                <a:gd name="T12" fmla="*/ 200 w 343"/>
                <a:gd name="T13" fmla="*/ 83 h 281"/>
                <a:gd name="T14" fmla="*/ 210 w 343"/>
                <a:gd name="T15" fmla="*/ 80 h 281"/>
                <a:gd name="T16" fmla="*/ 217 w 343"/>
                <a:gd name="T17" fmla="*/ 86 h 281"/>
                <a:gd name="T18" fmla="*/ 239 w 343"/>
                <a:gd name="T19" fmla="*/ 155 h 281"/>
                <a:gd name="T20" fmla="*/ 324 w 343"/>
                <a:gd name="T21" fmla="*/ 7 h 281"/>
                <a:gd name="T22" fmla="*/ 337 w 343"/>
                <a:gd name="T23" fmla="*/ 3 h 281"/>
                <a:gd name="T24" fmla="*/ 340 w 343"/>
                <a:gd name="T25" fmla="*/ 16 h 281"/>
                <a:gd name="T26" fmla="*/ 245 w 343"/>
                <a:gd name="T27" fmla="*/ 183 h 281"/>
                <a:gd name="T28" fmla="*/ 236 w 343"/>
                <a:gd name="T29" fmla="*/ 188 h 281"/>
                <a:gd name="T30" fmla="*/ 228 w 343"/>
                <a:gd name="T31" fmla="*/ 181 h 281"/>
                <a:gd name="T32" fmla="*/ 204 w 343"/>
                <a:gd name="T33" fmla="*/ 109 h 281"/>
                <a:gd name="T34" fmla="*/ 98 w 343"/>
                <a:gd name="T35" fmla="*/ 247 h 281"/>
                <a:gd name="T36" fmla="*/ 86 w 343"/>
                <a:gd name="T37" fmla="*/ 250 h 281"/>
                <a:gd name="T38" fmla="*/ 49 w 343"/>
                <a:gd name="T39" fmla="*/ 228 h 281"/>
                <a:gd name="T40" fmla="*/ 19 w 343"/>
                <a:gd name="T41" fmla="*/ 276 h 281"/>
                <a:gd name="T42" fmla="*/ 11 w 343"/>
                <a:gd name="T43"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3" h="281">
                  <a:moveTo>
                    <a:pt x="11" y="281"/>
                  </a:moveTo>
                  <a:cubicBezTo>
                    <a:pt x="9" y="281"/>
                    <a:pt x="7" y="280"/>
                    <a:pt x="6" y="279"/>
                  </a:cubicBezTo>
                  <a:cubicBezTo>
                    <a:pt x="1" y="276"/>
                    <a:pt x="0" y="271"/>
                    <a:pt x="3" y="266"/>
                  </a:cubicBezTo>
                  <a:cubicBezTo>
                    <a:pt x="38" y="210"/>
                    <a:pt x="38" y="210"/>
                    <a:pt x="38" y="210"/>
                  </a:cubicBezTo>
                  <a:cubicBezTo>
                    <a:pt x="41" y="206"/>
                    <a:pt x="46" y="204"/>
                    <a:pt x="51" y="207"/>
                  </a:cubicBezTo>
                  <a:cubicBezTo>
                    <a:pt x="88" y="229"/>
                    <a:pt x="88" y="229"/>
                    <a:pt x="88" y="229"/>
                  </a:cubicBezTo>
                  <a:cubicBezTo>
                    <a:pt x="200" y="83"/>
                    <a:pt x="200" y="83"/>
                    <a:pt x="200" y="83"/>
                  </a:cubicBezTo>
                  <a:cubicBezTo>
                    <a:pt x="203" y="80"/>
                    <a:pt x="206" y="79"/>
                    <a:pt x="210" y="80"/>
                  </a:cubicBezTo>
                  <a:cubicBezTo>
                    <a:pt x="213" y="80"/>
                    <a:pt x="216" y="83"/>
                    <a:pt x="217" y="86"/>
                  </a:cubicBezTo>
                  <a:cubicBezTo>
                    <a:pt x="239" y="155"/>
                    <a:pt x="239" y="155"/>
                    <a:pt x="239" y="155"/>
                  </a:cubicBezTo>
                  <a:cubicBezTo>
                    <a:pt x="324" y="7"/>
                    <a:pt x="324" y="7"/>
                    <a:pt x="324" y="7"/>
                  </a:cubicBezTo>
                  <a:cubicBezTo>
                    <a:pt x="326" y="2"/>
                    <a:pt x="332" y="0"/>
                    <a:pt x="337" y="3"/>
                  </a:cubicBezTo>
                  <a:cubicBezTo>
                    <a:pt x="341" y="6"/>
                    <a:pt x="343" y="11"/>
                    <a:pt x="340" y="16"/>
                  </a:cubicBezTo>
                  <a:cubicBezTo>
                    <a:pt x="245" y="183"/>
                    <a:pt x="245" y="183"/>
                    <a:pt x="245" y="183"/>
                  </a:cubicBezTo>
                  <a:cubicBezTo>
                    <a:pt x="243" y="187"/>
                    <a:pt x="239" y="189"/>
                    <a:pt x="236" y="188"/>
                  </a:cubicBezTo>
                  <a:cubicBezTo>
                    <a:pt x="232" y="188"/>
                    <a:pt x="229" y="185"/>
                    <a:pt x="228" y="181"/>
                  </a:cubicBezTo>
                  <a:cubicBezTo>
                    <a:pt x="204" y="109"/>
                    <a:pt x="204" y="109"/>
                    <a:pt x="204" y="109"/>
                  </a:cubicBezTo>
                  <a:cubicBezTo>
                    <a:pt x="98" y="247"/>
                    <a:pt x="98" y="247"/>
                    <a:pt x="98" y="247"/>
                  </a:cubicBezTo>
                  <a:cubicBezTo>
                    <a:pt x="95" y="251"/>
                    <a:pt x="90" y="252"/>
                    <a:pt x="86" y="250"/>
                  </a:cubicBezTo>
                  <a:cubicBezTo>
                    <a:pt x="49" y="228"/>
                    <a:pt x="49" y="228"/>
                    <a:pt x="49" y="228"/>
                  </a:cubicBezTo>
                  <a:cubicBezTo>
                    <a:pt x="19" y="276"/>
                    <a:pt x="19" y="276"/>
                    <a:pt x="19" y="276"/>
                  </a:cubicBezTo>
                  <a:cubicBezTo>
                    <a:pt x="17" y="279"/>
                    <a:pt x="14" y="281"/>
                    <a:pt x="1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grpSp>
      <p:sp>
        <p:nvSpPr>
          <p:cNvPr id="170" name="Freeform 7"/>
          <p:cNvSpPr>
            <a:spLocks noChangeAspect="1" noEditPoints="1"/>
          </p:cNvSpPr>
          <p:nvPr/>
        </p:nvSpPr>
        <p:spPr bwMode="auto">
          <a:xfrm>
            <a:off x="4137685" y="3778641"/>
            <a:ext cx="227895" cy="304272"/>
          </a:xfrm>
          <a:custGeom>
            <a:avLst/>
            <a:gdLst>
              <a:gd name="T0" fmla="*/ 0 w 349"/>
              <a:gd name="T1" fmla="*/ 29 h 469"/>
              <a:gd name="T2" fmla="*/ 319 w 349"/>
              <a:gd name="T3" fmla="*/ 469 h 469"/>
              <a:gd name="T4" fmla="*/ 319 w 349"/>
              <a:gd name="T5" fmla="*/ 0 h 469"/>
              <a:gd name="T6" fmla="*/ 41 w 349"/>
              <a:gd name="T7" fmla="*/ 429 h 469"/>
              <a:gd name="T8" fmla="*/ 41 w 349"/>
              <a:gd name="T9" fmla="*/ 369 h 469"/>
              <a:gd name="T10" fmla="*/ 93 w 349"/>
              <a:gd name="T11" fmla="*/ 421 h 469"/>
              <a:gd name="T12" fmla="*/ 41 w 349"/>
              <a:gd name="T13" fmla="*/ 359 h 469"/>
              <a:gd name="T14" fmla="*/ 41 w 349"/>
              <a:gd name="T15" fmla="*/ 300 h 469"/>
              <a:gd name="T16" fmla="*/ 93 w 349"/>
              <a:gd name="T17" fmla="*/ 351 h 469"/>
              <a:gd name="T18" fmla="*/ 41 w 349"/>
              <a:gd name="T19" fmla="*/ 290 h 469"/>
              <a:gd name="T20" fmla="*/ 41 w 349"/>
              <a:gd name="T21" fmla="*/ 230 h 469"/>
              <a:gd name="T22" fmla="*/ 93 w 349"/>
              <a:gd name="T23" fmla="*/ 281 h 469"/>
              <a:gd name="T24" fmla="*/ 41 w 349"/>
              <a:gd name="T25" fmla="*/ 221 h 469"/>
              <a:gd name="T26" fmla="*/ 41 w 349"/>
              <a:gd name="T27" fmla="*/ 161 h 469"/>
              <a:gd name="T28" fmla="*/ 93 w 349"/>
              <a:gd name="T29" fmla="*/ 212 h 469"/>
              <a:gd name="T30" fmla="*/ 115 w 349"/>
              <a:gd name="T31" fmla="*/ 429 h 469"/>
              <a:gd name="T32" fmla="*/ 115 w 349"/>
              <a:gd name="T33" fmla="*/ 369 h 469"/>
              <a:gd name="T34" fmla="*/ 167 w 349"/>
              <a:gd name="T35" fmla="*/ 421 h 469"/>
              <a:gd name="T36" fmla="*/ 115 w 349"/>
              <a:gd name="T37" fmla="*/ 359 h 469"/>
              <a:gd name="T38" fmla="*/ 115 w 349"/>
              <a:gd name="T39" fmla="*/ 300 h 469"/>
              <a:gd name="T40" fmla="*/ 167 w 349"/>
              <a:gd name="T41" fmla="*/ 351 h 469"/>
              <a:gd name="T42" fmla="*/ 115 w 349"/>
              <a:gd name="T43" fmla="*/ 290 h 469"/>
              <a:gd name="T44" fmla="*/ 115 w 349"/>
              <a:gd name="T45" fmla="*/ 230 h 469"/>
              <a:gd name="T46" fmla="*/ 167 w 349"/>
              <a:gd name="T47" fmla="*/ 281 h 469"/>
              <a:gd name="T48" fmla="*/ 115 w 349"/>
              <a:gd name="T49" fmla="*/ 221 h 469"/>
              <a:gd name="T50" fmla="*/ 115 w 349"/>
              <a:gd name="T51" fmla="*/ 161 h 469"/>
              <a:gd name="T52" fmla="*/ 167 w 349"/>
              <a:gd name="T53" fmla="*/ 212 h 469"/>
              <a:gd name="T54" fmla="*/ 189 w 349"/>
              <a:gd name="T55" fmla="*/ 429 h 469"/>
              <a:gd name="T56" fmla="*/ 189 w 349"/>
              <a:gd name="T57" fmla="*/ 369 h 469"/>
              <a:gd name="T58" fmla="*/ 240 w 349"/>
              <a:gd name="T59" fmla="*/ 421 h 469"/>
              <a:gd name="T60" fmla="*/ 189 w 349"/>
              <a:gd name="T61" fmla="*/ 359 h 469"/>
              <a:gd name="T62" fmla="*/ 189 w 349"/>
              <a:gd name="T63" fmla="*/ 300 h 469"/>
              <a:gd name="T64" fmla="*/ 240 w 349"/>
              <a:gd name="T65" fmla="*/ 351 h 469"/>
              <a:gd name="T66" fmla="*/ 189 w 349"/>
              <a:gd name="T67" fmla="*/ 290 h 469"/>
              <a:gd name="T68" fmla="*/ 189 w 349"/>
              <a:gd name="T69" fmla="*/ 230 h 469"/>
              <a:gd name="T70" fmla="*/ 240 w 349"/>
              <a:gd name="T71" fmla="*/ 281 h 469"/>
              <a:gd name="T72" fmla="*/ 189 w 349"/>
              <a:gd name="T73" fmla="*/ 221 h 469"/>
              <a:gd name="T74" fmla="*/ 189 w 349"/>
              <a:gd name="T75" fmla="*/ 161 h 469"/>
              <a:gd name="T76" fmla="*/ 240 w 349"/>
              <a:gd name="T77" fmla="*/ 212 h 469"/>
              <a:gd name="T78" fmla="*/ 314 w 349"/>
              <a:gd name="T79" fmla="*/ 421 h 469"/>
              <a:gd name="T80" fmla="*/ 255 w 349"/>
              <a:gd name="T81" fmla="*/ 421 h 469"/>
              <a:gd name="T82" fmla="*/ 255 w 349"/>
              <a:gd name="T83" fmla="*/ 308 h 469"/>
              <a:gd name="T84" fmla="*/ 314 w 349"/>
              <a:gd name="T85" fmla="*/ 308 h 469"/>
              <a:gd name="T86" fmla="*/ 306 w 349"/>
              <a:gd name="T87" fmla="*/ 290 h 469"/>
              <a:gd name="T88" fmla="*/ 255 w 349"/>
              <a:gd name="T89" fmla="*/ 238 h 469"/>
              <a:gd name="T90" fmla="*/ 314 w 349"/>
              <a:gd name="T91" fmla="*/ 238 h 469"/>
              <a:gd name="T92" fmla="*/ 306 w 349"/>
              <a:gd name="T93" fmla="*/ 221 h 469"/>
              <a:gd name="T94" fmla="*/ 255 w 349"/>
              <a:gd name="T95" fmla="*/ 169 h 469"/>
              <a:gd name="T96" fmla="*/ 314 w 349"/>
              <a:gd name="T97" fmla="*/ 169 h 469"/>
              <a:gd name="T98" fmla="*/ 314 w 349"/>
              <a:gd name="T99" fmla="*/ 121 h 469"/>
              <a:gd name="T100" fmla="*/ 26 w 349"/>
              <a:gd name="T101" fmla="*/ 66 h 469"/>
              <a:gd name="T102" fmla="*/ 323 w 349"/>
              <a:gd name="T10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469">
                <a:moveTo>
                  <a:pt x="319" y="0"/>
                </a:moveTo>
                <a:cubicBezTo>
                  <a:pt x="30" y="0"/>
                  <a:pt x="30" y="0"/>
                  <a:pt x="30" y="0"/>
                </a:cubicBezTo>
                <a:cubicBezTo>
                  <a:pt x="13" y="0"/>
                  <a:pt x="0" y="13"/>
                  <a:pt x="0" y="29"/>
                </a:cubicBezTo>
                <a:cubicBezTo>
                  <a:pt x="0" y="439"/>
                  <a:pt x="0" y="439"/>
                  <a:pt x="0" y="439"/>
                </a:cubicBezTo>
                <a:cubicBezTo>
                  <a:pt x="0" y="456"/>
                  <a:pt x="13" y="469"/>
                  <a:pt x="30" y="469"/>
                </a:cubicBezTo>
                <a:cubicBezTo>
                  <a:pt x="319" y="469"/>
                  <a:pt x="319" y="469"/>
                  <a:pt x="319" y="469"/>
                </a:cubicBezTo>
                <a:cubicBezTo>
                  <a:pt x="335" y="469"/>
                  <a:pt x="349" y="456"/>
                  <a:pt x="349" y="439"/>
                </a:cubicBezTo>
                <a:cubicBezTo>
                  <a:pt x="349" y="29"/>
                  <a:pt x="349" y="29"/>
                  <a:pt x="349" y="29"/>
                </a:cubicBezTo>
                <a:cubicBezTo>
                  <a:pt x="349" y="13"/>
                  <a:pt x="335" y="0"/>
                  <a:pt x="319" y="0"/>
                </a:cubicBezTo>
                <a:close/>
                <a:moveTo>
                  <a:pt x="93" y="421"/>
                </a:moveTo>
                <a:cubicBezTo>
                  <a:pt x="93" y="425"/>
                  <a:pt x="89" y="429"/>
                  <a:pt x="85" y="429"/>
                </a:cubicBezTo>
                <a:cubicBezTo>
                  <a:pt x="41" y="429"/>
                  <a:pt x="41" y="429"/>
                  <a:pt x="41" y="429"/>
                </a:cubicBezTo>
                <a:cubicBezTo>
                  <a:pt x="37" y="429"/>
                  <a:pt x="33" y="425"/>
                  <a:pt x="33" y="421"/>
                </a:cubicBezTo>
                <a:cubicBezTo>
                  <a:pt x="33" y="378"/>
                  <a:pt x="33" y="378"/>
                  <a:pt x="33" y="378"/>
                </a:cubicBezTo>
                <a:cubicBezTo>
                  <a:pt x="33" y="373"/>
                  <a:pt x="37" y="369"/>
                  <a:pt x="41" y="369"/>
                </a:cubicBezTo>
                <a:cubicBezTo>
                  <a:pt x="85" y="369"/>
                  <a:pt x="85" y="369"/>
                  <a:pt x="85" y="369"/>
                </a:cubicBezTo>
                <a:cubicBezTo>
                  <a:pt x="89" y="369"/>
                  <a:pt x="93" y="373"/>
                  <a:pt x="93" y="378"/>
                </a:cubicBezTo>
                <a:lnTo>
                  <a:pt x="93" y="421"/>
                </a:lnTo>
                <a:close/>
                <a:moveTo>
                  <a:pt x="93" y="351"/>
                </a:moveTo>
                <a:cubicBezTo>
                  <a:pt x="93" y="356"/>
                  <a:pt x="89" y="359"/>
                  <a:pt x="85" y="359"/>
                </a:cubicBezTo>
                <a:cubicBezTo>
                  <a:pt x="41" y="359"/>
                  <a:pt x="41" y="359"/>
                  <a:pt x="41" y="359"/>
                </a:cubicBezTo>
                <a:cubicBezTo>
                  <a:pt x="37" y="359"/>
                  <a:pt x="33" y="356"/>
                  <a:pt x="33" y="351"/>
                </a:cubicBezTo>
                <a:cubicBezTo>
                  <a:pt x="33" y="308"/>
                  <a:pt x="33" y="308"/>
                  <a:pt x="33" y="308"/>
                </a:cubicBezTo>
                <a:cubicBezTo>
                  <a:pt x="33" y="303"/>
                  <a:pt x="37" y="300"/>
                  <a:pt x="41" y="300"/>
                </a:cubicBezTo>
                <a:cubicBezTo>
                  <a:pt x="85" y="300"/>
                  <a:pt x="85" y="300"/>
                  <a:pt x="85" y="300"/>
                </a:cubicBezTo>
                <a:cubicBezTo>
                  <a:pt x="89" y="300"/>
                  <a:pt x="93" y="303"/>
                  <a:pt x="93" y="308"/>
                </a:cubicBezTo>
                <a:lnTo>
                  <a:pt x="93" y="351"/>
                </a:lnTo>
                <a:close/>
                <a:moveTo>
                  <a:pt x="93" y="281"/>
                </a:moveTo>
                <a:cubicBezTo>
                  <a:pt x="93" y="286"/>
                  <a:pt x="89" y="290"/>
                  <a:pt x="85" y="290"/>
                </a:cubicBezTo>
                <a:cubicBezTo>
                  <a:pt x="41" y="290"/>
                  <a:pt x="41" y="290"/>
                  <a:pt x="41" y="290"/>
                </a:cubicBezTo>
                <a:cubicBezTo>
                  <a:pt x="37" y="290"/>
                  <a:pt x="33" y="286"/>
                  <a:pt x="33" y="281"/>
                </a:cubicBezTo>
                <a:cubicBezTo>
                  <a:pt x="33" y="238"/>
                  <a:pt x="33" y="238"/>
                  <a:pt x="33" y="238"/>
                </a:cubicBezTo>
                <a:cubicBezTo>
                  <a:pt x="33" y="234"/>
                  <a:pt x="37" y="230"/>
                  <a:pt x="41" y="230"/>
                </a:cubicBezTo>
                <a:cubicBezTo>
                  <a:pt x="85" y="230"/>
                  <a:pt x="85" y="230"/>
                  <a:pt x="85" y="230"/>
                </a:cubicBezTo>
                <a:cubicBezTo>
                  <a:pt x="89" y="230"/>
                  <a:pt x="93" y="234"/>
                  <a:pt x="93" y="238"/>
                </a:cubicBezTo>
                <a:lnTo>
                  <a:pt x="93" y="281"/>
                </a:lnTo>
                <a:close/>
                <a:moveTo>
                  <a:pt x="93" y="212"/>
                </a:moveTo>
                <a:cubicBezTo>
                  <a:pt x="93" y="217"/>
                  <a:pt x="89" y="221"/>
                  <a:pt x="85" y="221"/>
                </a:cubicBezTo>
                <a:cubicBezTo>
                  <a:pt x="41" y="221"/>
                  <a:pt x="41" y="221"/>
                  <a:pt x="41" y="221"/>
                </a:cubicBezTo>
                <a:cubicBezTo>
                  <a:pt x="37" y="221"/>
                  <a:pt x="33" y="217"/>
                  <a:pt x="33" y="212"/>
                </a:cubicBezTo>
                <a:cubicBezTo>
                  <a:pt x="33" y="169"/>
                  <a:pt x="33" y="169"/>
                  <a:pt x="33" y="169"/>
                </a:cubicBezTo>
                <a:cubicBezTo>
                  <a:pt x="33" y="165"/>
                  <a:pt x="37" y="161"/>
                  <a:pt x="41" y="161"/>
                </a:cubicBezTo>
                <a:cubicBezTo>
                  <a:pt x="85" y="161"/>
                  <a:pt x="85" y="161"/>
                  <a:pt x="85" y="161"/>
                </a:cubicBezTo>
                <a:cubicBezTo>
                  <a:pt x="89" y="161"/>
                  <a:pt x="93" y="165"/>
                  <a:pt x="93" y="169"/>
                </a:cubicBezTo>
                <a:lnTo>
                  <a:pt x="93" y="212"/>
                </a:lnTo>
                <a:close/>
                <a:moveTo>
                  <a:pt x="167" y="421"/>
                </a:moveTo>
                <a:cubicBezTo>
                  <a:pt x="167" y="425"/>
                  <a:pt x="163" y="429"/>
                  <a:pt x="158" y="429"/>
                </a:cubicBezTo>
                <a:cubicBezTo>
                  <a:pt x="115" y="429"/>
                  <a:pt x="115" y="429"/>
                  <a:pt x="115" y="429"/>
                </a:cubicBezTo>
                <a:cubicBezTo>
                  <a:pt x="111" y="429"/>
                  <a:pt x="107" y="425"/>
                  <a:pt x="107" y="421"/>
                </a:cubicBezTo>
                <a:cubicBezTo>
                  <a:pt x="107" y="378"/>
                  <a:pt x="107" y="378"/>
                  <a:pt x="107" y="378"/>
                </a:cubicBezTo>
                <a:cubicBezTo>
                  <a:pt x="107" y="373"/>
                  <a:pt x="111" y="369"/>
                  <a:pt x="115" y="369"/>
                </a:cubicBezTo>
                <a:cubicBezTo>
                  <a:pt x="158" y="369"/>
                  <a:pt x="158" y="369"/>
                  <a:pt x="158" y="369"/>
                </a:cubicBezTo>
                <a:cubicBezTo>
                  <a:pt x="163" y="369"/>
                  <a:pt x="167" y="373"/>
                  <a:pt x="167" y="378"/>
                </a:cubicBezTo>
                <a:lnTo>
                  <a:pt x="167" y="421"/>
                </a:lnTo>
                <a:close/>
                <a:moveTo>
                  <a:pt x="167" y="351"/>
                </a:moveTo>
                <a:cubicBezTo>
                  <a:pt x="167" y="356"/>
                  <a:pt x="163" y="359"/>
                  <a:pt x="158" y="359"/>
                </a:cubicBezTo>
                <a:cubicBezTo>
                  <a:pt x="115" y="359"/>
                  <a:pt x="115" y="359"/>
                  <a:pt x="115" y="359"/>
                </a:cubicBezTo>
                <a:cubicBezTo>
                  <a:pt x="111" y="359"/>
                  <a:pt x="107" y="356"/>
                  <a:pt x="107" y="351"/>
                </a:cubicBezTo>
                <a:cubicBezTo>
                  <a:pt x="107" y="308"/>
                  <a:pt x="107" y="308"/>
                  <a:pt x="107" y="308"/>
                </a:cubicBezTo>
                <a:cubicBezTo>
                  <a:pt x="107" y="303"/>
                  <a:pt x="111" y="300"/>
                  <a:pt x="115" y="300"/>
                </a:cubicBezTo>
                <a:cubicBezTo>
                  <a:pt x="158" y="300"/>
                  <a:pt x="158" y="300"/>
                  <a:pt x="158" y="300"/>
                </a:cubicBezTo>
                <a:cubicBezTo>
                  <a:pt x="163" y="300"/>
                  <a:pt x="167" y="303"/>
                  <a:pt x="167" y="308"/>
                </a:cubicBezTo>
                <a:lnTo>
                  <a:pt x="167" y="351"/>
                </a:lnTo>
                <a:close/>
                <a:moveTo>
                  <a:pt x="167" y="281"/>
                </a:moveTo>
                <a:cubicBezTo>
                  <a:pt x="167" y="286"/>
                  <a:pt x="163" y="290"/>
                  <a:pt x="158" y="290"/>
                </a:cubicBezTo>
                <a:cubicBezTo>
                  <a:pt x="115" y="290"/>
                  <a:pt x="115" y="290"/>
                  <a:pt x="115" y="290"/>
                </a:cubicBezTo>
                <a:cubicBezTo>
                  <a:pt x="111" y="290"/>
                  <a:pt x="107" y="286"/>
                  <a:pt x="107" y="281"/>
                </a:cubicBezTo>
                <a:cubicBezTo>
                  <a:pt x="107" y="238"/>
                  <a:pt x="107" y="238"/>
                  <a:pt x="107" y="238"/>
                </a:cubicBezTo>
                <a:cubicBezTo>
                  <a:pt x="107" y="234"/>
                  <a:pt x="111" y="230"/>
                  <a:pt x="115" y="230"/>
                </a:cubicBezTo>
                <a:cubicBezTo>
                  <a:pt x="158" y="230"/>
                  <a:pt x="158" y="230"/>
                  <a:pt x="158" y="230"/>
                </a:cubicBezTo>
                <a:cubicBezTo>
                  <a:pt x="163" y="230"/>
                  <a:pt x="167" y="234"/>
                  <a:pt x="167" y="238"/>
                </a:cubicBezTo>
                <a:lnTo>
                  <a:pt x="167" y="281"/>
                </a:lnTo>
                <a:close/>
                <a:moveTo>
                  <a:pt x="167" y="212"/>
                </a:moveTo>
                <a:cubicBezTo>
                  <a:pt x="167" y="217"/>
                  <a:pt x="163" y="221"/>
                  <a:pt x="158" y="221"/>
                </a:cubicBezTo>
                <a:cubicBezTo>
                  <a:pt x="115" y="221"/>
                  <a:pt x="115" y="221"/>
                  <a:pt x="115" y="221"/>
                </a:cubicBezTo>
                <a:cubicBezTo>
                  <a:pt x="111" y="221"/>
                  <a:pt x="107" y="217"/>
                  <a:pt x="107" y="212"/>
                </a:cubicBezTo>
                <a:cubicBezTo>
                  <a:pt x="107" y="169"/>
                  <a:pt x="107" y="169"/>
                  <a:pt x="107" y="169"/>
                </a:cubicBezTo>
                <a:cubicBezTo>
                  <a:pt x="107" y="165"/>
                  <a:pt x="111" y="161"/>
                  <a:pt x="115" y="161"/>
                </a:cubicBezTo>
                <a:cubicBezTo>
                  <a:pt x="158" y="161"/>
                  <a:pt x="158" y="161"/>
                  <a:pt x="158" y="161"/>
                </a:cubicBezTo>
                <a:cubicBezTo>
                  <a:pt x="163" y="161"/>
                  <a:pt x="167" y="165"/>
                  <a:pt x="167" y="169"/>
                </a:cubicBezTo>
                <a:lnTo>
                  <a:pt x="167" y="212"/>
                </a:lnTo>
                <a:close/>
                <a:moveTo>
                  <a:pt x="240" y="421"/>
                </a:moveTo>
                <a:cubicBezTo>
                  <a:pt x="240" y="425"/>
                  <a:pt x="237" y="429"/>
                  <a:pt x="232" y="429"/>
                </a:cubicBezTo>
                <a:cubicBezTo>
                  <a:pt x="189" y="429"/>
                  <a:pt x="189" y="429"/>
                  <a:pt x="189" y="429"/>
                </a:cubicBezTo>
                <a:cubicBezTo>
                  <a:pt x="184" y="429"/>
                  <a:pt x="181" y="425"/>
                  <a:pt x="181" y="421"/>
                </a:cubicBezTo>
                <a:cubicBezTo>
                  <a:pt x="181" y="378"/>
                  <a:pt x="181" y="378"/>
                  <a:pt x="181" y="378"/>
                </a:cubicBezTo>
                <a:cubicBezTo>
                  <a:pt x="181" y="373"/>
                  <a:pt x="184" y="369"/>
                  <a:pt x="189" y="369"/>
                </a:cubicBezTo>
                <a:cubicBezTo>
                  <a:pt x="232" y="369"/>
                  <a:pt x="232" y="369"/>
                  <a:pt x="232" y="369"/>
                </a:cubicBezTo>
                <a:cubicBezTo>
                  <a:pt x="237" y="369"/>
                  <a:pt x="240" y="373"/>
                  <a:pt x="240" y="378"/>
                </a:cubicBezTo>
                <a:lnTo>
                  <a:pt x="240" y="421"/>
                </a:lnTo>
                <a:close/>
                <a:moveTo>
                  <a:pt x="240" y="351"/>
                </a:moveTo>
                <a:cubicBezTo>
                  <a:pt x="240" y="356"/>
                  <a:pt x="237" y="359"/>
                  <a:pt x="232" y="359"/>
                </a:cubicBezTo>
                <a:cubicBezTo>
                  <a:pt x="189" y="359"/>
                  <a:pt x="189" y="359"/>
                  <a:pt x="189" y="359"/>
                </a:cubicBezTo>
                <a:cubicBezTo>
                  <a:pt x="184" y="359"/>
                  <a:pt x="181" y="356"/>
                  <a:pt x="181" y="351"/>
                </a:cubicBezTo>
                <a:cubicBezTo>
                  <a:pt x="181" y="308"/>
                  <a:pt x="181" y="308"/>
                  <a:pt x="181" y="308"/>
                </a:cubicBezTo>
                <a:cubicBezTo>
                  <a:pt x="181" y="303"/>
                  <a:pt x="184" y="300"/>
                  <a:pt x="189" y="300"/>
                </a:cubicBezTo>
                <a:cubicBezTo>
                  <a:pt x="232" y="300"/>
                  <a:pt x="232" y="300"/>
                  <a:pt x="232" y="300"/>
                </a:cubicBezTo>
                <a:cubicBezTo>
                  <a:pt x="237" y="300"/>
                  <a:pt x="240" y="303"/>
                  <a:pt x="240" y="308"/>
                </a:cubicBezTo>
                <a:lnTo>
                  <a:pt x="240" y="351"/>
                </a:lnTo>
                <a:close/>
                <a:moveTo>
                  <a:pt x="240" y="281"/>
                </a:moveTo>
                <a:cubicBezTo>
                  <a:pt x="240" y="286"/>
                  <a:pt x="237" y="290"/>
                  <a:pt x="232" y="290"/>
                </a:cubicBezTo>
                <a:cubicBezTo>
                  <a:pt x="189" y="290"/>
                  <a:pt x="189" y="290"/>
                  <a:pt x="189" y="290"/>
                </a:cubicBezTo>
                <a:cubicBezTo>
                  <a:pt x="184" y="290"/>
                  <a:pt x="181" y="286"/>
                  <a:pt x="181" y="281"/>
                </a:cubicBezTo>
                <a:cubicBezTo>
                  <a:pt x="181" y="238"/>
                  <a:pt x="181" y="238"/>
                  <a:pt x="181" y="238"/>
                </a:cubicBezTo>
                <a:cubicBezTo>
                  <a:pt x="181" y="234"/>
                  <a:pt x="184" y="230"/>
                  <a:pt x="189" y="230"/>
                </a:cubicBezTo>
                <a:cubicBezTo>
                  <a:pt x="232" y="230"/>
                  <a:pt x="232" y="230"/>
                  <a:pt x="232" y="230"/>
                </a:cubicBezTo>
                <a:cubicBezTo>
                  <a:pt x="237" y="230"/>
                  <a:pt x="240" y="234"/>
                  <a:pt x="240" y="238"/>
                </a:cubicBezTo>
                <a:lnTo>
                  <a:pt x="240" y="281"/>
                </a:lnTo>
                <a:close/>
                <a:moveTo>
                  <a:pt x="240" y="212"/>
                </a:moveTo>
                <a:cubicBezTo>
                  <a:pt x="240" y="217"/>
                  <a:pt x="237" y="221"/>
                  <a:pt x="232" y="221"/>
                </a:cubicBezTo>
                <a:cubicBezTo>
                  <a:pt x="189" y="221"/>
                  <a:pt x="189" y="221"/>
                  <a:pt x="189" y="221"/>
                </a:cubicBezTo>
                <a:cubicBezTo>
                  <a:pt x="184" y="221"/>
                  <a:pt x="181" y="217"/>
                  <a:pt x="181" y="212"/>
                </a:cubicBezTo>
                <a:cubicBezTo>
                  <a:pt x="181" y="169"/>
                  <a:pt x="181" y="169"/>
                  <a:pt x="181" y="169"/>
                </a:cubicBezTo>
                <a:cubicBezTo>
                  <a:pt x="181" y="165"/>
                  <a:pt x="184" y="161"/>
                  <a:pt x="189" y="161"/>
                </a:cubicBezTo>
                <a:cubicBezTo>
                  <a:pt x="232" y="161"/>
                  <a:pt x="232" y="161"/>
                  <a:pt x="232" y="161"/>
                </a:cubicBezTo>
                <a:cubicBezTo>
                  <a:pt x="237" y="161"/>
                  <a:pt x="240" y="165"/>
                  <a:pt x="240" y="169"/>
                </a:cubicBezTo>
                <a:lnTo>
                  <a:pt x="240" y="212"/>
                </a:lnTo>
                <a:close/>
                <a:moveTo>
                  <a:pt x="314" y="332"/>
                </a:moveTo>
                <a:cubicBezTo>
                  <a:pt x="314" y="332"/>
                  <a:pt x="314" y="332"/>
                  <a:pt x="314" y="332"/>
                </a:cubicBezTo>
                <a:cubicBezTo>
                  <a:pt x="314" y="421"/>
                  <a:pt x="314" y="421"/>
                  <a:pt x="314" y="421"/>
                </a:cubicBezTo>
                <a:cubicBezTo>
                  <a:pt x="314" y="425"/>
                  <a:pt x="311" y="429"/>
                  <a:pt x="306" y="429"/>
                </a:cubicBezTo>
                <a:cubicBezTo>
                  <a:pt x="263" y="429"/>
                  <a:pt x="263" y="429"/>
                  <a:pt x="263" y="429"/>
                </a:cubicBezTo>
                <a:cubicBezTo>
                  <a:pt x="258" y="429"/>
                  <a:pt x="255" y="425"/>
                  <a:pt x="255" y="421"/>
                </a:cubicBezTo>
                <a:cubicBezTo>
                  <a:pt x="255" y="351"/>
                  <a:pt x="255" y="351"/>
                  <a:pt x="255" y="351"/>
                </a:cubicBezTo>
                <a:cubicBezTo>
                  <a:pt x="255" y="332"/>
                  <a:pt x="255" y="332"/>
                  <a:pt x="255" y="332"/>
                </a:cubicBezTo>
                <a:cubicBezTo>
                  <a:pt x="255" y="308"/>
                  <a:pt x="255" y="308"/>
                  <a:pt x="255" y="308"/>
                </a:cubicBezTo>
                <a:cubicBezTo>
                  <a:pt x="255" y="303"/>
                  <a:pt x="258" y="300"/>
                  <a:pt x="263" y="300"/>
                </a:cubicBezTo>
                <a:cubicBezTo>
                  <a:pt x="306" y="300"/>
                  <a:pt x="306" y="300"/>
                  <a:pt x="306" y="300"/>
                </a:cubicBezTo>
                <a:cubicBezTo>
                  <a:pt x="311" y="300"/>
                  <a:pt x="314" y="303"/>
                  <a:pt x="314" y="308"/>
                </a:cubicBezTo>
                <a:lnTo>
                  <a:pt x="314" y="332"/>
                </a:lnTo>
                <a:close/>
                <a:moveTo>
                  <a:pt x="314" y="281"/>
                </a:moveTo>
                <a:cubicBezTo>
                  <a:pt x="314" y="286"/>
                  <a:pt x="311" y="290"/>
                  <a:pt x="306" y="290"/>
                </a:cubicBezTo>
                <a:cubicBezTo>
                  <a:pt x="263" y="290"/>
                  <a:pt x="263" y="290"/>
                  <a:pt x="263" y="290"/>
                </a:cubicBezTo>
                <a:cubicBezTo>
                  <a:pt x="258" y="290"/>
                  <a:pt x="255" y="286"/>
                  <a:pt x="255" y="281"/>
                </a:cubicBezTo>
                <a:cubicBezTo>
                  <a:pt x="255" y="238"/>
                  <a:pt x="255" y="238"/>
                  <a:pt x="255" y="238"/>
                </a:cubicBezTo>
                <a:cubicBezTo>
                  <a:pt x="255" y="234"/>
                  <a:pt x="258" y="230"/>
                  <a:pt x="263" y="230"/>
                </a:cubicBezTo>
                <a:cubicBezTo>
                  <a:pt x="306" y="230"/>
                  <a:pt x="306" y="230"/>
                  <a:pt x="306" y="230"/>
                </a:cubicBezTo>
                <a:cubicBezTo>
                  <a:pt x="311" y="230"/>
                  <a:pt x="314" y="234"/>
                  <a:pt x="314" y="238"/>
                </a:cubicBezTo>
                <a:lnTo>
                  <a:pt x="314" y="281"/>
                </a:lnTo>
                <a:close/>
                <a:moveTo>
                  <a:pt x="314" y="212"/>
                </a:moveTo>
                <a:cubicBezTo>
                  <a:pt x="314" y="217"/>
                  <a:pt x="311" y="221"/>
                  <a:pt x="306" y="221"/>
                </a:cubicBezTo>
                <a:cubicBezTo>
                  <a:pt x="263" y="221"/>
                  <a:pt x="263" y="221"/>
                  <a:pt x="263" y="221"/>
                </a:cubicBezTo>
                <a:cubicBezTo>
                  <a:pt x="258" y="221"/>
                  <a:pt x="255" y="217"/>
                  <a:pt x="255" y="212"/>
                </a:cubicBezTo>
                <a:cubicBezTo>
                  <a:pt x="255" y="169"/>
                  <a:pt x="255" y="169"/>
                  <a:pt x="255" y="169"/>
                </a:cubicBezTo>
                <a:cubicBezTo>
                  <a:pt x="255" y="165"/>
                  <a:pt x="258" y="161"/>
                  <a:pt x="263" y="161"/>
                </a:cubicBezTo>
                <a:cubicBezTo>
                  <a:pt x="306" y="161"/>
                  <a:pt x="306" y="161"/>
                  <a:pt x="306" y="161"/>
                </a:cubicBezTo>
                <a:cubicBezTo>
                  <a:pt x="311" y="161"/>
                  <a:pt x="314" y="165"/>
                  <a:pt x="314" y="169"/>
                </a:cubicBezTo>
                <a:lnTo>
                  <a:pt x="314" y="212"/>
                </a:lnTo>
                <a:close/>
                <a:moveTo>
                  <a:pt x="323" y="112"/>
                </a:moveTo>
                <a:cubicBezTo>
                  <a:pt x="323" y="117"/>
                  <a:pt x="319" y="121"/>
                  <a:pt x="314" y="121"/>
                </a:cubicBezTo>
                <a:cubicBezTo>
                  <a:pt x="35" y="121"/>
                  <a:pt x="35" y="121"/>
                  <a:pt x="35" y="121"/>
                </a:cubicBezTo>
                <a:cubicBezTo>
                  <a:pt x="30" y="121"/>
                  <a:pt x="26" y="117"/>
                  <a:pt x="26" y="112"/>
                </a:cubicBezTo>
                <a:cubicBezTo>
                  <a:pt x="26" y="66"/>
                  <a:pt x="26" y="66"/>
                  <a:pt x="26" y="66"/>
                </a:cubicBezTo>
                <a:cubicBezTo>
                  <a:pt x="26" y="61"/>
                  <a:pt x="30" y="57"/>
                  <a:pt x="35" y="57"/>
                </a:cubicBezTo>
                <a:cubicBezTo>
                  <a:pt x="314" y="57"/>
                  <a:pt x="314" y="57"/>
                  <a:pt x="314" y="57"/>
                </a:cubicBezTo>
                <a:cubicBezTo>
                  <a:pt x="319" y="57"/>
                  <a:pt x="323" y="61"/>
                  <a:pt x="323" y="66"/>
                </a:cubicBezTo>
                <a:lnTo>
                  <a:pt x="323" y="112"/>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grpSp>
        <p:nvGrpSpPr>
          <p:cNvPr id="171" name="Group 30"/>
          <p:cNvGrpSpPr>
            <a:grpSpLocks noChangeAspect="1"/>
          </p:cNvGrpSpPr>
          <p:nvPr/>
        </p:nvGrpSpPr>
        <p:grpSpPr>
          <a:xfrm>
            <a:off x="3588445" y="3449309"/>
            <a:ext cx="304271" cy="304272"/>
            <a:chOff x="10693400" y="869950"/>
            <a:chExt cx="411162" cy="411163"/>
          </a:xfrm>
          <a:solidFill>
            <a:schemeClr val="bg1"/>
          </a:solidFill>
        </p:grpSpPr>
        <p:sp>
          <p:nvSpPr>
            <p:cNvPr id="172" name="Freeform 18"/>
            <p:cNvSpPr>
              <a:spLocks noEditPoints="1"/>
            </p:cNvSpPr>
            <p:nvPr/>
          </p:nvSpPr>
          <p:spPr bwMode="auto">
            <a:xfrm>
              <a:off x="10693400" y="869950"/>
              <a:ext cx="411162" cy="411163"/>
            </a:xfrm>
            <a:custGeom>
              <a:avLst/>
              <a:gdLst>
                <a:gd name="T0" fmla="*/ 246 w 491"/>
                <a:gd name="T1" fmla="*/ 0 h 491"/>
                <a:gd name="T2" fmla="*/ 0 w 491"/>
                <a:gd name="T3" fmla="*/ 245 h 491"/>
                <a:gd name="T4" fmla="*/ 246 w 491"/>
                <a:gd name="T5" fmla="*/ 491 h 491"/>
                <a:gd name="T6" fmla="*/ 491 w 491"/>
                <a:gd name="T7" fmla="*/ 245 h 491"/>
                <a:gd name="T8" fmla="*/ 246 w 491"/>
                <a:gd name="T9" fmla="*/ 0 h 491"/>
                <a:gd name="T10" fmla="*/ 276 w 491"/>
                <a:gd name="T11" fmla="*/ 447 h 491"/>
                <a:gd name="T12" fmla="*/ 246 w 491"/>
                <a:gd name="T13" fmla="*/ 426 h 491"/>
                <a:gd name="T14" fmla="*/ 215 w 491"/>
                <a:gd name="T15" fmla="*/ 447 h 491"/>
                <a:gd name="T16" fmla="*/ 44 w 491"/>
                <a:gd name="T17" fmla="*/ 276 h 491"/>
                <a:gd name="T18" fmla="*/ 65 w 491"/>
                <a:gd name="T19" fmla="*/ 245 h 491"/>
                <a:gd name="T20" fmla="*/ 44 w 491"/>
                <a:gd name="T21" fmla="*/ 215 h 491"/>
                <a:gd name="T22" fmla="*/ 215 w 491"/>
                <a:gd name="T23" fmla="*/ 44 h 491"/>
                <a:gd name="T24" fmla="*/ 246 w 491"/>
                <a:gd name="T25" fmla="*/ 65 h 491"/>
                <a:gd name="T26" fmla="*/ 276 w 491"/>
                <a:gd name="T27" fmla="*/ 44 h 491"/>
                <a:gd name="T28" fmla="*/ 447 w 491"/>
                <a:gd name="T29" fmla="*/ 215 h 491"/>
                <a:gd name="T30" fmla="*/ 426 w 491"/>
                <a:gd name="T31" fmla="*/ 245 h 491"/>
                <a:gd name="T32" fmla="*/ 447 w 491"/>
                <a:gd name="T33" fmla="*/ 276 h 491"/>
                <a:gd name="T34" fmla="*/ 276 w 491"/>
                <a:gd name="T35" fmla="*/ 4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1" h="491">
                  <a:moveTo>
                    <a:pt x="246" y="0"/>
                  </a:moveTo>
                  <a:cubicBezTo>
                    <a:pt x="110" y="0"/>
                    <a:pt x="0" y="110"/>
                    <a:pt x="0" y="245"/>
                  </a:cubicBezTo>
                  <a:cubicBezTo>
                    <a:pt x="0" y="381"/>
                    <a:pt x="110" y="491"/>
                    <a:pt x="246" y="491"/>
                  </a:cubicBezTo>
                  <a:cubicBezTo>
                    <a:pt x="381" y="491"/>
                    <a:pt x="491" y="381"/>
                    <a:pt x="491" y="245"/>
                  </a:cubicBezTo>
                  <a:cubicBezTo>
                    <a:pt x="491" y="110"/>
                    <a:pt x="381" y="0"/>
                    <a:pt x="246" y="0"/>
                  </a:cubicBezTo>
                  <a:close/>
                  <a:moveTo>
                    <a:pt x="276" y="447"/>
                  </a:moveTo>
                  <a:cubicBezTo>
                    <a:pt x="271" y="435"/>
                    <a:pt x="259" y="426"/>
                    <a:pt x="246" y="426"/>
                  </a:cubicBezTo>
                  <a:cubicBezTo>
                    <a:pt x="232" y="426"/>
                    <a:pt x="220" y="435"/>
                    <a:pt x="215" y="447"/>
                  </a:cubicBezTo>
                  <a:cubicBezTo>
                    <a:pt x="127" y="434"/>
                    <a:pt x="57" y="364"/>
                    <a:pt x="44" y="276"/>
                  </a:cubicBezTo>
                  <a:cubicBezTo>
                    <a:pt x="56" y="271"/>
                    <a:pt x="65" y="259"/>
                    <a:pt x="65" y="245"/>
                  </a:cubicBezTo>
                  <a:cubicBezTo>
                    <a:pt x="65" y="232"/>
                    <a:pt x="56" y="220"/>
                    <a:pt x="44" y="215"/>
                  </a:cubicBezTo>
                  <a:cubicBezTo>
                    <a:pt x="57" y="127"/>
                    <a:pt x="127" y="57"/>
                    <a:pt x="215" y="44"/>
                  </a:cubicBezTo>
                  <a:cubicBezTo>
                    <a:pt x="220" y="56"/>
                    <a:pt x="232" y="65"/>
                    <a:pt x="246" y="65"/>
                  </a:cubicBezTo>
                  <a:cubicBezTo>
                    <a:pt x="259" y="65"/>
                    <a:pt x="271" y="56"/>
                    <a:pt x="276" y="44"/>
                  </a:cubicBezTo>
                  <a:cubicBezTo>
                    <a:pt x="364" y="57"/>
                    <a:pt x="434" y="127"/>
                    <a:pt x="447" y="215"/>
                  </a:cubicBezTo>
                  <a:cubicBezTo>
                    <a:pt x="435" y="220"/>
                    <a:pt x="426" y="232"/>
                    <a:pt x="426" y="245"/>
                  </a:cubicBezTo>
                  <a:cubicBezTo>
                    <a:pt x="426" y="259"/>
                    <a:pt x="435" y="271"/>
                    <a:pt x="447" y="276"/>
                  </a:cubicBezTo>
                  <a:cubicBezTo>
                    <a:pt x="434" y="364"/>
                    <a:pt x="364" y="434"/>
                    <a:pt x="276"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sp>
          <p:nvSpPr>
            <p:cNvPr id="173" name="Freeform 19"/>
            <p:cNvSpPr>
              <a:spLocks/>
            </p:cNvSpPr>
            <p:nvPr/>
          </p:nvSpPr>
          <p:spPr bwMode="auto">
            <a:xfrm>
              <a:off x="10769600" y="1000125"/>
              <a:ext cx="206375" cy="107950"/>
            </a:xfrm>
            <a:custGeom>
              <a:avLst/>
              <a:gdLst>
                <a:gd name="T0" fmla="*/ 228 w 245"/>
                <a:gd name="T1" fmla="*/ 0 h 129"/>
                <a:gd name="T2" fmla="*/ 171 w 245"/>
                <a:gd name="T3" fmla="*/ 56 h 129"/>
                <a:gd name="T4" fmla="*/ 155 w 245"/>
                <a:gd name="T5" fmla="*/ 52 h 129"/>
                <a:gd name="T6" fmla="*/ 118 w 245"/>
                <a:gd name="T7" fmla="*/ 78 h 129"/>
                <a:gd name="T8" fmla="*/ 0 w 245"/>
                <a:gd name="T9" fmla="*/ 78 h 129"/>
                <a:gd name="T10" fmla="*/ 0 w 245"/>
                <a:gd name="T11" fmla="*/ 103 h 129"/>
                <a:gd name="T12" fmla="*/ 118 w 245"/>
                <a:gd name="T13" fmla="*/ 103 h 129"/>
                <a:gd name="T14" fmla="*/ 155 w 245"/>
                <a:gd name="T15" fmla="*/ 129 h 129"/>
                <a:gd name="T16" fmla="*/ 193 w 245"/>
                <a:gd name="T17" fmla="*/ 90 h 129"/>
                <a:gd name="T18" fmla="*/ 189 w 245"/>
                <a:gd name="T19" fmla="*/ 74 h 129"/>
                <a:gd name="T20" fmla="*/ 245 w 245"/>
                <a:gd name="T21" fmla="*/ 17 h 129"/>
                <a:gd name="T22" fmla="*/ 228 w 245"/>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129">
                  <a:moveTo>
                    <a:pt x="228" y="0"/>
                  </a:moveTo>
                  <a:cubicBezTo>
                    <a:pt x="171" y="56"/>
                    <a:pt x="171" y="56"/>
                    <a:pt x="171" y="56"/>
                  </a:cubicBezTo>
                  <a:cubicBezTo>
                    <a:pt x="166" y="54"/>
                    <a:pt x="161" y="52"/>
                    <a:pt x="155" y="52"/>
                  </a:cubicBezTo>
                  <a:cubicBezTo>
                    <a:pt x="138" y="52"/>
                    <a:pt x="124" y="63"/>
                    <a:pt x="118" y="78"/>
                  </a:cubicBezTo>
                  <a:cubicBezTo>
                    <a:pt x="0" y="78"/>
                    <a:pt x="0" y="78"/>
                    <a:pt x="0" y="78"/>
                  </a:cubicBezTo>
                  <a:cubicBezTo>
                    <a:pt x="0" y="103"/>
                    <a:pt x="0" y="103"/>
                    <a:pt x="0" y="103"/>
                  </a:cubicBezTo>
                  <a:cubicBezTo>
                    <a:pt x="118" y="103"/>
                    <a:pt x="118" y="103"/>
                    <a:pt x="118" y="103"/>
                  </a:cubicBezTo>
                  <a:cubicBezTo>
                    <a:pt x="124" y="118"/>
                    <a:pt x="138" y="129"/>
                    <a:pt x="155" y="129"/>
                  </a:cubicBezTo>
                  <a:cubicBezTo>
                    <a:pt x="176" y="129"/>
                    <a:pt x="193" y="112"/>
                    <a:pt x="193" y="90"/>
                  </a:cubicBezTo>
                  <a:cubicBezTo>
                    <a:pt x="193" y="84"/>
                    <a:pt x="191" y="79"/>
                    <a:pt x="189" y="74"/>
                  </a:cubicBezTo>
                  <a:cubicBezTo>
                    <a:pt x="245" y="17"/>
                    <a:pt x="245" y="17"/>
                    <a:pt x="245" y="17"/>
                  </a:cubicBezTo>
                  <a:lnTo>
                    <a:pt x="2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grpSp>
      <p:sp>
        <p:nvSpPr>
          <p:cNvPr id="175" name="Freeform 5"/>
          <p:cNvSpPr>
            <a:spLocks noChangeAspect="1" noEditPoints="1"/>
          </p:cNvSpPr>
          <p:nvPr/>
        </p:nvSpPr>
        <p:spPr bwMode="auto">
          <a:xfrm>
            <a:off x="3616764" y="2805764"/>
            <a:ext cx="308498" cy="304272"/>
          </a:xfrm>
          <a:custGeom>
            <a:avLst/>
            <a:gdLst>
              <a:gd name="T0" fmla="*/ 414 w 414"/>
              <a:gd name="T1" fmla="*/ 167 h 408"/>
              <a:gd name="T2" fmla="*/ 330 w 414"/>
              <a:gd name="T3" fmla="*/ 145 h 408"/>
              <a:gd name="T4" fmla="*/ 327 w 414"/>
              <a:gd name="T5" fmla="*/ 33 h 408"/>
              <a:gd name="T6" fmla="*/ 252 w 414"/>
              <a:gd name="T7" fmla="*/ 73 h 408"/>
              <a:gd name="T8" fmla="*/ 209 w 414"/>
              <a:gd name="T9" fmla="*/ 0 h 408"/>
              <a:gd name="T10" fmla="*/ 163 w 414"/>
              <a:gd name="T11" fmla="*/ 73 h 408"/>
              <a:gd name="T12" fmla="*/ 88 w 414"/>
              <a:gd name="T13" fmla="*/ 33 h 408"/>
              <a:gd name="T14" fmla="*/ 84 w 414"/>
              <a:gd name="T15" fmla="*/ 145 h 408"/>
              <a:gd name="T16" fmla="*/ 0 w 414"/>
              <a:gd name="T17" fmla="*/ 167 h 408"/>
              <a:gd name="T18" fmla="*/ 82 w 414"/>
              <a:gd name="T19" fmla="*/ 249 h 408"/>
              <a:gd name="T20" fmla="*/ 34 w 414"/>
              <a:gd name="T21" fmla="*/ 322 h 408"/>
              <a:gd name="T22" fmla="*/ 153 w 414"/>
              <a:gd name="T23" fmla="*/ 321 h 408"/>
              <a:gd name="T24" fmla="*/ 169 w 414"/>
              <a:gd name="T25" fmla="*/ 408 h 408"/>
              <a:gd name="T26" fmla="*/ 245 w 414"/>
              <a:gd name="T27" fmla="*/ 408 h 408"/>
              <a:gd name="T28" fmla="*/ 261 w 414"/>
              <a:gd name="T29" fmla="*/ 321 h 408"/>
              <a:gd name="T30" fmla="*/ 380 w 414"/>
              <a:gd name="T31" fmla="*/ 322 h 408"/>
              <a:gd name="T32" fmla="*/ 332 w 414"/>
              <a:gd name="T33" fmla="*/ 249 h 408"/>
              <a:gd name="T34" fmla="*/ 280 w 414"/>
              <a:gd name="T35" fmla="*/ 219 h 408"/>
              <a:gd name="T36" fmla="*/ 276 w 414"/>
              <a:gd name="T37" fmla="*/ 232 h 408"/>
              <a:gd name="T38" fmla="*/ 269 w 414"/>
              <a:gd name="T39" fmla="*/ 245 h 408"/>
              <a:gd name="T40" fmla="*/ 260 w 414"/>
              <a:gd name="T41" fmla="*/ 256 h 408"/>
              <a:gd name="T42" fmla="*/ 249 w 414"/>
              <a:gd name="T43" fmla="*/ 264 h 408"/>
              <a:gd name="T44" fmla="*/ 237 w 414"/>
              <a:gd name="T45" fmla="*/ 271 h 408"/>
              <a:gd name="T46" fmla="*/ 223 w 414"/>
              <a:gd name="T47" fmla="*/ 276 h 408"/>
              <a:gd name="T48" fmla="*/ 207 w 414"/>
              <a:gd name="T49" fmla="*/ 278 h 408"/>
              <a:gd name="T50" fmla="*/ 207 w 414"/>
              <a:gd name="T51" fmla="*/ 131 h 408"/>
              <a:gd name="T52" fmla="*/ 223 w 414"/>
              <a:gd name="T53" fmla="*/ 133 h 408"/>
              <a:gd name="T54" fmla="*/ 237 w 414"/>
              <a:gd name="T55" fmla="*/ 137 h 408"/>
              <a:gd name="T56" fmla="*/ 249 w 414"/>
              <a:gd name="T57" fmla="*/ 144 h 408"/>
              <a:gd name="T58" fmla="*/ 260 w 414"/>
              <a:gd name="T59" fmla="*/ 153 h 408"/>
              <a:gd name="T60" fmla="*/ 269 w 414"/>
              <a:gd name="T61" fmla="*/ 164 h 408"/>
              <a:gd name="T62" fmla="*/ 276 w 414"/>
              <a:gd name="T63" fmla="*/ 176 h 408"/>
              <a:gd name="T64" fmla="*/ 280 w 414"/>
              <a:gd name="T65" fmla="*/ 190 h 408"/>
              <a:gd name="T66" fmla="*/ 280 w 414"/>
              <a:gd name="T67" fmla="*/ 2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4" h="408">
                <a:moveTo>
                  <a:pt x="414" y="242"/>
                </a:moveTo>
                <a:cubicBezTo>
                  <a:pt x="414" y="167"/>
                  <a:pt x="414" y="167"/>
                  <a:pt x="414" y="167"/>
                </a:cubicBezTo>
                <a:cubicBezTo>
                  <a:pt x="336" y="160"/>
                  <a:pt x="336" y="160"/>
                  <a:pt x="336" y="160"/>
                </a:cubicBezTo>
                <a:cubicBezTo>
                  <a:pt x="334" y="155"/>
                  <a:pt x="333" y="150"/>
                  <a:pt x="330" y="145"/>
                </a:cubicBezTo>
                <a:cubicBezTo>
                  <a:pt x="380" y="86"/>
                  <a:pt x="380" y="86"/>
                  <a:pt x="380" y="86"/>
                </a:cubicBezTo>
                <a:cubicBezTo>
                  <a:pt x="327" y="33"/>
                  <a:pt x="327" y="33"/>
                  <a:pt x="327" y="33"/>
                </a:cubicBezTo>
                <a:cubicBezTo>
                  <a:pt x="269" y="81"/>
                  <a:pt x="269" y="81"/>
                  <a:pt x="269" y="81"/>
                </a:cubicBezTo>
                <a:cubicBezTo>
                  <a:pt x="264" y="78"/>
                  <a:pt x="258" y="75"/>
                  <a:pt x="252" y="73"/>
                </a:cubicBezTo>
                <a:cubicBezTo>
                  <a:pt x="245" y="0"/>
                  <a:pt x="245" y="0"/>
                  <a:pt x="245" y="0"/>
                </a:cubicBezTo>
                <a:cubicBezTo>
                  <a:pt x="209" y="0"/>
                  <a:pt x="209" y="0"/>
                  <a:pt x="209" y="0"/>
                </a:cubicBezTo>
                <a:cubicBezTo>
                  <a:pt x="169" y="0"/>
                  <a:pt x="169" y="0"/>
                  <a:pt x="169" y="0"/>
                </a:cubicBezTo>
                <a:cubicBezTo>
                  <a:pt x="163" y="73"/>
                  <a:pt x="163" y="73"/>
                  <a:pt x="163" y="73"/>
                </a:cubicBezTo>
                <a:cubicBezTo>
                  <a:pt x="157" y="75"/>
                  <a:pt x="151" y="78"/>
                  <a:pt x="145" y="81"/>
                </a:cubicBezTo>
                <a:cubicBezTo>
                  <a:pt x="88" y="33"/>
                  <a:pt x="88" y="33"/>
                  <a:pt x="88" y="33"/>
                </a:cubicBezTo>
                <a:cubicBezTo>
                  <a:pt x="34" y="86"/>
                  <a:pt x="34" y="86"/>
                  <a:pt x="34" y="86"/>
                </a:cubicBezTo>
                <a:cubicBezTo>
                  <a:pt x="84" y="145"/>
                  <a:pt x="84" y="145"/>
                  <a:pt x="84" y="145"/>
                </a:cubicBezTo>
                <a:cubicBezTo>
                  <a:pt x="82" y="150"/>
                  <a:pt x="80" y="155"/>
                  <a:pt x="78" y="160"/>
                </a:cubicBezTo>
                <a:cubicBezTo>
                  <a:pt x="0" y="167"/>
                  <a:pt x="0" y="167"/>
                  <a:pt x="0" y="167"/>
                </a:cubicBezTo>
                <a:cubicBezTo>
                  <a:pt x="0" y="242"/>
                  <a:pt x="0" y="242"/>
                  <a:pt x="0" y="242"/>
                </a:cubicBezTo>
                <a:cubicBezTo>
                  <a:pt x="82" y="249"/>
                  <a:pt x="82" y="249"/>
                  <a:pt x="82" y="249"/>
                </a:cubicBezTo>
                <a:cubicBezTo>
                  <a:pt x="84" y="253"/>
                  <a:pt x="85" y="256"/>
                  <a:pt x="87" y="259"/>
                </a:cubicBezTo>
                <a:cubicBezTo>
                  <a:pt x="34" y="322"/>
                  <a:pt x="34" y="322"/>
                  <a:pt x="34" y="322"/>
                </a:cubicBezTo>
                <a:cubicBezTo>
                  <a:pt x="88" y="375"/>
                  <a:pt x="88" y="375"/>
                  <a:pt x="88" y="375"/>
                </a:cubicBezTo>
                <a:cubicBezTo>
                  <a:pt x="153" y="321"/>
                  <a:pt x="153" y="321"/>
                  <a:pt x="153" y="321"/>
                </a:cubicBezTo>
                <a:cubicBezTo>
                  <a:pt x="156" y="322"/>
                  <a:pt x="159" y="323"/>
                  <a:pt x="162" y="324"/>
                </a:cubicBezTo>
                <a:cubicBezTo>
                  <a:pt x="169" y="408"/>
                  <a:pt x="169" y="408"/>
                  <a:pt x="169" y="408"/>
                </a:cubicBezTo>
                <a:cubicBezTo>
                  <a:pt x="209" y="408"/>
                  <a:pt x="209" y="408"/>
                  <a:pt x="209" y="408"/>
                </a:cubicBezTo>
                <a:cubicBezTo>
                  <a:pt x="245" y="408"/>
                  <a:pt x="245" y="408"/>
                  <a:pt x="245" y="408"/>
                </a:cubicBezTo>
                <a:cubicBezTo>
                  <a:pt x="253" y="324"/>
                  <a:pt x="253" y="324"/>
                  <a:pt x="253" y="324"/>
                </a:cubicBezTo>
                <a:cubicBezTo>
                  <a:pt x="256" y="323"/>
                  <a:pt x="258" y="322"/>
                  <a:pt x="261" y="321"/>
                </a:cubicBezTo>
                <a:cubicBezTo>
                  <a:pt x="327" y="375"/>
                  <a:pt x="327" y="375"/>
                  <a:pt x="327" y="375"/>
                </a:cubicBezTo>
                <a:cubicBezTo>
                  <a:pt x="380" y="322"/>
                  <a:pt x="380" y="322"/>
                  <a:pt x="380" y="322"/>
                </a:cubicBezTo>
                <a:cubicBezTo>
                  <a:pt x="327" y="259"/>
                  <a:pt x="327" y="259"/>
                  <a:pt x="327" y="259"/>
                </a:cubicBezTo>
                <a:cubicBezTo>
                  <a:pt x="329" y="256"/>
                  <a:pt x="331" y="253"/>
                  <a:pt x="332" y="249"/>
                </a:cubicBezTo>
                <a:lnTo>
                  <a:pt x="414" y="242"/>
                </a:lnTo>
                <a:close/>
                <a:moveTo>
                  <a:pt x="280" y="219"/>
                </a:moveTo>
                <a:cubicBezTo>
                  <a:pt x="280" y="221"/>
                  <a:pt x="279" y="222"/>
                  <a:pt x="278" y="224"/>
                </a:cubicBezTo>
                <a:cubicBezTo>
                  <a:pt x="278" y="227"/>
                  <a:pt x="277" y="230"/>
                  <a:pt x="276" y="232"/>
                </a:cubicBezTo>
                <a:cubicBezTo>
                  <a:pt x="275" y="234"/>
                  <a:pt x="274" y="236"/>
                  <a:pt x="273" y="238"/>
                </a:cubicBezTo>
                <a:cubicBezTo>
                  <a:pt x="271" y="240"/>
                  <a:pt x="270" y="243"/>
                  <a:pt x="269" y="245"/>
                </a:cubicBezTo>
                <a:cubicBezTo>
                  <a:pt x="268" y="247"/>
                  <a:pt x="266" y="248"/>
                  <a:pt x="265" y="250"/>
                </a:cubicBezTo>
                <a:cubicBezTo>
                  <a:pt x="263" y="252"/>
                  <a:pt x="262" y="254"/>
                  <a:pt x="260" y="256"/>
                </a:cubicBezTo>
                <a:cubicBezTo>
                  <a:pt x="258" y="257"/>
                  <a:pt x="256" y="259"/>
                  <a:pt x="254" y="260"/>
                </a:cubicBezTo>
                <a:cubicBezTo>
                  <a:pt x="253" y="262"/>
                  <a:pt x="251" y="263"/>
                  <a:pt x="249" y="264"/>
                </a:cubicBezTo>
                <a:cubicBezTo>
                  <a:pt x="247" y="266"/>
                  <a:pt x="245" y="267"/>
                  <a:pt x="243" y="268"/>
                </a:cubicBezTo>
                <a:cubicBezTo>
                  <a:pt x="241" y="269"/>
                  <a:pt x="239" y="270"/>
                  <a:pt x="237" y="271"/>
                </a:cubicBezTo>
                <a:cubicBezTo>
                  <a:pt x="235" y="272"/>
                  <a:pt x="232" y="273"/>
                  <a:pt x="229" y="274"/>
                </a:cubicBezTo>
                <a:cubicBezTo>
                  <a:pt x="227" y="274"/>
                  <a:pt x="225" y="275"/>
                  <a:pt x="223" y="276"/>
                </a:cubicBezTo>
                <a:cubicBezTo>
                  <a:pt x="221" y="276"/>
                  <a:pt x="218" y="276"/>
                  <a:pt x="215" y="277"/>
                </a:cubicBezTo>
                <a:cubicBezTo>
                  <a:pt x="213" y="277"/>
                  <a:pt x="210" y="278"/>
                  <a:pt x="207" y="278"/>
                </a:cubicBezTo>
                <a:cubicBezTo>
                  <a:pt x="166" y="278"/>
                  <a:pt x="133" y="245"/>
                  <a:pt x="133" y="204"/>
                </a:cubicBezTo>
                <a:cubicBezTo>
                  <a:pt x="133" y="164"/>
                  <a:pt x="166" y="131"/>
                  <a:pt x="207" y="131"/>
                </a:cubicBezTo>
                <a:cubicBezTo>
                  <a:pt x="210" y="131"/>
                  <a:pt x="213" y="131"/>
                  <a:pt x="215" y="132"/>
                </a:cubicBezTo>
                <a:cubicBezTo>
                  <a:pt x="218" y="132"/>
                  <a:pt x="221" y="132"/>
                  <a:pt x="223" y="133"/>
                </a:cubicBezTo>
                <a:cubicBezTo>
                  <a:pt x="225" y="133"/>
                  <a:pt x="227" y="134"/>
                  <a:pt x="229" y="135"/>
                </a:cubicBezTo>
                <a:cubicBezTo>
                  <a:pt x="232" y="135"/>
                  <a:pt x="235" y="136"/>
                  <a:pt x="237" y="137"/>
                </a:cubicBezTo>
                <a:cubicBezTo>
                  <a:pt x="239" y="138"/>
                  <a:pt x="241" y="139"/>
                  <a:pt x="243" y="140"/>
                </a:cubicBezTo>
                <a:cubicBezTo>
                  <a:pt x="245" y="141"/>
                  <a:pt x="247" y="142"/>
                  <a:pt x="249" y="144"/>
                </a:cubicBezTo>
                <a:cubicBezTo>
                  <a:pt x="251" y="145"/>
                  <a:pt x="253" y="147"/>
                  <a:pt x="254" y="148"/>
                </a:cubicBezTo>
                <a:cubicBezTo>
                  <a:pt x="256" y="150"/>
                  <a:pt x="258" y="151"/>
                  <a:pt x="260" y="153"/>
                </a:cubicBezTo>
                <a:cubicBezTo>
                  <a:pt x="262" y="154"/>
                  <a:pt x="263" y="156"/>
                  <a:pt x="265" y="158"/>
                </a:cubicBezTo>
                <a:cubicBezTo>
                  <a:pt x="266" y="160"/>
                  <a:pt x="268" y="162"/>
                  <a:pt x="269" y="164"/>
                </a:cubicBezTo>
                <a:cubicBezTo>
                  <a:pt x="270" y="166"/>
                  <a:pt x="271" y="168"/>
                  <a:pt x="273" y="170"/>
                </a:cubicBezTo>
                <a:cubicBezTo>
                  <a:pt x="274" y="172"/>
                  <a:pt x="275" y="174"/>
                  <a:pt x="276" y="176"/>
                </a:cubicBezTo>
                <a:cubicBezTo>
                  <a:pt x="277" y="179"/>
                  <a:pt x="278" y="182"/>
                  <a:pt x="278" y="185"/>
                </a:cubicBezTo>
                <a:cubicBezTo>
                  <a:pt x="279" y="186"/>
                  <a:pt x="280" y="188"/>
                  <a:pt x="280" y="190"/>
                </a:cubicBezTo>
                <a:cubicBezTo>
                  <a:pt x="281" y="194"/>
                  <a:pt x="281" y="199"/>
                  <a:pt x="281" y="204"/>
                </a:cubicBezTo>
                <a:cubicBezTo>
                  <a:pt x="281" y="209"/>
                  <a:pt x="281" y="214"/>
                  <a:pt x="280" y="219"/>
                </a:cubicBezTo>
                <a:close/>
              </a:path>
            </a:pathLst>
          </a:custGeom>
          <a:solidFill>
            <a:schemeClr val="bg1"/>
          </a:solidFill>
          <a:ln>
            <a:noFill/>
          </a:ln>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sp>
        <p:nvSpPr>
          <p:cNvPr id="176" name="Freeform 34"/>
          <p:cNvSpPr/>
          <p:nvPr/>
        </p:nvSpPr>
        <p:spPr>
          <a:xfrm flipH="1">
            <a:off x="1977608" y="1813996"/>
            <a:ext cx="1956033" cy="567491"/>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ln w="28575" cap="rnd">
            <a:solidFill>
              <a:srgbClr val="6D6D6D"/>
            </a:solidFill>
            <a:prstDash val="solid"/>
            <a:round/>
            <a:headEnd type="oval"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77" name="TextBox 35"/>
          <p:cNvSpPr txBox="1"/>
          <p:nvPr/>
        </p:nvSpPr>
        <p:spPr>
          <a:xfrm>
            <a:off x="1890444" y="1533444"/>
            <a:ext cx="1962759" cy="863229"/>
          </a:xfrm>
          <a:prstGeom prst="rect">
            <a:avLst/>
          </a:prstGeom>
          <a:noFill/>
        </p:spPr>
        <p:txBody>
          <a:bodyPr wrap="square" rtlCol="0" anchor="ctr">
            <a:noAutofit/>
          </a:bodyPr>
          <a:lstStyle/>
          <a:p>
            <a:pPr>
              <a:lnSpc>
                <a:spcPct val="150000"/>
              </a:lnSpc>
            </a:pPr>
            <a:r>
              <a:rPr lang="en-US" sz="2320" b="1" dirty="0">
                <a:solidFill>
                  <a:schemeClr val="tx1">
                    <a:lumMod val="75000"/>
                    <a:lumOff val="25000"/>
                  </a:schemeClr>
                </a:solidFill>
                <a:latin typeface="Arial Narrow" panose="020B0606020202030204" pitchFamily="34" charset="0"/>
                <a:ea typeface="Tahoma" panose="020B0604030504040204" pitchFamily="34" charset="0"/>
                <a:cs typeface="Tahoma" panose="020B0604030504040204" pitchFamily="34" charset="0"/>
              </a:rPr>
              <a:t>Planes</a:t>
            </a:r>
          </a:p>
        </p:txBody>
      </p:sp>
      <p:sp>
        <p:nvSpPr>
          <p:cNvPr id="178" name="Freeform 45"/>
          <p:cNvSpPr/>
          <p:nvPr/>
        </p:nvSpPr>
        <p:spPr>
          <a:xfrm flipH="1" flipV="1">
            <a:off x="1271666" y="2648931"/>
            <a:ext cx="2318261" cy="362228"/>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ln w="28575" cap="rnd">
            <a:solidFill>
              <a:srgbClr val="0070C0"/>
            </a:solidFill>
            <a:prstDash val="solid"/>
            <a:round/>
            <a:headEnd type="oval"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79" name="Freeform 47"/>
          <p:cNvSpPr/>
          <p:nvPr/>
        </p:nvSpPr>
        <p:spPr>
          <a:xfrm flipH="1" flipV="1">
            <a:off x="1317253" y="3361678"/>
            <a:ext cx="2318261" cy="362228"/>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ln w="28575" cap="rnd">
            <a:solidFill>
              <a:srgbClr val="0070C0"/>
            </a:solidFill>
            <a:prstDash val="solid"/>
            <a:round/>
            <a:headEnd type="oval"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80" name="Freeform 36"/>
          <p:cNvSpPr/>
          <p:nvPr/>
        </p:nvSpPr>
        <p:spPr>
          <a:xfrm flipH="1" flipV="1">
            <a:off x="1971451" y="3970194"/>
            <a:ext cx="1956033" cy="567491"/>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ln w="28575" cap="rnd">
            <a:solidFill>
              <a:srgbClr val="6D6D6D"/>
            </a:solidFill>
            <a:prstDash val="solid"/>
            <a:round/>
            <a:headEnd type="oval"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81" name="Freeform 33"/>
          <p:cNvSpPr/>
          <p:nvPr/>
        </p:nvSpPr>
        <p:spPr>
          <a:xfrm>
            <a:off x="5215725" y="1807773"/>
            <a:ext cx="1956033" cy="567491"/>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ln w="28575" cap="rnd">
            <a:solidFill>
              <a:srgbClr val="6D6D6D"/>
            </a:solidFill>
            <a:prstDash val="solid"/>
            <a:round/>
            <a:headEnd type="oval"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83" name="Freeform 43"/>
          <p:cNvSpPr/>
          <p:nvPr/>
        </p:nvSpPr>
        <p:spPr>
          <a:xfrm flipV="1">
            <a:off x="5464602" y="2613339"/>
            <a:ext cx="2318261" cy="362228"/>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ln w="28575" cap="rnd">
            <a:solidFill>
              <a:srgbClr val="DC2828"/>
            </a:solidFill>
            <a:prstDash val="solid"/>
            <a:round/>
            <a:headEnd type="oval"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84" name="Freeform 49"/>
          <p:cNvSpPr/>
          <p:nvPr/>
        </p:nvSpPr>
        <p:spPr>
          <a:xfrm flipV="1">
            <a:off x="5502616" y="3361678"/>
            <a:ext cx="2318261" cy="362228"/>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ln w="28575" cap="rnd">
            <a:solidFill>
              <a:srgbClr val="DC2828"/>
            </a:solidFill>
            <a:prstDash val="solid"/>
            <a:round/>
            <a:headEnd type="oval"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85" name="Freeform 38"/>
          <p:cNvSpPr/>
          <p:nvPr/>
        </p:nvSpPr>
        <p:spPr>
          <a:xfrm flipV="1">
            <a:off x="5142666" y="3970194"/>
            <a:ext cx="1956033" cy="567491"/>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ln w="28575" cap="rnd">
            <a:solidFill>
              <a:srgbClr val="6D6D6D"/>
            </a:solidFill>
            <a:prstDash val="solid"/>
            <a:round/>
            <a:headEnd type="oval"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2" dirty="0">
              <a:ea typeface="Tahoma" panose="020B0604030504040204" pitchFamily="34" charset="0"/>
              <a:cs typeface="Tahoma" panose="020B0604030504040204" pitchFamily="34" charset="0"/>
            </a:endParaRPr>
          </a:p>
        </p:txBody>
      </p:sp>
      <p:sp>
        <p:nvSpPr>
          <p:cNvPr id="186" name="TextBox 44"/>
          <p:cNvSpPr txBox="1"/>
          <p:nvPr/>
        </p:nvSpPr>
        <p:spPr>
          <a:xfrm>
            <a:off x="1161027" y="2722356"/>
            <a:ext cx="1962759" cy="863229"/>
          </a:xfrm>
          <a:prstGeom prst="rect">
            <a:avLst/>
          </a:prstGeom>
          <a:noFill/>
        </p:spPr>
        <p:txBody>
          <a:bodyPr wrap="square" rtlCol="0" anchor="ctr">
            <a:noAutofit/>
          </a:bodyPr>
          <a:lstStyle/>
          <a:p>
            <a:pPr>
              <a:lnSpc>
                <a:spcPct val="150000"/>
              </a:lnSpc>
            </a:pPr>
            <a:r>
              <a:rPr lang="es-CO" sz="2320" b="1" dirty="0">
                <a:solidFill>
                  <a:srgbClr val="1B749C"/>
                </a:solidFill>
                <a:latin typeface="Arial Narrow" panose="020B0606020202030204" pitchFamily="34" charset="0"/>
                <a:ea typeface="Tahoma" panose="020B0604030504040204" pitchFamily="34" charset="0"/>
                <a:cs typeface="Tahoma" panose="020B0604030504040204" pitchFamily="34" charset="0"/>
              </a:rPr>
              <a:t>Mejoras OCI</a:t>
            </a:r>
          </a:p>
        </p:txBody>
      </p:sp>
      <p:sp>
        <p:nvSpPr>
          <p:cNvPr id="187" name="TextBox 46"/>
          <p:cNvSpPr txBox="1"/>
          <p:nvPr/>
        </p:nvSpPr>
        <p:spPr>
          <a:xfrm>
            <a:off x="1228671" y="3413692"/>
            <a:ext cx="1962759" cy="863229"/>
          </a:xfrm>
          <a:prstGeom prst="rect">
            <a:avLst/>
          </a:prstGeom>
          <a:noFill/>
        </p:spPr>
        <p:txBody>
          <a:bodyPr wrap="square" rtlCol="0" anchor="ctr">
            <a:noAutofit/>
          </a:bodyPr>
          <a:lstStyle/>
          <a:p>
            <a:pPr>
              <a:lnSpc>
                <a:spcPct val="150000"/>
              </a:lnSpc>
            </a:pPr>
            <a:r>
              <a:rPr lang="en-US" sz="2320" b="1" dirty="0">
                <a:solidFill>
                  <a:srgbClr val="1B759E"/>
                </a:solidFill>
                <a:latin typeface="Arial Narrow" panose="020B0606020202030204" pitchFamily="34" charset="0"/>
                <a:ea typeface="Tahoma" panose="020B0604030504040204" pitchFamily="34" charset="0"/>
                <a:cs typeface="Tahoma" panose="020B0604030504040204" pitchFamily="34" charset="0"/>
              </a:rPr>
              <a:t>REPAC</a:t>
            </a:r>
          </a:p>
        </p:txBody>
      </p:sp>
      <p:sp>
        <p:nvSpPr>
          <p:cNvPr id="188" name="TextBox 37"/>
          <p:cNvSpPr txBox="1"/>
          <p:nvPr/>
        </p:nvSpPr>
        <p:spPr>
          <a:xfrm>
            <a:off x="1066438" y="4247838"/>
            <a:ext cx="2867205" cy="863229"/>
          </a:xfrm>
          <a:prstGeom prst="rect">
            <a:avLst/>
          </a:prstGeom>
          <a:noFill/>
        </p:spPr>
        <p:txBody>
          <a:bodyPr wrap="square" rtlCol="0" anchor="ctr">
            <a:noAutofit/>
          </a:bodyPr>
          <a:lstStyle/>
          <a:p>
            <a:pPr>
              <a:lnSpc>
                <a:spcPct val="150000"/>
              </a:lnSpc>
            </a:pPr>
            <a:r>
              <a:rPr lang="es-CO" sz="2320" b="1" dirty="0">
                <a:solidFill>
                  <a:schemeClr val="tx1">
                    <a:lumMod val="75000"/>
                    <a:lumOff val="25000"/>
                  </a:schemeClr>
                </a:solidFill>
                <a:latin typeface="Arial Narrow" panose="020B0606020202030204" pitchFamily="34" charset="0"/>
                <a:ea typeface="Tahoma" panose="020B0604030504040204" pitchFamily="34" charset="0"/>
                <a:cs typeface="Tahoma" panose="020B0604030504040204" pitchFamily="34" charset="0"/>
              </a:rPr>
              <a:t>Proyectos de inversión</a:t>
            </a:r>
          </a:p>
        </p:txBody>
      </p:sp>
      <p:sp>
        <p:nvSpPr>
          <p:cNvPr id="190" name="TextBox 39"/>
          <p:cNvSpPr txBox="1"/>
          <p:nvPr/>
        </p:nvSpPr>
        <p:spPr>
          <a:xfrm>
            <a:off x="5952909" y="4247838"/>
            <a:ext cx="1962759" cy="863229"/>
          </a:xfrm>
          <a:prstGeom prst="rect">
            <a:avLst/>
          </a:prstGeom>
          <a:noFill/>
        </p:spPr>
        <p:txBody>
          <a:bodyPr wrap="square" rtlCol="0" anchor="ctr">
            <a:noAutofit/>
          </a:bodyPr>
          <a:lstStyle/>
          <a:p>
            <a:pPr>
              <a:lnSpc>
                <a:spcPct val="150000"/>
              </a:lnSpc>
            </a:pPr>
            <a:r>
              <a:rPr lang="es-CO" sz="2320" b="1" dirty="0">
                <a:solidFill>
                  <a:schemeClr val="tx1">
                    <a:lumMod val="75000"/>
                    <a:lumOff val="25000"/>
                  </a:schemeClr>
                </a:solidFill>
                <a:latin typeface="Arial Narrow" panose="020B0606020202030204" pitchFamily="34" charset="0"/>
                <a:ea typeface="Tahoma" panose="020B0604030504040204" pitchFamily="34" charset="0"/>
                <a:cs typeface="Tahoma" panose="020B0604030504040204" pitchFamily="34" charset="0"/>
              </a:rPr>
              <a:t>Indicadores</a:t>
            </a:r>
          </a:p>
        </p:txBody>
      </p:sp>
      <p:sp>
        <p:nvSpPr>
          <p:cNvPr id="191" name="TextBox 48"/>
          <p:cNvSpPr txBox="1"/>
          <p:nvPr/>
        </p:nvSpPr>
        <p:spPr>
          <a:xfrm>
            <a:off x="6064967" y="3416564"/>
            <a:ext cx="2995141" cy="863229"/>
          </a:xfrm>
          <a:prstGeom prst="rect">
            <a:avLst/>
          </a:prstGeom>
          <a:noFill/>
        </p:spPr>
        <p:txBody>
          <a:bodyPr wrap="square" rtlCol="0" anchor="ctr">
            <a:noAutofit/>
          </a:bodyPr>
          <a:lstStyle/>
          <a:p>
            <a:pPr>
              <a:lnSpc>
                <a:spcPct val="150000"/>
              </a:lnSpc>
            </a:pPr>
            <a:r>
              <a:rPr lang="es-CO" sz="2320" b="1" dirty="0">
                <a:solidFill>
                  <a:srgbClr val="DE2F2F"/>
                </a:solidFill>
                <a:latin typeface="Arial Narrow" panose="020B0606020202030204" pitchFamily="34" charset="0"/>
                <a:ea typeface="Tahoma" panose="020B0604030504040204" pitchFamily="34" charset="0"/>
                <a:cs typeface="Tahoma" panose="020B0604030504040204" pitchFamily="34" charset="0"/>
              </a:rPr>
              <a:t>Documentos</a:t>
            </a:r>
          </a:p>
        </p:txBody>
      </p:sp>
      <p:sp>
        <p:nvSpPr>
          <p:cNvPr id="192" name="TextBox 42"/>
          <p:cNvSpPr txBox="1"/>
          <p:nvPr/>
        </p:nvSpPr>
        <p:spPr>
          <a:xfrm>
            <a:off x="6030740" y="2678089"/>
            <a:ext cx="3029369" cy="863229"/>
          </a:xfrm>
          <a:prstGeom prst="rect">
            <a:avLst/>
          </a:prstGeom>
          <a:noFill/>
        </p:spPr>
        <p:txBody>
          <a:bodyPr wrap="square" rtlCol="0" anchor="ctr">
            <a:noAutofit/>
          </a:bodyPr>
          <a:lstStyle/>
          <a:p>
            <a:pPr>
              <a:lnSpc>
                <a:spcPct val="150000"/>
              </a:lnSpc>
            </a:pPr>
            <a:r>
              <a:rPr lang="es-CO" sz="2320" b="1" dirty="0">
                <a:solidFill>
                  <a:srgbClr val="DE2F2F"/>
                </a:solidFill>
                <a:latin typeface="Arial Narrow" panose="020B0606020202030204" pitchFamily="34" charset="0"/>
                <a:ea typeface="Tahoma" panose="020B0604030504040204" pitchFamily="34" charset="0"/>
                <a:cs typeface="Tahoma" panose="020B0604030504040204" pitchFamily="34" charset="0"/>
              </a:rPr>
              <a:t>Mejoras por autocontrol</a:t>
            </a:r>
          </a:p>
        </p:txBody>
      </p:sp>
      <p:sp>
        <p:nvSpPr>
          <p:cNvPr id="193" name="TextBox 32"/>
          <p:cNvSpPr txBox="1"/>
          <p:nvPr/>
        </p:nvSpPr>
        <p:spPr>
          <a:xfrm>
            <a:off x="6476387" y="1495259"/>
            <a:ext cx="1962759" cy="863229"/>
          </a:xfrm>
          <a:prstGeom prst="rect">
            <a:avLst/>
          </a:prstGeom>
          <a:noFill/>
        </p:spPr>
        <p:txBody>
          <a:bodyPr wrap="square" rtlCol="0" anchor="ctr">
            <a:noAutofit/>
          </a:bodyPr>
          <a:lstStyle/>
          <a:p>
            <a:pPr>
              <a:lnSpc>
                <a:spcPct val="150000"/>
              </a:lnSpc>
            </a:pPr>
            <a:r>
              <a:rPr lang="es-CO" sz="2320" b="1" dirty="0">
                <a:solidFill>
                  <a:schemeClr val="tx1">
                    <a:lumMod val="75000"/>
                    <a:lumOff val="25000"/>
                  </a:schemeClr>
                </a:solidFill>
                <a:latin typeface="Arial Narrow" panose="020B0606020202030204" pitchFamily="34" charset="0"/>
                <a:ea typeface="Tahoma" panose="020B0604030504040204" pitchFamily="34" charset="0"/>
                <a:cs typeface="Tahoma" panose="020B0604030504040204" pitchFamily="34" charset="0"/>
              </a:rPr>
              <a:t>Riesgos</a:t>
            </a:r>
          </a:p>
        </p:txBody>
      </p:sp>
      <p:sp>
        <p:nvSpPr>
          <p:cNvPr id="52" name="Rectangle 3">
            <a:extLst>
              <a:ext uri="{FF2B5EF4-FFF2-40B4-BE49-F238E27FC236}">
                <a16:creationId xmlns:a16="http://schemas.microsoft.com/office/drawing/2014/main" id="{9B8956A5-9615-4631-8140-DCFD907F8F9B}"/>
              </a:ext>
            </a:extLst>
          </p:cNvPr>
          <p:cNvSpPr txBox="1">
            <a:spLocks noChangeArrowheads="1"/>
          </p:cNvSpPr>
          <p:nvPr/>
        </p:nvSpPr>
        <p:spPr>
          <a:xfrm>
            <a:off x="2384725" y="-17658"/>
            <a:ext cx="6235781" cy="672558"/>
          </a:xfrm>
          <a:prstGeom prst="rect">
            <a:avLst/>
          </a:prstGeom>
          <a:effectLst/>
        </p:spPr>
        <p:txBody>
          <a:bodyPr vert="horz" wrap="square" lIns="86935" tIns="43467" rIns="86935" bIns="43467"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25970" indent="-325970">
              <a:spcBef>
                <a:spcPct val="50000"/>
              </a:spcBef>
            </a:pPr>
            <a:r>
              <a:rPr lang="es-CO" altLang="es-CO" sz="3800" b="1" dirty="0">
                <a:solidFill>
                  <a:srgbClr val="003399"/>
                </a:solidFill>
                <a:latin typeface="Arial Narrow" panose="020B0606020202030204" pitchFamily="34" charset="0"/>
              </a:rPr>
              <a:t>Sistema Único de Gestión SUG</a:t>
            </a:r>
            <a:endParaRPr lang="es-ES" altLang="es-CO" sz="3800" b="1" dirty="0">
              <a:solidFill>
                <a:srgbClr val="003399"/>
              </a:solidFill>
              <a:latin typeface="Arial Narrow" panose="020B0606020202030204" pitchFamily="34" charset="0"/>
            </a:endParaRPr>
          </a:p>
        </p:txBody>
      </p:sp>
      <p:sp>
        <p:nvSpPr>
          <p:cNvPr id="53" name="9 Rectángulo">
            <a:extLst>
              <a:ext uri="{FF2B5EF4-FFF2-40B4-BE49-F238E27FC236}">
                <a16:creationId xmlns:a16="http://schemas.microsoft.com/office/drawing/2014/main" id="{AD25B93A-AAA8-4935-B02F-C58EA2915F91}"/>
              </a:ext>
            </a:extLst>
          </p:cNvPr>
          <p:cNvSpPr/>
          <p:nvPr/>
        </p:nvSpPr>
        <p:spPr>
          <a:xfrm>
            <a:off x="1049855" y="915420"/>
            <a:ext cx="6778753"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000" b="1" dirty="0">
                <a:solidFill>
                  <a:schemeClr val="tx1">
                    <a:lumMod val="65000"/>
                    <a:lumOff val="35000"/>
                  </a:schemeClr>
                </a:solidFill>
                <a:latin typeface="Arial Narrow" panose="020B0606020202030204" pitchFamily="34" charset="0"/>
              </a:rPr>
              <a:t>Practicas de Gestión</a:t>
            </a:r>
          </a:p>
        </p:txBody>
      </p:sp>
      <p:sp>
        <p:nvSpPr>
          <p:cNvPr id="54" name="Marcador de pie de página 2"/>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58" name="Grupo 57">
            <a:extLst>
              <a:ext uri="{FF2B5EF4-FFF2-40B4-BE49-F238E27FC236}">
                <a16:creationId xmlns:a16="http://schemas.microsoft.com/office/drawing/2014/main" id="{47E0C070-28FA-4289-80B9-22A85C3A85D8}"/>
              </a:ext>
            </a:extLst>
          </p:cNvPr>
          <p:cNvGrpSpPr/>
          <p:nvPr/>
        </p:nvGrpSpPr>
        <p:grpSpPr>
          <a:xfrm>
            <a:off x="291679" y="735802"/>
            <a:ext cx="869348" cy="500967"/>
            <a:chOff x="626678" y="746264"/>
            <a:chExt cx="869348" cy="500967"/>
          </a:xfrm>
        </p:grpSpPr>
        <p:sp>
          <p:nvSpPr>
            <p:cNvPr id="59" name="CuadroTexto 58">
              <a:hlinkClick r:id="rId2" action="ppaction://hlinksldjump"/>
              <a:extLst>
                <a:ext uri="{FF2B5EF4-FFF2-40B4-BE49-F238E27FC236}">
                  <a16:creationId xmlns:a16="http://schemas.microsoft.com/office/drawing/2014/main" id="{D27659A2-0CB6-4BCC-84EA-4D8DF9C0F145}"/>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60" name="Imagen 59">
              <a:hlinkClick r:id="rId2" action="ppaction://hlinksldjump"/>
              <a:extLst>
                <a:ext uri="{FF2B5EF4-FFF2-40B4-BE49-F238E27FC236}">
                  <a16:creationId xmlns:a16="http://schemas.microsoft.com/office/drawing/2014/main" id="{BBD405A9-5302-443F-BF3E-A263606A9D09}"/>
                </a:ext>
              </a:extLst>
            </p:cNvPr>
            <p:cNvPicPr>
              <a:picLocks noChangeAspect="1"/>
            </p:cNvPicPr>
            <p:nvPr/>
          </p:nvPicPr>
          <p:blipFill>
            <a:blip r:embed="rId3"/>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113593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heel(4)">
                                      <p:cBhvr>
                                        <p:cTn id="7" dur="1000"/>
                                        <p:tgtEl>
                                          <p:spTgt spid="1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 calcmode="lin" valueType="num">
                                      <p:cBhvr>
                                        <p:cTn id="11" dur="500" fill="hold"/>
                                        <p:tgtEl>
                                          <p:spTgt spid="177"/>
                                        </p:tgtEl>
                                        <p:attrNameLst>
                                          <p:attrName>ppt_w</p:attrName>
                                        </p:attrNameLst>
                                      </p:cBhvr>
                                      <p:tavLst>
                                        <p:tav tm="0">
                                          <p:val>
                                            <p:fltVal val="0"/>
                                          </p:val>
                                        </p:tav>
                                        <p:tav tm="100000">
                                          <p:val>
                                            <p:strVal val="#ppt_w"/>
                                          </p:val>
                                        </p:tav>
                                      </p:tavLst>
                                    </p:anim>
                                    <p:anim calcmode="lin" valueType="num">
                                      <p:cBhvr>
                                        <p:cTn id="12" dur="500" fill="hold"/>
                                        <p:tgtEl>
                                          <p:spTgt spid="177"/>
                                        </p:tgtEl>
                                        <p:attrNameLst>
                                          <p:attrName>ppt_h</p:attrName>
                                        </p:attrNameLst>
                                      </p:cBhvr>
                                      <p:tavLst>
                                        <p:tav tm="0">
                                          <p:val>
                                            <p:fltVal val="0"/>
                                          </p:val>
                                        </p:tav>
                                        <p:tav tm="100000">
                                          <p:val>
                                            <p:strVal val="#ppt_h"/>
                                          </p:val>
                                        </p:tav>
                                      </p:tavLst>
                                    </p:anim>
                                    <p:animEffect transition="in" filter="fade">
                                      <p:cBhvr>
                                        <p:cTn id="13" dur="500"/>
                                        <p:tgtEl>
                                          <p:spTgt spid="17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86"/>
                                        </p:tgtEl>
                                        <p:attrNameLst>
                                          <p:attrName>style.visibility</p:attrName>
                                        </p:attrNameLst>
                                      </p:cBhvr>
                                      <p:to>
                                        <p:strVal val="visible"/>
                                      </p:to>
                                    </p:set>
                                    <p:anim calcmode="lin" valueType="num">
                                      <p:cBhvr>
                                        <p:cTn id="17" dur="500" fill="hold"/>
                                        <p:tgtEl>
                                          <p:spTgt spid="186"/>
                                        </p:tgtEl>
                                        <p:attrNameLst>
                                          <p:attrName>ppt_w</p:attrName>
                                        </p:attrNameLst>
                                      </p:cBhvr>
                                      <p:tavLst>
                                        <p:tav tm="0">
                                          <p:val>
                                            <p:fltVal val="0"/>
                                          </p:val>
                                        </p:tav>
                                        <p:tav tm="100000">
                                          <p:val>
                                            <p:strVal val="#ppt_w"/>
                                          </p:val>
                                        </p:tav>
                                      </p:tavLst>
                                    </p:anim>
                                    <p:anim calcmode="lin" valueType="num">
                                      <p:cBhvr>
                                        <p:cTn id="18" dur="500" fill="hold"/>
                                        <p:tgtEl>
                                          <p:spTgt spid="186"/>
                                        </p:tgtEl>
                                        <p:attrNameLst>
                                          <p:attrName>ppt_h</p:attrName>
                                        </p:attrNameLst>
                                      </p:cBhvr>
                                      <p:tavLst>
                                        <p:tav tm="0">
                                          <p:val>
                                            <p:fltVal val="0"/>
                                          </p:val>
                                        </p:tav>
                                        <p:tav tm="100000">
                                          <p:val>
                                            <p:strVal val="#ppt_h"/>
                                          </p:val>
                                        </p:tav>
                                      </p:tavLst>
                                    </p:anim>
                                    <p:animEffect transition="in" filter="fade">
                                      <p:cBhvr>
                                        <p:cTn id="19" dur="500"/>
                                        <p:tgtEl>
                                          <p:spTgt spid="186"/>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87"/>
                                        </p:tgtEl>
                                        <p:attrNameLst>
                                          <p:attrName>style.visibility</p:attrName>
                                        </p:attrNameLst>
                                      </p:cBhvr>
                                      <p:to>
                                        <p:strVal val="visible"/>
                                      </p:to>
                                    </p:set>
                                    <p:anim calcmode="lin" valueType="num">
                                      <p:cBhvr>
                                        <p:cTn id="23" dur="500" fill="hold"/>
                                        <p:tgtEl>
                                          <p:spTgt spid="187"/>
                                        </p:tgtEl>
                                        <p:attrNameLst>
                                          <p:attrName>ppt_w</p:attrName>
                                        </p:attrNameLst>
                                      </p:cBhvr>
                                      <p:tavLst>
                                        <p:tav tm="0">
                                          <p:val>
                                            <p:fltVal val="0"/>
                                          </p:val>
                                        </p:tav>
                                        <p:tav tm="100000">
                                          <p:val>
                                            <p:strVal val="#ppt_w"/>
                                          </p:val>
                                        </p:tav>
                                      </p:tavLst>
                                    </p:anim>
                                    <p:anim calcmode="lin" valueType="num">
                                      <p:cBhvr>
                                        <p:cTn id="24" dur="500" fill="hold"/>
                                        <p:tgtEl>
                                          <p:spTgt spid="187"/>
                                        </p:tgtEl>
                                        <p:attrNameLst>
                                          <p:attrName>ppt_h</p:attrName>
                                        </p:attrNameLst>
                                      </p:cBhvr>
                                      <p:tavLst>
                                        <p:tav tm="0">
                                          <p:val>
                                            <p:fltVal val="0"/>
                                          </p:val>
                                        </p:tav>
                                        <p:tav tm="100000">
                                          <p:val>
                                            <p:strVal val="#ppt_h"/>
                                          </p:val>
                                        </p:tav>
                                      </p:tavLst>
                                    </p:anim>
                                    <p:animEffect transition="in" filter="fade">
                                      <p:cBhvr>
                                        <p:cTn id="25" dur="500"/>
                                        <p:tgtEl>
                                          <p:spTgt spid="187"/>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88"/>
                                        </p:tgtEl>
                                        <p:attrNameLst>
                                          <p:attrName>style.visibility</p:attrName>
                                        </p:attrNameLst>
                                      </p:cBhvr>
                                      <p:to>
                                        <p:strVal val="visible"/>
                                      </p:to>
                                    </p:set>
                                    <p:anim calcmode="lin" valueType="num">
                                      <p:cBhvr>
                                        <p:cTn id="29" dur="500" fill="hold"/>
                                        <p:tgtEl>
                                          <p:spTgt spid="188"/>
                                        </p:tgtEl>
                                        <p:attrNameLst>
                                          <p:attrName>ppt_w</p:attrName>
                                        </p:attrNameLst>
                                      </p:cBhvr>
                                      <p:tavLst>
                                        <p:tav tm="0">
                                          <p:val>
                                            <p:fltVal val="0"/>
                                          </p:val>
                                        </p:tav>
                                        <p:tav tm="100000">
                                          <p:val>
                                            <p:strVal val="#ppt_w"/>
                                          </p:val>
                                        </p:tav>
                                      </p:tavLst>
                                    </p:anim>
                                    <p:anim calcmode="lin" valueType="num">
                                      <p:cBhvr>
                                        <p:cTn id="30" dur="500" fill="hold"/>
                                        <p:tgtEl>
                                          <p:spTgt spid="188"/>
                                        </p:tgtEl>
                                        <p:attrNameLst>
                                          <p:attrName>ppt_h</p:attrName>
                                        </p:attrNameLst>
                                      </p:cBhvr>
                                      <p:tavLst>
                                        <p:tav tm="0">
                                          <p:val>
                                            <p:fltVal val="0"/>
                                          </p:val>
                                        </p:tav>
                                        <p:tav tm="100000">
                                          <p:val>
                                            <p:strVal val="#ppt_h"/>
                                          </p:val>
                                        </p:tav>
                                      </p:tavLst>
                                    </p:anim>
                                    <p:animEffect transition="in" filter="fade">
                                      <p:cBhvr>
                                        <p:cTn id="31" dur="500"/>
                                        <p:tgtEl>
                                          <p:spTgt spid="188"/>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90"/>
                                        </p:tgtEl>
                                        <p:attrNameLst>
                                          <p:attrName>style.visibility</p:attrName>
                                        </p:attrNameLst>
                                      </p:cBhvr>
                                      <p:to>
                                        <p:strVal val="visible"/>
                                      </p:to>
                                    </p:set>
                                    <p:anim calcmode="lin" valueType="num">
                                      <p:cBhvr>
                                        <p:cTn id="35" dur="500" fill="hold"/>
                                        <p:tgtEl>
                                          <p:spTgt spid="190"/>
                                        </p:tgtEl>
                                        <p:attrNameLst>
                                          <p:attrName>ppt_w</p:attrName>
                                        </p:attrNameLst>
                                      </p:cBhvr>
                                      <p:tavLst>
                                        <p:tav tm="0">
                                          <p:val>
                                            <p:fltVal val="0"/>
                                          </p:val>
                                        </p:tav>
                                        <p:tav tm="100000">
                                          <p:val>
                                            <p:strVal val="#ppt_w"/>
                                          </p:val>
                                        </p:tav>
                                      </p:tavLst>
                                    </p:anim>
                                    <p:anim calcmode="lin" valueType="num">
                                      <p:cBhvr>
                                        <p:cTn id="36" dur="500" fill="hold"/>
                                        <p:tgtEl>
                                          <p:spTgt spid="190"/>
                                        </p:tgtEl>
                                        <p:attrNameLst>
                                          <p:attrName>ppt_h</p:attrName>
                                        </p:attrNameLst>
                                      </p:cBhvr>
                                      <p:tavLst>
                                        <p:tav tm="0">
                                          <p:val>
                                            <p:fltVal val="0"/>
                                          </p:val>
                                        </p:tav>
                                        <p:tav tm="100000">
                                          <p:val>
                                            <p:strVal val="#ppt_h"/>
                                          </p:val>
                                        </p:tav>
                                      </p:tavLst>
                                    </p:anim>
                                    <p:animEffect transition="in" filter="fade">
                                      <p:cBhvr>
                                        <p:cTn id="37" dur="500"/>
                                        <p:tgtEl>
                                          <p:spTgt spid="190"/>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91"/>
                                        </p:tgtEl>
                                        <p:attrNameLst>
                                          <p:attrName>style.visibility</p:attrName>
                                        </p:attrNameLst>
                                      </p:cBhvr>
                                      <p:to>
                                        <p:strVal val="visible"/>
                                      </p:to>
                                    </p:set>
                                    <p:anim calcmode="lin" valueType="num">
                                      <p:cBhvr>
                                        <p:cTn id="41" dur="500" fill="hold"/>
                                        <p:tgtEl>
                                          <p:spTgt spid="191"/>
                                        </p:tgtEl>
                                        <p:attrNameLst>
                                          <p:attrName>ppt_w</p:attrName>
                                        </p:attrNameLst>
                                      </p:cBhvr>
                                      <p:tavLst>
                                        <p:tav tm="0">
                                          <p:val>
                                            <p:fltVal val="0"/>
                                          </p:val>
                                        </p:tav>
                                        <p:tav tm="100000">
                                          <p:val>
                                            <p:strVal val="#ppt_w"/>
                                          </p:val>
                                        </p:tav>
                                      </p:tavLst>
                                    </p:anim>
                                    <p:anim calcmode="lin" valueType="num">
                                      <p:cBhvr>
                                        <p:cTn id="42" dur="500" fill="hold"/>
                                        <p:tgtEl>
                                          <p:spTgt spid="191"/>
                                        </p:tgtEl>
                                        <p:attrNameLst>
                                          <p:attrName>ppt_h</p:attrName>
                                        </p:attrNameLst>
                                      </p:cBhvr>
                                      <p:tavLst>
                                        <p:tav tm="0">
                                          <p:val>
                                            <p:fltVal val="0"/>
                                          </p:val>
                                        </p:tav>
                                        <p:tav tm="100000">
                                          <p:val>
                                            <p:strVal val="#ppt_h"/>
                                          </p:val>
                                        </p:tav>
                                      </p:tavLst>
                                    </p:anim>
                                    <p:animEffect transition="in" filter="fade">
                                      <p:cBhvr>
                                        <p:cTn id="43" dur="500"/>
                                        <p:tgtEl>
                                          <p:spTgt spid="191"/>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92"/>
                                        </p:tgtEl>
                                        <p:attrNameLst>
                                          <p:attrName>style.visibility</p:attrName>
                                        </p:attrNameLst>
                                      </p:cBhvr>
                                      <p:to>
                                        <p:strVal val="visible"/>
                                      </p:to>
                                    </p:set>
                                    <p:anim calcmode="lin" valueType="num">
                                      <p:cBhvr>
                                        <p:cTn id="47" dur="500" fill="hold"/>
                                        <p:tgtEl>
                                          <p:spTgt spid="192"/>
                                        </p:tgtEl>
                                        <p:attrNameLst>
                                          <p:attrName>ppt_w</p:attrName>
                                        </p:attrNameLst>
                                      </p:cBhvr>
                                      <p:tavLst>
                                        <p:tav tm="0">
                                          <p:val>
                                            <p:fltVal val="0"/>
                                          </p:val>
                                        </p:tav>
                                        <p:tav tm="100000">
                                          <p:val>
                                            <p:strVal val="#ppt_w"/>
                                          </p:val>
                                        </p:tav>
                                      </p:tavLst>
                                    </p:anim>
                                    <p:anim calcmode="lin" valueType="num">
                                      <p:cBhvr>
                                        <p:cTn id="48" dur="500" fill="hold"/>
                                        <p:tgtEl>
                                          <p:spTgt spid="192"/>
                                        </p:tgtEl>
                                        <p:attrNameLst>
                                          <p:attrName>ppt_h</p:attrName>
                                        </p:attrNameLst>
                                      </p:cBhvr>
                                      <p:tavLst>
                                        <p:tav tm="0">
                                          <p:val>
                                            <p:fltVal val="0"/>
                                          </p:val>
                                        </p:tav>
                                        <p:tav tm="100000">
                                          <p:val>
                                            <p:strVal val="#ppt_h"/>
                                          </p:val>
                                        </p:tav>
                                      </p:tavLst>
                                    </p:anim>
                                    <p:animEffect transition="in" filter="fade">
                                      <p:cBhvr>
                                        <p:cTn id="49" dur="500"/>
                                        <p:tgtEl>
                                          <p:spTgt spid="19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86" grpId="0"/>
      <p:bldP spid="187" grpId="0"/>
      <p:bldP spid="188" grpId="0"/>
      <p:bldP spid="190" grpId="0"/>
      <p:bldP spid="191" grpId="0"/>
      <p:bldP spid="192" grpId="0"/>
      <p:bldP spid="19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30"/>
          <p:cNvGrpSpPr>
            <a:grpSpLocks noChangeAspect="1"/>
          </p:cNvGrpSpPr>
          <p:nvPr/>
        </p:nvGrpSpPr>
        <p:grpSpPr>
          <a:xfrm>
            <a:off x="3588445" y="3449309"/>
            <a:ext cx="304271" cy="304272"/>
            <a:chOff x="10693400" y="869950"/>
            <a:chExt cx="411162" cy="411163"/>
          </a:xfrm>
          <a:solidFill>
            <a:schemeClr val="bg1"/>
          </a:solidFill>
        </p:grpSpPr>
        <p:sp>
          <p:nvSpPr>
            <p:cNvPr id="172" name="Freeform 18"/>
            <p:cNvSpPr>
              <a:spLocks noEditPoints="1"/>
            </p:cNvSpPr>
            <p:nvPr/>
          </p:nvSpPr>
          <p:spPr bwMode="auto">
            <a:xfrm>
              <a:off x="10693400" y="869950"/>
              <a:ext cx="411162" cy="411163"/>
            </a:xfrm>
            <a:custGeom>
              <a:avLst/>
              <a:gdLst>
                <a:gd name="T0" fmla="*/ 246 w 491"/>
                <a:gd name="T1" fmla="*/ 0 h 491"/>
                <a:gd name="T2" fmla="*/ 0 w 491"/>
                <a:gd name="T3" fmla="*/ 245 h 491"/>
                <a:gd name="T4" fmla="*/ 246 w 491"/>
                <a:gd name="T5" fmla="*/ 491 h 491"/>
                <a:gd name="T6" fmla="*/ 491 w 491"/>
                <a:gd name="T7" fmla="*/ 245 h 491"/>
                <a:gd name="T8" fmla="*/ 246 w 491"/>
                <a:gd name="T9" fmla="*/ 0 h 491"/>
                <a:gd name="T10" fmla="*/ 276 w 491"/>
                <a:gd name="T11" fmla="*/ 447 h 491"/>
                <a:gd name="T12" fmla="*/ 246 w 491"/>
                <a:gd name="T13" fmla="*/ 426 h 491"/>
                <a:gd name="T14" fmla="*/ 215 w 491"/>
                <a:gd name="T15" fmla="*/ 447 h 491"/>
                <a:gd name="T16" fmla="*/ 44 w 491"/>
                <a:gd name="T17" fmla="*/ 276 h 491"/>
                <a:gd name="T18" fmla="*/ 65 w 491"/>
                <a:gd name="T19" fmla="*/ 245 h 491"/>
                <a:gd name="T20" fmla="*/ 44 w 491"/>
                <a:gd name="T21" fmla="*/ 215 h 491"/>
                <a:gd name="T22" fmla="*/ 215 w 491"/>
                <a:gd name="T23" fmla="*/ 44 h 491"/>
                <a:gd name="T24" fmla="*/ 246 w 491"/>
                <a:gd name="T25" fmla="*/ 65 h 491"/>
                <a:gd name="T26" fmla="*/ 276 w 491"/>
                <a:gd name="T27" fmla="*/ 44 h 491"/>
                <a:gd name="T28" fmla="*/ 447 w 491"/>
                <a:gd name="T29" fmla="*/ 215 h 491"/>
                <a:gd name="T30" fmla="*/ 426 w 491"/>
                <a:gd name="T31" fmla="*/ 245 h 491"/>
                <a:gd name="T32" fmla="*/ 447 w 491"/>
                <a:gd name="T33" fmla="*/ 276 h 491"/>
                <a:gd name="T34" fmla="*/ 276 w 491"/>
                <a:gd name="T35" fmla="*/ 4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1" h="491">
                  <a:moveTo>
                    <a:pt x="246" y="0"/>
                  </a:moveTo>
                  <a:cubicBezTo>
                    <a:pt x="110" y="0"/>
                    <a:pt x="0" y="110"/>
                    <a:pt x="0" y="245"/>
                  </a:cubicBezTo>
                  <a:cubicBezTo>
                    <a:pt x="0" y="381"/>
                    <a:pt x="110" y="491"/>
                    <a:pt x="246" y="491"/>
                  </a:cubicBezTo>
                  <a:cubicBezTo>
                    <a:pt x="381" y="491"/>
                    <a:pt x="491" y="381"/>
                    <a:pt x="491" y="245"/>
                  </a:cubicBezTo>
                  <a:cubicBezTo>
                    <a:pt x="491" y="110"/>
                    <a:pt x="381" y="0"/>
                    <a:pt x="246" y="0"/>
                  </a:cubicBezTo>
                  <a:close/>
                  <a:moveTo>
                    <a:pt x="276" y="447"/>
                  </a:moveTo>
                  <a:cubicBezTo>
                    <a:pt x="271" y="435"/>
                    <a:pt x="259" y="426"/>
                    <a:pt x="246" y="426"/>
                  </a:cubicBezTo>
                  <a:cubicBezTo>
                    <a:pt x="232" y="426"/>
                    <a:pt x="220" y="435"/>
                    <a:pt x="215" y="447"/>
                  </a:cubicBezTo>
                  <a:cubicBezTo>
                    <a:pt x="127" y="434"/>
                    <a:pt x="57" y="364"/>
                    <a:pt x="44" y="276"/>
                  </a:cubicBezTo>
                  <a:cubicBezTo>
                    <a:pt x="56" y="271"/>
                    <a:pt x="65" y="259"/>
                    <a:pt x="65" y="245"/>
                  </a:cubicBezTo>
                  <a:cubicBezTo>
                    <a:pt x="65" y="232"/>
                    <a:pt x="56" y="220"/>
                    <a:pt x="44" y="215"/>
                  </a:cubicBezTo>
                  <a:cubicBezTo>
                    <a:pt x="57" y="127"/>
                    <a:pt x="127" y="57"/>
                    <a:pt x="215" y="44"/>
                  </a:cubicBezTo>
                  <a:cubicBezTo>
                    <a:pt x="220" y="56"/>
                    <a:pt x="232" y="65"/>
                    <a:pt x="246" y="65"/>
                  </a:cubicBezTo>
                  <a:cubicBezTo>
                    <a:pt x="259" y="65"/>
                    <a:pt x="271" y="56"/>
                    <a:pt x="276" y="44"/>
                  </a:cubicBezTo>
                  <a:cubicBezTo>
                    <a:pt x="364" y="57"/>
                    <a:pt x="434" y="127"/>
                    <a:pt x="447" y="215"/>
                  </a:cubicBezTo>
                  <a:cubicBezTo>
                    <a:pt x="435" y="220"/>
                    <a:pt x="426" y="232"/>
                    <a:pt x="426" y="245"/>
                  </a:cubicBezTo>
                  <a:cubicBezTo>
                    <a:pt x="426" y="259"/>
                    <a:pt x="435" y="271"/>
                    <a:pt x="447" y="276"/>
                  </a:cubicBezTo>
                  <a:cubicBezTo>
                    <a:pt x="434" y="364"/>
                    <a:pt x="364" y="434"/>
                    <a:pt x="276"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sp>
          <p:nvSpPr>
            <p:cNvPr id="173" name="Freeform 19"/>
            <p:cNvSpPr>
              <a:spLocks/>
            </p:cNvSpPr>
            <p:nvPr/>
          </p:nvSpPr>
          <p:spPr bwMode="auto">
            <a:xfrm>
              <a:off x="10769600" y="1000125"/>
              <a:ext cx="206375" cy="107950"/>
            </a:xfrm>
            <a:custGeom>
              <a:avLst/>
              <a:gdLst>
                <a:gd name="T0" fmla="*/ 228 w 245"/>
                <a:gd name="T1" fmla="*/ 0 h 129"/>
                <a:gd name="T2" fmla="*/ 171 w 245"/>
                <a:gd name="T3" fmla="*/ 56 h 129"/>
                <a:gd name="T4" fmla="*/ 155 w 245"/>
                <a:gd name="T5" fmla="*/ 52 h 129"/>
                <a:gd name="T6" fmla="*/ 118 w 245"/>
                <a:gd name="T7" fmla="*/ 78 h 129"/>
                <a:gd name="T8" fmla="*/ 0 w 245"/>
                <a:gd name="T9" fmla="*/ 78 h 129"/>
                <a:gd name="T10" fmla="*/ 0 w 245"/>
                <a:gd name="T11" fmla="*/ 103 h 129"/>
                <a:gd name="T12" fmla="*/ 118 w 245"/>
                <a:gd name="T13" fmla="*/ 103 h 129"/>
                <a:gd name="T14" fmla="*/ 155 w 245"/>
                <a:gd name="T15" fmla="*/ 129 h 129"/>
                <a:gd name="T16" fmla="*/ 193 w 245"/>
                <a:gd name="T17" fmla="*/ 90 h 129"/>
                <a:gd name="T18" fmla="*/ 189 w 245"/>
                <a:gd name="T19" fmla="*/ 74 h 129"/>
                <a:gd name="T20" fmla="*/ 245 w 245"/>
                <a:gd name="T21" fmla="*/ 17 h 129"/>
                <a:gd name="T22" fmla="*/ 228 w 245"/>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129">
                  <a:moveTo>
                    <a:pt x="228" y="0"/>
                  </a:moveTo>
                  <a:cubicBezTo>
                    <a:pt x="171" y="56"/>
                    <a:pt x="171" y="56"/>
                    <a:pt x="171" y="56"/>
                  </a:cubicBezTo>
                  <a:cubicBezTo>
                    <a:pt x="166" y="54"/>
                    <a:pt x="161" y="52"/>
                    <a:pt x="155" y="52"/>
                  </a:cubicBezTo>
                  <a:cubicBezTo>
                    <a:pt x="138" y="52"/>
                    <a:pt x="124" y="63"/>
                    <a:pt x="118" y="78"/>
                  </a:cubicBezTo>
                  <a:cubicBezTo>
                    <a:pt x="0" y="78"/>
                    <a:pt x="0" y="78"/>
                    <a:pt x="0" y="78"/>
                  </a:cubicBezTo>
                  <a:cubicBezTo>
                    <a:pt x="0" y="103"/>
                    <a:pt x="0" y="103"/>
                    <a:pt x="0" y="103"/>
                  </a:cubicBezTo>
                  <a:cubicBezTo>
                    <a:pt x="118" y="103"/>
                    <a:pt x="118" y="103"/>
                    <a:pt x="118" y="103"/>
                  </a:cubicBezTo>
                  <a:cubicBezTo>
                    <a:pt x="124" y="118"/>
                    <a:pt x="138" y="129"/>
                    <a:pt x="155" y="129"/>
                  </a:cubicBezTo>
                  <a:cubicBezTo>
                    <a:pt x="176" y="129"/>
                    <a:pt x="193" y="112"/>
                    <a:pt x="193" y="90"/>
                  </a:cubicBezTo>
                  <a:cubicBezTo>
                    <a:pt x="193" y="84"/>
                    <a:pt x="191" y="79"/>
                    <a:pt x="189" y="74"/>
                  </a:cubicBezTo>
                  <a:cubicBezTo>
                    <a:pt x="245" y="17"/>
                    <a:pt x="245" y="17"/>
                    <a:pt x="245" y="17"/>
                  </a:cubicBezTo>
                  <a:lnTo>
                    <a:pt x="2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grpSp>
      <p:sp>
        <p:nvSpPr>
          <p:cNvPr id="175" name="Freeform 5"/>
          <p:cNvSpPr>
            <a:spLocks noChangeAspect="1" noEditPoints="1"/>
          </p:cNvSpPr>
          <p:nvPr/>
        </p:nvSpPr>
        <p:spPr bwMode="auto">
          <a:xfrm>
            <a:off x="3616764" y="2805764"/>
            <a:ext cx="308498" cy="304272"/>
          </a:xfrm>
          <a:custGeom>
            <a:avLst/>
            <a:gdLst>
              <a:gd name="T0" fmla="*/ 414 w 414"/>
              <a:gd name="T1" fmla="*/ 167 h 408"/>
              <a:gd name="T2" fmla="*/ 330 w 414"/>
              <a:gd name="T3" fmla="*/ 145 h 408"/>
              <a:gd name="T4" fmla="*/ 327 w 414"/>
              <a:gd name="T5" fmla="*/ 33 h 408"/>
              <a:gd name="T6" fmla="*/ 252 w 414"/>
              <a:gd name="T7" fmla="*/ 73 h 408"/>
              <a:gd name="T8" fmla="*/ 209 w 414"/>
              <a:gd name="T9" fmla="*/ 0 h 408"/>
              <a:gd name="T10" fmla="*/ 163 w 414"/>
              <a:gd name="T11" fmla="*/ 73 h 408"/>
              <a:gd name="T12" fmla="*/ 88 w 414"/>
              <a:gd name="T13" fmla="*/ 33 h 408"/>
              <a:gd name="T14" fmla="*/ 84 w 414"/>
              <a:gd name="T15" fmla="*/ 145 h 408"/>
              <a:gd name="T16" fmla="*/ 0 w 414"/>
              <a:gd name="T17" fmla="*/ 167 h 408"/>
              <a:gd name="T18" fmla="*/ 82 w 414"/>
              <a:gd name="T19" fmla="*/ 249 h 408"/>
              <a:gd name="T20" fmla="*/ 34 w 414"/>
              <a:gd name="T21" fmla="*/ 322 h 408"/>
              <a:gd name="T22" fmla="*/ 153 w 414"/>
              <a:gd name="T23" fmla="*/ 321 h 408"/>
              <a:gd name="T24" fmla="*/ 169 w 414"/>
              <a:gd name="T25" fmla="*/ 408 h 408"/>
              <a:gd name="T26" fmla="*/ 245 w 414"/>
              <a:gd name="T27" fmla="*/ 408 h 408"/>
              <a:gd name="T28" fmla="*/ 261 w 414"/>
              <a:gd name="T29" fmla="*/ 321 h 408"/>
              <a:gd name="T30" fmla="*/ 380 w 414"/>
              <a:gd name="T31" fmla="*/ 322 h 408"/>
              <a:gd name="T32" fmla="*/ 332 w 414"/>
              <a:gd name="T33" fmla="*/ 249 h 408"/>
              <a:gd name="T34" fmla="*/ 280 w 414"/>
              <a:gd name="T35" fmla="*/ 219 h 408"/>
              <a:gd name="T36" fmla="*/ 276 w 414"/>
              <a:gd name="T37" fmla="*/ 232 h 408"/>
              <a:gd name="T38" fmla="*/ 269 w 414"/>
              <a:gd name="T39" fmla="*/ 245 h 408"/>
              <a:gd name="T40" fmla="*/ 260 w 414"/>
              <a:gd name="T41" fmla="*/ 256 h 408"/>
              <a:gd name="T42" fmla="*/ 249 w 414"/>
              <a:gd name="T43" fmla="*/ 264 h 408"/>
              <a:gd name="T44" fmla="*/ 237 w 414"/>
              <a:gd name="T45" fmla="*/ 271 h 408"/>
              <a:gd name="T46" fmla="*/ 223 w 414"/>
              <a:gd name="T47" fmla="*/ 276 h 408"/>
              <a:gd name="T48" fmla="*/ 207 w 414"/>
              <a:gd name="T49" fmla="*/ 278 h 408"/>
              <a:gd name="T50" fmla="*/ 207 w 414"/>
              <a:gd name="T51" fmla="*/ 131 h 408"/>
              <a:gd name="T52" fmla="*/ 223 w 414"/>
              <a:gd name="T53" fmla="*/ 133 h 408"/>
              <a:gd name="T54" fmla="*/ 237 w 414"/>
              <a:gd name="T55" fmla="*/ 137 h 408"/>
              <a:gd name="T56" fmla="*/ 249 w 414"/>
              <a:gd name="T57" fmla="*/ 144 h 408"/>
              <a:gd name="T58" fmla="*/ 260 w 414"/>
              <a:gd name="T59" fmla="*/ 153 h 408"/>
              <a:gd name="T60" fmla="*/ 269 w 414"/>
              <a:gd name="T61" fmla="*/ 164 h 408"/>
              <a:gd name="T62" fmla="*/ 276 w 414"/>
              <a:gd name="T63" fmla="*/ 176 h 408"/>
              <a:gd name="T64" fmla="*/ 280 w 414"/>
              <a:gd name="T65" fmla="*/ 190 h 408"/>
              <a:gd name="T66" fmla="*/ 280 w 414"/>
              <a:gd name="T67" fmla="*/ 2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4" h="408">
                <a:moveTo>
                  <a:pt x="414" y="242"/>
                </a:moveTo>
                <a:cubicBezTo>
                  <a:pt x="414" y="167"/>
                  <a:pt x="414" y="167"/>
                  <a:pt x="414" y="167"/>
                </a:cubicBezTo>
                <a:cubicBezTo>
                  <a:pt x="336" y="160"/>
                  <a:pt x="336" y="160"/>
                  <a:pt x="336" y="160"/>
                </a:cubicBezTo>
                <a:cubicBezTo>
                  <a:pt x="334" y="155"/>
                  <a:pt x="333" y="150"/>
                  <a:pt x="330" y="145"/>
                </a:cubicBezTo>
                <a:cubicBezTo>
                  <a:pt x="380" y="86"/>
                  <a:pt x="380" y="86"/>
                  <a:pt x="380" y="86"/>
                </a:cubicBezTo>
                <a:cubicBezTo>
                  <a:pt x="327" y="33"/>
                  <a:pt x="327" y="33"/>
                  <a:pt x="327" y="33"/>
                </a:cubicBezTo>
                <a:cubicBezTo>
                  <a:pt x="269" y="81"/>
                  <a:pt x="269" y="81"/>
                  <a:pt x="269" y="81"/>
                </a:cubicBezTo>
                <a:cubicBezTo>
                  <a:pt x="264" y="78"/>
                  <a:pt x="258" y="75"/>
                  <a:pt x="252" y="73"/>
                </a:cubicBezTo>
                <a:cubicBezTo>
                  <a:pt x="245" y="0"/>
                  <a:pt x="245" y="0"/>
                  <a:pt x="245" y="0"/>
                </a:cubicBezTo>
                <a:cubicBezTo>
                  <a:pt x="209" y="0"/>
                  <a:pt x="209" y="0"/>
                  <a:pt x="209" y="0"/>
                </a:cubicBezTo>
                <a:cubicBezTo>
                  <a:pt x="169" y="0"/>
                  <a:pt x="169" y="0"/>
                  <a:pt x="169" y="0"/>
                </a:cubicBezTo>
                <a:cubicBezTo>
                  <a:pt x="163" y="73"/>
                  <a:pt x="163" y="73"/>
                  <a:pt x="163" y="73"/>
                </a:cubicBezTo>
                <a:cubicBezTo>
                  <a:pt x="157" y="75"/>
                  <a:pt x="151" y="78"/>
                  <a:pt x="145" y="81"/>
                </a:cubicBezTo>
                <a:cubicBezTo>
                  <a:pt x="88" y="33"/>
                  <a:pt x="88" y="33"/>
                  <a:pt x="88" y="33"/>
                </a:cubicBezTo>
                <a:cubicBezTo>
                  <a:pt x="34" y="86"/>
                  <a:pt x="34" y="86"/>
                  <a:pt x="34" y="86"/>
                </a:cubicBezTo>
                <a:cubicBezTo>
                  <a:pt x="84" y="145"/>
                  <a:pt x="84" y="145"/>
                  <a:pt x="84" y="145"/>
                </a:cubicBezTo>
                <a:cubicBezTo>
                  <a:pt x="82" y="150"/>
                  <a:pt x="80" y="155"/>
                  <a:pt x="78" y="160"/>
                </a:cubicBezTo>
                <a:cubicBezTo>
                  <a:pt x="0" y="167"/>
                  <a:pt x="0" y="167"/>
                  <a:pt x="0" y="167"/>
                </a:cubicBezTo>
                <a:cubicBezTo>
                  <a:pt x="0" y="242"/>
                  <a:pt x="0" y="242"/>
                  <a:pt x="0" y="242"/>
                </a:cubicBezTo>
                <a:cubicBezTo>
                  <a:pt x="82" y="249"/>
                  <a:pt x="82" y="249"/>
                  <a:pt x="82" y="249"/>
                </a:cubicBezTo>
                <a:cubicBezTo>
                  <a:pt x="84" y="253"/>
                  <a:pt x="85" y="256"/>
                  <a:pt x="87" y="259"/>
                </a:cubicBezTo>
                <a:cubicBezTo>
                  <a:pt x="34" y="322"/>
                  <a:pt x="34" y="322"/>
                  <a:pt x="34" y="322"/>
                </a:cubicBezTo>
                <a:cubicBezTo>
                  <a:pt x="88" y="375"/>
                  <a:pt x="88" y="375"/>
                  <a:pt x="88" y="375"/>
                </a:cubicBezTo>
                <a:cubicBezTo>
                  <a:pt x="153" y="321"/>
                  <a:pt x="153" y="321"/>
                  <a:pt x="153" y="321"/>
                </a:cubicBezTo>
                <a:cubicBezTo>
                  <a:pt x="156" y="322"/>
                  <a:pt x="159" y="323"/>
                  <a:pt x="162" y="324"/>
                </a:cubicBezTo>
                <a:cubicBezTo>
                  <a:pt x="169" y="408"/>
                  <a:pt x="169" y="408"/>
                  <a:pt x="169" y="408"/>
                </a:cubicBezTo>
                <a:cubicBezTo>
                  <a:pt x="209" y="408"/>
                  <a:pt x="209" y="408"/>
                  <a:pt x="209" y="408"/>
                </a:cubicBezTo>
                <a:cubicBezTo>
                  <a:pt x="245" y="408"/>
                  <a:pt x="245" y="408"/>
                  <a:pt x="245" y="408"/>
                </a:cubicBezTo>
                <a:cubicBezTo>
                  <a:pt x="253" y="324"/>
                  <a:pt x="253" y="324"/>
                  <a:pt x="253" y="324"/>
                </a:cubicBezTo>
                <a:cubicBezTo>
                  <a:pt x="256" y="323"/>
                  <a:pt x="258" y="322"/>
                  <a:pt x="261" y="321"/>
                </a:cubicBezTo>
                <a:cubicBezTo>
                  <a:pt x="327" y="375"/>
                  <a:pt x="327" y="375"/>
                  <a:pt x="327" y="375"/>
                </a:cubicBezTo>
                <a:cubicBezTo>
                  <a:pt x="380" y="322"/>
                  <a:pt x="380" y="322"/>
                  <a:pt x="380" y="322"/>
                </a:cubicBezTo>
                <a:cubicBezTo>
                  <a:pt x="327" y="259"/>
                  <a:pt x="327" y="259"/>
                  <a:pt x="327" y="259"/>
                </a:cubicBezTo>
                <a:cubicBezTo>
                  <a:pt x="329" y="256"/>
                  <a:pt x="331" y="253"/>
                  <a:pt x="332" y="249"/>
                </a:cubicBezTo>
                <a:lnTo>
                  <a:pt x="414" y="242"/>
                </a:lnTo>
                <a:close/>
                <a:moveTo>
                  <a:pt x="280" y="219"/>
                </a:moveTo>
                <a:cubicBezTo>
                  <a:pt x="280" y="221"/>
                  <a:pt x="279" y="222"/>
                  <a:pt x="278" y="224"/>
                </a:cubicBezTo>
                <a:cubicBezTo>
                  <a:pt x="278" y="227"/>
                  <a:pt x="277" y="230"/>
                  <a:pt x="276" y="232"/>
                </a:cubicBezTo>
                <a:cubicBezTo>
                  <a:pt x="275" y="234"/>
                  <a:pt x="274" y="236"/>
                  <a:pt x="273" y="238"/>
                </a:cubicBezTo>
                <a:cubicBezTo>
                  <a:pt x="271" y="240"/>
                  <a:pt x="270" y="243"/>
                  <a:pt x="269" y="245"/>
                </a:cubicBezTo>
                <a:cubicBezTo>
                  <a:pt x="268" y="247"/>
                  <a:pt x="266" y="248"/>
                  <a:pt x="265" y="250"/>
                </a:cubicBezTo>
                <a:cubicBezTo>
                  <a:pt x="263" y="252"/>
                  <a:pt x="262" y="254"/>
                  <a:pt x="260" y="256"/>
                </a:cubicBezTo>
                <a:cubicBezTo>
                  <a:pt x="258" y="257"/>
                  <a:pt x="256" y="259"/>
                  <a:pt x="254" y="260"/>
                </a:cubicBezTo>
                <a:cubicBezTo>
                  <a:pt x="253" y="262"/>
                  <a:pt x="251" y="263"/>
                  <a:pt x="249" y="264"/>
                </a:cubicBezTo>
                <a:cubicBezTo>
                  <a:pt x="247" y="266"/>
                  <a:pt x="245" y="267"/>
                  <a:pt x="243" y="268"/>
                </a:cubicBezTo>
                <a:cubicBezTo>
                  <a:pt x="241" y="269"/>
                  <a:pt x="239" y="270"/>
                  <a:pt x="237" y="271"/>
                </a:cubicBezTo>
                <a:cubicBezTo>
                  <a:pt x="235" y="272"/>
                  <a:pt x="232" y="273"/>
                  <a:pt x="229" y="274"/>
                </a:cubicBezTo>
                <a:cubicBezTo>
                  <a:pt x="227" y="274"/>
                  <a:pt x="225" y="275"/>
                  <a:pt x="223" y="276"/>
                </a:cubicBezTo>
                <a:cubicBezTo>
                  <a:pt x="221" y="276"/>
                  <a:pt x="218" y="276"/>
                  <a:pt x="215" y="277"/>
                </a:cubicBezTo>
                <a:cubicBezTo>
                  <a:pt x="213" y="277"/>
                  <a:pt x="210" y="278"/>
                  <a:pt x="207" y="278"/>
                </a:cubicBezTo>
                <a:cubicBezTo>
                  <a:pt x="166" y="278"/>
                  <a:pt x="133" y="245"/>
                  <a:pt x="133" y="204"/>
                </a:cubicBezTo>
                <a:cubicBezTo>
                  <a:pt x="133" y="164"/>
                  <a:pt x="166" y="131"/>
                  <a:pt x="207" y="131"/>
                </a:cubicBezTo>
                <a:cubicBezTo>
                  <a:pt x="210" y="131"/>
                  <a:pt x="213" y="131"/>
                  <a:pt x="215" y="132"/>
                </a:cubicBezTo>
                <a:cubicBezTo>
                  <a:pt x="218" y="132"/>
                  <a:pt x="221" y="132"/>
                  <a:pt x="223" y="133"/>
                </a:cubicBezTo>
                <a:cubicBezTo>
                  <a:pt x="225" y="133"/>
                  <a:pt x="227" y="134"/>
                  <a:pt x="229" y="135"/>
                </a:cubicBezTo>
                <a:cubicBezTo>
                  <a:pt x="232" y="135"/>
                  <a:pt x="235" y="136"/>
                  <a:pt x="237" y="137"/>
                </a:cubicBezTo>
                <a:cubicBezTo>
                  <a:pt x="239" y="138"/>
                  <a:pt x="241" y="139"/>
                  <a:pt x="243" y="140"/>
                </a:cubicBezTo>
                <a:cubicBezTo>
                  <a:pt x="245" y="141"/>
                  <a:pt x="247" y="142"/>
                  <a:pt x="249" y="144"/>
                </a:cubicBezTo>
                <a:cubicBezTo>
                  <a:pt x="251" y="145"/>
                  <a:pt x="253" y="147"/>
                  <a:pt x="254" y="148"/>
                </a:cubicBezTo>
                <a:cubicBezTo>
                  <a:pt x="256" y="150"/>
                  <a:pt x="258" y="151"/>
                  <a:pt x="260" y="153"/>
                </a:cubicBezTo>
                <a:cubicBezTo>
                  <a:pt x="262" y="154"/>
                  <a:pt x="263" y="156"/>
                  <a:pt x="265" y="158"/>
                </a:cubicBezTo>
                <a:cubicBezTo>
                  <a:pt x="266" y="160"/>
                  <a:pt x="268" y="162"/>
                  <a:pt x="269" y="164"/>
                </a:cubicBezTo>
                <a:cubicBezTo>
                  <a:pt x="270" y="166"/>
                  <a:pt x="271" y="168"/>
                  <a:pt x="273" y="170"/>
                </a:cubicBezTo>
                <a:cubicBezTo>
                  <a:pt x="274" y="172"/>
                  <a:pt x="275" y="174"/>
                  <a:pt x="276" y="176"/>
                </a:cubicBezTo>
                <a:cubicBezTo>
                  <a:pt x="277" y="179"/>
                  <a:pt x="278" y="182"/>
                  <a:pt x="278" y="185"/>
                </a:cubicBezTo>
                <a:cubicBezTo>
                  <a:pt x="279" y="186"/>
                  <a:pt x="280" y="188"/>
                  <a:pt x="280" y="190"/>
                </a:cubicBezTo>
                <a:cubicBezTo>
                  <a:pt x="281" y="194"/>
                  <a:pt x="281" y="199"/>
                  <a:pt x="281" y="204"/>
                </a:cubicBezTo>
                <a:cubicBezTo>
                  <a:pt x="281" y="209"/>
                  <a:pt x="281" y="214"/>
                  <a:pt x="280" y="219"/>
                </a:cubicBezTo>
                <a:close/>
              </a:path>
            </a:pathLst>
          </a:custGeom>
          <a:solidFill>
            <a:schemeClr val="bg1"/>
          </a:solidFill>
          <a:ln>
            <a:noFill/>
          </a:ln>
        </p:spPr>
        <p:txBody>
          <a:bodyPr vert="horz" wrap="square" lIns="86935" tIns="43467" rIns="86935" bIns="43467" numCol="1" anchor="t" anchorCtr="0" compatLnSpc="1">
            <a:prstTxWarp prst="textNoShape">
              <a:avLst/>
            </a:prstTxWarp>
          </a:bodyPr>
          <a:lstStyle/>
          <a:p>
            <a:endParaRPr lang="en-US" sz="2662" dirty="0">
              <a:ea typeface="Tahoma" panose="020B0604030504040204" pitchFamily="34" charset="0"/>
              <a:cs typeface="Tahoma" panose="020B0604030504040204" pitchFamily="34" charset="0"/>
            </a:endParaRPr>
          </a:p>
        </p:txBody>
      </p:sp>
      <p:sp>
        <p:nvSpPr>
          <p:cNvPr id="52" name="Rectangle 3">
            <a:extLst>
              <a:ext uri="{FF2B5EF4-FFF2-40B4-BE49-F238E27FC236}">
                <a16:creationId xmlns:a16="http://schemas.microsoft.com/office/drawing/2014/main" id="{9B8956A5-9615-4631-8140-DCFD907F8F9B}"/>
              </a:ext>
            </a:extLst>
          </p:cNvPr>
          <p:cNvSpPr txBox="1">
            <a:spLocks noChangeArrowheads="1"/>
          </p:cNvSpPr>
          <p:nvPr/>
        </p:nvSpPr>
        <p:spPr>
          <a:xfrm>
            <a:off x="2384725" y="-17658"/>
            <a:ext cx="6235781" cy="672558"/>
          </a:xfrm>
          <a:prstGeom prst="rect">
            <a:avLst/>
          </a:prstGeom>
          <a:effectLst/>
        </p:spPr>
        <p:txBody>
          <a:bodyPr vert="horz" wrap="square" lIns="86935" tIns="43467" rIns="86935" bIns="43467"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25970" indent="-325970">
              <a:spcBef>
                <a:spcPct val="50000"/>
              </a:spcBef>
            </a:pPr>
            <a:r>
              <a:rPr lang="es-CO" altLang="es-CO" sz="3800" b="1" dirty="0">
                <a:solidFill>
                  <a:srgbClr val="003399"/>
                </a:solidFill>
                <a:latin typeface="Arial Narrow" panose="020B0606020202030204" pitchFamily="34" charset="0"/>
              </a:rPr>
              <a:t>Sistema Único de Gestión SUG</a:t>
            </a:r>
            <a:endParaRPr lang="es-ES" altLang="es-CO" sz="3800" b="1" dirty="0">
              <a:solidFill>
                <a:srgbClr val="003399"/>
              </a:solidFill>
              <a:latin typeface="Arial Narrow" panose="020B0606020202030204" pitchFamily="34" charset="0"/>
            </a:endParaRPr>
          </a:p>
        </p:txBody>
      </p:sp>
      <p:sp>
        <p:nvSpPr>
          <p:cNvPr id="53" name="9 Rectángulo">
            <a:extLst>
              <a:ext uri="{FF2B5EF4-FFF2-40B4-BE49-F238E27FC236}">
                <a16:creationId xmlns:a16="http://schemas.microsoft.com/office/drawing/2014/main" id="{AD25B93A-AAA8-4935-B02F-C58EA2915F91}"/>
              </a:ext>
            </a:extLst>
          </p:cNvPr>
          <p:cNvSpPr/>
          <p:nvPr/>
        </p:nvSpPr>
        <p:spPr>
          <a:xfrm>
            <a:off x="1309371" y="761161"/>
            <a:ext cx="6778753"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000" b="1" dirty="0">
                <a:solidFill>
                  <a:schemeClr val="tx1">
                    <a:lumMod val="65000"/>
                    <a:lumOff val="35000"/>
                  </a:schemeClr>
                </a:solidFill>
                <a:latin typeface="Arial Narrow" panose="020B0606020202030204" pitchFamily="34" charset="0"/>
              </a:rPr>
              <a:t>Seguimiento </a:t>
            </a:r>
          </a:p>
        </p:txBody>
      </p:sp>
      <p:sp>
        <p:nvSpPr>
          <p:cNvPr id="54" name="Marcador de pie de página 2"/>
          <p:cNvSpPr>
            <a:spLocks noGrp="1"/>
          </p:cNvSpPr>
          <p:nvPr>
            <p:ph type="ftr" sz="quarter" idx="11"/>
          </p:nvPr>
        </p:nvSpPr>
        <p:spPr>
          <a:xfrm>
            <a:off x="7877262" y="4869656"/>
            <a:ext cx="1266738" cy="273844"/>
          </a:xfrm>
        </p:spPr>
        <p:txBody>
          <a:bodyPr/>
          <a:lstStyle/>
          <a:p>
            <a:pPr algn="r"/>
            <a:r>
              <a:rPr lang="es-ES" sz="700" dirty="0"/>
              <a:t>Est.1.4.Man.1 V10 (20/08/2020)</a:t>
            </a:r>
          </a:p>
        </p:txBody>
      </p:sp>
      <p:sp>
        <p:nvSpPr>
          <p:cNvPr id="4" name="Rectángulo: esquinas redondeadas 3">
            <a:extLst>
              <a:ext uri="{FF2B5EF4-FFF2-40B4-BE49-F238E27FC236}">
                <a16:creationId xmlns:a16="http://schemas.microsoft.com/office/drawing/2014/main" id="{69F2DA05-5241-4C64-AC88-1EDE42D72362}"/>
              </a:ext>
            </a:extLst>
          </p:cNvPr>
          <p:cNvSpPr/>
          <p:nvPr/>
        </p:nvSpPr>
        <p:spPr>
          <a:xfrm>
            <a:off x="1008851" y="1350614"/>
            <a:ext cx="2655938" cy="7242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latin typeface="Arial Narrow" panose="020B0606020202030204" pitchFamily="34" charset="0"/>
              </a:rPr>
              <a:t>Políticas MIPG</a:t>
            </a:r>
          </a:p>
        </p:txBody>
      </p:sp>
      <p:sp>
        <p:nvSpPr>
          <p:cNvPr id="5" name="Rectángulo: esquinas redondeadas 4">
            <a:extLst>
              <a:ext uri="{FF2B5EF4-FFF2-40B4-BE49-F238E27FC236}">
                <a16:creationId xmlns:a16="http://schemas.microsoft.com/office/drawing/2014/main" id="{27C7A049-67D1-4418-A142-0DD0F2DF2414}"/>
              </a:ext>
            </a:extLst>
          </p:cNvPr>
          <p:cNvSpPr/>
          <p:nvPr/>
        </p:nvSpPr>
        <p:spPr>
          <a:xfrm>
            <a:off x="5502615" y="1381521"/>
            <a:ext cx="2655938" cy="7242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latin typeface="Arial Narrow" panose="020B0606020202030204" pitchFamily="34" charset="0"/>
              </a:rPr>
              <a:t>Prácticas de Gestión</a:t>
            </a:r>
          </a:p>
        </p:txBody>
      </p:sp>
      <p:graphicFrame>
        <p:nvGraphicFramePr>
          <p:cNvPr id="11" name="Diagrama 10">
            <a:extLst>
              <a:ext uri="{FF2B5EF4-FFF2-40B4-BE49-F238E27FC236}">
                <a16:creationId xmlns:a16="http://schemas.microsoft.com/office/drawing/2014/main" id="{C04238B9-8D84-428A-B130-45B0773B5FED}"/>
              </a:ext>
            </a:extLst>
          </p:cNvPr>
          <p:cNvGraphicFramePr/>
          <p:nvPr>
            <p:extLst>
              <p:ext uri="{D42A27DB-BD31-4B8C-83A1-F6EECF244321}">
                <p14:modId xmlns:p14="http://schemas.microsoft.com/office/powerpoint/2010/main" val="3756655652"/>
              </p:ext>
            </p:extLst>
          </p:nvPr>
        </p:nvGraphicFramePr>
        <p:xfrm>
          <a:off x="280450" y="2244528"/>
          <a:ext cx="4031555" cy="268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a:extLst>
              <a:ext uri="{FF2B5EF4-FFF2-40B4-BE49-F238E27FC236}">
                <a16:creationId xmlns:a16="http://schemas.microsoft.com/office/drawing/2014/main" id="{3441C958-62BC-44AC-99CD-78F83F79C71B}"/>
              </a:ext>
            </a:extLst>
          </p:cNvPr>
          <p:cNvGraphicFramePr/>
          <p:nvPr>
            <p:extLst>
              <p:ext uri="{D42A27DB-BD31-4B8C-83A1-F6EECF244321}">
                <p14:modId xmlns:p14="http://schemas.microsoft.com/office/powerpoint/2010/main" val="1439832685"/>
              </p:ext>
            </p:extLst>
          </p:nvPr>
        </p:nvGraphicFramePr>
        <p:xfrm>
          <a:off x="4698748" y="2197750"/>
          <a:ext cx="3563744" cy="28235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5" name="Imagen 14">
            <a:extLst>
              <a:ext uri="{FF2B5EF4-FFF2-40B4-BE49-F238E27FC236}">
                <a16:creationId xmlns:a16="http://schemas.microsoft.com/office/drawing/2014/main" id="{110B0F3B-67B8-40BE-8453-DC11D14356A6}"/>
              </a:ext>
            </a:extLst>
          </p:cNvPr>
          <p:cNvPicPr>
            <a:picLocks noChangeAspect="1"/>
          </p:cNvPicPr>
          <p:nvPr/>
        </p:nvPicPr>
        <p:blipFill>
          <a:blip r:embed="rId12"/>
          <a:stretch>
            <a:fillRect/>
          </a:stretch>
        </p:blipFill>
        <p:spPr>
          <a:xfrm>
            <a:off x="3698157" y="1211019"/>
            <a:ext cx="1771089" cy="960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7" name="Grupo 16">
            <a:extLst>
              <a:ext uri="{FF2B5EF4-FFF2-40B4-BE49-F238E27FC236}">
                <a16:creationId xmlns:a16="http://schemas.microsoft.com/office/drawing/2014/main" id="{8B537B6D-820C-4100-AF07-FE8CCBBEBA64}"/>
              </a:ext>
            </a:extLst>
          </p:cNvPr>
          <p:cNvGrpSpPr/>
          <p:nvPr/>
        </p:nvGrpSpPr>
        <p:grpSpPr>
          <a:xfrm>
            <a:off x="206412" y="746264"/>
            <a:ext cx="869348" cy="500967"/>
            <a:chOff x="626678" y="746264"/>
            <a:chExt cx="869348" cy="500967"/>
          </a:xfrm>
        </p:grpSpPr>
        <p:sp>
          <p:nvSpPr>
            <p:cNvPr id="18" name="CuadroTexto 17">
              <a:hlinkClick r:id="rId13" action="ppaction://hlinksldjump"/>
              <a:extLst>
                <a:ext uri="{FF2B5EF4-FFF2-40B4-BE49-F238E27FC236}">
                  <a16:creationId xmlns:a16="http://schemas.microsoft.com/office/drawing/2014/main" id="{7874EB0D-4E2B-422F-ADCE-CC414247F14B}"/>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19" name="Imagen 18">
              <a:hlinkClick r:id="rId13" action="ppaction://hlinksldjump"/>
              <a:extLst>
                <a:ext uri="{FF2B5EF4-FFF2-40B4-BE49-F238E27FC236}">
                  <a16:creationId xmlns:a16="http://schemas.microsoft.com/office/drawing/2014/main" id="{D453747F-B967-44C7-8235-50F0FE7FB7F4}"/>
                </a:ext>
              </a:extLst>
            </p:cNvPr>
            <p:cNvPicPr>
              <a:picLocks noChangeAspect="1"/>
            </p:cNvPicPr>
            <p:nvPr/>
          </p:nvPicPr>
          <p:blipFill>
            <a:blip r:embed="rId14"/>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39516332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PPT-MHCP-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Marcador de pie de página 2">
            <a:extLst>
              <a:ext uri="{FF2B5EF4-FFF2-40B4-BE49-F238E27FC236}">
                <a16:creationId xmlns:a16="http://schemas.microsoft.com/office/drawing/2014/main" id="{C0B66622-80A0-4992-99FA-DECD37A7DBE0}"/>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Tree>
    <p:extLst>
      <p:ext uri="{BB962C8B-B14F-4D97-AF65-F5344CB8AC3E}">
        <p14:creationId xmlns:p14="http://schemas.microsoft.com/office/powerpoint/2010/main" val="160163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740076157"/>
              </p:ext>
            </p:extLst>
          </p:nvPr>
        </p:nvGraphicFramePr>
        <p:xfrm>
          <a:off x="951143" y="1521093"/>
          <a:ext cx="5704298" cy="3246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9 Rectángulo"/>
          <p:cNvSpPr/>
          <p:nvPr/>
        </p:nvSpPr>
        <p:spPr>
          <a:xfrm>
            <a:off x="2291102" y="869463"/>
            <a:ext cx="4364339"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500" b="1" dirty="0">
                <a:solidFill>
                  <a:schemeClr val="tx1">
                    <a:lumMod val="65000"/>
                    <a:lumOff val="35000"/>
                  </a:schemeClr>
                </a:solidFill>
                <a:latin typeface="Arial Narrow" panose="020B0606020202030204" pitchFamily="34" charset="0"/>
              </a:rPr>
              <a:t>Roles y responsabilidades</a:t>
            </a:r>
          </a:p>
        </p:txBody>
      </p:sp>
      <p:pic>
        <p:nvPicPr>
          <p:cNvPr id="8" name="Imagen 7"/>
          <p:cNvPicPr>
            <a:picLocks noChangeAspect="1"/>
          </p:cNvPicPr>
          <p:nvPr/>
        </p:nvPicPr>
        <p:blipFill>
          <a:blip r:embed="rId7"/>
          <a:stretch>
            <a:fillRect/>
          </a:stretch>
        </p:blipFill>
        <p:spPr>
          <a:xfrm>
            <a:off x="6779883" y="1600343"/>
            <a:ext cx="2289689" cy="2137777"/>
          </a:xfrm>
          <a:prstGeom prst="rect">
            <a:avLst/>
          </a:prstGeom>
          <a:ln w="28575">
            <a:noFill/>
          </a:ln>
        </p:spPr>
      </p:pic>
      <p:sp>
        <p:nvSpPr>
          <p:cNvPr id="2" name="Rectángulo 1">
            <a:hlinkClick r:id="rId8" action="ppaction://hlinksldjump"/>
          </p:cNvPr>
          <p:cNvSpPr/>
          <p:nvPr/>
        </p:nvSpPr>
        <p:spPr>
          <a:xfrm>
            <a:off x="995326" y="1533852"/>
            <a:ext cx="5704298" cy="3345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6935" tIns="43467" rIns="86935" bIns="43467" numCol="1" spcCol="0" rtlCol="0" fromWordArt="0" anchor="ctr" anchorCtr="0" forceAA="0" compatLnSpc="1">
            <a:prstTxWarp prst="textNoShape">
              <a:avLst/>
            </a:prstTxWarp>
            <a:noAutofit/>
          </a:bodyPr>
          <a:lstStyle/>
          <a:p>
            <a:pPr algn="ctr"/>
            <a:endParaRPr lang="es-CO" sz="800" dirty="0"/>
          </a:p>
        </p:txBody>
      </p:sp>
      <p:sp>
        <p:nvSpPr>
          <p:cNvPr id="9" name="Rectángulo 8">
            <a:hlinkClick r:id="rId9" action="ppaction://hlinksldjump"/>
          </p:cNvPr>
          <p:cNvSpPr/>
          <p:nvPr/>
        </p:nvSpPr>
        <p:spPr>
          <a:xfrm>
            <a:off x="969097" y="2262395"/>
            <a:ext cx="5704298" cy="3345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6935" tIns="43467" rIns="86935" bIns="43467" numCol="1" spcCol="0" rtlCol="0" fromWordArt="0" anchor="ctr" anchorCtr="0" forceAA="0" compatLnSpc="1">
            <a:prstTxWarp prst="textNoShape">
              <a:avLst/>
            </a:prstTxWarp>
            <a:noAutofit/>
          </a:bodyPr>
          <a:lstStyle/>
          <a:p>
            <a:pPr algn="ctr"/>
            <a:endParaRPr lang="es-CO" sz="800" dirty="0"/>
          </a:p>
        </p:txBody>
      </p:sp>
      <p:sp>
        <p:nvSpPr>
          <p:cNvPr id="11" name="Rectángulo 10">
            <a:hlinkClick r:id="rId10" action="ppaction://hlinksldjump"/>
          </p:cNvPr>
          <p:cNvSpPr/>
          <p:nvPr/>
        </p:nvSpPr>
        <p:spPr>
          <a:xfrm>
            <a:off x="995325" y="2979997"/>
            <a:ext cx="5606023" cy="3345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6935" tIns="43467" rIns="86935" bIns="43467" numCol="1" spcCol="0" rtlCol="0" fromWordArt="0" anchor="ctr" anchorCtr="0" forceAA="0" compatLnSpc="1">
            <a:prstTxWarp prst="textNoShape">
              <a:avLst/>
            </a:prstTxWarp>
            <a:noAutofit/>
          </a:bodyPr>
          <a:lstStyle/>
          <a:p>
            <a:pPr algn="ctr"/>
            <a:endParaRPr lang="es-CO" sz="800"/>
          </a:p>
        </p:txBody>
      </p:sp>
      <p:sp>
        <p:nvSpPr>
          <p:cNvPr id="12" name="Rectángulo 11">
            <a:hlinkClick r:id="rId11" action="ppaction://hlinksldjump"/>
          </p:cNvPr>
          <p:cNvSpPr/>
          <p:nvPr/>
        </p:nvSpPr>
        <p:spPr>
          <a:xfrm>
            <a:off x="946188" y="2630845"/>
            <a:ext cx="5704298" cy="3345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6935" tIns="43467" rIns="86935" bIns="43467" numCol="1" spcCol="0" rtlCol="0" fromWordArt="0" anchor="ctr" anchorCtr="0" forceAA="0" compatLnSpc="1">
            <a:prstTxWarp prst="textNoShape">
              <a:avLst/>
            </a:prstTxWarp>
            <a:noAutofit/>
          </a:bodyPr>
          <a:lstStyle/>
          <a:p>
            <a:pPr algn="ctr"/>
            <a:endParaRPr lang="es-CO" sz="800"/>
          </a:p>
        </p:txBody>
      </p:sp>
      <p:sp>
        <p:nvSpPr>
          <p:cNvPr id="13" name="Rectángulo 12">
            <a:hlinkClick r:id="rId12" action="ppaction://hlinksldjump"/>
          </p:cNvPr>
          <p:cNvSpPr/>
          <p:nvPr/>
        </p:nvSpPr>
        <p:spPr>
          <a:xfrm>
            <a:off x="921618" y="4043292"/>
            <a:ext cx="5704298" cy="3345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6935" tIns="43467" rIns="86935" bIns="43467" numCol="1" spcCol="0" rtlCol="0" fromWordArt="0" anchor="ctr" anchorCtr="0" forceAA="0" compatLnSpc="1">
            <a:prstTxWarp prst="textNoShape">
              <a:avLst/>
            </a:prstTxWarp>
            <a:noAutofit/>
          </a:bodyPr>
          <a:lstStyle/>
          <a:p>
            <a:pPr algn="ctr"/>
            <a:endParaRPr lang="es-CO" sz="800"/>
          </a:p>
        </p:txBody>
      </p:sp>
      <p:sp>
        <p:nvSpPr>
          <p:cNvPr id="14" name="Rectángulo 13">
            <a:hlinkClick r:id="rId13" action="ppaction://hlinksldjump"/>
          </p:cNvPr>
          <p:cNvSpPr/>
          <p:nvPr/>
        </p:nvSpPr>
        <p:spPr>
          <a:xfrm>
            <a:off x="946188" y="3725776"/>
            <a:ext cx="5704298" cy="3345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6935" tIns="43467" rIns="86935" bIns="43467" numCol="1" spcCol="0" rtlCol="0" fromWordArt="0" anchor="ctr" anchorCtr="0" forceAA="0" compatLnSpc="1">
            <a:prstTxWarp prst="textNoShape">
              <a:avLst/>
            </a:prstTxWarp>
            <a:noAutofit/>
          </a:bodyPr>
          <a:lstStyle/>
          <a:p>
            <a:pPr algn="ctr"/>
            <a:endParaRPr lang="es-CO" sz="800"/>
          </a:p>
        </p:txBody>
      </p:sp>
      <p:sp>
        <p:nvSpPr>
          <p:cNvPr id="15" name="Rectángulo 14">
            <a:hlinkClick r:id="rId14" action="ppaction://hlinksldjump"/>
          </p:cNvPr>
          <p:cNvSpPr/>
          <p:nvPr/>
        </p:nvSpPr>
        <p:spPr>
          <a:xfrm>
            <a:off x="969153" y="3345720"/>
            <a:ext cx="5704298" cy="3345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6935" tIns="43467" rIns="86935" bIns="43467" numCol="1" spcCol="0" rtlCol="0" fromWordArt="0" anchor="ctr" anchorCtr="0" forceAA="0" compatLnSpc="1">
            <a:prstTxWarp prst="textNoShape">
              <a:avLst/>
            </a:prstTxWarp>
            <a:noAutofit/>
          </a:bodyPr>
          <a:lstStyle/>
          <a:p>
            <a:pPr algn="ctr"/>
            <a:endParaRPr lang="es-CO" sz="800"/>
          </a:p>
        </p:txBody>
      </p:sp>
      <p:sp>
        <p:nvSpPr>
          <p:cNvPr id="16" name="Rectángulo 15">
            <a:hlinkClick r:id="rId15" action="ppaction://hlinksldjump"/>
          </p:cNvPr>
          <p:cNvSpPr/>
          <p:nvPr/>
        </p:nvSpPr>
        <p:spPr>
          <a:xfrm>
            <a:off x="970756" y="4440679"/>
            <a:ext cx="5704298" cy="3345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6935" tIns="43467" rIns="86935" bIns="43467" numCol="1" spcCol="0" rtlCol="0" fromWordArt="0" anchor="ctr" anchorCtr="0" forceAA="0" compatLnSpc="1">
            <a:prstTxWarp prst="textNoShape">
              <a:avLst/>
            </a:prstTxWarp>
            <a:noAutofit/>
          </a:bodyPr>
          <a:lstStyle/>
          <a:p>
            <a:pPr algn="ctr"/>
            <a:endParaRPr lang="es-CO" sz="800"/>
          </a:p>
        </p:txBody>
      </p:sp>
      <p:pic>
        <p:nvPicPr>
          <p:cNvPr id="20" name="Imagen 19">
            <a:hlinkClick r:id="rId12" action="ppaction://hlinksldjump"/>
          </p:cNvPr>
          <p:cNvPicPr>
            <a:picLocks noChangeAspect="1"/>
          </p:cNvPicPr>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800495" y="4106984"/>
            <a:ext cx="288304" cy="289089"/>
          </a:xfrm>
          <a:prstGeom prst="rect">
            <a:avLst/>
          </a:prstGeom>
        </p:spPr>
      </p:pic>
      <p:pic>
        <p:nvPicPr>
          <p:cNvPr id="21" name="Imagen 20">
            <a:hlinkClick r:id="rId13" action="ppaction://hlinksldjump"/>
          </p:cNvPr>
          <p:cNvPicPr>
            <a:picLocks noChangeAspect="1"/>
          </p:cNvPicPr>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800496" y="3738120"/>
            <a:ext cx="288304" cy="289089"/>
          </a:xfrm>
          <a:prstGeom prst="rect">
            <a:avLst/>
          </a:prstGeom>
        </p:spPr>
      </p:pic>
      <p:pic>
        <p:nvPicPr>
          <p:cNvPr id="22" name="Imagen 21">
            <a:hlinkClick r:id="rId14" action="ppaction://hlinksldjump"/>
          </p:cNvPr>
          <p:cNvPicPr>
            <a:picLocks noChangeAspect="1"/>
          </p:cNvPicPr>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788866" y="3356606"/>
            <a:ext cx="288304" cy="289089"/>
          </a:xfrm>
          <a:prstGeom prst="rect">
            <a:avLst/>
          </a:prstGeom>
        </p:spPr>
      </p:pic>
      <p:pic>
        <p:nvPicPr>
          <p:cNvPr id="23" name="Imagen 22">
            <a:hlinkClick r:id="rId10" action="ppaction://hlinksldjump"/>
          </p:cNvPr>
          <p:cNvPicPr>
            <a:picLocks noChangeAspect="1"/>
          </p:cNvPicPr>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802034" y="2979997"/>
            <a:ext cx="288304" cy="289089"/>
          </a:xfrm>
          <a:prstGeom prst="rect">
            <a:avLst/>
          </a:prstGeom>
        </p:spPr>
      </p:pic>
      <p:pic>
        <p:nvPicPr>
          <p:cNvPr id="24" name="Imagen 23">
            <a:hlinkClick r:id="rId11" action="ppaction://hlinksldjump"/>
          </p:cNvPr>
          <p:cNvPicPr>
            <a:picLocks noChangeAspect="1"/>
          </p:cNvPicPr>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777468" y="2645425"/>
            <a:ext cx="288304" cy="289089"/>
          </a:xfrm>
          <a:prstGeom prst="rect">
            <a:avLst/>
          </a:prstGeom>
        </p:spPr>
      </p:pic>
      <p:pic>
        <p:nvPicPr>
          <p:cNvPr id="25" name="Imagen 24">
            <a:hlinkClick r:id="rId9" action="ppaction://hlinksldjump"/>
          </p:cNvPr>
          <p:cNvPicPr>
            <a:picLocks noChangeAspect="1"/>
          </p:cNvPicPr>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802037" y="2277958"/>
            <a:ext cx="288304" cy="289089"/>
          </a:xfrm>
          <a:prstGeom prst="rect">
            <a:avLst/>
          </a:prstGeom>
        </p:spPr>
      </p:pic>
      <p:pic>
        <p:nvPicPr>
          <p:cNvPr id="26" name="Imagen 25">
            <a:hlinkClick r:id="rId10" action="ppaction://hlinksldjump"/>
          </p:cNvPr>
          <p:cNvPicPr>
            <a:picLocks noChangeAspect="1"/>
          </p:cNvPicPr>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777468" y="1924227"/>
            <a:ext cx="288304" cy="289089"/>
          </a:xfrm>
          <a:prstGeom prst="rect">
            <a:avLst/>
          </a:prstGeom>
        </p:spPr>
      </p:pic>
      <p:pic>
        <p:nvPicPr>
          <p:cNvPr id="27" name="Imagen 26">
            <a:hlinkClick r:id="rId8" action="ppaction://hlinksldjump"/>
          </p:cNvPr>
          <p:cNvPicPr>
            <a:picLocks noChangeAspect="1"/>
          </p:cNvPicPr>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777467" y="1550473"/>
            <a:ext cx="288304" cy="289089"/>
          </a:xfrm>
          <a:prstGeom prst="rect">
            <a:avLst/>
          </a:prstGeom>
        </p:spPr>
      </p:pic>
      <p:pic>
        <p:nvPicPr>
          <p:cNvPr id="28" name="Imagen 27">
            <a:hlinkClick r:id="rId15" action="ppaction://hlinksldjump"/>
          </p:cNvPr>
          <p:cNvPicPr>
            <a:picLocks noChangeAspect="1"/>
          </p:cNvPicPr>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backgroundRemoval t="0" b="98529" l="0" r="98077">
                        <a14:foregroundMark x1="70192" y1="66912" x2="70192" y2="66912"/>
                        <a14:foregroundMark x1="43269" y1="74265" x2="43269" y2="74265"/>
                        <a14:foregroundMark x1="27885" y1="61029" x2="27885" y2="61029"/>
                        <a14:foregroundMark x1="49038" y1="60294" x2="49038" y2="60294"/>
                        <a14:foregroundMark x1="47115" y1="33088" x2="47115" y2="33088"/>
                        <a14:foregroundMark x1="40385" y1="13971" x2="40385" y2="13971"/>
                        <a14:foregroundMark x1="25000" y1="17647" x2="25000" y2="17647"/>
                        <a14:foregroundMark x1="35577" y1="9559" x2="35577" y2="9559"/>
                        <a14:foregroundMark x1="45192" y1="11765" x2="45192" y2="11765"/>
                        <a14:foregroundMark x1="56731" y1="21324" x2="56731" y2="21324"/>
                        <a14:foregroundMark x1="56731" y1="28676" x2="56731" y2="28676"/>
                        <a14:foregroundMark x1="51923" y1="30147" x2="51923" y2="30147"/>
                        <a14:foregroundMark x1="41346" y1="26471" x2="41346" y2="26471"/>
                        <a14:foregroundMark x1="56731" y1="66912" x2="66346" y2="73529"/>
                        <a14:foregroundMark x1="52885" y1="63971" x2="52885" y2="63971"/>
                        <a14:foregroundMark x1="56731" y1="51471" x2="56731" y2="51471"/>
                        <a14:foregroundMark x1="67308" y1="45588" x2="67308" y2="45588"/>
                        <a14:foregroundMark x1="77885" y1="64706" x2="77885" y2="64706"/>
                        <a14:foregroundMark x1="71154" y1="68382" x2="67308" y2="62500"/>
                        <a14:foregroundMark x1="66346" y1="60294" x2="67308" y2="58824"/>
                        <a14:foregroundMark x1="61538" y1="11765" x2="61538" y2="11765"/>
                        <a14:foregroundMark x1="65385" y1="25000" x2="65385" y2="25000"/>
                        <a14:foregroundMark x1="26923" y1="28676" x2="26923" y2="28676"/>
                        <a14:foregroundMark x1="43269" y1="17647" x2="43269" y2="17647"/>
                        <a14:foregroundMark x1="34615" y1="19853" x2="34615" y2="19853"/>
                        <a14:foregroundMark x1="34615" y1="19853" x2="34615" y2="19853"/>
                        <a14:foregroundMark x1="49038" y1="18382" x2="49038" y2="18382"/>
                        <a14:foregroundMark x1="50000" y1="18382" x2="50000" y2="18382"/>
                        <a14:foregroundMark x1="51923" y1="15441" x2="51923" y2="15441"/>
                        <a14:foregroundMark x1="33654" y1="25000" x2="33654" y2="25000"/>
                        <a14:foregroundMark x1="33654" y1="25000" x2="33654" y2="25000"/>
                        <a14:foregroundMark x1="39423" y1="30882" x2="39423" y2="30882"/>
                        <a14:foregroundMark x1="39423" y1="30882" x2="39423" y2="30882"/>
                        <a14:foregroundMark x1="58654" y1="26471" x2="58654" y2="26471"/>
                        <a14:foregroundMark x1="67308" y1="88235" x2="67308" y2="88235"/>
                        <a14:foregroundMark x1="52885" y1="91176" x2="52885" y2="91176"/>
                      </a14:backgroundRemoval>
                    </a14:imgEffect>
                  </a14:imgLayer>
                </a14:imgProps>
              </a:ext>
            </a:extLst>
          </a:blip>
          <a:stretch>
            <a:fillRect/>
          </a:stretch>
        </p:blipFill>
        <p:spPr>
          <a:xfrm>
            <a:off x="800494" y="4492986"/>
            <a:ext cx="288304" cy="289089"/>
          </a:xfrm>
          <a:prstGeom prst="rect">
            <a:avLst/>
          </a:prstGeom>
        </p:spPr>
      </p:pic>
      <p:sp>
        <p:nvSpPr>
          <p:cNvPr id="30" name="Rectangle 3"/>
          <p:cNvSpPr txBox="1">
            <a:spLocks noChangeArrowheads="1"/>
          </p:cNvSpPr>
          <p:nvPr/>
        </p:nvSpPr>
        <p:spPr>
          <a:xfrm>
            <a:off x="1896384" y="25901"/>
            <a:ext cx="6347932" cy="680381"/>
          </a:xfrm>
          <a:prstGeom prst="rect">
            <a:avLst/>
          </a:prstGeom>
        </p:spPr>
        <p:txBody>
          <a:bodyPr vert="horz" wrap="square" lIns="86935" tIns="43467" rIns="86935" bIns="43467"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25970" indent="-325970">
              <a:spcBef>
                <a:spcPct val="50000"/>
              </a:spcBef>
            </a:pPr>
            <a:r>
              <a:rPr lang="es-CO" altLang="es-CO" sz="3800" b="1" dirty="0">
                <a:solidFill>
                  <a:srgbClr val="003399"/>
                </a:solidFill>
                <a:latin typeface="Arial Narrow" panose="020B0606020202030204" pitchFamily="34" charset="0"/>
              </a:rPr>
              <a:t>Sistema Único de Gestión SUG</a:t>
            </a:r>
            <a:endParaRPr lang="es-ES" altLang="es-CO" sz="3800" b="1" dirty="0">
              <a:solidFill>
                <a:srgbClr val="003399"/>
              </a:solidFill>
              <a:latin typeface="Arial Narrow" panose="020B0606020202030204" pitchFamily="34" charset="0"/>
            </a:endParaRPr>
          </a:p>
        </p:txBody>
      </p:sp>
      <p:sp>
        <p:nvSpPr>
          <p:cNvPr id="10" name="Rectángulo 9">
            <a:hlinkClick r:id="rId9" action="ppaction://hlinksldjump"/>
          </p:cNvPr>
          <p:cNvSpPr/>
          <p:nvPr/>
        </p:nvSpPr>
        <p:spPr>
          <a:xfrm>
            <a:off x="970756" y="1904168"/>
            <a:ext cx="5705697" cy="2954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6935" tIns="43467" rIns="86935" bIns="43467" numCol="1" spcCol="0" rtlCol="0" fromWordArt="0" anchor="ctr" anchorCtr="0" forceAA="0" compatLnSpc="1">
            <a:prstTxWarp prst="textNoShape">
              <a:avLst/>
            </a:prstTxWarp>
            <a:noAutofit/>
          </a:bodyPr>
          <a:lstStyle/>
          <a:p>
            <a:pPr algn="ctr"/>
            <a:endParaRPr lang="es-CO" sz="800" dirty="0"/>
          </a:p>
        </p:txBody>
      </p:sp>
      <p:sp>
        <p:nvSpPr>
          <p:cNvPr id="33" name="CuadroTexto 32"/>
          <p:cNvSpPr txBox="1"/>
          <p:nvPr/>
        </p:nvSpPr>
        <p:spPr>
          <a:xfrm>
            <a:off x="7294857" y="3935185"/>
            <a:ext cx="1370678" cy="442679"/>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ctr">
              <a:defRPr sz="1200" b="1">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dirty="0">
                <a:solidFill>
                  <a:schemeClr val="bg1">
                    <a:lumMod val="50000"/>
                  </a:schemeClr>
                </a:solidFill>
              </a:rPr>
              <a:t>Resolución 2732/2018</a:t>
            </a:r>
          </a:p>
          <a:p>
            <a:r>
              <a:rPr lang="es-CO" sz="761" dirty="0">
                <a:solidFill>
                  <a:schemeClr val="bg1">
                    <a:lumMod val="50000"/>
                  </a:schemeClr>
                </a:solidFill>
              </a:rPr>
              <a:t>Resolución 0974/2018</a:t>
            </a:r>
          </a:p>
        </p:txBody>
      </p:sp>
      <p:sp>
        <p:nvSpPr>
          <p:cNvPr id="35" name="Marcador de pie de página 2">
            <a:extLst>
              <a:ext uri="{FF2B5EF4-FFF2-40B4-BE49-F238E27FC236}">
                <a16:creationId xmlns:a16="http://schemas.microsoft.com/office/drawing/2014/main" id="{F7BB204D-B153-452F-B673-5C573508853C}"/>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34" name="Grupo 33">
            <a:extLst>
              <a:ext uri="{FF2B5EF4-FFF2-40B4-BE49-F238E27FC236}">
                <a16:creationId xmlns:a16="http://schemas.microsoft.com/office/drawing/2014/main" id="{E07D44EC-0EC4-4FA9-AE0B-5559B333ED1C}"/>
              </a:ext>
            </a:extLst>
          </p:cNvPr>
          <p:cNvGrpSpPr/>
          <p:nvPr/>
        </p:nvGrpSpPr>
        <p:grpSpPr>
          <a:xfrm>
            <a:off x="207822" y="682355"/>
            <a:ext cx="869348" cy="500967"/>
            <a:chOff x="626678" y="746264"/>
            <a:chExt cx="869348" cy="500967"/>
          </a:xfrm>
        </p:grpSpPr>
        <p:sp>
          <p:nvSpPr>
            <p:cNvPr id="36" name="CuadroTexto 35">
              <a:hlinkClick r:id="rId18" action="ppaction://hlinksldjump"/>
              <a:extLst>
                <a:ext uri="{FF2B5EF4-FFF2-40B4-BE49-F238E27FC236}">
                  <a16:creationId xmlns:a16="http://schemas.microsoft.com/office/drawing/2014/main" id="{E9BFD2DB-CC7A-4B79-B82D-216EF8513046}"/>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37" name="Imagen 36">
              <a:hlinkClick r:id="rId18" action="ppaction://hlinksldjump"/>
              <a:extLst>
                <a:ext uri="{FF2B5EF4-FFF2-40B4-BE49-F238E27FC236}">
                  <a16:creationId xmlns:a16="http://schemas.microsoft.com/office/drawing/2014/main" id="{B3772760-A28F-4ABD-BC2D-810D1C13DC70}"/>
                </a:ext>
              </a:extLst>
            </p:cNvPr>
            <p:cNvPicPr>
              <a:picLocks noChangeAspect="1"/>
            </p:cNvPicPr>
            <p:nvPr/>
          </p:nvPicPr>
          <p:blipFill>
            <a:blip r:embed="rId19"/>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32296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53" presetClass="entr" presetSubtype="16"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par>
                                <p:cTn id="36" presetID="53" presetClass="entr" presetSubtype="16"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par>
                                <p:cTn id="41" presetID="53" presetClass="entr" presetSubtype="16"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par>
                                <p:cTn id="51" presetID="53" presetClass="entr" presetSubtype="16"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par>
                                <p:cTn id="56" presetID="53" presetClass="entr" presetSubtype="16"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2000"/>
                            </p:stCondLst>
                            <p:childTnLst>
                              <p:par>
                                <p:cTn id="62" presetID="42" presetClass="entr" presetSubtype="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anim calcmode="lin" valueType="num">
                                      <p:cBhvr>
                                        <p:cTn id="65" dur="1000" fill="hold"/>
                                        <p:tgtEl>
                                          <p:spTgt spid="33"/>
                                        </p:tgtEl>
                                        <p:attrNameLst>
                                          <p:attrName>ppt_x</p:attrName>
                                        </p:attrNameLst>
                                      </p:cBhvr>
                                      <p:tavLst>
                                        <p:tav tm="0">
                                          <p:val>
                                            <p:strVal val="#ppt_x"/>
                                          </p:val>
                                        </p:tav>
                                        <p:tav tm="100000">
                                          <p:val>
                                            <p:strVal val="#ppt_x"/>
                                          </p:val>
                                        </p:tav>
                                      </p:tavLst>
                                    </p:anim>
                                    <p:anim calcmode="lin" valueType="num">
                                      <p:cBhvr>
                                        <p:cTn id="6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1"/>
          <p:cNvSpPr txBox="1"/>
          <p:nvPr/>
        </p:nvSpPr>
        <p:spPr>
          <a:xfrm>
            <a:off x="7319318" y="2799762"/>
            <a:ext cx="1480108" cy="520444"/>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algn="ctr"/>
            <a:r>
              <a:rPr lang="es-CO" sz="1141" dirty="0"/>
              <a:t>Realizar sesiones del Comité (trimestral).</a:t>
            </a:r>
          </a:p>
        </p:txBody>
      </p:sp>
      <p:sp>
        <p:nvSpPr>
          <p:cNvPr id="6" name="TextBox 121"/>
          <p:cNvSpPr txBox="1"/>
          <p:nvPr/>
        </p:nvSpPr>
        <p:spPr>
          <a:xfrm>
            <a:off x="376390" y="2670101"/>
            <a:ext cx="1480884" cy="779765"/>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algn="ctr"/>
            <a:r>
              <a:rPr lang="es-CO" sz="1141" dirty="0"/>
              <a:t>Aprobar</a:t>
            </a:r>
            <a:r>
              <a:rPr lang="en-IN" sz="1141" dirty="0"/>
              <a:t> la </a:t>
            </a:r>
            <a:r>
              <a:rPr lang="es-CO" sz="1141" dirty="0"/>
              <a:t>estrategia</a:t>
            </a:r>
            <a:r>
              <a:rPr lang="en-IN" sz="1141" dirty="0"/>
              <a:t> </a:t>
            </a:r>
            <a:r>
              <a:rPr lang="es-CO" sz="1141" dirty="0"/>
              <a:t>incluida</a:t>
            </a:r>
            <a:r>
              <a:rPr lang="en-IN" sz="1141" dirty="0"/>
              <a:t> </a:t>
            </a:r>
            <a:r>
              <a:rPr lang="es-CO" sz="1141" dirty="0"/>
              <a:t>en</a:t>
            </a:r>
            <a:r>
              <a:rPr lang="en-IN" sz="1141" dirty="0"/>
              <a:t> la </a:t>
            </a:r>
            <a:r>
              <a:rPr lang="es-CO" sz="1141" dirty="0"/>
              <a:t>planeación</a:t>
            </a:r>
            <a:r>
              <a:rPr lang="en-IN" sz="1141" dirty="0"/>
              <a:t> </a:t>
            </a:r>
            <a:r>
              <a:rPr lang="es-CO" sz="1141" dirty="0"/>
              <a:t>institucional.</a:t>
            </a:r>
          </a:p>
        </p:txBody>
      </p:sp>
      <p:sp>
        <p:nvSpPr>
          <p:cNvPr id="7" name="Oval 37"/>
          <p:cNvSpPr/>
          <p:nvPr/>
        </p:nvSpPr>
        <p:spPr>
          <a:xfrm>
            <a:off x="3731972" y="3880510"/>
            <a:ext cx="1874365" cy="209430"/>
          </a:xfrm>
          <a:prstGeom prst="ellipse">
            <a:avLst/>
          </a:prstGeom>
          <a:gradFill flip="none" rotWithShape="1">
            <a:gsLst>
              <a:gs pos="0">
                <a:schemeClr val="tx1">
                  <a:lumMod val="95000"/>
                  <a:lumOff val="5000"/>
                  <a:alpha val="20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869212">
              <a:defRPr/>
            </a:pPr>
            <a:endParaRPr lang="en-US" sz="1521" kern="0" dirty="0">
              <a:solidFill>
                <a:sysClr val="window" lastClr="FFFFFF"/>
              </a:solidFill>
              <a:latin typeface="Calibri"/>
            </a:endParaRPr>
          </a:p>
        </p:txBody>
      </p:sp>
      <p:grpSp>
        <p:nvGrpSpPr>
          <p:cNvPr id="8" name="Grupo 7"/>
          <p:cNvGrpSpPr/>
          <p:nvPr/>
        </p:nvGrpSpPr>
        <p:grpSpPr>
          <a:xfrm>
            <a:off x="2039553" y="2079183"/>
            <a:ext cx="1606237" cy="1799470"/>
            <a:chOff x="2429969" y="2736730"/>
            <a:chExt cx="1790554" cy="1972790"/>
          </a:xfrm>
        </p:grpSpPr>
        <p:sp>
          <p:nvSpPr>
            <p:cNvPr id="9" name="Freeform 14"/>
            <p:cNvSpPr>
              <a:spLocks/>
            </p:cNvSpPr>
            <p:nvPr/>
          </p:nvSpPr>
          <p:spPr bwMode="auto">
            <a:xfrm flipH="1">
              <a:off x="2429969" y="2736730"/>
              <a:ext cx="1790554" cy="1972790"/>
            </a:xfrm>
            <a:custGeom>
              <a:avLst/>
              <a:gdLst>
                <a:gd name="T0" fmla="*/ 1163 w 1547"/>
                <a:gd name="T1" fmla="*/ 0 h 1729"/>
                <a:gd name="T2" fmla="*/ 1547 w 1547"/>
                <a:gd name="T3" fmla="*/ 913 h 1729"/>
                <a:gd name="T4" fmla="*/ 1133 w 1547"/>
                <a:gd name="T5" fmla="*/ 1664 h 1729"/>
                <a:gd name="T6" fmla="*/ 1094 w 1547"/>
                <a:gd name="T7" fmla="*/ 1729 h 1729"/>
                <a:gd name="T8" fmla="*/ 233 w 1547"/>
                <a:gd name="T9" fmla="*/ 1338 h 1729"/>
                <a:gd name="T10" fmla="*/ 85 w 1547"/>
                <a:gd name="T11" fmla="*/ 1270 h 1729"/>
                <a:gd name="T12" fmla="*/ 114 w 1547"/>
                <a:gd name="T13" fmla="*/ 1157 h 1729"/>
                <a:gd name="T14" fmla="*/ 135 w 1547"/>
                <a:gd name="T15" fmla="*/ 1044 h 1729"/>
                <a:gd name="T16" fmla="*/ 146 w 1547"/>
                <a:gd name="T17" fmla="*/ 931 h 1729"/>
                <a:gd name="T18" fmla="*/ 0 w 1547"/>
                <a:gd name="T19" fmla="*/ 823 h 1729"/>
                <a:gd name="T20" fmla="*/ 152 w 1547"/>
                <a:gd name="T21" fmla="*/ 733 h 1729"/>
                <a:gd name="T22" fmla="*/ 150 w 1547"/>
                <a:gd name="T23" fmla="*/ 670 h 1729"/>
                <a:gd name="T24" fmla="*/ 148 w 1547"/>
                <a:gd name="T25" fmla="*/ 610 h 1729"/>
                <a:gd name="T26" fmla="*/ 144 w 1547"/>
                <a:gd name="T27" fmla="*/ 556 h 1729"/>
                <a:gd name="T28" fmla="*/ 141 w 1547"/>
                <a:gd name="T29" fmla="*/ 508 h 1729"/>
                <a:gd name="T30" fmla="*/ 135 w 1547"/>
                <a:gd name="T31" fmla="*/ 468 h 1729"/>
                <a:gd name="T32" fmla="*/ 131 w 1547"/>
                <a:gd name="T33" fmla="*/ 436 h 1729"/>
                <a:gd name="T34" fmla="*/ 129 w 1547"/>
                <a:gd name="T35" fmla="*/ 411 h 1729"/>
                <a:gd name="T36" fmla="*/ 125 w 1547"/>
                <a:gd name="T37" fmla="*/ 395 h 1729"/>
                <a:gd name="T38" fmla="*/ 125 w 1547"/>
                <a:gd name="T39" fmla="*/ 390 h 1729"/>
                <a:gd name="T40" fmla="*/ 283 w 1547"/>
                <a:gd name="T41" fmla="*/ 332 h 1729"/>
                <a:gd name="T42" fmla="*/ 1157 w 1547"/>
                <a:gd name="T43" fmla="*/ 2 h 1729"/>
                <a:gd name="T44" fmla="*/ 1163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1163" y="0"/>
                  </a:moveTo>
                  <a:lnTo>
                    <a:pt x="1547" y="913"/>
                  </a:lnTo>
                  <a:lnTo>
                    <a:pt x="1133" y="1664"/>
                  </a:lnTo>
                  <a:lnTo>
                    <a:pt x="1094" y="1729"/>
                  </a:lnTo>
                  <a:lnTo>
                    <a:pt x="233" y="1338"/>
                  </a:lnTo>
                  <a:lnTo>
                    <a:pt x="85" y="1270"/>
                  </a:lnTo>
                  <a:lnTo>
                    <a:pt x="114" y="1157"/>
                  </a:lnTo>
                  <a:lnTo>
                    <a:pt x="135" y="1044"/>
                  </a:lnTo>
                  <a:lnTo>
                    <a:pt x="146" y="931"/>
                  </a:lnTo>
                  <a:lnTo>
                    <a:pt x="0" y="823"/>
                  </a:lnTo>
                  <a:lnTo>
                    <a:pt x="152" y="733"/>
                  </a:lnTo>
                  <a:lnTo>
                    <a:pt x="150" y="670"/>
                  </a:lnTo>
                  <a:lnTo>
                    <a:pt x="148" y="610"/>
                  </a:lnTo>
                  <a:lnTo>
                    <a:pt x="144" y="556"/>
                  </a:lnTo>
                  <a:lnTo>
                    <a:pt x="141" y="508"/>
                  </a:lnTo>
                  <a:lnTo>
                    <a:pt x="135" y="468"/>
                  </a:lnTo>
                  <a:lnTo>
                    <a:pt x="131" y="436"/>
                  </a:lnTo>
                  <a:lnTo>
                    <a:pt x="129" y="411"/>
                  </a:lnTo>
                  <a:lnTo>
                    <a:pt x="125" y="395"/>
                  </a:lnTo>
                  <a:lnTo>
                    <a:pt x="125" y="390"/>
                  </a:lnTo>
                  <a:lnTo>
                    <a:pt x="283" y="332"/>
                  </a:lnTo>
                  <a:lnTo>
                    <a:pt x="1157" y="2"/>
                  </a:lnTo>
                  <a:lnTo>
                    <a:pt x="1163" y="0"/>
                  </a:lnTo>
                  <a:close/>
                </a:path>
              </a:pathLst>
            </a:custGeom>
            <a:solidFill>
              <a:schemeClr val="accent5"/>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1521" dirty="0">
                <a:latin typeface="Arial Narrow" panose="020B0606020202030204" pitchFamily="34" charset="0"/>
              </a:endParaRPr>
            </a:p>
          </p:txBody>
        </p:sp>
        <p:sp>
          <p:nvSpPr>
            <p:cNvPr id="10" name="Freeform 15"/>
            <p:cNvSpPr>
              <a:spLocks/>
            </p:cNvSpPr>
            <p:nvPr/>
          </p:nvSpPr>
          <p:spPr bwMode="auto">
            <a:xfrm flipH="1">
              <a:off x="2689235" y="2739012"/>
              <a:ext cx="1261605" cy="1970508"/>
            </a:xfrm>
            <a:custGeom>
              <a:avLst/>
              <a:gdLst>
                <a:gd name="T0" fmla="*/ 924 w 1090"/>
                <a:gd name="T1" fmla="*/ 0 h 1727"/>
                <a:gd name="T2" fmla="*/ 938 w 1090"/>
                <a:gd name="T3" fmla="*/ 31 h 1727"/>
                <a:gd name="T4" fmla="*/ 953 w 1090"/>
                <a:gd name="T5" fmla="*/ 71 h 1727"/>
                <a:gd name="T6" fmla="*/ 972 w 1090"/>
                <a:gd name="T7" fmla="*/ 119 h 1727"/>
                <a:gd name="T8" fmla="*/ 992 w 1090"/>
                <a:gd name="T9" fmla="*/ 178 h 1727"/>
                <a:gd name="T10" fmla="*/ 1011 w 1090"/>
                <a:gd name="T11" fmla="*/ 245 h 1727"/>
                <a:gd name="T12" fmla="*/ 1032 w 1090"/>
                <a:gd name="T13" fmla="*/ 320 h 1727"/>
                <a:gd name="T14" fmla="*/ 1049 w 1090"/>
                <a:gd name="T15" fmla="*/ 401 h 1727"/>
                <a:gd name="T16" fmla="*/ 1065 w 1090"/>
                <a:gd name="T17" fmla="*/ 491 h 1727"/>
                <a:gd name="T18" fmla="*/ 1078 w 1090"/>
                <a:gd name="T19" fmla="*/ 587 h 1727"/>
                <a:gd name="T20" fmla="*/ 1086 w 1090"/>
                <a:gd name="T21" fmla="*/ 689 h 1727"/>
                <a:gd name="T22" fmla="*/ 1090 w 1090"/>
                <a:gd name="T23" fmla="*/ 796 h 1727"/>
                <a:gd name="T24" fmla="*/ 1088 w 1090"/>
                <a:gd name="T25" fmla="*/ 910 h 1727"/>
                <a:gd name="T26" fmla="*/ 1078 w 1090"/>
                <a:gd name="T27" fmla="*/ 1027 h 1727"/>
                <a:gd name="T28" fmla="*/ 1061 w 1090"/>
                <a:gd name="T29" fmla="*/ 1147 h 1727"/>
                <a:gd name="T30" fmla="*/ 1036 w 1090"/>
                <a:gd name="T31" fmla="*/ 1272 h 1727"/>
                <a:gd name="T32" fmla="*/ 1001 w 1090"/>
                <a:gd name="T33" fmla="*/ 1399 h 1727"/>
                <a:gd name="T34" fmla="*/ 955 w 1090"/>
                <a:gd name="T35" fmla="*/ 1529 h 1727"/>
                <a:gd name="T36" fmla="*/ 900 w 1090"/>
                <a:gd name="T37" fmla="*/ 1662 h 1727"/>
                <a:gd name="T38" fmla="*/ 861 w 1090"/>
                <a:gd name="T39" fmla="*/ 1727 h 1727"/>
                <a:gd name="T40" fmla="*/ 0 w 1090"/>
                <a:gd name="T41" fmla="*/ 1336 h 1727"/>
                <a:gd name="T42" fmla="*/ 32 w 1090"/>
                <a:gd name="T43" fmla="*/ 1215 h 1727"/>
                <a:gd name="T44" fmla="*/ 57 w 1090"/>
                <a:gd name="T45" fmla="*/ 1098 h 1727"/>
                <a:gd name="T46" fmla="*/ 74 w 1090"/>
                <a:gd name="T47" fmla="*/ 984 h 1727"/>
                <a:gd name="T48" fmla="*/ 84 w 1090"/>
                <a:gd name="T49" fmla="*/ 875 h 1727"/>
                <a:gd name="T50" fmla="*/ 88 w 1090"/>
                <a:gd name="T51" fmla="*/ 773 h 1727"/>
                <a:gd name="T52" fmla="*/ 88 w 1090"/>
                <a:gd name="T53" fmla="*/ 677 h 1727"/>
                <a:gd name="T54" fmla="*/ 84 w 1090"/>
                <a:gd name="T55" fmla="*/ 589 h 1727"/>
                <a:gd name="T56" fmla="*/ 76 w 1090"/>
                <a:gd name="T57" fmla="*/ 508 h 1727"/>
                <a:gd name="T58" fmla="*/ 67 w 1090"/>
                <a:gd name="T59" fmla="*/ 437 h 1727"/>
                <a:gd name="T60" fmla="*/ 57 w 1090"/>
                <a:gd name="T61" fmla="*/ 378 h 1727"/>
                <a:gd name="T62" fmla="*/ 50 w 1090"/>
                <a:gd name="T63" fmla="*/ 330 h 1727"/>
                <a:gd name="T64" fmla="*/ 924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924" y="0"/>
                  </a:moveTo>
                  <a:lnTo>
                    <a:pt x="938" y="31"/>
                  </a:lnTo>
                  <a:lnTo>
                    <a:pt x="953" y="71"/>
                  </a:lnTo>
                  <a:lnTo>
                    <a:pt x="972" y="119"/>
                  </a:lnTo>
                  <a:lnTo>
                    <a:pt x="992" y="178"/>
                  </a:lnTo>
                  <a:lnTo>
                    <a:pt x="1011" y="245"/>
                  </a:lnTo>
                  <a:lnTo>
                    <a:pt x="1032" y="320"/>
                  </a:lnTo>
                  <a:lnTo>
                    <a:pt x="1049" y="401"/>
                  </a:lnTo>
                  <a:lnTo>
                    <a:pt x="1065" y="491"/>
                  </a:lnTo>
                  <a:lnTo>
                    <a:pt x="1078" y="587"/>
                  </a:lnTo>
                  <a:lnTo>
                    <a:pt x="1086" y="689"/>
                  </a:lnTo>
                  <a:lnTo>
                    <a:pt x="1090" y="796"/>
                  </a:lnTo>
                  <a:lnTo>
                    <a:pt x="1088" y="910"/>
                  </a:lnTo>
                  <a:lnTo>
                    <a:pt x="1078" y="1027"/>
                  </a:lnTo>
                  <a:lnTo>
                    <a:pt x="1061" y="1147"/>
                  </a:lnTo>
                  <a:lnTo>
                    <a:pt x="1036" y="1272"/>
                  </a:lnTo>
                  <a:lnTo>
                    <a:pt x="1001" y="1399"/>
                  </a:lnTo>
                  <a:lnTo>
                    <a:pt x="955" y="1529"/>
                  </a:lnTo>
                  <a:lnTo>
                    <a:pt x="900" y="1662"/>
                  </a:lnTo>
                  <a:lnTo>
                    <a:pt x="861" y="1727"/>
                  </a:lnTo>
                  <a:lnTo>
                    <a:pt x="0" y="1336"/>
                  </a:lnTo>
                  <a:lnTo>
                    <a:pt x="32" y="1215"/>
                  </a:lnTo>
                  <a:lnTo>
                    <a:pt x="57" y="1098"/>
                  </a:lnTo>
                  <a:lnTo>
                    <a:pt x="74" y="984"/>
                  </a:lnTo>
                  <a:lnTo>
                    <a:pt x="84" y="875"/>
                  </a:lnTo>
                  <a:lnTo>
                    <a:pt x="88" y="773"/>
                  </a:lnTo>
                  <a:lnTo>
                    <a:pt x="88" y="677"/>
                  </a:lnTo>
                  <a:lnTo>
                    <a:pt x="84" y="589"/>
                  </a:lnTo>
                  <a:lnTo>
                    <a:pt x="76" y="508"/>
                  </a:lnTo>
                  <a:lnTo>
                    <a:pt x="67" y="437"/>
                  </a:lnTo>
                  <a:lnTo>
                    <a:pt x="57" y="378"/>
                  </a:lnTo>
                  <a:lnTo>
                    <a:pt x="50" y="330"/>
                  </a:lnTo>
                  <a:lnTo>
                    <a:pt x="924" y="0"/>
                  </a:lnTo>
                  <a:close/>
                </a:path>
              </a:pathLst>
            </a:custGeom>
            <a:solidFill>
              <a:schemeClr val="accent5">
                <a:lumMod val="60000"/>
                <a:lumOff val="40000"/>
                <a:alpha val="5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1521" dirty="0">
                <a:latin typeface="Arial Narrow" panose="020B0606020202030204" pitchFamily="34" charset="0"/>
              </a:endParaRPr>
            </a:p>
          </p:txBody>
        </p:sp>
        <p:sp>
          <p:nvSpPr>
            <p:cNvPr id="11" name="TextBox 54"/>
            <p:cNvSpPr txBox="1"/>
            <p:nvPr/>
          </p:nvSpPr>
          <p:spPr>
            <a:xfrm>
              <a:off x="2683350" y="3235023"/>
              <a:ext cx="1267490" cy="1159884"/>
            </a:xfrm>
            <a:prstGeom prst="rect">
              <a:avLst/>
            </a:prstGeom>
            <a:noFill/>
          </p:spPr>
          <p:txBody>
            <a:bodyPr wrap="square" rtlCol="0">
              <a:spAutoFit/>
            </a:bodyPr>
            <a:lstStyle/>
            <a:p>
              <a:pPr algn="ctr"/>
              <a:r>
                <a:rPr lang="es-CO" sz="1046" b="1" dirty="0">
                  <a:solidFill>
                    <a:schemeClr val="bg1"/>
                  </a:solidFill>
                  <a:latin typeface="Arial Narrow" panose="020B0606020202030204" pitchFamily="34" charset="0"/>
                </a:rPr>
                <a:t>Aprobación de estrategias de operación y mantenimiento del SUG, en el Marco del MIPG.</a:t>
              </a:r>
            </a:p>
          </p:txBody>
        </p:sp>
      </p:grpSp>
      <p:grpSp>
        <p:nvGrpSpPr>
          <p:cNvPr id="12" name="Grupo 11"/>
          <p:cNvGrpSpPr/>
          <p:nvPr/>
        </p:nvGrpSpPr>
        <p:grpSpPr>
          <a:xfrm>
            <a:off x="5559960" y="2074984"/>
            <a:ext cx="1606237" cy="1799470"/>
            <a:chOff x="7968301" y="2736730"/>
            <a:chExt cx="1790554" cy="1972790"/>
          </a:xfrm>
        </p:grpSpPr>
        <p:sp>
          <p:nvSpPr>
            <p:cNvPr id="13" name="Freeform 8"/>
            <p:cNvSpPr>
              <a:spLocks/>
            </p:cNvSpPr>
            <p:nvPr/>
          </p:nvSpPr>
          <p:spPr bwMode="auto">
            <a:xfrm flipH="1">
              <a:off x="7968301" y="2736730"/>
              <a:ext cx="1790554" cy="1972790"/>
            </a:xfrm>
            <a:custGeom>
              <a:avLst/>
              <a:gdLst>
                <a:gd name="T0" fmla="*/ 382 w 1547"/>
                <a:gd name="T1" fmla="*/ 0 h 1729"/>
                <a:gd name="T2" fmla="*/ 390 w 1547"/>
                <a:gd name="T3" fmla="*/ 2 h 1729"/>
                <a:gd name="T4" fmla="*/ 1264 w 1547"/>
                <a:gd name="T5" fmla="*/ 332 h 1729"/>
                <a:gd name="T6" fmla="*/ 1422 w 1547"/>
                <a:gd name="T7" fmla="*/ 390 h 1729"/>
                <a:gd name="T8" fmla="*/ 1420 w 1547"/>
                <a:gd name="T9" fmla="*/ 395 h 1729"/>
                <a:gd name="T10" fmla="*/ 1418 w 1547"/>
                <a:gd name="T11" fmla="*/ 411 h 1729"/>
                <a:gd name="T12" fmla="*/ 1414 w 1547"/>
                <a:gd name="T13" fmla="*/ 436 h 1729"/>
                <a:gd name="T14" fmla="*/ 1410 w 1547"/>
                <a:gd name="T15" fmla="*/ 468 h 1729"/>
                <a:gd name="T16" fmla="*/ 1406 w 1547"/>
                <a:gd name="T17" fmla="*/ 508 h 1729"/>
                <a:gd name="T18" fmla="*/ 1403 w 1547"/>
                <a:gd name="T19" fmla="*/ 556 h 1729"/>
                <a:gd name="T20" fmla="*/ 1399 w 1547"/>
                <a:gd name="T21" fmla="*/ 610 h 1729"/>
                <a:gd name="T22" fmla="*/ 1395 w 1547"/>
                <a:gd name="T23" fmla="*/ 670 h 1729"/>
                <a:gd name="T24" fmla="*/ 1395 w 1547"/>
                <a:gd name="T25" fmla="*/ 733 h 1729"/>
                <a:gd name="T26" fmla="*/ 1547 w 1547"/>
                <a:gd name="T27" fmla="*/ 823 h 1729"/>
                <a:gd name="T28" fmla="*/ 1401 w 1547"/>
                <a:gd name="T29" fmla="*/ 931 h 1729"/>
                <a:gd name="T30" fmla="*/ 1412 w 1547"/>
                <a:gd name="T31" fmla="*/ 1044 h 1729"/>
                <a:gd name="T32" fmla="*/ 1431 w 1547"/>
                <a:gd name="T33" fmla="*/ 1157 h 1729"/>
                <a:gd name="T34" fmla="*/ 1460 w 1547"/>
                <a:gd name="T35" fmla="*/ 1270 h 1729"/>
                <a:gd name="T36" fmla="*/ 1314 w 1547"/>
                <a:gd name="T37" fmla="*/ 1338 h 1729"/>
                <a:gd name="T38" fmla="*/ 451 w 1547"/>
                <a:gd name="T39" fmla="*/ 1729 h 1729"/>
                <a:gd name="T40" fmla="*/ 414 w 1547"/>
                <a:gd name="T41" fmla="*/ 1664 h 1729"/>
                <a:gd name="T42" fmla="*/ 0 w 1547"/>
                <a:gd name="T43" fmla="*/ 913 h 1729"/>
                <a:gd name="T44" fmla="*/ 382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382" y="0"/>
                  </a:moveTo>
                  <a:lnTo>
                    <a:pt x="390" y="2"/>
                  </a:lnTo>
                  <a:lnTo>
                    <a:pt x="1264" y="332"/>
                  </a:lnTo>
                  <a:lnTo>
                    <a:pt x="1422" y="390"/>
                  </a:lnTo>
                  <a:lnTo>
                    <a:pt x="1420" y="395"/>
                  </a:lnTo>
                  <a:lnTo>
                    <a:pt x="1418" y="411"/>
                  </a:lnTo>
                  <a:lnTo>
                    <a:pt x="1414" y="436"/>
                  </a:lnTo>
                  <a:lnTo>
                    <a:pt x="1410" y="468"/>
                  </a:lnTo>
                  <a:lnTo>
                    <a:pt x="1406" y="508"/>
                  </a:lnTo>
                  <a:lnTo>
                    <a:pt x="1403" y="556"/>
                  </a:lnTo>
                  <a:lnTo>
                    <a:pt x="1399" y="610"/>
                  </a:lnTo>
                  <a:lnTo>
                    <a:pt x="1395" y="670"/>
                  </a:lnTo>
                  <a:lnTo>
                    <a:pt x="1395" y="733"/>
                  </a:lnTo>
                  <a:lnTo>
                    <a:pt x="1547" y="823"/>
                  </a:lnTo>
                  <a:lnTo>
                    <a:pt x="1401" y="931"/>
                  </a:lnTo>
                  <a:lnTo>
                    <a:pt x="1412" y="1044"/>
                  </a:lnTo>
                  <a:lnTo>
                    <a:pt x="1431" y="1157"/>
                  </a:lnTo>
                  <a:lnTo>
                    <a:pt x="1460" y="1270"/>
                  </a:lnTo>
                  <a:lnTo>
                    <a:pt x="1314" y="1338"/>
                  </a:lnTo>
                  <a:lnTo>
                    <a:pt x="451" y="1729"/>
                  </a:lnTo>
                  <a:lnTo>
                    <a:pt x="414" y="1664"/>
                  </a:lnTo>
                  <a:lnTo>
                    <a:pt x="0" y="913"/>
                  </a:lnTo>
                  <a:lnTo>
                    <a:pt x="382" y="0"/>
                  </a:lnTo>
                  <a:close/>
                </a:path>
              </a:pathLst>
            </a:custGeom>
            <a:solidFill>
              <a:schemeClr val="accent2"/>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1521" dirty="0">
                <a:latin typeface="Arial Narrow" panose="020B0606020202030204" pitchFamily="34" charset="0"/>
              </a:endParaRPr>
            </a:p>
          </p:txBody>
        </p:sp>
        <p:sp>
          <p:nvSpPr>
            <p:cNvPr id="14" name="Freeform 9"/>
            <p:cNvSpPr>
              <a:spLocks/>
            </p:cNvSpPr>
            <p:nvPr/>
          </p:nvSpPr>
          <p:spPr bwMode="auto">
            <a:xfrm flipH="1">
              <a:off x="8237985" y="2739012"/>
              <a:ext cx="1261605" cy="1970508"/>
            </a:xfrm>
            <a:custGeom>
              <a:avLst/>
              <a:gdLst>
                <a:gd name="T0" fmla="*/ 166 w 1090"/>
                <a:gd name="T1" fmla="*/ 0 h 1727"/>
                <a:gd name="T2" fmla="*/ 1040 w 1090"/>
                <a:gd name="T3" fmla="*/ 330 h 1727"/>
                <a:gd name="T4" fmla="*/ 1031 w 1090"/>
                <a:gd name="T5" fmla="*/ 378 h 1727"/>
                <a:gd name="T6" fmla="*/ 1021 w 1090"/>
                <a:gd name="T7" fmla="*/ 437 h 1727"/>
                <a:gd name="T8" fmla="*/ 1014 w 1090"/>
                <a:gd name="T9" fmla="*/ 508 h 1727"/>
                <a:gd name="T10" fmla="*/ 1006 w 1090"/>
                <a:gd name="T11" fmla="*/ 589 h 1727"/>
                <a:gd name="T12" fmla="*/ 1002 w 1090"/>
                <a:gd name="T13" fmla="*/ 677 h 1727"/>
                <a:gd name="T14" fmla="*/ 1002 w 1090"/>
                <a:gd name="T15" fmla="*/ 773 h 1727"/>
                <a:gd name="T16" fmla="*/ 1006 w 1090"/>
                <a:gd name="T17" fmla="*/ 875 h 1727"/>
                <a:gd name="T18" fmla="*/ 1016 w 1090"/>
                <a:gd name="T19" fmla="*/ 984 h 1727"/>
                <a:gd name="T20" fmla="*/ 1033 w 1090"/>
                <a:gd name="T21" fmla="*/ 1098 h 1727"/>
                <a:gd name="T22" fmla="*/ 1058 w 1090"/>
                <a:gd name="T23" fmla="*/ 1215 h 1727"/>
                <a:gd name="T24" fmla="*/ 1090 w 1090"/>
                <a:gd name="T25" fmla="*/ 1336 h 1727"/>
                <a:gd name="T26" fmla="*/ 227 w 1090"/>
                <a:gd name="T27" fmla="*/ 1727 h 1727"/>
                <a:gd name="T28" fmla="*/ 190 w 1090"/>
                <a:gd name="T29" fmla="*/ 1662 h 1727"/>
                <a:gd name="T30" fmla="*/ 135 w 1090"/>
                <a:gd name="T31" fmla="*/ 1529 h 1727"/>
                <a:gd name="T32" fmla="*/ 89 w 1090"/>
                <a:gd name="T33" fmla="*/ 1399 h 1727"/>
                <a:gd name="T34" fmla="*/ 54 w 1090"/>
                <a:gd name="T35" fmla="*/ 1272 h 1727"/>
                <a:gd name="T36" fmla="*/ 29 w 1090"/>
                <a:gd name="T37" fmla="*/ 1147 h 1727"/>
                <a:gd name="T38" fmla="*/ 12 w 1090"/>
                <a:gd name="T39" fmla="*/ 1027 h 1727"/>
                <a:gd name="T40" fmla="*/ 2 w 1090"/>
                <a:gd name="T41" fmla="*/ 910 h 1727"/>
                <a:gd name="T42" fmla="*/ 0 w 1090"/>
                <a:gd name="T43" fmla="*/ 796 h 1727"/>
                <a:gd name="T44" fmla="*/ 2 w 1090"/>
                <a:gd name="T45" fmla="*/ 689 h 1727"/>
                <a:gd name="T46" fmla="*/ 12 w 1090"/>
                <a:gd name="T47" fmla="*/ 587 h 1727"/>
                <a:gd name="T48" fmla="*/ 24 w 1090"/>
                <a:gd name="T49" fmla="*/ 491 h 1727"/>
                <a:gd name="T50" fmla="*/ 41 w 1090"/>
                <a:gd name="T51" fmla="*/ 401 h 1727"/>
                <a:gd name="T52" fmla="*/ 58 w 1090"/>
                <a:gd name="T53" fmla="*/ 320 h 1727"/>
                <a:gd name="T54" fmla="*/ 77 w 1090"/>
                <a:gd name="T55" fmla="*/ 245 h 1727"/>
                <a:gd name="T56" fmla="*/ 98 w 1090"/>
                <a:gd name="T57" fmla="*/ 178 h 1727"/>
                <a:gd name="T58" fmla="*/ 118 w 1090"/>
                <a:gd name="T59" fmla="*/ 119 h 1727"/>
                <a:gd name="T60" fmla="*/ 135 w 1090"/>
                <a:gd name="T61" fmla="*/ 71 h 1727"/>
                <a:gd name="T62" fmla="*/ 152 w 1090"/>
                <a:gd name="T63" fmla="*/ 31 h 1727"/>
                <a:gd name="T64" fmla="*/ 166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166" y="0"/>
                  </a:moveTo>
                  <a:lnTo>
                    <a:pt x="1040" y="330"/>
                  </a:lnTo>
                  <a:lnTo>
                    <a:pt x="1031" y="378"/>
                  </a:lnTo>
                  <a:lnTo>
                    <a:pt x="1021" y="437"/>
                  </a:lnTo>
                  <a:lnTo>
                    <a:pt x="1014" y="508"/>
                  </a:lnTo>
                  <a:lnTo>
                    <a:pt x="1006" y="589"/>
                  </a:lnTo>
                  <a:lnTo>
                    <a:pt x="1002" y="677"/>
                  </a:lnTo>
                  <a:lnTo>
                    <a:pt x="1002" y="773"/>
                  </a:lnTo>
                  <a:lnTo>
                    <a:pt x="1006" y="875"/>
                  </a:lnTo>
                  <a:lnTo>
                    <a:pt x="1016" y="984"/>
                  </a:lnTo>
                  <a:lnTo>
                    <a:pt x="1033" y="1098"/>
                  </a:lnTo>
                  <a:lnTo>
                    <a:pt x="1058" y="1215"/>
                  </a:lnTo>
                  <a:lnTo>
                    <a:pt x="1090" y="1336"/>
                  </a:lnTo>
                  <a:lnTo>
                    <a:pt x="227" y="1727"/>
                  </a:lnTo>
                  <a:lnTo>
                    <a:pt x="190" y="1662"/>
                  </a:lnTo>
                  <a:lnTo>
                    <a:pt x="135" y="1529"/>
                  </a:lnTo>
                  <a:lnTo>
                    <a:pt x="89" y="1399"/>
                  </a:lnTo>
                  <a:lnTo>
                    <a:pt x="54" y="1272"/>
                  </a:lnTo>
                  <a:lnTo>
                    <a:pt x="29" y="1147"/>
                  </a:lnTo>
                  <a:lnTo>
                    <a:pt x="12" y="1027"/>
                  </a:lnTo>
                  <a:lnTo>
                    <a:pt x="2" y="910"/>
                  </a:lnTo>
                  <a:lnTo>
                    <a:pt x="0" y="796"/>
                  </a:lnTo>
                  <a:lnTo>
                    <a:pt x="2" y="689"/>
                  </a:lnTo>
                  <a:lnTo>
                    <a:pt x="12" y="587"/>
                  </a:lnTo>
                  <a:lnTo>
                    <a:pt x="24" y="491"/>
                  </a:lnTo>
                  <a:lnTo>
                    <a:pt x="41" y="401"/>
                  </a:lnTo>
                  <a:lnTo>
                    <a:pt x="58" y="320"/>
                  </a:lnTo>
                  <a:lnTo>
                    <a:pt x="77" y="245"/>
                  </a:lnTo>
                  <a:lnTo>
                    <a:pt x="98" y="178"/>
                  </a:lnTo>
                  <a:lnTo>
                    <a:pt x="118" y="119"/>
                  </a:lnTo>
                  <a:lnTo>
                    <a:pt x="135" y="71"/>
                  </a:lnTo>
                  <a:lnTo>
                    <a:pt x="152" y="31"/>
                  </a:lnTo>
                  <a:lnTo>
                    <a:pt x="166" y="0"/>
                  </a:lnTo>
                  <a:close/>
                </a:path>
              </a:pathLst>
            </a:custGeom>
            <a:solidFill>
              <a:srgbClr val="FFC840">
                <a:alpha val="50000"/>
              </a:srgb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1521" dirty="0">
                <a:latin typeface="Arial Narrow" panose="020B0606020202030204" pitchFamily="34" charset="0"/>
              </a:endParaRPr>
            </a:p>
          </p:txBody>
        </p:sp>
        <p:sp>
          <p:nvSpPr>
            <p:cNvPr id="15" name="TextBox 121"/>
            <p:cNvSpPr txBox="1"/>
            <p:nvPr/>
          </p:nvSpPr>
          <p:spPr>
            <a:xfrm>
              <a:off x="8301080" y="3574928"/>
              <a:ext cx="1206048" cy="277669"/>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046" b="1" dirty="0">
                  <a:solidFill>
                    <a:schemeClr val="bg1"/>
                  </a:solidFill>
                  <a:latin typeface="Arial Narrow" panose="020B0606020202030204" pitchFamily="34" charset="0"/>
                </a:rPr>
                <a:t>Seguimiento </a:t>
              </a:r>
            </a:p>
          </p:txBody>
        </p:sp>
      </p:grpSp>
      <p:pic>
        <p:nvPicPr>
          <p:cNvPr id="16" name="Imagen 15"/>
          <p:cNvPicPr>
            <a:picLocks noChangeAspect="1"/>
          </p:cNvPicPr>
          <p:nvPr/>
        </p:nvPicPr>
        <p:blipFill rotWithShape="1">
          <a:blip r:embed="rId2">
            <a:extLst>
              <a:ext uri="{BEBA8EAE-BF5A-486C-A8C5-ECC9F3942E4B}">
                <a14:imgProps xmlns:a14="http://schemas.microsoft.com/office/drawing/2010/main">
                  <a14:imgLayer r:embed="rId3">
                    <a14:imgEffect>
                      <a14:backgroundRemoval t="0" b="97531" l="2367" r="100000"/>
                    </a14:imgEffect>
                  </a14:imgLayer>
                </a14:imgProps>
              </a:ext>
            </a:extLst>
          </a:blip>
          <a:srcRect l="1" r="1587"/>
          <a:stretch/>
        </p:blipFill>
        <p:spPr>
          <a:xfrm>
            <a:off x="3820379" y="2128499"/>
            <a:ext cx="1549609" cy="1540183"/>
          </a:xfrm>
          <a:prstGeom prst="rect">
            <a:avLst/>
          </a:prstGeom>
        </p:spPr>
      </p:pic>
      <p:grpSp>
        <p:nvGrpSpPr>
          <p:cNvPr id="17" name="Grupo 16"/>
          <p:cNvGrpSpPr/>
          <p:nvPr/>
        </p:nvGrpSpPr>
        <p:grpSpPr>
          <a:xfrm>
            <a:off x="7438633" y="4217556"/>
            <a:ext cx="1480108" cy="671771"/>
            <a:chOff x="9960651" y="5388476"/>
            <a:chExt cx="1474188" cy="773920"/>
          </a:xfrm>
        </p:grpSpPr>
        <p:sp>
          <p:nvSpPr>
            <p:cNvPr id="18" name="Freeform 8"/>
            <p:cNvSpPr>
              <a:spLocks/>
            </p:cNvSpPr>
            <p:nvPr/>
          </p:nvSpPr>
          <p:spPr bwMode="auto">
            <a:xfrm flipH="1">
              <a:off x="9960651" y="5388476"/>
              <a:ext cx="381570" cy="379774"/>
            </a:xfrm>
            <a:custGeom>
              <a:avLst/>
              <a:gdLst>
                <a:gd name="T0" fmla="*/ 382 w 1547"/>
                <a:gd name="T1" fmla="*/ 0 h 1729"/>
                <a:gd name="T2" fmla="*/ 390 w 1547"/>
                <a:gd name="T3" fmla="*/ 2 h 1729"/>
                <a:gd name="T4" fmla="*/ 1264 w 1547"/>
                <a:gd name="T5" fmla="*/ 332 h 1729"/>
                <a:gd name="T6" fmla="*/ 1422 w 1547"/>
                <a:gd name="T7" fmla="*/ 390 h 1729"/>
                <a:gd name="T8" fmla="*/ 1420 w 1547"/>
                <a:gd name="T9" fmla="*/ 395 h 1729"/>
                <a:gd name="T10" fmla="*/ 1418 w 1547"/>
                <a:gd name="T11" fmla="*/ 411 h 1729"/>
                <a:gd name="T12" fmla="*/ 1414 w 1547"/>
                <a:gd name="T13" fmla="*/ 436 h 1729"/>
                <a:gd name="T14" fmla="*/ 1410 w 1547"/>
                <a:gd name="T15" fmla="*/ 468 h 1729"/>
                <a:gd name="T16" fmla="*/ 1406 w 1547"/>
                <a:gd name="T17" fmla="*/ 508 h 1729"/>
                <a:gd name="T18" fmla="*/ 1403 w 1547"/>
                <a:gd name="T19" fmla="*/ 556 h 1729"/>
                <a:gd name="T20" fmla="*/ 1399 w 1547"/>
                <a:gd name="T21" fmla="*/ 610 h 1729"/>
                <a:gd name="T22" fmla="*/ 1395 w 1547"/>
                <a:gd name="T23" fmla="*/ 670 h 1729"/>
                <a:gd name="T24" fmla="*/ 1395 w 1547"/>
                <a:gd name="T25" fmla="*/ 733 h 1729"/>
                <a:gd name="T26" fmla="*/ 1547 w 1547"/>
                <a:gd name="T27" fmla="*/ 823 h 1729"/>
                <a:gd name="T28" fmla="*/ 1401 w 1547"/>
                <a:gd name="T29" fmla="*/ 931 h 1729"/>
                <a:gd name="T30" fmla="*/ 1412 w 1547"/>
                <a:gd name="T31" fmla="*/ 1044 h 1729"/>
                <a:gd name="T32" fmla="*/ 1431 w 1547"/>
                <a:gd name="T33" fmla="*/ 1157 h 1729"/>
                <a:gd name="T34" fmla="*/ 1460 w 1547"/>
                <a:gd name="T35" fmla="*/ 1270 h 1729"/>
                <a:gd name="T36" fmla="*/ 1314 w 1547"/>
                <a:gd name="T37" fmla="*/ 1338 h 1729"/>
                <a:gd name="T38" fmla="*/ 451 w 1547"/>
                <a:gd name="T39" fmla="*/ 1729 h 1729"/>
                <a:gd name="T40" fmla="*/ 414 w 1547"/>
                <a:gd name="T41" fmla="*/ 1664 h 1729"/>
                <a:gd name="T42" fmla="*/ 0 w 1547"/>
                <a:gd name="T43" fmla="*/ 913 h 1729"/>
                <a:gd name="T44" fmla="*/ 382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382" y="0"/>
                  </a:moveTo>
                  <a:lnTo>
                    <a:pt x="390" y="2"/>
                  </a:lnTo>
                  <a:lnTo>
                    <a:pt x="1264" y="332"/>
                  </a:lnTo>
                  <a:lnTo>
                    <a:pt x="1422" y="390"/>
                  </a:lnTo>
                  <a:lnTo>
                    <a:pt x="1420" y="395"/>
                  </a:lnTo>
                  <a:lnTo>
                    <a:pt x="1418" y="411"/>
                  </a:lnTo>
                  <a:lnTo>
                    <a:pt x="1414" y="436"/>
                  </a:lnTo>
                  <a:lnTo>
                    <a:pt x="1410" y="468"/>
                  </a:lnTo>
                  <a:lnTo>
                    <a:pt x="1406" y="508"/>
                  </a:lnTo>
                  <a:lnTo>
                    <a:pt x="1403" y="556"/>
                  </a:lnTo>
                  <a:lnTo>
                    <a:pt x="1399" y="610"/>
                  </a:lnTo>
                  <a:lnTo>
                    <a:pt x="1395" y="670"/>
                  </a:lnTo>
                  <a:lnTo>
                    <a:pt x="1395" y="733"/>
                  </a:lnTo>
                  <a:lnTo>
                    <a:pt x="1547" y="823"/>
                  </a:lnTo>
                  <a:lnTo>
                    <a:pt x="1401" y="931"/>
                  </a:lnTo>
                  <a:lnTo>
                    <a:pt x="1412" y="1044"/>
                  </a:lnTo>
                  <a:lnTo>
                    <a:pt x="1431" y="1157"/>
                  </a:lnTo>
                  <a:lnTo>
                    <a:pt x="1460" y="1270"/>
                  </a:lnTo>
                  <a:lnTo>
                    <a:pt x="1314" y="1338"/>
                  </a:lnTo>
                  <a:lnTo>
                    <a:pt x="451" y="1729"/>
                  </a:lnTo>
                  <a:lnTo>
                    <a:pt x="414" y="1664"/>
                  </a:lnTo>
                  <a:lnTo>
                    <a:pt x="0" y="913"/>
                  </a:lnTo>
                  <a:lnTo>
                    <a:pt x="382"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19" name="Freeform 9"/>
            <p:cNvSpPr>
              <a:spLocks/>
            </p:cNvSpPr>
            <p:nvPr/>
          </p:nvSpPr>
          <p:spPr bwMode="auto">
            <a:xfrm flipH="1">
              <a:off x="10020191" y="5388917"/>
              <a:ext cx="268850" cy="379334"/>
            </a:xfrm>
            <a:custGeom>
              <a:avLst/>
              <a:gdLst>
                <a:gd name="T0" fmla="*/ 166 w 1090"/>
                <a:gd name="T1" fmla="*/ 0 h 1727"/>
                <a:gd name="T2" fmla="*/ 1040 w 1090"/>
                <a:gd name="T3" fmla="*/ 330 h 1727"/>
                <a:gd name="T4" fmla="*/ 1031 w 1090"/>
                <a:gd name="T5" fmla="*/ 378 h 1727"/>
                <a:gd name="T6" fmla="*/ 1021 w 1090"/>
                <a:gd name="T7" fmla="*/ 437 h 1727"/>
                <a:gd name="T8" fmla="*/ 1014 w 1090"/>
                <a:gd name="T9" fmla="*/ 508 h 1727"/>
                <a:gd name="T10" fmla="*/ 1006 w 1090"/>
                <a:gd name="T11" fmla="*/ 589 h 1727"/>
                <a:gd name="T12" fmla="*/ 1002 w 1090"/>
                <a:gd name="T13" fmla="*/ 677 h 1727"/>
                <a:gd name="T14" fmla="*/ 1002 w 1090"/>
                <a:gd name="T15" fmla="*/ 773 h 1727"/>
                <a:gd name="T16" fmla="*/ 1006 w 1090"/>
                <a:gd name="T17" fmla="*/ 875 h 1727"/>
                <a:gd name="T18" fmla="*/ 1016 w 1090"/>
                <a:gd name="T19" fmla="*/ 984 h 1727"/>
                <a:gd name="T20" fmla="*/ 1033 w 1090"/>
                <a:gd name="T21" fmla="*/ 1098 h 1727"/>
                <a:gd name="T22" fmla="*/ 1058 w 1090"/>
                <a:gd name="T23" fmla="*/ 1215 h 1727"/>
                <a:gd name="T24" fmla="*/ 1090 w 1090"/>
                <a:gd name="T25" fmla="*/ 1336 h 1727"/>
                <a:gd name="T26" fmla="*/ 227 w 1090"/>
                <a:gd name="T27" fmla="*/ 1727 h 1727"/>
                <a:gd name="T28" fmla="*/ 190 w 1090"/>
                <a:gd name="T29" fmla="*/ 1662 h 1727"/>
                <a:gd name="T30" fmla="*/ 135 w 1090"/>
                <a:gd name="T31" fmla="*/ 1529 h 1727"/>
                <a:gd name="T32" fmla="*/ 89 w 1090"/>
                <a:gd name="T33" fmla="*/ 1399 h 1727"/>
                <a:gd name="T34" fmla="*/ 54 w 1090"/>
                <a:gd name="T35" fmla="*/ 1272 h 1727"/>
                <a:gd name="T36" fmla="*/ 29 w 1090"/>
                <a:gd name="T37" fmla="*/ 1147 h 1727"/>
                <a:gd name="T38" fmla="*/ 12 w 1090"/>
                <a:gd name="T39" fmla="*/ 1027 h 1727"/>
                <a:gd name="T40" fmla="*/ 2 w 1090"/>
                <a:gd name="T41" fmla="*/ 910 h 1727"/>
                <a:gd name="T42" fmla="*/ 0 w 1090"/>
                <a:gd name="T43" fmla="*/ 796 h 1727"/>
                <a:gd name="T44" fmla="*/ 2 w 1090"/>
                <a:gd name="T45" fmla="*/ 689 h 1727"/>
                <a:gd name="T46" fmla="*/ 12 w 1090"/>
                <a:gd name="T47" fmla="*/ 587 h 1727"/>
                <a:gd name="T48" fmla="*/ 24 w 1090"/>
                <a:gd name="T49" fmla="*/ 491 h 1727"/>
                <a:gd name="T50" fmla="*/ 41 w 1090"/>
                <a:gd name="T51" fmla="*/ 401 h 1727"/>
                <a:gd name="T52" fmla="*/ 58 w 1090"/>
                <a:gd name="T53" fmla="*/ 320 h 1727"/>
                <a:gd name="T54" fmla="*/ 77 w 1090"/>
                <a:gd name="T55" fmla="*/ 245 h 1727"/>
                <a:gd name="T56" fmla="*/ 98 w 1090"/>
                <a:gd name="T57" fmla="*/ 178 h 1727"/>
                <a:gd name="T58" fmla="*/ 118 w 1090"/>
                <a:gd name="T59" fmla="*/ 119 h 1727"/>
                <a:gd name="T60" fmla="*/ 135 w 1090"/>
                <a:gd name="T61" fmla="*/ 71 h 1727"/>
                <a:gd name="T62" fmla="*/ 152 w 1090"/>
                <a:gd name="T63" fmla="*/ 31 h 1727"/>
                <a:gd name="T64" fmla="*/ 166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166" y="0"/>
                  </a:moveTo>
                  <a:lnTo>
                    <a:pt x="1040" y="330"/>
                  </a:lnTo>
                  <a:lnTo>
                    <a:pt x="1031" y="378"/>
                  </a:lnTo>
                  <a:lnTo>
                    <a:pt x="1021" y="437"/>
                  </a:lnTo>
                  <a:lnTo>
                    <a:pt x="1014" y="508"/>
                  </a:lnTo>
                  <a:lnTo>
                    <a:pt x="1006" y="589"/>
                  </a:lnTo>
                  <a:lnTo>
                    <a:pt x="1002" y="677"/>
                  </a:lnTo>
                  <a:lnTo>
                    <a:pt x="1002" y="773"/>
                  </a:lnTo>
                  <a:lnTo>
                    <a:pt x="1006" y="875"/>
                  </a:lnTo>
                  <a:lnTo>
                    <a:pt x="1016" y="984"/>
                  </a:lnTo>
                  <a:lnTo>
                    <a:pt x="1033" y="1098"/>
                  </a:lnTo>
                  <a:lnTo>
                    <a:pt x="1058" y="1215"/>
                  </a:lnTo>
                  <a:lnTo>
                    <a:pt x="1090" y="1336"/>
                  </a:lnTo>
                  <a:lnTo>
                    <a:pt x="227" y="1727"/>
                  </a:lnTo>
                  <a:lnTo>
                    <a:pt x="190" y="1662"/>
                  </a:lnTo>
                  <a:lnTo>
                    <a:pt x="135" y="1529"/>
                  </a:lnTo>
                  <a:lnTo>
                    <a:pt x="89" y="1399"/>
                  </a:lnTo>
                  <a:lnTo>
                    <a:pt x="54" y="1272"/>
                  </a:lnTo>
                  <a:lnTo>
                    <a:pt x="29" y="1147"/>
                  </a:lnTo>
                  <a:lnTo>
                    <a:pt x="12" y="1027"/>
                  </a:lnTo>
                  <a:lnTo>
                    <a:pt x="2" y="910"/>
                  </a:lnTo>
                  <a:lnTo>
                    <a:pt x="0" y="796"/>
                  </a:lnTo>
                  <a:lnTo>
                    <a:pt x="2" y="689"/>
                  </a:lnTo>
                  <a:lnTo>
                    <a:pt x="12" y="587"/>
                  </a:lnTo>
                  <a:lnTo>
                    <a:pt x="24" y="491"/>
                  </a:lnTo>
                  <a:lnTo>
                    <a:pt x="41" y="401"/>
                  </a:lnTo>
                  <a:lnTo>
                    <a:pt x="58" y="320"/>
                  </a:lnTo>
                  <a:lnTo>
                    <a:pt x="77" y="245"/>
                  </a:lnTo>
                  <a:lnTo>
                    <a:pt x="98" y="178"/>
                  </a:lnTo>
                  <a:lnTo>
                    <a:pt x="118" y="119"/>
                  </a:lnTo>
                  <a:lnTo>
                    <a:pt x="135" y="71"/>
                  </a:lnTo>
                  <a:lnTo>
                    <a:pt x="152" y="31"/>
                  </a:lnTo>
                  <a:lnTo>
                    <a:pt x="166"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20" name="Rectángulo 19"/>
            <p:cNvSpPr/>
            <p:nvPr/>
          </p:nvSpPr>
          <p:spPr>
            <a:xfrm>
              <a:off x="9982844" y="5874364"/>
              <a:ext cx="377535" cy="2880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s-CO" sz="761" b="1" dirty="0">
                <a:solidFill>
                  <a:schemeClr val="tx1">
                    <a:lumMod val="65000"/>
                    <a:lumOff val="35000"/>
                  </a:schemeClr>
                </a:solidFill>
                <a:latin typeface="Arial Narrow" panose="020B0606020202030204" pitchFamily="34" charset="0"/>
              </a:endParaRPr>
            </a:p>
          </p:txBody>
        </p:sp>
        <p:sp>
          <p:nvSpPr>
            <p:cNvPr id="21" name="CuadroTexto 20"/>
            <p:cNvSpPr txBox="1"/>
            <p:nvPr/>
          </p:nvSpPr>
          <p:spPr>
            <a:xfrm>
              <a:off x="10403590" y="545924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Responsabilidades</a:t>
              </a:r>
            </a:p>
          </p:txBody>
        </p:sp>
        <p:sp>
          <p:nvSpPr>
            <p:cNvPr id="22" name="CuadroTexto 21"/>
            <p:cNvSpPr txBox="1"/>
            <p:nvPr/>
          </p:nvSpPr>
          <p:spPr>
            <a:xfrm>
              <a:off x="10414364" y="590980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Actividades</a:t>
              </a:r>
            </a:p>
          </p:txBody>
        </p:sp>
      </p:grpSp>
      <p:sp>
        <p:nvSpPr>
          <p:cNvPr id="28" name="9 Rectángulo"/>
          <p:cNvSpPr/>
          <p:nvPr/>
        </p:nvSpPr>
        <p:spPr>
          <a:xfrm>
            <a:off x="1116831" y="637151"/>
            <a:ext cx="6778753" cy="12464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CO" sz="2500" b="1" dirty="0">
                <a:solidFill>
                  <a:schemeClr val="tx1">
                    <a:lumMod val="65000"/>
                    <a:lumOff val="35000"/>
                  </a:schemeClr>
                </a:solidFill>
                <a:latin typeface="Arial Narrow" panose="020B0606020202030204" pitchFamily="34" charset="0"/>
              </a:rPr>
              <a:t>Roles y responsabilidades </a:t>
            </a:r>
          </a:p>
          <a:p>
            <a:pPr lvl="1" algn="ctr"/>
            <a:r>
              <a:rPr lang="es-ES" sz="2500" b="1" dirty="0">
                <a:solidFill>
                  <a:schemeClr val="accent5">
                    <a:lumMod val="50000"/>
                  </a:schemeClr>
                </a:solidFill>
                <a:latin typeface="Arial Narrow" panose="020B0606020202030204" pitchFamily="34" charset="0"/>
              </a:rPr>
              <a:t>Comité institucional de Gestión y Desempeño</a:t>
            </a:r>
            <a:endParaRPr lang="es-CO" sz="2500" b="1" dirty="0">
              <a:solidFill>
                <a:schemeClr val="accent5">
                  <a:lumMod val="50000"/>
                </a:schemeClr>
              </a:solidFill>
              <a:latin typeface="Arial Narrow" panose="020B0606020202030204" pitchFamily="34" charset="0"/>
            </a:endParaRPr>
          </a:p>
          <a:p>
            <a:pPr lvl="1" algn="ctr"/>
            <a:endParaRPr lang="es-CO" sz="2500" b="1" dirty="0">
              <a:solidFill>
                <a:schemeClr val="tx1">
                  <a:lumMod val="65000"/>
                  <a:lumOff val="35000"/>
                </a:schemeClr>
              </a:solidFill>
              <a:latin typeface="Arial Narrow" panose="020B0606020202030204" pitchFamily="34" charset="0"/>
            </a:endParaRPr>
          </a:p>
        </p:txBody>
      </p:sp>
      <p:grpSp>
        <p:nvGrpSpPr>
          <p:cNvPr id="29" name="Grupo 28"/>
          <p:cNvGrpSpPr/>
          <p:nvPr/>
        </p:nvGrpSpPr>
        <p:grpSpPr>
          <a:xfrm>
            <a:off x="348082" y="1203497"/>
            <a:ext cx="1262368" cy="302648"/>
            <a:chOff x="1381125" y="1827907"/>
            <a:chExt cx="1327787" cy="318332"/>
          </a:xfrm>
        </p:grpSpPr>
        <p:pic>
          <p:nvPicPr>
            <p:cNvPr id="30" name="Imagen 29">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31" name="CuadroTexto 30">
              <a:hlinkClick r:id="rId4" action="ppaction://hlinksldjump"/>
            </p:cNvPr>
            <p:cNvSpPr txBox="1"/>
            <p:nvPr/>
          </p:nvSpPr>
          <p:spPr>
            <a:xfrm>
              <a:off x="1664115" y="1833843"/>
              <a:ext cx="1044797" cy="312396"/>
            </a:xfrm>
            <a:prstGeom prst="rect">
              <a:avLst/>
            </a:prstGeom>
            <a:noFill/>
          </p:spPr>
          <p:txBody>
            <a:bodyPr wrap="square" rtlCol="0">
              <a:spAutoFit/>
            </a:bodyPr>
            <a:lstStyle/>
            <a:p>
              <a:r>
                <a:rPr lang="es-CO" sz="665" dirty="0">
                  <a:latin typeface="Arial Narrow" panose="020B0606020202030204" pitchFamily="34" charset="0"/>
                </a:rPr>
                <a:t>Regresar a definición de roles y responsabilidades </a:t>
              </a:r>
            </a:p>
          </p:txBody>
        </p:sp>
      </p:grpSp>
      <p:sp>
        <p:nvSpPr>
          <p:cNvPr id="33" name="Marcador de pie de página 2">
            <a:extLst>
              <a:ext uri="{FF2B5EF4-FFF2-40B4-BE49-F238E27FC236}">
                <a16:creationId xmlns:a16="http://schemas.microsoft.com/office/drawing/2014/main" id="{44A54DC0-FB48-438B-BAC0-E3D29BF35627}"/>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32" name="Grupo 31">
            <a:extLst>
              <a:ext uri="{FF2B5EF4-FFF2-40B4-BE49-F238E27FC236}">
                <a16:creationId xmlns:a16="http://schemas.microsoft.com/office/drawing/2014/main" id="{89A08EF1-177B-438F-A471-384C87C43886}"/>
              </a:ext>
            </a:extLst>
          </p:cNvPr>
          <p:cNvGrpSpPr/>
          <p:nvPr/>
        </p:nvGrpSpPr>
        <p:grpSpPr>
          <a:xfrm>
            <a:off x="474917" y="712659"/>
            <a:ext cx="869348" cy="500967"/>
            <a:chOff x="626678" y="746264"/>
            <a:chExt cx="869348" cy="500967"/>
          </a:xfrm>
        </p:grpSpPr>
        <p:sp>
          <p:nvSpPr>
            <p:cNvPr id="34" name="CuadroTexto 33">
              <a:hlinkClick r:id="rId7" action="ppaction://hlinksldjump"/>
              <a:extLst>
                <a:ext uri="{FF2B5EF4-FFF2-40B4-BE49-F238E27FC236}">
                  <a16:creationId xmlns:a16="http://schemas.microsoft.com/office/drawing/2014/main" id="{E5BC0045-D71C-48D6-B628-C8C4C9565AC5}"/>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35" name="Imagen 34">
              <a:hlinkClick r:id="rId7" action="ppaction://hlinksldjump"/>
              <a:extLst>
                <a:ext uri="{FF2B5EF4-FFF2-40B4-BE49-F238E27FC236}">
                  <a16:creationId xmlns:a16="http://schemas.microsoft.com/office/drawing/2014/main" id="{39180C06-2A5A-4DC4-B4C5-95663B86B6B6}"/>
                </a:ext>
              </a:extLst>
            </p:cNvPr>
            <p:cNvPicPr>
              <a:picLocks noChangeAspect="1"/>
            </p:cNvPicPr>
            <p:nvPr/>
          </p:nvPicPr>
          <p:blipFill>
            <a:blip r:embed="rId8"/>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291096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75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750"/>
                                        <p:tgtEl>
                                          <p:spTgt spid="7"/>
                                        </p:tgtEl>
                                      </p:cBhvr>
                                    </p:animEffect>
                                  </p:childTnLst>
                                </p:cTn>
                              </p:par>
                            </p:childTnLst>
                          </p:cTn>
                        </p:par>
                        <p:par>
                          <p:cTn id="11" fill="hold">
                            <p:stCondLst>
                              <p:cond delay="750"/>
                            </p:stCondLst>
                            <p:childTnLst>
                              <p:par>
                                <p:cTn id="12" presetID="53" presetClass="entr" presetSubtype="16" fill="hold" nodeType="after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1"/>
          <p:cNvSpPr txBox="1"/>
          <p:nvPr/>
        </p:nvSpPr>
        <p:spPr>
          <a:xfrm>
            <a:off x="7182569" y="1268725"/>
            <a:ext cx="1776827" cy="1276367"/>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ctr">
              <a:defRPr sz="12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1141" dirty="0"/>
              <a:t>Promover, divulgar, sensibilizar y/o capacitar en las Políticas de Gestión y Desempeño Institucional a su cargo.</a:t>
            </a:r>
          </a:p>
          <a:p>
            <a:r>
              <a:rPr lang="es-CO" sz="1141" dirty="0"/>
              <a:t>Acompañamiento a lideres temáticos.</a:t>
            </a:r>
          </a:p>
        </p:txBody>
      </p:sp>
      <p:sp>
        <p:nvSpPr>
          <p:cNvPr id="4" name="TextBox 121"/>
          <p:cNvSpPr txBox="1"/>
          <p:nvPr/>
        </p:nvSpPr>
        <p:spPr>
          <a:xfrm>
            <a:off x="205200" y="1620195"/>
            <a:ext cx="1723891" cy="846808"/>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ctr">
              <a:defRPr sz="12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1141" dirty="0"/>
              <a:t>Establecer las herramientas y/o lineamientos necesarios para la aplicación de las políticas de gestión establecidas en el MIPG.</a:t>
            </a:r>
          </a:p>
        </p:txBody>
      </p:sp>
      <p:grpSp>
        <p:nvGrpSpPr>
          <p:cNvPr id="6" name="Grupo 5"/>
          <p:cNvGrpSpPr/>
          <p:nvPr/>
        </p:nvGrpSpPr>
        <p:grpSpPr>
          <a:xfrm>
            <a:off x="2054437" y="1127826"/>
            <a:ext cx="1571337" cy="1731406"/>
            <a:chOff x="2429969" y="2736730"/>
            <a:chExt cx="1790554" cy="1972790"/>
          </a:xfrm>
        </p:grpSpPr>
        <p:sp>
          <p:nvSpPr>
            <p:cNvPr id="7" name="Freeform 14"/>
            <p:cNvSpPr>
              <a:spLocks/>
            </p:cNvSpPr>
            <p:nvPr/>
          </p:nvSpPr>
          <p:spPr bwMode="auto">
            <a:xfrm flipH="1">
              <a:off x="2429969" y="2736730"/>
              <a:ext cx="1790554" cy="1972790"/>
            </a:xfrm>
            <a:custGeom>
              <a:avLst/>
              <a:gdLst>
                <a:gd name="T0" fmla="*/ 1163 w 1547"/>
                <a:gd name="T1" fmla="*/ 0 h 1729"/>
                <a:gd name="T2" fmla="*/ 1547 w 1547"/>
                <a:gd name="T3" fmla="*/ 913 h 1729"/>
                <a:gd name="T4" fmla="*/ 1133 w 1547"/>
                <a:gd name="T5" fmla="*/ 1664 h 1729"/>
                <a:gd name="T6" fmla="*/ 1094 w 1547"/>
                <a:gd name="T7" fmla="*/ 1729 h 1729"/>
                <a:gd name="T8" fmla="*/ 233 w 1547"/>
                <a:gd name="T9" fmla="*/ 1338 h 1729"/>
                <a:gd name="T10" fmla="*/ 85 w 1547"/>
                <a:gd name="T11" fmla="*/ 1270 h 1729"/>
                <a:gd name="T12" fmla="*/ 114 w 1547"/>
                <a:gd name="T13" fmla="*/ 1157 h 1729"/>
                <a:gd name="T14" fmla="*/ 135 w 1547"/>
                <a:gd name="T15" fmla="*/ 1044 h 1729"/>
                <a:gd name="T16" fmla="*/ 146 w 1547"/>
                <a:gd name="T17" fmla="*/ 931 h 1729"/>
                <a:gd name="T18" fmla="*/ 0 w 1547"/>
                <a:gd name="T19" fmla="*/ 823 h 1729"/>
                <a:gd name="T20" fmla="*/ 152 w 1547"/>
                <a:gd name="T21" fmla="*/ 733 h 1729"/>
                <a:gd name="T22" fmla="*/ 150 w 1547"/>
                <a:gd name="T23" fmla="*/ 670 h 1729"/>
                <a:gd name="T24" fmla="*/ 148 w 1547"/>
                <a:gd name="T25" fmla="*/ 610 h 1729"/>
                <a:gd name="T26" fmla="*/ 144 w 1547"/>
                <a:gd name="T27" fmla="*/ 556 h 1729"/>
                <a:gd name="T28" fmla="*/ 141 w 1547"/>
                <a:gd name="T29" fmla="*/ 508 h 1729"/>
                <a:gd name="T30" fmla="*/ 135 w 1547"/>
                <a:gd name="T31" fmla="*/ 468 h 1729"/>
                <a:gd name="T32" fmla="*/ 131 w 1547"/>
                <a:gd name="T33" fmla="*/ 436 h 1729"/>
                <a:gd name="T34" fmla="*/ 129 w 1547"/>
                <a:gd name="T35" fmla="*/ 411 h 1729"/>
                <a:gd name="T36" fmla="*/ 125 w 1547"/>
                <a:gd name="T37" fmla="*/ 395 h 1729"/>
                <a:gd name="T38" fmla="*/ 125 w 1547"/>
                <a:gd name="T39" fmla="*/ 390 h 1729"/>
                <a:gd name="T40" fmla="*/ 283 w 1547"/>
                <a:gd name="T41" fmla="*/ 332 h 1729"/>
                <a:gd name="T42" fmla="*/ 1157 w 1547"/>
                <a:gd name="T43" fmla="*/ 2 h 1729"/>
                <a:gd name="T44" fmla="*/ 1163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1163" y="0"/>
                  </a:moveTo>
                  <a:lnTo>
                    <a:pt x="1547" y="913"/>
                  </a:lnTo>
                  <a:lnTo>
                    <a:pt x="1133" y="1664"/>
                  </a:lnTo>
                  <a:lnTo>
                    <a:pt x="1094" y="1729"/>
                  </a:lnTo>
                  <a:lnTo>
                    <a:pt x="233" y="1338"/>
                  </a:lnTo>
                  <a:lnTo>
                    <a:pt x="85" y="1270"/>
                  </a:lnTo>
                  <a:lnTo>
                    <a:pt x="114" y="1157"/>
                  </a:lnTo>
                  <a:lnTo>
                    <a:pt x="135" y="1044"/>
                  </a:lnTo>
                  <a:lnTo>
                    <a:pt x="146" y="931"/>
                  </a:lnTo>
                  <a:lnTo>
                    <a:pt x="0" y="823"/>
                  </a:lnTo>
                  <a:lnTo>
                    <a:pt x="152" y="733"/>
                  </a:lnTo>
                  <a:lnTo>
                    <a:pt x="150" y="670"/>
                  </a:lnTo>
                  <a:lnTo>
                    <a:pt x="148" y="610"/>
                  </a:lnTo>
                  <a:lnTo>
                    <a:pt x="144" y="556"/>
                  </a:lnTo>
                  <a:lnTo>
                    <a:pt x="141" y="508"/>
                  </a:lnTo>
                  <a:lnTo>
                    <a:pt x="135" y="468"/>
                  </a:lnTo>
                  <a:lnTo>
                    <a:pt x="131" y="436"/>
                  </a:lnTo>
                  <a:lnTo>
                    <a:pt x="129" y="411"/>
                  </a:lnTo>
                  <a:lnTo>
                    <a:pt x="125" y="395"/>
                  </a:lnTo>
                  <a:lnTo>
                    <a:pt x="125" y="390"/>
                  </a:lnTo>
                  <a:lnTo>
                    <a:pt x="283" y="332"/>
                  </a:lnTo>
                  <a:lnTo>
                    <a:pt x="1157" y="2"/>
                  </a:lnTo>
                  <a:lnTo>
                    <a:pt x="1163" y="0"/>
                  </a:lnTo>
                  <a:close/>
                </a:path>
              </a:pathLst>
            </a:custGeom>
            <a:solidFill>
              <a:schemeClr val="accent5"/>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8" name="Freeform 15"/>
            <p:cNvSpPr>
              <a:spLocks/>
            </p:cNvSpPr>
            <p:nvPr/>
          </p:nvSpPr>
          <p:spPr bwMode="auto">
            <a:xfrm flipH="1">
              <a:off x="2689235" y="2739012"/>
              <a:ext cx="1261605" cy="1970508"/>
            </a:xfrm>
            <a:custGeom>
              <a:avLst/>
              <a:gdLst>
                <a:gd name="T0" fmla="*/ 924 w 1090"/>
                <a:gd name="T1" fmla="*/ 0 h 1727"/>
                <a:gd name="T2" fmla="*/ 938 w 1090"/>
                <a:gd name="T3" fmla="*/ 31 h 1727"/>
                <a:gd name="T4" fmla="*/ 953 w 1090"/>
                <a:gd name="T5" fmla="*/ 71 h 1727"/>
                <a:gd name="T6" fmla="*/ 972 w 1090"/>
                <a:gd name="T7" fmla="*/ 119 h 1727"/>
                <a:gd name="T8" fmla="*/ 992 w 1090"/>
                <a:gd name="T9" fmla="*/ 178 h 1727"/>
                <a:gd name="T10" fmla="*/ 1011 w 1090"/>
                <a:gd name="T11" fmla="*/ 245 h 1727"/>
                <a:gd name="T12" fmla="*/ 1032 w 1090"/>
                <a:gd name="T13" fmla="*/ 320 h 1727"/>
                <a:gd name="T14" fmla="*/ 1049 w 1090"/>
                <a:gd name="T15" fmla="*/ 401 h 1727"/>
                <a:gd name="T16" fmla="*/ 1065 w 1090"/>
                <a:gd name="T17" fmla="*/ 491 h 1727"/>
                <a:gd name="T18" fmla="*/ 1078 w 1090"/>
                <a:gd name="T19" fmla="*/ 587 h 1727"/>
                <a:gd name="T20" fmla="*/ 1086 w 1090"/>
                <a:gd name="T21" fmla="*/ 689 h 1727"/>
                <a:gd name="T22" fmla="*/ 1090 w 1090"/>
                <a:gd name="T23" fmla="*/ 796 h 1727"/>
                <a:gd name="T24" fmla="*/ 1088 w 1090"/>
                <a:gd name="T25" fmla="*/ 910 h 1727"/>
                <a:gd name="T26" fmla="*/ 1078 w 1090"/>
                <a:gd name="T27" fmla="*/ 1027 h 1727"/>
                <a:gd name="T28" fmla="*/ 1061 w 1090"/>
                <a:gd name="T29" fmla="*/ 1147 h 1727"/>
                <a:gd name="T30" fmla="*/ 1036 w 1090"/>
                <a:gd name="T31" fmla="*/ 1272 h 1727"/>
                <a:gd name="T32" fmla="*/ 1001 w 1090"/>
                <a:gd name="T33" fmla="*/ 1399 h 1727"/>
                <a:gd name="T34" fmla="*/ 955 w 1090"/>
                <a:gd name="T35" fmla="*/ 1529 h 1727"/>
                <a:gd name="T36" fmla="*/ 900 w 1090"/>
                <a:gd name="T37" fmla="*/ 1662 h 1727"/>
                <a:gd name="T38" fmla="*/ 861 w 1090"/>
                <a:gd name="T39" fmla="*/ 1727 h 1727"/>
                <a:gd name="T40" fmla="*/ 0 w 1090"/>
                <a:gd name="T41" fmla="*/ 1336 h 1727"/>
                <a:gd name="T42" fmla="*/ 32 w 1090"/>
                <a:gd name="T43" fmla="*/ 1215 h 1727"/>
                <a:gd name="T44" fmla="*/ 57 w 1090"/>
                <a:gd name="T45" fmla="*/ 1098 h 1727"/>
                <a:gd name="T46" fmla="*/ 74 w 1090"/>
                <a:gd name="T47" fmla="*/ 984 h 1727"/>
                <a:gd name="T48" fmla="*/ 84 w 1090"/>
                <a:gd name="T49" fmla="*/ 875 h 1727"/>
                <a:gd name="T50" fmla="*/ 88 w 1090"/>
                <a:gd name="T51" fmla="*/ 773 h 1727"/>
                <a:gd name="T52" fmla="*/ 88 w 1090"/>
                <a:gd name="T53" fmla="*/ 677 h 1727"/>
                <a:gd name="T54" fmla="*/ 84 w 1090"/>
                <a:gd name="T55" fmla="*/ 589 h 1727"/>
                <a:gd name="T56" fmla="*/ 76 w 1090"/>
                <a:gd name="T57" fmla="*/ 508 h 1727"/>
                <a:gd name="T58" fmla="*/ 67 w 1090"/>
                <a:gd name="T59" fmla="*/ 437 h 1727"/>
                <a:gd name="T60" fmla="*/ 57 w 1090"/>
                <a:gd name="T61" fmla="*/ 378 h 1727"/>
                <a:gd name="T62" fmla="*/ 50 w 1090"/>
                <a:gd name="T63" fmla="*/ 330 h 1727"/>
                <a:gd name="T64" fmla="*/ 924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924" y="0"/>
                  </a:moveTo>
                  <a:lnTo>
                    <a:pt x="938" y="31"/>
                  </a:lnTo>
                  <a:lnTo>
                    <a:pt x="953" y="71"/>
                  </a:lnTo>
                  <a:lnTo>
                    <a:pt x="972" y="119"/>
                  </a:lnTo>
                  <a:lnTo>
                    <a:pt x="992" y="178"/>
                  </a:lnTo>
                  <a:lnTo>
                    <a:pt x="1011" y="245"/>
                  </a:lnTo>
                  <a:lnTo>
                    <a:pt x="1032" y="320"/>
                  </a:lnTo>
                  <a:lnTo>
                    <a:pt x="1049" y="401"/>
                  </a:lnTo>
                  <a:lnTo>
                    <a:pt x="1065" y="491"/>
                  </a:lnTo>
                  <a:lnTo>
                    <a:pt x="1078" y="587"/>
                  </a:lnTo>
                  <a:lnTo>
                    <a:pt x="1086" y="689"/>
                  </a:lnTo>
                  <a:lnTo>
                    <a:pt x="1090" y="796"/>
                  </a:lnTo>
                  <a:lnTo>
                    <a:pt x="1088" y="910"/>
                  </a:lnTo>
                  <a:lnTo>
                    <a:pt x="1078" y="1027"/>
                  </a:lnTo>
                  <a:lnTo>
                    <a:pt x="1061" y="1147"/>
                  </a:lnTo>
                  <a:lnTo>
                    <a:pt x="1036" y="1272"/>
                  </a:lnTo>
                  <a:lnTo>
                    <a:pt x="1001" y="1399"/>
                  </a:lnTo>
                  <a:lnTo>
                    <a:pt x="955" y="1529"/>
                  </a:lnTo>
                  <a:lnTo>
                    <a:pt x="900" y="1662"/>
                  </a:lnTo>
                  <a:lnTo>
                    <a:pt x="861" y="1727"/>
                  </a:lnTo>
                  <a:lnTo>
                    <a:pt x="0" y="1336"/>
                  </a:lnTo>
                  <a:lnTo>
                    <a:pt x="32" y="1215"/>
                  </a:lnTo>
                  <a:lnTo>
                    <a:pt x="57" y="1098"/>
                  </a:lnTo>
                  <a:lnTo>
                    <a:pt x="74" y="984"/>
                  </a:lnTo>
                  <a:lnTo>
                    <a:pt x="84" y="875"/>
                  </a:lnTo>
                  <a:lnTo>
                    <a:pt x="88" y="773"/>
                  </a:lnTo>
                  <a:lnTo>
                    <a:pt x="88" y="677"/>
                  </a:lnTo>
                  <a:lnTo>
                    <a:pt x="84" y="589"/>
                  </a:lnTo>
                  <a:lnTo>
                    <a:pt x="76" y="508"/>
                  </a:lnTo>
                  <a:lnTo>
                    <a:pt x="67" y="437"/>
                  </a:lnTo>
                  <a:lnTo>
                    <a:pt x="57" y="378"/>
                  </a:lnTo>
                  <a:lnTo>
                    <a:pt x="50" y="330"/>
                  </a:lnTo>
                  <a:lnTo>
                    <a:pt x="924" y="0"/>
                  </a:lnTo>
                  <a:close/>
                </a:path>
              </a:pathLst>
            </a:custGeom>
            <a:solidFill>
              <a:schemeClr val="accent5">
                <a:lumMod val="60000"/>
                <a:lumOff val="40000"/>
                <a:alpha val="5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9" name="TextBox 54"/>
            <p:cNvSpPr txBox="1"/>
            <p:nvPr/>
          </p:nvSpPr>
          <p:spPr>
            <a:xfrm>
              <a:off x="2683350" y="3235021"/>
              <a:ext cx="1267490" cy="1105389"/>
            </a:xfrm>
            <a:prstGeom prst="rect">
              <a:avLst/>
            </a:prstGeom>
            <a:noFill/>
          </p:spPr>
          <p:txBody>
            <a:bodyPr wrap="square" rtlCol="0">
              <a:spAutoFit/>
            </a:bodyPr>
            <a:lstStyle/>
            <a:p>
              <a:pPr algn="ctr"/>
              <a:r>
                <a:rPr lang="es-CO" sz="1141" b="1" dirty="0">
                  <a:solidFill>
                    <a:schemeClr val="bg1"/>
                  </a:solidFill>
                </a:rPr>
                <a:t>Aprobación de estrategias de operación y mantenimiento del SUG</a:t>
              </a:r>
              <a:endParaRPr lang="es-CO" sz="1141" b="1" dirty="0">
                <a:solidFill>
                  <a:schemeClr val="bg1"/>
                </a:solidFill>
                <a:latin typeface="Arial Narrow" panose="020B0606020202030204" pitchFamily="34" charset="0"/>
              </a:endParaRPr>
            </a:p>
          </p:txBody>
        </p:sp>
      </p:grpSp>
      <p:grpSp>
        <p:nvGrpSpPr>
          <p:cNvPr id="2" name="Grupo 1">
            <a:extLst>
              <a:ext uri="{FF2B5EF4-FFF2-40B4-BE49-F238E27FC236}">
                <a16:creationId xmlns:a16="http://schemas.microsoft.com/office/drawing/2014/main" id="{063F94EB-B6A5-4CD1-B05E-2FAF7FEF0221}"/>
              </a:ext>
            </a:extLst>
          </p:cNvPr>
          <p:cNvGrpSpPr/>
          <p:nvPr/>
        </p:nvGrpSpPr>
        <p:grpSpPr>
          <a:xfrm>
            <a:off x="5243446" y="1227966"/>
            <a:ext cx="1705117" cy="1631266"/>
            <a:chOff x="5463925" y="2215734"/>
            <a:chExt cx="1705117" cy="1631266"/>
          </a:xfrm>
        </p:grpSpPr>
        <p:sp>
          <p:nvSpPr>
            <p:cNvPr id="11" name="Freeform 16"/>
            <p:cNvSpPr>
              <a:spLocks/>
            </p:cNvSpPr>
            <p:nvPr/>
          </p:nvSpPr>
          <p:spPr bwMode="auto">
            <a:xfrm rot="13436646" flipH="1">
              <a:off x="5463925" y="2215734"/>
              <a:ext cx="1689161" cy="1631266"/>
            </a:xfrm>
            <a:custGeom>
              <a:avLst/>
              <a:gdLst>
                <a:gd name="T0" fmla="*/ 660 w 1663"/>
                <a:gd name="T1" fmla="*/ 0 h 1629"/>
                <a:gd name="T2" fmla="*/ 811 w 1663"/>
                <a:gd name="T3" fmla="*/ 71 h 1629"/>
                <a:gd name="T4" fmla="*/ 1658 w 1663"/>
                <a:gd name="T5" fmla="*/ 472 h 1629"/>
                <a:gd name="T6" fmla="*/ 1663 w 1663"/>
                <a:gd name="T7" fmla="*/ 474 h 1629"/>
                <a:gd name="T8" fmla="*/ 1274 w 1663"/>
                <a:gd name="T9" fmla="*/ 1383 h 1629"/>
                <a:gd name="T10" fmla="*/ 447 w 1663"/>
                <a:gd name="T11" fmla="*/ 1608 h 1629"/>
                <a:gd name="T12" fmla="*/ 374 w 1663"/>
                <a:gd name="T13" fmla="*/ 1629 h 1629"/>
                <a:gd name="T14" fmla="*/ 55 w 1663"/>
                <a:gd name="T15" fmla="*/ 735 h 1629"/>
                <a:gd name="T16" fmla="*/ 0 w 1663"/>
                <a:gd name="T17" fmla="*/ 585 h 1629"/>
                <a:gd name="T18" fmla="*/ 101 w 1663"/>
                <a:gd name="T19" fmla="*/ 525 h 1629"/>
                <a:gd name="T20" fmla="*/ 197 w 1663"/>
                <a:gd name="T21" fmla="*/ 460 h 1629"/>
                <a:gd name="T22" fmla="*/ 286 w 1663"/>
                <a:gd name="T23" fmla="*/ 391 h 1629"/>
                <a:gd name="T24" fmla="*/ 261 w 1663"/>
                <a:gd name="T25" fmla="*/ 213 h 1629"/>
                <a:gd name="T26" fmla="*/ 431 w 1663"/>
                <a:gd name="T27" fmla="*/ 259 h 1629"/>
                <a:gd name="T28" fmla="*/ 478 w 1663"/>
                <a:gd name="T29" fmla="*/ 213 h 1629"/>
                <a:gd name="T30" fmla="*/ 518 w 1663"/>
                <a:gd name="T31" fmla="*/ 169 h 1629"/>
                <a:gd name="T32" fmla="*/ 554 w 1663"/>
                <a:gd name="T33" fmla="*/ 130 h 1629"/>
                <a:gd name="T34" fmla="*/ 585 w 1663"/>
                <a:gd name="T35" fmla="*/ 94 h 1629"/>
                <a:gd name="T36" fmla="*/ 612 w 1663"/>
                <a:gd name="T37" fmla="*/ 61 h 1629"/>
                <a:gd name="T38" fmla="*/ 631 w 1663"/>
                <a:gd name="T39" fmla="*/ 36 h 1629"/>
                <a:gd name="T40" fmla="*/ 646 w 1663"/>
                <a:gd name="T41" fmla="*/ 17 h 1629"/>
                <a:gd name="T42" fmla="*/ 656 w 1663"/>
                <a:gd name="T43" fmla="*/ 3 h 1629"/>
                <a:gd name="T44" fmla="*/ 660 w 1663"/>
                <a:gd name="T45" fmla="*/ 0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3" h="1629">
                  <a:moveTo>
                    <a:pt x="660" y="0"/>
                  </a:moveTo>
                  <a:lnTo>
                    <a:pt x="811" y="71"/>
                  </a:lnTo>
                  <a:lnTo>
                    <a:pt x="1658" y="472"/>
                  </a:lnTo>
                  <a:lnTo>
                    <a:pt x="1663" y="474"/>
                  </a:lnTo>
                  <a:lnTo>
                    <a:pt x="1274" y="1383"/>
                  </a:lnTo>
                  <a:lnTo>
                    <a:pt x="447" y="1608"/>
                  </a:lnTo>
                  <a:lnTo>
                    <a:pt x="374" y="1629"/>
                  </a:lnTo>
                  <a:lnTo>
                    <a:pt x="55" y="735"/>
                  </a:lnTo>
                  <a:lnTo>
                    <a:pt x="0" y="585"/>
                  </a:lnTo>
                  <a:lnTo>
                    <a:pt x="101" y="525"/>
                  </a:lnTo>
                  <a:lnTo>
                    <a:pt x="197" y="460"/>
                  </a:lnTo>
                  <a:lnTo>
                    <a:pt x="286" y="391"/>
                  </a:lnTo>
                  <a:lnTo>
                    <a:pt x="261" y="213"/>
                  </a:lnTo>
                  <a:lnTo>
                    <a:pt x="431" y="259"/>
                  </a:lnTo>
                  <a:lnTo>
                    <a:pt x="478" y="213"/>
                  </a:lnTo>
                  <a:lnTo>
                    <a:pt x="518" y="169"/>
                  </a:lnTo>
                  <a:lnTo>
                    <a:pt x="554" y="130"/>
                  </a:lnTo>
                  <a:lnTo>
                    <a:pt x="585" y="94"/>
                  </a:lnTo>
                  <a:lnTo>
                    <a:pt x="612" y="61"/>
                  </a:lnTo>
                  <a:lnTo>
                    <a:pt x="631" y="36"/>
                  </a:lnTo>
                  <a:lnTo>
                    <a:pt x="646" y="17"/>
                  </a:lnTo>
                  <a:lnTo>
                    <a:pt x="656" y="3"/>
                  </a:lnTo>
                  <a:lnTo>
                    <a:pt x="660" y="0"/>
                  </a:lnTo>
                  <a:close/>
                </a:path>
              </a:pathLst>
            </a:custGeom>
            <a:solidFill>
              <a:schemeClr val="accent6"/>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2" name="Freeform 17"/>
            <p:cNvSpPr>
              <a:spLocks/>
            </p:cNvSpPr>
            <p:nvPr/>
          </p:nvSpPr>
          <p:spPr bwMode="auto">
            <a:xfrm rot="13436646" flipH="1">
              <a:off x="5540825" y="2230634"/>
              <a:ext cx="1628217" cy="1560167"/>
            </a:xfrm>
            <a:custGeom>
              <a:avLst/>
              <a:gdLst>
                <a:gd name="T0" fmla="*/ 756 w 1603"/>
                <a:gd name="T1" fmla="*/ 0 h 1558"/>
                <a:gd name="T2" fmla="*/ 1603 w 1603"/>
                <a:gd name="T3" fmla="*/ 401 h 1558"/>
                <a:gd name="T4" fmla="*/ 1591 w 1603"/>
                <a:gd name="T5" fmla="*/ 428 h 1558"/>
                <a:gd name="T6" fmla="*/ 1576 w 1603"/>
                <a:gd name="T7" fmla="*/ 460 h 1558"/>
                <a:gd name="T8" fmla="*/ 1557 w 1603"/>
                <a:gd name="T9" fmla="*/ 502 h 1558"/>
                <a:gd name="T10" fmla="*/ 1534 w 1603"/>
                <a:gd name="T11" fmla="*/ 549 h 1558"/>
                <a:gd name="T12" fmla="*/ 1505 w 1603"/>
                <a:gd name="T13" fmla="*/ 602 h 1558"/>
                <a:gd name="T14" fmla="*/ 1472 w 1603"/>
                <a:gd name="T15" fmla="*/ 658 h 1558"/>
                <a:gd name="T16" fmla="*/ 1434 w 1603"/>
                <a:gd name="T17" fmla="*/ 719 h 1558"/>
                <a:gd name="T18" fmla="*/ 1390 w 1603"/>
                <a:gd name="T19" fmla="*/ 783 h 1558"/>
                <a:gd name="T20" fmla="*/ 1342 w 1603"/>
                <a:gd name="T21" fmla="*/ 850 h 1558"/>
                <a:gd name="T22" fmla="*/ 1288 w 1603"/>
                <a:gd name="T23" fmla="*/ 919 h 1558"/>
                <a:gd name="T24" fmla="*/ 1227 w 1603"/>
                <a:gd name="T25" fmla="*/ 988 h 1558"/>
                <a:gd name="T26" fmla="*/ 1161 w 1603"/>
                <a:gd name="T27" fmla="*/ 1057 h 1558"/>
                <a:gd name="T28" fmla="*/ 1088 w 1603"/>
                <a:gd name="T29" fmla="*/ 1126 h 1558"/>
                <a:gd name="T30" fmla="*/ 1010 w 1603"/>
                <a:gd name="T31" fmla="*/ 1195 h 1558"/>
                <a:gd name="T32" fmla="*/ 923 w 1603"/>
                <a:gd name="T33" fmla="*/ 1261 h 1558"/>
                <a:gd name="T34" fmla="*/ 831 w 1603"/>
                <a:gd name="T35" fmla="*/ 1324 h 1558"/>
                <a:gd name="T36" fmla="*/ 733 w 1603"/>
                <a:gd name="T37" fmla="*/ 1385 h 1558"/>
                <a:gd name="T38" fmla="*/ 626 w 1603"/>
                <a:gd name="T39" fmla="*/ 1441 h 1558"/>
                <a:gd name="T40" fmla="*/ 513 w 1603"/>
                <a:gd name="T41" fmla="*/ 1493 h 1558"/>
                <a:gd name="T42" fmla="*/ 392 w 1603"/>
                <a:gd name="T43" fmla="*/ 1537 h 1558"/>
                <a:gd name="T44" fmla="*/ 319 w 1603"/>
                <a:gd name="T45" fmla="*/ 1558 h 1558"/>
                <a:gd name="T46" fmla="*/ 0 w 1603"/>
                <a:gd name="T47" fmla="*/ 664 h 1558"/>
                <a:gd name="T48" fmla="*/ 100 w 1603"/>
                <a:gd name="T49" fmla="*/ 610 h 1558"/>
                <a:gd name="T50" fmla="*/ 194 w 1603"/>
                <a:gd name="T51" fmla="*/ 552 h 1558"/>
                <a:gd name="T52" fmla="*/ 281 w 1603"/>
                <a:gd name="T53" fmla="*/ 491 h 1558"/>
                <a:gd name="T54" fmla="*/ 361 w 1603"/>
                <a:gd name="T55" fmla="*/ 428 h 1558"/>
                <a:gd name="T56" fmla="*/ 434 w 1603"/>
                <a:gd name="T57" fmla="*/ 366 h 1558"/>
                <a:gd name="T58" fmla="*/ 499 w 1603"/>
                <a:gd name="T59" fmla="*/ 303 h 1558"/>
                <a:gd name="T60" fmla="*/ 559 w 1603"/>
                <a:gd name="T61" fmla="*/ 243 h 1558"/>
                <a:gd name="T62" fmla="*/ 613 w 1603"/>
                <a:gd name="T63" fmla="*/ 184 h 1558"/>
                <a:gd name="T64" fmla="*/ 659 w 1603"/>
                <a:gd name="T65" fmla="*/ 130 h 1558"/>
                <a:gd name="T66" fmla="*/ 697 w 1603"/>
                <a:gd name="T67" fmla="*/ 80 h 1558"/>
                <a:gd name="T68" fmla="*/ 730 w 1603"/>
                <a:gd name="T69" fmla="*/ 38 h 1558"/>
                <a:gd name="T70" fmla="*/ 756 w 1603"/>
                <a:gd name="T71"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3" h="1558">
                  <a:moveTo>
                    <a:pt x="756" y="0"/>
                  </a:moveTo>
                  <a:lnTo>
                    <a:pt x="1603" y="401"/>
                  </a:lnTo>
                  <a:lnTo>
                    <a:pt x="1591" y="428"/>
                  </a:lnTo>
                  <a:lnTo>
                    <a:pt x="1576" y="460"/>
                  </a:lnTo>
                  <a:lnTo>
                    <a:pt x="1557" y="502"/>
                  </a:lnTo>
                  <a:lnTo>
                    <a:pt x="1534" y="549"/>
                  </a:lnTo>
                  <a:lnTo>
                    <a:pt x="1505" y="602"/>
                  </a:lnTo>
                  <a:lnTo>
                    <a:pt x="1472" y="658"/>
                  </a:lnTo>
                  <a:lnTo>
                    <a:pt x="1434" y="719"/>
                  </a:lnTo>
                  <a:lnTo>
                    <a:pt x="1390" y="783"/>
                  </a:lnTo>
                  <a:lnTo>
                    <a:pt x="1342" y="850"/>
                  </a:lnTo>
                  <a:lnTo>
                    <a:pt x="1288" y="919"/>
                  </a:lnTo>
                  <a:lnTo>
                    <a:pt x="1227" y="988"/>
                  </a:lnTo>
                  <a:lnTo>
                    <a:pt x="1161" y="1057"/>
                  </a:lnTo>
                  <a:lnTo>
                    <a:pt x="1088" y="1126"/>
                  </a:lnTo>
                  <a:lnTo>
                    <a:pt x="1010" y="1195"/>
                  </a:lnTo>
                  <a:lnTo>
                    <a:pt x="923" y="1261"/>
                  </a:lnTo>
                  <a:lnTo>
                    <a:pt x="831" y="1324"/>
                  </a:lnTo>
                  <a:lnTo>
                    <a:pt x="733" y="1385"/>
                  </a:lnTo>
                  <a:lnTo>
                    <a:pt x="626" y="1441"/>
                  </a:lnTo>
                  <a:lnTo>
                    <a:pt x="513" y="1493"/>
                  </a:lnTo>
                  <a:lnTo>
                    <a:pt x="392" y="1537"/>
                  </a:lnTo>
                  <a:lnTo>
                    <a:pt x="319" y="1558"/>
                  </a:lnTo>
                  <a:lnTo>
                    <a:pt x="0" y="664"/>
                  </a:lnTo>
                  <a:lnTo>
                    <a:pt x="100" y="610"/>
                  </a:lnTo>
                  <a:lnTo>
                    <a:pt x="194" y="552"/>
                  </a:lnTo>
                  <a:lnTo>
                    <a:pt x="281" y="491"/>
                  </a:lnTo>
                  <a:lnTo>
                    <a:pt x="361" y="428"/>
                  </a:lnTo>
                  <a:lnTo>
                    <a:pt x="434" y="366"/>
                  </a:lnTo>
                  <a:lnTo>
                    <a:pt x="499" y="303"/>
                  </a:lnTo>
                  <a:lnTo>
                    <a:pt x="559" y="243"/>
                  </a:lnTo>
                  <a:lnTo>
                    <a:pt x="613" y="184"/>
                  </a:lnTo>
                  <a:lnTo>
                    <a:pt x="659" y="130"/>
                  </a:lnTo>
                  <a:lnTo>
                    <a:pt x="697" y="80"/>
                  </a:lnTo>
                  <a:lnTo>
                    <a:pt x="730" y="38"/>
                  </a:lnTo>
                  <a:lnTo>
                    <a:pt x="756" y="0"/>
                  </a:lnTo>
                  <a:close/>
                </a:path>
              </a:pathLst>
            </a:custGeom>
            <a:solidFill>
              <a:schemeClr val="accent6">
                <a:lumMod val="60000"/>
                <a:lumOff val="40000"/>
                <a:alpha val="5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3" name="TextBox 121"/>
            <p:cNvSpPr txBox="1"/>
            <p:nvPr/>
          </p:nvSpPr>
          <p:spPr>
            <a:xfrm>
              <a:off x="5798305" y="2876453"/>
              <a:ext cx="1058392" cy="443455"/>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141" b="1" dirty="0">
                  <a:solidFill>
                    <a:schemeClr val="bg1"/>
                  </a:solidFill>
                </a:rPr>
                <a:t>Operación del SUG</a:t>
              </a:r>
              <a:endParaRPr lang="es-CO" sz="1141" b="1" dirty="0">
                <a:solidFill>
                  <a:schemeClr val="bg1"/>
                </a:solidFill>
                <a:latin typeface="Arial Narrow" panose="020B0606020202030204" pitchFamily="34" charset="0"/>
              </a:endParaRPr>
            </a:p>
          </p:txBody>
        </p:sp>
      </p:gr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023" y="1164092"/>
            <a:ext cx="1573410" cy="1608636"/>
          </a:xfrm>
          <a:prstGeom prst="rect">
            <a:avLst/>
          </a:prstGeom>
        </p:spPr>
      </p:pic>
      <p:grpSp>
        <p:nvGrpSpPr>
          <p:cNvPr id="34" name="Grupo 33"/>
          <p:cNvGrpSpPr/>
          <p:nvPr/>
        </p:nvGrpSpPr>
        <p:grpSpPr>
          <a:xfrm>
            <a:off x="7543241" y="4197885"/>
            <a:ext cx="1375500" cy="630030"/>
            <a:chOff x="9960651" y="5388476"/>
            <a:chExt cx="1474188" cy="773920"/>
          </a:xfrm>
        </p:grpSpPr>
        <p:sp>
          <p:nvSpPr>
            <p:cNvPr id="35" name="Freeform 8"/>
            <p:cNvSpPr>
              <a:spLocks/>
            </p:cNvSpPr>
            <p:nvPr/>
          </p:nvSpPr>
          <p:spPr bwMode="auto">
            <a:xfrm flipH="1">
              <a:off x="9960651" y="5388476"/>
              <a:ext cx="381570" cy="379774"/>
            </a:xfrm>
            <a:custGeom>
              <a:avLst/>
              <a:gdLst>
                <a:gd name="T0" fmla="*/ 382 w 1547"/>
                <a:gd name="T1" fmla="*/ 0 h 1729"/>
                <a:gd name="T2" fmla="*/ 390 w 1547"/>
                <a:gd name="T3" fmla="*/ 2 h 1729"/>
                <a:gd name="T4" fmla="*/ 1264 w 1547"/>
                <a:gd name="T5" fmla="*/ 332 h 1729"/>
                <a:gd name="T6" fmla="*/ 1422 w 1547"/>
                <a:gd name="T7" fmla="*/ 390 h 1729"/>
                <a:gd name="T8" fmla="*/ 1420 w 1547"/>
                <a:gd name="T9" fmla="*/ 395 h 1729"/>
                <a:gd name="T10" fmla="*/ 1418 w 1547"/>
                <a:gd name="T11" fmla="*/ 411 h 1729"/>
                <a:gd name="T12" fmla="*/ 1414 w 1547"/>
                <a:gd name="T13" fmla="*/ 436 h 1729"/>
                <a:gd name="T14" fmla="*/ 1410 w 1547"/>
                <a:gd name="T15" fmla="*/ 468 h 1729"/>
                <a:gd name="T16" fmla="*/ 1406 w 1547"/>
                <a:gd name="T17" fmla="*/ 508 h 1729"/>
                <a:gd name="T18" fmla="*/ 1403 w 1547"/>
                <a:gd name="T19" fmla="*/ 556 h 1729"/>
                <a:gd name="T20" fmla="*/ 1399 w 1547"/>
                <a:gd name="T21" fmla="*/ 610 h 1729"/>
                <a:gd name="T22" fmla="*/ 1395 w 1547"/>
                <a:gd name="T23" fmla="*/ 670 h 1729"/>
                <a:gd name="T24" fmla="*/ 1395 w 1547"/>
                <a:gd name="T25" fmla="*/ 733 h 1729"/>
                <a:gd name="T26" fmla="*/ 1547 w 1547"/>
                <a:gd name="T27" fmla="*/ 823 h 1729"/>
                <a:gd name="T28" fmla="*/ 1401 w 1547"/>
                <a:gd name="T29" fmla="*/ 931 h 1729"/>
                <a:gd name="T30" fmla="*/ 1412 w 1547"/>
                <a:gd name="T31" fmla="*/ 1044 h 1729"/>
                <a:gd name="T32" fmla="*/ 1431 w 1547"/>
                <a:gd name="T33" fmla="*/ 1157 h 1729"/>
                <a:gd name="T34" fmla="*/ 1460 w 1547"/>
                <a:gd name="T35" fmla="*/ 1270 h 1729"/>
                <a:gd name="T36" fmla="*/ 1314 w 1547"/>
                <a:gd name="T37" fmla="*/ 1338 h 1729"/>
                <a:gd name="T38" fmla="*/ 451 w 1547"/>
                <a:gd name="T39" fmla="*/ 1729 h 1729"/>
                <a:gd name="T40" fmla="*/ 414 w 1547"/>
                <a:gd name="T41" fmla="*/ 1664 h 1729"/>
                <a:gd name="T42" fmla="*/ 0 w 1547"/>
                <a:gd name="T43" fmla="*/ 913 h 1729"/>
                <a:gd name="T44" fmla="*/ 382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382" y="0"/>
                  </a:moveTo>
                  <a:lnTo>
                    <a:pt x="390" y="2"/>
                  </a:lnTo>
                  <a:lnTo>
                    <a:pt x="1264" y="332"/>
                  </a:lnTo>
                  <a:lnTo>
                    <a:pt x="1422" y="390"/>
                  </a:lnTo>
                  <a:lnTo>
                    <a:pt x="1420" y="395"/>
                  </a:lnTo>
                  <a:lnTo>
                    <a:pt x="1418" y="411"/>
                  </a:lnTo>
                  <a:lnTo>
                    <a:pt x="1414" y="436"/>
                  </a:lnTo>
                  <a:lnTo>
                    <a:pt x="1410" y="468"/>
                  </a:lnTo>
                  <a:lnTo>
                    <a:pt x="1406" y="508"/>
                  </a:lnTo>
                  <a:lnTo>
                    <a:pt x="1403" y="556"/>
                  </a:lnTo>
                  <a:lnTo>
                    <a:pt x="1399" y="610"/>
                  </a:lnTo>
                  <a:lnTo>
                    <a:pt x="1395" y="670"/>
                  </a:lnTo>
                  <a:lnTo>
                    <a:pt x="1395" y="733"/>
                  </a:lnTo>
                  <a:lnTo>
                    <a:pt x="1547" y="823"/>
                  </a:lnTo>
                  <a:lnTo>
                    <a:pt x="1401" y="931"/>
                  </a:lnTo>
                  <a:lnTo>
                    <a:pt x="1412" y="1044"/>
                  </a:lnTo>
                  <a:lnTo>
                    <a:pt x="1431" y="1157"/>
                  </a:lnTo>
                  <a:lnTo>
                    <a:pt x="1460" y="1270"/>
                  </a:lnTo>
                  <a:lnTo>
                    <a:pt x="1314" y="1338"/>
                  </a:lnTo>
                  <a:lnTo>
                    <a:pt x="451" y="1729"/>
                  </a:lnTo>
                  <a:lnTo>
                    <a:pt x="414" y="1664"/>
                  </a:lnTo>
                  <a:lnTo>
                    <a:pt x="0" y="913"/>
                  </a:lnTo>
                  <a:lnTo>
                    <a:pt x="382"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36" name="Freeform 9"/>
            <p:cNvSpPr>
              <a:spLocks/>
            </p:cNvSpPr>
            <p:nvPr/>
          </p:nvSpPr>
          <p:spPr bwMode="auto">
            <a:xfrm flipH="1">
              <a:off x="10020191" y="5388917"/>
              <a:ext cx="268850" cy="379334"/>
            </a:xfrm>
            <a:custGeom>
              <a:avLst/>
              <a:gdLst>
                <a:gd name="T0" fmla="*/ 166 w 1090"/>
                <a:gd name="T1" fmla="*/ 0 h 1727"/>
                <a:gd name="T2" fmla="*/ 1040 w 1090"/>
                <a:gd name="T3" fmla="*/ 330 h 1727"/>
                <a:gd name="T4" fmla="*/ 1031 w 1090"/>
                <a:gd name="T5" fmla="*/ 378 h 1727"/>
                <a:gd name="T6" fmla="*/ 1021 w 1090"/>
                <a:gd name="T7" fmla="*/ 437 h 1727"/>
                <a:gd name="T8" fmla="*/ 1014 w 1090"/>
                <a:gd name="T9" fmla="*/ 508 h 1727"/>
                <a:gd name="T10" fmla="*/ 1006 w 1090"/>
                <a:gd name="T11" fmla="*/ 589 h 1727"/>
                <a:gd name="T12" fmla="*/ 1002 w 1090"/>
                <a:gd name="T13" fmla="*/ 677 h 1727"/>
                <a:gd name="T14" fmla="*/ 1002 w 1090"/>
                <a:gd name="T15" fmla="*/ 773 h 1727"/>
                <a:gd name="T16" fmla="*/ 1006 w 1090"/>
                <a:gd name="T17" fmla="*/ 875 h 1727"/>
                <a:gd name="T18" fmla="*/ 1016 w 1090"/>
                <a:gd name="T19" fmla="*/ 984 h 1727"/>
                <a:gd name="T20" fmla="*/ 1033 w 1090"/>
                <a:gd name="T21" fmla="*/ 1098 h 1727"/>
                <a:gd name="T22" fmla="*/ 1058 w 1090"/>
                <a:gd name="T23" fmla="*/ 1215 h 1727"/>
                <a:gd name="T24" fmla="*/ 1090 w 1090"/>
                <a:gd name="T25" fmla="*/ 1336 h 1727"/>
                <a:gd name="T26" fmla="*/ 227 w 1090"/>
                <a:gd name="T27" fmla="*/ 1727 h 1727"/>
                <a:gd name="T28" fmla="*/ 190 w 1090"/>
                <a:gd name="T29" fmla="*/ 1662 h 1727"/>
                <a:gd name="T30" fmla="*/ 135 w 1090"/>
                <a:gd name="T31" fmla="*/ 1529 h 1727"/>
                <a:gd name="T32" fmla="*/ 89 w 1090"/>
                <a:gd name="T33" fmla="*/ 1399 h 1727"/>
                <a:gd name="T34" fmla="*/ 54 w 1090"/>
                <a:gd name="T35" fmla="*/ 1272 h 1727"/>
                <a:gd name="T36" fmla="*/ 29 w 1090"/>
                <a:gd name="T37" fmla="*/ 1147 h 1727"/>
                <a:gd name="T38" fmla="*/ 12 w 1090"/>
                <a:gd name="T39" fmla="*/ 1027 h 1727"/>
                <a:gd name="T40" fmla="*/ 2 w 1090"/>
                <a:gd name="T41" fmla="*/ 910 h 1727"/>
                <a:gd name="T42" fmla="*/ 0 w 1090"/>
                <a:gd name="T43" fmla="*/ 796 h 1727"/>
                <a:gd name="T44" fmla="*/ 2 w 1090"/>
                <a:gd name="T45" fmla="*/ 689 h 1727"/>
                <a:gd name="T46" fmla="*/ 12 w 1090"/>
                <a:gd name="T47" fmla="*/ 587 h 1727"/>
                <a:gd name="T48" fmla="*/ 24 w 1090"/>
                <a:gd name="T49" fmla="*/ 491 h 1727"/>
                <a:gd name="T50" fmla="*/ 41 w 1090"/>
                <a:gd name="T51" fmla="*/ 401 h 1727"/>
                <a:gd name="T52" fmla="*/ 58 w 1090"/>
                <a:gd name="T53" fmla="*/ 320 h 1727"/>
                <a:gd name="T54" fmla="*/ 77 w 1090"/>
                <a:gd name="T55" fmla="*/ 245 h 1727"/>
                <a:gd name="T56" fmla="*/ 98 w 1090"/>
                <a:gd name="T57" fmla="*/ 178 h 1727"/>
                <a:gd name="T58" fmla="*/ 118 w 1090"/>
                <a:gd name="T59" fmla="*/ 119 h 1727"/>
                <a:gd name="T60" fmla="*/ 135 w 1090"/>
                <a:gd name="T61" fmla="*/ 71 h 1727"/>
                <a:gd name="T62" fmla="*/ 152 w 1090"/>
                <a:gd name="T63" fmla="*/ 31 h 1727"/>
                <a:gd name="T64" fmla="*/ 166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166" y="0"/>
                  </a:moveTo>
                  <a:lnTo>
                    <a:pt x="1040" y="330"/>
                  </a:lnTo>
                  <a:lnTo>
                    <a:pt x="1031" y="378"/>
                  </a:lnTo>
                  <a:lnTo>
                    <a:pt x="1021" y="437"/>
                  </a:lnTo>
                  <a:lnTo>
                    <a:pt x="1014" y="508"/>
                  </a:lnTo>
                  <a:lnTo>
                    <a:pt x="1006" y="589"/>
                  </a:lnTo>
                  <a:lnTo>
                    <a:pt x="1002" y="677"/>
                  </a:lnTo>
                  <a:lnTo>
                    <a:pt x="1002" y="773"/>
                  </a:lnTo>
                  <a:lnTo>
                    <a:pt x="1006" y="875"/>
                  </a:lnTo>
                  <a:lnTo>
                    <a:pt x="1016" y="984"/>
                  </a:lnTo>
                  <a:lnTo>
                    <a:pt x="1033" y="1098"/>
                  </a:lnTo>
                  <a:lnTo>
                    <a:pt x="1058" y="1215"/>
                  </a:lnTo>
                  <a:lnTo>
                    <a:pt x="1090" y="1336"/>
                  </a:lnTo>
                  <a:lnTo>
                    <a:pt x="227" y="1727"/>
                  </a:lnTo>
                  <a:lnTo>
                    <a:pt x="190" y="1662"/>
                  </a:lnTo>
                  <a:lnTo>
                    <a:pt x="135" y="1529"/>
                  </a:lnTo>
                  <a:lnTo>
                    <a:pt x="89" y="1399"/>
                  </a:lnTo>
                  <a:lnTo>
                    <a:pt x="54" y="1272"/>
                  </a:lnTo>
                  <a:lnTo>
                    <a:pt x="29" y="1147"/>
                  </a:lnTo>
                  <a:lnTo>
                    <a:pt x="12" y="1027"/>
                  </a:lnTo>
                  <a:lnTo>
                    <a:pt x="2" y="910"/>
                  </a:lnTo>
                  <a:lnTo>
                    <a:pt x="0" y="796"/>
                  </a:lnTo>
                  <a:lnTo>
                    <a:pt x="2" y="689"/>
                  </a:lnTo>
                  <a:lnTo>
                    <a:pt x="12" y="587"/>
                  </a:lnTo>
                  <a:lnTo>
                    <a:pt x="24" y="491"/>
                  </a:lnTo>
                  <a:lnTo>
                    <a:pt x="41" y="401"/>
                  </a:lnTo>
                  <a:lnTo>
                    <a:pt x="58" y="320"/>
                  </a:lnTo>
                  <a:lnTo>
                    <a:pt x="77" y="245"/>
                  </a:lnTo>
                  <a:lnTo>
                    <a:pt x="98" y="178"/>
                  </a:lnTo>
                  <a:lnTo>
                    <a:pt x="118" y="119"/>
                  </a:lnTo>
                  <a:lnTo>
                    <a:pt x="135" y="71"/>
                  </a:lnTo>
                  <a:lnTo>
                    <a:pt x="152" y="31"/>
                  </a:lnTo>
                  <a:lnTo>
                    <a:pt x="166"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37" name="Rectángulo 36"/>
            <p:cNvSpPr/>
            <p:nvPr/>
          </p:nvSpPr>
          <p:spPr>
            <a:xfrm>
              <a:off x="9982844" y="5874364"/>
              <a:ext cx="377535" cy="2880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s-CO" sz="761" b="1" dirty="0">
                <a:solidFill>
                  <a:schemeClr val="tx1">
                    <a:lumMod val="65000"/>
                    <a:lumOff val="35000"/>
                  </a:schemeClr>
                </a:solidFill>
                <a:latin typeface="Arial Narrow" panose="020B0606020202030204" pitchFamily="34" charset="0"/>
              </a:endParaRPr>
            </a:p>
          </p:txBody>
        </p:sp>
        <p:sp>
          <p:nvSpPr>
            <p:cNvPr id="38" name="CuadroTexto 37"/>
            <p:cNvSpPr txBox="1"/>
            <p:nvPr/>
          </p:nvSpPr>
          <p:spPr>
            <a:xfrm>
              <a:off x="10403590" y="545924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Responsabilidades</a:t>
              </a:r>
            </a:p>
          </p:txBody>
        </p:sp>
        <p:sp>
          <p:nvSpPr>
            <p:cNvPr id="39" name="CuadroTexto 38"/>
            <p:cNvSpPr txBox="1"/>
            <p:nvPr/>
          </p:nvSpPr>
          <p:spPr>
            <a:xfrm>
              <a:off x="10414364" y="590980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Actividades</a:t>
              </a:r>
            </a:p>
          </p:txBody>
        </p:sp>
      </p:grpSp>
      <p:sp>
        <p:nvSpPr>
          <p:cNvPr id="41" name="9 Rectángulo"/>
          <p:cNvSpPr/>
          <p:nvPr/>
        </p:nvSpPr>
        <p:spPr>
          <a:xfrm>
            <a:off x="1108454" y="132348"/>
            <a:ext cx="6778753" cy="12464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400" b="1" dirty="0">
                <a:solidFill>
                  <a:schemeClr val="tx1">
                    <a:lumMod val="65000"/>
                    <a:lumOff val="35000"/>
                  </a:schemeClr>
                </a:solidFill>
                <a:latin typeface="Arial Narrow" panose="020B0606020202030204" pitchFamily="34" charset="0"/>
              </a:rPr>
              <a:t>Roles y responsabilidades </a:t>
            </a:r>
          </a:p>
          <a:p>
            <a:pPr lvl="1" algn="ctr"/>
            <a:r>
              <a:rPr lang="es-ES" sz="2400" b="1" dirty="0">
                <a:solidFill>
                  <a:schemeClr val="accent5">
                    <a:lumMod val="50000"/>
                  </a:schemeClr>
                </a:solidFill>
                <a:latin typeface="Arial Narrow" panose="020B0606020202030204" pitchFamily="34" charset="0"/>
              </a:rPr>
              <a:t>Equipo multidisciplinario</a:t>
            </a:r>
            <a:endParaRPr lang="es-CO" sz="2400" b="1" dirty="0">
              <a:solidFill>
                <a:schemeClr val="accent5">
                  <a:lumMod val="50000"/>
                </a:schemeClr>
              </a:solidFill>
              <a:latin typeface="Arial Narrow" panose="020B0606020202030204" pitchFamily="34" charset="0"/>
            </a:endParaRPr>
          </a:p>
          <a:p>
            <a:pPr lvl="1" algn="ctr"/>
            <a:endParaRPr lang="es-CO" sz="2400" b="1" dirty="0">
              <a:solidFill>
                <a:schemeClr val="tx1">
                  <a:lumMod val="65000"/>
                  <a:lumOff val="35000"/>
                </a:schemeClr>
              </a:solidFill>
              <a:latin typeface="Arial Narrow" panose="020B0606020202030204" pitchFamily="34" charset="0"/>
            </a:endParaRPr>
          </a:p>
        </p:txBody>
      </p:sp>
      <p:grpSp>
        <p:nvGrpSpPr>
          <p:cNvPr id="31" name="Grupo 30"/>
          <p:cNvGrpSpPr/>
          <p:nvPr/>
        </p:nvGrpSpPr>
        <p:grpSpPr>
          <a:xfrm>
            <a:off x="257197" y="1182343"/>
            <a:ext cx="1262368" cy="302648"/>
            <a:chOff x="1381125" y="1827907"/>
            <a:chExt cx="1327787" cy="318332"/>
          </a:xfrm>
        </p:grpSpPr>
        <p:pic>
          <p:nvPicPr>
            <p:cNvPr id="32" name="Imagen 31">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33" name="CuadroTexto 32">
              <a:hlinkClick r:id="rId3" action="ppaction://hlinksldjump"/>
            </p:cNvPr>
            <p:cNvSpPr txBox="1"/>
            <p:nvPr/>
          </p:nvSpPr>
          <p:spPr>
            <a:xfrm>
              <a:off x="1664115" y="1833843"/>
              <a:ext cx="1044797" cy="312396"/>
            </a:xfrm>
            <a:prstGeom prst="rect">
              <a:avLst/>
            </a:prstGeom>
            <a:noFill/>
          </p:spPr>
          <p:txBody>
            <a:bodyPr wrap="square" rtlCol="0">
              <a:spAutoFit/>
            </a:bodyPr>
            <a:lstStyle/>
            <a:p>
              <a:r>
                <a:rPr lang="es-CO" sz="665" dirty="0">
                  <a:latin typeface="Arial Narrow" panose="020B0606020202030204" pitchFamily="34" charset="0"/>
                </a:rPr>
                <a:t>Regresar a definición de roles y responsabilidades </a:t>
              </a:r>
            </a:p>
          </p:txBody>
        </p:sp>
      </p:grpSp>
      <p:sp>
        <p:nvSpPr>
          <p:cNvPr id="42" name="Marcador de pie de página 2">
            <a:extLst>
              <a:ext uri="{FF2B5EF4-FFF2-40B4-BE49-F238E27FC236}">
                <a16:creationId xmlns:a16="http://schemas.microsoft.com/office/drawing/2014/main" id="{03BC9E80-3AA8-4E4D-B71C-9F2603F8A7CE}"/>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sp>
        <p:nvSpPr>
          <p:cNvPr id="16" name="9 Rectángulo">
            <a:extLst>
              <a:ext uri="{FF2B5EF4-FFF2-40B4-BE49-F238E27FC236}">
                <a16:creationId xmlns:a16="http://schemas.microsoft.com/office/drawing/2014/main" id="{A2B1069A-D93E-4566-AFC9-DC6164BE0FEC}"/>
              </a:ext>
            </a:extLst>
          </p:cNvPr>
          <p:cNvSpPr/>
          <p:nvPr/>
        </p:nvSpPr>
        <p:spPr>
          <a:xfrm>
            <a:off x="1061352" y="2796872"/>
            <a:ext cx="6778753" cy="477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gn="ctr"/>
            <a:r>
              <a:rPr lang="es-ES" sz="2500" b="1" dirty="0">
                <a:solidFill>
                  <a:schemeClr val="accent5">
                    <a:lumMod val="50000"/>
                  </a:schemeClr>
                </a:solidFill>
                <a:latin typeface="Arial Narrow" panose="020B0606020202030204" pitchFamily="34" charset="0"/>
              </a:rPr>
              <a:t>Representante de la Alta Dirección</a:t>
            </a:r>
            <a:endParaRPr lang="es-CO" sz="2500" b="1" dirty="0">
              <a:solidFill>
                <a:schemeClr val="tx1">
                  <a:lumMod val="65000"/>
                  <a:lumOff val="35000"/>
                </a:schemeClr>
              </a:solidFill>
              <a:latin typeface="Arial Narrow" panose="020B0606020202030204" pitchFamily="34" charset="0"/>
            </a:endParaRPr>
          </a:p>
        </p:txBody>
      </p:sp>
      <p:pic>
        <p:nvPicPr>
          <p:cNvPr id="44" name="Imagen 43">
            <a:extLst>
              <a:ext uri="{FF2B5EF4-FFF2-40B4-BE49-F238E27FC236}">
                <a16:creationId xmlns:a16="http://schemas.microsoft.com/office/drawing/2014/main" id="{5EDF304F-99C5-4936-9E52-2D881B9354E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33" b="97468" l="1786" r="100000"/>
                    </a14:imgEffect>
                  </a14:imgLayer>
                </a14:imgProps>
              </a:ext>
            </a:extLst>
          </a:blip>
          <a:stretch>
            <a:fillRect/>
          </a:stretch>
        </p:blipFill>
        <p:spPr>
          <a:xfrm>
            <a:off x="3597758" y="3266796"/>
            <a:ext cx="1540183" cy="1542094"/>
          </a:xfrm>
          <a:prstGeom prst="rect">
            <a:avLst/>
          </a:prstGeom>
        </p:spPr>
      </p:pic>
      <p:grpSp>
        <p:nvGrpSpPr>
          <p:cNvPr id="45" name="Grupo 44">
            <a:extLst>
              <a:ext uri="{FF2B5EF4-FFF2-40B4-BE49-F238E27FC236}">
                <a16:creationId xmlns:a16="http://schemas.microsoft.com/office/drawing/2014/main" id="{B00AE1B9-D766-4393-9E3D-79B9E5C28A25}"/>
              </a:ext>
            </a:extLst>
          </p:cNvPr>
          <p:cNvGrpSpPr/>
          <p:nvPr/>
        </p:nvGrpSpPr>
        <p:grpSpPr>
          <a:xfrm>
            <a:off x="1795065" y="3323964"/>
            <a:ext cx="1665839" cy="1613992"/>
            <a:chOff x="2461884" y="1938541"/>
            <a:chExt cx="1665839" cy="1613992"/>
          </a:xfrm>
        </p:grpSpPr>
        <p:sp>
          <p:nvSpPr>
            <p:cNvPr id="46" name="Freeform 12">
              <a:extLst>
                <a:ext uri="{FF2B5EF4-FFF2-40B4-BE49-F238E27FC236}">
                  <a16:creationId xmlns:a16="http://schemas.microsoft.com/office/drawing/2014/main" id="{3FC55FF6-E179-45C6-AF92-96F8816E3A2C}"/>
                </a:ext>
              </a:extLst>
            </p:cNvPr>
            <p:cNvSpPr>
              <a:spLocks/>
            </p:cNvSpPr>
            <p:nvPr/>
          </p:nvSpPr>
          <p:spPr bwMode="auto">
            <a:xfrm rot="20811798" flipH="1">
              <a:off x="2466483" y="1938541"/>
              <a:ext cx="1661240" cy="1613992"/>
            </a:xfrm>
            <a:custGeom>
              <a:avLst/>
              <a:gdLst>
                <a:gd name="T0" fmla="*/ 466 w 1631"/>
                <a:gd name="T1" fmla="*/ 0 h 1662"/>
                <a:gd name="T2" fmla="*/ 1377 w 1631"/>
                <a:gd name="T3" fmla="*/ 382 h 1662"/>
                <a:gd name="T4" fmla="*/ 1610 w 1631"/>
                <a:gd name="T5" fmla="*/ 1207 h 1662"/>
                <a:gd name="T6" fmla="*/ 1631 w 1631"/>
                <a:gd name="T7" fmla="*/ 1280 h 1662"/>
                <a:gd name="T8" fmla="*/ 740 w 1631"/>
                <a:gd name="T9" fmla="*/ 1606 h 1662"/>
                <a:gd name="T10" fmla="*/ 589 w 1631"/>
                <a:gd name="T11" fmla="*/ 1662 h 1662"/>
                <a:gd name="T12" fmla="*/ 529 w 1631"/>
                <a:gd name="T13" fmla="*/ 1562 h 1662"/>
                <a:gd name="T14" fmla="*/ 464 w 1631"/>
                <a:gd name="T15" fmla="*/ 1466 h 1662"/>
                <a:gd name="T16" fmla="*/ 393 w 1631"/>
                <a:gd name="T17" fmla="*/ 1378 h 1662"/>
                <a:gd name="T18" fmla="*/ 215 w 1631"/>
                <a:gd name="T19" fmla="*/ 1405 h 1662"/>
                <a:gd name="T20" fmla="*/ 259 w 1631"/>
                <a:gd name="T21" fmla="*/ 1234 h 1662"/>
                <a:gd name="T22" fmla="*/ 213 w 1631"/>
                <a:gd name="T23" fmla="*/ 1188 h 1662"/>
                <a:gd name="T24" fmla="*/ 171 w 1631"/>
                <a:gd name="T25" fmla="*/ 1148 h 1662"/>
                <a:gd name="T26" fmla="*/ 130 w 1631"/>
                <a:gd name="T27" fmla="*/ 1113 h 1662"/>
                <a:gd name="T28" fmla="*/ 94 w 1631"/>
                <a:gd name="T29" fmla="*/ 1082 h 1662"/>
                <a:gd name="T30" fmla="*/ 61 w 1631"/>
                <a:gd name="T31" fmla="*/ 1056 h 1662"/>
                <a:gd name="T32" fmla="*/ 36 w 1631"/>
                <a:gd name="T33" fmla="*/ 1035 h 1662"/>
                <a:gd name="T34" fmla="*/ 15 w 1631"/>
                <a:gd name="T35" fmla="*/ 1021 h 1662"/>
                <a:gd name="T36" fmla="*/ 4 w 1631"/>
                <a:gd name="T37" fmla="*/ 1011 h 1662"/>
                <a:gd name="T38" fmla="*/ 0 w 1631"/>
                <a:gd name="T39" fmla="*/ 1008 h 1662"/>
                <a:gd name="T40" fmla="*/ 69 w 1631"/>
                <a:gd name="T41" fmla="*/ 856 h 1662"/>
                <a:gd name="T42" fmla="*/ 462 w 1631"/>
                <a:gd name="T43" fmla="*/ 6 h 1662"/>
                <a:gd name="T44" fmla="*/ 466 w 1631"/>
                <a:gd name="T45" fmla="*/ 0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1" h="1662">
                  <a:moveTo>
                    <a:pt x="466" y="0"/>
                  </a:moveTo>
                  <a:lnTo>
                    <a:pt x="1377" y="382"/>
                  </a:lnTo>
                  <a:lnTo>
                    <a:pt x="1610" y="1207"/>
                  </a:lnTo>
                  <a:lnTo>
                    <a:pt x="1631" y="1280"/>
                  </a:lnTo>
                  <a:lnTo>
                    <a:pt x="740" y="1606"/>
                  </a:lnTo>
                  <a:lnTo>
                    <a:pt x="589" y="1662"/>
                  </a:lnTo>
                  <a:lnTo>
                    <a:pt x="529" y="1562"/>
                  </a:lnTo>
                  <a:lnTo>
                    <a:pt x="464" y="1466"/>
                  </a:lnTo>
                  <a:lnTo>
                    <a:pt x="393" y="1378"/>
                  </a:lnTo>
                  <a:lnTo>
                    <a:pt x="215" y="1405"/>
                  </a:lnTo>
                  <a:lnTo>
                    <a:pt x="259" y="1234"/>
                  </a:lnTo>
                  <a:lnTo>
                    <a:pt x="213" y="1188"/>
                  </a:lnTo>
                  <a:lnTo>
                    <a:pt x="171" y="1148"/>
                  </a:lnTo>
                  <a:lnTo>
                    <a:pt x="130" y="1113"/>
                  </a:lnTo>
                  <a:lnTo>
                    <a:pt x="94" y="1082"/>
                  </a:lnTo>
                  <a:lnTo>
                    <a:pt x="61" y="1056"/>
                  </a:lnTo>
                  <a:lnTo>
                    <a:pt x="36" y="1035"/>
                  </a:lnTo>
                  <a:lnTo>
                    <a:pt x="15" y="1021"/>
                  </a:lnTo>
                  <a:lnTo>
                    <a:pt x="4" y="1011"/>
                  </a:lnTo>
                  <a:lnTo>
                    <a:pt x="0" y="1008"/>
                  </a:lnTo>
                  <a:lnTo>
                    <a:pt x="69" y="856"/>
                  </a:lnTo>
                  <a:lnTo>
                    <a:pt x="462" y="6"/>
                  </a:lnTo>
                  <a:lnTo>
                    <a:pt x="466" y="0"/>
                  </a:lnTo>
                  <a:close/>
                </a:path>
              </a:pathLst>
            </a:custGeom>
            <a:solidFill>
              <a:schemeClr val="accent4"/>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47" name="Freeform 13">
              <a:extLst>
                <a:ext uri="{FF2B5EF4-FFF2-40B4-BE49-F238E27FC236}">
                  <a16:creationId xmlns:a16="http://schemas.microsoft.com/office/drawing/2014/main" id="{13271CAD-3E68-43A3-9D73-6C16DD7571DA}"/>
                </a:ext>
              </a:extLst>
            </p:cNvPr>
            <p:cNvSpPr>
              <a:spLocks/>
            </p:cNvSpPr>
            <p:nvPr/>
          </p:nvSpPr>
          <p:spPr bwMode="auto">
            <a:xfrm rot="20811798" flipH="1">
              <a:off x="2461884" y="1952989"/>
              <a:ext cx="1590961" cy="1553782"/>
            </a:xfrm>
            <a:custGeom>
              <a:avLst/>
              <a:gdLst>
                <a:gd name="T0" fmla="*/ 393 w 1562"/>
                <a:gd name="T1" fmla="*/ 0 h 1600"/>
                <a:gd name="T2" fmla="*/ 420 w 1562"/>
                <a:gd name="T3" fmla="*/ 11 h 1600"/>
                <a:gd name="T4" fmla="*/ 455 w 1562"/>
                <a:gd name="T5" fmla="*/ 27 h 1600"/>
                <a:gd name="T6" fmla="*/ 495 w 1562"/>
                <a:gd name="T7" fmla="*/ 44 h 1600"/>
                <a:gd name="T8" fmla="*/ 543 w 1562"/>
                <a:gd name="T9" fmla="*/ 69 h 1600"/>
                <a:gd name="T10" fmla="*/ 595 w 1562"/>
                <a:gd name="T11" fmla="*/ 96 h 1600"/>
                <a:gd name="T12" fmla="*/ 652 w 1562"/>
                <a:gd name="T13" fmla="*/ 128 h 1600"/>
                <a:gd name="T14" fmla="*/ 714 w 1562"/>
                <a:gd name="T15" fmla="*/ 167 h 1600"/>
                <a:gd name="T16" fmla="*/ 779 w 1562"/>
                <a:gd name="T17" fmla="*/ 209 h 1600"/>
                <a:gd name="T18" fmla="*/ 846 w 1562"/>
                <a:gd name="T19" fmla="*/ 257 h 1600"/>
                <a:gd name="T20" fmla="*/ 915 w 1562"/>
                <a:gd name="T21" fmla="*/ 311 h 1600"/>
                <a:gd name="T22" fmla="*/ 984 w 1562"/>
                <a:gd name="T23" fmla="*/ 370 h 1600"/>
                <a:gd name="T24" fmla="*/ 1053 w 1562"/>
                <a:gd name="T25" fmla="*/ 437 h 1600"/>
                <a:gd name="T26" fmla="*/ 1124 w 1562"/>
                <a:gd name="T27" fmla="*/ 508 h 1600"/>
                <a:gd name="T28" fmla="*/ 1193 w 1562"/>
                <a:gd name="T29" fmla="*/ 587 h 1600"/>
                <a:gd name="T30" fmla="*/ 1259 w 1562"/>
                <a:gd name="T31" fmla="*/ 672 h 1600"/>
                <a:gd name="T32" fmla="*/ 1324 w 1562"/>
                <a:gd name="T33" fmla="*/ 764 h 1600"/>
                <a:gd name="T34" fmla="*/ 1385 w 1562"/>
                <a:gd name="T35" fmla="*/ 862 h 1600"/>
                <a:gd name="T36" fmla="*/ 1441 w 1562"/>
                <a:gd name="T37" fmla="*/ 967 h 1600"/>
                <a:gd name="T38" fmla="*/ 1493 w 1562"/>
                <a:gd name="T39" fmla="*/ 1080 h 1600"/>
                <a:gd name="T40" fmla="*/ 1541 w 1562"/>
                <a:gd name="T41" fmla="*/ 1201 h 1600"/>
                <a:gd name="T42" fmla="*/ 1562 w 1562"/>
                <a:gd name="T43" fmla="*/ 1274 h 1600"/>
                <a:gd name="T44" fmla="*/ 671 w 1562"/>
                <a:gd name="T45" fmla="*/ 1600 h 1600"/>
                <a:gd name="T46" fmla="*/ 616 w 1562"/>
                <a:gd name="T47" fmla="*/ 1501 h 1600"/>
                <a:gd name="T48" fmla="*/ 556 w 1562"/>
                <a:gd name="T49" fmla="*/ 1407 h 1600"/>
                <a:gd name="T50" fmla="*/ 495 w 1562"/>
                <a:gd name="T51" fmla="*/ 1320 h 1600"/>
                <a:gd name="T52" fmla="*/ 432 w 1562"/>
                <a:gd name="T53" fmla="*/ 1242 h 1600"/>
                <a:gd name="T54" fmla="*/ 368 w 1562"/>
                <a:gd name="T55" fmla="*/ 1169 h 1600"/>
                <a:gd name="T56" fmla="*/ 305 w 1562"/>
                <a:gd name="T57" fmla="*/ 1103 h 1600"/>
                <a:gd name="T58" fmla="*/ 244 w 1562"/>
                <a:gd name="T59" fmla="*/ 1044 h 1600"/>
                <a:gd name="T60" fmla="*/ 186 w 1562"/>
                <a:gd name="T61" fmla="*/ 992 h 1600"/>
                <a:gd name="T62" fmla="*/ 130 w 1562"/>
                <a:gd name="T63" fmla="*/ 946 h 1600"/>
                <a:gd name="T64" fmla="*/ 80 w 1562"/>
                <a:gd name="T65" fmla="*/ 908 h 1600"/>
                <a:gd name="T66" fmla="*/ 38 w 1562"/>
                <a:gd name="T67" fmla="*/ 875 h 1600"/>
                <a:gd name="T68" fmla="*/ 0 w 1562"/>
                <a:gd name="T69" fmla="*/ 850 h 1600"/>
                <a:gd name="T70" fmla="*/ 393 w 1562"/>
                <a:gd name="T71"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2" h="1600">
                  <a:moveTo>
                    <a:pt x="393" y="0"/>
                  </a:moveTo>
                  <a:lnTo>
                    <a:pt x="420" y="11"/>
                  </a:lnTo>
                  <a:lnTo>
                    <a:pt x="455" y="27"/>
                  </a:lnTo>
                  <a:lnTo>
                    <a:pt x="495" y="44"/>
                  </a:lnTo>
                  <a:lnTo>
                    <a:pt x="543" y="69"/>
                  </a:lnTo>
                  <a:lnTo>
                    <a:pt x="595" y="96"/>
                  </a:lnTo>
                  <a:lnTo>
                    <a:pt x="652" y="128"/>
                  </a:lnTo>
                  <a:lnTo>
                    <a:pt x="714" y="167"/>
                  </a:lnTo>
                  <a:lnTo>
                    <a:pt x="779" y="209"/>
                  </a:lnTo>
                  <a:lnTo>
                    <a:pt x="846" y="257"/>
                  </a:lnTo>
                  <a:lnTo>
                    <a:pt x="915" y="311"/>
                  </a:lnTo>
                  <a:lnTo>
                    <a:pt x="984" y="370"/>
                  </a:lnTo>
                  <a:lnTo>
                    <a:pt x="1053" y="437"/>
                  </a:lnTo>
                  <a:lnTo>
                    <a:pt x="1124" y="508"/>
                  </a:lnTo>
                  <a:lnTo>
                    <a:pt x="1193" y="587"/>
                  </a:lnTo>
                  <a:lnTo>
                    <a:pt x="1259" y="672"/>
                  </a:lnTo>
                  <a:lnTo>
                    <a:pt x="1324" y="764"/>
                  </a:lnTo>
                  <a:lnTo>
                    <a:pt x="1385" y="862"/>
                  </a:lnTo>
                  <a:lnTo>
                    <a:pt x="1441" y="967"/>
                  </a:lnTo>
                  <a:lnTo>
                    <a:pt x="1493" y="1080"/>
                  </a:lnTo>
                  <a:lnTo>
                    <a:pt x="1541" y="1201"/>
                  </a:lnTo>
                  <a:lnTo>
                    <a:pt x="1562" y="1274"/>
                  </a:lnTo>
                  <a:lnTo>
                    <a:pt x="671" y="1600"/>
                  </a:lnTo>
                  <a:lnTo>
                    <a:pt x="616" y="1501"/>
                  </a:lnTo>
                  <a:lnTo>
                    <a:pt x="556" y="1407"/>
                  </a:lnTo>
                  <a:lnTo>
                    <a:pt x="495" y="1320"/>
                  </a:lnTo>
                  <a:lnTo>
                    <a:pt x="432" y="1242"/>
                  </a:lnTo>
                  <a:lnTo>
                    <a:pt x="368" y="1169"/>
                  </a:lnTo>
                  <a:lnTo>
                    <a:pt x="305" y="1103"/>
                  </a:lnTo>
                  <a:lnTo>
                    <a:pt x="244" y="1044"/>
                  </a:lnTo>
                  <a:lnTo>
                    <a:pt x="186" y="992"/>
                  </a:lnTo>
                  <a:lnTo>
                    <a:pt x="130" y="946"/>
                  </a:lnTo>
                  <a:lnTo>
                    <a:pt x="80" y="908"/>
                  </a:lnTo>
                  <a:lnTo>
                    <a:pt x="38" y="875"/>
                  </a:lnTo>
                  <a:lnTo>
                    <a:pt x="0" y="850"/>
                  </a:lnTo>
                  <a:lnTo>
                    <a:pt x="393" y="0"/>
                  </a:lnTo>
                  <a:close/>
                </a:path>
              </a:pathLst>
            </a:custGeom>
            <a:solidFill>
              <a:schemeClr val="accent4">
                <a:lumMod val="60000"/>
                <a:lumOff val="40000"/>
                <a:alpha val="5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48" name="TextBox 121">
              <a:extLst>
                <a:ext uri="{FF2B5EF4-FFF2-40B4-BE49-F238E27FC236}">
                  <a16:creationId xmlns:a16="http://schemas.microsoft.com/office/drawing/2014/main" id="{F2D79096-C580-4428-87B4-390E99D54842}"/>
                </a:ext>
              </a:extLst>
            </p:cNvPr>
            <p:cNvSpPr txBox="1"/>
            <p:nvPr/>
          </p:nvSpPr>
          <p:spPr>
            <a:xfrm rot="21543921">
              <a:off x="2681687" y="2362563"/>
              <a:ext cx="1146343" cy="897040"/>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046" b="1" dirty="0">
                  <a:solidFill>
                    <a:schemeClr val="bg1"/>
                  </a:solidFill>
                </a:rPr>
                <a:t>Definición de estrategias de operación y mantenimiento del SUG</a:t>
              </a:r>
              <a:endParaRPr lang="es-CO" sz="1046" b="1" dirty="0">
                <a:solidFill>
                  <a:schemeClr val="bg1"/>
                </a:solidFill>
                <a:latin typeface="Arial Narrow" panose="020B0606020202030204" pitchFamily="34" charset="0"/>
              </a:endParaRPr>
            </a:p>
          </p:txBody>
        </p:sp>
      </p:grpSp>
      <p:sp>
        <p:nvSpPr>
          <p:cNvPr id="49" name="TextBox 121">
            <a:extLst>
              <a:ext uri="{FF2B5EF4-FFF2-40B4-BE49-F238E27FC236}">
                <a16:creationId xmlns:a16="http://schemas.microsoft.com/office/drawing/2014/main" id="{C4D6B353-798F-43AB-85EF-63F2537069A4}"/>
              </a:ext>
            </a:extLst>
          </p:cNvPr>
          <p:cNvSpPr txBox="1"/>
          <p:nvPr/>
        </p:nvSpPr>
        <p:spPr>
          <a:xfrm>
            <a:off x="5342108" y="3696119"/>
            <a:ext cx="1529827" cy="720755"/>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just">
              <a:defRPr sz="12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algn="ctr"/>
            <a:r>
              <a:rPr lang="es-CO" sz="1141" dirty="0"/>
              <a:t>Presentar la estrategia integral al Comité.</a:t>
            </a:r>
          </a:p>
        </p:txBody>
      </p:sp>
      <p:grpSp>
        <p:nvGrpSpPr>
          <p:cNvPr id="40" name="Grupo 39">
            <a:extLst>
              <a:ext uri="{FF2B5EF4-FFF2-40B4-BE49-F238E27FC236}">
                <a16:creationId xmlns:a16="http://schemas.microsoft.com/office/drawing/2014/main" id="{D4791E89-3F59-4156-8C96-D98F590145F4}"/>
              </a:ext>
            </a:extLst>
          </p:cNvPr>
          <p:cNvGrpSpPr/>
          <p:nvPr/>
        </p:nvGrpSpPr>
        <p:grpSpPr>
          <a:xfrm>
            <a:off x="485866" y="655744"/>
            <a:ext cx="869348" cy="500967"/>
            <a:chOff x="626678" y="746264"/>
            <a:chExt cx="869348" cy="500967"/>
          </a:xfrm>
        </p:grpSpPr>
        <p:sp>
          <p:nvSpPr>
            <p:cNvPr id="43" name="CuadroTexto 42">
              <a:hlinkClick r:id="rId8" action="ppaction://hlinksldjump"/>
              <a:extLst>
                <a:ext uri="{FF2B5EF4-FFF2-40B4-BE49-F238E27FC236}">
                  <a16:creationId xmlns:a16="http://schemas.microsoft.com/office/drawing/2014/main" id="{CBD5F17E-F7AC-4D2F-BDED-5F45A31064B3}"/>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50" name="Imagen 49">
              <a:hlinkClick r:id="rId8" action="ppaction://hlinksldjump"/>
              <a:extLst>
                <a:ext uri="{FF2B5EF4-FFF2-40B4-BE49-F238E27FC236}">
                  <a16:creationId xmlns:a16="http://schemas.microsoft.com/office/drawing/2014/main" id="{53999A24-F45A-4A75-B716-1F1BDB63C46B}"/>
                </a:ext>
              </a:extLst>
            </p:cNvPr>
            <p:cNvPicPr>
              <a:picLocks noChangeAspect="1"/>
            </p:cNvPicPr>
            <p:nvPr/>
          </p:nvPicPr>
          <p:blipFill>
            <a:blip r:embed="rId9"/>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42814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750"/>
                                        <p:tgtEl>
                                          <p:spTgt spid="1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1250"/>
                            </p:stCondLst>
                            <p:childTnLst>
                              <p:par>
                                <p:cTn id="25" presetID="6" presetClass="entr" presetSubtype="16"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circle(in)">
                                      <p:cBhvr>
                                        <p:cTn id="27" dur="750"/>
                                        <p:tgtEl>
                                          <p:spTgt spid="4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20E9D2FB-F108-4509-B972-ADA5D3D45224}"/>
              </a:ext>
            </a:extLst>
          </p:cNvPr>
          <p:cNvGrpSpPr/>
          <p:nvPr/>
        </p:nvGrpSpPr>
        <p:grpSpPr>
          <a:xfrm>
            <a:off x="400149" y="641384"/>
            <a:ext cx="8423008" cy="4124965"/>
            <a:chOff x="400149" y="641384"/>
            <a:chExt cx="8423008" cy="4124965"/>
          </a:xfrm>
        </p:grpSpPr>
        <p:sp>
          <p:nvSpPr>
            <p:cNvPr id="3" name="TextBox 121"/>
            <p:cNvSpPr txBox="1"/>
            <p:nvPr/>
          </p:nvSpPr>
          <p:spPr>
            <a:xfrm>
              <a:off x="400149" y="3501615"/>
              <a:ext cx="1587091" cy="994882"/>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just">
                <a:defRPr sz="12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algn="ctr"/>
              <a:r>
                <a:rPr lang="es-CO" sz="1141" dirty="0"/>
                <a:t>Ejecutar actividades</a:t>
              </a:r>
            </a:p>
            <a:p>
              <a:pPr algn="ctr"/>
              <a:endParaRPr lang="es-CO" sz="1141" dirty="0"/>
            </a:p>
            <a:p>
              <a:pPr algn="ctr"/>
              <a:r>
                <a:rPr lang="es-ES" sz="1141" dirty="0"/>
                <a:t>Aplicar métodos y procedimientos</a:t>
              </a:r>
              <a:r>
                <a:rPr lang="en-US" sz="1141" dirty="0"/>
                <a:t>. </a:t>
              </a:r>
            </a:p>
          </p:txBody>
        </p:sp>
        <p:sp>
          <p:nvSpPr>
            <p:cNvPr id="4" name="TextBox 121"/>
            <p:cNvSpPr txBox="1"/>
            <p:nvPr/>
          </p:nvSpPr>
          <p:spPr>
            <a:xfrm>
              <a:off x="7205169" y="2286577"/>
              <a:ext cx="1617988" cy="1116132"/>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just">
                <a:defRPr sz="12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algn="ctr"/>
              <a:r>
                <a:rPr lang="es-CO" sz="1141" dirty="0"/>
                <a:t>Hacer seguimiento a la eficacia y efectividad de las acciones tomadas, que conlleven a la mejora continua de los procesos de la entidad. </a:t>
              </a:r>
            </a:p>
          </p:txBody>
        </p:sp>
        <p:sp>
          <p:nvSpPr>
            <p:cNvPr id="5" name="TextBox 121"/>
            <p:cNvSpPr txBox="1"/>
            <p:nvPr/>
          </p:nvSpPr>
          <p:spPr>
            <a:xfrm>
              <a:off x="585796" y="1475471"/>
              <a:ext cx="1979417" cy="963386"/>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defPPr>
                <a:defRPr lang="es-ES"/>
              </a:defPPr>
              <a:lvl1pPr algn="just">
                <a:defRPr sz="12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algn="ctr"/>
              <a:r>
                <a:rPr lang="es-CO" sz="1141" dirty="0"/>
                <a:t>Formular la estrategia integral de acuerdo con los lineamientos de las Políticas de Gestión y Desempeño Institucional</a:t>
              </a:r>
            </a:p>
          </p:txBody>
        </p:sp>
        <p:sp>
          <p:nvSpPr>
            <p:cNvPr id="6" name="Oval 37"/>
            <p:cNvSpPr/>
            <p:nvPr/>
          </p:nvSpPr>
          <p:spPr>
            <a:xfrm>
              <a:off x="3740713" y="4438301"/>
              <a:ext cx="1874365" cy="209430"/>
            </a:xfrm>
            <a:prstGeom prst="ellipse">
              <a:avLst/>
            </a:prstGeom>
            <a:gradFill flip="none" rotWithShape="1">
              <a:gsLst>
                <a:gs pos="0">
                  <a:schemeClr val="tx1">
                    <a:lumMod val="95000"/>
                    <a:lumOff val="5000"/>
                    <a:alpha val="20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869212">
                <a:defRPr/>
              </a:pPr>
              <a:endParaRPr lang="en-US" sz="2320" kern="0" dirty="0">
                <a:solidFill>
                  <a:sysClr val="window" lastClr="FFFFFF"/>
                </a:solidFill>
                <a:latin typeface="Calibri"/>
              </a:endParaRPr>
            </a:p>
          </p:txBody>
        </p:sp>
        <p:grpSp>
          <p:nvGrpSpPr>
            <p:cNvPr id="7" name="Grupo 6"/>
            <p:cNvGrpSpPr/>
            <p:nvPr/>
          </p:nvGrpSpPr>
          <p:grpSpPr>
            <a:xfrm>
              <a:off x="2667080" y="1631704"/>
              <a:ext cx="1571862" cy="1672094"/>
              <a:chOff x="2853653" y="1765970"/>
              <a:chExt cx="1887779" cy="1896343"/>
            </a:xfrm>
          </p:grpSpPr>
          <p:sp>
            <p:nvSpPr>
              <p:cNvPr id="8" name="Freeform 12"/>
              <p:cNvSpPr>
                <a:spLocks/>
              </p:cNvSpPr>
              <p:nvPr/>
            </p:nvSpPr>
            <p:spPr bwMode="auto">
              <a:xfrm flipH="1">
                <a:off x="2853654" y="1765970"/>
                <a:ext cx="1887778" cy="1896343"/>
              </a:xfrm>
              <a:custGeom>
                <a:avLst/>
                <a:gdLst>
                  <a:gd name="T0" fmla="*/ 466 w 1631"/>
                  <a:gd name="T1" fmla="*/ 0 h 1662"/>
                  <a:gd name="T2" fmla="*/ 1377 w 1631"/>
                  <a:gd name="T3" fmla="*/ 382 h 1662"/>
                  <a:gd name="T4" fmla="*/ 1610 w 1631"/>
                  <a:gd name="T5" fmla="*/ 1207 h 1662"/>
                  <a:gd name="T6" fmla="*/ 1631 w 1631"/>
                  <a:gd name="T7" fmla="*/ 1280 h 1662"/>
                  <a:gd name="T8" fmla="*/ 740 w 1631"/>
                  <a:gd name="T9" fmla="*/ 1606 h 1662"/>
                  <a:gd name="T10" fmla="*/ 589 w 1631"/>
                  <a:gd name="T11" fmla="*/ 1662 h 1662"/>
                  <a:gd name="T12" fmla="*/ 529 w 1631"/>
                  <a:gd name="T13" fmla="*/ 1562 h 1662"/>
                  <a:gd name="T14" fmla="*/ 464 w 1631"/>
                  <a:gd name="T15" fmla="*/ 1466 h 1662"/>
                  <a:gd name="T16" fmla="*/ 393 w 1631"/>
                  <a:gd name="T17" fmla="*/ 1378 h 1662"/>
                  <a:gd name="T18" fmla="*/ 215 w 1631"/>
                  <a:gd name="T19" fmla="*/ 1405 h 1662"/>
                  <a:gd name="T20" fmla="*/ 259 w 1631"/>
                  <a:gd name="T21" fmla="*/ 1234 h 1662"/>
                  <a:gd name="T22" fmla="*/ 213 w 1631"/>
                  <a:gd name="T23" fmla="*/ 1188 h 1662"/>
                  <a:gd name="T24" fmla="*/ 171 w 1631"/>
                  <a:gd name="T25" fmla="*/ 1148 h 1662"/>
                  <a:gd name="T26" fmla="*/ 130 w 1631"/>
                  <a:gd name="T27" fmla="*/ 1113 h 1662"/>
                  <a:gd name="T28" fmla="*/ 94 w 1631"/>
                  <a:gd name="T29" fmla="*/ 1082 h 1662"/>
                  <a:gd name="T30" fmla="*/ 61 w 1631"/>
                  <a:gd name="T31" fmla="*/ 1056 h 1662"/>
                  <a:gd name="T32" fmla="*/ 36 w 1631"/>
                  <a:gd name="T33" fmla="*/ 1035 h 1662"/>
                  <a:gd name="T34" fmla="*/ 15 w 1631"/>
                  <a:gd name="T35" fmla="*/ 1021 h 1662"/>
                  <a:gd name="T36" fmla="*/ 4 w 1631"/>
                  <a:gd name="T37" fmla="*/ 1011 h 1662"/>
                  <a:gd name="T38" fmla="*/ 0 w 1631"/>
                  <a:gd name="T39" fmla="*/ 1008 h 1662"/>
                  <a:gd name="T40" fmla="*/ 69 w 1631"/>
                  <a:gd name="T41" fmla="*/ 856 h 1662"/>
                  <a:gd name="T42" fmla="*/ 462 w 1631"/>
                  <a:gd name="T43" fmla="*/ 6 h 1662"/>
                  <a:gd name="T44" fmla="*/ 466 w 1631"/>
                  <a:gd name="T45" fmla="*/ 0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1" h="1662">
                    <a:moveTo>
                      <a:pt x="466" y="0"/>
                    </a:moveTo>
                    <a:lnTo>
                      <a:pt x="1377" y="382"/>
                    </a:lnTo>
                    <a:lnTo>
                      <a:pt x="1610" y="1207"/>
                    </a:lnTo>
                    <a:lnTo>
                      <a:pt x="1631" y="1280"/>
                    </a:lnTo>
                    <a:lnTo>
                      <a:pt x="740" y="1606"/>
                    </a:lnTo>
                    <a:lnTo>
                      <a:pt x="589" y="1662"/>
                    </a:lnTo>
                    <a:lnTo>
                      <a:pt x="529" y="1562"/>
                    </a:lnTo>
                    <a:lnTo>
                      <a:pt x="464" y="1466"/>
                    </a:lnTo>
                    <a:lnTo>
                      <a:pt x="393" y="1378"/>
                    </a:lnTo>
                    <a:lnTo>
                      <a:pt x="215" y="1405"/>
                    </a:lnTo>
                    <a:lnTo>
                      <a:pt x="259" y="1234"/>
                    </a:lnTo>
                    <a:lnTo>
                      <a:pt x="213" y="1188"/>
                    </a:lnTo>
                    <a:lnTo>
                      <a:pt x="171" y="1148"/>
                    </a:lnTo>
                    <a:lnTo>
                      <a:pt x="130" y="1113"/>
                    </a:lnTo>
                    <a:lnTo>
                      <a:pt x="94" y="1082"/>
                    </a:lnTo>
                    <a:lnTo>
                      <a:pt x="61" y="1056"/>
                    </a:lnTo>
                    <a:lnTo>
                      <a:pt x="36" y="1035"/>
                    </a:lnTo>
                    <a:lnTo>
                      <a:pt x="15" y="1021"/>
                    </a:lnTo>
                    <a:lnTo>
                      <a:pt x="4" y="1011"/>
                    </a:lnTo>
                    <a:lnTo>
                      <a:pt x="0" y="1008"/>
                    </a:lnTo>
                    <a:lnTo>
                      <a:pt x="69" y="856"/>
                    </a:lnTo>
                    <a:lnTo>
                      <a:pt x="462" y="6"/>
                    </a:lnTo>
                    <a:lnTo>
                      <a:pt x="466" y="0"/>
                    </a:lnTo>
                    <a:close/>
                  </a:path>
                </a:pathLst>
              </a:custGeom>
              <a:solidFill>
                <a:schemeClr val="accent4"/>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9" name="Freeform 13"/>
              <p:cNvSpPr>
                <a:spLocks/>
              </p:cNvSpPr>
              <p:nvPr/>
            </p:nvSpPr>
            <p:spPr bwMode="auto">
              <a:xfrm flipH="1">
                <a:off x="2853653" y="1772816"/>
                <a:ext cx="1807915" cy="1825600"/>
              </a:xfrm>
              <a:custGeom>
                <a:avLst/>
                <a:gdLst>
                  <a:gd name="T0" fmla="*/ 393 w 1562"/>
                  <a:gd name="T1" fmla="*/ 0 h 1600"/>
                  <a:gd name="T2" fmla="*/ 420 w 1562"/>
                  <a:gd name="T3" fmla="*/ 11 h 1600"/>
                  <a:gd name="T4" fmla="*/ 455 w 1562"/>
                  <a:gd name="T5" fmla="*/ 27 h 1600"/>
                  <a:gd name="T6" fmla="*/ 495 w 1562"/>
                  <a:gd name="T7" fmla="*/ 44 h 1600"/>
                  <a:gd name="T8" fmla="*/ 543 w 1562"/>
                  <a:gd name="T9" fmla="*/ 69 h 1600"/>
                  <a:gd name="T10" fmla="*/ 595 w 1562"/>
                  <a:gd name="T11" fmla="*/ 96 h 1600"/>
                  <a:gd name="T12" fmla="*/ 652 w 1562"/>
                  <a:gd name="T13" fmla="*/ 128 h 1600"/>
                  <a:gd name="T14" fmla="*/ 714 w 1562"/>
                  <a:gd name="T15" fmla="*/ 167 h 1600"/>
                  <a:gd name="T16" fmla="*/ 779 w 1562"/>
                  <a:gd name="T17" fmla="*/ 209 h 1600"/>
                  <a:gd name="T18" fmla="*/ 846 w 1562"/>
                  <a:gd name="T19" fmla="*/ 257 h 1600"/>
                  <a:gd name="T20" fmla="*/ 915 w 1562"/>
                  <a:gd name="T21" fmla="*/ 311 h 1600"/>
                  <a:gd name="T22" fmla="*/ 984 w 1562"/>
                  <a:gd name="T23" fmla="*/ 370 h 1600"/>
                  <a:gd name="T24" fmla="*/ 1053 w 1562"/>
                  <a:gd name="T25" fmla="*/ 437 h 1600"/>
                  <a:gd name="T26" fmla="*/ 1124 w 1562"/>
                  <a:gd name="T27" fmla="*/ 508 h 1600"/>
                  <a:gd name="T28" fmla="*/ 1193 w 1562"/>
                  <a:gd name="T29" fmla="*/ 587 h 1600"/>
                  <a:gd name="T30" fmla="*/ 1259 w 1562"/>
                  <a:gd name="T31" fmla="*/ 672 h 1600"/>
                  <a:gd name="T32" fmla="*/ 1324 w 1562"/>
                  <a:gd name="T33" fmla="*/ 764 h 1600"/>
                  <a:gd name="T34" fmla="*/ 1385 w 1562"/>
                  <a:gd name="T35" fmla="*/ 862 h 1600"/>
                  <a:gd name="T36" fmla="*/ 1441 w 1562"/>
                  <a:gd name="T37" fmla="*/ 967 h 1600"/>
                  <a:gd name="T38" fmla="*/ 1493 w 1562"/>
                  <a:gd name="T39" fmla="*/ 1080 h 1600"/>
                  <a:gd name="T40" fmla="*/ 1541 w 1562"/>
                  <a:gd name="T41" fmla="*/ 1201 h 1600"/>
                  <a:gd name="T42" fmla="*/ 1562 w 1562"/>
                  <a:gd name="T43" fmla="*/ 1274 h 1600"/>
                  <a:gd name="T44" fmla="*/ 671 w 1562"/>
                  <a:gd name="T45" fmla="*/ 1600 h 1600"/>
                  <a:gd name="T46" fmla="*/ 616 w 1562"/>
                  <a:gd name="T47" fmla="*/ 1501 h 1600"/>
                  <a:gd name="T48" fmla="*/ 556 w 1562"/>
                  <a:gd name="T49" fmla="*/ 1407 h 1600"/>
                  <a:gd name="T50" fmla="*/ 495 w 1562"/>
                  <a:gd name="T51" fmla="*/ 1320 h 1600"/>
                  <a:gd name="T52" fmla="*/ 432 w 1562"/>
                  <a:gd name="T53" fmla="*/ 1242 h 1600"/>
                  <a:gd name="T54" fmla="*/ 368 w 1562"/>
                  <a:gd name="T55" fmla="*/ 1169 h 1600"/>
                  <a:gd name="T56" fmla="*/ 305 w 1562"/>
                  <a:gd name="T57" fmla="*/ 1103 h 1600"/>
                  <a:gd name="T58" fmla="*/ 244 w 1562"/>
                  <a:gd name="T59" fmla="*/ 1044 h 1600"/>
                  <a:gd name="T60" fmla="*/ 186 w 1562"/>
                  <a:gd name="T61" fmla="*/ 992 h 1600"/>
                  <a:gd name="T62" fmla="*/ 130 w 1562"/>
                  <a:gd name="T63" fmla="*/ 946 h 1600"/>
                  <a:gd name="T64" fmla="*/ 80 w 1562"/>
                  <a:gd name="T65" fmla="*/ 908 h 1600"/>
                  <a:gd name="T66" fmla="*/ 38 w 1562"/>
                  <a:gd name="T67" fmla="*/ 875 h 1600"/>
                  <a:gd name="T68" fmla="*/ 0 w 1562"/>
                  <a:gd name="T69" fmla="*/ 850 h 1600"/>
                  <a:gd name="T70" fmla="*/ 393 w 1562"/>
                  <a:gd name="T71"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2" h="1600">
                    <a:moveTo>
                      <a:pt x="393" y="0"/>
                    </a:moveTo>
                    <a:lnTo>
                      <a:pt x="420" y="11"/>
                    </a:lnTo>
                    <a:lnTo>
                      <a:pt x="455" y="27"/>
                    </a:lnTo>
                    <a:lnTo>
                      <a:pt x="495" y="44"/>
                    </a:lnTo>
                    <a:lnTo>
                      <a:pt x="543" y="69"/>
                    </a:lnTo>
                    <a:lnTo>
                      <a:pt x="595" y="96"/>
                    </a:lnTo>
                    <a:lnTo>
                      <a:pt x="652" y="128"/>
                    </a:lnTo>
                    <a:lnTo>
                      <a:pt x="714" y="167"/>
                    </a:lnTo>
                    <a:lnTo>
                      <a:pt x="779" y="209"/>
                    </a:lnTo>
                    <a:lnTo>
                      <a:pt x="846" y="257"/>
                    </a:lnTo>
                    <a:lnTo>
                      <a:pt x="915" y="311"/>
                    </a:lnTo>
                    <a:lnTo>
                      <a:pt x="984" y="370"/>
                    </a:lnTo>
                    <a:lnTo>
                      <a:pt x="1053" y="437"/>
                    </a:lnTo>
                    <a:lnTo>
                      <a:pt x="1124" y="508"/>
                    </a:lnTo>
                    <a:lnTo>
                      <a:pt x="1193" y="587"/>
                    </a:lnTo>
                    <a:lnTo>
                      <a:pt x="1259" y="672"/>
                    </a:lnTo>
                    <a:lnTo>
                      <a:pt x="1324" y="764"/>
                    </a:lnTo>
                    <a:lnTo>
                      <a:pt x="1385" y="862"/>
                    </a:lnTo>
                    <a:lnTo>
                      <a:pt x="1441" y="967"/>
                    </a:lnTo>
                    <a:lnTo>
                      <a:pt x="1493" y="1080"/>
                    </a:lnTo>
                    <a:lnTo>
                      <a:pt x="1541" y="1201"/>
                    </a:lnTo>
                    <a:lnTo>
                      <a:pt x="1562" y="1274"/>
                    </a:lnTo>
                    <a:lnTo>
                      <a:pt x="671" y="1600"/>
                    </a:lnTo>
                    <a:lnTo>
                      <a:pt x="616" y="1501"/>
                    </a:lnTo>
                    <a:lnTo>
                      <a:pt x="556" y="1407"/>
                    </a:lnTo>
                    <a:lnTo>
                      <a:pt x="495" y="1320"/>
                    </a:lnTo>
                    <a:lnTo>
                      <a:pt x="432" y="1242"/>
                    </a:lnTo>
                    <a:lnTo>
                      <a:pt x="368" y="1169"/>
                    </a:lnTo>
                    <a:lnTo>
                      <a:pt x="305" y="1103"/>
                    </a:lnTo>
                    <a:lnTo>
                      <a:pt x="244" y="1044"/>
                    </a:lnTo>
                    <a:lnTo>
                      <a:pt x="186" y="992"/>
                    </a:lnTo>
                    <a:lnTo>
                      <a:pt x="130" y="946"/>
                    </a:lnTo>
                    <a:lnTo>
                      <a:pt x="80" y="908"/>
                    </a:lnTo>
                    <a:lnTo>
                      <a:pt x="38" y="875"/>
                    </a:lnTo>
                    <a:lnTo>
                      <a:pt x="0" y="850"/>
                    </a:lnTo>
                    <a:lnTo>
                      <a:pt x="393" y="0"/>
                    </a:lnTo>
                    <a:close/>
                  </a:path>
                </a:pathLst>
              </a:custGeom>
              <a:solidFill>
                <a:schemeClr val="accent4">
                  <a:lumMod val="60000"/>
                  <a:lumOff val="40000"/>
                  <a:alpha val="5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0" name="TextBox 121"/>
              <p:cNvSpPr txBox="1"/>
              <p:nvPr/>
            </p:nvSpPr>
            <p:spPr>
              <a:xfrm>
                <a:off x="3178060" y="2280582"/>
                <a:ext cx="1285240" cy="1017344"/>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046" b="1" dirty="0">
                    <a:solidFill>
                      <a:schemeClr val="bg1"/>
                    </a:solidFill>
                  </a:rPr>
                  <a:t>Definición de estrategias de operación y mantenimiento del SUG</a:t>
                </a:r>
                <a:endParaRPr lang="es-CO" sz="1046" b="1" dirty="0">
                  <a:solidFill>
                    <a:schemeClr val="bg1"/>
                  </a:solidFill>
                  <a:latin typeface="Arial Narrow" panose="020B0606020202030204" pitchFamily="34" charset="0"/>
                </a:endParaRPr>
              </a:p>
            </p:txBody>
          </p:sp>
        </p:grpSp>
        <p:grpSp>
          <p:nvGrpSpPr>
            <p:cNvPr id="11" name="Grupo 10"/>
            <p:cNvGrpSpPr/>
            <p:nvPr/>
          </p:nvGrpSpPr>
          <p:grpSpPr>
            <a:xfrm>
              <a:off x="2130005" y="3081885"/>
              <a:ext cx="1602703" cy="1638895"/>
              <a:chOff x="2290032" y="3329373"/>
              <a:chExt cx="1924816" cy="1858690"/>
            </a:xfrm>
          </p:grpSpPr>
          <p:sp>
            <p:nvSpPr>
              <p:cNvPr id="12" name="Freeform 16"/>
              <p:cNvSpPr>
                <a:spLocks/>
              </p:cNvSpPr>
              <p:nvPr/>
            </p:nvSpPr>
            <p:spPr bwMode="auto">
              <a:xfrm rot="2642664" flipH="1">
                <a:off x="2290032" y="3329373"/>
                <a:ext cx="1924816" cy="1858690"/>
              </a:xfrm>
              <a:custGeom>
                <a:avLst/>
                <a:gdLst>
                  <a:gd name="T0" fmla="*/ 660 w 1663"/>
                  <a:gd name="T1" fmla="*/ 0 h 1629"/>
                  <a:gd name="T2" fmla="*/ 811 w 1663"/>
                  <a:gd name="T3" fmla="*/ 71 h 1629"/>
                  <a:gd name="T4" fmla="*/ 1658 w 1663"/>
                  <a:gd name="T5" fmla="*/ 472 h 1629"/>
                  <a:gd name="T6" fmla="*/ 1663 w 1663"/>
                  <a:gd name="T7" fmla="*/ 474 h 1629"/>
                  <a:gd name="T8" fmla="*/ 1274 w 1663"/>
                  <a:gd name="T9" fmla="*/ 1383 h 1629"/>
                  <a:gd name="T10" fmla="*/ 447 w 1663"/>
                  <a:gd name="T11" fmla="*/ 1608 h 1629"/>
                  <a:gd name="T12" fmla="*/ 374 w 1663"/>
                  <a:gd name="T13" fmla="*/ 1629 h 1629"/>
                  <a:gd name="T14" fmla="*/ 55 w 1663"/>
                  <a:gd name="T15" fmla="*/ 735 h 1629"/>
                  <a:gd name="T16" fmla="*/ 0 w 1663"/>
                  <a:gd name="T17" fmla="*/ 585 h 1629"/>
                  <a:gd name="T18" fmla="*/ 101 w 1663"/>
                  <a:gd name="T19" fmla="*/ 525 h 1629"/>
                  <a:gd name="T20" fmla="*/ 197 w 1663"/>
                  <a:gd name="T21" fmla="*/ 460 h 1629"/>
                  <a:gd name="T22" fmla="*/ 286 w 1663"/>
                  <a:gd name="T23" fmla="*/ 391 h 1629"/>
                  <a:gd name="T24" fmla="*/ 261 w 1663"/>
                  <a:gd name="T25" fmla="*/ 213 h 1629"/>
                  <a:gd name="T26" fmla="*/ 431 w 1663"/>
                  <a:gd name="T27" fmla="*/ 259 h 1629"/>
                  <a:gd name="T28" fmla="*/ 478 w 1663"/>
                  <a:gd name="T29" fmla="*/ 213 h 1629"/>
                  <a:gd name="T30" fmla="*/ 518 w 1663"/>
                  <a:gd name="T31" fmla="*/ 169 h 1629"/>
                  <a:gd name="T32" fmla="*/ 554 w 1663"/>
                  <a:gd name="T33" fmla="*/ 130 h 1629"/>
                  <a:gd name="T34" fmla="*/ 585 w 1663"/>
                  <a:gd name="T35" fmla="*/ 94 h 1629"/>
                  <a:gd name="T36" fmla="*/ 612 w 1663"/>
                  <a:gd name="T37" fmla="*/ 61 h 1629"/>
                  <a:gd name="T38" fmla="*/ 631 w 1663"/>
                  <a:gd name="T39" fmla="*/ 36 h 1629"/>
                  <a:gd name="T40" fmla="*/ 646 w 1663"/>
                  <a:gd name="T41" fmla="*/ 17 h 1629"/>
                  <a:gd name="T42" fmla="*/ 656 w 1663"/>
                  <a:gd name="T43" fmla="*/ 3 h 1629"/>
                  <a:gd name="T44" fmla="*/ 660 w 1663"/>
                  <a:gd name="T45" fmla="*/ 0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3" h="1629">
                    <a:moveTo>
                      <a:pt x="660" y="0"/>
                    </a:moveTo>
                    <a:lnTo>
                      <a:pt x="811" y="71"/>
                    </a:lnTo>
                    <a:lnTo>
                      <a:pt x="1658" y="472"/>
                    </a:lnTo>
                    <a:lnTo>
                      <a:pt x="1663" y="474"/>
                    </a:lnTo>
                    <a:lnTo>
                      <a:pt x="1274" y="1383"/>
                    </a:lnTo>
                    <a:lnTo>
                      <a:pt x="447" y="1608"/>
                    </a:lnTo>
                    <a:lnTo>
                      <a:pt x="374" y="1629"/>
                    </a:lnTo>
                    <a:lnTo>
                      <a:pt x="55" y="735"/>
                    </a:lnTo>
                    <a:lnTo>
                      <a:pt x="0" y="585"/>
                    </a:lnTo>
                    <a:lnTo>
                      <a:pt x="101" y="525"/>
                    </a:lnTo>
                    <a:lnTo>
                      <a:pt x="197" y="460"/>
                    </a:lnTo>
                    <a:lnTo>
                      <a:pt x="286" y="391"/>
                    </a:lnTo>
                    <a:lnTo>
                      <a:pt x="261" y="213"/>
                    </a:lnTo>
                    <a:lnTo>
                      <a:pt x="431" y="259"/>
                    </a:lnTo>
                    <a:lnTo>
                      <a:pt x="478" y="213"/>
                    </a:lnTo>
                    <a:lnTo>
                      <a:pt x="518" y="169"/>
                    </a:lnTo>
                    <a:lnTo>
                      <a:pt x="554" y="130"/>
                    </a:lnTo>
                    <a:lnTo>
                      <a:pt x="585" y="94"/>
                    </a:lnTo>
                    <a:lnTo>
                      <a:pt x="612" y="61"/>
                    </a:lnTo>
                    <a:lnTo>
                      <a:pt x="631" y="36"/>
                    </a:lnTo>
                    <a:lnTo>
                      <a:pt x="646" y="17"/>
                    </a:lnTo>
                    <a:lnTo>
                      <a:pt x="656" y="3"/>
                    </a:lnTo>
                    <a:lnTo>
                      <a:pt x="660" y="0"/>
                    </a:lnTo>
                    <a:close/>
                  </a:path>
                </a:pathLst>
              </a:custGeom>
              <a:solidFill>
                <a:schemeClr val="accent6"/>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3" name="Freeform 17"/>
              <p:cNvSpPr>
                <a:spLocks/>
              </p:cNvSpPr>
              <p:nvPr/>
            </p:nvSpPr>
            <p:spPr bwMode="auto">
              <a:xfrm rot="2642664" flipH="1">
                <a:off x="2295819" y="3391953"/>
                <a:ext cx="1855370" cy="1777678"/>
              </a:xfrm>
              <a:custGeom>
                <a:avLst/>
                <a:gdLst>
                  <a:gd name="T0" fmla="*/ 756 w 1603"/>
                  <a:gd name="T1" fmla="*/ 0 h 1558"/>
                  <a:gd name="T2" fmla="*/ 1603 w 1603"/>
                  <a:gd name="T3" fmla="*/ 401 h 1558"/>
                  <a:gd name="T4" fmla="*/ 1591 w 1603"/>
                  <a:gd name="T5" fmla="*/ 428 h 1558"/>
                  <a:gd name="T6" fmla="*/ 1576 w 1603"/>
                  <a:gd name="T7" fmla="*/ 460 h 1558"/>
                  <a:gd name="T8" fmla="*/ 1557 w 1603"/>
                  <a:gd name="T9" fmla="*/ 502 h 1558"/>
                  <a:gd name="T10" fmla="*/ 1534 w 1603"/>
                  <a:gd name="T11" fmla="*/ 549 h 1558"/>
                  <a:gd name="T12" fmla="*/ 1505 w 1603"/>
                  <a:gd name="T13" fmla="*/ 602 h 1558"/>
                  <a:gd name="T14" fmla="*/ 1472 w 1603"/>
                  <a:gd name="T15" fmla="*/ 658 h 1558"/>
                  <a:gd name="T16" fmla="*/ 1434 w 1603"/>
                  <a:gd name="T17" fmla="*/ 719 h 1558"/>
                  <a:gd name="T18" fmla="*/ 1390 w 1603"/>
                  <a:gd name="T19" fmla="*/ 783 h 1558"/>
                  <a:gd name="T20" fmla="*/ 1342 w 1603"/>
                  <a:gd name="T21" fmla="*/ 850 h 1558"/>
                  <a:gd name="T22" fmla="*/ 1288 w 1603"/>
                  <a:gd name="T23" fmla="*/ 919 h 1558"/>
                  <a:gd name="T24" fmla="*/ 1227 w 1603"/>
                  <a:gd name="T25" fmla="*/ 988 h 1558"/>
                  <a:gd name="T26" fmla="*/ 1161 w 1603"/>
                  <a:gd name="T27" fmla="*/ 1057 h 1558"/>
                  <a:gd name="T28" fmla="*/ 1088 w 1603"/>
                  <a:gd name="T29" fmla="*/ 1126 h 1558"/>
                  <a:gd name="T30" fmla="*/ 1010 w 1603"/>
                  <a:gd name="T31" fmla="*/ 1195 h 1558"/>
                  <a:gd name="T32" fmla="*/ 923 w 1603"/>
                  <a:gd name="T33" fmla="*/ 1261 h 1558"/>
                  <a:gd name="T34" fmla="*/ 831 w 1603"/>
                  <a:gd name="T35" fmla="*/ 1324 h 1558"/>
                  <a:gd name="T36" fmla="*/ 733 w 1603"/>
                  <a:gd name="T37" fmla="*/ 1385 h 1558"/>
                  <a:gd name="T38" fmla="*/ 626 w 1603"/>
                  <a:gd name="T39" fmla="*/ 1441 h 1558"/>
                  <a:gd name="T40" fmla="*/ 513 w 1603"/>
                  <a:gd name="T41" fmla="*/ 1493 h 1558"/>
                  <a:gd name="T42" fmla="*/ 392 w 1603"/>
                  <a:gd name="T43" fmla="*/ 1537 h 1558"/>
                  <a:gd name="T44" fmla="*/ 319 w 1603"/>
                  <a:gd name="T45" fmla="*/ 1558 h 1558"/>
                  <a:gd name="T46" fmla="*/ 0 w 1603"/>
                  <a:gd name="T47" fmla="*/ 664 h 1558"/>
                  <a:gd name="T48" fmla="*/ 100 w 1603"/>
                  <a:gd name="T49" fmla="*/ 610 h 1558"/>
                  <a:gd name="T50" fmla="*/ 194 w 1603"/>
                  <a:gd name="T51" fmla="*/ 552 h 1558"/>
                  <a:gd name="T52" fmla="*/ 281 w 1603"/>
                  <a:gd name="T53" fmla="*/ 491 h 1558"/>
                  <a:gd name="T54" fmla="*/ 361 w 1603"/>
                  <a:gd name="T55" fmla="*/ 428 h 1558"/>
                  <a:gd name="T56" fmla="*/ 434 w 1603"/>
                  <a:gd name="T57" fmla="*/ 366 h 1558"/>
                  <a:gd name="T58" fmla="*/ 499 w 1603"/>
                  <a:gd name="T59" fmla="*/ 303 h 1558"/>
                  <a:gd name="T60" fmla="*/ 559 w 1603"/>
                  <a:gd name="T61" fmla="*/ 243 h 1558"/>
                  <a:gd name="T62" fmla="*/ 613 w 1603"/>
                  <a:gd name="T63" fmla="*/ 184 h 1558"/>
                  <a:gd name="T64" fmla="*/ 659 w 1603"/>
                  <a:gd name="T65" fmla="*/ 130 h 1558"/>
                  <a:gd name="T66" fmla="*/ 697 w 1603"/>
                  <a:gd name="T67" fmla="*/ 80 h 1558"/>
                  <a:gd name="T68" fmla="*/ 730 w 1603"/>
                  <a:gd name="T69" fmla="*/ 38 h 1558"/>
                  <a:gd name="T70" fmla="*/ 756 w 1603"/>
                  <a:gd name="T71"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3" h="1558">
                    <a:moveTo>
                      <a:pt x="756" y="0"/>
                    </a:moveTo>
                    <a:lnTo>
                      <a:pt x="1603" y="401"/>
                    </a:lnTo>
                    <a:lnTo>
                      <a:pt x="1591" y="428"/>
                    </a:lnTo>
                    <a:lnTo>
                      <a:pt x="1576" y="460"/>
                    </a:lnTo>
                    <a:lnTo>
                      <a:pt x="1557" y="502"/>
                    </a:lnTo>
                    <a:lnTo>
                      <a:pt x="1534" y="549"/>
                    </a:lnTo>
                    <a:lnTo>
                      <a:pt x="1505" y="602"/>
                    </a:lnTo>
                    <a:lnTo>
                      <a:pt x="1472" y="658"/>
                    </a:lnTo>
                    <a:lnTo>
                      <a:pt x="1434" y="719"/>
                    </a:lnTo>
                    <a:lnTo>
                      <a:pt x="1390" y="783"/>
                    </a:lnTo>
                    <a:lnTo>
                      <a:pt x="1342" y="850"/>
                    </a:lnTo>
                    <a:lnTo>
                      <a:pt x="1288" y="919"/>
                    </a:lnTo>
                    <a:lnTo>
                      <a:pt x="1227" y="988"/>
                    </a:lnTo>
                    <a:lnTo>
                      <a:pt x="1161" y="1057"/>
                    </a:lnTo>
                    <a:lnTo>
                      <a:pt x="1088" y="1126"/>
                    </a:lnTo>
                    <a:lnTo>
                      <a:pt x="1010" y="1195"/>
                    </a:lnTo>
                    <a:lnTo>
                      <a:pt x="923" y="1261"/>
                    </a:lnTo>
                    <a:lnTo>
                      <a:pt x="831" y="1324"/>
                    </a:lnTo>
                    <a:lnTo>
                      <a:pt x="733" y="1385"/>
                    </a:lnTo>
                    <a:lnTo>
                      <a:pt x="626" y="1441"/>
                    </a:lnTo>
                    <a:lnTo>
                      <a:pt x="513" y="1493"/>
                    </a:lnTo>
                    <a:lnTo>
                      <a:pt x="392" y="1537"/>
                    </a:lnTo>
                    <a:lnTo>
                      <a:pt x="319" y="1558"/>
                    </a:lnTo>
                    <a:lnTo>
                      <a:pt x="0" y="664"/>
                    </a:lnTo>
                    <a:lnTo>
                      <a:pt x="100" y="610"/>
                    </a:lnTo>
                    <a:lnTo>
                      <a:pt x="194" y="552"/>
                    </a:lnTo>
                    <a:lnTo>
                      <a:pt x="281" y="491"/>
                    </a:lnTo>
                    <a:lnTo>
                      <a:pt x="361" y="428"/>
                    </a:lnTo>
                    <a:lnTo>
                      <a:pt x="434" y="366"/>
                    </a:lnTo>
                    <a:lnTo>
                      <a:pt x="499" y="303"/>
                    </a:lnTo>
                    <a:lnTo>
                      <a:pt x="559" y="243"/>
                    </a:lnTo>
                    <a:lnTo>
                      <a:pt x="613" y="184"/>
                    </a:lnTo>
                    <a:lnTo>
                      <a:pt x="659" y="130"/>
                    </a:lnTo>
                    <a:lnTo>
                      <a:pt x="697" y="80"/>
                    </a:lnTo>
                    <a:lnTo>
                      <a:pt x="730" y="38"/>
                    </a:lnTo>
                    <a:lnTo>
                      <a:pt x="756" y="0"/>
                    </a:lnTo>
                    <a:close/>
                  </a:path>
                </a:pathLst>
              </a:custGeom>
              <a:solidFill>
                <a:schemeClr val="accent6">
                  <a:lumMod val="60000"/>
                  <a:lumOff val="40000"/>
                  <a:alpha val="50000"/>
                </a:scheme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4" name="TextBox 121"/>
              <p:cNvSpPr txBox="1"/>
              <p:nvPr/>
            </p:nvSpPr>
            <p:spPr>
              <a:xfrm>
                <a:off x="2649415" y="4068389"/>
                <a:ext cx="1206048" cy="502928"/>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141" b="1" dirty="0">
                    <a:solidFill>
                      <a:schemeClr val="bg1"/>
                    </a:solidFill>
                  </a:rPr>
                  <a:t>Operación del SUG</a:t>
                </a:r>
                <a:endParaRPr lang="es-CO" sz="1141" b="1" dirty="0">
                  <a:solidFill>
                    <a:schemeClr val="bg1"/>
                  </a:solidFill>
                  <a:latin typeface="Arial Narrow" panose="020B0606020202030204" pitchFamily="34" charset="0"/>
                </a:endParaRPr>
              </a:p>
            </p:txBody>
          </p:sp>
        </p:grpSp>
        <p:grpSp>
          <p:nvGrpSpPr>
            <p:cNvPr id="15" name="Grupo 14"/>
            <p:cNvGrpSpPr/>
            <p:nvPr/>
          </p:nvGrpSpPr>
          <p:grpSpPr>
            <a:xfrm>
              <a:off x="5704655" y="3026847"/>
              <a:ext cx="1490909" cy="1739502"/>
              <a:chOff x="7934798" y="3314307"/>
              <a:chExt cx="1790554" cy="1972790"/>
            </a:xfrm>
          </p:grpSpPr>
          <p:sp>
            <p:nvSpPr>
              <p:cNvPr id="16" name="Freeform 8"/>
              <p:cNvSpPr>
                <a:spLocks/>
              </p:cNvSpPr>
              <p:nvPr/>
            </p:nvSpPr>
            <p:spPr bwMode="auto">
              <a:xfrm flipH="1">
                <a:off x="7934798" y="3314307"/>
                <a:ext cx="1790554" cy="1972790"/>
              </a:xfrm>
              <a:custGeom>
                <a:avLst/>
                <a:gdLst>
                  <a:gd name="T0" fmla="*/ 382 w 1547"/>
                  <a:gd name="T1" fmla="*/ 0 h 1729"/>
                  <a:gd name="T2" fmla="*/ 390 w 1547"/>
                  <a:gd name="T3" fmla="*/ 2 h 1729"/>
                  <a:gd name="T4" fmla="*/ 1264 w 1547"/>
                  <a:gd name="T5" fmla="*/ 332 h 1729"/>
                  <a:gd name="T6" fmla="*/ 1422 w 1547"/>
                  <a:gd name="T7" fmla="*/ 390 h 1729"/>
                  <a:gd name="T8" fmla="*/ 1420 w 1547"/>
                  <a:gd name="T9" fmla="*/ 395 h 1729"/>
                  <a:gd name="T10" fmla="*/ 1418 w 1547"/>
                  <a:gd name="T11" fmla="*/ 411 h 1729"/>
                  <a:gd name="T12" fmla="*/ 1414 w 1547"/>
                  <a:gd name="T13" fmla="*/ 436 h 1729"/>
                  <a:gd name="T14" fmla="*/ 1410 w 1547"/>
                  <a:gd name="T15" fmla="*/ 468 h 1729"/>
                  <a:gd name="T16" fmla="*/ 1406 w 1547"/>
                  <a:gd name="T17" fmla="*/ 508 h 1729"/>
                  <a:gd name="T18" fmla="*/ 1403 w 1547"/>
                  <a:gd name="T19" fmla="*/ 556 h 1729"/>
                  <a:gd name="T20" fmla="*/ 1399 w 1547"/>
                  <a:gd name="T21" fmla="*/ 610 h 1729"/>
                  <a:gd name="T22" fmla="*/ 1395 w 1547"/>
                  <a:gd name="T23" fmla="*/ 670 h 1729"/>
                  <a:gd name="T24" fmla="*/ 1395 w 1547"/>
                  <a:gd name="T25" fmla="*/ 733 h 1729"/>
                  <a:gd name="T26" fmla="*/ 1547 w 1547"/>
                  <a:gd name="T27" fmla="*/ 823 h 1729"/>
                  <a:gd name="T28" fmla="*/ 1401 w 1547"/>
                  <a:gd name="T29" fmla="*/ 931 h 1729"/>
                  <a:gd name="T30" fmla="*/ 1412 w 1547"/>
                  <a:gd name="T31" fmla="*/ 1044 h 1729"/>
                  <a:gd name="T32" fmla="*/ 1431 w 1547"/>
                  <a:gd name="T33" fmla="*/ 1157 h 1729"/>
                  <a:gd name="T34" fmla="*/ 1460 w 1547"/>
                  <a:gd name="T35" fmla="*/ 1270 h 1729"/>
                  <a:gd name="T36" fmla="*/ 1314 w 1547"/>
                  <a:gd name="T37" fmla="*/ 1338 h 1729"/>
                  <a:gd name="T38" fmla="*/ 451 w 1547"/>
                  <a:gd name="T39" fmla="*/ 1729 h 1729"/>
                  <a:gd name="T40" fmla="*/ 414 w 1547"/>
                  <a:gd name="T41" fmla="*/ 1664 h 1729"/>
                  <a:gd name="T42" fmla="*/ 0 w 1547"/>
                  <a:gd name="T43" fmla="*/ 913 h 1729"/>
                  <a:gd name="T44" fmla="*/ 382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382" y="0"/>
                    </a:moveTo>
                    <a:lnTo>
                      <a:pt x="390" y="2"/>
                    </a:lnTo>
                    <a:lnTo>
                      <a:pt x="1264" y="332"/>
                    </a:lnTo>
                    <a:lnTo>
                      <a:pt x="1422" y="390"/>
                    </a:lnTo>
                    <a:lnTo>
                      <a:pt x="1420" y="395"/>
                    </a:lnTo>
                    <a:lnTo>
                      <a:pt x="1418" y="411"/>
                    </a:lnTo>
                    <a:lnTo>
                      <a:pt x="1414" y="436"/>
                    </a:lnTo>
                    <a:lnTo>
                      <a:pt x="1410" y="468"/>
                    </a:lnTo>
                    <a:lnTo>
                      <a:pt x="1406" y="508"/>
                    </a:lnTo>
                    <a:lnTo>
                      <a:pt x="1403" y="556"/>
                    </a:lnTo>
                    <a:lnTo>
                      <a:pt x="1399" y="610"/>
                    </a:lnTo>
                    <a:lnTo>
                      <a:pt x="1395" y="670"/>
                    </a:lnTo>
                    <a:lnTo>
                      <a:pt x="1395" y="733"/>
                    </a:lnTo>
                    <a:lnTo>
                      <a:pt x="1547" y="823"/>
                    </a:lnTo>
                    <a:lnTo>
                      <a:pt x="1401" y="931"/>
                    </a:lnTo>
                    <a:lnTo>
                      <a:pt x="1412" y="1044"/>
                    </a:lnTo>
                    <a:lnTo>
                      <a:pt x="1431" y="1157"/>
                    </a:lnTo>
                    <a:lnTo>
                      <a:pt x="1460" y="1270"/>
                    </a:lnTo>
                    <a:lnTo>
                      <a:pt x="1314" y="1338"/>
                    </a:lnTo>
                    <a:lnTo>
                      <a:pt x="451" y="1729"/>
                    </a:lnTo>
                    <a:lnTo>
                      <a:pt x="414" y="1664"/>
                    </a:lnTo>
                    <a:lnTo>
                      <a:pt x="0" y="913"/>
                    </a:lnTo>
                    <a:lnTo>
                      <a:pt x="382" y="0"/>
                    </a:lnTo>
                    <a:close/>
                  </a:path>
                </a:pathLst>
              </a:custGeom>
              <a:solidFill>
                <a:schemeClr val="accent2"/>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7" name="Freeform 9"/>
              <p:cNvSpPr>
                <a:spLocks/>
              </p:cNvSpPr>
              <p:nvPr/>
            </p:nvSpPr>
            <p:spPr bwMode="auto">
              <a:xfrm flipH="1">
                <a:off x="8204482" y="3316589"/>
                <a:ext cx="1261605" cy="1970508"/>
              </a:xfrm>
              <a:custGeom>
                <a:avLst/>
                <a:gdLst>
                  <a:gd name="T0" fmla="*/ 166 w 1090"/>
                  <a:gd name="T1" fmla="*/ 0 h 1727"/>
                  <a:gd name="T2" fmla="*/ 1040 w 1090"/>
                  <a:gd name="T3" fmla="*/ 330 h 1727"/>
                  <a:gd name="T4" fmla="*/ 1031 w 1090"/>
                  <a:gd name="T5" fmla="*/ 378 h 1727"/>
                  <a:gd name="T6" fmla="*/ 1021 w 1090"/>
                  <a:gd name="T7" fmla="*/ 437 h 1727"/>
                  <a:gd name="T8" fmla="*/ 1014 w 1090"/>
                  <a:gd name="T9" fmla="*/ 508 h 1727"/>
                  <a:gd name="T10" fmla="*/ 1006 w 1090"/>
                  <a:gd name="T11" fmla="*/ 589 h 1727"/>
                  <a:gd name="T12" fmla="*/ 1002 w 1090"/>
                  <a:gd name="T13" fmla="*/ 677 h 1727"/>
                  <a:gd name="T14" fmla="*/ 1002 w 1090"/>
                  <a:gd name="T15" fmla="*/ 773 h 1727"/>
                  <a:gd name="T16" fmla="*/ 1006 w 1090"/>
                  <a:gd name="T17" fmla="*/ 875 h 1727"/>
                  <a:gd name="T18" fmla="*/ 1016 w 1090"/>
                  <a:gd name="T19" fmla="*/ 984 h 1727"/>
                  <a:gd name="T20" fmla="*/ 1033 w 1090"/>
                  <a:gd name="T21" fmla="*/ 1098 h 1727"/>
                  <a:gd name="T22" fmla="*/ 1058 w 1090"/>
                  <a:gd name="T23" fmla="*/ 1215 h 1727"/>
                  <a:gd name="T24" fmla="*/ 1090 w 1090"/>
                  <a:gd name="T25" fmla="*/ 1336 h 1727"/>
                  <a:gd name="T26" fmla="*/ 227 w 1090"/>
                  <a:gd name="T27" fmla="*/ 1727 h 1727"/>
                  <a:gd name="T28" fmla="*/ 190 w 1090"/>
                  <a:gd name="T29" fmla="*/ 1662 h 1727"/>
                  <a:gd name="T30" fmla="*/ 135 w 1090"/>
                  <a:gd name="T31" fmla="*/ 1529 h 1727"/>
                  <a:gd name="T32" fmla="*/ 89 w 1090"/>
                  <a:gd name="T33" fmla="*/ 1399 h 1727"/>
                  <a:gd name="T34" fmla="*/ 54 w 1090"/>
                  <a:gd name="T35" fmla="*/ 1272 h 1727"/>
                  <a:gd name="T36" fmla="*/ 29 w 1090"/>
                  <a:gd name="T37" fmla="*/ 1147 h 1727"/>
                  <a:gd name="T38" fmla="*/ 12 w 1090"/>
                  <a:gd name="T39" fmla="*/ 1027 h 1727"/>
                  <a:gd name="T40" fmla="*/ 2 w 1090"/>
                  <a:gd name="T41" fmla="*/ 910 h 1727"/>
                  <a:gd name="T42" fmla="*/ 0 w 1090"/>
                  <a:gd name="T43" fmla="*/ 796 h 1727"/>
                  <a:gd name="T44" fmla="*/ 2 w 1090"/>
                  <a:gd name="T45" fmla="*/ 689 h 1727"/>
                  <a:gd name="T46" fmla="*/ 12 w 1090"/>
                  <a:gd name="T47" fmla="*/ 587 h 1727"/>
                  <a:gd name="T48" fmla="*/ 24 w 1090"/>
                  <a:gd name="T49" fmla="*/ 491 h 1727"/>
                  <a:gd name="T50" fmla="*/ 41 w 1090"/>
                  <a:gd name="T51" fmla="*/ 401 h 1727"/>
                  <a:gd name="T52" fmla="*/ 58 w 1090"/>
                  <a:gd name="T53" fmla="*/ 320 h 1727"/>
                  <a:gd name="T54" fmla="*/ 77 w 1090"/>
                  <a:gd name="T55" fmla="*/ 245 h 1727"/>
                  <a:gd name="T56" fmla="*/ 98 w 1090"/>
                  <a:gd name="T57" fmla="*/ 178 h 1727"/>
                  <a:gd name="T58" fmla="*/ 118 w 1090"/>
                  <a:gd name="T59" fmla="*/ 119 h 1727"/>
                  <a:gd name="T60" fmla="*/ 135 w 1090"/>
                  <a:gd name="T61" fmla="*/ 71 h 1727"/>
                  <a:gd name="T62" fmla="*/ 152 w 1090"/>
                  <a:gd name="T63" fmla="*/ 31 h 1727"/>
                  <a:gd name="T64" fmla="*/ 166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166" y="0"/>
                    </a:moveTo>
                    <a:lnTo>
                      <a:pt x="1040" y="330"/>
                    </a:lnTo>
                    <a:lnTo>
                      <a:pt x="1031" y="378"/>
                    </a:lnTo>
                    <a:lnTo>
                      <a:pt x="1021" y="437"/>
                    </a:lnTo>
                    <a:lnTo>
                      <a:pt x="1014" y="508"/>
                    </a:lnTo>
                    <a:lnTo>
                      <a:pt x="1006" y="589"/>
                    </a:lnTo>
                    <a:lnTo>
                      <a:pt x="1002" y="677"/>
                    </a:lnTo>
                    <a:lnTo>
                      <a:pt x="1002" y="773"/>
                    </a:lnTo>
                    <a:lnTo>
                      <a:pt x="1006" y="875"/>
                    </a:lnTo>
                    <a:lnTo>
                      <a:pt x="1016" y="984"/>
                    </a:lnTo>
                    <a:lnTo>
                      <a:pt x="1033" y="1098"/>
                    </a:lnTo>
                    <a:lnTo>
                      <a:pt x="1058" y="1215"/>
                    </a:lnTo>
                    <a:lnTo>
                      <a:pt x="1090" y="1336"/>
                    </a:lnTo>
                    <a:lnTo>
                      <a:pt x="227" y="1727"/>
                    </a:lnTo>
                    <a:lnTo>
                      <a:pt x="190" y="1662"/>
                    </a:lnTo>
                    <a:lnTo>
                      <a:pt x="135" y="1529"/>
                    </a:lnTo>
                    <a:lnTo>
                      <a:pt x="89" y="1399"/>
                    </a:lnTo>
                    <a:lnTo>
                      <a:pt x="54" y="1272"/>
                    </a:lnTo>
                    <a:lnTo>
                      <a:pt x="29" y="1147"/>
                    </a:lnTo>
                    <a:lnTo>
                      <a:pt x="12" y="1027"/>
                    </a:lnTo>
                    <a:lnTo>
                      <a:pt x="2" y="910"/>
                    </a:lnTo>
                    <a:lnTo>
                      <a:pt x="0" y="796"/>
                    </a:lnTo>
                    <a:lnTo>
                      <a:pt x="2" y="689"/>
                    </a:lnTo>
                    <a:lnTo>
                      <a:pt x="12" y="587"/>
                    </a:lnTo>
                    <a:lnTo>
                      <a:pt x="24" y="491"/>
                    </a:lnTo>
                    <a:lnTo>
                      <a:pt x="41" y="401"/>
                    </a:lnTo>
                    <a:lnTo>
                      <a:pt x="58" y="320"/>
                    </a:lnTo>
                    <a:lnTo>
                      <a:pt x="77" y="245"/>
                    </a:lnTo>
                    <a:lnTo>
                      <a:pt x="98" y="178"/>
                    </a:lnTo>
                    <a:lnTo>
                      <a:pt x="118" y="119"/>
                    </a:lnTo>
                    <a:lnTo>
                      <a:pt x="135" y="71"/>
                    </a:lnTo>
                    <a:lnTo>
                      <a:pt x="152" y="31"/>
                    </a:lnTo>
                    <a:lnTo>
                      <a:pt x="166" y="0"/>
                    </a:lnTo>
                    <a:close/>
                  </a:path>
                </a:pathLst>
              </a:custGeom>
              <a:solidFill>
                <a:srgbClr val="FFC840">
                  <a:alpha val="50000"/>
                </a:srgb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18" name="TextBox 121"/>
              <p:cNvSpPr txBox="1"/>
              <p:nvPr/>
            </p:nvSpPr>
            <p:spPr>
              <a:xfrm>
                <a:off x="8267578" y="4152504"/>
                <a:ext cx="1206048" cy="303822"/>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141" b="1" dirty="0">
                    <a:solidFill>
                      <a:schemeClr val="bg1"/>
                    </a:solidFill>
                  </a:rPr>
                  <a:t>Seguimiento </a:t>
                </a:r>
                <a:endParaRPr lang="es-CO" sz="1141" b="1" dirty="0">
                  <a:solidFill>
                    <a:schemeClr val="bg1"/>
                  </a:solidFill>
                  <a:latin typeface="Arial Narrow" panose="020B0606020202030204" pitchFamily="34" charset="0"/>
                </a:endParaRPr>
              </a:p>
            </p:txBody>
          </p:sp>
        </p:gr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3916" y="2865004"/>
              <a:ext cx="1540183" cy="1510447"/>
            </a:xfrm>
            <a:prstGeom prst="rect">
              <a:avLst/>
            </a:prstGeom>
          </p:spPr>
        </p:pic>
        <p:grpSp>
          <p:nvGrpSpPr>
            <p:cNvPr id="21" name="Grupo 20"/>
            <p:cNvGrpSpPr/>
            <p:nvPr/>
          </p:nvGrpSpPr>
          <p:grpSpPr>
            <a:xfrm>
              <a:off x="5209161" y="1611208"/>
              <a:ext cx="1571862" cy="1672094"/>
              <a:chOff x="7410804" y="1794495"/>
              <a:chExt cx="1887778" cy="1896343"/>
            </a:xfrm>
          </p:grpSpPr>
          <p:sp>
            <p:nvSpPr>
              <p:cNvPr id="22" name="Freeform 6"/>
              <p:cNvSpPr>
                <a:spLocks/>
              </p:cNvSpPr>
              <p:nvPr/>
            </p:nvSpPr>
            <p:spPr bwMode="auto">
              <a:xfrm flipH="1">
                <a:off x="7410804" y="1794495"/>
                <a:ext cx="1887778" cy="1896343"/>
              </a:xfrm>
              <a:custGeom>
                <a:avLst/>
                <a:gdLst>
                  <a:gd name="T0" fmla="*/ 1165 w 1631"/>
                  <a:gd name="T1" fmla="*/ 0 h 1662"/>
                  <a:gd name="T2" fmla="*/ 1169 w 1631"/>
                  <a:gd name="T3" fmla="*/ 6 h 1662"/>
                  <a:gd name="T4" fmla="*/ 1560 w 1631"/>
                  <a:gd name="T5" fmla="*/ 856 h 1662"/>
                  <a:gd name="T6" fmla="*/ 1631 w 1631"/>
                  <a:gd name="T7" fmla="*/ 1008 h 1662"/>
                  <a:gd name="T8" fmla="*/ 1627 w 1631"/>
                  <a:gd name="T9" fmla="*/ 1011 h 1662"/>
                  <a:gd name="T10" fmla="*/ 1614 w 1631"/>
                  <a:gd name="T11" fmla="*/ 1021 h 1662"/>
                  <a:gd name="T12" fmla="*/ 1595 w 1631"/>
                  <a:gd name="T13" fmla="*/ 1035 h 1662"/>
                  <a:gd name="T14" fmla="*/ 1570 w 1631"/>
                  <a:gd name="T15" fmla="*/ 1056 h 1662"/>
                  <a:gd name="T16" fmla="*/ 1537 w 1631"/>
                  <a:gd name="T17" fmla="*/ 1082 h 1662"/>
                  <a:gd name="T18" fmla="*/ 1501 w 1631"/>
                  <a:gd name="T19" fmla="*/ 1113 h 1662"/>
                  <a:gd name="T20" fmla="*/ 1460 w 1631"/>
                  <a:gd name="T21" fmla="*/ 1148 h 1662"/>
                  <a:gd name="T22" fmla="*/ 1416 w 1631"/>
                  <a:gd name="T23" fmla="*/ 1188 h 1662"/>
                  <a:gd name="T24" fmla="*/ 1370 w 1631"/>
                  <a:gd name="T25" fmla="*/ 1234 h 1662"/>
                  <a:gd name="T26" fmla="*/ 1416 w 1631"/>
                  <a:gd name="T27" fmla="*/ 1405 h 1662"/>
                  <a:gd name="T28" fmla="*/ 1238 w 1631"/>
                  <a:gd name="T29" fmla="*/ 1378 h 1662"/>
                  <a:gd name="T30" fmla="*/ 1167 w 1631"/>
                  <a:gd name="T31" fmla="*/ 1466 h 1662"/>
                  <a:gd name="T32" fmla="*/ 1102 w 1631"/>
                  <a:gd name="T33" fmla="*/ 1562 h 1662"/>
                  <a:gd name="T34" fmla="*/ 1042 w 1631"/>
                  <a:gd name="T35" fmla="*/ 1662 h 1662"/>
                  <a:gd name="T36" fmla="*/ 891 w 1631"/>
                  <a:gd name="T37" fmla="*/ 1606 h 1662"/>
                  <a:gd name="T38" fmla="*/ 0 w 1631"/>
                  <a:gd name="T39" fmla="*/ 1280 h 1662"/>
                  <a:gd name="T40" fmla="*/ 21 w 1631"/>
                  <a:gd name="T41" fmla="*/ 1207 h 1662"/>
                  <a:gd name="T42" fmla="*/ 252 w 1631"/>
                  <a:gd name="T43" fmla="*/ 382 h 1662"/>
                  <a:gd name="T44" fmla="*/ 1165 w 1631"/>
                  <a:gd name="T45" fmla="*/ 0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1" h="1662">
                    <a:moveTo>
                      <a:pt x="1165" y="0"/>
                    </a:moveTo>
                    <a:lnTo>
                      <a:pt x="1169" y="6"/>
                    </a:lnTo>
                    <a:lnTo>
                      <a:pt x="1560" y="856"/>
                    </a:lnTo>
                    <a:lnTo>
                      <a:pt x="1631" y="1008"/>
                    </a:lnTo>
                    <a:lnTo>
                      <a:pt x="1627" y="1011"/>
                    </a:lnTo>
                    <a:lnTo>
                      <a:pt x="1614" y="1021"/>
                    </a:lnTo>
                    <a:lnTo>
                      <a:pt x="1595" y="1035"/>
                    </a:lnTo>
                    <a:lnTo>
                      <a:pt x="1570" y="1056"/>
                    </a:lnTo>
                    <a:lnTo>
                      <a:pt x="1537" y="1082"/>
                    </a:lnTo>
                    <a:lnTo>
                      <a:pt x="1501" y="1113"/>
                    </a:lnTo>
                    <a:lnTo>
                      <a:pt x="1460" y="1148"/>
                    </a:lnTo>
                    <a:lnTo>
                      <a:pt x="1416" y="1188"/>
                    </a:lnTo>
                    <a:lnTo>
                      <a:pt x="1370" y="1234"/>
                    </a:lnTo>
                    <a:lnTo>
                      <a:pt x="1416" y="1405"/>
                    </a:lnTo>
                    <a:lnTo>
                      <a:pt x="1238" y="1378"/>
                    </a:lnTo>
                    <a:lnTo>
                      <a:pt x="1167" y="1466"/>
                    </a:lnTo>
                    <a:lnTo>
                      <a:pt x="1102" y="1562"/>
                    </a:lnTo>
                    <a:lnTo>
                      <a:pt x="1042" y="1662"/>
                    </a:lnTo>
                    <a:lnTo>
                      <a:pt x="891" y="1606"/>
                    </a:lnTo>
                    <a:lnTo>
                      <a:pt x="0" y="1280"/>
                    </a:lnTo>
                    <a:lnTo>
                      <a:pt x="21" y="1207"/>
                    </a:lnTo>
                    <a:lnTo>
                      <a:pt x="252" y="382"/>
                    </a:lnTo>
                    <a:lnTo>
                      <a:pt x="1165" y="0"/>
                    </a:lnTo>
                    <a:close/>
                  </a:path>
                </a:pathLst>
              </a:custGeom>
              <a:solidFill>
                <a:schemeClr val="accent1"/>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23" name="Freeform 7"/>
              <p:cNvSpPr>
                <a:spLocks/>
              </p:cNvSpPr>
              <p:nvPr/>
            </p:nvSpPr>
            <p:spPr bwMode="auto">
              <a:xfrm flipH="1">
                <a:off x="7492982" y="1801341"/>
                <a:ext cx="1805600" cy="1825600"/>
              </a:xfrm>
              <a:custGeom>
                <a:avLst/>
                <a:gdLst>
                  <a:gd name="T0" fmla="*/ 1169 w 1560"/>
                  <a:gd name="T1" fmla="*/ 0 h 1600"/>
                  <a:gd name="T2" fmla="*/ 1560 w 1560"/>
                  <a:gd name="T3" fmla="*/ 850 h 1600"/>
                  <a:gd name="T4" fmla="*/ 1524 w 1560"/>
                  <a:gd name="T5" fmla="*/ 875 h 1600"/>
                  <a:gd name="T6" fmla="*/ 1480 w 1560"/>
                  <a:gd name="T7" fmla="*/ 908 h 1600"/>
                  <a:gd name="T8" fmla="*/ 1430 w 1560"/>
                  <a:gd name="T9" fmla="*/ 946 h 1600"/>
                  <a:gd name="T10" fmla="*/ 1376 w 1560"/>
                  <a:gd name="T11" fmla="*/ 992 h 1600"/>
                  <a:gd name="T12" fmla="*/ 1317 w 1560"/>
                  <a:gd name="T13" fmla="*/ 1044 h 1600"/>
                  <a:gd name="T14" fmla="*/ 1255 w 1560"/>
                  <a:gd name="T15" fmla="*/ 1103 h 1600"/>
                  <a:gd name="T16" fmla="*/ 1194 w 1560"/>
                  <a:gd name="T17" fmla="*/ 1169 h 1600"/>
                  <a:gd name="T18" fmla="*/ 1130 w 1560"/>
                  <a:gd name="T19" fmla="*/ 1242 h 1600"/>
                  <a:gd name="T20" fmla="*/ 1067 w 1560"/>
                  <a:gd name="T21" fmla="*/ 1320 h 1600"/>
                  <a:gd name="T22" fmla="*/ 1006 w 1560"/>
                  <a:gd name="T23" fmla="*/ 1407 h 1600"/>
                  <a:gd name="T24" fmla="*/ 946 w 1560"/>
                  <a:gd name="T25" fmla="*/ 1501 h 1600"/>
                  <a:gd name="T26" fmla="*/ 891 w 1560"/>
                  <a:gd name="T27" fmla="*/ 1600 h 1600"/>
                  <a:gd name="T28" fmla="*/ 0 w 1560"/>
                  <a:gd name="T29" fmla="*/ 1274 h 1600"/>
                  <a:gd name="T30" fmla="*/ 21 w 1560"/>
                  <a:gd name="T31" fmla="*/ 1201 h 1600"/>
                  <a:gd name="T32" fmla="*/ 67 w 1560"/>
                  <a:gd name="T33" fmla="*/ 1080 h 1600"/>
                  <a:gd name="T34" fmla="*/ 119 w 1560"/>
                  <a:gd name="T35" fmla="*/ 967 h 1600"/>
                  <a:gd name="T36" fmla="*/ 177 w 1560"/>
                  <a:gd name="T37" fmla="*/ 862 h 1600"/>
                  <a:gd name="T38" fmla="*/ 238 w 1560"/>
                  <a:gd name="T39" fmla="*/ 764 h 1600"/>
                  <a:gd name="T40" fmla="*/ 302 w 1560"/>
                  <a:gd name="T41" fmla="*/ 672 h 1600"/>
                  <a:gd name="T42" fmla="*/ 369 w 1560"/>
                  <a:gd name="T43" fmla="*/ 587 h 1600"/>
                  <a:gd name="T44" fmla="*/ 438 w 1560"/>
                  <a:gd name="T45" fmla="*/ 508 h 1600"/>
                  <a:gd name="T46" fmla="*/ 507 w 1560"/>
                  <a:gd name="T47" fmla="*/ 437 h 1600"/>
                  <a:gd name="T48" fmla="*/ 578 w 1560"/>
                  <a:gd name="T49" fmla="*/ 370 h 1600"/>
                  <a:gd name="T50" fmla="*/ 647 w 1560"/>
                  <a:gd name="T51" fmla="*/ 311 h 1600"/>
                  <a:gd name="T52" fmla="*/ 716 w 1560"/>
                  <a:gd name="T53" fmla="*/ 257 h 1600"/>
                  <a:gd name="T54" fmla="*/ 783 w 1560"/>
                  <a:gd name="T55" fmla="*/ 209 h 1600"/>
                  <a:gd name="T56" fmla="*/ 848 w 1560"/>
                  <a:gd name="T57" fmla="*/ 167 h 1600"/>
                  <a:gd name="T58" fmla="*/ 910 w 1560"/>
                  <a:gd name="T59" fmla="*/ 128 h 1600"/>
                  <a:gd name="T60" fmla="*/ 965 w 1560"/>
                  <a:gd name="T61" fmla="*/ 96 h 1600"/>
                  <a:gd name="T62" fmla="*/ 1019 w 1560"/>
                  <a:gd name="T63" fmla="*/ 69 h 1600"/>
                  <a:gd name="T64" fmla="*/ 1065 w 1560"/>
                  <a:gd name="T65" fmla="*/ 44 h 1600"/>
                  <a:gd name="T66" fmla="*/ 1107 w 1560"/>
                  <a:gd name="T67" fmla="*/ 27 h 1600"/>
                  <a:gd name="T68" fmla="*/ 1142 w 1560"/>
                  <a:gd name="T69" fmla="*/ 11 h 1600"/>
                  <a:gd name="T70" fmla="*/ 1169 w 1560"/>
                  <a:gd name="T71"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0" h="1600">
                    <a:moveTo>
                      <a:pt x="1169" y="0"/>
                    </a:moveTo>
                    <a:lnTo>
                      <a:pt x="1560" y="850"/>
                    </a:lnTo>
                    <a:lnTo>
                      <a:pt x="1524" y="875"/>
                    </a:lnTo>
                    <a:lnTo>
                      <a:pt x="1480" y="908"/>
                    </a:lnTo>
                    <a:lnTo>
                      <a:pt x="1430" y="946"/>
                    </a:lnTo>
                    <a:lnTo>
                      <a:pt x="1376" y="992"/>
                    </a:lnTo>
                    <a:lnTo>
                      <a:pt x="1317" y="1044"/>
                    </a:lnTo>
                    <a:lnTo>
                      <a:pt x="1255" y="1103"/>
                    </a:lnTo>
                    <a:lnTo>
                      <a:pt x="1194" y="1169"/>
                    </a:lnTo>
                    <a:lnTo>
                      <a:pt x="1130" y="1242"/>
                    </a:lnTo>
                    <a:lnTo>
                      <a:pt x="1067" y="1320"/>
                    </a:lnTo>
                    <a:lnTo>
                      <a:pt x="1006" y="1407"/>
                    </a:lnTo>
                    <a:lnTo>
                      <a:pt x="946" y="1501"/>
                    </a:lnTo>
                    <a:lnTo>
                      <a:pt x="891" y="1600"/>
                    </a:lnTo>
                    <a:lnTo>
                      <a:pt x="0" y="1274"/>
                    </a:lnTo>
                    <a:lnTo>
                      <a:pt x="21" y="1201"/>
                    </a:lnTo>
                    <a:lnTo>
                      <a:pt x="67" y="1080"/>
                    </a:lnTo>
                    <a:lnTo>
                      <a:pt x="119" y="967"/>
                    </a:lnTo>
                    <a:lnTo>
                      <a:pt x="177" y="862"/>
                    </a:lnTo>
                    <a:lnTo>
                      <a:pt x="238" y="764"/>
                    </a:lnTo>
                    <a:lnTo>
                      <a:pt x="302" y="672"/>
                    </a:lnTo>
                    <a:lnTo>
                      <a:pt x="369" y="587"/>
                    </a:lnTo>
                    <a:lnTo>
                      <a:pt x="438" y="508"/>
                    </a:lnTo>
                    <a:lnTo>
                      <a:pt x="507" y="437"/>
                    </a:lnTo>
                    <a:lnTo>
                      <a:pt x="578" y="370"/>
                    </a:lnTo>
                    <a:lnTo>
                      <a:pt x="647" y="311"/>
                    </a:lnTo>
                    <a:lnTo>
                      <a:pt x="716" y="257"/>
                    </a:lnTo>
                    <a:lnTo>
                      <a:pt x="783" y="209"/>
                    </a:lnTo>
                    <a:lnTo>
                      <a:pt x="848" y="167"/>
                    </a:lnTo>
                    <a:lnTo>
                      <a:pt x="910" y="128"/>
                    </a:lnTo>
                    <a:lnTo>
                      <a:pt x="965" y="96"/>
                    </a:lnTo>
                    <a:lnTo>
                      <a:pt x="1019" y="69"/>
                    </a:lnTo>
                    <a:lnTo>
                      <a:pt x="1065" y="44"/>
                    </a:lnTo>
                    <a:lnTo>
                      <a:pt x="1107" y="27"/>
                    </a:lnTo>
                    <a:lnTo>
                      <a:pt x="1142" y="11"/>
                    </a:lnTo>
                    <a:lnTo>
                      <a:pt x="1169" y="0"/>
                    </a:lnTo>
                    <a:close/>
                  </a:path>
                </a:pathLst>
              </a:custGeom>
              <a:solidFill>
                <a:srgbClr val="86ED00">
                  <a:alpha val="30000"/>
                </a:srgbClr>
              </a:solidFill>
              <a:ln w="0">
                <a:noFill/>
                <a:prstDash val="solid"/>
                <a:round/>
                <a:headEnd/>
                <a:tailEnd/>
              </a:ln>
            </p:spPr>
            <p:txBody>
              <a:bodyPr vert="horz" wrap="square" lIns="86935" tIns="43467" rIns="86935" bIns="43467" numCol="1" anchor="t" anchorCtr="0" compatLnSpc="1">
                <a:prstTxWarp prst="textNoShape">
                  <a:avLst/>
                </a:prstTxWarp>
              </a:bodyPr>
              <a:lstStyle/>
              <a:p>
                <a:endParaRPr lang="en-IN" sz="2320" dirty="0"/>
              </a:p>
            </p:txBody>
          </p:sp>
          <p:sp>
            <p:nvSpPr>
              <p:cNvPr id="24" name="TextBox 121"/>
              <p:cNvSpPr txBox="1"/>
              <p:nvPr/>
            </p:nvSpPr>
            <p:spPr>
              <a:xfrm>
                <a:off x="7791691" y="2560440"/>
                <a:ext cx="1206049" cy="502928"/>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s-CO" sz="1141" b="1" dirty="0">
                    <a:solidFill>
                      <a:schemeClr val="bg1"/>
                    </a:solidFill>
                  </a:rPr>
                  <a:t>Aplicación de controles</a:t>
                </a:r>
                <a:endParaRPr lang="es-CO" sz="1141" b="1" dirty="0">
                  <a:solidFill>
                    <a:schemeClr val="bg1"/>
                  </a:solidFill>
                  <a:latin typeface="Arial Narrow" panose="020B0606020202030204" pitchFamily="34" charset="0"/>
                </a:endParaRPr>
              </a:p>
            </p:txBody>
          </p:sp>
        </p:grpSp>
        <p:sp>
          <p:nvSpPr>
            <p:cNvPr id="44" name="9 Rectángulo"/>
            <p:cNvSpPr/>
            <p:nvPr/>
          </p:nvSpPr>
          <p:spPr>
            <a:xfrm>
              <a:off x="1120514" y="641384"/>
              <a:ext cx="6778753" cy="12464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1" algn="ctr"/>
              <a:r>
                <a:rPr lang="es-CO" sz="2500" b="1" dirty="0">
                  <a:solidFill>
                    <a:schemeClr val="tx1">
                      <a:lumMod val="65000"/>
                      <a:lumOff val="35000"/>
                    </a:schemeClr>
                  </a:solidFill>
                  <a:latin typeface="Arial Narrow" panose="020B0606020202030204" pitchFamily="34" charset="0"/>
                </a:rPr>
                <a:t>Roles y responsabilidades </a:t>
              </a:r>
            </a:p>
            <a:p>
              <a:pPr lvl="1" algn="ctr"/>
              <a:r>
                <a:rPr lang="es-ES" sz="2500" b="1" dirty="0">
                  <a:solidFill>
                    <a:schemeClr val="accent5">
                      <a:lumMod val="50000"/>
                    </a:schemeClr>
                  </a:solidFill>
                  <a:latin typeface="Arial Narrow" panose="020B0606020202030204" pitchFamily="34" charset="0"/>
                </a:rPr>
                <a:t>Líderes temáticos</a:t>
              </a:r>
              <a:endParaRPr lang="es-CO" sz="2500" b="1" dirty="0">
                <a:solidFill>
                  <a:schemeClr val="accent5">
                    <a:lumMod val="50000"/>
                  </a:schemeClr>
                </a:solidFill>
                <a:latin typeface="Arial Narrow" panose="020B0606020202030204" pitchFamily="34" charset="0"/>
              </a:endParaRPr>
            </a:p>
            <a:p>
              <a:pPr lvl="1" algn="ctr"/>
              <a:endParaRPr lang="es-CO" sz="2500" b="1" dirty="0">
                <a:solidFill>
                  <a:schemeClr val="tx1">
                    <a:lumMod val="65000"/>
                    <a:lumOff val="35000"/>
                  </a:schemeClr>
                </a:solidFill>
                <a:latin typeface="Arial Narrow" panose="020B0606020202030204" pitchFamily="34" charset="0"/>
              </a:endParaRPr>
            </a:p>
          </p:txBody>
        </p:sp>
      </p:grpSp>
      <p:grpSp>
        <p:nvGrpSpPr>
          <p:cNvPr id="45" name="Grupo 44"/>
          <p:cNvGrpSpPr/>
          <p:nvPr/>
        </p:nvGrpSpPr>
        <p:grpSpPr>
          <a:xfrm>
            <a:off x="7326413" y="5006578"/>
            <a:ext cx="1375500" cy="630030"/>
            <a:chOff x="9960651" y="5388476"/>
            <a:chExt cx="1474188" cy="773920"/>
          </a:xfrm>
        </p:grpSpPr>
        <p:sp>
          <p:nvSpPr>
            <p:cNvPr id="46" name="Freeform 8"/>
            <p:cNvSpPr>
              <a:spLocks/>
            </p:cNvSpPr>
            <p:nvPr/>
          </p:nvSpPr>
          <p:spPr bwMode="auto">
            <a:xfrm flipH="1">
              <a:off x="9960651" y="5388476"/>
              <a:ext cx="381570" cy="379774"/>
            </a:xfrm>
            <a:custGeom>
              <a:avLst/>
              <a:gdLst>
                <a:gd name="T0" fmla="*/ 382 w 1547"/>
                <a:gd name="T1" fmla="*/ 0 h 1729"/>
                <a:gd name="T2" fmla="*/ 390 w 1547"/>
                <a:gd name="T3" fmla="*/ 2 h 1729"/>
                <a:gd name="T4" fmla="*/ 1264 w 1547"/>
                <a:gd name="T5" fmla="*/ 332 h 1729"/>
                <a:gd name="T6" fmla="*/ 1422 w 1547"/>
                <a:gd name="T7" fmla="*/ 390 h 1729"/>
                <a:gd name="T8" fmla="*/ 1420 w 1547"/>
                <a:gd name="T9" fmla="*/ 395 h 1729"/>
                <a:gd name="T10" fmla="*/ 1418 w 1547"/>
                <a:gd name="T11" fmla="*/ 411 h 1729"/>
                <a:gd name="T12" fmla="*/ 1414 w 1547"/>
                <a:gd name="T13" fmla="*/ 436 h 1729"/>
                <a:gd name="T14" fmla="*/ 1410 w 1547"/>
                <a:gd name="T15" fmla="*/ 468 h 1729"/>
                <a:gd name="T16" fmla="*/ 1406 w 1547"/>
                <a:gd name="T17" fmla="*/ 508 h 1729"/>
                <a:gd name="T18" fmla="*/ 1403 w 1547"/>
                <a:gd name="T19" fmla="*/ 556 h 1729"/>
                <a:gd name="T20" fmla="*/ 1399 w 1547"/>
                <a:gd name="T21" fmla="*/ 610 h 1729"/>
                <a:gd name="T22" fmla="*/ 1395 w 1547"/>
                <a:gd name="T23" fmla="*/ 670 h 1729"/>
                <a:gd name="T24" fmla="*/ 1395 w 1547"/>
                <a:gd name="T25" fmla="*/ 733 h 1729"/>
                <a:gd name="T26" fmla="*/ 1547 w 1547"/>
                <a:gd name="T27" fmla="*/ 823 h 1729"/>
                <a:gd name="T28" fmla="*/ 1401 w 1547"/>
                <a:gd name="T29" fmla="*/ 931 h 1729"/>
                <a:gd name="T30" fmla="*/ 1412 w 1547"/>
                <a:gd name="T31" fmla="*/ 1044 h 1729"/>
                <a:gd name="T32" fmla="*/ 1431 w 1547"/>
                <a:gd name="T33" fmla="*/ 1157 h 1729"/>
                <a:gd name="T34" fmla="*/ 1460 w 1547"/>
                <a:gd name="T35" fmla="*/ 1270 h 1729"/>
                <a:gd name="T36" fmla="*/ 1314 w 1547"/>
                <a:gd name="T37" fmla="*/ 1338 h 1729"/>
                <a:gd name="T38" fmla="*/ 451 w 1547"/>
                <a:gd name="T39" fmla="*/ 1729 h 1729"/>
                <a:gd name="T40" fmla="*/ 414 w 1547"/>
                <a:gd name="T41" fmla="*/ 1664 h 1729"/>
                <a:gd name="T42" fmla="*/ 0 w 1547"/>
                <a:gd name="T43" fmla="*/ 913 h 1729"/>
                <a:gd name="T44" fmla="*/ 382 w 1547"/>
                <a:gd name="T4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729">
                  <a:moveTo>
                    <a:pt x="382" y="0"/>
                  </a:moveTo>
                  <a:lnTo>
                    <a:pt x="390" y="2"/>
                  </a:lnTo>
                  <a:lnTo>
                    <a:pt x="1264" y="332"/>
                  </a:lnTo>
                  <a:lnTo>
                    <a:pt x="1422" y="390"/>
                  </a:lnTo>
                  <a:lnTo>
                    <a:pt x="1420" y="395"/>
                  </a:lnTo>
                  <a:lnTo>
                    <a:pt x="1418" y="411"/>
                  </a:lnTo>
                  <a:lnTo>
                    <a:pt x="1414" y="436"/>
                  </a:lnTo>
                  <a:lnTo>
                    <a:pt x="1410" y="468"/>
                  </a:lnTo>
                  <a:lnTo>
                    <a:pt x="1406" y="508"/>
                  </a:lnTo>
                  <a:lnTo>
                    <a:pt x="1403" y="556"/>
                  </a:lnTo>
                  <a:lnTo>
                    <a:pt x="1399" y="610"/>
                  </a:lnTo>
                  <a:lnTo>
                    <a:pt x="1395" y="670"/>
                  </a:lnTo>
                  <a:lnTo>
                    <a:pt x="1395" y="733"/>
                  </a:lnTo>
                  <a:lnTo>
                    <a:pt x="1547" y="823"/>
                  </a:lnTo>
                  <a:lnTo>
                    <a:pt x="1401" y="931"/>
                  </a:lnTo>
                  <a:lnTo>
                    <a:pt x="1412" y="1044"/>
                  </a:lnTo>
                  <a:lnTo>
                    <a:pt x="1431" y="1157"/>
                  </a:lnTo>
                  <a:lnTo>
                    <a:pt x="1460" y="1270"/>
                  </a:lnTo>
                  <a:lnTo>
                    <a:pt x="1314" y="1338"/>
                  </a:lnTo>
                  <a:lnTo>
                    <a:pt x="451" y="1729"/>
                  </a:lnTo>
                  <a:lnTo>
                    <a:pt x="414" y="1664"/>
                  </a:lnTo>
                  <a:lnTo>
                    <a:pt x="0" y="913"/>
                  </a:lnTo>
                  <a:lnTo>
                    <a:pt x="382"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47" name="Freeform 9"/>
            <p:cNvSpPr>
              <a:spLocks/>
            </p:cNvSpPr>
            <p:nvPr/>
          </p:nvSpPr>
          <p:spPr bwMode="auto">
            <a:xfrm flipH="1">
              <a:off x="10020191" y="5388917"/>
              <a:ext cx="268850" cy="379334"/>
            </a:xfrm>
            <a:custGeom>
              <a:avLst/>
              <a:gdLst>
                <a:gd name="T0" fmla="*/ 166 w 1090"/>
                <a:gd name="T1" fmla="*/ 0 h 1727"/>
                <a:gd name="T2" fmla="*/ 1040 w 1090"/>
                <a:gd name="T3" fmla="*/ 330 h 1727"/>
                <a:gd name="T4" fmla="*/ 1031 w 1090"/>
                <a:gd name="T5" fmla="*/ 378 h 1727"/>
                <a:gd name="T6" fmla="*/ 1021 w 1090"/>
                <a:gd name="T7" fmla="*/ 437 h 1727"/>
                <a:gd name="T8" fmla="*/ 1014 w 1090"/>
                <a:gd name="T9" fmla="*/ 508 h 1727"/>
                <a:gd name="T10" fmla="*/ 1006 w 1090"/>
                <a:gd name="T11" fmla="*/ 589 h 1727"/>
                <a:gd name="T12" fmla="*/ 1002 w 1090"/>
                <a:gd name="T13" fmla="*/ 677 h 1727"/>
                <a:gd name="T14" fmla="*/ 1002 w 1090"/>
                <a:gd name="T15" fmla="*/ 773 h 1727"/>
                <a:gd name="T16" fmla="*/ 1006 w 1090"/>
                <a:gd name="T17" fmla="*/ 875 h 1727"/>
                <a:gd name="T18" fmla="*/ 1016 w 1090"/>
                <a:gd name="T19" fmla="*/ 984 h 1727"/>
                <a:gd name="T20" fmla="*/ 1033 w 1090"/>
                <a:gd name="T21" fmla="*/ 1098 h 1727"/>
                <a:gd name="T22" fmla="*/ 1058 w 1090"/>
                <a:gd name="T23" fmla="*/ 1215 h 1727"/>
                <a:gd name="T24" fmla="*/ 1090 w 1090"/>
                <a:gd name="T25" fmla="*/ 1336 h 1727"/>
                <a:gd name="T26" fmla="*/ 227 w 1090"/>
                <a:gd name="T27" fmla="*/ 1727 h 1727"/>
                <a:gd name="T28" fmla="*/ 190 w 1090"/>
                <a:gd name="T29" fmla="*/ 1662 h 1727"/>
                <a:gd name="T30" fmla="*/ 135 w 1090"/>
                <a:gd name="T31" fmla="*/ 1529 h 1727"/>
                <a:gd name="T32" fmla="*/ 89 w 1090"/>
                <a:gd name="T33" fmla="*/ 1399 h 1727"/>
                <a:gd name="T34" fmla="*/ 54 w 1090"/>
                <a:gd name="T35" fmla="*/ 1272 h 1727"/>
                <a:gd name="T36" fmla="*/ 29 w 1090"/>
                <a:gd name="T37" fmla="*/ 1147 h 1727"/>
                <a:gd name="T38" fmla="*/ 12 w 1090"/>
                <a:gd name="T39" fmla="*/ 1027 h 1727"/>
                <a:gd name="T40" fmla="*/ 2 w 1090"/>
                <a:gd name="T41" fmla="*/ 910 h 1727"/>
                <a:gd name="T42" fmla="*/ 0 w 1090"/>
                <a:gd name="T43" fmla="*/ 796 h 1727"/>
                <a:gd name="T44" fmla="*/ 2 w 1090"/>
                <a:gd name="T45" fmla="*/ 689 h 1727"/>
                <a:gd name="T46" fmla="*/ 12 w 1090"/>
                <a:gd name="T47" fmla="*/ 587 h 1727"/>
                <a:gd name="T48" fmla="*/ 24 w 1090"/>
                <a:gd name="T49" fmla="*/ 491 h 1727"/>
                <a:gd name="T50" fmla="*/ 41 w 1090"/>
                <a:gd name="T51" fmla="*/ 401 h 1727"/>
                <a:gd name="T52" fmla="*/ 58 w 1090"/>
                <a:gd name="T53" fmla="*/ 320 h 1727"/>
                <a:gd name="T54" fmla="*/ 77 w 1090"/>
                <a:gd name="T55" fmla="*/ 245 h 1727"/>
                <a:gd name="T56" fmla="*/ 98 w 1090"/>
                <a:gd name="T57" fmla="*/ 178 h 1727"/>
                <a:gd name="T58" fmla="*/ 118 w 1090"/>
                <a:gd name="T59" fmla="*/ 119 h 1727"/>
                <a:gd name="T60" fmla="*/ 135 w 1090"/>
                <a:gd name="T61" fmla="*/ 71 h 1727"/>
                <a:gd name="T62" fmla="*/ 152 w 1090"/>
                <a:gd name="T63" fmla="*/ 31 h 1727"/>
                <a:gd name="T64" fmla="*/ 166 w 1090"/>
                <a:gd name="T6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0" h="1727">
                  <a:moveTo>
                    <a:pt x="166" y="0"/>
                  </a:moveTo>
                  <a:lnTo>
                    <a:pt x="1040" y="330"/>
                  </a:lnTo>
                  <a:lnTo>
                    <a:pt x="1031" y="378"/>
                  </a:lnTo>
                  <a:lnTo>
                    <a:pt x="1021" y="437"/>
                  </a:lnTo>
                  <a:lnTo>
                    <a:pt x="1014" y="508"/>
                  </a:lnTo>
                  <a:lnTo>
                    <a:pt x="1006" y="589"/>
                  </a:lnTo>
                  <a:lnTo>
                    <a:pt x="1002" y="677"/>
                  </a:lnTo>
                  <a:lnTo>
                    <a:pt x="1002" y="773"/>
                  </a:lnTo>
                  <a:lnTo>
                    <a:pt x="1006" y="875"/>
                  </a:lnTo>
                  <a:lnTo>
                    <a:pt x="1016" y="984"/>
                  </a:lnTo>
                  <a:lnTo>
                    <a:pt x="1033" y="1098"/>
                  </a:lnTo>
                  <a:lnTo>
                    <a:pt x="1058" y="1215"/>
                  </a:lnTo>
                  <a:lnTo>
                    <a:pt x="1090" y="1336"/>
                  </a:lnTo>
                  <a:lnTo>
                    <a:pt x="227" y="1727"/>
                  </a:lnTo>
                  <a:lnTo>
                    <a:pt x="190" y="1662"/>
                  </a:lnTo>
                  <a:lnTo>
                    <a:pt x="135" y="1529"/>
                  </a:lnTo>
                  <a:lnTo>
                    <a:pt x="89" y="1399"/>
                  </a:lnTo>
                  <a:lnTo>
                    <a:pt x="54" y="1272"/>
                  </a:lnTo>
                  <a:lnTo>
                    <a:pt x="29" y="1147"/>
                  </a:lnTo>
                  <a:lnTo>
                    <a:pt x="12" y="1027"/>
                  </a:lnTo>
                  <a:lnTo>
                    <a:pt x="2" y="910"/>
                  </a:lnTo>
                  <a:lnTo>
                    <a:pt x="0" y="796"/>
                  </a:lnTo>
                  <a:lnTo>
                    <a:pt x="2" y="689"/>
                  </a:lnTo>
                  <a:lnTo>
                    <a:pt x="12" y="587"/>
                  </a:lnTo>
                  <a:lnTo>
                    <a:pt x="24" y="491"/>
                  </a:lnTo>
                  <a:lnTo>
                    <a:pt x="41" y="401"/>
                  </a:lnTo>
                  <a:lnTo>
                    <a:pt x="58" y="320"/>
                  </a:lnTo>
                  <a:lnTo>
                    <a:pt x="77" y="245"/>
                  </a:lnTo>
                  <a:lnTo>
                    <a:pt x="98" y="178"/>
                  </a:lnTo>
                  <a:lnTo>
                    <a:pt x="118" y="119"/>
                  </a:lnTo>
                  <a:lnTo>
                    <a:pt x="135" y="71"/>
                  </a:lnTo>
                  <a:lnTo>
                    <a:pt x="152" y="31"/>
                  </a:lnTo>
                  <a:lnTo>
                    <a:pt x="166" y="0"/>
                  </a:ln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n-IN" sz="761" b="1" dirty="0">
                <a:solidFill>
                  <a:schemeClr val="tx1">
                    <a:lumMod val="65000"/>
                    <a:lumOff val="35000"/>
                  </a:schemeClr>
                </a:solidFill>
                <a:latin typeface="Arial Narrow" panose="020B0606020202030204" pitchFamily="34" charset="0"/>
              </a:endParaRPr>
            </a:p>
          </p:txBody>
        </p:sp>
        <p:sp>
          <p:nvSpPr>
            <p:cNvPr id="48" name="Rectángulo 47"/>
            <p:cNvSpPr/>
            <p:nvPr/>
          </p:nvSpPr>
          <p:spPr>
            <a:xfrm>
              <a:off x="9982844" y="5874364"/>
              <a:ext cx="377535" cy="2880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endParaRPr lang="es-CO" sz="761" b="1" dirty="0">
                <a:solidFill>
                  <a:schemeClr val="tx1">
                    <a:lumMod val="65000"/>
                    <a:lumOff val="35000"/>
                  </a:schemeClr>
                </a:solidFill>
                <a:latin typeface="Arial Narrow" panose="020B0606020202030204" pitchFamily="34" charset="0"/>
              </a:endParaRPr>
            </a:p>
          </p:txBody>
        </p:sp>
        <p:sp>
          <p:nvSpPr>
            <p:cNvPr id="49" name="CuadroTexto 48"/>
            <p:cNvSpPr txBox="1"/>
            <p:nvPr/>
          </p:nvSpPr>
          <p:spPr>
            <a:xfrm>
              <a:off x="10403590" y="545924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Responsabilidades</a:t>
              </a:r>
            </a:p>
          </p:txBody>
        </p:sp>
        <p:sp>
          <p:nvSpPr>
            <p:cNvPr id="50" name="CuadroTexto 49"/>
            <p:cNvSpPr txBox="1"/>
            <p:nvPr/>
          </p:nvSpPr>
          <p:spPr>
            <a:xfrm>
              <a:off x="10414364" y="5909808"/>
              <a:ext cx="10204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defPPr>
                <a:defRPr lang="es-ES"/>
              </a:defPPr>
              <a:lvl1pPr algn="just">
                <a:defRPr sz="900" b="0">
                  <a:solidFill>
                    <a:schemeClr val="tx1">
                      <a:lumMod val="65000"/>
                      <a:lumOff val="35000"/>
                    </a:schemeClr>
                  </a:solidFill>
                  <a:latin typeface="Arial Narrow" panose="020B0606020202030204" pitchFamily="34" charset="0"/>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s-CO" sz="761" b="1" dirty="0"/>
                <a:t>Actividades</a:t>
              </a:r>
            </a:p>
          </p:txBody>
        </p:sp>
      </p:grpSp>
      <p:grpSp>
        <p:nvGrpSpPr>
          <p:cNvPr id="41" name="Grupo 40"/>
          <p:cNvGrpSpPr/>
          <p:nvPr/>
        </p:nvGrpSpPr>
        <p:grpSpPr>
          <a:xfrm>
            <a:off x="400149" y="1101681"/>
            <a:ext cx="1262368" cy="302648"/>
            <a:chOff x="1381125" y="1827907"/>
            <a:chExt cx="1327787" cy="318332"/>
          </a:xfrm>
        </p:grpSpPr>
        <p:pic>
          <p:nvPicPr>
            <p:cNvPr id="42" name="Imagen 41">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2012" y1="30769" x2="42012" y2="30769"/>
                          <a14:foregroundMark x1="29882" y1="45266" x2="29882" y2="45266"/>
                          <a14:foregroundMark x1="56509" y1="45266" x2="56509" y2="45266"/>
                          <a14:foregroundMark x1="65976" y1="40533" x2="65976" y2="40533"/>
                          <a14:foregroundMark x1="27515" y1="30769" x2="27515" y2="30769"/>
                          <a14:foregroundMark x1="22485" y1="35503" x2="22485" y2="35503"/>
                          <a14:foregroundMark x1="36982" y1="64497" x2="36982" y2="64497"/>
                          <a14:foregroundMark x1="78107" y1="42899" x2="78107" y2="42899"/>
                          <a14:foregroundMark x1="36982" y1="18639" x2="36982" y2="18639"/>
                          <a14:foregroundMark x1="15385" y1="33136" x2="15385" y2="33136"/>
                          <a14:foregroundMark x1="17751" y1="40533" x2="17751" y2="40533"/>
                          <a14:foregroundMark x1="32249" y1="42899" x2="32249" y2="42899"/>
                          <a14:foregroundMark x1="90237" y1="52663" x2="90237" y2="52663"/>
                          <a14:foregroundMark x1="94970" y1="59763" x2="94970" y2="59763"/>
                          <a14:foregroundMark x1="94970" y1="71893" x2="94970" y2="71893"/>
                        </a14:backgroundRemoval>
                      </a14:imgEffect>
                    </a14:imgLayer>
                  </a14:imgProps>
                </a:ext>
              </a:extLst>
            </a:blip>
            <a:stretch>
              <a:fillRect/>
            </a:stretch>
          </p:blipFill>
          <p:spPr>
            <a:xfrm>
              <a:off x="1381125" y="1827907"/>
              <a:ext cx="279015" cy="279015"/>
            </a:xfrm>
            <a:prstGeom prst="rect">
              <a:avLst/>
            </a:prstGeom>
          </p:spPr>
        </p:pic>
        <p:sp>
          <p:nvSpPr>
            <p:cNvPr id="43" name="CuadroTexto 42">
              <a:hlinkClick r:id="rId3" action="ppaction://hlinksldjump"/>
            </p:cNvPr>
            <p:cNvSpPr txBox="1"/>
            <p:nvPr/>
          </p:nvSpPr>
          <p:spPr>
            <a:xfrm>
              <a:off x="1664115" y="1833843"/>
              <a:ext cx="1044797" cy="312396"/>
            </a:xfrm>
            <a:prstGeom prst="rect">
              <a:avLst/>
            </a:prstGeom>
            <a:noFill/>
          </p:spPr>
          <p:txBody>
            <a:bodyPr wrap="square" rtlCol="0">
              <a:spAutoFit/>
            </a:bodyPr>
            <a:lstStyle/>
            <a:p>
              <a:r>
                <a:rPr lang="es-CO" sz="665" dirty="0">
                  <a:latin typeface="Arial Narrow" panose="020B0606020202030204" pitchFamily="34" charset="0"/>
                </a:rPr>
                <a:t>Regresar a definición de roles y responsabilidades </a:t>
              </a:r>
            </a:p>
          </p:txBody>
        </p:sp>
      </p:grpSp>
      <p:sp>
        <p:nvSpPr>
          <p:cNvPr id="51" name="Marcador de pie de página 2">
            <a:extLst>
              <a:ext uri="{FF2B5EF4-FFF2-40B4-BE49-F238E27FC236}">
                <a16:creationId xmlns:a16="http://schemas.microsoft.com/office/drawing/2014/main" id="{FF1DE5E6-9E22-4E08-8E41-84BB2FD7C886}"/>
              </a:ext>
            </a:extLst>
          </p:cNvPr>
          <p:cNvSpPr>
            <a:spLocks noGrp="1"/>
          </p:cNvSpPr>
          <p:nvPr>
            <p:ph type="ftr" sz="quarter" idx="11"/>
          </p:nvPr>
        </p:nvSpPr>
        <p:spPr>
          <a:xfrm>
            <a:off x="7877262" y="4869656"/>
            <a:ext cx="1266738" cy="273844"/>
          </a:xfrm>
        </p:spPr>
        <p:txBody>
          <a:bodyPr/>
          <a:lstStyle/>
          <a:p>
            <a:pPr algn="r"/>
            <a:r>
              <a:rPr lang="es-ES" sz="700" dirty="0"/>
              <a:t>Est.1.4.Man.1 V10 (20/08/2020)</a:t>
            </a:r>
          </a:p>
        </p:txBody>
      </p:sp>
      <p:grpSp>
        <p:nvGrpSpPr>
          <p:cNvPr id="37" name="Grupo 36">
            <a:extLst>
              <a:ext uri="{FF2B5EF4-FFF2-40B4-BE49-F238E27FC236}">
                <a16:creationId xmlns:a16="http://schemas.microsoft.com/office/drawing/2014/main" id="{930968AA-BAEB-4638-A632-3F1257FF3938}"/>
              </a:ext>
            </a:extLst>
          </p:cNvPr>
          <p:cNvGrpSpPr/>
          <p:nvPr/>
        </p:nvGrpSpPr>
        <p:grpSpPr>
          <a:xfrm>
            <a:off x="685840" y="622821"/>
            <a:ext cx="869348" cy="500967"/>
            <a:chOff x="626678" y="746264"/>
            <a:chExt cx="869348" cy="500967"/>
          </a:xfrm>
        </p:grpSpPr>
        <p:sp>
          <p:nvSpPr>
            <p:cNvPr id="52" name="CuadroTexto 51">
              <a:hlinkClick r:id="rId6" action="ppaction://hlinksldjump"/>
              <a:extLst>
                <a:ext uri="{FF2B5EF4-FFF2-40B4-BE49-F238E27FC236}">
                  <a16:creationId xmlns:a16="http://schemas.microsoft.com/office/drawing/2014/main" id="{704D663F-D164-4411-A340-7EC35F0D7A31}"/>
                </a:ext>
              </a:extLst>
            </p:cNvPr>
            <p:cNvSpPr txBox="1"/>
            <p:nvPr/>
          </p:nvSpPr>
          <p:spPr>
            <a:xfrm>
              <a:off x="626678" y="859486"/>
              <a:ext cx="869348" cy="194669"/>
            </a:xfrm>
            <a:prstGeom prst="rect">
              <a:avLst/>
            </a:prstGeom>
            <a:noFill/>
          </p:spPr>
          <p:txBody>
            <a:bodyPr wrap="square" rtlCol="0">
              <a:spAutoFit/>
            </a:bodyPr>
            <a:lstStyle/>
            <a:p>
              <a:r>
                <a:rPr lang="es-CO" sz="665" dirty="0">
                  <a:latin typeface="Arial Narrow" panose="020B0606020202030204" pitchFamily="34" charset="0"/>
                </a:rPr>
                <a:t>Regresar al contenido</a:t>
              </a:r>
            </a:p>
          </p:txBody>
        </p:sp>
        <p:pic>
          <p:nvPicPr>
            <p:cNvPr id="53" name="Imagen 52">
              <a:hlinkClick r:id="rId6" action="ppaction://hlinksldjump"/>
              <a:extLst>
                <a:ext uri="{FF2B5EF4-FFF2-40B4-BE49-F238E27FC236}">
                  <a16:creationId xmlns:a16="http://schemas.microsoft.com/office/drawing/2014/main" id="{D671A292-2489-4395-97DC-4C989A8FADFE}"/>
                </a:ext>
              </a:extLst>
            </p:cNvPr>
            <p:cNvPicPr>
              <a:picLocks noChangeAspect="1"/>
            </p:cNvPicPr>
            <p:nvPr/>
          </p:nvPicPr>
          <p:blipFill>
            <a:blip r:embed="rId7"/>
            <a:stretch>
              <a:fillRect/>
            </a:stretch>
          </p:blipFill>
          <p:spPr>
            <a:xfrm>
              <a:off x="743354" y="746264"/>
              <a:ext cx="635996" cy="500967"/>
            </a:xfrm>
            <a:prstGeom prst="rect">
              <a:avLst/>
            </a:prstGeom>
          </p:spPr>
        </p:pic>
      </p:grpSp>
    </p:spTree>
    <p:extLst>
      <p:ext uri="{BB962C8B-B14F-4D97-AF65-F5344CB8AC3E}">
        <p14:creationId xmlns:p14="http://schemas.microsoft.com/office/powerpoint/2010/main" val="3714809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1F2E63D61B4EF4B93C738236FC81050" ma:contentTypeVersion="2" ma:contentTypeDescription="Crear nuevo documento." ma:contentTypeScope="" ma:versionID="ff10a781a61055101a412cec68910d44">
  <xsd:schema xmlns:xsd="http://www.w3.org/2001/XMLSchema" xmlns:xs="http://www.w3.org/2001/XMLSchema" xmlns:p="http://schemas.microsoft.com/office/2006/metadata/properties" xmlns:ns1="http://schemas.microsoft.com/sharepoint/v3" xmlns:ns2="aac6e9ca-a293-4c82-8e9f-9055b12d24a8" targetNamespace="http://schemas.microsoft.com/office/2006/metadata/properties" ma:root="true" ma:fieldsID="48b42b37a1e2ad92365a67a34aee8fa9" ns1:_="" ns2:_="">
    <xsd:import namespace="http://schemas.microsoft.com/sharepoint/v3"/>
    <xsd:import namespace="aac6e9ca-a293-4c82-8e9f-9055b12d24a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c6e9ca-a293-4c82-8e9f-9055b12d24a8" elementFormDefault="qualified">
    <xsd:import namespace="http://schemas.microsoft.com/office/2006/documentManagement/types"/>
    <xsd:import namespace="http://schemas.microsoft.com/office/infopath/2007/PartnerControls"/>
    <xsd:element name="SharedWithUsers" ma:index="10"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3AAB79-7B07-4B32-AEB8-E1D1F760FD2B}">
  <ds:schemaRefs>
    <ds:schemaRef ds:uri="http://purl.org/dc/terms/"/>
    <ds:schemaRef ds:uri="http://www.w3.org/XML/1998/namespace"/>
    <ds:schemaRef ds:uri="http://purl.org/dc/elements/1.1/"/>
    <ds:schemaRef ds:uri="http://schemas.microsoft.com/office/2006/metadata/properties"/>
    <ds:schemaRef ds:uri="http://schemas.microsoft.com/sharepoint/v3"/>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aac6e9ca-a293-4c82-8e9f-9055b12d24a8"/>
  </ds:schemaRefs>
</ds:datastoreItem>
</file>

<file path=customXml/itemProps2.xml><?xml version="1.0" encoding="utf-8"?>
<ds:datastoreItem xmlns:ds="http://schemas.openxmlformats.org/officeDocument/2006/customXml" ds:itemID="{7B6D9B8A-FBA1-470A-A40F-C3484A83007F}">
  <ds:schemaRefs>
    <ds:schemaRef ds:uri="http://schemas.microsoft.com/sharepoint/v3/contenttype/forms"/>
  </ds:schemaRefs>
</ds:datastoreItem>
</file>

<file path=customXml/itemProps3.xml><?xml version="1.0" encoding="utf-8"?>
<ds:datastoreItem xmlns:ds="http://schemas.openxmlformats.org/officeDocument/2006/customXml" ds:itemID="{79843E73-5568-48C0-B4EE-8E58F208D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c6e9ca-a293-4c82-8e9f-9055b12d2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1421</TotalTime>
  <Words>7339</Words>
  <Application>Microsoft Office PowerPoint</Application>
  <PresentationFormat>Presentación en pantalla (16:9)</PresentationFormat>
  <Paragraphs>783</Paragraphs>
  <Slides>55</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55</vt:i4>
      </vt:variant>
    </vt:vector>
  </HeadingPairs>
  <TitlesOfParts>
    <vt:vector size="62" baseType="lpstr">
      <vt:lpstr>Arial</vt:lpstr>
      <vt:lpstr>Arial Narrow</vt:lpstr>
      <vt:lpstr>Berlin Sans FB</vt:lpstr>
      <vt:lpstr>Berlin Sans FB Demi</vt:lpstr>
      <vt:lpstr>Calibri</vt:lpstr>
      <vt:lpstr>Tahoma</vt:lpstr>
      <vt:lpstr>Tema de Office</vt:lpstr>
      <vt:lpstr>Presentación de PowerPoint</vt:lpstr>
      <vt:lpstr>Presentación de PowerPoint</vt:lpstr>
      <vt:lpstr>Sistema Único de Gestión SUG</vt:lpstr>
      <vt:lpstr>Sistemas que componen al SUG</vt:lpstr>
      <vt:lpstr>Sistema Único de Gestión SUG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Derly Catherine Cifuentes Guerrero</cp:lastModifiedBy>
  <cp:revision>82</cp:revision>
  <dcterms:created xsi:type="dcterms:W3CDTF">2018-11-28T19:36:46Z</dcterms:created>
  <dcterms:modified xsi:type="dcterms:W3CDTF">2021-12-03T20:47:25Z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0x01010041F2E63D61B4EF4B93C738236FC81050</vt:lpwstr>
  </property>
</Properties>
</file>