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8" r:id="rId2"/>
    <p:sldId id="265" r:id="rId3"/>
    <p:sldId id="257" r:id="rId4"/>
    <p:sldId id="260" r:id="rId5"/>
    <p:sldId id="776" r:id="rId6"/>
    <p:sldId id="261" r:id="rId7"/>
    <p:sldId id="717" r:id="rId8"/>
    <p:sldId id="751" r:id="rId9"/>
    <p:sldId id="755" r:id="rId10"/>
    <p:sldId id="731" r:id="rId11"/>
    <p:sldId id="773" r:id="rId12"/>
    <p:sldId id="753" r:id="rId13"/>
    <p:sldId id="713" r:id="rId14"/>
    <p:sldId id="760" r:id="rId15"/>
    <p:sldId id="765" r:id="rId16"/>
    <p:sldId id="762" r:id="rId17"/>
    <p:sldId id="775" r:id="rId18"/>
    <p:sldId id="766" r:id="rId19"/>
    <p:sldId id="767" r:id="rId20"/>
    <p:sldId id="768" r:id="rId21"/>
    <p:sldId id="769" r:id="rId22"/>
    <p:sldId id="770" r:id="rId23"/>
    <p:sldId id="771" r:id="rId24"/>
    <p:sldId id="772" r:id="rId25"/>
    <p:sldId id="764" r:id="rId26"/>
    <p:sldId id="763" r:id="rId27"/>
    <p:sldId id="754" r:id="rId28"/>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1D86"/>
    <a:srgbClr val="1D8E3F"/>
    <a:srgbClr val="0069BE"/>
    <a:srgbClr val="CD6722"/>
    <a:srgbClr val="148FF4"/>
    <a:srgbClr val="31AC56"/>
    <a:srgbClr val="43BD68"/>
    <a:srgbClr val="264FC6"/>
    <a:srgbClr val="45AD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13" autoAdjust="0"/>
    <p:restoredTop sz="87442" autoAdjust="0"/>
  </p:normalViewPr>
  <p:slideViewPr>
    <p:cSldViewPr snapToGrid="0" snapToObjects="1">
      <p:cViewPr varScale="1">
        <p:scale>
          <a:sx n="97" d="100"/>
          <a:sy n="97" d="100"/>
        </p:scale>
        <p:origin x="2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minhacienda\cedin\VICEGRAL\OAP\OAP\Plan_Estrategica\Nuevo%20Esquema%20Repositorio%20Planeaci&#243;n\1)%20PEI\1.1)%20Planeacion_Estrategica\4)%20Seguimientos\2022\Seguimiento_junio.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minhacienda\cedin\VICEGRAL\OAP\OAP\Plan_Estrategica\Nuevo%20Esquema%20Repositorio%20Planeaci&#243;n\1)%20PEI\1.1)%20Planeacion_Estrategica\4)%20Seguimientos\2022\Seguimiento_junio.xls"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minhacienda\cedin\VICEGRAL\OAP\OAP\Plan_Estrategica\Nuevo%20Esquema%20Repositorio%20Planeaci&#243;n\1)%20PEI\1.1)%20Planeacion_Estrategica\4)%20Seguimientos\2022\Seguimiento_junio.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inhacienda\cedin\VICEGRAL\OAP\OAP\Plan_Estrategica\Nuevo%20Esquema%20Repositorio%20Planeaci&#243;n\1)%20PEI\1.1)%20Planeacion_Estrategica\4)%20Seguimientos\2022\Seguimiento_junio.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minhacienda\cedin\VICEGRAL\OAP\OAP\Plan_Estrategica\Nuevo%20Esquema%20Repositorio%20Planeaci&#243;n\1)%20PEI\1.1)%20Planeacion_Estrategica\4)%20Seguimientos\2022\Seguimiento_junio.xls"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minhacienda\cedin\VICEGRAL\OCI\PLAN%20ANUAL%20DE%20AUDITOR&#205;AS\2022\Etapa%20Seguimiento\Plan%20Anual%20de%20Auditoria%202022%20-%20Seguimiento.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ivotFmts>
      <c:pivotFmt>
        <c:idx val="0"/>
        <c:spPr>
          <a:gradFill rotWithShape="0">
            <a:gsLst>
              <a:gs pos="0">
                <a:srgbClr val="00B050"/>
              </a:gs>
              <a:gs pos="16000">
                <a:srgbClr val="00B050"/>
              </a:gs>
              <a:gs pos="100000">
                <a:srgbClr val="73C67A"/>
              </a:gs>
            </a:gsLst>
            <a:lin ang="16200000" scaled="1"/>
          </a:gradFill>
          <a:ln w="25400">
            <a:noFill/>
          </a:ln>
        </c:spPr>
        <c:marker>
          <c:symbol val="none"/>
        </c:marker>
        <c:dLbl>
          <c:idx val="0"/>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gradFill>
            <a:gsLst>
              <a:gs pos="0">
                <a:schemeClr val="accent2">
                  <a:lumMod val="67000"/>
                </a:schemeClr>
              </a:gs>
              <a:gs pos="46000">
                <a:schemeClr val="accent2">
                  <a:lumMod val="97000"/>
                  <a:lumOff val="3000"/>
                </a:schemeClr>
              </a:gs>
              <a:gs pos="100000">
                <a:schemeClr val="accent2">
                  <a:lumMod val="60000"/>
                  <a:lumOff val="40000"/>
                </a:schemeClr>
              </a:gs>
            </a:gsLst>
            <a:lin ang="16200000" scaled="1"/>
          </a:gradFill>
          <a:ln>
            <a:noFill/>
          </a:ln>
          <a:effectLst/>
        </c:spPr>
        <c:marker>
          <c:symbol val="none"/>
        </c:marker>
        <c:dLbl>
          <c:idx val="0"/>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0">
            <a:gsLst>
              <a:gs pos="0">
                <a:srgbClr val="00B050"/>
              </a:gs>
              <a:gs pos="16000">
                <a:srgbClr val="00B050"/>
              </a:gs>
              <a:gs pos="100000">
                <a:srgbClr val="73C67A"/>
              </a:gs>
            </a:gsLst>
            <a:lin ang="16200000" scaled="1"/>
          </a:gradFill>
          <a:ln w="25400">
            <a:noFill/>
          </a:ln>
        </c:spPr>
        <c:marker>
          <c:symbol val="none"/>
        </c:marker>
        <c:dLbl>
          <c:idx val="0"/>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3"/>
        <c:spPr>
          <a:gradFill>
            <a:gsLst>
              <a:gs pos="0">
                <a:schemeClr val="accent2">
                  <a:lumMod val="67000"/>
                </a:schemeClr>
              </a:gs>
              <a:gs pos="46000">
                <a:schemeClr val="accent2">
                  <a:lumMod val="97000"/>
                  <a:lumOff val="3000"/>
                </a:schemeClr>
              </a:gs>
              <a:gs pos="100000">
                <a:schemeClr val="accent2">
                  <a:lumMod val="60000"/>
                  <a:lumOff val="40000"/>
                </a:schemeClr>
              </a:gs>
            </a:gsLst>
            <a:lin ang="16200000" scaled="1"/>
          </a:gradFill>
          <a:ln>
            <a:noFill/>
          </a:ln>
          <a:effectLst/>
        </c:spPr>
        <c:marker>
          <c:symbol val="none"/>
        </c:marker>
        <c:dLbl>
          <c:idx val="0"/>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4"/>
        <c:spPr>
          <a:gradFill rotWithShape="0">
            <a:gsLst>
              <a:gs pos="0">
                <a:srgbClr val="00B050"/>
              </a:gs>
              <a:gs pos="16000">
                <a:srgbClr val="00B050"/>
              </a:gs>
              <a:gs pos="100000">
                <a:srgbClr val="73C67A"/>
              </a:gs>
            </a:gsLst>
            <a:lin ang="16200000" scaled="1"/>
          </a:gradFill>
          <a:ln w="25400">
            <a:noFill/>
          </a:ln>
        </c:spPr>
        <c:marker>
          <c:symbol val="none"/>
        </c:marker>
        <c:dLbl>
          <c:idx val="0"/>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5"/>
        <c:spPr>
          <a:gradFill>
            <a:gsLst>
              <a:gs pos="0">
                <a:schemeClr val="accent2">
                  <a:lumMod val="67000"/>
                </a:schemeClr>
              </a:gs>
              <a:gs pos="46000">
                <a:schemeClr val="accent2">
                  <a:lumMod val="97000"/>
                  <a:lumOff val="3000"/>
                </a:schemeClr>
              </a:gs>
              <a:gs pos="100000">
                <a:schemeClr val="accent2">
                  <a:lumMod val="60000"/>
                  <a:lumOff val="40000"/>
                </a:schemeClr>
              </a:gs>
            </a:gsLst>
            <a:lin ang="16200000" scaled="1"/>
          </a:gradFill>
          <a:ln>
            <a:noFill/>
          </a:ln>
          <a:effectLst/>
        </c:spPr>
        <c:marker>
          <c:symbol val="none"/>
        </c:marker>
        <c:dLbl>
          <c:idx val="0"/>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grafico!$B$21</c:f>
              <c:strCache>
                <c:ptCount val="1"/>
                <c:pt idx="0">
                  <c:v>En desarrollo</c:v>
                </c:pt>
              </c:strCache>
            </c:strRef>
          </c:tx>
          <c:spPr>
            <a:solidFill>
              <a:srgbClr val="FFC000"/>
            </a:solidFill>
            <a:ln w="25400">
              <a:noFill/>
            </a:ln>
          </c:spPr>
          <c:invertIfNegative val="0"/>
          <c:dLbls>
            <c:spPr>
              <a:noFill/>
              <a:ln w="25400">
                <a:noFill/>
              </a:ln>
            </c:spPr>
            <c:txPr>
              <a:bodyPr/>
              <a:lstStyle/>
              <a:p>
                <a:pPr>
                  <a:defRPr b="1">
                    <a:solidFill>
                      <a:schemeClr val="tx1"/>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grafico!$A$22:$A$37</c:f>
              <c:strCache>
                <c:ptCount val="16"/>
                <c:pt idx="0">
                  <c:v>Ini.2019.2022.GM1.001 Fortalecer las herramientas de análisis macroeconómico</c:v>
                </c:pt>
                <c:pt idx="1">
                  <c:v>Ini.2019.2022.GM1.002 Facilitar la transición de la economía hacia el crecimiento sostenible y bajo en carbono.</c:v>
                </c:pt>
                <c:pt idx="2">
                  <c:v>Ini.2019.2022.GM3.001 Fortalecer la institucionalidad fiscal.</c:v>
                </c:pt>
                <c:pt idx="3">
                  <c:v>Ini.2019.2022.GM3.002 Fortalecer el sistema de gestión de riesgos fiscales.</c:v>
                </c:pt>
                <c:pt idx="4">
                  <c:v>Ini.2019.2022.GM3.003 Optimizar el modelo de gestión y administración del portafolio de empresas estatales y entes gestores.</c:v>
                </c:pt>
                <c:pt idx="5">
                  <c:v>Ini.2019.2022.GM3.004 Monitorear la sostenibilidad de los resultados fiscales de las entidades territoriales y sus descentralizadas.</c:v>
                </c:pt>
                <c:pt idx="6">
                  <c:v>Ini.2019.2022.GM3.006 Modernizar las finanzas públicas.</c:v>
                </c:pt>
                <c:pt idx="7">
                  <c:v>Ini.2019.2022.GM3.007. Avanzar en la integración de los subsistemas de la Gestión Financiera Pública (GFP).</c:v>
                </c:pt>
                <c:pt idx="8">
                  <c:v>Ini.2019.2022.GM3.008 Modernizar los sistemas de información para implementar el nuevo modelo de negocio.</c:v>
                </c:pt>
                <c:pt idx="9">
                  <c:v>Ini.2019.2022.GM3.010 Fortalecer los lineamientos de política de sostenibilidad financiera del Sistema General de Seguridad Social en Salud y el Sistema General de Riesgos Laborales.</c:v>
                </c:pt>
                <c:pt idx="10">
                  <c:v>Ini.2019.2022.GM3.011 Lograr la articulación y modernización de los sistemas de estimación del pasivo pensional para el nivel central.</c:v>
                </c:pt>
                <c:pt idx="11">
                  <c:v>Ini.2019.2022.GM3.012 Optimizar los procesos de seguimiento y control a los recursos de las Entidades Territoriales administrados por el FONPET.</c:v>
                </c:pt>
                <c:pt idx="12">
                  <c:v>Ini.2019.2022.GM3.013 Contribuir al mejoramiento del proceso de aprobación de proyectos de inversión en los OCAD del SGR.</c:v>
                </c:pt>
                <c:pt idx="13">
                  <c:v>Ini.2019.2022.GM3.014 Consolidar al CETIL como la herramienta para las certificaciones de tiempos laborados válidos para pensiones.</c:v>
                </c:pt>
                <c:pt idx="14">
                  <c:v>Ini.2019.2022.GM3.015 Identificar las apropiaciones presupuestales para políticas transversales.</c:v>
                </c:pt>
                <c:pt idx="15">
                  <c:v>Ini.2019.2022.GM4.001 Promover la regulación de normas para avanzar en la cobertura de los mecanismos de protección a la vejez.</c:v>
                </c:pt>
              </c:strCache>
            </c:strRef>
          </c:cat>
          <c:val>
            <c:numRef>
              <c:f>grafico!$B$22:$B$37</c:f>
              <c:numCache>
                <c:formatCode>General</c:formatCode>
                <c:ptCount val="16"/>
                <c:pt idx="0">
                  <c:v>1</c:v>
                </c:pt>
                <c:pt idx="2">
                  <c:v>3</c:v>
                </c:pt>
                <c:pt idx="3">
                  <c:v>3</c:v>
                </c:pt>
                <c:pt idx="4">
                  <c:v>3</c:v>
                </c:pt>
                <c:pt idx="5">
                  <c:v>3</c:v>
                </c:pt>
                <c:pt idx="6">
                  <c:v>2</c:v>
                </c:pt>
                <c:pt idx="7">
                  <c:v>2</c:v>
                </c:pt>
                <c:pt idx="8">
                  <c:v>3</c:v>
                </c:pt>
                <c:pt idx="9">
                  <c:v>2</c:v>
                </c:pt>
                <c:pt idx="10">
                  <c:v>1</c:v>
                </c:pt>
                <c:pt idx="11">
                  <c:v>2</c:v>
                </c:pt>
                <c:pt idx="12">
                  <c:v>1</c:v>
                </c:pt>
                <c:pt idx="13">
                  <c:v>1</c:v>
                </c:pt>
                <c:pt idx="14">
                  <c:v>1</c:v>
                </c:pt>
                <c:pt idx="15">
                  <c:v>1</c:v>
                </c:pt>
              </c:numCache>
            </c:numRef>
          </c:val>
          <c:extLst>
            <c:ext xmlns:c16="http://schemas.microsoft.com/office/drawing/2014/chart" uri="{C3380CC4-5D6E-409C-BE32-E72D297353CC}">
              <c16:uniqueId val="{00000000-6CDB-42DA-A4E1-371A35C1BE44}"/>
            </c:ext>
          </c:extLst>
        </c:ser>
        <c:ser>
          <c:idx val="1"/>
          <c:order val="1"/>
          <c:tx>
            <c:strRef>
              <c:f>grafico!$C$21</c:f>
              <c:strCache>
                <c:ptCount val="1"/>
                <c:pt idx="0">
                  <c:v>Finalizada</c:v>
                </c:pt>
              </c:strCache>
            </c:strRef>
          </c:tx>
          <c:spPr>
            <a:gradFill flip="none" rotWithShape="1">
              <a:gsLst>
                <a:gs pos="0">
                  <a:srgbClr val="43BD68">
                    <a:shade val="30000"/>
                    <a:satMod val="115000"/>
                  </a:srgbClr>
                </a:gs>
                <a:gs pos="50000">
                  <a:srgbClr val="43BD68">
                    <a:shade val="67500"/>
                    <a:satMod val="115000"/>
                  </a:srgbClr>
                </a:gs>
                <a:gs pos="100000">
                  <a:srgbClr val="43BD68">
                    <a:shade val="100000"/>
                    <a:satMod val="115000"/>
                  </a:srgbClr>
                </a:gs>
              </a:gsLst>
              <a:lin ang="0" scaled="1"/>
              <a:tileRect/>
            </a:gradFill>
            <a:ln>
              <a:noFill/>
            </a:ln>
            <a:effectLst/>
          </c:spPr>
          <c:invertIfNegative val="0"/>
          <c:dLbls>
            <c:spPr>
              <a:noFill/>
              <a:ln w="25400">
                <a:noFill/>
              </a:ln>
            </c:spPr>
            <c:txPr>
              <a:bodyPr/>
              <a:lstStyle/>
              <a:p>
                <a:pPr>
                  <a:defRPr b="1">
                    <a:solidFill>
                      <a:schemeClr val="tx1"/>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grafico!$A$22:$A$37</c:f>
              <c:strCache>
                <c:ptCount val="16"/>
                <c:pt idx="0">
                  <c:v>Ini.2019.2022.GM1.001 Fortalecer las herramientas de análisis macroeconómico</c:v>
                </c:pt>
                <c:pt idx="1">
                  <c:v>Ini.2019.2022.GM1.002 Facilitar la transición de la economía hacia el crecimiento sostenible y bajo en carbono.</c:v>
                </c:pt>
                <c:pt idx="2">
                  <c:v>Ini.2019.2022.GM3.001 Fortalecer la institucionalidad fiscal.</c:v>
                </c:pt>
                <c:pt idx="3">
                  <c:v>Ini.2019.2022.GM3.002 Fortalecer el sistema de gestión de riesgos fiscales.</c:v>
                </c:pt>
                <c:pt idx="4">
                  <c:v>Ini.2019.2022.GM3.003 Optimizar el modelo de gestión y administración del portafolio de empresas estatales y entes gestores.</c:v>
                </c:pt>
                <c:pt idx="5">
                  <c:v>Ini.2019.2022.GM3.004 Monitorear la sostenibilidad de los resultados fiscales de las entidades territoriales y sus descentralizadas.</c:v>
                </c:pt>
                <c:pt idx="6">
                  <c:v>Ini.2019.2022.GM3.006 Modernizar las finanzas públicas.</c:v>
                </c:pt>
                <c:pt idx="7">
                  <c:v>Ini.2019.2022.GM3.007. Avanzar en la integración de los subsistemas de la Gestión Financiera Pública (GFP).</c:v>
                </c:pt>
                <c:pt idx="8">
                  <c:v>Ini.2019.2022.GM3.008 Modernizar los sistemas de información para implementar el nuevo modelo de negocio.</c:v>
                </c:pt>
                <c:pt idx="9">
                  <c:v>Ini.2019.2022.GM3.010 Fortalecer los lineamientos de política de sostenibilidad financiera del Sistema General de Seguridad Social en Salud y el Sistema General de Riesgos Laborales.</c:v>
                </c:pt>
                <c:pt idx="10">
                  <c:v>Ini.2019.2022.GM3.011 Lograr la articulación y modernización de los sistemas de estimación del pasivo pensional para el nivel central.</c:v>
                </c:pt>
                <c:pt idx="11">
                  <c:v>Ini.2019.2022.GM3.012 Optimizar los procesos de seguimiento y control a los recursos de las Entidades Territoriales administrados por el FONPET.</c:v>
                </c:pt>
                <c:pt idx="12">
                  <c:v>Ini.2019.2022.GM3.013 Contribuir al mejoramiento del proceso de aprobación de proyectos de inversión en los OCAD del SGR.</c:v>
                </c:pt>
                <c:pt idx="13">
                  <c:v>Ini.2019.2022.GM3.014 Consolidar al CETIL como la herramienta para las certificaciones de tiempos laborados válidos para pensiones.</c:v>
                </c:pt>
                <c:pt idx="14">
                  <c:v>Ini.2019.2022.GM3.015 Identificar las apropiaciones presupuestales para políticas transversales.</c:v>
                </c:pt>
                <c:pt idx="15">
                  <c:v>Ini.2019.2022.GM4.001 Promover la regulación de normas para avanzar en la cobertura de los mecanismos de protección a la vejez.</c:v>
                </c:pt>
              </c:strCache>
            </c:strRef>
          </c:cat>
          <c:val>
            <c:numRef>
              <c:f>grafico!$C$22:$C$37</c:f>
              <c:numCache>
                <c:formatCode>General</c:formatCode>
                <c:ptCount val="16"/>
                <c:pt idx="1">
                  <c:v>1</c:v>
                </c:pt>
                <c:pt idx="10">
                  <c:v>1</c:v>
                </c:pt>
              </c:numCache>
            </c:numRef>
          </c:val>
          <c:extLst>
            <c:ext xmlns:c16="http://schemas.microsoft.com/office/drawing/2014/chart" uri="{C3380CC4-5D6E-409C-BE32-E72D297353CC}">
              <c16:uniqueId val="{00000001-6CDB-42DA-A4E1-371A35C1BE44}"/>
            </c:ext>
          </c:extLst>
        </c:ser>
        <c:dLbls>
          <c:showLegendKey val="0"/>
          <c:showVal val="0"/>
          <c:showCatName val="0"/>
          <c:showSerName val="0"/>
          <c:showPercent val="0"/>
          <c:showBubbleSize val="0"/>
        </c:dLbls>
        <c:gapWidth val="75"/>
        <c:overlap val="100"/>
        <c:axId val="1544013423"/>
        <c:axId val="1"/>
      </c:barChart>
      <c:catAx>
        <c:axId val="154401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s-CO"/>
          </a:p>
        </c:txPr>
        <c:crossAx val="1"/>
        <c:crosses val="autoZero"/>
        <c:auto val="0"/>
        <c:lblAlgn val="ctr"/>
        <c:lblOffset val="45"/>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0" vert="horz"/>
          <a:lstStyle/>
          <a:p>
            <a:pPr>
              <a:defRPr/>
            </a:pPr>
            <a:endParaRPr lang="es-CO"/>
          </a:p>
        </c:txPr>
        <c:crossAx val="1544013423"/>
        <c:crosses val="autoZero"/>
        <c:crossBetween val="between"/>
      </c:valAx>
      <c:spPr>
        <a:noFill/>
        <a:ln w="25400">
          <a:noFill/>
        </a:ln>
      </c:spPr>
    </c:plotArea>
    <c:legend>
      <c:legendPos val="b"/>
      <c:overlay val="0"/>
      <c:spPr>
        <a:noFill/>
        <a:ln w="25400">
          <a:noFill/>
        </a:ln>
      </c:spPr>
      <c:txPr>
        <a:bodyPr/>
        <a:lstStyle/>
        <a:p>
          <a:pPr>
            <a:defRPr b="1"/>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entury Gothic" panose="020B0502020202020204" pitchFamily="34" charset="0"/>
          <a:ea typeface="Calibri"/>
          <a:cs typeface="Calibri"/>
        </a:defRPr>
      </a:pPr>
      <a:endParaRPr lang="es-CO"/>
    </a:p>
  </c:txPr>
  <c:externalData r:id="rId1">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6674463886385"/>
          <c:y val="5.8462480251754427E-2"/>
          <c:w val="0.73565481314050551"/>
          <c:h val="0.76365311068083452"/>
        </c:manualLayout>
      </c:layout>
      <c:pieChart>
        <c:varyColors val="1"/>
        <c:ser>
          <c:idx val="0"/>
          <c:order val="0"/>
          <c:dPt>
            <c:idx val="0"/>
            <c:bubble3D val="0"/>
            <c:spPr>
              <a:solidFill>
                <a:srgbClr val="591D86"/>
              </a:solidFill>
              <a:ln w="19050">
                <a:solidFill>
                  <a:schemeClr val="lt1"/>
                </a:solidFill>
              </a:ln>
              <a:effectLst/>
            </c:spPr>
            <c:extLst>
              <c:ext xmlns:c16="http://schemas.microsoft.com/office/drawing/2014/chart" uri="{C3380CC4-5D6E-409C-BE32-E72D297353CC}">
                <c16:uniqueId val="{00000001-9BBA-4808-8AF5-3D1CC6CD77B7}"/>
              </c:ext>
            </c:extLst>
          </c:dPt>
          <c:dPt>
            <c:idx val="1"/>
            <c:bubble3D val="0"/>
            <c:spPr>
              <a:solidFill>
                <a:srgbClr val="1D8E3F"/>
              </a:solidFill>
              <a:ln w="19050">
                <a:solidFill>
                  <a:schemeClr val="lt1"/>
                </a:solidFill>
              </a:ln>
              <a:effectLst/>
            </c:spPr>
            <c:extLst>
              <c:ext xmlns:c16="http://schemas.microsoft.com/office/drawing/2014/chart" uri="{C3380CC4-5D6E-409C-BE32-E72D297353CC}">
                <c16:uniqueId val="{00000003-9BBA-4808-8AF5-3D1CC6CD77B7}"/>
              </c:ext>
            </c:extLst>
          </c:dPt>
          <c:dPt>
            <c:idx val="2"/>
            <c:bubble3D val="0"/>
            <c:spPr>
              <a:solidFill>
                <a:srgbClr val="0069BE"/>
              </a:solidFill>
              <a:ln w="19050">
                <a:solidFill>
                  <a:schemeClr val="lt1"/>
                </a:solidFill>
              </a:ln>
              <a:effectLst/>
            </c:spPr>
            <c:extLst>
              <c:ext xmlns:c16="http://schemas.microsoft.com/office/drawing/2014/chart" uri="{C3380CC4-5D6E-409C-BE32-E72D297353CC}">
                <c16:uniqueId val="{00000005-9BBA-4808-8AF5-3D1CC6CD77B7}"/>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grafico!$B$42:$B$44</c:f>
              <c:strCache>
                <c:ptCount val="3"/>
                <c:pt idx="0">
                  <c:v>Programadas</c:v>
                </c:pt>
                <c:pt idx="1">
                  <c:v>Finalizadas</c:v>
                </c:pt>
                <c:pt idx="2">
                  <c:v>Cumplimiento</c:v>
                </c:pt>
              </c:strCache>
            </c:strRef>
          </c:cat>
          <c:val>
            <c:numRef>
              <c:f>grafico!$C$42:$C$44</c:f>
              <c:numCache>
                <c:formatCode>General</c:formatCode>
                <c:ptCount val="3"/>
                <c:pt idx="0">
                  <c:v>1</c:v>
                </c:pt>
                <c:pt idx="1">
                  <c:v>2</c:v>
                </c:pt>
                <c:pt idx="2" formatCode="0%">
                  <c:v>2</c:v>
                </c:pt>
              </c:numCache>
            </c:numRef>
          </c:val>
          <c:extLst>
            <c:ext xmlns:c16="http://schemas.microsoft.com/office/drawing/2014/chart" uri="{C3380CC4-5D6E-409C-BE32-E72D297353CC}">
              <c16:uniqueId val="{00000006-9BBA-4808-8AF5-3D1CC6CD77B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solidFill>
        <a:schemeClr val="bg1">
          <a:lumMod val="65000"/>
        </a:schemeClr>
      </a:solidFill>
    </a:ln>
    <a:effectLst/>
  </c:spPr>
  <c:txPr>
    <a:bodyPr/>
    <a:lstStyle/>
    <a:p>
      <a:pPr>
        <a:defRPr>
          <a:latin typeface="Century Gothic" panose="020B050202020202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grafico!$B$71</c:f>
              <c:strCache>
                <c:ptCount val="1"/>
                <c:pt idx="0">
                  <c:v>En desarrollo</c:v>
                </c:pt>
              </c:strCache>
            </c:strRef>
          </c:tx>
          <c:spPr>
            <a:solidFill>
              <a:srgbClr val="FFC000"/>
            </a:solidFill>
            <a:ln w="25400">
              <a:noFill/>
            </a:ln>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grafico!$A$72:$A$81</c:f>
              <c:strCache>
                <c:ptCount val="10"/>
                <c:pt idx="0">
                  <c:v>Ini.2019.2022.GCI1.001 Desarrollar estrategias enfocadas al mejorar el nivel cumplimiento de lo dispuesto por el Modelo Integrado de Planeación y Gestión en cuanto a la gestión del Talento Humano, teniendo en cuenta las rutas de creación de valor, el cicl</c:v>
                </c:pt>
                <c:pt idx="1">
                  <c:v>Ini.2019.2022.GCI1.002 Promover acciones para desarrollo y mejora de la gestión del conocimiento y la innovación</c:v>
                </c:pt>
                <c:pt idx="2">
                  <c:v>Ini.2019.2022.GCI2.001 Implementar estándares y buenas prácticas para el manejo y uso de la información financiera.</c:v>
                </c:pt>
                <c:pt idx="3">
                  <c:v>Ini.2019.2022.GCI2.002 Promover mecanismos para un ejercicio adecuado de defensa jurídica</c:v>
                </c:pt>
                <c:pt idx="4">
                  <c:v>Ini.2019.2022.GR1.001 Desarrollar estrategias para la mejora y seguimiento del servicio ciudadano.</c:v>
                </c:pt>
                <c:pt idx="5">
                  <c:v>Ini.2019.2022.GR1.002 Implementar mecanismos para la divulgación de información e interacción con los grupos de valor.</c:v>
                </c:pt>
                <c:pt idx="6">
                  <c:v>Ini.2019.2022.GR2.001 Promover buenas prácticas de gestión documental y administración de archivos.</c:v>
                </c:pt>
                <c:pt idx="7">
                  <c:v>Ini.2019.2022.GR2.003 Impulsar la adopción de lineamientos y acciones en torno al Gobierno de TI - GOBIERNO (Cumplimiento y alineación políticas TI, esquema de gobierno TI, gestión integral de proyectos TI y gestión de la operación de TI)</c:v>
                </c:pt>
                <c:pt idx="8">
                  <c:v>Ini.2019.2022.GR2.004 Promover la aplicación de herramientas tecnológicas que apoyen la gestión de servicios TI del MHCP-SERVICIOS. (Arquitectura, operación, soporte de los servicios, gestión de la calidad y seguridad)</c:v>
                </c:pt>
                <c:pt idx="9">
                  <c:v>Ini.2019.2022.GR3.001 Adecuar el Sistema Único de Gestión de acuerdo al Modelo Integrado de Planeación y Gestión.</c:v>
                </c:pt>
              </c:strCache>
            </c:strRef>
          </c:cat>
          <c:val>
            <c:numRef>
              <c:f>grafico!$B$72:$B$81</c:f>
              <c:numCache>
                <c:formatCode>General</c:formatCode>
                <c:ptCount val="10"/>
                <c:pt idx="0">
                  <c:v>6</c:v>
                </c:pt>
                <c:pt idx="1">
                  <c:v>3</c:v>
                </c:pt>
                <c:pt idx="2">
                  <c:v>1</c:v>
                </c:pt>
                <c:pt idx="3">
                  <c:v>5</c:v>
                </c:pt>
                <c:pt idx="4">
                  <c:v>14</c:v>
                </c:pt>
                <c:pt idx="5">
                  <c:v>6</c:v>
                </c:pt>
                <c:pt idx="6">
                  <c:v>2</c:v>
                </c:pt>
                <c:pt idx="7">
                  <c:v>2</c:v>
                </c:pt>
                <c:pt idx="8">
                  <c:v>1</c:v>
                </c:pt>
                <c:pt idx="9">
                  <c:v>15</c:v>
                </c:pt>
              </c:numCache>
            </c:numRef>
          </c:val>
          <c:extLst>
            <c:ext xmlns:c16="http://schemas.microsoft.com/office/drawing/2014/chart" uri="{C3380CC4-5D6E-409C-BE32-E72D297353CC}">
              <c16:uniqueId val="{00000000-8952-4BAB-B770-CF3E08DA2A80}"/>
            </c:ext>
          </c:extLst>
        </c:ser>
        <c:ser>
          <c:idx val="1"/>
          <c:order val="1"/>
          <c:tx>
            <c:strRef>
              <c:f>grafico!$C$71</c:f>
              <c:strCache>
                <c:ptCount val="1"/>
                <c:pt idx="0">
                  <c:v>Nueva</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grafico!$A$72:$A$81</c:f>
              <c:strCache>
                <c:ptCount val="10"/>
                <c:pt idx="0">
                  <c:v>Ini.2019.2022.GCI1.001 Desarrollar estrategias enfocadas al mejorar el nivel cumplimiento de lo dispuesto por el Modelo Integrado de Planeación y Gestión en cuanto a la gestión del Talento Humano, teniendo en cuenta las rutas de creación de valor, el cicl</c:v>
                </c:pt>
                <c:pt idx="1">
                  <c:v>Ini.2019.2022.GCI1.002 Promover acciones para desarrollo y mejora de la gestión del conocimiento y la innovación</c:v>
                </c:pt>
                <c:pt idx="2">
                  <c:v>Ini.2019.2022.GCI2.001 Implementar estándares y buenas prácticas para el manejo y uso de la información financiera.</c:v>
                </c:pt>
                <c:pt idx="3">
                  <c:v>Ini.2019.2022.GCI2.002 Promover mecanismos para un ejercicio adecuado de defensa jurídica</c:v>
                </c:pt>
                <c:pt idx="4">
                  <c:v>Ini.2019.2022.GR1.001 Desarrollar estrategias para la mejora y seguimiento del servicio ciudadano.</c:v>
                </c:pt>
                <c:pt idx="5">
                  <c:v>Ini.2019.2022.GR1.002 Implementar mecanismos para la divulgación de información e interacción con los grupos de valor.</c:v>
                </c:pt>
                <c:pt idx="6">
                  <c:v>Ini.2019.2022.GR2.001 Promover buenas prácticas de gestión documental y administración de archivos.</c:v>
                </c:pt>
                <c:pt idx="7">
                  <c:v>Ini.2019.2022.GR2.003 Impulsar la adopción de lineamientos y acciones en torno al Gobierno de TI - GOBIERNO (Cumplimiento y alineación políticas TI, esquema de gobierno TI, gestión integral de proyectos TI y gestión de la operación de TI)</c:v>
                </c:pt>
                <c:pt idx="8">
                  <c:v>Ini.2019.2022.GR2.004 Promover la aplicación de herramientas tecnológicas que apoyen la gestión de servicios TI del MHCP-SERVICIOS. (Arquitectura, operación, soporte de los servicios, gestión de la calidad y seguridad)</c:v>
                </c:pt>
                <c:pt idx="9">
                  <c:v>Ini.2019.2022.GR3.001 Adecuar el Sistema Único de Gestión de acuerdo al Modelo Integrado de Planeación y Gestión.</c:v>
                </c:pt>
              </c:strCache>
            </c:strRef>
          </c:cat>
          <c:val>
            <c:numRef>
              <c:f>grafico!$C$72:$C$81</c:f>
              <c:numCache>
                <c:formatCode>General</c:formatCode>
                <c:ptCount val="10"/>
                <c:pt idx="3">
                  <c:v>1</c:v>
                </c:pt>
              </c:numCache>
            </c:numRef>
          </c:val>
          <c:extLst>
            <c:ext xmlns:c16="http://schemas.microsoft.com/office/drawing/2014/chart" uri="{C3380CC4-5D6E-409C-BE32-E72D297353CC}">
              <c16:uniqueId val="{00000001-8952-4BAB-B770-CF3E08DA2A80}"/>
            </c:ext>
          </c:extLst>
        </c:ser>
        <c:ser>
          <c:idx val="2"/>
          <c:order val="2"/>
          <c:tx>
            <c:strRef>
              <c:f>grafico!$D$71</c:f>
              <c:strCache>
                <c:ptCount val="1"/>
                <c:pt idx="0">
                  <c:v>Finalizada</c:v>
                </c:pt>
              </c:strCache>
            </c:strRef>
          </c:tx>
          <c:spPr>
            <a:solidFill>
              <a:srgbClr val="00B050"/>
            </a:solidFill>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grafico!$A$72:$A$81</c:f>
              <c:strCache>
                <c:ptCount val="10"/>
                <c:pt idx="0">
                  <c:v>Ini.2019.2022.GCI1.001 Desarrollar estrategias enfocadas al mejorar el nivel cumplimiento de lo dispuesto por el Modelo Integrado de Planeación y Gestión en cuanto a la gestión del Talento Humano, teniendo en cuenta las rutas de creación de valor, el cicl</c:v>
                </c:pt>
                <c:pt idx="1">
                  <c:v>Ini.2019.2022.GCI1.002 Promover acciones para desarrollo y mejora de la gestión del conocimiento y la innovación</c:v>
                </c:pt>
                <c:pt idx="2">
                  <c:v>Ini.2019.2022.GCI2.001 Implementar estándares y buenas prácticas para el manejo y uso de la información financiera.</c:v>
                </c:pt>
                <c:pt idx="3">
                  <c:v>Ini.2019.2022.GCI2.002 Promover mecanismos para un ejercicio adecuado de defensa jurídica</c:v>
                </c:pt>
                <c:pt idx="4">
                  <c:v>Ini.2019.2022.GR1.001 Desarrollar estrategias para la mejora y seguimiento del servicio ciudadano.</c:v>
                </c:pt>
                <c:pt idx="5">
                  <c:v>Ini.2019.2022.GR1.002 Implementar mecanismos para la divulgación de información e interacción con los grupos de valor.</c:v>
                </c:pt>
                <c:pt idx="6">
                  <c:v>Ini.2019.2022.GR2.001 Promover buenas prácticas de gestión documental y administración de archivos.</c:v>
                </c:pt>
                <c:pt idx="7">
                  <c:v>Ini.2019.2022.GR2.003 Impulsar la adopción de lineamientos y acciones en torno al Gobierno de TI - GOBIERNO (Cumplimiento y alineación políticas TI, esquema de gobierno TI, gestión integral de proyectos TI y gestión de la operación de TI)</c:v>
                </c:pt>
                <c:pt idx="8">
                  <c:v>Ini.2019.2022.GR2.004 Promover la aplicación de herramientas tecnológicas que apoyen la gestión de servicios TI del MHCP-SERVICIOS. (Arquitectura, operación, soporte de los servicios, gestión de la calidad y seguridad)</c:v>
                </c:pt>
                <c:pt idx="9">
                  <c:v>Ini.2019.2022.GR3.001 Adecuar el Sistema Único de Gestión de acuerdo al Modelo Integrado de Planeación y Gestión.</c:v>
                </c:pt>
              </c:strCache>
            </c:strRef>
          </c:cat>
          <c:val>
            <c:numRef>
              <c:f>grafico!$D$72:$D$81</c:f>
              <c:numCache>
                <c:formatCode>General</c:formatCode>
                <c:ptCount val="10"/>
                <c:pt idx="1">
                  <c:v>1</c:v>
                </c:pt>
              </c:numCache>
            </c:numRef>
          </c:val>
          <c:extLst>
            <c:ext xmlns:c16="http://schemas.microsoft.com/office/drawing/2014/chart" uri="{C3380CC4-5D6E-409C-BE32-E72D297353CC}">
              <c16:uniqueId val="{00000002-8952-4BAB-B770-CF3E08DA2A80}"/>
            </c:ext>
          </c:extLst>
        </c:ser>
        <c:ser>
          <c:idx val="3"/>
          <c:order val="3"/>
          <c:tx>
            <c:strRef>
              <c:f>grafico!$E$71</c:f>
              <c:strCache>
                <c:ptCount val="1"/>
                <c:pt idx="0">
                  <c:v>Sin iniciar</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grafico!$A$72:$A$81</c:f>
              <c:strCache>
                <c:ptCount val="10"/>
                <c:pt idx="0">
                  <c:v>Ini.2019.2022.GCI1.001 Desarrollar estrategias enfocadas al mejorar el nivel cumplimiento de lo dispuesto por el Modelo Integrado de Planeación y Gestión en cuanto a la gestión del Talento Humano, teniendo en cuenta las rutas de creación de valor, el cicl</c:v>
                </c:pt>
                <c:pt idx="1">
                  <c:v>Ini.2019.2022.GCI1.002 Promover acciones para desarrollo y mejora de la gestión del conocimiento y la innovación</c:v>
                </c:pt>
                <c:pt idx="2">
                  <c:v>Ini.2019.2022.GCI2.001 Implementar estándares y buenas prácticas para el manejo y uso de la información financiera.</c:v>
                </c:pt>
                <c:pt idx="3">
                  <c:v>Ini.2019.2022.GCI2.002 Promover mecanismos para un ejercicio adecuado de defensa jurídica</c:v>
                </c:pt>
                <c:pt idx="4">
                  <c:v>Ini.2019.2022.GR1.001 Desarrollar estrategias para la mejora y seguimiento del servicio ciudadano.</c:v>
                </c:pt>
                <c:pt idx="5">
                  <c:v>Ini.2019.2022.GR1.002 Implementar mecanismos para la divulgación de información e interacción con los grupos de valor.</c:v>
                </c:pt>
                <c:pt idx="6">
                  <c:v>Ini.2019.2022.GR2.001 Promover buenas prácticas de gestión documental y administración de archivos.</c:v>
                </c:pt>
                <c:pt idx="7">
                  <c:v>Ini.2019.2022.GR2.003 Impulsar la adopción de lineamientos y acciones en torno al Gobierno de TI - GOBIERNO (Cumplimiento y alineación políticas TI, esquema de gobierno TI, gestión integral de proyectos TI y gestión de la operación de TI)</c:v>
                </c:pt>
                <c:pt idx="8">
                  <c:v>Ini.2019.2022.GR2.004 Promover la aplicación de herramientas tecnológicas que apoyen la gestión de servicios TI del MHCP-SERVICIOS. (Arquitectura, operación, soporte de los servicios, gestión de la calidad y seguridad)</c:v>
                </c:pt>
                <c:pt idx="9">
                  <c:v>Ini.2019.2022.GR3.001 Adecuar el Sistema Único de Gestión de acuerdo al Modelo Integrado de Planeación y Gestión.</c:v>
                </c:pt>
              </c:strCache>
            </c:strRef>
          </c:cat>
          <c:val>
            <c:numRef>
              <c:f>grafico!$E$72:$E$81</c:f>
              <c:numCache>
                <c:formatCode>General</c:formatCode>
                <c:ptCount val="10"/>
                <c:pt idx="1">
                  <c:v>1</c:v>
                </c:pt>
                <c:pt idx="4">
                  <c:v>1</c:v>
                </c:pt>
              </c:numCache>
            </c:numRef>
          </c:val>
          <c:extLst>
            <c:ext xmlns:c16="http://schemas.microsoft.com/office/drawing/2014/chart" uri="{C3380CC4-5D6E-409C-BE32-E72D297353CC}">
              <c16:uniqueId val="{00000003-8952-4BAB-B770-CF3E08DA2A80}"/>
            </c:ext>
          </c:extLst>
        </c:ser>
        <c:dLbls>
          <c:showLegendKey val="0"/>
          <c:showVal val="0"/>
          <c:showCatName val="0"/>
          <c:showSerName val="0"/>
          <c:showPercent val="0"/>
          <c:showBubbleSize val="0"/>
        </c:dLbls>
        <c:gapWidth val="75"/>
        <c:overlap val="100"/>
        <c:axId val="118624784"/>
        <c:axId val="1"/>
      </c:barChart>
      <c:catAx>
        <c:axId val="11862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s-CO"/>
          </a:p>
        </c:txPr>
        <c:crossAx val="1"/>
        <c:crosses val="autoZero"/>
        <c:auto val="0"/>
        <c:lblAlgn val="ctr"/>
        <c:lblOffset val="45"/>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0" vert="horz"/>
          <a:lstStyle/>
          <a:p>
            <a:pPr>
              <a:defRPr/>
            </a:pPr>
            <a:endParaRPr lang="es-CO"/>
          </a:p>
        </c:txPr>
        <c:crossAx val="118624784"/>
        <c:crosses val="autoZero"/>
        <c:crossBetween val="between"/>
      </c:valAx>
      <c:spPr>
        <a:noFill/>
        <a:ln w="25400">
          <a:noFill/>
        </a:ln>
      </c:spPr>
    </c:plotArea>
    <c:legend>
      <c:legendPos val="b"/>
      <c:overlay val="0"/>
      <c:spPr>
        <a:noFill/>
        <a:ln w="25400">
          <a:noFill/>
        </a:ln>
      </c:sp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entury Gothic" panose="020B0502020202020204" pitchFamily="34" charset="0"/>
          <a:ea typeface="Calibri"/>
          <a:cs typeface="Calibri"/>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310246578167049"/>
          <c:y val="5.853758109413916E-2"/>
          <c:w val="0.6123458373898587"/>
          <c:h val="0.68832787630067505"/>
        </c:manualLayout>
      </c:layout>
      <c:pieChart>
        <c:varyColors val="1"/>
        <c:ser>
          <c:idx val="0"/>
          <c:order val="0"/>
          <c:dPt>
            <c:idx val="0"/>
            <c:bubble3D val="0"/>
            <c:spPr>
              <a:solidFill>
                <a:srgbClr val="591D86"/>
              </a:solidFill>
              <a:ln w="19050">
                <a:solidFill>
                  <a:schemeClr val="lt1"/>
                </a:solidFill>
              </a:ln>
              <a:effectLst/>
            </c:spPr>
            <c:extLst>
              <c:ext xmlns:c16="http://schemas.microsoft.com/office/drawing/2014/chart" uri="{C3380CC4-5D6E-409C-BE32-E72D297353CC}">
                <c16:uniqueId val="{00000001-0800-4CD0-9612-FC29CB102BB2}"/>
              </c:ext>
            </c:extLst>
          </c:dPt>
          <c:dPt>
            <c:idx val="1"/>
            <c:bubble3D val="0"/>
            <c:spPr>
              <a:solidFill>
                <a:srgbClr val="1D8E3F"/>
              </a:solidFill>
              <a:ln w="19050">
                <a:solidFill>
                  <a:schemeClr val="lt1"/>
                </a:solidFill>
              </a:ln>
              <a:effectLst/>
            </c:spPr>
            <c:extLst>
              <c:ext xmlns:c16="http://schemas.microsoft.com/office/drawing/2014/chart" uri="{C3380CC4-5D6E-409C-BE32-E72D297353CC}">
                <c16:uniqueId val="{00000003-0800-4CD0-9612-FC29CB102BB2}"/>
              </c:ext>
            </c:extLst>
          </c:dPt>
          <c:dPt>
            <c:idx val="2"/>
            <c:bubble3D val="0"/>
            <c:spPr>
              <a:solidFill>
                <a:srgbClr val="0069BE"/>
              </a:solidFill>
              <a:ln w="19050">
                <a:solidFill>
                  <a:schemeClr val="lt1"/>
                </a:solidFill>
              </a:ln>
              <a:effectLst/>
            </c:spPr>
            <c:extLst>
              <c:ext xmlns:c16="http://schemas.microsoft.com/office/drawing/2014/chart" uri="{C3380CC4-5D6E-409C-BE32-E72D297353CC}">
                <c16:uniqueId val="{00000005-0800-4CD0-9612-FC29CB102BB2}"/>
              </c:ext>
            </c:extLst>
          </c:dPt>
          <c:dLbls>
            <c:spPr>
              <a:noFill/>
              <a:ln>
                <a:noFill/>
              </a:ln>
              <a:effectLst/>
            </c:spPr>
            <c:txPr>
              <a:bodyPr rot="0" vert="horz"/>
              <a:lstStyle/>
              <a:p>
                <a:pPr>
                  <a:defRPr sz="1400" b="1">
                    <a:solidFill>
                      <a:schemeClr val="bg1"/>
                    </a:solidFill>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grafico!$B$88:$B$90</c:f>
              <c:strCache>
                <c:ptCount val="3"/>
                <c:pt idx="0">
                  <c:v>Programadas</c:v>
                </c:pt>
                <c:pt idx="1">
                  <c:v>Finalizadas</c:v>
                </c:pt>
                <c:pt idx="2">
                  <c:v>Cumplimiento</c:v>
                </c:pt>
              </c:strCache>
            </c:strRef>
          </c:cat>
          <c:val>
            <c:numRef>
              <c:f>grafico!$C$88:$C$90</c:f>
              <c:numCache>
                <c:formatCode>General</c:formatCode>
                <c:ptCount val="3"/>
                <c:pt idx="0">
                  <c:v>1</c:v>
                </c:pt>
                <c:pt idx="1">
                  <c:v>1</c:v>
                </c:pt>
                <c:pt idx="2" formatCode="0%">
                  <c:v>1</c:v>
                </c:pt>
              </c:numCache>
            </c:numRef>
          </c:val>
          <c:extLst>
            <c:ext xmlns:c16="http://schemas.microsoft.com/office/drawing/2014/chart" uri="{C3380CC4-5D6E-409C-BE32-E72D297353CC}">
              <c16:uniqueId val="{00000006-0800-4CD0-9612-FC29CB102BB2}"/>
            </c:ext>
          </c:extLst>
        </c:ser>
        <c:dLbls>
          <c:showLegendKey val="0"/>
          <c:showVal val="0"/>
          <c:showCatName val="0"/>
          <c:showSerName val="0"/>
          <c:showPercent val="0"/>
          <c:showBubbleSize val="0"/>
          <c:showLeaderLines val="1"/>
        </c:dLbls>
        <c:firstSliceAng val="0"/>
      </c:pieChart>
      <c:spPr>
        <a:noFill/>
        <a:ln w="25400">
          <a:noFill/>
        </a:ln>
      </c:spPr>
    </c:plotArea>
    <c:legend>
      <c:legendPos val="b"/>
      <c:legendEntry>
        <c:idx val="0"/>
        <c:txPr>
          <a:bodyPr rot="0" vert="horz"/>
          <a:lstStyle/>
          <a:p>
            <a:pPr>
              <a:defRPr b="1"/>
            </a:pPr>
            <a:endParaRPr lang="es-CO"/>
          </a:p>
        </c:txPr>
      </c:legendEntry>
      <c:legendEntry>
        <c:idx val="1"/>
        <c:txPr>
          <a:bodyPr rot="0" vert="horz"/>
          <a:lstStyle/>
          <a:p>
            <a:pPr>
              <a:defRPr b="1"/>
            </a:pPr>
            <a:endParaRPr lang="es-CO"/>
          </a:p>
        </c:txPr>
      </c:legendEntry>
      <c:overlay val="0"/>
      <c:spPr>
        <a:noFill/>
        <a:ln>
          <a:noFill/>
        </a:ln>
        <a:effectLst/>
      </c:spPr>
      <c:txPr>
        <a:bodyPr rot="0" vert="horz"/>
        <a:lstStyle/>
        <a:p>
          <a:pPr>
            <a:defRPr b="1"/>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Century Gothic" panose="020B0502020202020204" pitchFamily="34" charset="0"/>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PAAC!$B$18</c:f>
              <c:strCache>
                <c:ptCount val="1"/>
                <c:pt idx="0">
                  <c:v>En desarrollo</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PAAC!$A$19:$A$24</c:f>
              <c:strCache>
                <c:ptCount val="6"/>
                <c:pt idx="0">
                  <c:v>1. Gestión del Riesgo de Corrupción - Mapa de Riesgos de Corrupción</c:v>
                </c:pt>
                <c:pt idx="1">
                  <c:v>2. Racionalización de trámites</c:v>
                </c:pt>
                <c:pt idx="2">
                  <c:v>3. Rendición de Cuentas</c:v>
                </c:pt>
                <c:pt idx="3">
                  <c:v>4. Mecanismos para mejorar la atención al ciudadano</c:v>
                </c:pt>
                <c:pt idx="4">
                  <c:v>5. Mecanismos para la Transparencia y el Acceso a la Información</c:v>
                </c:pt>
                <c:pt idx="5">
                  <c:v>6. Iniciativas Adicionales</c:v>
                </c:pt>
              </c:strCache>
            </c:strRef>
          </c:cat>
          <c:val>
            <c:numRef>
              <c:f>PAAC!$B$19:$B$24</c:f>
              <c:numCache>
                <c:formatCode>General</c:formatCode>
                <c:ptCount val="6"/>
                <c:pt idx="0">
                  <c:v>2</c:v>
                </c:pt>
                <c:pt idx="1">
                  <c:v>5</c:v>
                </c:pt>
                <c:pt idx="2">
                  <c:v>7</c:v>
                </c:pt>
                <c:pt idx="3">
                  <c:v>4</c:v>
                </c:pt>
                <c:pt idx="4">
                  <c:v>6</c:v>
                </c:pt>
                <c:pt idx="5">
                  <c:v>2</c:v>
                </c:pt>
              </c:numCache>
            </c:numRef>
          </c:val>
          <c:extLst>
            <c:ext xmlns:c16="http://schemas.microsoft.com/office/drawing/2014/chart" uri="{C3380CC4-5D6E-409C-BE32-E72D297353CC}">
              <c16:uniqueId val="{00000000-7ED1-4759-8B19-4B089FBD270F}"/>
            </c:ext>
          </c:extLst>
        </c:ser>
        <c:ser>
          <c:idx val="1"/>
          <c:order val="1"/>
          <c:tx>
            <c:strRef>
              <c:f>PAAC!$C$18</c:f>
              <c:strCache>
                <c:ptCount val="1"/>
                <c:pt idx="0">
                  <c:v>Finalizada</c:v>
                </c:pt>
              </c:strCache>
            </c:strRef>
          </c:tx>
          <c:spPr>
            <a:solidFill>
              <a:schemeClr val="accent2"/>
            </a:solidFill>
            <a:ln>
              <a:noFill/>
            </a:ln>
            <a:effectLst/>
          </c:spPr>
          <c:invertIfNegative val="0"/>
          <c:cat>
            <c:strRef>
              <c:f>PAAC!$A$19:$A$24</c:f>
              <c:strCache>
                <c:ptCount val="6"/>
                <c:pt idx="0">
                  <c:v>1. Gestión del Riesgo de Corrupción - Mapa de Riesgos de Corrupción</c:v>
                </c:pt>
                <c:pt idx="1">
                  <c:v>2. Racionalización de trámites</c:v>
                </c:pt>
                <c:pt idx="2">
                  <c:v>3. Rendición de Cuentas</c:v>
                </c:pt>
                <c:pt idx="3">
                  <c:v>4. Mecanismos para mejorar la atención al ciudadano</c:v>
                </c:pt>
                <c:pt idx="4">
                  <c:v>5. Mecanismos para la Transparencia y el Acceso a la Información</c:v>
                </c:pt>
                <c:pt idx="5">
                  <c:v>6. Iniciativas Adicionales</c:v>
                </c:pt>
              </c:strCache>
            </c:strRef>
          </c:cat>
          <c:val>
            <c:numRef>
              <c:f>PAAC!$C$19:$C$24</c:f>
              <c:numCache>
                <c:formatCode>General</c:formatCode>
                <c:ptCount val="6"/>
              </c:numCache>
            </c:numRef>
          </c:val>
          <c:extLst>
            <c:ext xmlns:c16="http://schemas.microsoft.com/office/drawing/2014/chart" uri="{C3380CC4-5D6E-409C-BE32-E72D297353CC}">
              <c16:uniqueId val="{00000001-7ED1-4759-8B19-4B089FBD270F}"/>
            </c:ext>
          </c:extLst>
        </c:ser>
        <c:ser>
          <c:idx val="2"/>
          <c:order val="2"/>
          <c:tx>
            <c:strRef>
              <c:f>PAAC!$D$18</c:f>
              <c:strCache>
                <c:ptCount val="1"/>
                <c:pt idx="0">
                  <c:v>Nueva</c:v>
                </c:pt>
              </c:strCache>
            </c:strRef>
          </c:tx>
          <c:spPr>
            <a:solidFill>
              <a:schemeClr val="accent3"/>
            </a:solidFill>
            <a:ln>
              <a:noFill/>
            </a:ln>
            <a:effectLst/>
          </c:spPr>
          <c:invertIfNegative val="0"/>
          <c:cat>
            <c:strRef>
              <c:f>PAAC!$A$19:$A$24</c:f>
              <c:strCache>
                <c:ptCount val="6"/>
                <c:pt idx="0">
                  <c:v>1. Gestión del Riesgo de Corrupción - Mapa de Riesgos de Corrupción</c:v>
                </c:pt>
                <c:pt idx="1">
                  <c:v>2. Racionalización de trámites</c:v>
                </c:pt>
                <c:pt idx="2">
                  <c:v>3. Rendición de Cuentas</c:v>
                </c:pt>
                <c:pt idx="3">
                  <c:v>4. Mecanismos para mejorar la atención al ciudadano</c:v>
                </c:pt>
                <c:pt idx="4">
                  <c:v>5. Mecanismos para la Transparencia y el Acceso a la Información</c:v>
                </c:pt>
                <c:pt idx="5">
                  <c:v>6. Iniciativas Adicionales</c:v>
                </c:pt>
              </c:strCache>
            </c:strRef>
          </c:cat>
          <c:val>
            <c:numRef>
              <c:f>PAAC!$D$19:$D$24</c:f>
              <c:numCache>
                <c:formatCode>General</c:formatCode>
                <c:ptCount val="6"/>
              </c:numCache>
            </c:numRef>
          </c:val>
          <c:extLst>
            <c:ext xmlns:c16="http://schemas.microsoft.com/office/drawing/2014/chart" uri="{C3380CC4-5D6E-409C-BE32-E72D297353CC}">
              <c16:uniqueId val="{00000002-7ED1-4759-8B19-4B089FBD270F}"/>
            </c:ext>
          </c:extLst>
        </c:ser>
        <c:ser>
          <c:idx val="3"/>
          <c:order val="3"/>
          <c:tx>
            <c:strRef>
              <c:f>PAAC!$E$18</c:f>
              <c:strCache>
                <c:ptCount val="1"/>
                <c:pt idx="0">
                  <c:v>Para aprobación</c:v>
                </c:pt>
              </c:strCache>
            </c:strRef>
          </c:tx>
          <c:spPr>
            <a:solidFill>
              <a:schemeClr val="accent4"/>
            </a:solidFill>
            <a:ln>
              <a:noFill/>
            </a:ln>
            <a:effectLst/>
          </c:spPr>
          <c:invertIfNegative val="0"/>
          <c:cat>
            <c:strRef>
              <c:f>PAAC!$A$19:$A$24</c:f>
              <c:strCache>
                <c:ptCount val="6"/>
                <c:pt idx="0">
                  <c:v>1. Gestión del Riesgo de Corrupción - Mapa de Riesgos de Corrupción</c:v>
                </c:pt>
                <c:pt idx="1">
                  <c:v>2. Racionalización de trámites</c:v>
                </c:pt>
                <c:pt idx="2">
                  <c:v>3. Rendición de Cuentas</c:v>
                </c:pt>
                <c:pt idx="3">
                  <c:v>4. Mecanismos para mejorar la atención al ciudadano</c:v>
                </c:pt>
                <c:pt idx="4">
                  <c:v>5. Mecanismos para la Transparencia y el Acceso a la Información</c:v>
                </c:pt>
                <c:pt idx="5">
                  <c:v>6. Iniciativas Adicionales</c:v>
                </c:pt>
              </c:strCache>
            </c:strRef>
          </c:cat>
          <c:val>
            <c:numRef>
              <c:f>PAAC!$E$19:$E$24</c:f>
              <c:numCache>
                <c:formatCode>General</c:formatCode>
                <c:ptCount val="6"/>
              </c:numCache>
            </c:numRef>
          </c:val>
          <c:extLst>
            <c:ext xmlns:c16="http://schemas.microsoft.com/office/drawing/2014/chart" uri="{C3380CC4-5D6E-409C-BE32-E72D297353CC}">
              <c16:uniqueId val="{00000003-7ED1-4759-8B19-4B089FBD270F}"/>
            </c:ext>
          </c:extLst>
        </c:ser>
        <c:ser>
          <c:idx val="4"/>
          <c:order val="4"/>
          <c:tx>
            <c:strRef>
              <c:f>PAAC!$F$18</c:f>
              <c:strCache>
                <c:ptCount val="1"/>
                <c:pt idx="0">
                  <c:v>Sin iniciar</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PAAC!$A$19:$A$24</c:f>
              <c:strCache>
                <c:ptCount val="6"/>
                <c:pt idx="0">
                  <c:v>1. Gestión del Riesgo de Corrupción - Mapa de Riesgos de Corrupción</c:v>
                </c:pt>
                <c:pt idx="1">
                  <c:v>2. Racionalización de trámites</c:v>
                </c:pt>
                <c:pt idx="2">
                  <c:v>3. Rendición de Cuentas</c:v>
                </c:pt>
                <c:pt idx="3">
                  <c:v>4. Mecanismos para mejorar la atención al ciudadano</c:v>
                </c:pt>
                <c:pt idx="4">
                  <c:v>5. Mecanismos para la Transparencia y el Acceso a la Información</c:v>
                </c:pt>
                <c:pt idx="5">
                  <c:v>6. Iniciativas Adicionales</c:v>
                </c:pt>
              </c:strCache>
            </c:strRef>
          </c:cat>
          <c:val>
            <c:numRef>
              <c:f>PAAC!$F$19:$F$24</c:f>
              <c:numCache>
                <c:formatCode>General</c:formatCode>
                <c:ptCount val="6"/>
                <c:pt idx="2">
                  <c:v>1</c:v>
                </c:pt>
              </c:numCache>
            </c:numRef>
          </c:val>
          <c:extLst>
            <c:ext xmlns:c16="http://schemas.microsoft.com/office/drawing/2014/chart" uri="{C3380CC4-5D6E-409C-BE32-E72D297353CC}">
              <c16:uniqueId val="{00000004-7ED1-4759-8B19-4B089FBD270F}"/>
            </c:ext>
          </c:extLst>
        </c:ser>
        <c:dLbls>
          <c:showLegendKey val="0"/>
          <c:showVal val="0"/>
          <c:showCatName val="0"/>
          <c:showSerName val="0"/>
          <c:showPercent val="0"/>
          <c:showBubbleSize val="0"/>
        </c:dLbls>
        <c:gapWidth val="150"/>
        <c:overlap val="100"/>
        <c:axId val="494054576"/>
        <c:axId val="494056240"/>
      </c:barChart>
      <c:catAx>
        <c:axId val="494054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494056240"/>
        <c:crosses val="autoZero"/>
        <c:auto val="1"/>
        <c:lblAlgn val="ctr"/>
        <c:lblOffset val="100"/>
        <c:noMultiLvlLbl val="0"/>
      </c:catAx>
      <c:valAx>
        <c:axId val="494056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494054576"/>
        <c:crosses val="autoZero"/>
        <c:crossBetween val="between"/>
      </c:valAx>
      <c:spPr>
        <a:noFill/>
        <a:ln>
          <a:noFill/>
        </a:ln>
        <a:effectLst/>
      </c:spPr>
    </c:plotArea>
    <c:legend>
      <c:legendPos val="b"/>
      <c:legendEntry>
        <c:idx val="1"/>
        <c:delete val="1"/>
      </c:legendEntry>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solidFill>
        <a:schemeClr val="bg1">
          <a:lumMod val="85000"/>
        </a:schemeClr>
      </a:solidFill>
    </a:ln>
    <a:effectLst/>
  </c:spPr>
  <c:txPr>
    <a:bodyPr/>
    <a:lstStyle/>
    <a:p>
      <a:pPr>
        <a:defRPr sz="1100">
          <a:latin typeface="Century Gothic" panose="020B0502020202020204" pitchFamily="34" charset="0"/>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41955244898907E-2"/>
          <c:y val="2.2252011919560173E-2"/>
          <c:w val="0.93324145738135533"/>
          <c:h val="0.71507724331181277"/>
        </c:manualLayout>
      </c:layout>
      <c:barChart>
        <c:barDir val="col"/>
        <c:grouping val="clustered"/>
        <c:varyColors val="0"/>
        <c:ser>
          <c:idx val="0"/>
          <c:order val="0"/>
          <c:tx>
            <c:strRef>
              <c:f>'Hoja1 (2)'!$E$1</c:f>
              <c:strCache>
                <c:ptCount val="1"/>
                <c:pt idx="0">
                  <c:v>Al día</c:v>
                </c:pt>
              </c:strCache>
            </c:strRef>
          </c:tx>
          <c:spPr>
            <a:solidFill>
              <a:srgbClr val="31AC56"/>
            </a:solidFill>
            <a:ln>
              <a:noFill/>
            </a:ln>
            <a:effectLst/>
          </c:spPr>
          <c:invertIfNegative val="0"/>
          <c:cat>
            <c:strRef>
              <c:f>'Hoja1 (2)'!$D$2:$D$12</c:f>
              <c:strCache>
                <c:ptCount val="11"/>
                <c:pt idx="0">
                  <c:v>DGPE</c:v>
                </c:pt>
                <c:pt idx="1">
                  <c:v>DGCPTN</c:v>
                </c:pt>
                <c:pt idx="2">
                  <c:v>DGPPN</c:v>
                </c:pt>
                <c:pt idx="3">
                  <c:v>OAP</c:v>
                </c:pt>
                <c:pt idx="4">
                  <c:v>VT</c:v>
                </c:pt>
                <c:pt idx="5">
                  <c:v>SIIF</c:v>
                </c:pt>
                <c:pt idx="6">
                  <c:v>DGPM</c:v>
                </c:pt>
                <c:pt idx="7">
                  <c:v>VT-DRESS</c:v>
                </c:pt>
                <c:pt idx="8">
                  <c:v>DAF</c:v>
                </c:pt>
                <c:pt idx="9">
                  <c:v>DRESS</c:v>
                </c:pt>
                <c:pt idx="10">
                  <c:v>Oficina De Asesores del Gobierno para Asuntos Cafeteros</c:v>
                </c:pt>
              </c:strCache>
            </c:strRef>
          </c:cat>
          <c:val>
            <c:numRef>
              <c:f>'Hoja1 (2)'!$E$2:$E$12</c:f>
              <c:numCache>
                <c:formatCode>General</c:formatCode>
                <c:ptCount val="11"/>
                <c:pt idx="0">
                  <c:v>1</c:v>
                </c:pt>
                <c:pt idx="1">
                  <c:v>4</c:v>
                </c:pt>
                <c:pt idx="2">
                  <c:v>4</c:v>
                </c:pt>
                <c:pt idx="4">
                  <c:v>4</c:v>
                </c:pt>
                <c:pt idx="5">
                  <c:v>1</c:v>
                </c:pt>
                <c:pt idx="6">
                  <c:v>1</c:v>
                </c:pt>
                <c:pt idx="7">
                  <c:v>2</c:v>
                </c:pt>
                <c:pt idx="8">
                  <c:v>1</c:v>
                </c:pt>
                <c:pt idx="10">
                  <c:v>1</c:v>
                </c:pt>
              </c:numCache>
            </c:numRef>
          </c:val>
          <c:extLst>
            <c:ext xmlns:c16="http://schemas.microsoft.com/office/drawing/2014/chart" uri="{C3380CC4-5D6E-409C-BE32-E72D297353CC}">
              <c16:uniqueId val="{00000000-1A71-47A2-BBA3-EE63CA539EBB}"/>
            </c:ext>
          </c:extLst>
        </c:ser>
        <c:ser>
          <c:idx val="1"/>
          <c:order val="1"/>
          <c:tx>
            <c:strRef>
              <c:f>'Hoja1 (2)'!$F$1</c:f>
              <c:strCache>
                <c:ptCount val="1"/>
                <c:pt idx="0">
                  <c:v>Atrasadas</c:v>
                </c:pt>
              </c:strCache>
            </c:strRef>
          </c:tx>
          <c:spPr>
            <a:solidFill>
              <a:srgbClr val="C00000"/>
            </a:solidFill>
            <a:ln>
              <a:noFill/>
            </a:ln>
            <a:effectLst/>
          </c:spPr>
          <c:invertIfNegative val="0"/>
          <c:cat>
            <c:strRef>
              <c:f>'Hoja1 (2)'!$D$2:$D$12</c:f>
              <c:strCache>
                <c:ptCount val="11"/>
                <c:pt idx="0">
                  <c:v>DGPE</c:v>
                </c:pt>
                <c:pt idx="1">
                  <c:v>DGCPTN</c:v>
                </c:pt>
                <c:pt idx="2">
                  <c:v>DGPPN</c:v>
                </c:pt>
                <c:pt idx="3">
                  <c:v>OAP</c:v>
                </c:pt>
                <c:pt idx="4">
                  <c:v>VT</c:v>
                </c:pt>
                <c:pt idx="5">
                  <c:v>SIIF</c:v>
                </c:pt>
                <c:pt idx="6">
                  <c:v>DGPM</c:v>
                </c:pt>
                <c:pt idx="7">
                  <c:v>VT-DRESS</c:v>
                </c:pt>
                <c:pt idx="8">
                  <c:v>DAF</c:v>
                </c:pt>
                <c:pt idx="9">
                  <c:v>DRESS</c:v>
                </c:pt>
                <c:pt idx="10">
                  <c:v>Oficina De Asesores del Gobierno para Asuntos Cafeteros</c:v>
                </c:pt>
              </c:strCache>
            </c:strRef>
          </c:cat>
          <c:val>
            <c:numRef>
              <c:f>'Hoja1 (2)'!$F$2:$F$12</c:f>
              <c:numCache>
                <c:formatCode>General</c:formatCode>
                <c:ptCount val="11"/>
                <c:pt idx="0">
                  <c:v>6</c:v>
                </c:pt>
                <c:pt idx="1">
                  <c:v>2</c:v>
                </c:pt>
                <c:pt idx="2">
                  <c:v>1</c:v>
                </c:pt>
                <c:pt idx="3">
                  <c:v>4</c:v>
                </c:pt>
                <c:pt idx="4">
                  <c:v>6</c:v>
                </c:pt>
                <c:pt idx="6">
                  <c:v>1</c:v>
                </c:pt>
              </c:numCache>
            </c:numRef>
          </c:val>
          <c:extLst>
            <c:ext xmlns:c16="http://schemas.microsoft.com/office/drawing/2014/chart" uri="{C3380CC4-5D6E-409C-BE32-E72D297353CC}">
              <c16:uniqueId val="{00000001-1A71-47A2-BBA3-EE63CA539EBB}"/>
            </c:ext>
          </c:extLst>
        </c:ser>
        <c:ser>
          <c:idx val="2"/>
          <c:order val="2"/>
          <c:tx>
            <c:strRef>
              <c:f>'Hoja1 (2)'!$G$1</c:f>
              <c:strCache>
                <c:ptCount val="1"/>
                <c:pt idx="0">
                  <c:v>Sin aprobación</c:v>
                </c:pt>
              </c:strCache>
            </c:strRef>
          </c:tx>
          <c:spPr>
            <a:solidFill>
              <a:srgbClr val="2A3051"/>
            </a:solidFill>
            <a:ln>
              <a:noFill/>
            </a:ln>
            <a:effectLst/>
          </c:spPr>
          <c:invertIfNegative val="0"/>
          <c:cat>
            <c:strRef>
              <c:f>'Hoja1 (2)'!$D$2:$D$12</c:f>
              <c:strCache>
                <c:ptCount val="11"/>
                <c:pt idx="0">
                  <c:v>DGPE</c:v>
                </c:pt>
                <c:pt idx="1">
                  <c:v>DGCPTN</c:v>
                </c:pt>
                <c:pt idx="2">
                  <c:v>DGPPN</c:v>
                </c:pt>
                <c:pt idx="3">
                  <c:v>OAP</c:v>
                </c:pt>
                <c:pt idx="4">
                  <c:v>VT</c:v>
                </c:pt>
                <c:pt idx="5">
                  <c:v>SIIF</c:v>
                </c:pt>
                <c:pt idx="6">
                  <c:v>DGPM</c:v>
                </c:pt>
                <c:pt idx="7">
                  <c:v>VT-DRESS</c:v>
                </c:pt>
                <c:pt idx="8">
                  <c:v>DAF</c:v>
                </c:pt>
                <c:pt idx="9">
                  <c:v>DRESS</c:v>
                </c:pt>
                <c:pt idx="10">
                  <c:v>Oficina De Asesores del Gobierno para Asuntos Cafeteros</c:v>
                </c:pt>
              </c:strCache>
            </c:strRef>
          </c:cat>
          <c:val>
            <c:numRef>
              <c:f>'Hoja1 (2)'!$G$2:$G$12</c:f>
              <c:numCache>
                <c:formatCode>General</c:formatCode>
                <c:ptCount val="11"/>
                <c:pt idx="0">
                  <c:v>3</c:v>
                </c:pt>
                <c:pt idx="1">
                  <c:v>3</c:v>
                </c:pt>
                <c:pt idx="2">
                  <c:v>3</c:v>
                </c:pt>
                <c:pt idx="4">
                  <c:v>6</c:v>
                </c:pt>
                <c:pt idx="6">
                  <c:v>4</c:v>
                </c:pt>
                <c:pt idx="9">
                  <c:v>1</c:v>
                </c:pt>
                <c:pt idx="10">
                  <c:v>1</c:v>
                </c:pt>
              </c:numCache>
            </c:numRef>
          </c:val>
          <c:extLst>
            <c:ext xmlns:c16="http://schemas.microsoft.com/office/drawing/2014/chart" uri="{C3380CC4-5D6E-409C-BE32-E72D297353CC}">
              <c16:uniqueId val="{00000002-1A71-47A2-BBA3-EE63CA539EBB}"/>
            </c:ext>
          </c:extLst>
        </c:ser>
        <c:dLbls>
          <c:showLegendKey val="0"/>
          <c:showVal val="0"/>
          <c:showCatName val="0"/>
          <c:showSerName val="0"/>
          <c:showPercent val="0"/>
          <c:showBubbleSize val="0"/>
        </c:dLbls>
        <c:gapWidth val="500"/>
        <c:overlap val="-27"/>
        <c:axId val="1417689167"/>
        <c:axId val="1417688335"/>
      </c:barChart>
      <c:catAx>
        <c:axId val="1417689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1417688335"/>
        <c:crosses val="autoZero"/>
        <c:auto val="1"/>
        <c:lblAlgn val="ctr"/>
        <c:lblOffset val="100"/>
        <c:noMultiLvlLbl val="0"/>
      </c:catAx>
      <c:valAx>
        <c:axId val="1417688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r>
                  <a:rPr lang="en-US"/>
                  <a:t>Acciones</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141768916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50">
          <a:latin typeface="Century Gothic" panose="020B0502020202020204" pitchFamily="34" charset="0"/>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400" b="1" i="0" baseline="0">
                <a:effectLst/>
              </a:rPr>
              <a:t>% de Avance del </a:t>
            </a:r>
            <a:endParaRPr lang="es-CO" sz="1400">
              <a:effectLst/>
            </a:endParaRPr>
          </a:p>
          <a:p>
            <a:pPr>
              <a:defRPr/>
            </a:pPr>
            <a:r>
              <a:rPr lang="es-CO" sz="1400" b="1" i="0" baseline="0">
                <a:effectLst/>
              </a:rPr>
              <a:t>Plan Anual de Auditoría 2022</a:t>
            </a:r>
            <a:endParaRPr lang="es-CO" sz="1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doughnut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BCEC-443B-A82A-E3BC953731D8}"/>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BCEC-443B-A82A-E3BC953731D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'Seguimiento REPAC'!$E$18:$F$18</c:f>
              <c:numCache>
                <c:formatCode>General</c:formatCode>
                <c:ptCount val="2"/>
                <c:pt idx="0">
                  <c:v>121</c:v>
                </c:pt>
                <c:pt idx="1">
                  <c:v>43</c:v>
                </c:pt>
              </c:numCache>
            </c:numRef>
          </c:val>
          <c:extLst>
            <c:ext xmlns:c16="http://schemas.microsoft.com/office/drawing/2014/chart" uri="{C3380CC4-5D6E-409C-BE32-E72D297353CC}">
              <c16:uniqueId val="{00000004-BCEC-443B-A82A-E3BC953731D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67D956-3A4A-4CEB-8F56-1442C7F237AF}" type="datetimeFigureOut">
              <a:rPr lang="es-CO" smtClean="0"/>
              <a:t>1/07/2022</a:t>
            </a:fld>
            <a:endParaRPr lang="es-CO"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50FE84-3C4B-4782-A9DF-00CB7F51D83A}" type="slidenum">
              <a:rPr lang="es-CO" smtClean="0"/>
              <a:t>‹Nº›</a:t>
            </a:fld>
            <a:endParaRPr lang="es-CO" dirty="0"/>
          </a:p>
        </p:txBody>
      </p:sp>
    </p:spTree>
    <p:extLst>
      <p:ext uri="{BB962C8B-B14F-4D97-AF65-F5344CB8AC3E}">
        <p14:creationId xmlns:p14="http://schemas.microsoft.com/office/powerpoint/2010/main" val="1054402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F50FE84-3C4B-4782-A9DF-00CB7F51D83A}" type="slidenum">
              <a:rPr lang="es-CO" smtClean="0"/>
              <a:t>3</a:t>
            </a:fld>
            <a:endParaRPr lang="es-CO" dirty="0"/>
          </a:p>
        </p:txBody>
      </p:sp>
    </p:spTree>
    <p:extLst>
      <p:ext uri="{BB962C8B-B14F-4D97-AF65-F5344CB8AC3E}">
        <p14:creationId xmlns:p14="http://schemas.microsoft.com/office/powerpoint/2010/main" val="209457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CDF0B53-23AE-4677-AD65-8D60E7605BE8}" type="slidenum">
              <a:rPr lang="es-CO" smtClean="0"/>
              <a:t>5</a:t>
            </a:fld>
            <a:endParaRPr lang="es-CO" dirty="0"/>
          </a:p>
        </p:txBody>
      </p:sp>
    </p:spTree>
    <p:extLst>
      <p:ext uri="{BB962C8B-B14F-4D97-AF65-F5344CB8AC3E}">
        <p14:creationId xmlns:p14="http://schemas.microsoft.com/office/powerpoint/2010/main" val="51861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F50FE84-3C4B-4782-A9DF-00CB7F51D83A}" type="slidenum">
              <a:rPr lang="es-CO" smtClean="0"/>
              <a:t>8</a:t>
            </a:fld>
            <a:endParaRPr lang="es-CO" dirty="0"/>
          </a:p>
        </p:txBody>
      </p:sp>
    </p:spTree>
    <p:extLst>
      <p:ext uri="{BB962C8B-B14F-4D97-AF65-F5344CB8AC3E}">
        <p14:creationId xmlns:p14="http://schemas.microsoft.com/office/powerpoint/2010/main" val="292546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F50FE84-3C4B-4782-A9DF-00CB7F51D83A}" type="slidenum">
              <a:rPr lang="es-CO" smtClean="0"/>
              <a:t>9</a:t>
            </a:fld>
            <a:endParaRPr lang="es-CO" dirty="0"/>
          </a:p>
        </p:txBody>
      </p:sp>
    </p:spTree>
    <p:extLst>
      <p:ext uri="{BB962C8B-B14F-4D97-AF65-F5344CB8AC3E}">
        <p14:creationId xmlns:p14="http://schemas.microsoft.com/office/powerpoint/2010/main" val="358468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F50FE84-3C4B-4782-A9DF-00CB7F51D83A}" type="slidenum">
              <a:rPr lang="es-CO" smtClean="0"/>
              <a:t>15</a:t>
            </a:fld>
            <a:endParaRPr lang="es-CO" dirty="0"/>
          </a:p>
        </p:txBody>
      </p:sp>
    </p:spTree>
    <p:extLst>
      <p:ext uri="{BB962C8B-B14F-4D97-AF65-F5344CB8AC3E}">
        <p14:creationId xmlns:p14="http://schemas.microsoft.com/office/powerpoint/2010/main" val="290654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F50FE84-3C4B-4782-A9DF-00CB7F51D83A}" type="slidenum">
              <a:rPr lang="es-CO" smtClean="0"/>
              <a:t>22</a:t>
            </a:fld>
            <a:endParaRPr lang="es-CO" dirty="0"/>
          </a:p>
        </p:txBody>
      </p:sp>
    </p:spTree>
    <p:extLst>
      <p:ext uri="{BB962C8B-B14F-4D97-AF65-F5344CB8AC3E}">
        <p14:creationId xmlns:p14="http://schemas.microsoft.com/office/powerpoint/2010/main" val="226786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6B5AD-A8EA-D743-A0FC-7296DD09F6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361B44E2-013E-364C-BC68-088B48254C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9E9B4D3-2345-B947-ADF5-A6C9BF55079F}"/>
              </a:ext>
            </a:extLst>
          </p:cNvPr>
          <p:cNvSpPr>
            <a:spLocks noGrp="1"/>
          </p:cNvSpPr>
          <p:nvPr>
            <p:ph type="dt" sz="half" idx="10"/>
          </p:nvPr>
        </p:nvSpPr>
        <p:spPr/>
        <p:txBody>
          <a:bodyPr/>
          <a:lstStyle/>
          <a:p>
            <a:fld id="{8CED900B-F3CA-EC4D-B912-004BC1629AA6}" type="datetimeFigureOut">
              <a:rPr lang="es-CO" smtClean="0"/>
              <a:t>1/07/2022</a:t>
            </a:fld>
            <a:endParaRPr lang="es-CO" dirty="0"/>
          </a:p>
        </p:txBody>
      </p:sp>
      <p:sp>
        <p:nvSpPr>
          <p:cNvPr id="5" name="Marcador de pie de página 4">
            <a:extLst>
              <a:ext uri="{FF2B5EF4-FFF2-40B4-BE49-F238E27FC236}">
                <a16:creationId xmlns:a16="http://schemas.microsoft.com/office/drawing/2014/main" id="{D552DEE1-78DC-0F47-8D2A-0F419BED8921}"/>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5320CC09-D2CC-6141-A8F5-5FACD42AA718}"/>
              </a:ext>
            </a:extLst>
          </p:cNvPr>
          <p:cNvSpPr>
            <a:spLocks noGrp="1"/>
          </p:cNvSpPr>
          <p:nvPr>
            <p:ph type="sldNum" sz="quarter" idx="12"/>
          </p:nvPr>
        </p:nvSpPr>
        <p:spPr/>
        <p:txBody>
          <a:bodyPr/>
          <a:lstStyle/>
          <a:p>
            <a:fld id="{2B6BACDA-C362-2C45-B99B-E7DD1F95CBF3}" type="slidenum">
              <a:rPr lang="es-CO" smtClean="0"/>
              <a:t>‹Nº›</a:t>
            </a:fld>
            <a:endParaRPr lang="es-CO" dirty="0"/>
          </a:p>
        </p:txBody>
      </p:sp>
    </p:spTree>
    <p:extLst>
      <p:ext uri="{BB962C8B-B14F-4D97-AF65-F5344CB8AC3E}">
        <p14:creationId xmlns:p14="http://schemas.microsoft.com/office/powerpoint/2010/main" val="72691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05663-303F-E546-8051-04D73C07DEF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0FAECE2-9B19-5F49-BD41-3B477F6870C3}"/>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D24D8F06-D0FB-D645-8C0C-57FFED54E5FD}"/>
              </a:ext>
            </a:extLst>
          </p:cNvPr>
          <p:cNvSpPr>
            <a:spLocks noGrp="1"/>
          </p:cNvSpPr>
          <p:nvPr>
            <p:ph type="dt" sz="half" idx="10"/>
          </p:nvPr>
        </p:nvSpPr>
        <p:spPr/>
        <p:txBody>
          <a:bodyPr/>
          <a:lstStyle/>
          <a:p>
            <a:fld id="{8CED900B-F3CA-EC4D-B912-004BC1629AA6}" type="datetimeFigureOut">
              <a:rPr lang="es-CO" smtClean="0"/>
              <a:t>1/07/2022</a:t>
            </a:fld>
            <a:endParaRPr lang="es-CO" dirty="0"/>
          </a:p>
        </p:txBody>
      </p:sp>
      <p:sp>
        <p:nvSpPr>
          <p:cNvPr id="5" name="Marcador de pie de página 4">
            <a:extLst>
              <a:ext uri="{FF2B5EF4-FFF2-40B4-BE49-F238E27FC236}">
                <a16:creationId xmlns:a16="http://schemas.microsoft.com/office/drawing/2014/main" id="{0557E21A-3018-7143-A999-AD21826879B9}"/>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BE1E6007-6F78-C14A-AED8-18E79C7C2CEA}"/>
              </a:ext>
            </a:extLst>
          </p:cNvPr>
          <p:cNvSpPr>
            <a:spLocks noGrp="1"/>
          </p:cNvSpPr>
          <p:nvPr>
            <p:ph type="sldNum" sz="quarter" idx="12"/>
          </p:nvPr>
        </p:nvSpPr>
        <p:spPr/>
        <p:txBody>
          <a:bodyPr/>
          <a:lstStyle/>
          <a:p>
            <a:fld id="{2B6BACDA-C362-2C45-B99B-E7DD1F95CBF3}" type="slidenum">
              <a:rPr lang="es-CO" smtClean="0"/>
              <a:t>‹Nº›</a:t>
            </a:fld>
            <a:endParaRPr lang="es-CO" dirty="0"/>
          </a:p>
        </p:txBody>
      </p:sp>
    </p:spTree>
    <p:extLst>
      <p:ext uri="{BB962C8B-B14F-4D97-AF65-F5344CB8AC3E}">
        <p14:creationId xmlns:p14="http://schemas.microsoft.com/office/powerpoint/2010/main" val="305497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B9CF41-E7C9-F140-8E6A-34EA334DEAD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AADA15D-F9BE-8747-8FDD-CF452DA2789A}"/>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EE30BCE8-CF9C-E842-8B88-420BE54D5FD7}"/>
              </a:ext>
            </a:extLst>
          </p:cNvPr>
          <p:cNvSpPr>
            <a:spLocks noGrp="1"/>
          </p:cNvSpPr>
          <p:nvPr>
            <p:ph type="dt" sz="half" idx="10"/>
          </p:nvPr>
        </p:nvSpPr>
        <p:spPr/>
        <p:txBody>
          <a:bodyPr/>
          <a:lstStyle/>
          <a:p>
            <a:fld id="{8CED900B-F3CA-EC4D-B912-004BC1629AA6}" type="datetimeFigureOut">
              <a:rPr lang="es-CO" smtClean="0"/>
              <a:t>1/07/2022</a:t>
            </a:fld>
            <a:endParaRPr lang="es-CO" dirty="0"/>
          </a:p>
        </p:txBody>
      </p:sp>
      <p:sp>
        <p:nvSpPr>
          <p:cNvPr id="5" name="Marcador de pie de página 4">
            <a:extLst>
              <a:ext uri="{FF2B5EF4-FFF2-40B4-BE49-F238E27FC236}">
                <a16:creationId xmlns:a16="http://schemas.microsoft.com/office/drawing/2014/main" id="{DA906DD8-016F-F444-BEC7-B0BA07756A2A}"/>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BFA2408-5BE6-9B4E-8BF0-9A49EEA5F9AE}"/>
              </a:ext>
            </a:extLst>
          </p:cNvPr>
          <p:cNvSpPr>
            <a:spLocks noGrp="1"/>
          </p:cNvSpPr>
          <p:nvPr>
            <p:ph type="sldNum" sz="quarter" idx="12"/>
          </p:nvPr>
        </p:nvSpPr>
        <p:spPr/>
        <p:txBody>
          <a:bodyPr/>
          <a:lstStyle/>
          <a:p>
            <a:fld id="{2B6BACDA-C362-2C45-B99B-E7DD1F95CBF3}" type="slidenum">
              <a:rPr lang="es-CO" smtClean="0"/>
              <a:t>‹Nº›</a:t>
            </a:fld>
            <a:endParaRPr lang="es-CO" dirty="0"/>
          </a:p>
        </p:txBody>
      </p:sp>
    </p:spTree>
    <p:extLst>
      <p:ext uri="{BB962C8B-B14F-4D97-AF65-F5344CB8AC3E}">
        <p14:creationId xmlns:p14="http://schemas.microsoft.com/office/powerpoint/2010/main" val="393050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Frame 2"/>
          <p:cNvSpPr/>
          <p:nvPr userDrawn="1"/>
        </p:nvSpPr>
        <p:spPr>
          <a:xfrm>
            <a:off x="720000" y="3236979"/>
            <a:ext cx="3455787" cy="2901021"/>
          </a:xfrm>
          <a:prstGeom prst="frame">
            <a:avLst>
              <a:gd name="adj1" fmla="val 15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3" name="Frame 12"/>
          <p:cNvSpPr/>
          <p:nvPr userDrawn="1"/>
        </p:nvSpPr>
        <p:spPr>
          <a:xfrm>
            <a:off x="4368107" y="3236979"/>
            <a:ext cx="3455787" cy="2901021"/>
          </a:xfrm>
          <a:prstGeom prst="frame">
            <a:avLst>
              <a:gd name="adj1" fmla="val 15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4" name="Frame 13"/>
          <p:cNvSpPr/>
          <p:nvPr userDrawn="1"/>
        </p:nvSpPr>
        <p:spPr>
          <a:xfrm>
            <a:off x="8016213" y="3236979"/>
            <a:ext cx="3455787" cy="2901021"/>
          </a:xfrm>
          <a:prstGeom prst="frame">
            <a:avLst>
              <a:gd name="adj1" fmla="val 15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9" name="Picture Placeholder 2"/>
          <p:cNvSpPr>
            <a:spLocks noGrp="1"/>
          </p:cNvSpPr>
          <p:nvPr>
            <p:ph type="pic" idx="11" hasCustomPrompt="1"/>
          </p:nvPr>
        </p:nvSpPr>
        <p:spPr>
          <a:xfrm>
            <a:off x="1004957" y="1997805"/>
            <a:ext cx="2885872" cy="248731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0" name="Picture Placeholder 2"/>
          <p:cNvSpPr>
            <a:spLocks noGrp="1"/>
          </p:cNvSpPr>
          <p:nvPr>
            <p:ph type="pic" idx="12" hasCustomPrompt="1"/>
          </p:nvPr>
        </p:nvSpPr>
        <p:spPr>
          <a:xfrm>
            <a:off x="4644072" y="1997805"/>
            <a:ext cx="2885872" cy="248731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3" hasCustomPrompt="1"/>
          </p:nvPr>
        </p:nvSpPr>
        <p:spPr>
          <a:xfrm>
            <a:off x="8301171" y="1997805"/>
            <a:ext cx="2885872" cy="248731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Title 1">
            <a:extLst>
              <a:ext uri="{FF2B5EF4-FFF2-40B4-BE49-F238E27FC236}">
                <a16:creationId xmlns:a16="http://schemas.microsoft.com/office/drawing/2014/main" id="{9CD0968B-C293-4E0A-879B-E1D7528644D1}"/>
              </a:ext>
            </a:extLst>
          </p:cNvPr>
          <p:cNvSpPr>
            <a:spLocks noGrp="1"/>
          </p:cNvSpPr>
          <p:nvPr>
            <p:ph type="title" hasCustomPrompt="1"/>
          </p:nvPr>
        </p:nvSpPr>
        <p:spPr>
          <a:xfrm>
            <a:off x="0" y="68628"/>
            <a:ext cx="12192000" cy="864095"/>
          </a:xfrm>
          <a:prstGeom prst="rect">
            <a:avLst/>
          </a:prstGeom>
        </p:spPr>
        <p:txBody>
          <a:bodyPr anchor="ctr"/>
          <a:lstStyle>
            <a:lvl1pPr algn="ctr">
              <a:defRPr sz="48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15" name="Text Placeholder 9">
            <a:extLst>
              <a:ext uri="{FF2B5EF4-FFF2-40B4-BE49-F238E27FC236}">
                <a16:creationId xmlns:a16="http://schemas.microsoft.com/office/drawing/2014/main" id="{63404E90-4158-403D-A53D-4AECAC89316E}"/>
              </a:ext>
            </a:extLst>
          </p:cNvPr>
          <p:cNvSpPr>
            <a:spLocks noGrp="1"/>
          </p:cNvSpPr>
          <p:nvPr>
            <p:ph type="body" sz="quarter" idx="14" hasCustomPrompt="1"/>
          </p:nvPr>
        </p:nvSpPr>
        <p:spPr>
          <a:xfrm>
            <a:off x="-1" y="932755"/>
            <a:ext cx="12191999" cy="288000"/>
          </a:xfrm>
          <a:prstGeom prst="rect">
            <a:avLst/>
          </a:prstGeom>
        </p:spPr>
        <p:txBody>
          <a:bodyPr lIns="108000" anchor="ctr"/>
          <a:lstStyle>
            <a:lvl1pPr marL="0" indent="0" algn="ctr">
              <a:buNone/>
              <a:defRPr sz="1600" b="0" baseline="0">
                <a:solidFill>
                  <a:schemeClr val="tx1">
                    <a:lumMod val="75000"/>
                    <a:lumOff val="25000"/>
                  </a:schemeClr>
                </a:solidFill>
                <a:effectLst/>
                <a:latin typeface="+mn-lt"/>
                <a:cs typeface="Arial" pitchFamily="34" charset="0"/>
              </a:defRPr>
            </a:lvl1pPr>
          </a:lstStyle>
          <a:p>
            <a:pPr lvl="0"/>
            <a:r>
              <a:rPr lang="en-US" altLang="ko-KR" dirty="0"/>
              <a:t>This text con be replaced with your own text</a:t>
            </a:r>
            <a:endParaRPr lang="ko-KR" altLang="en-US" dirty="0"/>
          </a:p>
        </p:txBody>
      </p:sp>
    </p:spTree>
    <p:extLst>
      <p:ext uri="{BB962C8B-B14F-4D97-AF65-F5344CB8AC3E}">
        <p14:creationId xmlns:p14="http://schemas.microsoft.com/office/powerpoint/2010/main" val="370593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F672E-0F61-EA40-B84A-675E65B2C50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76C30EA-2530-E94A-8FB0-1104CEF5409C}"/>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F45A938F-1171-DE4C-A0F8-9DF362E9FC44}"/>
              </a:ext>
            </a:extLst>
          </p:cNvPr>
          <p:cNvSpPr>
            <a:spLocks noGrp="1"/>
          </p:cNvSpPr>
          <p:nvPr>
            <p:ph type="dt" sz="half" idx="10"/>
          </p:nvPr>
        </p:nvSpPr>
        <p:spPr/>
        <p:txBody>
          <a:bodyPr/>
          <a:lstStyle/>
          <a:p>
            <a:fld id="{8CED900B-F3CA-EC4D-B912-004BC1629AA6}" type="datetimeFigureOut">
              <a:rPr lang="es-CO" smtClean="0"/>
              <a:t>1/07/2022</a:t>
            </a:fld>
            <a:endParaRPr lang="es-CO" dirty="0"/>
          </a:p>
        </p:txBody>
      </p:sp>
      <p:sp>
        <p:nvSpPr>
          <p:cNvPr id="5" name="Marcador de pie de página 4">
            <a:extLst>
              <a:ext uri="{FF2B5EF4-FFF2-40B4-BE49-F238E27FC236}">
                <a16:creationId xmlns:a16="http://schemas.microsoft.com/office/drawing/2014/main" id="{C230C682-7FA5-A748-8AD4-A11D1AA52C75}"/>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778FA429-6955-754B-B347-7906B0C65F67}"/>
              </a:ext>
            </a:extLst>
          </p:cNvPr>
          <p:cNvSpPr>
            <a:spLocks noGrp="1"/>
          </p:cNvSpPr>
          <p:nvPr>
            <p:ph type="sldNum" sz="quarter" idx="12"/>
          </p:nvPr>
        </p:nvSpPr>
        <p:spPr/>
        <p:txBody>
          <a:bodyPr/>
          <a:lstStyle/>
          <a:p>
            <a:fld id="{2B6BACDA-C362-2C45-B99B-E7DD1F95CBF3}" type="slidenum">
              <a:rPr lang="es-CO" smtClean="0"/>
              <a:t>‹Nº›</a:t>
            </a:fld>
            <a:endParaRPr lang="es-CO" dirty="0"/>
          </a:p>
        </p:txBody>
      </p:sp>
    </p:spTree>
    <p:extLst>
      <p:ext uri="{BB962C8B-B14F-4D97-AF65-F5344CB8AC3E}">
        <p14:creationId xmlns:p14="http://schemas.microsoft.com/office/powerpoint/2010/main" val="92311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2C1AC5-DD26-BF4D-BEEF-4DACD1A9EB6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AA738F0-CEF5-3A44-8D20-4879A0D986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5F2CF256-9EBC-DA48-96CC-2C842DD23981}"/>
              </a:ext>
            </a:extLst>
          </p:cNvPr>
          <p:cNvSpPr>
            <a:spLocks noGrp="1"/>
          </p:cNvSpPr>
          <p:nvPr>
            <p:ph type="dt" sz="half" idx="10"/>
          </p:nvPr>
        </p:nvSpPr>
        <p:spPr/>
        <p:txBody>
          <a:bodyPr/>
          <a:lstStyle/>
          <a:p>
            <a:fld id="{8CED900B-F3CA-EC4D-B912-004BC1629AA6}" type="datetimeFigureOut">
              <a:rPr lang="es-CO" smtClean="0"/>
              <a:t>1/07/2022</a:t>
            </a:fld>
            <a:endParaRPr lang="es-CO" dirty="0"/>
          </a:p>
        </p:txBody>
      </p:sp>
      <p:sp>
        <p:nvSpPr>
          <p:cNvPr id="5" name="Marcador de pie de página 4">
            <a:extLst>
              <a:ext uri="{FF2B5EF4-FFF2-40B4-BE49-F238E27FC236}">
                <a16:creationId xmlns:a16="http://schemas.microsoft.com/office/drawing/2014/main" id="{2EF963E2-D6F3-5749-876A-9197FED00EF7}"/>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36F6B714-98AC-1449-9753-0E6B91BD6309}"/>
              </a:ext>
            </a:extLst>
          </p:cNvPr>
          <p:cNvSpPr>
            <a:spLocks noGrp="1"/>
          </p:cNvSpPr>
          <p:nvPr>
            <p:ph type="sldNum" sz="quarter" idx="12"/>
          </p:nvPr>
        </p:nvSpPr>
        <p:spPr/>
        <p:txBody>
          <a:bodyPr/>
          <a:lstStyle/>
          <a:p>
            <a:fld id="{2B6BACDA-C362-2C45-B99B-E7DD1F95CBF3}" type="slidenum">
              <a:rPr lang="es-CO" smtClean="0"/>
              <a:t>‹Nº›</a:t>
            </a:fld>
            <a:endParaRPr lang="es-CO" dirty="0"/>
          </a:p>
        </p:txBody>
      </p:sp>
    </p:spTree>
    <p:extLst>
      <p:ext uri="{BB962C8B-B14F-4D97-AF65-F5344CB8AC3E}">
        <p14:creationId xmlns:p14="http://schemas.microsoft.com/office/powerpoint/2010/main" val="207560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221C4-88A4-B240-A7E5-B330A2C93E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C818267-4C16-3941-9E3F-C810D0A3E4F9}"/>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F8219D71-C259-E642-A4B7-6C8CB3EEE54B}"/>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1784BBB8-10FB-4A40-A0C6-05890539124B}"/>
              </a:ext>
            </a:extLst>
          </p:cNvPr>
          <p:cNvSpPr>
            <a:spLocks noGrp="1"/>
          </p:cNvSpPr>
          <p:nvPr>
            <p:ph type="dt" sz="half" idx="10"/>
          </p:nvPr>
        </p:nvSpPr>
        <p:spPr/>
        <p:txBody>
          <a:bodyPr/>
          <a:lstStyle/>
          <a:p>
            <a:fld id="{8CED900B-F3CA-EC4D-B912-004BC1629AA6}" type="datetimeFigureOut">
              <a:rPr lang="es-CO" smtClean="0"/>
              <a:t>1/07/2022</a:t>
            </a:fld>
            <a:endParaRPr lang="es-CO" dirty="0"/>
          </a:p>
        </p:txBody>
      </p:sp>
      <p:sp>
        <p:nvSpPr>
          <p:cNvPr id="6" name="Marcador de pie de página 5">
            <a:extLst>
              <a:ext uri="{FF2B5EF4-FFF2-40B4-BE49-F238E27FC236}">
                <a16:creationId xmlns:a16="http://schemas.microsoft.com/office/drawing/2014/main" id="{8B6DB84B-9358-DB41-9468-189DE68D226C}"/>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584A8827-92A8-0349-8FBC-BDC9CA66C3F2}"/>
              </a:ext>
            </a:extLst>
          </p:cNvPr>
          <p:cNvSpPr>
            <a:spLocks noGrp="1"/>
          </p:cNvSpPr>
          <p:nvPr>
            <p:ph type="sldNum" sz="quarter" idx="12"/>
          </p:nvPr>
        </p:nvSpPr>
        <p:spPr/>
        <p:txBody>
          <a:bodyPr/>
          <a:lstStyle/>
          <a:p>
            <a:fld id="{2B6BACDA-C362-2C45-B99B-E7DD1F95CBF3}" type="slidenum">
              <a:rPr lang="es-CO" smtClean="0"/>
              <a:t>‹Nº›</a:t>
            </a:fld>
            <a:endParaRPr lang="es-CO" dirty="0"/>
          </a:p>
        </p:txBody>
      </p:sp>
    </p:spTree>
    <p:extLst>
      <p:ext uri="{BB962C8B-B14F-4D97-AF65-F5344CB8AC3E}">
        <p14:creationId xmlns:p14="http://schemas.microsoft.com/office/powerpoint/2010/main" val="305411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7B1BD8-523D-6D42-86D0-196D6794903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825A99B-AEA5-4F4C-8E6F-1AD2A5153E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FE2EFA69-2455-8E4A-875C-5BE3E180A9B2}"/>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7273AABD-1476-1B42-A5AF-8561E08D5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920B5860-6CA1-0D40-8A02-16BC1A5FE43B}"/>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D42CC132-4009-5240-8CE3-B74C691633C5}"/>
              </a:ext>
            </a:extLst>
          </p:cNvPr>
          <p:cNvSpPr>
            <a:spLocks noGrp="1"/>
          </p:cNvSpPr>
          <p:nvPr>
            <p:ph type="dt" sz="half" idx="10"/>
          </p:nvPr>
        </p:nvSpPr>
        <p:spPr/>
        <p:txBody>
          <a:bodyPr/>
          <a:lstStyle/>
          <a:p>
            <a:fld id="{8CED900B-F3CA-EC4D-B912-004BC1629AA6}" type="datetimeFigureOut">
              <a:rPr lang="es-CO" smtClean="0"/>
              <a:t>1/07/2022</a:t>
            </a:fld>
            <a:endParaRPr lang="es-CO" dirty="0"/>
          </a:p>
        </p:txBody>
      </p:sp>
      <p:sp>
        <p:nvSpPr>
          <p:cNvPr id="8" name="Marcador de pie de página 7">
            <a:extLst>
              <a:ext uri="{FF2B5EF4-FFF2-40B4-BE49-F238E27FC236}">
                <a16:creationId xmlns:a16="http://schemas.microsoft.com/office/drawing/2014/main" id="{9CC9834C-6565-8640-A5CC-46F2DD825BBF}"/>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927F87A7-7DA9-B543-A4F8-D3A3AB82CF2C}"/>
              </a:ext>
            </a:extLst>
          </p:cNvPr>
          <p:cNvSpPr>
            <a:spLocks noGrp="1"/>
          </p:cNvSpPr>
          <p:nvPr>
            <p:ph type="sldNum" sz="quarter" idx="12"/>
          </p:nvPr>
        </p:nvSpPr>
        <p:spPr/>
        <p:txBody>
          <a:bodyPr/>
          <a:lstStyle/>
          <a:p>
            <a:fld id="{2B6BACDA-C362-2C45-B99B-E7DD1F95CBF3}" type="slidenum">
              <a:rPr lang="es-CO" smtClean="0"/>
              <a:t>‹Nº›</a:t>
            </a:fld>
            <a:endParaRPr lang="es-CO" dirty="0"/>
          </a:p>
        </p:txBody>
      </p:sp>
    </p:spTree>
    <p:extLst>
      <p:ext uri="{BB962C8B-B14F-4D97-AF65-F5344CB8AC3E}">
        <p14:creationId xmlns:p14="http://schemas.microsoft.com/office/powerpoint/2010/main" val="260691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60336-01F9-A549-9FFE-8AB2A8E646F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8EB12AC-EFA8-0748-8FE9-AD0E0681F35B}"/>
              </a:ext>
            </a:extLst>
          </p:cNvPr>
          <p:cNvSpPr>
            <a:spLocks noGrp="1"/>
          </p:cNvSpPr>
          <p:nvPr>
            <p:ph type="dt" sz="half" idx="10"/>
          </p:nvPr>
        </p:nvSpPr>
        <p:spPr/>
        <p:txBody>
          <a:bodyPr/>
          <a:lstStyle/>
          <a:p>
            <a:fld id="{8CED900B-F3CA-EC4D-B912-004BC1629AA6}" type="datetimeFigureOut">
              <a:rPr lang="es-CO" smtClean="0"/>
              <a:t>1/07/2022</a:t>
            </a:fld>
            <a:endParaRPr lang="es-CO" dirty="0"/>
          </a:p>
        </p:txBody>
      </p:sp>
      <p:sp>
        <p:nvSpPr>
          <p:cNvPr id="4" name="Marcador de pie de página 3">
            <a:extLst>
              <a:ext uri="{FF2B5EF4-FFF2-40B4-BE49-F238E27FC236}">
                <a16:creationId xmlns:a16="http://schemas.microsoft.com/office/drawing/2014/main" id="{C4A00E2E-8B4D-CC41-9A70-3A941917FD3B}"/>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2E8EABCE-91B8-3B45-ABBE-C81C6A1DAC11}"/>
              </a:ext>
            </a:extLst>
          </p:cNvPr>
          <p:cNvSpPr>
            <a:spLocks noGrp="1"/>
          </p:cNvSpPr>
          <p:nvPr>
            <p:ph type="sldNum" sz="quarter" idx="12"/>
          </p:nvPr>
        </p:nvSpPr>
        <p:spPr/>
        <p:txBody>
          <a:bodyPr/>
          <a:lstStyle/>
          <a:p>
            <a:fld id="{2B6BACDA-C362-2C45-B99B-E7DD1F95CBF3}" type="slidenum">
              <a:rPr lang="es-CO" smtClean="0"/>
              <a:t>‹Nº›</a:t>
            </a:fld>
            <a:endParaRPr lang="es-CO" dirty="0"/>
          </a:p>
        </p:txBody>
      </p:sp>
    </p:spTree>
    <p:extLst>
      <p:ext uri="{BB962C8B-B14F-4D97-AF65-F5344CB8AC3E}">
        <p14:creationId xmlns:p14="http://schemas.microsoft.com/office/powerpoint/2010/main" val="31315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CD68599-992A-DE49-BFC4-23F833A70C6B}"/>
              </a:ext>
            </a:extLst>
          </p:cNvPr>
          <p:cNvSpPr>
            <a:spLocks noGrp="1"/>
          </p:cNvSpPr>
          <p:nvPr>
            <p:ph type="dt" sz="half" idx="10"/>
          </p:nvPr>
        </p:nvSpPr>
        <p:spPr/>
        <p:txBody>
          <a:bodyPr/>
          <a:lstStyle/>
          <a:p>
            <a:fld id="{8CED900B-F3CA-EC4D-B912-004BC1629AA6}" type="datetimeFigureOut">
              <a:rPr lang="es-CO" smtClean="0"/>
              <a:t>1/07/2022</a:t>
            </a:fld>
            <a:endParaRPr lang="es-CO" dirty="0"/>
          </a:p>
        </p:txBody>
      </p:sp>
      <p:sp>
        <p:nvSpPr>
          <p:cNvPr id="3" name="Marcador de pie de página 2">
            <a:extLst>
              <a:ext uri="{FF2B5EF4-FFF2-40B4-BE49-F238E27FC236}">
                <a16:creationId xmlns:a16="http://schemas.microsoft.com/office/drawing/2014/main" id="{438413AE-A7CC-854B-AB22-C6BC375E209C}"/>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57DABF02-15FD-9340-937D-288A10303FF9}"/>
              </a:ext>
            </a:extLst>
          </p:cNvPr>
          <p:cNvSpPr>
            <a:spLocks noGrp="1"/>
          </p:cNvSpPr>
          <p:nvPr>
            <p:ph type="sldNum" sz="quarter" idx="12"/>
          </p:nvPr>
        </p:nvSpPr>
        <p:spPr/>
        <p:txBody>
          <a:bodyPr/>
          <a:lstStyle/>
          <a:p>
            <a:fld id="{2B6BACDA-C362-2C45-B99B-E7DD1F95CBF3}" type="slidenum">
              <a:rPr lang="es-CO" smtClean="0"/>
              <a:t>‹Nº›</a:t>
            </a:fld>
            <a:endParaRPr lang="es-CO" dirty="0"/>
          </a:p>
        </p:txBody>
      </p:sp>
    </p:spTree>
    <p:extLst>
      <p:ext uri="{BB962C8B-B14F-4D97-AF65-F5344CB8AC3E}">
        <p14:creationId xmlns:p14="http://schemas.microsoft.com/office/powerpoint/2010/main" val="119164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84E02-FD6B-7F41-B64F-F7076A303E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89C097F-5F1D-7F4E-8716-C79D2DD0E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8D61C799-335B-5F47-BA27-FA4EFB3D8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D438472B-8F70-764A-AE17-71DA186EECC9}"/>
              </a:ext>
            </a:extLst>
          </p:cNvPr>
          <p:cNvSpPr>
            <a:spLocks noGrp="1"/>
          </p:cNvSpPr>
          <p:nvPr>
            <p:ph type="dt" sz="half" idx="10"/>
          </p:nvPr>
        </p:nvSpPr>
        <p:spPr/>
        <p:txBody>
          <a:bodyPr/>
          <a:lstStyle/>
          <a:p>
            <a:fld id="{8CED900B-F3CA-EC4D-B912-004BC1629AA6}" type="datetimeFigureOut">
              <a:rPr lang="es-CO" smtClean="0"/>
              <a:t>1/07/2022</a:t>
            </a:fld>
            <a:endParaRPr lang="es-CO" dirty="0"/>
          </a:p>
        </p:txBody>
      </p:sp>
      <p:sp>
        <p:nvSpPr>
          <p:cNvPr id="6" name="Marcador de pie de página 5">
            <a:extLst>
              <a:ext uri="{FF2B5EF4-FFF2-40B4-BE49-F238E27FC236}">
                <a16:creationId xmlns:a16="http://schemas.microsoft.com/office/drawing/2014/main" id="{7638665C-C08B-6746-9787-0EC4F6AD91BA}"/>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9B0CADA5-4696-5E4B-B86B-B1A6B5505795}"/>
              </a:ext>
            </a:extLst>
          </p:cNvPr>
          <p:cNvSpPr>
            <a:spLocks noGrp="1"/>
          </p:cNvSpPr>
          <p:nvPr>
            <p:ph type="sldNum" sz="quarter" idx="12"/>
          </p:nvPr>
        </p:nvSpPr>
        <p:spPr/>
        <p:txBody>
          <a:bodyPr/>
          <a:lstStyle/>
          <a:p>
            <a:fld id="{2B6BACDA-C362-2C45-B99B-E7DD1F95CBF3}" type="slidenum">
              <a:rPr lang="es-CO" smtClean="0"/>
              <a:t>‹Nº›</a:t>
            </a:fld>
            <a:endParaRPr lang="es-CO" dirty="0"/>
          </a:p>
        </p:txBody>
      </p:sp>
    </p:spTree>
    <p:extLst>
      <p:ext uri="{BB962C8B-B14F-4D97-AF65-F5344CB8AC3E}">
        <p14:creationId xmlns:p14="http://schemas.microsoft.com/office/powerpoint/2010/main" val="65143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AA866-C477-3644-A724-BA607C4097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34F6F4A-CFCB-7A48-9314-82D126501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4A771775-632D-EF4F-8912-C39606D15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1B6CFBC4-E236-D744-BBF5-0EF526DAC364}"/>
              </a:ext>
            </a:extLst>
          </p:cNvPr>
          <p:cNvSpPr>
            <a:spLocks noGrp="1"/>
          </p:cNvSpPr>
          <p:nvPr>
            <p:ph type="dt" sz="half" idx="10"/>
          </p:nvPr>
        </p:nvSpPr>
        <p:spPr/>
        <p:txBody>
          <a:bodyPr/>
          <a:lstStyle/>
          <a:p>
            <a:fld id="{8CED900B-F3CA-EC4D-B912-004BC1629AA6}" type="datetimeFigureOut">
              <a:rPr lang="es-CO" smtClean="0"/>
              <a:t>1/07/2022</a:t>
            </a:fld>
            <a:endParaRPr lang="es-CO" dirty="0"/>
          </a:p>
        </p:txBody>
      </p:sp>
      <p:sp>
        <p:nvSpPr>
          <p:cNvPr id="6" name="Marcador de pie de página 5">
            <a:extLst>
              <a:ext uri="{FF2B5EF4-FFF2-40B4-BE49-F238E27FC236}">
                <a16:creationId xmlns:a16="http://schemas.microsoft.com/office/drawing/2014/main" id="{DB056B54-7C07-9F4C-B122-BD6F54EF9C47}"/>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DFC75F1F-D7F3-CF41-A564-D0E1CCB1867C}"/>
              </a:ext>
            </a:extLst>
          </p:cNvPr>
          <p:cNvSpPr>
            <a:spLocks noGrp="1"/>
          </p:cNvSpPr>
          <p:nvPr>
            <p:ph type="sldNum" sz="quarter" idx="12"/>
          </p:nvPr>
        </p:nvSpPr>
        <p:spPr/>
        <p:txBody>
          <a:bodyPr/>
          <a:lstStyle/>
          <a:p>
            <a:fld id="{2B6BACDA-C362-2C45-B99B-E7DD1F95CBF3}" type="slidenum">
              <a:rPr lang="es-CO" smtClean="0"/>
              <a:t>‹Nº›</a:t>
            </a:fld>
            <a:endParaRPr lang="es-CO" dirty="0"/>
          </a:p>
        </p:txBody>
      </p:sp>
    </p:spTree>
    <p:extLst>
      <p:ext uri="{BB962C8B-B14F-4D97-AF65-F5344CB8AC3E}">
        <p14:creationId xmlns:p14="http://schemas.microsoft.com/office/powerpoint/2010/main" val="119877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BA2DBE2-25BE-A945-ACCE-8BE97A080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E039363-C8B3-7240-8D02-B744DB8128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687A647F-722D-7240-AF65-B117F7C4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D900B-F3CA-EC4D-B912-004BC1629AA6}" type="datetimeFigureOut">
              <a:rPr lang="es-CO" smtClean="0"/>
              <a:t>1/07/2022</a:t>
            </a:fld>
            <a:endParaRPr lang="es-CO" dirty="0"/>
          </a:p>
        </p:txBody>
      </p:sp>
      <p:sp>
        <p:nvSpPr>
          <p:cNvPr id="5" name="Marcador de pie de página 4">
            <a:extLst>
              <a:ext uri="{FF2B5EF4-FFF2-40B4-BE49-F238E27FC236}">
                <a16:creationId xmlns:a16="http://schemas.microsoft.com/office/drawing/2014/main" id="{C0DBF1A0-A302-764B-A7A2-E275A3A883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DEF1DB11-5173-D448-AB7D-05EED5FDD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BACDA-C362-2C45-B99B-E7DD1F95CBF3}" type="slidenum">
              <a:rPr lang="es-CO" smtClean="0"/>
              <a:t>‹Nº›</a:t>
            </a:fld>
            <a:endParaRPr lang="es-CO" dirty="0"/>
          </a:p>
        </p:txBody>
      </p:sp>
    </p:spTree>
    <p:extLst>
      <p:ext uri="{BB962C8B-B14F-4D97-AF65-F5344CB8AC3E}">
        <p14:creationId xmlns:p14="http://schemas.microsoft.com/office/powerpoint/2010/main" val="3711662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apps.minhacienda.gov.co/sve/pln/pln;jsessionid=_XmuLDg2ID0_1stpvZtknwQLdqXfXzlHtb_2N3IF6nkhNc5dpKPX!-149460642!1656484542518?soa=40&amp;mdl=pln&amp;float=t&amp;plnId=42938&amp;id=305422"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373F6C2-5864-C041-A660-EC07C8587BCA}"/>
              </a:ext>
            </a:extLst>
          </p:cNvPr>
          <p:cNvPicPr>
            <a:picLocks noChangeAspect="1"/>
          </p:cNvPicPr>
          <p:nvPr/>
        </p:nvPicPr>
        <p:blipFill>
          <a:blip r:embed="rId2"/>
          <a:stretch>
            <a:fillRect/>
          </a:stretch>
        </p:blipFill>
        <p:spPr>
          <a:xfrm>
            <a:off x="0" y="0"/>
            <a:ext cx="12192000" cy="6858000"/>
          </a:xfrm>
          <a:prstGeom prst="rect">
            <a:avLst/>
          </a:prstGeom>
        </p:spPr>
      </p:pic>
      <p:sp>
        <p:nvSpPr>
          <p:cNvPr id="8" name="CuadroTexto 7">
            <a:extLst>
              <a:ext uri="{FF2B5EF4-FFF2-40B4-BE49-F238E27FC236}">
                <a16:creationId xmlns:a16="http://schemas.microsoft.com/office/drawing/2014/main" id="{34572C86-DA2E-C447-85C4-EFBB09D57E26}"/>
              </a:ext>
            </a:extLst>
          </p:cNvPr>
          <p:cNvSpPr txBox="1"/>
          <p:nvPr/>
        </p:nvSpPr>
        <p:spPr>
          <a:xfrm>
            <a:off x="3915817" y="5314089"/>
            <a:ext cx="5345062" cy="954107"/>
          </a:xfrm>
          <a:prstGeom prst="rect">
            <a:avLst/>
          </a:prstGeom>
          <a:noFill/>
        </p:spPr>
        <p:txBody>
          <a:bodyPr wrap="square" rtlCol="0">
            <a:spAutoFit/>
          </a:bodyPr>
          <a:lstStyle/>
          <a:p>
            <a:pPr algn="r"/>
            <a:r>
              <a:rPr lang="es-ES" sz="2800" b="1" dirty="0" smtClean="0">
                <a:solidFill>
                  <a:schemeClr val="bg1"/>
                </a:solidFill>
                <a:latin typeface="Century Gothic" panose="020B0502020202020204" pitchFamily="34" charset="0"/>
                <a:cs typeface="Arial" panose="020B0604020202020204" pitchFamily="34" charset="0"/>
              </a:rPr>
              <a:t> II Trimestre 2022</a:t>
            </a:r>
          </a:p>
          <a:p>
            <a:pPr algn="r"/>
            <a:r>
              <a:rPr lang="es-ES" sz="2800" b="1" dirty="0" smtClean="0">
                <a:solidFill>
                  <a:schemeClr val="bg1"/>
                </a:solidFill>
                <a:latin typeface="Century Gothic" panose="020B0502020202020204" pitchFamily="34" charset="0"/>
                <a:cs typeface="Arial" panose="020B0604020202020204" pitchFamily="34" charset="0"/>
              </a:rPr>
              <a:t>1 de julio</a:t>
            </a:r>
            <a:endParaRPr lang="es-ES" sz="28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47106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BBB69B2-CA9D-4303-8471-907FF887E7FD}"/>
              </a:ext>
            </a:extLst>
          </p:cNvPr>
          <p:cNvSpPr/>
          <p:nvPr/>
        </p:nvSpPr>
        <p:spPr>
          <a:xfrm>
            <a:off x="9331797" y="876601"/>
            <a:ext cx="2520242" cy="323165"/>
          </a:xfrm>
          <a:prstGeom prst="rect">
            <a:avLst/>
          </a:prstGeom>
        </p:spPr>
        <p:txBody>
          <a:bodyPr wrap="none">
            <a:spAutoFit/>
          </a:bodyPr>
          <a:lstStyle/>
          <a:p>
            <a:r>
              <a:rPr lang="es-CO" sz="1500" dirty="0">
                <a:latin typeface="Century Gothic" panose="020B0502020202020204" pitchFamily="34" charset="0"/>
                <a:cs typeface="Arial" panose="020B0604020202020204" pitchFamily="34" charset="0"/>
              </a:rPr>
              <a:t>(Tema para aprobación)</a:t>
            </a:r>
          </a:p>
        </p:txBody>
      </p:sp>
      <p:sp>
        <p:nvSpPr>
          <p:cNvPr id="8" name="Rectángulo 7">
            <a:extLst>
              <a:ext uri="{FF2B5EF4-FFF2-40B4-BE49-F238E27FC236}">
                <a16:creationId xmlns:a16="http://schemas.microsoft.com/office/drawing/2014/main" id="{D4DA71F0-552E-EB43-97E0-DC499FDC09AD}"/>
              </a:ext>
            </a:extLst>
          </p:cNvPr>
          <p:cNvSpPr/>
          <p:nvPr/>
        </p:nvSpPr>
        <p:spPr>
          <a:xfrm>
            <a:off x="799314" y="1525594"/>
            <a:ext cx="11660325" cy="369332"/>
          </a:xfrm>
          <a:prstGeom prst="rect">
            <a:avLst/>
          </a:prstGeom>
          <a:noFill/>
          <a:effectLst/>
        </p:spPr>
        <p:txBody>
          <a:bodyPr wrap="square" lIns="91440" tIns="45720" rIns="91440" bIns="45720" anchor="t">
            <a:spAutoFit/>
          </a:bodyPr>
          <a:lstStyle/>
          <a:p>
            <a:r>
              <a:rPr lang="es-CO" b="1" u="sng"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4.4. Modificaciones a la Planeación Estratégica 2022</a:t>
            </a:r>
            <a:endParaRPr lang="es-ES" b="1" u="sng"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graphicFrame>
        <p:nvGraphicFramePr>
          <p:cNvPr id="9" name="Tabla 8">
            <a:extLst>
              <a:ext uri="{FF2B5EF4-FFF2-40B4-BE49-F238E27FC236}">
                <a16:creationId xmlns:a16="http://schemas.microsoft.com/office/drawing/2014/main" id="{71717F6C-3D0E-4BC4-9E0A-55294E4F329F}"/>
              </a:ext>
            </a:extLst>
          </p:cNvPr>
          <p:cNvGraphicFramePr>
            <a:graphicFrameLocks noGrp="1"/>
          </p:cNvGraphicFramePr>
          <p:nvPr>
            <p:extLst>
              <p:ext uri="{D42A27DB-BD31-4B8C-83A1-F6EECF244321}">
                <p14:modId xmlns:p14="http://schemas.microsoft.com/office/powerpoint/2010/main" val="1390313570"/>
              </p:ext>
            </p:extLst>
          </p:nvPr>
        </p:nvGraphicFramePr>
        <p:xfrm>
          <a:off x="462136" y="2575908"/>
          <a:ext cx="11516504" cy="2316480"/>
        </p:xfrm>
        <a:graphic>
          <a:graphicData uri="http://schemas.openxmlformats.org/drawingml/2006/table">
            <a:tbl>
              <a:tblPr firstRow="1" bandRow="1">
                <a:tableStyleId>{5C22544A-7EE6-4342-B048-85BDC9FD1C3A}</a:tableStyleId>
              </a:tblPr>
              <a:tblGrid>
                <a:gridCol w="1582974">
                  <a:extLst>
                    <a:ext uri="{9D8B030D-6E8A-4147-A177-3AD203B41FA5}">
                      <a16:colId xmlns:a16="http://schemas.microsoft.com/office/drawing/2014/main" val="451879710"/>
                    </a:ext>
                  </a:extLst>
                </a:gridCol>
                <a:gridCol w="1362343">
                  <a:extLst>
                    <a:ext uri="{9D8B030D-6E8A-4147-A177-3AD203B41FA5}">
                      <a16:colId xmlns:a16="http://schemas.microsoft.com/office/drawing/2014/main" val="3374225176"/>
                    </a:ext>
                  </a:extLst>
                </a:gridCol>
                <a:gridCol w="1109893">
                  <a:extLst>
                    <a:ext uri="{9D8B030D-6E8A-4147-A177-3AD203B41FA5}">
                      <a16:colId xmlns:a16="http://schemas.microsoft.com/office/drawing/2014/main" val="2017577036"/>
                    </a:ext>
                  </a:extLst>
                </a:gridCol>
                <a:gridCol w="1844847">
                  <a:extLst>
                    <a:ext uri="{9D8B030D-6E8A-4147-A177-3AD203B41FA5}">
                      <a16:colId xmlns:a16="http://schemas.microsoft.com/office/drawing/2014/main" val="4076019787"/>
                    </a:ext>
                  </a:extLst>
                </a:gridCol>
                <a:gridCol w="2114366">
                  <a:extLst>
                    <a:ext uri="{9D8B030D-6E8A-4147-A177-3AD203B41FA5}">
                      <a16:colId xmlns:a16="http://schemas.microsoft.com/office/drawing/2014/main" val="3841574869"/>
                    </a:ext>
                  </a:extLst>
                </a:gridCol>
                <a:gridCol w="3502081">
                  <a:extLst>
                    <a:ext uri="{9D8B030D-6E8A-4147-A177-3AD203B41FA5}">
                      <a16:colId xmlns:a16="http://schemas.microsoft.com/office/drawing/2014/main" val="4197228127"/>
                    </a:ext>
                  </a:extLst>
                </a:gridCol>
              </a:tblGrid>
              <a:tr h="512771">
                <a:tc>
                  <a:txBody>
                    <a:bodyPr/>
                    <a:lstStyle/>
                    <a:p>
                      <a:pPr algn="ctr"/>
                      <a:r>
                        <a:rPr lang="es-CO" sz="1600" dirty="0">
                          <a:latin typeface="Century Gothic"/>
                        </a:rPr>
                        <a:t>Dependencia</a:t>
                      </a:r>
                    </a:p>
                  </a:txBody>
                  <a:tcPr anchor="ct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600" baseline="0" dirty="0">
                          <a:latin typeface="Century Gothic"/>
                        </a:rPr>
                        <a:t>Iniciativa</a:t>
                      </a: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600" dirty="0">
                          <a:latin typeface="Century Gothic"/>
                        </a:rPr>
                        <a:t>Tipo de solicitud</a:t>
                      </a: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600" dirty="0" smtClean="0">
                          <a:latin typeface="Century Gothic"/>
                        </a:rPr>
                        <a:t>Nombre de la tarea</a:t>
                      </a:r>
                      <a:endParaRPr lang="es-CO" sz="1600" dirty="0">
                        <a:latin typeface="Century Gothic"/>
                      </a:endParaRP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600" dirty="0" smtClean="0">
                          <a:latin typeface="Century Gothic"/>
                        </a:rPr>
                        <a:t>Descripción</a:t>
                      </a:r>
                      <a:endParaRPr lang="es-CO" sz="1600" dirty="0">
                        <a:latin typeface="Century Gothic"/>
                      </a:endParaRP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600" dirty="0">
                          <a:latin typeface="Century Gothic"/>
                        </a:rPr>
                        <a:t>Justificación</a:t>
                      </a:r>
                    </a:p>
                  </a:txBody>
                  <a:tcPr anchor="ct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555971">
                <a:tc>
                  <a:txBody>
                    <a:bodyPr/>
                    <a:lstStyle/>
                    <a:p>
                      <a:pPr algn="ctr"/>
                      <a:r>
                        <a:rPr lang="es-CO" sz="1200" dirty="0" smtClean="0">
                          <a:solidFill>
                            <a:schemeClr val="tx1"/>
                          </a:solidFill>
                          <a:latin typeface="Century Gothic"/>
                        </a:rPr>
                        <a:t>Secretaría General</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lvl="0" algn="ctr" defTabSz="914400" rtl="0" eaLnBrk="1" latinLnBrk="0" hangingPunct="1">
                        <a:buNone/>
                      </a:pPr>
                      <a:r>
                        <a:rPr lang="es-CO" sz="1200" kern="1200" dirty="0" smtClean="0">
                          <a:solidFill>
                            <a:schemeClr val="tx1"/>
                          </a:solidFill>
                          <a:latin typeface="Century Gothic"/>
                          <a:ea typeface="+mn-ea"/>
                          <a:cs typeface="+mn-cs"/>
                        </a:rPr>
                        <a:t>Ini.2019.2022.GCI2.002 Promover mecanismos para un ejercicio adecuado de defensa jurídica</a:t>
                      </a:r>
                      <a:endParaRPr lang="es-CO" sz="1200" kern="1200" dirty="0">
                        <a:solidFill>
                          <a:schemeClr val="tx1"/>
                        </a:solidFill>
                        <a:latin typeface="Century Gothic"/>
                        <a:ea typeface="+mn-ea"/>
                        <a:cs typeface="+mn-cs"/>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ctr">
                        <a:buFontTx/>
                        <a:buNone/>
                      </a:pPr>
                      <a:r>
                        <a:rPr lang="es-ES" sz="1200" kern="1200" dirty="0" smtClean="0">
                          <a:solidFill>
                            <a:schemeClr val="tx1"/>
                          </a:solidFill>
                          <a:latin typeface="Century Gothic"/>
                          <a:ea typeface="+mn-ea"/>
                          <a:cs typeface="+mn-cs"/>
                        </a:rPr>
                        <a:t>Eliminación</a:t>
                      </a:r>
                      <a:endParaRPr lang="es-CO" sz="1200" kern="1200" dirty="0">
                        <a:solidFill>
                          <a:schemeClr val="tx1"/>
                        </a:solidFill>
                        <a:latin typeface="Century Gothic"/>
                        <a:ea typeface="+mn-ea"/>
                        <a:cs typeface="+mn-cs"/>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just">
                        <a:buFontTx/>
                        <a:buNone/>
                      </a:pPr>
                      <a:r>
                        <a:rPr lang="es-CO" sz="1200" kern="1200" dirty="0" smtClean="0">
                          <a:solidFill>
                            <a:schemeClr val="tx1"/>
                          </a:solidFill>
                          <a:latin typeface="Century Gothic"/>
                          <a:ea typeface="+mn-ea"/>
                          <a:cs typeface="+mn-cs"/>
                        </a:rPr>
                        <a:t>Realizar el plan de trabajo para la implementación de la Política de Mejora Normativa</a:t>
                      </a:r>
                      <a:endParaRPr lang="es-ES" sz="1200" kern="1200" dirty="0">
                        <a:solidFill>
                          <a:schemeClr val="tx1"/>
                        </a:solidFill>
                        <a:latin typeface="Century Gothic"/>
                        <a:ea typeface="+mn-ea"/>
                        <a:cs typeface="+mn-cs"/>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lvl="0" indent="0" algn="just">
                        <a:buNone/>
                      </a:pPr>
                      <a:r>
                        <a:rPr lang="es-CO" sz="1200" kern="1200" dirty="0" smtClean="0">
                          <a:solidFill>
                            <a:schemeClr val="tx1"/>
                          </a:solidFill>
                          <a:latin typeface="Century Gothic"/>
                          <a:ea typeface="+mn-ea"/>
                          <a:cs typeface="+mn-cs"/>
                        </a:rPr>
                        <a:t>Realizar Mesas de trabajo con el Equipo de Eficiencia Regulatoria del DNP para detectar las debilidades del Sector y definir el Plan de Trabajo para la implementación de la Política.</a:t>
                      </a:r>
                      <a:endParaRPr lang="es-ES" sz="1200" kern="1200" dirty="0">
                        <a:solidFill>
                          <a:schemeClr val="tx1"/>
                        </a:solidFill>
                        <a:latin typeface="Century Gothic"/>
                        <a:ea typeface="+mn-ea"/>
                        <a:cs typeface="+mn-cs"/>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lvl="0" indent="0" algn="just">
                        <a:buNone/>
                      </a:pPr>
                      <a:r>
                        <a:rPr lang="es-ES" sz="1200" kern="1200" noProof="0" dirty="0">
                          <a:solidFill>
                            <a:schemeClr val="tx1"/>
                          </a:solidFill>
                          <a:latin typeface="Century Gothic"/>
                          <a:ea typeface="+mn-ea"/>
                          <a:cs typeface="+mn-cs"/>
                        </a:rPr>
                        <a:t>Se solicita eliminar </a:t>
                      </a:r>
                      <a:r>
                        <a:rPr lang="es-ES" sz="1200" kern="1200" noProof="0" dirty="0" smtClean="0">
                          <a:solidFill>
                            <a:schemeClr val="tx1"/>
                          </a:solidFill>
                          <a:latin typeface="Century Gothic"/>
                          <a:ea typeface="+mn-ea"/>
                          <a:cs typeface="+mn-cs"/>
                        </a:rPr>
                        <a:t>la tarea, </a:t>
                      </a:r>
                      <a:r>
                        <a:rPr lang="es-CO" sz="1200" kern="1200" noProof="0" dirty="0" smtClean="0">
                          <a:solidFill>
                            <a:schemeClr val="tx1"/>
                          </a:solidFill>
                          <a:latin typeface="Century Gothic"/>
                          <a:ea typeface="+mn-ea"/>
                          <a:cs typeface="+mn-cs"/>
                        </a:rPr>
                        <a:t>dado que se encuentra</a:t>
                      </a:r>
                      <a:r>
                        <a:rPr lang="es-CO" sz="1200" kern="1200" baseline="0" noProof="0" dirty="0" smtClean="0">
                          <a:solidFill>
                            <a:schemeClr val="tx1"/>
                          </a:solidFill>
                          <a:latin typeface="Century Gothic"/>
                          <a:ea typeface="+mn-ea"/>
                          <a:cs typeface="+mn-cs"/>
                        </a:rPr>
                        <a:t> repetida en el Plan Sectorial 2022, la cual ya se ha venido documentando en este plan. Se consulta con la dependencia para proceder con la solicitud de eliminación.</a:t>
                      </a:r>
                      <a:endParaRPr lang="es-CO" sz="1200" kern="1200" dirty="0">
                        <a:solidFill>
                          <a:schemeClr val="tx1"/>
                        </a:solidFill>
                        <a:latin typeface="Century Gothic"/>
                        <a:ea typeface="+mn-ea"/>
                        <a:cs typeface="+mn-cs"/>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bl>
          </a:graphicData>
        </a:graphic>
      </p:graphicFrame>
      <p:sp>
        <p:nvSpPr>
          <p:cNvPr id="6" name="CuadroTexto 5">
            <a:extLst>
              <a:ext uri="{FF2B5EF4-FFF2-40B4-BE49-F238E27FC236}">
                <a16:creationId xmlns:a16="http://schemas.microsoft.com/office/drawing/2014/main" id="{062218EE-4D88-4F78-8F24-9827A5ED4CBE}"/>
              </a:ext>
            </a:extLst>
          </p:cNvPr>
          <p:cNvSpPr txBox="1"/>
          <p:nvPr/>
        </p:nvSpPr>
        <p:spPr>
          <a:xfrm>
            <a:off x="650452" y="451797"/>
            <a:ext cx="11328188" cy="538609"/>
          </a:xfrm>
          <a:prstGeom prst="rect">
            <a:avLst/>
          </a:prstGeom>
          <a:noFill/>
        </p:spPr>
        <p:txBody>
          <a:bodyPr wrap="square" rtlCol="0">
            <a:spAutoFit/>
          </a:bodyPr>
          <a:lstStyle/>
          <a:p>
            <a:pPr algn="r"/>
            <a:r>
              <a:rPr lang="es-CO" sz="29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4.1. Política de Planeación Institucional</a:t>
            </a:r>
          </a:p>
        </p:txBody>
      </p:sp>
    </p:spTree>
    <p:extLst>
      <p:ext uri="{BB962C8B-B14F-4D97-AF65-F5344CB8AC3E}">
        <p14:creationId xmlns:p14="http://schemas.microsoft.com/office/powerpoint/2010/main" val="17904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BBB69B2-CA9D-4303-8471-907FF887E7FD}"/>
              </a:ext>
            </a:extLst>
          </p:cNvPr>
          <p:cNvSpPr/>
          <p:nvPr/>
        </p:nvSpPr>
        <p:spPr>
          <a:xfrm>
            <a:off x="9331797" y="876601"/>
            <a:ext cx="2520242" cy="323165"/>
          </a:xfrm>
          <a:prstGeom prst="rect">
            <a:avLst/>
          </a:prstGeom>
        </p:spPr>
        <p:txBody>
          <a:bodyPr wrap="none">
            <a:spAutoFit/>
          </a:bodyPr>
          <a:lstStyle/>
          <a:p>
            <a:r>
              <a:rPr lang="es-CO" sz="1500" dirty="0">
                <a:latin typeface="Century Gothic" panose="020B0502020202020204" pitchFamily="34" charset="0"/>
                <a:cs typeface="Arial" panose="020B0604020202020204" pitchFamily="34" charset="0"/>
              </a:rPr>
              <a:t>(Tema para aprobación)</a:t>
            </a:r>
          </a:p>
        </p:txBody>
      </p:sp>
      <p:sp>
        <p:nvSpPr>
          <p:cNvPr id="8" name="Rectángulo 7">
            <a:extLst>
              <a:ext uri="{FF2B5EF4-FFF2-40B4-BE49-F238E27FC236}">
                <a16:creationId xmlns:a16="http://schemas.microsoft.com/office/drawing/2014/main" id="{D4DA71F0-552E-EB43-97E0-DC499FDC09AD}"/>
              </a:ext>
            </a:extLst>
          </p:cNvPr>
          <p:cNvSpPr/>
          <p:nvPr/>
        </p:nvSpPr>
        <p:spPr>
          <a:xfrm>
            <a:off x="799314" y="1525594"/>
            <a:ext cx="11660325" cy="369332"/>
          </a:xfrm>
          <a:prstGeom prst="rect">
            <a:avLst/>
          </a:prstGeom>
          <a:noFill/>
          <a:effectLst/>
        </p:spPr>
        <p:txBody>
          <a:bodyPr wrap="square" lIns="91440" tIns="45720" rIns="91440" bIns="45720" anchor="t">
            <a:spAutoFit/>
          </a:bodyPr>
          <a:lstStyle/>
          <a:p>
            <a:r>
              <a:rPr lang="es-CO" b="1" u="sng"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4.4. Modificaciones a la Planeación Estratégica 2022</a:t>
            </a:r>
            <a:endParaRPr lang="es-ES" b="1" u="sng"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graphicFrame>
        <p:nvGraphicFramePr>
          <p:cNvPr id="9" name="Tabla 8">
            <a:extLst>
              <a:ext uri="{FF2B5EF4-FFF2-40B4-BE49-F238E27FC236}">
                <a16:creationId xmlns:a16="http://schemas.microsoft.com/office/drawing/2014/main" id="{71717F6C-3D0E-4BC4-9E0A-55294E4F329F}"/>
              </a:ext>
            </a:extLst>
          </p:cNvPr>
          <p:cNvGraphicFramePr>
            <a:graphicFrameLocks noGrp="1"/>
          </p:cNvGraphicFramePr>
          <p:nvPr>
            <p:extLst>
              <p:ext uri="{D42A27DB-BD31-4B8C-83A1-F6EECF244321}">
                <p14:modId xmlns:p14="http://schemas.microsoft.com/office/powerpoint/2010/main" val="3421129040"/>
              </p:ext>
            </p:extLst>
          </p:nvPr>
        </p:nvGraphicFramePr>
        <p:xfrm>
          <a:off x="462136" y="2231779"/>
          <a:ext cx="11516504" cy="3627120"/>
        </p:xfrm>
        <a:graphic>
          <a:graphicData uri="http://schemas.openxmlformats.org/drawingml/2006/table">
            <a:tbl>
              <a:tblPr firstRow="1" bandRow="1">
                <a:tableStyleId>{5C22544A-7EE6-4342-B048-85BDC9FD1C3A}</a:tableStyleId>
              </a:tblPr>
              <a:tblGrid>
                <a:gridCol w="1582974">
                  <a:extLst>
                    <a:ext uri="{9D8B030D-6E8A-4147-A177-3AD203B41FA5}">
                      <a16:colId xmlns:a16="http://schemas.microsoft.com/office/drawing/2014/main" val="451879710"/>
                    </a:ext>
                  </a:extLst>
                </a:gridCol>
                <a:gridCol w="1362343">
                  <a:extLst>
                    <a:ext uri="{9D8B030D-6E8A-4147-A177-3AD203B41FA5}">
                      <a16:colId xmlns:a16="http://schemas.microsoft.com/office/drawing/2014/main" val="3374225176"/>
                    </a:ext>
                  </a:extLst>
                </a:gridCol>
                <a:gridCol w="1109893">
                  <a:extLst>
                    <a:ext uri="{9D8B030D-6E8A-4147-A177-3AD203B41FA5}">
                      <a16:colId xmlns:a16="http://schemas.microsoft.com/office/drawing/2014/main" val="2017577036"/>
                    </a:ext>
                  </a:extLst>
                </a:gridCol>
                <a:gridCol w="1844847">
                  <a:extLst>
                    <a:ext uri="{9D8B030D-6E8A-4147-A177-3AD203B41FA5}">
                      <a16:colId xmlns:a16="http://schemas.microsoft.com/office/drawing/2014/main" val="4076019787"/>
                    </a:ext>
                  </a:extLst>
                </a:gridCol>
                <a:gridCol w="2114366">
                  <a:extLst>
                    <a:ext uri="{9D8B030D-6E8A-4147-A177-3AD203B41FA5}">
                      <a16:colId xmlns:a16="http://schemas.microsoft.com/office/drawing/2014/main" val="3841574869"/>
                    </a:ext>
                  </a:extLst>
                </a:gridCol>
                <a:gridCol w="3502081">
                  <a:extLst>
                    <a:ext uri="{9D8B030D-6E8A-4147-A177-3AD203B41FA5}">
                      <a16:colId xmlns:a16="http://schemas.microsoft.com/office/drawing/2014/main" val="4197228127"/>
                    </a:ext>
                  </a:extLst>
                </a:gridCol>
              </a:tblGrid>
              <a:tr h="439688">
                <a:tc>
                  <a:txBody>
                    <a:bodyPr/>
                    <a:lstStyle/>
                    <a:p>
                      <a:pPr algn="ctr"/>
                      <a:r>
                        <a:rPr lang="es-CO" sz="1400" dirty="0">
                          <a:latin typeface="Century Gothic" panose="020B0502020202020204" pitchFamily="34" charset="0"/>
                        </a:rPr>
                        <a:t>Dependencia</a:t>
                      </a:r>
                    </a:p>
                  </a:txBody>
                  <a:tcPr anchor="ct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baseline="0" dirty="0">
                          <a:latin typeface="Century Gothic" panose="020B0502020202020204" pitchFamily="34" charset="0"/>
                        </a:rPr>
                        <a:t>Iniciativa</a:t>
                      </a: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panose="020B0502020202020204" pitchFamily="34" charset="0"/>
                        </a:rPr>
                        <a:t>Tipo de solicitud</a:t>
                      </a: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smtClean="0">
                          <a:latin typeface="Century Gothic" panose="020B0502020202020204" pitchFamily="34" charset="0"/>
                        </a:rPr>
                        <a:t>Nombre de la tarea</a:t>
                      </a:r>
                      <a:endParaRPr lang="es-CO" sz="1400" dirty="0">
                        <a:latin typeface="Century Gothic" panose="020B0502020202020204" pitchFamily="34" charset="0"/>
                      </a:endParaRP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smtClean="0">
                          <a:latin typeface="Century Gothic" panose="020B0502020202020204" pitchFamily="34" charset="0"/>
                        </a:rPr>
                        <a:t>Descripción</a:t>
                      </a:r>
                      <a:endParaRPr lang="es-CO" sz="1400" dirty="0">
                        <a:latin typeface="Century Gothic" panose="020B0502020202020204" pitchFamily="34" charset="0"/>
                      </a:endParaRP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panose="020B0502020202020204" pitchFamily="34" charset="0"/>
                        </a:rPr>
                        <a:t>Justificación</a:t>
                      </a:r>
                    </a:p>
                  </a:txBody>
                  <a:tcPr anchor="ct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2638128">
                <a:tc>
                  <a:txBody>
                    <a:bodyPr/>
                    <a:lstStyle/>
                    <a:p>
                      <a:pPr algn="ctr"/>
                      <a:r>
                        <a:rPr lang="es-CO" sz="1100" kern="1200" dirty="0" smtClean="0">
                          <a:solidFill>
                            <a:schemeClr val="dk1"/>
                          </a:solidFill>
                          <a:latin typeface="Century Gothic" panose="020B0502020202020204" pitchFamily="34" charset="0"/>
                          <a:ea typeface="+mn-ea"/>
                          <a:cs typeface="Arial" panose="020B0604020202020204" pitchFamily="34" charset="0"/>
                        </a:rPr>
                        <a:t>Dirección </a:t>
                      </a:r>
                      <a:r>
                        <a:rPr lang="es-CO" sz="1100" kern="1200" dirty="0">
                          <a:solidFill>
                            <a:schemeClr val="dk1"/>
                          </a:solidFill>
                          <a:latin typeface="Century Gothic" panose="020B0502020202020204" pitchFamily="34" charset="0"/>
                          <a:ea typeface="+mn-ea"/>
                          <a:cs typeface="Arial" panose="020B0604020202020204" pitchFamily="34" charset="0"/>
                        </a:rPr>
                        <a:t>de Tecnologia</a:t>
                      </a: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ES" sz="1100" kern="1200" dirty="0">
                          <a:solidFill>
                            <a:schemeClr val="dk1"/>
                          </a:solidFill>
                          <a:latin typeface="Century Gothic" panose="020B0502020202020204" pitchFamily="34" charset="0"/>
                          <a:ea typeface="+mn-ea"/>
                          <a:cs typeface="Arial" panose="020B0604020202020204" pitchFamily="34" charset="0"/>
                        </a:rPr>
                        <a:t>“Ini.2019.2022.GR2.005 Implementar lineamientos y estándares en seguridad digital basados en aspectos de transformación digital e innovación-SEGURIDAD”</a:t>
                      </a:r>
                      <a:endParaRPr lang="es-CO" sz="1100" kern="1200" dirty="0">
                        <a:solidFill>
                          <a:schemeClr val="dk1"/>
                        </a:solidFill>
                        <a:latin typeface="Century Gothic" panose="020B0502020202020204" pitchFamily="34" charset="0"/>
                        <a:ea typeface="+mn-ea"/>
                        <a:cs typeface="Arial" panose="020B0604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100" kern="1200" dirty="0" smtClean="0">
                          <a:solidFill>
                            <a:schemeClr val="dk1"/>
                          </a:solidFill>
                          <a:latin typeface="Century Gothic" panose="020B0502020202020204" pitchFamily="34" charset="0"/>
                          <a:ea typeface="+mn-ea"/>
                          <a:cs typeface="Arial" panose="020B0604020202020204" pitchFamily="34" charset="0"/>
                        </a:rPr>
                        <a:t>Creación </a:t>
                      </a:r>
                      <a:endParaRPr lang="es-CO" sz="1100" kern="1200" dirty="0">
                        <a:solidFill>
                          <a:schemeClr val="dk1"/>
                        </a:solidFill>
                        <a:latin typeface="Century Gothic" panose="020B0502020202020204" pitchFamily="34" charset="0"/>
                        <a:ea typeface="+mn-ea"/>
                        <a:cs typeface="Arial" panose="020B0604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s-CO" sz="1100" kern="1200" dirty="0" smtClean="0">
                          <a:solidFill>
                            <a:schemeClr val="dk1"/>
                          </a:solidFill>
                          <a:latin typeface="Century Gothic" panose="020B0502020202020204" pitchFamily="34" charset="0"/>
                          <a:ea typeface="+mn-ea"/>
                          <a:cs typeface="Arial" panose="020B0604020202020204" pitchFamily="34" charset="0"/>
                        </a:rPr>
                        <a:t>Gestionar  </a:t>
                      </a:r>
                      <a:r>
                        <a:rPr lang="es-CO" sz="1100" kern="1200" dirty="0">
                          <a:solidFill>
                            <a:schemeClr val="dk1"/>
                          </a:solidFill>
                          <a:latin typeface="Century Gothic" panose="020B0502020202020204" pitchFamily="34" charset="0"/>
                          <a:ea typeface="+mn-ea"/>
                          <a:cs typeface="Arial" panose="020B0604020202020204" pitchFamily="34" charset="0"/>
                        </a:rPr>
                        <a:t>la ejecución del plan estratégico </a:t>
                      </a:r>
                      <a:r>
                        <a:rPr lang="es-ES" sz="1100" kern="1200" dirty="0">
                          <a:solidFill>
                            <a:schemeClr val="dk1"/>
                          </a:solidFill>
                          <a:latin typeface="Century Gothic" panose="020B0502020202020204" pitchFamily="34" charset="0"/>
                          <a:ea typeface="+mn-ea"/>
                          <a:cs typeface="Arial" panose="020B0604020202020204" pitchFamily="34" charset="0"/>
                        </a:rPr>
                        <a:t>de seguridad y privacidad de la </a:t>
                      </a:r>
                      <a:r>
                        <a:rPr lang="es-ES" sz="1100" kern="1200" dirty="0" smtClean="0">
                          <a:solidFill>
                            <a:schemeClr val="dk1"/>
                          </a:solidFill>
                          <a:latin typeface="Century Gothic" panose="020B0502020202020204" pitchFamily="34" charset="0"/>
                          <a:ea typeface="+mn-ea"/>
                          <a:cs typeface="Arial" panose="020B0604020202020204" pitchFamily="34" charset="0"/>
                        </a:rPr>
                        <a:t>información</a:t>
                      </a:r>
                      <a:endParaRPr lang="es-ES" sz="1100" b="1" kern="1200" dirty="0">
                        <a:solidFill>
                          <a:schemeClr val="dk1"/>
                        </a:solidFill>
                        <a:latin typeface="Century Gothic" panose="020B0502020202020204" pitchFamily="34" charset="0"/>
                        <a:ea typeface="+mn-ea"/>
                        <a:cs typeface="Arial" panose="020B0604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just"/>
                      <a:r>
                        <a:rPr lang="es-MX" sz="1100" dirty="0">
                          <a:latin typeface="Century Gothic" panose="020B0502020202020204" pitchFamily="34" charset="0"/>
                          <a:cs typeface="Arial" panose="020B0604020202020204" pitchFamily="34" charset="0"/>
                        </a:rPr>
                        <a:t>Adelantar las gestiones técnicas requeridas para el logro de los siguientes productos:</a:t>
                      </a:r>
                    </a:p>
                    <a:p>
                      <a:pPr algn="just"/>
                      <a:endParaRPr lang="es-MX" sz="1100" dirty="0">
                        <a:latin typeface="Century Gothic" panose="020B0502020202020204" pitchFamily="34" charset="0"/>
                        <a:cs typeface="Arial" panose="020B0604020202020204" pitchFamily="34" charset="0"/>
                      </a:endParaRPr>
                    </a:p>
                    <a:p>
                      <a:pPr algn="just"/>
                      <a:r>
                        <a:rPr lang="es-MX" sz="1100" dirty="0">
                          <a:latin typeface="Century Gothic" panose="020B0502020202020204" pitchFamily="34" charset="0"/>
                          <a:cs typeface="Arial" panose="020B0604020202020204" pitchFamily="34" charset="0"/>
                        </a:rPr>
                        <a:t>•Autodiagnóstico de S</a:t>
                      </a:r>
                      <a:r>
                        <a:rPr lang="es-MX" sz="1100" dirty="0" smtClean="0">
                          <a:latin typeface="Century Gothic" panose="020B0502020202020204" pitchFamily="34" charset="0"/>
                          <a:cs typeface="Arial" panose="020B0604020202020204" pitchFamily="34" charset="0"/>
                        </a:rPr>
                        <a:t>eguridad de </a:t>
                      </a:r>
                      <a:r>
                        <a:rPr lang="es-MX" sz="1100" dirty="0">
                          <a:latin typeface="Century Gothic" panose="020B0502020202020204" pitchFamily="34" charset="0"/>
                          <a:cs typeface="Arial" panose="020B0604020202020204" pitchFamily="34" charset="0"/>
                        </a:rPr>
                        <a:t>la </a:t>
                      </a:r>
                      <a:r>
                        <a:rPr lang="es-MX" sz="1100" dirty="0" smtClean="0">
                          <a:latin typeface="Century Gothic" panose="020B0502020202020204" pitchFamily="34" charset="0"/>
                          <a:cs typeface="Arial" panose="020B0604020202020204" pitchFamily="34" charset="0"/>
                        </a:rPr>
                        <a:t>Información </a:t>
                      </a:r>
                      <a:r>
                        <a:rPr lang="es-MX" sz="1100" dirty="0">
                          <a:latin typeface="Century Gothic" panose="020B0502020202020204" pitchFamily="34" charset="0"/>
                          <a:cs typeface="Arial" panose="020B0604020202020204" pitchFamily="34" charset="0"/>
                        </a:rPr>
                        <a:t>de la Entidad</a:t>
                      </a:r>
                    </a:p>
                    <a:p>
                      <a:pPr algn="just"/>
                      <a:r>
                        <a:rPr lang="es-MX" sz="1100" dirty="0">
                          <a:latin typeface="Century Gothic" panose="020B0502020202020204" pitchFamily="34" charset="0"/>
                          <a:cs typeface="Arial" panose="020B0604020202020204" pitchFamily="34" charset="0"/>
                        </a:rPr>
                        <a:t>•Identificación y clasificación de </a:t>
                      </a:r>
                      <a:r>
                        <a:rPr lang="es-MX" sz="1100" dirty="0" smtClean="0">
                          <a:latin typeface="Century Gothic" panose="020B0502020202020204" pitchFamily="34" charset="0"/>
                          <a:cs typeface="Arial" panose="020B0604020202020204" pitchFamily="34" charset="0"/>
                        </a:rPr>
                        <a:t>los Activos </a:t>
                      </a:r>
                      <a:r>
                        <a:rPr lang="es-MX" sz="1100" dirty="0">
                          <a:latin typeface="Century Gothic" panose="020B0502020202020204" pitchFamily="34" charset="0"/>
                          <a:cs typeface="Arial" panose="020B0604020202020204" pitchFamily="34" charset="0"/>
                        </a:rPr>
                        <a:t>de </a:t>
                      </a:r>
                      <a:r>
                        <a:rPr lang="es-MX" sz="1100" dirty="0" smtClean="0">
                          <a:latin typeface="Century Gothic" panose="020B0502020202020204" pitchFamily="34" charset="0"/>
                          <a:cs typeface="Arial" panose="020B0604020202020204" pitchFamily="34" charset="0"/>
                        </a:rPr>
                        <a:t>Información </a:t>
                      </a:r>
                      <a:r>
                        <a:rPr lang="es-MX" sz="1100" dirty="0">
                          <a:latin typeface="Century Gothic" panose="020B0502020202020204" pitchFamily="34" charset="0"/>
                          <a:cs typeface="Arial" panose="020B0604020202020204" pitchFamily="34" charset="0"/>
                        </a:rPr>
                        <a:t>de la Entidad.</a:t>
                      </a:r>
                    </a:p>
                    <a:p>
                      <a:pPr algn="just"/>
                      <a:r>
                        <a:rPr lang="es-MX" sz="1100" dirty="0">
                          <a:latin typeface="Century Gothic" panose="020B0502020202020204" pitchFamily="34" charset="0"/>
                          <a:cs typeface="Arial" panose="020B0604020202020204" pitchFamily="34" charset="0"/>
                        </a:rPr>
                        <a:t>•Identificación, valoración y tratamiento de los Riesgos de Seguridad Digital.</a:t>
                      </a:r>
                    </a:p>
                    <a:p>
                      <a:pPr algn="just"/>
                      <a:r>
                        <a:rPr lang="es-MX" sz="1100" dirty="0">
                          <a:latin typeface="Century Gothic" panose="020B0502020202020204" pitchFamily="34" charset="0"/>
                          <a:cs typeface="Arial" panose="020B0604020202020204" pitchFamily="34" charset="0"/>
                        </a:rPr>
                        <a:t>•Gestión de Incidentes de Seguridad de la Información de la Entidad.</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just"/>
                      <a:r>
                        <a:rPr lang="es-CO" sz="1100" kern="1200" dirty="0">
                          <a:solidFill>
                            <a:schemeClr val="dk1"/>
                          </a:solidFill>
                          <a:latin typeface="Century Gothic" panose="020B0502020202020204" pitchFamily="34" charset="0"/>
                          <a:ea typeface="+mn-ea"/>
                          <a:cs typeface="Arial" panose="020B0604020202020204" pitchFamily="34" charset="0"/>
                        </a:rPr>
                        <a:t>Se solicita la inclusión </a:t>
                      </a:r>
                      <a:r>
                        <a:rPr lang="es-CO" sz="1100" kern="1200" dirty="0" smtClean="0">
                          <a:solidFill>
                            <a:schemeClr val="dk1"/>
                          </a:solidFill>
                          <a:latin typeface="Century Gothic" panose="020B0502020202020204" pitchFamily="34" charset="0"/>
                          <a:ea typeface="+mn-ea"/>
                          <a:cs typeface="Arial" panose="020B0604020202020204" pitchFamily="34" charset="0"/>
                        </a:rPr>
                        <a:t>de la tarea</a:t>
                      </a:r>
                      <a:r>
                        <a:rPr lang="es-CO" sz="1100" kern="1200" dirty="0">
                          <a:solidFill>
                            <a:schemeClr val="dk1"/>
                          </a:solidFill>
                          <a:latin typeface="Century Gothic" panose="020B0502020202020204" pitchFamily="34" charset="0"/>
                          <a:ea typeface="+mn-ea"/>
                          <a:cs typeface="Arial" panose="020B0604020202020204" pitchFamily="34" charset="0"/>
                        </a:rPr>
                        <a:t>, toda vez que se requiere dar cumplimiento </a:t>
                      </a:r>
                      <a:r>
                        <a:rPr lang="es-CO" sz="1100" kern="1200" dirty="0" smtClean="0">
                          <a:solidFill>
                            <a:schemeClr val="dk1"/>
                          </a:solidFill>
                          <a:latin typeface="Century Gothic" panose="020B0502020202020204" pitchFamily="34" charset="0"/>
                          <a:ea typeface="+mn-ea"/>
                          <a:cs typeface="Arial" panose="020B0604020202020204" pitchFamily="34" charset="0"/>
                        </a:rPr>
                        <a:t>a lo e</a:t>
                      </a:r>
                      <a:r>
                        <a:rPr lang="es-ES" sz="1100" kern="1200" dirty="0" smtClean="0">
                          <a:solidFill>
                            <a:schemeClr val="dk1"/>
                          </a:solidFill>
                          <a:latin typeface="Century Gothic" panose="020B0502020202020204" pitchFamily="34" charset="0"/>
                          <a:ea typeface="+mn-ea"/>
                          <a:cs typeface="Arial" panose="020B0604020202020204" pitchFamily="34" charset="0"/>
                        </a:rPr>
                        <a:t>establecido </a:t>
                      </a:r>
                      <a:r>
                        <a:rPr lang="es-ES" sz="1100" kern="1200" dirty="0">
                          <a:solidFill>
                            <a:schemeClr val="dk1"/>
                          </a:solidFill>
                          <a:latin typeface="Century Gothic" panose="020B0502020202020204" pitchFamily="34" charset="0"/>
                          <a:ea typeface="+mn-ea"/>
                          <a:cs typeface="Arial" panose="020B0604020202020204" pitchFamily="34" charset="0"/>
                        </a:rPr>
                        <a:t>en la R</a:t>
                      </a:r>
                      <a:r>
                        <a:rPr lang="es-ES" sz="1100" kern="1200" dirty="0">
                          <a:solidFill>
                            <a:schemeClr val="dk1"/>
                          </a:solidFill>
                          <a:latin typeface="Century Gothic" panose="020B0502020202020204" pitchFamily="34" charset="0"/>
                          <a:ea typeface="+mn-ea"/>
                          <a:cs typeface="Arial" panose="020B0604020202020204" pitchFamily="34" charset="0"/>
                          <a:sym typeface="Roboto"/>
                        </a:rPr>
                        <a:t>esolución 500 del 2021 </a:t>
                      </a:r>
                      <a:r>
                        <a:rPr lang="es-ES" sz="1100" kern="1200" dirty="0" smtClean="0">
                          <a:solidFill>
                            <a:schemeClr val="dk1"/>
                          </a:solidFill>
                          <a:latin typeface="Century Gothic" panose="020B0502020202020204" pitchFamily="34" charset="0"/>
                          <a:ea typeface="+mn-ea"/>
                          <a:cs typeface="Arial" panose="020B0604020202020204" pitchFamily="34" charset="0"/>
                          <a:sym typeface="Roboto"/>
                        </a:rPr>
                        <a:t>“</a:t>
                      </a:r>
                      <a:r>
                        <a:rPr lang="es-MX" sz="1100" kern="1200" dirty="0" smtClean="0">
                          <a:solidFill>
                            <a:schemeClr val="dk1"/>
                          </a:solidFill>
                          <a:latin typeface="Century Gothic" panose="020B0502020202020204" pitchFamily="34" charset="0"/>
                          <a:ea typeface="+mn-ea"/>
                          <a:cs typeface="Arial" panose="020B0604020202020204" pitchFamily="34" charset="0"/>
                          <a:sym typeface="Roboto"/>
                        </a:rPr>
                        <a:t>Por </a:t>
                      </a:r>
                      <a:r>
                        <a:rPr lang="es-MX" sz="1100" kern="1200" dirty="0">
                          <a:solidFill>
                            <a:schemeClr val="dk1"/>
                          </a:solidFill>
                          <a:latin typeface="Century Gothic" panose="020B0502020202020204" pitchFamily="34" charset="0"/>
                          <a:ea typeface="+mn-ea"/>
                          <a:cs typeface="Arial" panose="020B0604020202020204" pitchFamily="34" charset="0"/>
                          <a:sym typeface="Roboto"/>
                        </a:rPr>
                        <a:t>la cual se establecen los lineamientos y estándares para la estrategia de seguridad </a:t>
                      </a:r>
                      <a:r>
                        <a:rPr lang="es-MX" sz="1100" kern="1200" dirty="0" smtClean="0">
                          <a:solidFill>
                            <a:schemeClr val="dk1"/>
                          </a:solidFill>
                          <a:latin typeface="Century Gothic" panose="020B0502020202020204" pitchFamily="34" charset="0"/>
                          <a:ea typeface="+mn-ea"/>
                          <a:cs typeface="Arial" panose="020B0604020202020204" pitchFamily="34" charset="0"/>
                          <a:sym typeface="Roboto"/>
                        </a:rPr>
                        <a:t>digital” y</a:t>
                      </a:r>
                      <a:r>
                        <a:rPr lang="es-MX" sz="1100" kern="1200" baseline="0" dirty="0" smtClean="0">
                          <a:solidFill>
                            <a:schemeClr val="dk1"/>
                          </a:solidFill>
                          <a:latin typeface="Century Gothic" panose="020B0502020202020204" pitchFamily="34" charset="0"/>
                          <a:ea typeface="+mn-ea"/>
                          <a:cs typeface="Arial" panose="020B0604020202020204" pitchFamily="34" charset="0"/>
                          <a:sym typeface="Roboto"/>
                        </a:rPr>
                        <a:t> lineamientos del MIPG.</a:t>
                      </a:r>
                      <a:endParaRPr lang="es-ES" sz="1100" kern="1200" dirty="0">
                        <a:solidFill>
                          <a:schemeClr val="dk1"/>
                        </a:solidFill>
                        <a:latin typeface="Century Gothic" panose="020B0502020202020204" pitchFamily="34" charset="0"/>
                        <a:ea typeface="+mn-ea"/>
                        <a:cs typeface="Arial" panose="020B0604020202020204" pitchFamily="34" charset="0"/>
                        <a:sym typeface="Roboto"/>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bl>
          </a:graphicData>
        </a:graphic>
      </p:graphicFrame>
      <p:sp>
        <p:nvSpPr>
          <p:cNvPr id="6" name="CuadroTexto 5">
            <a:extLst>
              <a:ext uri="{FF2B5EF4-FFF2-40B4-BE49-F238E27FC236}">
                <a16:creationId xmlns:a16="http://schemas.microsoft.com/office/drawing/2014/main" id="{062218EE-4D88-4F78-8F24-9827A5ED4CBE}"/>
              </a:ext>
            </a:extLst>
          </p:cNvPr>
          <p:cNvSpPr txBox="1"/>
          <p:nvPr/>
        </p:nvSpPr>
        <p:spPr>
          <a:xfrm>
            <a:off x="650452" y="451797"/>
            <a:ext cx="11328188" cy="538609"/>
          </a:xfrm>
          <a:prstGeom prst="rect">
            <a:avLst/>
          </a:prstGeom>
          <a:noFill/>
        </p:spPr>
        <p:txBody>
          <a:bodyPr wrap="square" rtlCol="0">
            <a:spAutoFit/>
          </a:bodyPr>
          <a:lstStyle/>
          <a:p>
            <a:pPr algn="r"/>
            <a:r>
              <a:rPr lang="es-CO" sz="29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4.1. Política de Planeación Institucional</a:t>
            </a:r>
          </a:p>
        </p:txBody>
      </p:sp>
      <p:sp>
        <p:nvSpPr>
          <p:cNvPr id="2" name="CuadroTexto 1">
            <a:extLst>
              <a:ext uri="{FF2B5EF4-FFF2-40B4-BE49-F238E27FC236}">
                <a16:creationId xmlns:a16="http://schemas.microsoft.com/office/drawing/2014/main" id="{80D4D6BC-2662-4DF6-8626-2105AFEB576F}"/>
              </a:ext>
            </a:extLst>
          </p:cNvPr>
          <p:cNvSpPr txBox="1"/>
          <p:nvPr/>
        </p:nvSpPr>
        <p:spPr>
          <a:xfrm>
            <a:off x="462136" y="6071829"/>
            <a:ext cx="6902225" cy="600164"/>
          </a:xfrm>
          <a:prstGeom prst="rect">
            <a:avLst/>
          </a:prstGeom>
          <a:noFill/>
        </p:spPr>
        <p:txBody>
          <a:bodyPr wrap="square" rtlCol="0">
            <a:spAutoFit/>
          </a:bodyPr>
          <a:lstStyle/>
          <a:p>
            <a:r>
              <a:rPr lang="es-ES" sz="1100" dirty="0" smtClean="0">
                <a:latin typeface="Century Gothic" panose="020B0502020202020204" pitchFamily="34" charset="0"/>
              </a:rPr>
              <a:t>Anexos: </a:t>
            </a:r>
          </a:p>
          <a:p>
            <a:r>
              <a:rPr lang="es-ES" sz="1100" dirty="0" smtClean="0">
                <a:latin typeface="Century Gothic" panose="020B0502020202020204" pitchFamily="34" charset="0"/>
              </a:rPr>
              <a:t>Plan </a:t>
            </a:r>
            <a:r>
              <a:rPr lang="es-ES" sz="1100" dirty="0">
                <a:latin typeface="Century Gothic" panose="020B0502020202020204" pitchFamily="34" charset="0"/>
              </a:rPr>
              <a:t>de Acción </a:t>
            </a:r>
            <a:r>
              <a:rPr lang="es-ES" sz="1100" dirty="0" smtClean="0">
                <a:latin typeface="Century Gothic" panose="020B0502020202020204" pitchFamily="34" charset="0"/>
              </a:rPr>
              <a:t>Anual 2022 V.4</a:t>
            </a:r>
          </a:p>
          <a:p>
            <a:endParaRPr lang="es-CO" sz="1100" dirty="0">
              <a:latin typeface="Century Gothic" panose="020B0502020202020204" pitchFamily="34" charset="0"/>
            </a:endParaRPr>
          </a:p>
        </p:txBody>
      </p:sp>
    </p:spTree>
    <p:extLst>
      <p:ext uri="{BB962C8B-B14F-4D97-AF65-F5344CB8AC3E}">
        <p14:creationId xmlns:p14="http://schemas.microsoft.com/office/powerpoint/2010/main" val="265241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042926861"/>
              </p:ext>
            </p:extLst>
          </p:nvPr>
        </p:nvGraphicFramePr>
        <p:xfrm>
          <a:off x="650452" y="2284693"/>
          <a:ext cx="11030271" cy="1228810"/>
        </p:xfrm>
        <a:graphic>
          <a:graphicData uri="http://schemas.openxmlformats.org/drawingml/2006/table">
            <a:tbl>
              <a:tblPr>
                <a:tableStyleId>{0505E3EF-67EA-436B-97B2-0124C06EBD24}</a:tableStyleId>
              </a:tblPr>
              <a:tblGrid>
                <a:gridCol w="3435165">
                  <a:extLst>
                    <a:ext uri="{9D8B030D-6E8A-4147-A177-3AD203B41FA5}">
                      <a16:colId xmlns:a16="http://schemas.microsoft.com/office/drawing/2014/main" val="593416216"/>
                    </a:ext>
                  </a:extLst>
                </a:gridCol>
                <a:gridCol w="4319081">
                  <a:extLst>
                    <a:ext uri="{9D8B030D-6E8A-4147-A177-3AD203B41FA5}">
                      <a16:colId xmlns:a16="http://schemas.microsoft.com/office/drawing/2014/main" val="1236015642"/>
                    </a:ext>
                  </a:extLst>
                </a:gridCol>
                <a:gridCol w="1794169">
                  <a:extLst>
                    <a:ext uri="{9D8B030D-6E8A-4147-A177-3AD203B41FA5}">
                      <a16:colId xmlns:a16="http://schemas.microsoft.com/office/drawing/2014/main" val="212644140"/>
                    </a:ext>
                  </a:extLst>
                </a:gridCol>
                <a:gridCol w="1481856">
                  <a:extLst>
                    <a:ext uri="{9D8B030D-6E8A-4147-A177-3AD203B41FA5}">
                      <a16:colId xmlns:a16="http://schemas.microsoft.com/office/drawing/2014/main" val="3904279124"/>
                    </a:ext>
                  </a:extLst>
                </a:gridCol>
              </a:tblGrid>
              <a:tr h="476843">
                <a:tc>
                  <a:txBody>
                    <a:bodyPr/>
                    <a:lstStyle/>
                    <a:p>
                      <a:pPr algn="ctr" fontAlgn="ctr"/>
                      <a:r>
                        <a:rPr lang="es-CO" sz="1600" b="1" u="none" strike="noStrike" dirty="0">
                          <a:solidFill>
                            <a:schemeClr val="bg1"/>
                          </a:solidFill>
                          <a:effectLst>
                            <a:outerShdw blurRad="38100" dist="38100" dir="2700000" algn="tl">
                              <a:srgbClr val="000000">
                                <a:alpha val="43137"/>
                              </a:srgbClr>
                            </a:outerShdw>
                          </a:effectLst>
                          <a:latin typeface="Century Gothic" panose="020B0502020202020204" pitchFamily="34" charset="0"/>
                        </a:rPr>
                        <a:t>Plan</a:t>
                      </a:r>
                      <a:endParaRPr lang="es-CO" sz="1600" b="1" i="0" u="none" strike="noStrike"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marL="8952" marR="8952" marT="8952" marB="0" anchor="ctr">
                    <a:solidFill>
                      <a:srgbClr val="0070C0"/>
                    </a:solidFill>
                  </a:tcPr>
                </a:tc>
                <a:tc>
                  <a:txBody>
                    <a:bodyPr/>
                    <a:lstStyle/>
                    <a:p>
                      <a:pPr algn="ctr" fontAlgn="ctr"/>
                      <a:r>
                        <a:rPr lang="es-CO" sz="1600" b="1" u="none" strike="noStrike" dirty="0">
                          <a:solidFill>
                            <a:schemeClr val="bg1"/>
                          </a:solidFill>
                          <a:effectLst>
                            <a:outerShdw blurRad="38100" dist="38100" dir="2700000" algn="tl">
                              <a:srgbClr val="000000">
                                <a:alpha val="43137"/>
                              </a:srgbClr>
                            </a:outerShdw>
                          </a:effectLst>
                          <a:latin typeface="Century Gothic" panose="020B0502020202020204" pitchFamily="34" charset="0"/>
                        </a:rPr>
                        <a:t>Nombre de la tarea</a:t>
                      </a:r>
                      <a:endParaRPr lang="es-CO" sz="1600" b="1" i="0" u="none" strike="noStrike"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marL="8952" marR="8952" marT="8952" marB="0" anchor="ctr">
                    <a:solidFill>
                      <a:srgbClr val="0070C0"/>
                    </a:solidFill>
                  </a:tcPr>
                </a:tc>
                <a:tc>
                  <a:txBody>
                    <a:bodyPr/>
                    <a:lstStyle/>
                    <a:p>
                      <a:pPr algn="ctr" fontAlgn="ctr"/>
                      <a:r>
                        <a:rPr lang="es-CO" sz="1600" b="1" u="none" strike="noStrike" dirty="0">
                          <a:solidFill>
                            <a:schemeClr val="bg1"/>
                          </a:solidFill>
                          <a:effectLst>
                            <a:outerShdw blurRad="38100" dist="38100" dir="2700000" algn="tl">
                              <a:srgbClr val="000000">
                                <a:alpha val="43137"/>
                              </a:srgbClr>
                            </a:outerShdw>
                          </a:effectLst>
                          <a:latin typeface="Century Gothic" panose="020B0502020202020204" pitchFamily="34" charset="0"/>
                        </a:rPr>
                        <a:t>Responsable </a:t>
                      </a:r>
                      <a:endParaRPr lang="es-CO" sz="1600" b="1" i="0" u="none" strike="noStrike"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marL="8952" marR="8952" marT="8952" marB="0" anchor="ctr">
                    <a:solidFill>
                      <a:srgbClr val="0070C0"/>
                    </a:solidFill>
                  </a:tcPr>
                </a:tc>
                <a:tc>
                  <a:txBody>
                    <a:bodyPr/>
                    <a:lstStyle/>
                    <a:p>
                      <a:pPr algn="ctr" fontAlgn="ctr"/>
                      <a:r>
                        <a:rPr lang="es-CO" sz="1600" b="1" u="none" strike="noStrike" dirty="0">
                          <a:solidFill>
                            <a:schemeClr val="bg1"/>
                          </a:solidFill>
                          <a:effectLst>
                            <a:outerShdw blurRad="38100" dist="38100" dir="2700000" algn="tl">
                              <a:srgbClr val="000000">
                                <a:alpha val="43137"/>
                              </a:srgbClr>
                            </a:outerShdw>
                          </a:effectLst>
                          <a:latin typeface="Century Gothic" panose="020B0502020202020204" pitchFamily="34" charset="0"/>
                        </a:rPr>
                        <a:t>Plazo</a:t>
                      </a:r>
                      <a:endParaRPr lang="es-CO" sz="1600" b="1" i="0" u="none" strike="noStrike"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marL="8952" marR="8952" marT="8952" marB="0" anchor="ctr">
                    <a:solidFill>
                      <a:srgbClr val="0070C0"/>
                    </a:solidFill>
                  </a:tcPr>
                </a:tc>
                <a:extLst>
                  <a:ext uri="{0D108BD9-81ED-4DB2-BD59-A6C34878D82A}">
                    <a16:rowId xmlns:a16="http://schemas.microsoft.com/office/drawing/2014/main" val="2427466013"/>
                  </a:ext>
                </a:extLst>
              </a:tr>
              <a:tr h="751967">
                <a:tc>
                  <a:txBody>
                    <a:bodyPr/>
                    <a:lstStyle/>
                    <a:p>
                      <a:pPr algn="l" fontAlgn="t"/>
                      <a:r>
                        <a:rPr lang="es-CO" sz="1200" b="0" i="0" u="none" strike="noStrike" dirty="0">
                          <a:solidFill>
                            <a:srgbClr val="5C5C5C"/>
                          </a:solidFill>
                          <a:effectLst/>
                          <a:latin typeface="Century Gothic" panose="020B0502020202020204" pitchFamily="34" charset="0"/>
                        </a:rPr>
                        <a:t>Ini.2019.2022.GR1.001 Desarrollar estrategias para la mejora y seguimiento del servicio ciudadano.</a:t>
                      </a:r>
                    </a:p>
                  </a:txBody>
                  <a:tcPr marL="9525" marR="9525" marT="9525" marB="0"/>
                </a:tc>
                <a:tc>
                  <a:txBody>
                    <a:bodyPr/>
                    <a:lstStyle/>
                    <a:p>
                      <a:pPr algn="l" fontAlgn="t"/>
                      <a:r>
                        <a:rPr lang="es-CO" sz="1200" b="0" i="0" u="none" strike="noStrike" dirty="0">
                          <a:solidFill>
                            <a:srgbClr val="04B5EB"/>
                          </a:solidFill>
                          <a:effectLst/>
                          <a:latin typeface="Century Gothic" panose="020B0502020202020204" pitchFamily="34" charset="0"/>
                          <a:hlinkClick r:id="rId2"/>
                        </a:rPr>
                        <a:t>Continuar con la campaña de divulgación de los trámites racionalizados.</a:t>
                      </a:r>
                      <a:endParaRPr lang="es-CO" sz="1200" b="0" i="0" u="none" strike="noStrike" dirty="0">
                        <a:solidFill>
                          <a:srgbClr val="04B5EB"/>
                        </a:solidFill>
                        <a:effectLst/>
                        <a:latin typeface="Century Gothic" panose="020B0502020202020204" pitchFamily="34" charset="0"/>
                      </a:endParaRPr>
                    </a:p>
                  </a:txBody>
                  <a:tcPr marL="9525" marR="9525" marT="9525" marB="0"/>
                </a:tc>
                <a:tc>
                  <a:txBody>
                    <a:bodyPr/>
                    <a:lstStyle/>
                    <a:p>
                      <a:pPr algn="l" fontAlgn="t"/>
                      <a:r>
                        <a:rPr lang="es-CO" sz="1200" u="none" strike="noStrike" dirty="0" smtClean="0">
                          <a:effectLst/>
                          <a:latin typeface="Century Gothic" panose="020B0502020202020204" pitchFamily="34" charset="0"/>
                        </a:rPr>
                        <a:t>Oficina Asesora de Planeación</a:t>
                      </a:r>
                      <a:endParaRPr lang="es-CO" sz="1200" b="0" i="0" u="none" strike="noStrike" dirty="0">
                        <a:solidFill>
                          <a:srgbClr val="5C5C5C"/>
                        </a:solidFill>
                        <a:effectLst/>
                        <a:latin typeface="Century Gothic" panose="020B0502020202020204" pitchFamily="34" charset="0"/>
                      </a:endParaRPr>
                    </a:p>
                  </a:txBody>
                  <a:tcPr marL="8952" marR="8952" marT="8952" marB="0"/>
                </a:tc>
                <a:tc>
                  <a:txBody>
                    <a:bodyPr/>
                    <a:lstStyle/>
                    <a:p>
                      <a:pPr algn="ctr" fontAlgn="t"/>
                      <a:r>
                        <a:rPr lang="es-CO" sz="1200" b="0" i="0" u="none" strike="noStrike" dirty="0">
                          <a:solidFill>
                            <a:srgbClr val="5C5C5C"/>
                          </a:solidFill>
                          <a:effectLst/>
                          <a:latin typeface="Century Gothic" panose="020B0502020202020204" pitchFamily="34" charset="0"/>
                        </a:rPr>
                        <a:t>31/</a:t>
                      </a:r>
                      <a:r>
                        <a:rPr lang="es-CO" sz="1200" b="0" i="0" u="none" strike="noStrike" dirty="0" err="1">
                          <a:solidFill>
                            <a:srgbClr val="5C5C5C"/>
                          </a:solidFill>
                          <a:effectLst/>
                          <a:latin typeface="Century Gothic" panose="020B0502020202020204" pitchFamily="34" charset="0"/>
                        </a:rPr>
                        <a:t>Ago</a:t>
                      </a:r>
                      <a:r>
                        <a:rPr lang="es-CO" sz="1200" b="0" i="0" u="none" strike="noStrike" dirty="0">
                          <a:solidFill>
                            <a:srgbClr val="5C5C5C"/>
                          </a:solidFill>
                          <a:effectLst/>
                          <a:latin typeface="Century Gothic" panose="020B0502020202020204" pitchFamily="34" charset="0"/>
                        </a:rPr>
                        <a:t>/2022 23:59</a:t>
                      </a:r>
                    </a:p>
                  </a:txBody>
                  <a:tcPr marL="9525" marR="9525" marT="9525" marB="0"/>
                </a:tc>
                <a:extLst>
                  <a:ext uri="{0D108BD9-81ED-4DB2-BD59-A6C34878D82A}">
                    <a16:rowId xmlns:a16="http://schemas.microsoft.com/office/drawing/2014/main" val="2771155934"/>
                  </a:ext>
                </a:extLst>
              </a:tr>
            </a:tbl>
          </a:graphicData>
        </a:graphic>
      </p:graphicFrame>
      <p:sp>
        <p:nvSpPr>
          <p:cNvPr id="5" name="Rectángulo 4">
            <a:extLst>
              <a:ext uri="{FF2B5EF4-FFF2-40B4-BE49-F238E27FC236}">
                <a16:creationId xmlns:a16="http://schemas.microsoft.com/office/drawing/2014/main" id="{D4DA71F0-552E-EB43-97E0-DC499FDC09AD}"/>
              </a:ext>
            </a:extLst>
          </p:cNvPr>
          <p:cNvSpPr/>
          <p:nvPr/>
        </p:nvSpPr>
        <p:spPr>
          <a:xfrm>
            <a:off x="531675" y="1348784"/>
            <a:ext cx="11660325" cy="369332"/>
          </a:xfrm>
          <a:prstGeom prst="rect">
            <a:avLst/>
          </a:prstGeom>
          <a:noFill/>
          <a:effectLst/>
        </p:spPr>
        <p:txBody>
          <a:bodyPr wrap="square">
            <a:spAutoFit/>
          </a:bodyPr>
          <a:lstStyle/>
          <a:p>
            <a:r>
              <a:rPr lang="es-MX" b="1" u="sng"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4.5. Próximos vencimientos </a:t>
            </a:r>
            <a:r>
              <a:rPr lang="es-MX" b="1" u="sng"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(Agosto</a:t>
            </a:r>
            <a:r>
              <a:rPr lang="es-MX" b="1" u="sng"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a:t>
            </a:r>
            <a:endParaRPr lang="es-ES" b="1" u="sng"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C09F65F0-5C6F-FD4A-B345-EC9E07B98128}"/>
              </a:ext>
            </a:extLst>
          </p:cNvPr>
          <p:cNvSpPr txBox="1"/>
          <p:nvPr/>
        </p:nvSpPr>
        <p:spPr>
          <a:xfrm>
            <a:off x="650452" y="451797"/>
            <a:ext cx="11328188" cy="538609"/>
          </a:xfrm>
          <a:prstGeom prst="rect">
            <a:avLst/>
          </a:prstGeom>
          <a:noFill/>
        </p:spPr>
        <p:txBody>
          <a:bodyPr wrap="square" rtlCol="0">
            <a:spAutoFit/>
          </a:bodyPr>
          <a:lstStyle/>
          <a:p>
            <a:pPr algn="r"/>
            <a:r>
              <a:rPr lang="es-CO" sz="29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4.1. Política de Planeación Institucional</a:t>
            </a:r>
          </a:p>
        </p:txBody>
      </p:sp>
    </p:spTree>
    <p:extLst>
      <p:ext uri="{BB962C8B-B14F-4D97-AF65-F5344CB8AC3E}">
        <p14:creationId xmlns:p14="http://schemas.microsoft.com/office/powerpoint/2010/main" val="2471272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9F65F0-5C6F-FD4A-B345-EC9E07B98128}"/>
              </a:ext>
            </a:extLst>
          </p:cNvPr>
          <p:cNvSpPr txBox="1"/>
          <p:nvPr/>
        </p:nvSpPr>
        <p:spPr>
          <a:xfrm>
            <a:off x="193750" y="2757230"/>
            <a:ext cx="11660325" cy="1938992"/>
          </a:xfrm>
          <a:prstGeom prst="rect">
            <a:avLst/>
          </a:prstGeom>
          <a:noFill/>
        </p:spPr>
        <p:txBody>
          <a:bodyPr wrap="square" lIns="91440" tIns="45720" rIns="91440" bIns="45720" rtlCol="0" anchor="t">
            <a:spAutoFit/>
          </a:bodyPr>
          <a:lstStyle/>
          <a:p>
            <a:pPr algn="ctr"/>
            <a:r>
              <a:rPr lang="es-CO" sz="4000" b="1" dirty="0">
                <a:effectLst>
                  <a:outerShdw blurRad="38100" dist="38100" dir="2700000" algn="tl">
                    <a:srgbClr val="000000">
                      <a:alpha val="43137"/>
                    </a:srgbClr>
                  </a:outerShdw>
                </a:effectLst>
                <a:latin typeface="Century Gothic" panose="020B0502020202020204" pitchFamily="34" charset="0"/>
                <a:cs typeface="Arial"/>
              </a:rPr>
              <a:t>5. </a:t>
            </a:r>
            <a:r>
              <a:rPr lang="es-MX" sz="4000" b="1" dirty="0">
                <a:effectLst>
                  <a:outerShdw blurRad="38100" dist="38100" dir="2700000" algn="tl">
                    <a:srgbClr val="000000">
                      <a:alpha val="43137"/>
                    </a:srgbClr>
                  </a:outerShdw>
                </a:effectLst>
                <a:latin typeface="Century Gothic" panose="020B0502020202020204" pitchFamily="34" charset="0"/>
                <a:cs typeface="Arial"/>
              </a:rPr>
              <a:t>Acciones desarrolladas en el Modelo Integrado de Planeación y Gestión.</a:t>
            </a:r>
          </a:p>
          <a:p>
            <a:pPr algn="ctr"/>
            <a:endParaRPr lang="es-CO" sz="40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3C2F8C9B-620C-4A18-A4B1-9EF3974E915B}"/>
              </a:ext>
            </a:extLst>
          </p:cNvPr>
          <p:cNvSpPr/>
          <p:nvPr/>
        </p:nvSpPr>
        <p:spPr>
          <a:xfrm>
            <a:off x="458861" y="1994191"/>
            <a:ext cx="11395212" cy="400110"/>
          </a:xfrm>
          <a:prstGeom prst="rect">
            <a:avLst/>
          </a:prstGeom>
        </p:spPr>
        <p:txBody>
          <a:bodyPr wrap="square">
            <a:spAutoFit/>
          </a:bodyPr>
          <a:lstStyle/>
          <a:p>
            <a:pPr algn="just"/>
            <a:endParaRPr lang="es-C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395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48145" y="3318931"/>
            <a:ext cx="3351020" cy="2862322"/>
          </a:xfrm>
          <a:prstGeom prst="rect">
            <a:avLst/>
          </a:prstGeom>
          <a:noFill/>
        </p:spPr>
        <p:txBody>
          <a:bodyPr wrap="square" rtlCol="0">
            <a:spAutoFit/>
          </a:bodyPr>
          <a:lstStyle/>
          <a:p>
            <a:pPr algn="just"/>
            <a:r>
              <a:rPr lang="en-US" altLang="ko-KR" sz="1200" dirty="0" smtClean="0">
                <a:solidFill>
                  <a:schemeClr val="tx1">
                    <a:lumMod val="75000"/>
                    <a:lumOff val="25000"/>
                  </a:schemeClr>
                </a:solidFill>
                <a:latin typeface="Arial" panose="020B0604020202020204" pitchFamily="34" charset="0"/>
                <a:cs typeface="Arial" panose="020B0604020202020204" pitchFamily="34" charset="0"/>
              </a:rPr>
              <a:t>De </a:t>
            </a:r>
            <a:r>
              <a:rPr lang="es-CO" altLang="ko-KR" sz="1200" dirty="0" smtClean="0">
                <a:solidFill>
                  <a:schemeClr val="tx1">
                    <a:lumMod val="75000"/>
                    <a:lumOff val="25000"/>
                  </a:schemeClr>
                </a:solidFill>
                <a:latin typeface="Arial" panose="020B0604020202020204" pitchFamily="34" charset="0"/>
                <a:cs typeface="Arial" panose="020B0604020202020204" pitchFamily="34" charset="0"/>
              </a:rPr>
              <a:t>enero</a:t>
            </a:r>
            <a:r>
              <a:rPr lang="en-US" altLang="ko-KR" sz="1200" dirty="0" smtClean="0">
                <a:solidFill>
                  <a:schemeClr val="tx1">
                    <a:lumMod val="75000"/>
                    <a:lumOff val="25000"/>
                  </a:schemeClr>
                </a:solidFill>
                <a:latin typeface="Arial" panose="020B0604020202020204" pitchFamily="34" charset="0"/>
                <a:cs typeface="Arial" panose="020B0604020202020204" pitchFamily="34" charset="0"/>
              </a:rPr>
              <a:t> a mayo se </a:t>
            </a:r>
            <a:r>
              <a:rPr lang="es-CO" altLang="ko-KR" sz="1200" dirty="0" smtClean="0">
                <a:solidFill>
                  <a:schemeClr val="tx1">
                    <a:lumMod val="75000"/>
                    <a:lumOff val="25000"/>
                  </a:schemeClr>
                </a:solidFill>
                <a:latin typeface="Arial" panose="020B0604020202020204" pitchFamily="34" charset="0"/>
                <a:cs typeface="Arial" panose="020B0604020202020204" pitchFamily="34" charset="0"/>
              </a:rPr>
              <a:t>realizaron</a:t>
            </a:r>
            <a:r>
              <a:rPr lang="en-US" altLang="ko-KR" sz="1200" dirty="0" smtClean="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buFont typeface="Courier New" panose="02070309020205020404" pitchFamily="49" charset="0"/>
              <a:buChar char="o"/>
            </a:pPr>
            <a:r>
              <a:rPr lang="en-US" altLang="ko-KR" sz="1200" dirty="0" smtClean="0">
                <a:solidFill>
                  <a:schemeClr val="tx1">
                    <a:lumMod val="75000"/>
                    <a:lumOff val="25000"/>
                  </a:schemeClr>
                </a:solidFill>
                <a:latin typeface="Arial" panose="020B0604020202020204" pitchFamily="34" charset="0"/>
                <a:cs typeface="Arial" panose="020B0604020202020204" pitchFamily="34" charset="0"/>
              </a:rPr>
              <a:t>47 </a:t>
            </a:r>
            <a:r>
              <a:rPr lang="es-CO" altLang="ko-KR" sz="1200" dirty="0" smtClean="0">
                <a:solidFill>
                  <a:schemeClr val="tx1">
                    <a:lumMod val="75000"/>
                    <a:lumOff val="25000"/>
                  </a:schemeClr>
                </a:solidFill>
                <a:latin typeface="Arial" panose="020B0604020202020204" pitchFamily="34" charset="0"/>
                <a:cs typeface="Arial" panose="020B0604020202020204" pitchFamily="34" charset="0"/>
              </a:rPr>
              <a:t>nombramientos (encargos, provisionales o LNR – ley de garantías)</a:t>
            </a:r>
            <a:endParaRPr lang="en-US" altLang="ko-KR" sz="12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n-US" altLang="ko-KR" sz="1200" dirty="0" smtClean="0">
                <a:solidFill>
                  <a:schemeClr val="tx1">
                    <a:lumMod val="75000"/>
                    <a:lumOff val="25000"/>
                  </a:schemeClr>
                </a:solidFill>
                <a:latin typeface="Arial" panose="020B0604020202020204" pitchFamily="34" charset="0"/>
                <a:cs typeface="Arial" panose="020B0604020202020204" pitchFamily="34" charset="0"/>
              </a:rPr>
              <a:t>14 </a:t>
            </a:r>
            <a:r>
              <a:rPr lang="es-CO" altLang="ko-KR" sz="1200" dirty="0" smtClean="0">
                <a:solidFill>
                  <a:schemeClr val="tx1">
                    <a:lumMod val="75000"/>
                    <a:lumOff val="25000"/>
                  </a:schemeClr>
                </a:solidFill>
                <a:latin typeface="Arial" panose="020B0604020202020204" pitchFamily="34" charset="0"/>
                <a:cs typeface="Arial" panose="020B0604020202020204" pitchFamily="34" charset="0"/>
              </a:rPr>
              <a:t>capacitaciones</a:t>
            </a:r>
          </a:p>
          <a:p>
            <a:pPr marL="285750" indent="-285750" algn="just">
              <a:buFont typeface="Courier New" panose="02070309020205020404" pitchFamily="49" charset="0"/>
              <a:buChar char="o"/>
            </a:pPr>
            <a:r>
              <a:rPr lang="en-US" altLang="ko-KR" sz="1200" dirty="0" smtClean="0">
                <a:solidFill>
                  <a:schemeClr val="tx1">
                    <a:lumMod val="75000"/>
                    <a:lumOff val="25000"/>
                  </a:schemeClr>
                </a:solidFill>
                <a:latin typeface="Arial" panose="020B0604020202020204" pitchFamily="34" charset="0"/>
                <a:cs typeface="Arial" panose="020B0604020202020204" pitchFamily="34" charset="0"/>
              </a:rPr>
              <a:t>42 </a:t>
            </a:r>
            <a:r>
              <a:rPr lang="es-CO" altLang="ko-KR" sz="1200" dirty="0" smtClean="0">
                <a:solidFill>
                  <a:schemeClr val="tx1">
                    <a:lumMod val="75000"/>
                    <a:lumOff val="25000"/>
                  </a:schemeClr>
                </a:solidFill>
                <a:latin typeface="Arial" panose="020B0604020202020204" pitchFamily="34" charset="0"/>
                <a:cs typeface="Arial" panose="020B0604020202020204" pitchFamily="34" charset="0"/>
              </a:rPr>
              <a:t>actividades de bienestar</a:t>
            </a:r>
          </a:p>
          <a:p>
            <a:pPr marL="285750" indent="-285750" algn="just">
              <a:buFont typeface="Courier New" panose="02070309020205020404" pitchFamily="49" charset="0"/>
              <a:buChar char="o"/>
            </a:pPr>
            <a:r>
              <a:rPr lang="es-CO" altLang="ko-KR" sz="1200" dirty="0" smtClean="0">
                <a:solidFill>
                  <a:schemeClr val="tx1">
                    <a:lumMod val="75000"/>
                    <a:lumOff val="25000"/>
                  </a:schemeClr>
                </a:solidFill>
                <a:latin typeface="Arial" panose="020B0604020202020204" pitchFamily="34" charset="0"/>
                <a:cs typeface="Arial" panose="020B0604020202020204" pitchFamily="34" charset="0"/>
              </a:rPr>
              <a:t>33 acciones de Seguridad y salud en el trabajo.</a:t>
            </a:r>
          </a:p>
          <a:p>
            <a:pPr marL="285750" indent="-285750" algn="just">
              <a:buFont typeface="Courier New" panose="02070309020205020404" pitchFamily="49" charset="0"/>
              <a:buChar char="o"/>
            </a:pPr>
            <a:r>
              <a:rPr lang="es-CO" altLang="ko-KR" sz="1200" dirty="0" smtClean="0">
                <a:solidFill>
                  <a:schemeClr val="tx1">
                    <a:lumMod val="75000"/>
                    <a:lumOff val="25000"/>
                  </a:schemeClr>
                </a:solidFill>
                <a:latin typeface="Arial" panose="020B0604020202020204" pitchFamily="34" charset="0"/>
                <a:cs typeface="Arial" panose="020B0604020202020204" pitchFamily="34" charset="0"/>
              </a:rPr>
              <a:t>13 actividades de gestión del rendimiento.</a:t>
            </a:r>
            <a:endParaRPr lang="es-CO" altLang="ko-KR" sz="1200" dirty="0">
              <a:solidFill>
                <a:schemeClr val="tx1">
                  <a:lumMod val="75000"/>
                  <a:lumOff val="25000"/>
                </a:schemeClr>
              </a:solidFill>
              <a:latin typeface="Arial" panose="020B0604020202020204" pitchFamily="34" charset="0"/>
              <a:cs typeface="Arial" panose="020B0604020202020204" pitchFamily="34" charset="0"/>
            </a:endParaRPr>
          </a:p>
          <a:p>
            <a:pPr algn="just"/>
            <a:endParaRPr lang="es-CO" altLang="ko-KR" sz="1200" dirty="0" smtClean="0">
              <a:solidFill>
                <a:schemeClr val="tx1">
                  <a:lumMod val="75000"/>
                  <a:lumOff val="25000"/>
                </a:schemeClr>
              </a:solidFill>
              <a:latin typeface="Arial" panose="020B0604020202020204" pitchFamily="34" charset="0"/>
              <a:cs typeface="Arial" panose="020B0604020202020204" pitchFamily="34" charset="0"/>
            </a:endParaRPr>
          </a:p>
          <a:p>
            <a:pPr algn="just"/>
            <a:r>
              <a:rPr lang="es-CO" altLang="ko-KR" sz="1200" dirty="0" smtClean="0">
                <a:solidFill>
                  <a:schemeClr val="tx1">
                    <a:lumMod val="75000"/>
                    <a:lumOff val="25000"/>
                  </a:schemeClr>
                </a:solidFill>
                <a:latin typeface="Arial" panose="020B0604020202020204" pitchFamily="34" charset="0"/>
                <a:cs typeface="Arial" panose="020B0604020202020204" pitchFamily="34" charset="0"/>
              </a:rPr>
              <a:t>En ejecución: </a:t>
            </a:r>
            <a:r>
              <a:rPr lang="es-CO" sz="1200" dirty="0" smtClean="0">
                <a:latin typeface="Arial" panose="020B0604020202020204" pitchFamily="34" charset="0"/>
                <a:cs typeface="Arial" panose="020B0604020202020204" pitchFamily="34" charset="0"/>
              </a:rPr>
              <a:t>Convocatoria Concurso </a:t>
            </a:r>
            <a:r>
              <a:rPr lang="es-CO" sz="1200" dirty="0">
                <a:latin typeface="Arial" panose="020B0604020202020204" pitchFamily="34" charset="0"/>
                <a:cs typeface="Arial" panose="020B0604020202020204" pitchFamily="34" charset="0"/>
              </a:rPr>
              <a:t>de Méritos adelantado por la Comisión Nacional del Servicio Civil CNSC - Acuerdo No. 60 del 10 de marzo de 2022, para provisión de las vacantes definitivas de carrera administrativa de la entidad por ascenso y concurso </a:t>
            </a:r>
            <a:r>
              <a:rPr lang="es-CO" sz="1200" dirty="0" smtClean="0">
                <a:latin typeface="Arial" panose="020B0604020202020204" pitchFamily="34" charset="0"/>
                <a:cs typeface="Arial" panose="020B0604020202020204" pitchFamily="34" charset="0"/>
              </a:rPr>
              <a:t>abierto.</a:t>
            </a:r>
            <a:endParaRPr lang="es-CO" altLang="ko-KR"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extBox 12"/>
          <p:cNvSpPr txBox="1"/>
          <p:nvPr/>
        </p:nvSpPr>
        <p:spPr>
          <a:xfrm>
            <a:off x="4459854" y="3319832"/>
            <a:ext cx="3154159" cy="1754326"/>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En el Sistema </a:t>
            </a:r>
            <a:r>
              <a:rPr lang="es-ES" sz="1200" dirty="0">
                <a:latin typeface="Arial" panose="020B0604020202020204" pitchFamily="34" charset="0"/>
                <a:cs typeface="Arial" panose="020B0604020202020204" pitchFamily="34" charset="0"/>
              </a:rPr>
              <a:t>de </a:t>
            </a:r>
            <a:r>
              <a:rPr lang="es-ES" sz="1200" dirty="0">
                <a:solidFill>
                  <a:schemeClr val="tx1">
                    <a:lumMod val="75000"/>
                    <a:lumOff val="25000"/>
                  </a:schemeClr>
                </a:solidFill>
                <a:latin typeface="Arial" panose="020B0604020202020204" pitchFamily="34" charset="0"/>
                <a:cs typeface="Arial" panose="020B0604020202020204" pitchFamily="34" charset="0"/>
              </a:rPr>
              <a:t>Información</a:t>
            </a:r>
            <a:r>
              <a:rPr lang="es-ES" sz="1200" dirty="0">
                <a:latin typeface="Arial" panose="020B0604020202020204" pitchFamily="34" charset="0"/>
                <a:cs typeface="Arial" panose="020B0604020202020204" pitchFamily="34" charset="0"/>
              </a:rPr>
              <a:t> y Gestión del Empleo </a:t>
            </a:r>
            <a:r>
              <a:rPr lang="es-ES" sz="1200" dirty="0" smtClean="0">
                <a:latin typeface="Arial" panose="020B0604020202020204" pitchFamily="34" charset="0"/>
                <a:cs typeface="Arial" panose="020B0604020202020204" pitchFamily="34" charset="0"/>
              </a:rPr>
              <a:t>Público, módulos hojas de vida y </a:t>
            </a:r>
            <a:r>
              <a:rPr lang="es-ES" sz="1200" u="sng" dirty="0" smtClean="0">
                <a:latin typeface="Arial" panose="020B0604020202020204" pitchFamily="34" charset="0"/>
                <a:cs typeface="Arial" panose="020B0604020202020204" pitchFamily="34" charset="0"/>
              </a:rPr>
              <a:t>Bienes y rentas </a:t>
            </a:r>
            <a:r>
              <a:rPr lang="es-ES" sz="1200" dirty="0" smtClean="0">
                <a:latin typeface="Arial" panose="020B0604020202020204" pitchFamily="34" charset="0"/>
                <a:cs typeface="Arial" panose="020B0604020202020204" pitchFamily="34" charset="0"/>
              </a:rPr>
              <a:t>con corte al 31 de mayo de 2022, se alcanzo un 89% de servidores públicos registrados.</a:t>
            </a:r>
          </a:p>
          <a:p>
            <a:pPr algn="just"/>
            <a:endParaRPr lang="es-ES" altLang="ko-KR" sz="12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ES" altLang="ko-KR" sz="1200" dirty="0" smtClean="0">
                <a:solidFill>
                  <a:schemeClr val="tx1">
                    <a:lumMod val="75000"/>
                    <a:lumOff val="25000"/>
                  </a:schemeClr>
                </a:solidFill>
                <a:latin typeface="Arial" panose="020B0604020202020204" pitchFamily="34" charset="0"/>
                <a:cs typeface="Arial" panose="020B0604020202020204" pitchFamily="34" charset="0"/>
              </a:rPr>
              <a:t>Se continua asesorando a los servidores para incrementar el nivel porcentual de este reporte.</a:t>
            </a:r>
            <a:endParaRPr lang="en-US" altLang="ko-KR"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TextBox 13"/>
          <p:cNvSpPr txBox="1"/>
          <p:nvPr/>
        </p:nvSpPr>
        <p:spPr>
          <a:xfrm>
            <a:off x="8019330" y="3308879"/>
            <a:ext cx="3384467" cy="2800767"/>
          </a:xfrm>
          <a:prstGeom prst="rect">
            <a:avLst/>
          </a:prstGeom>
          <a:noFill/>
        </p:spPr>
        <p:txBody>
          <a:bodyPr wrap="square" rtlCol="0">
            <a:spAutoFit/>
          </a:bodyPr>
          <a:lstStyle/>
          <a:p>
            <a:pPr algn="just"/>
            <a:r>
              <a:rPr lang="es-CO" altLang="ko-KR" sz="1600" b="1" dirty="0" smtClean="0">
                <a:solidFill>
                  <a:schemeClr val="accent1"/>
                </a:solidFill>
                <a:latin typeface="Arial" panose="020B0604020202020204" pitchFamily="34" charset="0"/>
                <a:cs typeface="Arial" panose="020B0604020202020204" pitchFamily="34" charset="0"/>
              </a:rPr>
              <a:t>Resultados </a:t>
            </a:r>
            <a:r>
              <a:rPr lang="es-CO" altLang="ko-KR" sz="1600" b="1" dirty="0">
                <a:solidFill>
                  <a:schemeClr val="accent1"/>
                </a:solidFill>
                <a:latin typeface="Arial" panose="020B0604020202020204" pitchFamily="34" charset="0"/>
                <a:cs typeface="Arial" panose="020B0604020202020204" pitchFamily="34" charset="0"/>
              </a:rPr>
              <a:t>Auditoria </a:t>
            </a:r>
            <a:r>
              <a:rPr lang="es-CO" altLang="ko-KR" sz="1600" b="1" dirty="0" smtClean="0">
                <a:solidFill>
                  <a:schemeClr val="accent1"/>
                </a:solidFill>
                <a:latin typeface="Arial" panose="020B0604020202020204" pitchFamily="34" charset="0"/>
                <a:cs typeface="Arial" panose="020B0604020202020204" pitchFamily="34" charset="0"/>
              </a:rPr>
              <a:t>Interna: </a:t>
            </a:r>
            <a:r>
              <a:rPr lang="es-CO" sz="1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Fecha </a:t>
            </a:r>
            <a:r>
              <a:rPr lang="es-CO"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Auditoria</a:t>
            </a:r>
            <a:r>
              <a:rPr lang="es-CO" sz="1100" dirty="0">
                <a:latin typeface="Arial" panose="020B0604020202020204" pitchFamily="34" charset="0"/>
                <a:cs typeface="Arial" panose="020B0604020202020204" pitchFamily="34" charset="0"/>
              </a:rPr>
              <a:t>: 9 y 10 </a:t>
            </a:r>
            <a:r>
              <a:rPr lang="es-CO" sz="1100" dirty="0" smtClean="0">
                <a:latin typeface="Arial" panose="020B0604020202020204" pitchFamily="34" charset="0"/>
                <a:cs typeface="Arial" panose="020B0604020202020204" pitchFamily="34" charset="0"/>
              </a:rPr>
              <a:t>junio de 2022</a:t>
            </a:r>
          </a:p>
          <a:p>
            <a:pPr algn="just"/>
            <a:r>
              <a:rPr lang="es-ES" sz="1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Auditores:</a:t>
            </a:r>
            <a:r>
              <a:rPr lang="es-ES" sz="1100" dirty="0" smtClean="0">
                <a:latin typeface="Arial" panose="020B0604020202020204" pitchFamily="34" charset="0"/>
                <a:cs typeface="Arial" panose="020B0604020202020204" pitchFamily="34" charset="0"/>
              </a:rPr>
              <a:t> firma </a:t>
            </a:r>
            <a:r>
              <a:rPr lang="es-ES" sz="1100" dirty="0">
                <a:latin typeface="Arial" panose="020B0604020202020204" pitchFamily="34" charset="0"/>
                <a:cs typeface="Arial" panose="020B0604020202020204" pitchFamily="34" charset="0"/>
              </a:rPr>
              <a:t>Consultora </a:t>
            </a:r>
            <a:r>
              <a:rPr lang="es-ES" sz="1100" dirty="0" smtClean="0">
                <a:latin typeface="Arial" panose="020B0604020202020204" pitchFamily="34" charset="0"/>
                <a:cs typeface="Arial" panose="020B0604020202020204" pitchFamily="34" charset="0"/>
              </a:rPr>
              <a:t>Próxima. </a:t>
            </a:r>
            <a:endParaRPr lang="es-ES" sz="1100" dirty="0">
              <a:latin typeface="Arial" panose="020B0604020202020204" pitchFamily="34" charset="0"/>
              <a:cs typeface="Arial" panose="020B0604020202020204" pitchFamily="34" charset="0"/>
            </a:endParaRPr>
          </a:p>
          <a:p>
            <a:pPr algn="just"/>
            <a:r>
              <a:rPr lang="es-ES" sz="1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Equipo MHCP</a:t>
            </a:r>
            <a:r>
              <a:rPr lang="es-ES" sz="1100" dirty="0" smtClean="0">
                <a:latin typeface="Arial" panose="020B0604020202020204" pitchFamily="34" charset="0"/>
                <a:cs typeface="Arial" panose="020B0604020202020204" pitchFamily="34" charset="0"/>
              </a:rPr>
              <a:t>: </a:t>
            </a:r>
            <a:r>
              <a:rPr lang="es-ES" sz="1100" dirty="0">
                <a:latin typeface="Arial" panose="020B0604020202020204" pitchFamily="34" charset="0"/>
                <a:cs typeface="Arial" panose="020B0604020202020204" pitchFamily="34" charset="0"/>
              </a:rPr>
              <a:t>Director </a:t>
            </a:r>
            <a:r>
              <a:rPr lang="es-ES" sz="1100" dirty="0" err="1">
                <a:latin typeface="Arial" panose="020B0604020202020204" pitchFamily="34" charset="0"/>
                <a:cs typeface="Arial" panose="020B0604020202020204" pitchFamily="34" charset="0"/>
              </a:rPr>
              <a:t>efr</a:t>
            </a:r>
            <a:r>
              <a:rPr lang="es-ES" sz="1100" dirty="0">
                <a:latin typeface="Arial" panose="020B0604020202020204" pitchFamily="34" charset="0"/>
                <a:cs typeface="Arial" panose="020B0604020202020204" pitchFamily="34" charset="0"/>
              </a:rPr>
              <a:t> Fernando Carvajal </a:t>
            </a:r>
            <a:r>
              <a:rPr lang="es-ES" sz="1100" dirty="0" smtClean="0">
                <a:latin typeface="Arial" panose="020B0604020202020204" pitchFamily="34" charset="0"/>
                <a:cs typeface="Arial" panose="020B0604020202020204" pitchFamily="34" charset="0"/>
              </a:rPr>
              <a:t>– Manager </a:t>
            </a:r>
            <a:r>
              <a:rPr lang="es-ES" sz="1100" dirty="0" err="1" smtClean="0">
                <a:latin typeface="Arial" panose="020B0604020202020204" pitchFamily="34" charset="0"/>
                <a:cs typeface="Arial" panose="020B0604020202020204" pitchFamily="34" charset="0"/>
              </a:rPr>
              <a:t>efr</a:t>
            </a:r>
            <a:r>
              <a:rPr lang="es-ES" sz="1100" dirty="0" smtClean="0">
                <a:latin typeface="Arial" panose="020B0604020202020204" pitchFamily="34" charset="0"/>
                <a:cs typeface="Arial" panose="020B0604020202020204" pitchFamily="34" charset="0"/>
              </a:rPr>
              <a:t> </a:t>
            </a:r>
            <a:r>
              <a:rPr lang="es-ES" sz="1100" dirty="0">
                <a:latin typeface="Arial" panose="020B0604020202020204" pitchFamily="34" charset="0"/>
                <a:cs typeface="Arial" panose="020B0604020202020204" pitchFamily="34" charset="0"/>
              </a:rPr>
              <a:t>Marcela Luque </a:t>
            </a:r>
            <a:r>
              <a:rPr lang="es-ES" sz="1100" dirty="0" smtClean="0">
                <a:latin typeface="Arial" panose="020B0604020202020204" pitchFamily="34" charset="0"/>
                <a:cs typeface="Arial" panose="020B0604020202020204" pitchFamily="34" charset="0"/>
              </a:rPr>
              <a:t>y </a:t>
            </a:r>
            <a:r>
              <a:rPr lang="es-ES" sz="1100" dirty="0">
                <a:latin typeface="Arial" panose="020B0604020202020204" pitchFamily="34" charset="0"/>
                <a:cs typeface="Arial" panose="020B0604020202020204" pitchFamily="34" charset="0"/>
              </a:rPr>
              <a:t>Mesa </a:t>
            </a:r>
            <a:r>
              <a:rPr lang="es-ES" sz="1100" dirty="0" smtClean="0">
                <a:latin typeface="Arial" panose="020B0604020202020204" pitchFamily="34" charset="0"/>
                <a:cs typeface="Arial" panose="020B0604020202020204" pitchFamily="34" charset="0"/>
              </a:rPr>
              <a:t>Técnica </a:t>
            </a:r>
            <a:r>
              <a:rPr lang="es-ES" sz="1100" dirty="0" err="1" smtClean="0">
                <a:latin typeface="Arial" panose="020B0604020202020204" pitchFamily="34" charset="0"/>
                <a:cs typeface="Arial" panose="020B0604020202020204" pitchFamily="34" charset="0"/>
              </a:rPr>
              <a:t>efr</a:t>
            </a:r>
            <a:r>
              <a:rPr lang="es-ES" sz="1100" dirty="0" smtClean="0">
                <a:latin typeface="Arial" panose="020B0604020202020204" pitchFamily="34" charset="0"/>
                <a:cs typeface="Arial" panose="020B0604020202020204" pitchFamily="34" charset="0"/>
              </a:rPr>
              <a:t>.</a:t>
            </a:r>
          </a:p>
          <a:p>
            <a:pPr algn="just"/>
            <a:r>
              <a:rPr lang="es-ES" sz="1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Alcance:</a:t>
            </a:r>
            <a:r>
              <a:rPr lang="es-ES" sz="1100" dirty="0" smtClean="0">
                <a:latin typeface="Arial" panose="020B0604020202020204" pitchFamily="34" charset="0"/>
                <a:cs typeface="Arial" panose="020B0604020202020204" pitchFamily="34" charset="0"/>
              </a:rPr>
              <a:t>“…etapa </a:t>
            </a:r>
            <a:r>
              <a:rPr lang="es-ES" sz="1100" dirty="0">
                <a:latin typeface="Arial" panose="020B0604020202020204" pitchFamily="34" charset="0"/>
                <a:cs typeface="Arial" panose="020B0604020202020204" pitchFamily="34" charset="0"/>
              </a:rPr>
              <a:t>de seguimiento y medición de resultados del </a:t>
            </a:r>
            <a:r>
              <a:rPr lang="es-ES" sz="1100" dirty="0" smtClean="0">
                <a:latin typeface="Arial" panose="020B0604020202020204" pitchFamily="34" charset="0"/>
                <a:cs typeface="Arial" panose="020B0604020202020204" pitchFamily="34" charset="0"/>
              </a:rPr>
              <a:t>Modelo </a:t>
            </a:r>
            <a:r>
              <a:rPr lang="es-ES" sz="1100" dirty="0" err="1" smtClean="0">
                <a:latin typeface="Arial" panose="020B0604020202020204" pitchFamily="34" charset="0"/>
                <a:cs typeface="Arial" panose="020B0604020202020204" pitchFamily="34" charset="0"/>
              </a:rPr>
              <a:t>efr</a:t>
            </a:r>
            <a:r>
              <a:rPr lang="es-ES" sz="1100" dirty="0" smtClean="0">
                <a:latin typeface="Arial" panose="020B0604020202020204" pitchFamily="34" charset="0"/>
                <a:cs typeface="Arial" panose="020B0604020202020204" pitchFamily="34" charset="0"/>
              </a:rPr>
              <a:t>…”</a:t>
            </a:r>
          </a:p>
          <a:p>
            <a:pPr algn="just"/>
            <a:r>
              <a:rPr lang="es-ES" sz="1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a:t>
            </a:r>
            <a:r>
              <a:rPr lang="es-ES" sz="1100" dirty="0" smtClean="0">
                <a:latin typeface="Arial" panose="020B0604020202020204" pitchFamily="34" charset="0"/>
                <a:cs typeface="Arial" panose="020B0604020202020204" pitchFamily="34" charset="0"/>
              </a:rPr>
              <a:t>“… se cuenta </a:t>
            </a:r>
            <a:r>
              <a:rPr lang="es-ES" sz="1100" dirty="0">
                <a:latin typeface="Arial" panose="020B0604020202020204" pitchFamily="34" charset="0"/>
                <a:cs typeface="Arial" panose="020B0604020202020204" pitchFamily="34" charset="0"/>
              </a:rPr>
              <a:t>con el marco organizacional, compromiso y elementos estratégicos que contribuyen a la generación de cultura de la conciliación necesaria para ser una entidad familiarmente </a:t>
            </a:r>
            <a:r>
              <a:rPr lang="es-ES" sz="1100" dirty="0" smtClean="0">
                <a:latin typeface="Arial" panose="020B0604020202020204" pitchFamily="34" charset="0"/>
                <a:cs typeface="Arial" panose="020B0604020202020204" pitchFamily="34" charset="0"/>
              </a:rPr>
              <a:t>responsable”. Resaltaron el nivel de madurez del sistema en esta etapa inicial.</a:t>
            </a:r>
            <a:endParaRPr lang="es-ES" sz="1100" dirty="0">
              <a:latin typeface="Arial" panose="020B0604020202020204" pitchFamily="34" charset="0"/>
              <a:cs typeface="Arial" panose="020B0604020202020204" pitchFamily="34" charset="0"/>
            </a:endParaRPr>
          </a:p>
          <a:p>
            <a:pPr algn="just"/>
            <a:r>
              <a:rPr lang="es-ES" sz="1400" b="1" dirty="0">
                <a:solidFill>
                  <a:schemeClr val="accent4"/>
                </a:solidFill>
                <a:latin typeface="Arial" panose="020B0604020202020204" pitchFamily="34" charset="0"/>
                <a:cs typeface="Arial" panose="020B0604020202020204" pitchFamily="34" charset="0"/>
              </a:rPr>
              <a:t>Oportunidades de Mejora: 3</a:t>
            </a:r>
          </a:p>
          <a:p>
            <a:pPr algn="just"/>
            <a:r>
              <a:rPr lang="es-CO" sz="1400" b="1" dirty="0">
                <a:solidFill>
                  <a:schemeClr val="accent4"/>
                </a:solidFill>
                <a:latin typeface="Arial" panose="020B0604020202020204" pitchFamily="34" charset="0"/>
                <a:cs typeface="Arial" panose="020B0604020202020204" pitchFamily="34" charset="0"/>
              </a:rPr>
              <a:t>Observaciones: </a:t>
            </a:r>
            <a:r>
              <a:rPr lang="es-CO" sz="1400" b="1" dirty="0" smtClean="0">
                <a:solidFill>
                  <a:schemeClr val="accent4"/>
                </a:solidFill>
                <a:latin typeface="Arial" panose="020B0604020202020204" pitchFamily="34" charset="0"/>
                <a:cs typeface="Arial" panose="020B0604020202020204" pitchFamily="34" charset="0"/>
              </a:rPr>
              <a:t>1</a:t>
            </a:r>
          </a:p>
        </p:txBody>
      </p:sp>
      <p:sp>
        <p:nvSpPr>
          <p:cNvPr id="15" name="TextBox 14"/>
          <p:cNvSpPr txBox="1"/>
          <p:nvPr/>
        </p:nvSpPr>
        <p:spPr>
          <a:xfrm>
            <a:off x="1173146" y="1654469"/>
            <a:ext cx="2861128" cy="307777"/>
          </a:xfrm>
          <a:prstGeom prst="rect">
            <a:avLst/>
          </a:prstGeom>
          <a:noFill/>
        </p:spPr>
        <p:txBody>
          <a:bodyPr wrap="square" rtlCol="0">
            <a:spAutoFit/>
          </a:bodyPr>
          <a:lstStyle/>
          <a:p>
            <a:pPr algn="ctr"/>
            <a:r>
              <a:rPr lang="es-CO" altLang="ko-KR" sz="1400" b="1" dirty="0" smtClean="0">
                <a:solidFill>
                  <a:schemeClr val="accent1"/>
                </a:solidFill>
                <a:latin typeface="Arial" panose="020B0604020202020204" pitchFamily="34" charset="0"/>
                <a:cs typeface="Arial" panose="020B0604020202020204" pitchFamily="34" charset="0"/>
              </a:rPr>
              <a:t>Rutas de Creación de Valor</a:t>
            </a:r>
            <a:endParaRPr lang="es-CO" altLang="ko-KR" sz="1400" b="1" dirty="0">
              <a:solidFill>
                <a:schemeClr val="accent1"/>
              </a:solidFill>
              <a:latin typeface="Arial" panose="020B0604020202020204" pitchFamily="34" charset="0"/>
              <a:cs typeface="Arial" panose="020B0604020202020204" pitchFamily="34" charset="0"/>
            </a:endParaRPr>
          </a:p>
        </p:txBody>
      </p:sp>
      <p:sp>
        <p:nvSpPr>
          <p:cNvPr id="16" name="TextBox 15"/>
          <p:cNvSpPr txBox="1"/>
          <p:nvPr/>
        </p:nvSpPr>
        <p:spPr>
          <a:xfrm>
            <a:off x="4606370" y="1695047"/>
            <a:ext cx="2861128" cy="307777"/>
          </a:xfrm>
          <a:prstGeom prst="rect">
            <a:avLst/>
          </a:prstGeom>
          <a:noFill/>
        </p:spPr>
        <p:txBody>
          <a:bodyPr wrap="square" rtlCol="0">
            <a:spAutoFit/>
          </a:bodyPr>
          <a:lstStyle/>
          <a:p>
            <a:pPr algn="ctr"/>
            <a:r>
              <a:rPr lang="es-CO" altLang="ko-KR" sz="1400" b="1" dirty="0" smtClean="0">
                <a:solidFill>
                  <a:schemeClr val="accent4"/>
                </a:solidFill>
                <a:latin typeface="Arial" panose="020B0604020202020204" pitchFamily="34" charset="0"/>
                <a:cs typeface="Arial" panose="020B0604020202020204" pitchFamily="34" charset="0"/>
              </a:rPr>
              <a:t>Reporte Sigep -  DAFP</a:t>
            </a:r>
            <a:endParaRPr lang="es-CO" altLang="ko-KR" sz="1400" b="1" dirty="0">
              <a:solidFill>
                <a:schemeClr val="accent4"/>
              </a:solidFill>
              <a:latin typeface="Arial" panose="020B0604020202020204" pitchFamily="34" charset="0"/>
              <a:cs typeface="Arial" panose="020B0604020202020204" pitchFamily="34" charset="0"/>
            </a:endParaRPr>
          </a:p>
        </p:txBody>
      </p:sp>
      <p:sp>
        <p:nvSpPr>
          <p:cNvPr id="17" name="TextBox 16"/>
          <p:cNvSpPr txBox="1"/>
          <p:nvPr/>
        </p:nvSpPr>
        <p:spPr>
          <a:xfrm>
            <a:off x="8019330" y="1654469"/>
            <a:ext cx="1947698" cy="1384995"/>
          </a:xfrm>
          <a:prstGeom prst="rect">
            <a:avLst/>
          </a:prstGeom>
          <a:noFill/>
        </p:spPr>
        <p:txBody>
          <a:bodyPr wrap="square" rtlCol="0">
            <a:spAutoFit/>
          </a:bodyPr>
          <a:lstStyle/>
          <a:p>
            <a:pPr algn="just"/>
            <a:r>
              <a:rPr lang="es-CO" altLang="ko-KR" sz="1400" b="1" dirty="0" smtClean="0">
                <a:solidFill>
                  <a:schemeClr val="accent3"/>
                </a:solidFill>
                <a:latin typeface="Arial" panose="020B0604020202020204" pitchFamily="34" charset="0"/>
                <a:cs typeface="Arial" panose="020B0604020202020204" pitchFamily="34" charset="0"/>
              </a:rPr>
              <a:t>Implantación del Modelo </a:t>
            </a:r>
            <a:r>
              <a:rPr lang="es-CO" altLang="ko-KR" sz="1400" b="1" dirty="0">
                <a:solidFill>
                  <a:schemeClr val="accent3"/>
                </a:solidFill>
                <a:latin typeface="Arial" panose="020B0604020202020204" pitchFamily="34" charset="0"/>
                <a:cs typeface="Arial" panose="020B0604020202020204" pitchFamily="34" charset="0"/>
              </a:rPr>
              <a:t>Entidad Familiarmente </a:t>
            </a:r>
            <a:r>
              <a:rPr lang="es-CO" altLang="ko-KR" sz="1400" b="1" dirty="0" smtClean="0">
                <a:solidFill>
                  <a:schemeClr val="accent3"/>
                </a:solidFill>
                <a:latin typeface="Arial" panose="020B0604020202020204" pitchFamily="34" charset="0"/>
                <a:cs typeface="Arial" panose="020B0604020202020204" pitchFamily="34" charset="0"/>
              </a:rPr>
              <a:t>Responsable </a:t>
            </a:r>
            <a:r>
              <a:rPr lang="es-CO" altLang="ko-KR" sz="1400" b="1" dirty="0">
                <a:solidFill>
                  <a:schemeClr val="accent3"/>
                </a:solidFill>
                <a:latin typeface="Arial" panose="020B0604020202020204" pitchFamily="34" charset="0"/>
                <a:cs typeface="Arial" panose="020B0604020202020204" pitchFamily="34" charset="0"/>
              </a:rPr>
              <a:t>Norma </a:t>
            </a:r>
            <a:r>
              <a:rPr lang="es-CO" sz="1400" b="1" dirty="0" smtClean="0">
                <a:solidFill>
                  <a:schemeClr val="accent3"/>
                </a:solidFill>
                <a:latin typeface="Arial" panose="020B0604020202020204" pitchFamily="34" charset="0"/>
                <a:cs typeface="Arial" panose="020B0604020202020204" pitchFamily="34" charset="0"/>
              </a:rPr>
              <a:t>1000–1 ed.5</a:t>
            </a:r>
            <a:endParaRPr lang="es-CO" sz="1400" b="1" dirty="0">
              <a:solidFill>
                <a:schemeClr val="accent3"/>
              </a:solidFill>
              <a:latin typeface="Arial" panose="020B0604020202020204" pitchFamily="34" charset="0"/>
              <a:cs typeface="Arial" panose="020B0604020202020204" pitchFamily="34" charset="0"/>
            </a:endParaRPr>
          </a:p>
          <a:p>
            <a:pPr algn="just"/>
            <a:endParaRPr lang="es-CO" altLang="ko-KR" sz="1400" b="1" dirty="0">
              <a:solidFill>
                <a:schemeClr val="accent3"/>
              </a:solidFill>
              <a:latin typeface="Arial" panose="020B0604020202020204" pitchFamily="34" charset="0"/>
              <a:cs typeface="Arial" panose="020B0604020202020204" pitchFamily="34" charset="0"/>
            </a:endParaRPr>
          </a:p>
        </p:txBody>
      </p:sp>
      <p:sp>
        <p:nvSpPr>
          <p:cNvPr id="2" name="Marcador de texto 1"/>
          <p:cNvSpPr>
            <a:spLocks noGrp="1"/>
          </p:cNvSpPr>
          <p:nvPr>
            <p:ph type="body" sz="quarter" idx="14"/>
          </p:nvPr>
        </p:nvSpPr>
        <p:spPr>
          <a:xfrm>
            <a:off x="1883427" y="1206752"/>
            <a:ext cx="8105124" cy="288000"/>
          </a:xfrm>
        </p:spPr>
        <p:txBody>
          <a:bodyPr>
            <a:noAutofit/>
          </a:bodyPr>
          <a:lstStyle/>
          <a:p>
            <a:r>
              <a:rPr lang="es-CO" b="1" dirty="0" smtClean="0">
                <a:latin typeface="Arial" panose="020B0604020202020204" pitchFamily="34" charset="0"/>
              </a:rPr>
              <a:t>Avance actividades primer semestre Plan Estratégico de Talento Humano 2022</a:t>
            </a:r>
            <a:endParaRPr lang="es-CO" b="1" dirty="0">
              <a:latin typeface="Arial" panose="020B0604020202020204" pitchFamily="34" charset="0"/>
            </a:endParaRPr>
          </a:p>
        </p:txBody>
      </p:sp>
      <p:pic>
        <p:nvPicPr>
          <p:cNvPr id="29" name="Imagen 28"/>
          <p:cNvPicPr>
            <a:picLocks noChangeAspect="1"/>
          </p:cNvPicPr>
          <p:nvPr/>
        </p:nvPicPr>
        <p:blipFill>
          <a:blip r:embed="rId2"/>
          <a:stretch>
            <a:fillRect/>
          </a:stretch>
        </p:blipFill>
        <p:spPr>
          <a:xfrm>
            <a:off x="5080411" y="2173094"/>
            <a:ext cx="1783690" cy="748709"/>
          </a:xfrm>
          <a:prstGeom prst="rect">
            <a:avLst/>
          </a:prstGeom>
        </p:spPr>
      </p:pic>
      <p:pic>
        <p:nvPicPr>
          <p:cNvPr id="30" name="Imagen 29"/>
          <p:cNvPicPr>
            <a:picLocks noChangeAspect="1"/>
          </p:cNvPicPr>
          <p:nvPr/>
        </p:nvPicPr>
        <p:blipFill>
          <a:blip r:embed="rId3"/>
          <a:stretch>
            <a:fillRect/>
          </a:stretch>
        </p:blipFill>
        <p:spPr>
          <a:xfrm>
            <a:off x="9967028" y="1616751"/>
            <a:ext cx="1482107" cy="1422713"/>
          </a:xfrm>
          <a:prstGeom prst="rect">
            <a:avLst/>
          </a:prstGeom>
        </p:spPr>
      </p:pic>
      <p:pic>
        <p:nvPicPr>
          <p:cNvPr id="32" name="Imagen 31"/>
          <p:cNvPicPr>
            <a:picLocks noChangeAspect="1"/>
          </p:cNvPicPr>
          <p:nvPr/>
        </p:nvPicPr>
        <p:blipFill>
          <a:blip r:embed="rId4"/>
          <a:stretch>
            <a:fillRect/>
          </a:stretch>
        </p:blipFill>
        <p:spPr>
          <a:xfrm>
            <a:off x="1533733" y="1962246"/>
            <a:ext cx="1979376" cy="1198414"/>
          </a:xfrm>
          <a:prstGeom prst="rect">
            <a:avLst/>
          </a:prstGeom>
        </p:spPr>
      </p:pic>
      <p:sp>
        <p:nvSpPr>
          <p:cNvPr id="19" name="1 Título"/>
          <p:cNvSpPr txBox="1">
            <a:spLocks/>
          </p:cNvSpPr>
          <p:nvPr/>
        </p:nvSpPr>
        <p:spPr bwMode="auto">
          <a:xfrm>
            <a:off x="2273147" y="539656"/>
            <a:ext cx="9753600" cy="4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7089775"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70897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70897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9pPr>
          </a:lstStyle>
          <a:p>
            <a:pPr marL="0" lvl="1" indent="0" algn="r">
              <a:spcBef>
                <a:spcPts val="0"/>
              </a:spcBef>
              <a:buSzPct val="100000"/>
              <a:buNone/>
              <a:defRPr/>
            </a:pPr>
            <a:r>
              <a:rPr lang="es-CO" sz="24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5.1 </a:t>
            </a:r>
            <a:r>
              <a:rPr lang="es-MX" sz="24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Política de Talento Humano</a:t>
            </a:r>
            <a:endParaRPr lang="es-CO" sz="24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856889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2273147" y="539656"/>
            <a:ext cx="9753600" cy="4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7089775"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70897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70897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9pPr>
          </a:lstStyle>
          <a:p>
            <a:pPr marL="0" lvl="1" indent="0" algn="r">
              <a:spcBef>
                <a:spcPts val="0"/>
              </a:spcBef>
              <a:buSzPct val="100000"/>
              <a:buNone/>
              <a:defRPr/>
            </a:pPr>
            <a:r>
              <a:rPr lang="es-CO" sz="24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5.1 </a:t>
            </a:r>
            <a:r>
              <a:rPr lang="es-MX" sz="24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Política de Talento Humano</a:t>
            </a:r>
            <a:endParaRPr lang="es-CO" sz="24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grpSp>
        <p:nvGrpSpPr>
          <p:cNvPr id="9" name="Group 2">
            <a:extLst>
              <a:ext uri="{FF2B5EF4-FFF2-40B4-BE49-F238E27FC236}">
                <a16:creationId xmlns:a16="http://schemas.microsoft.com/office/drawing/2014/main" id="{E89F9083-F687-4AEE-94F1-B419A42F855C}"/>
              </a:ext>
            </a:extLst>
          </p:cNvPr>
          <p:cNvGrpSpPr/>
          <p:nvPr/>
        </p:nvGrpSpPr>
        <p:grpSpPr>
          <a:xfrm>
            <a:off x="289590" y="1902966"/>
            <a:ext cx="2155752" cy="1100913"/>
            <a:chOff x="474140" y="1335958"/>
            <a:chExt cx="2421972" cy="1236868"/>
          </a:xfrm>
        </p:grpSpPr>
        <p:sp>
          <p:nvSpPr>
            <p:cNvPr id="10" name="Rectangle 3">
              <a:extLst>
                <a:ext uri="{FF2B5EF4-FFF2-40B4-BE49-F238E27FC236}">
                  <a16:creationId xmlns:a16="http://schemas.microsoft.com/office/drawing/2014/main" id="{FAD9F746-BAEA-443D-9A58-2290F65601C2}"/>
                </a:ext>
              </a:extLst>
            </p:cNvPr>
            <p:cNvSpPr/>
            <p:nvPr/>
          </p:nvSpPr>
          <p:spPr>
            <a:xfrm rot="16200000">
              <a:off x="1744048" y="1378393"/>
              <a:ext cx="1152128" cy="11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11" name="Isosceles Triangle 1">
              <a:extLst>
                <a:ext uri="{FF2B5EF4-FFF2-40B4-BE49-F238E27FC236}">
                  <a16:creationId xmlns:a16="http://schemas.microsoft.com/office/drawing/2014/main" id="{5EBB4A4D-D35F-470E-9152-AEBDBECA5585}"/>
                </a:ext>
              </a:extLst>
            </p:cNvPr>
            <p:cNvSpPr/>
            <p:nvPr/>
          </p:nvSpPr>
          <p:spPr>
            <a:xfrm rot="5400000">
              <a:off x="639556" y="1170542"/>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rgbClr val="FEB8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entury Gothic" panose="020B0502020202020204" pitchFamily="34" charset="0"/>
              </a:endParaRPr>
            </a:p>
          </p:txBody>
        </p:sp>
      </p:grpSp>
      <p:sp>
        <p:nvSpPr>
          <p:cNvPr id="12" name="Oval 6">
            <a:extLst>
              <a:ext uri="{FF2B5EF4-FFF2-40B4-BE49-F238E27FC236}">
                <a16:creationId xmlns:a16="http://schemas.microsoft.com/office/drawing/2014/main" id="{75E02EA8-8846-422E-9582-2C112382A444}"/>
              </a:ext>
            </a:extLst>
          </p:cNvPr>
          <p:cNvSpPr/>
          <p:nvPr/>
        </p:nvSpPr>
        <p:spPr>
          <a:xfrm>
            <a:off x="561947" y="2171862"/>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entury Gothic" panose="020B0502020202020204" pitchFamily="34" charset="0"/>
            </a:endParaRPr>
          </a:p>
        </p:txBody>
      </p:sp>
      <p:sp>
        <p:nvSpPr>
          <p:cNvPr id="13" name="Rectangle 7">
            <a:extLst>
              <a:ext uri="{FF2B5EF4-FFF2-40B4-BE49-F238E27FC236}">
                <a16:creationId xmlns:a16="http://schemas.microsoft.com/office/drawing/2014/main" id="{2DB302C6-7099-4C74-A2A2-92F0220CDF5F}"/>
              </a:ext>
            </a:extLst>
          </p:cNvPr>
          <p:cNvSpPr/>
          <p:nvPr/>
        </p:nvSpPr>
        <p:spPr>
          <a:xfrm>
            <a:off x="682250" y="2222589"/>
            <a:ext cx="357790" cy="461665"/>
          </a:xfrm>
          <a:prstGeom prst="rect">
            <a:avLst/>
          </a:prstGeom>
        </p:spPr>
        <p:txBody>
          <a:bodyPr wrap="none">
            <a:spAutoFit/>
          </a:bodyPr>
          <a:lstStyle/>
          <a:p>
            <a:r>
              <a:rPr lang="en-US" altLang="ko-KR" sz="2400" b="1" dirty="0">
                <a:solidFill>
                  <a:schemeClr val="bg1"/>
                </a:solidFill>
                <a:latin typeface="Century Gothic" panose="020B0502020202020204" pitchFamily="34" charset="0"/>
                <a:cs typeface="Arial" pitchFamily="34" charset="0"/>
              </a:rPr>
              <a:t>1</a:t>
            </a:r>
            <a:endParaRPr lang="ko-KR" altLang="en-US" sz="2400" dirty="0">
              <a:latin typeface="Century Gothic" panose="020B0502020202020204" pitchFamily="34" charset="0"/>
              <a:cs typeface="Arial" pitchFamily="34" charset="0"/>
            </a:endParaRPr>
          </a:p>
        </p:txBody>
      </p:sp>
      <p:grpSp>
        <p:nvGrpSpPr>
          <p:cNvPr id="14" name="Group 8">
            <a:extLst>
              <a:ext uri="{FF2B5EF4-FFF2-40B4-BE49-F238E27FC236}">
                <a16:creationId xmlns:a16="http://schemas.microsoft.com/office/drawing/2014/main" id="{3B22E758-CE8D-4478-8696-8F48C2430AC4}"/>
              </a:ext>
            </a:extLst>
          </p:cNvPr>
          <p:cNvGrpSpPr/>
          <p:nvPr/>
        </p:nvGrpSpPr>
        <p:grpSpPr>
          <a:xfrm>
            <a:off x="2453124" y="1888950"/>
            <a:ext cx="8907099" cy="1077218"/>
            <a:chOff x="2949968" y="4206928"/>
            <a:chExt cx="4779534" cy="1077218"/>
          </a:xfrm>
        </p:grpSpPr>
        <p:sp>
          <p:nvSpPr>
            <p:cNvPr id="15" name="TextBox 9">
              <a:extLst>
                <a:ext uri="{FF2B5EF4-FFF2-40B4-BE49-F238E27FC236}">
                  <a16:creationId xmlns:a16="http://schemas.microsoft.com/office/drawing/2014/main" id="{05699A36-4D24-4C12-918E-DBC4C9FC12F1}"/>
                </a:ext>
              </a:extLst>
            </p:cNvPr>
            <p:cNvSpPr txBox="1"/>
            <p:nvPr/>
          </p:nvSpPr>
          <p:spPr>
            <a:xfrm>
              <a:off x="5202979" y="4206928"/>
              <a:ext cx="2526523" cy="1077218"/>
            </a:xfrm>
            <a:prstGeom prst="rect">
              <a:avLst/>
            </a:prstGeom>
            <a:noFill/>
          </p:spPr>
          <p:txBody>
            <a:bodyPr wrap="square" rtlCol="0">
              <a:spAutoFit/>
            </a:bodyPr>
            <a:lstStyle>
              <a:defPPr>
                <a:defRPr lang="es-CO"/>
              </a:defPPr>
              <a:lvl1pPr>
                <a:defRPr sz="1400" b="1">
                  <a:solidFill>
                    <a:schemeClr val="accent3"/>
                  </a:solidFill>
                  <a:latin typeface="Arial" panose="020B0604020202020204" pitchFamily="34" charset="0"/>
                  <a:cs typeface="Arial" panose="020B0604020202020204" pitchFamily="34" charset="0"/>
                </a:defRPr>
              </a:lvl1pPr>
            </a:lstStyle>
            <a:p>
              <a:pPr algn="just"/>
              <a:r>
                <a:rPr lang="es-CO" dirty="0">
                  <a:solidFill>
                    <a:schemeClr val="accent6">
                      <a:lumMod val="75000"/>
                    </a:schemeClr>
                  </a:solidFill>
                  <a:latin typeface="Century Gothic" panose="020B0502020202020204" pitchFamily="34" charset="0"/>
                </a:rPr>
                <a:t>Acciones Implementadas post auditoria: </a:t>
              </a:r>
            </a:p>
            <a:p>
              <a:pPr algn="just"/>
              <a:r>
                <a:rPr lang="es-CO" sz="1200" b="0" dirty="0">
                  <a:solidFill>
                    <a:schemeClr val="tx1"/>
                  </a:solidFill>
                  <a:latin typeface="Century Gothic" panose="020B0502020202020204" pitchFamily="34" charset="0"/>
                </a:rPr>
                <a:t>La mesa técnica </a:t>
              </a:r>
              <a:r>
                <a:rPr lang="es-CO" sz="1200" b="0" dirty="0" err="1">
                  <a:solidFill>
                    <a:schemeClr val="tx1"/>
                  </a:solidFill>
                  <a:latin typeface="Century Gothic" panose="020B0502020202020204" pitchFamily="34" charset="0"/>
                </a:rPr>
                <a:t>efr</a:t>
              </a:r>
              <a:r>
                <a:rPr lang="es-CO" sz="1200" b="0" dirty="0">
                  <a:solidFill>
                    <a:schemeClr val="tx1"/>
                  </a:solidFill>
                  <a:latin typeface="Century Gothic" panose="020B0502020202020204" pitchFamily="34" charset="0"/>
                </a:rPr>
                <a:t> revisó los grupos y subgrupos a través de los cuales se categorizan las medidas de conciliación, reafirmando que la clasificación realizada responde a los establecido en la norma, por lo cual no se realizan ajustes</a:t>
              </a:r>
              <a:r>
                <a:rPr lang="es-CO" dirty="0">
                  <a:latin typeface="Century Gothic" panose="020B0502020202020204" pitchFamily="34" charset="0"/>
                </a:rPr>
                <a:t>. </a:t>
              </a:r>
            </a:p>
          </p:txBody>
        </p:sp>
        <p:sp>
          <p:nvSpPr>
            <p:cNvPr id="16" name="TextBox 10">
              <a:extLst>
                <a:ext uri="{FF2B5EF4-FFF2-40B4-BE49-F238E27FC236}">
                  <a16:creationId xmlns:a16="http://schemas.microsoft.com/office/drawing/2014/main" id="{213F26ED-ACD1-45F1-B9AF-C0BBD5904A20}"/>
                </a:ext>
              </a:extLst>
            </p:cNvPr>
            <p:cNvSpPr txBox="1"/>
            <p:nvPr/>
          </p:nvSpPr>
          <p:spPr>
            <a:xfrm>
              <a:off x="2949968" y="4243704"/>
              <a:ext cx="2531875" cy="307777"/>
            </a:xfrm>
            <a:prstGeom prst="rect">
              <a:avLst/>
            </a:prstGeom>
            <a:noFill/>
          </p:spPr>
          <p:txBody>
            <a:bodyPr wrap="square" rtlCol="0">
              <a:spAutoFit/>
            </a:bodyPr>
            <a:lstStyle/>
            <a:p>
              <a:pPr algn="just"/>
              <a:r>
                <a:rPr lang="es-CO" altLang="ko-KR" sz="1400" b="1" dirty="0">
                  <a:solidFill>
                    <a:schemeClr val="accent1"/>
                  </a:solidFill>
                  <a:latin typeface="Century Gothic" panose="020B0502020202020204" pitchFamily="34" charset="0"/>
                  <a:cs typeface="Arial" panose="020B0604020202020204" pitchFamily="34" charset="0"/>
                </a:rPr>
                <a:t>Oportunidad de Mejora</a:t>
              </a:r>
            </a:p>
          </p:txBody>
        </p:sp>
      </p:grpSp>
      <p:grpSp>
        <p:nvGrpSpPr>
          <p:cNvPr id="17" name="Group 11">
            <a:extLst>
              <a:ext uri="{FF2B5EF4-FFF2-40B4-BE49-F238E27FC236}">
                <a16:creationId xmlns:a16="http://schemas.microsoft.com/office/drawing/2014/main" id="{312601C7-E461-4948-AE34-A6033C48CB3E}"/>
              </a:ext>
            </a:extLst>
          </p:cNvPr>
          <p:cNvGrpSpPr/>
          <p:nvPr/>
        </p:nvGrpSpPr>
        <p:grpSpPr>
          <a:xfrm>
            <a:off x="1015558" y="4787381"/>
            <a:ext cx="2155753" cy="1100913"/>
            <a:chOff x="474139" y="1335959"/>
            <a:chExt cx="2421974" cy="1236868"/>
          </a:xfrm>
        </p:grpSpPr>
        <p:sp>
          <p:nvSpPr>
            <p:cNvPr id="18" name="Rectangle 12">
              <a:extLst>
                <a:ext uri="{FF2B5EF4-FFF2-40B4-BE49-F238E27FC236}">
                  <a16:creationId xmlns:a16="http://schemas.microsoft.com/office/drawing/2014/main" id="{DC029145-2637-4F23-B22F-BEC79534764C}"/>
                </a:ext>
              </a:extLst>
            </p:cNvPr>
            <p:cNvSpPr/>
            <p:nvPr/>
          </p:nvSpPr>
          <p:spPr>
            <a:xfrm rot="16200000">
              <a:off x="1744049" y="1378392"/>
              <a:ext cx="1152128" cy="11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sp>
          <p:nvSpPr>
            <p:cNvPr id="19" name="Isosceles Triangle 1">
              <a:extLst>
                <a:ext uri="{FF2B5EF4-FFF2-40B4-BE49-F238E27FC236}">
                  <a16:creationId xmlns:a16="http://schemas.microsoft.com/office/drawing/2014/main" id="{6F9C3FD7-5BFD-40FF-AB69-1093A166F38E}"/>
                </a:ext>
              </a:extLst>
            </p:cNvPr>
            <p:cNvSpPr/>
            <p:nvPr/>
          </p:nvSpPr>
          <p:spPr>
            <a:xfrm rot="5400000">
              <a:off x="639556" y="1170542"/>
              <a:ext cx="1236868" cy="1567701"/>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bg1">
                <a:lumMod val="50000"/>
              </a:schemeClr>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entury Gothic" panose="020B0502020202020204" pitchFamily="34" charset="0"/>
              </a:endParaRPr>
            </a:p>
          </p:txBody>
        </p:sp>
      </p:grpSp>
      <p:sp>
        <p:nvSpPr>
          <p:cNvPr id="20" name="Oval 14">
            <a:extLst>
              <a:ext uri="{FF2B5EF4-FFF2-40B4-BE49-F238E27FC236}">
                <a16:creationId xmlns:a16="http://schemas.microsoft.com/office/drawing/2014/main" id="{CEC895A2-6575-49B7-8740-4ACD02B0EE42}"/>
              </a:ext>
            </a:extLst>
          </p:cNvPr>
          <p:cNvSpPr/>
          <p:nvPr/>
        </p:nvSpPr>
        <p:spPr>
          <a:xfrm>
            <a:off x="1382113" y="5052330"/>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entury Gothic" panose="020B0502020202020204" pitchFamily="34" charset="0"/>
            </a:endParaRPr>
          </a:p>
        </p:txBody>
      </p:sp>
      <p:sp>
        <p:nvSpPr>
          <p:cNvPr id="21" name="Rectangle 15">
            <a:extLst>
              <a:ext uri="{FF2B5EF4-FFF2-40B4-BE49-F238E27FC236}">
                <a16:creationId xmlns:a16="http://schemas.microsoft.com/office/drawing/2014/main" id="{A60D2806-3B8C-4768-B9B0-1D66E6D7150A}"/>
              </a:ext>
            </a:extLst>
          </p:cNvPr>
          <p:cNvSpPr/>
          <p:nvPr/>
        </p:nvSpPr>
        <p:spPr>
          <a:xfrm>
            <a:off x="1495599" y="5107003"/>
            <a:ext cx="357790" cy="461665"/>
          </a:xfrm>
          <a:prstGeom prst="rect">
            <a:avLst/>
          </a:prstGeom>
        </p:spPr>
        <p:txBody>
          <a:bodyPr wrap="none">
            <a:spAutoFit/>
          </a:bodyPr>
          <a:lstStyle/>
          <a:p>
            <a:r>
              <a:rPr lang="en-US" altLang="ko-KR" sz="2400" b="1" dirty="0">
                <a:solidFill>
                  <a:schemeClr val="bg1"/>
                </a:solidFill>
                <a:latin typeface="Century Gothic" panose="020B0502020202020204" pitchFamily="34" charset="0"/>
                <a:cs typeface="Arial" pitchFamily="34" charset="0"/>
              </a:rPr>
              <a:t>3</a:t>
            </a:r>
            <a:endParaRPr lang="ko-KR" altLang="en-US" sz="2400" dirty="0">
              <a:latin typeface="Century Gothic" panose="020B0502020202020204" pitchFamily="34" charset="0"/>
              <a:cs typeface="Arial" pitchFamily="34" charset="0"/>
            </a:endParaRPr>
          </a:p>
        </p:txBody>
      </p:sp>
      <p:grpSp>
        <p:nvGrpSpPr>
          <p:cNvPr id="22" name="Group 19">
            <a:extLst>
              <a:ext uri="{FF2B5EF4-FFF2-40B4-BE49-F238E27FC236}">
                <a16:creationId xmlns:a16="http://schemas.microsoft.com/office/drawing/2014/main" id="{959BA264-2A77-4984-9807-CA4EE7FC6501}"/>
              </a:ext>
            </a:extLst>
          </p:cNvPr>
          <p:cNvGrpSpPr/>
          <p:nvPr/>
        </p:nvGrpSpPr>
        <p:grpSpPr>
          <a:xfrm>
            <a:off x="705379" y="3190208"/>
            <a:ext cx="2155752" cy="1100913"/>
            <a:chOff x="1744111" y="2572826"/>
            <a:chExt cx="2421972" cy="1236868"/>
          </a:xfrm>
        </p:grpSpPr>
        <p:sp>
          <p:nvSpPr>
            <p:cNvPr id="23" name="Rectangle 20">
              <a:extLst>
                <a:ext uri="{FF2B5EF4-FFF2-40B4-BE49-F238E27FC236}">
                  <a16:creationId xmlns:a16="http://schemas.microsoft.com/office/drawing/2014/main" id="{75FA1B80-F852-40DB-AFB7-57E5232F15A0}"/>
                </a:ext>
              </a:extLst>
            </p:cNvPr>
            <p:cNvSpPr/>
            <p:nvPr/>
          </p:nvSpPr>
          <p:spPr>
            <a:xfrm rot="16200000">
              <a:off x="3014019" y="2615261"/>
              <a:ext cx="1152128" cy="11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entury Gothic" panose="020B0502020202020204" pitchFamily="34" charset="0"/>
              </a:endParaRPr>
            </a:p>
          </p:txBody>
        </p:sp>
        <p:sp>
          <p:nvSpPr>
            <p:cNvPr id="24" name="Isosceles Triangle 1">
              <a:extLst>
                <a:ext uri="{FF2B5EF4-FFF2-40B4-BE49-F238E27FC236}">
                  <a16:creationId xmlns:a16="http://schemas.microsoft.com/office/drawing/2014/main" id="{17166483-8531-439B-8A8A-D920680FEFC4}"/>
                </a:ext>
              </a:extLst>
            </p:cNvPr>
            <p:cNvSpPr/>
            <p:nvPr/>
          </p:nvSpPr>
          <p:spPr>
            <a:xfrm rot="5400000">
              <a:off x="1909527" y="2407410"/>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accent1"/>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entury Gothic" panose="020B0502020202020204" pitchFamily="34" charset="0"/>
              </a:endParaRPr>
            </a:p>
          </p:txBody>
        </p:sp>
      </p:grpSp>
      <p:sp>
        <p:nvSpPr>
          <p:cNvPr id="25" name="Oval 22">
            <a:extLst>
              <a:ext uri="{FF2B5EF4-FFF2-40B4-BE49-F238E27FC236}">
                <a16:creationId xmlns:a16="http://schemas.microsoft.com/office/drawing/2014/main" id="{6B0D524E-9B98-4D0C-866B-EAD3A152940B}"/>
              </a:ext>
            </a:extLst>
          </p:cNvPr>
          <p:cNvSpPr/>
          <p:nvPr/>
        </p:nvSpPr>
        <p:spPr>
          <a:xfrm>
            <a:off x="1115160" y="3435863"/>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entury Gothic" panose="020B0502020202020204" pitchFamily="34" charset="0"/>
            </a:endParaRPr>
          </a:p>
        </p:txBody>
      </p:sp>
      <p:sp>
        <p:nvSpPr>
          <p:cNvPr id="26" name="Rectangle 23">
            <a:extLst>
              <a:ext uri="{FF2B5EF4-FFF2-40B4-BE49-F238E27FC236}">
                <a16:creationId xmlns:a16="http://schemas.microsoft.com/office/drawing/2014/main" id="{89E1DC37-5AF0-4B8C-BF6C-7D2168903C41}"/>
              </a:ext>
            </a:extLst>
          </p:cNvPr>
          <p:cNvSpPr/>
          <p:nvPr/>
        </p:nvSpPr>
        <p:spPr>
          <a:xfrm>
            <a:off x="1249889" y="3498480"/>
            <a:ext cx="357790" cy="461665"/>
          </a:xfrm>
          <a:prstGeom prst="rect">
            <a:avLst/>
          </a:prstGeom>
        </p:spPr>
        <p:txBody>
          <a:bodyPr wrap="none">
            <a:spAutoFit/>
          </a:bodyPr>
          <a:lstStyle/>
          <a:p>
            <a:r>
              <a:rPr lang="en-US" altLang="ko-KR" sz="2400" b="1" dirty="0">
                <a:solidFill>
                  <a:schemeClr val="bg1"/>
                </a:solidFill>
                <a:latin typeface="Century Gothic" panose="020B0502020202020204" pitchFamily="34" charset="0"/>
                <a:cs typeface="Arial" pitchFamily="34" charset="0"/>
              </a:rPr>
              <a:t>2</a:t>
            </a:r>
            <a:endParaRPr lang="ko-KR" altLang="en-US" sz="2400" dirty="0">
              <a:latin typeface="Century Gothic" panose="020B0502020202020204" pitchFamily="34" charset="0"/>
              <a:cs typeface="Arial" pitchFamily="34" charset="0"/>
            </a:endParaRPr>
          </a:p>
        </p:txBody>
      </p:sp>
      <p:sp>
        <p:nvSpPr>
          <p:cNvPr id="27" name="Round Same Side Corner Rectangle 11">
            <a:extLst>
              <a:ext uri="{FF2B5EF4-FFF2-40B4-BE49-F238E27FC236}">
                <a16:creationId xmlns:a16="http://schemas.microsoft.com/office/drawing/2014/main" id="{61486775-2C3A-4831-B97D-413631422112}"/>
              </a:ext>
            </a:extLst>
          </p:cNvPr>
          <p:cNvSpPr>
            <a:spLocks noChangeAspect="1"/>
          </p:cNvSpPr>
          <p:nvPr/>
        </p:nvSpPr>
        <p:spPr>
          <a:xfrm rot="9900000">
            <a:off x="2616117" y="5151135"/>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entury Gothic" panose="020B0502020202020204" pitchFamily="34" charset="0"/>
            </a:endParaRPr>
          </a:p>
        </p:txBody>
      </p:sp>
      <p:sp>
        <p:nvSpPr>
          <p:cNvPr id="28" name="CuadroTexto 27">
            <a:extLst>
              <a:ext uri="{FF2B5EF4-FFF2-40B4-BE49-F238E27FC236}">
                <a16:creationId xmlns:a16="http://schemas.microsoft.com/office/drawing/2014/main" id="{BFAF712B-6725-9B2A-8715-78EB52588517}"/>
              </a:ext>
            </a:extLst>
          </p:cNvPr>
          <p:cNvSpPr txBox="1"/>
          <p:nvPr/>
        </p:nvSpPr>
        <p:spPr>
          <a:xfrm>
            <a:off x="1619532" y="1177116"/>
            <a:ext cx="9601053" cy="646331"/>
          </a:xfrm>
          <a:prstGeom prst="rect">
            <a:avLst/>
          </a:prstGeom>
          <a:noFill/>
        </p:spPr>
        <p:txBody>
          <a:bodyPr wrap="square" rtlCol="0">
            <a:spAutoFit/>
          </a:bodyPr>
          <a:lstStyle/>
          <a:p>
            <a:pPr algn="ctr"/>
            <a:r>
              <a:rPr lang="es-CO" b="1" dirty="0" smtClean="0">
                <a:solidFill>
                  <a:schemeClr val="accent1"/>
                </a:solidFill>
                <a:latin typeface="Century Gothic" panose="020B0502020202020204" pitchFamily="34" charset="0"/>
                <a:cs typeface="Arial" panose="020B0604020202020204" pitchFamily="34" charset="0"/>
              </a:rPr>
              <a:t>Informe de Auditoría - resultado </a:t>
            </a:r>
            <a:r>
              <a:rPr lang="es-CO" b="1" dirty="0">
                <a:solidFill>
                  <a:schemeClr val="accent1"/>
                </a:solidFill>
                <a:latin typeface="Century Gothic" panose="020B0502020202020204" pitchFamily="34" charset="0"/>
                <a:cs typeface="Arial" panose="020B0604020202020204" pitchFamily="34" charset="0"/>
              </a:rPr>
              <a:t>informativo o</a:t>
            </a:r>
            <a:r>
              <a:rPr lang="es-CO" b="1" dirty="0" smtClean="0">
                <a:solidFill>
                  <a:schemeClr val="accent1"/>
                </a:solidFill>
                <a:latin typeface="Century Gothic" panose="020B0502020202020204" pitchFamily="34" charset="0"/>
                <a:cs typeface="Arial" panose="020B0604020202020204" pitchFamily="34" charset="0"/>
              </a:rPr>
              <a:t>bservaciones y </a:t>
            </a:r>
          </a:p>
          <a:p>
            <a:pPr algn="ctr"/>
            <a:r>
              <a:rPr lang="es-CO" b="1" dirty="0" smtClean="0">
                <a:solidFill>
                  <a:schemeClr val="accent1"/>
                </a:solidFill>
                <a:latin typeface="Century Gothic" panose="020B0502020202020204" pitchFamily="34" charset="0"/>
                <a:cs typeface="Arial" panose="020B0604020202020204" pitchFamily="34" charset="0"/>
              </a:rPr>
              <a:t>oportunidades de mejora</a:t>
            </a:r>
            <a:endParaRPr lang="es-CO" b="1" dirty="0">
              <a:solidFill>
                <a:schemeClr val="accent1"/>
              </a:solidFill>
              <a:latin typeface="Century Gothic" panose="020B0502020202020204" pitchFamily="34" charset="0"/>
              <a:cs typeface="Arial" panose="020B0604020202020204" pitchFamily="34" charset="0"/>
            </a:endParaRPr>
          </a:p>
        </p:txBody>
      </p:sp>
      <p:sp>
        <p:nvSpPr>
          <p:cNvPr id="29" name="TextBox 10">
            <a:extLst>
              <a:ext uri="{FF2B5EF4-FFF2-40B4-BE49-F238E27FC236}">
                <a16:creationId xmlns:a16="http://schemas.microsoft.com/office/drawing/2014/main" id="{213F26ED-ACD1-45F1-B9AF-C0BBD5904A20}"/>
              </a:ext>
            </a:extLst>
          </p:cNvPr>
          <p:cNvSpPr txBox="1"/>
          <p:nvPr/>
        </p:nvSpPr>
        <p:spPr>
          <a:xfrm>
            <a:off x="2445342" y="2229126"/>
            <a:ext cx="4173854" cy="646331"/>
          </a:xfrm>
          <a:prstGeom prst="rect">
            <a:avLst/>
          </a:prstGeom>
          <a:noFill/>
        </p:spPr>
        <p:txBody>
          <a:bodyPr wrap="square" rtlCol="0">
            <a:spAutoFit/>
          </a:bodyPr>
          <a:lstStyle/>
          <a:p>
            <a:r>
              <a:rPr lang="es-CO" sz="1200"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Medidas </a:t>
            </a:r>
            <a:r>
              <a:rPr lang="es-CO" sz="1200" dirty="0" err="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efr</a:t>
            </a:r>
            <a:r>
              <a:rPr lang="es-CO" sz="12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a:t>
            </a:r>
          </a:p>
          <a:p>
            <a:pPr algn="just"/>
            <a:r>
              <a:rPr lang="es-CO" sz="1200" dirty="0">
                <a:latin typeface="Century Gothic" panose="020B0502020202020204" pitchFamily="34" charset="0"/>
                <a:cs typeface="Arial" panose="020B0604020202020204" pitchFamily="34" charset="0"/>
              </a:rPr>
              <a:t>Verificar la </a:t>
            </a:r>
            <a:r>
              <a:rPr lang="es-CO" sz="1200" dirty="0" smtClean="0">
                <a:latin typeface="Century Gothic" panose="020B0502020202020204" pitchFamily="34" charset="0"/>
                <a:cs typeface="Arial" panose="020B0604020202020204" pitchFamily="34" charset="0"/>
              </a:rPr>
              <a:t>categorización </a:t>
            </a:r>
            <a:r>
              <a:rPr lang="es-CO" sz="1200" dirty="0">
                <a:latin typeface="Century Gothic" panose="020B0502020202020204" pitchFamily="34" charset="0"/>
                <a:cs typeface="Arial" panose="020B0604020202020204" pitchFamily="34" charset="0"/>
              </a:rPr>
              <a:t>del Subgrupo de las medidas: Día del servidor Público y Zona de Bienestar</a:t>
            </a:r>
            <a:r>
              <a:rPr lang="es-CO" sz="12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a:t>
            </a:r>
            <a:endParaRPr lang="es-CO" altLang="ko-KR" sz="1200" b="1"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pic>
        <p:nvPicPr>
          <p:cNvPr id="30" name="Imagen 29"/>
          <p:cNvPicPr>
            <a:picLocks noChangeAspect="1"/>
          </p:cNvPicPr>
          <p:nvPr/>
        </p:nvPicPr>
        <p:blipFill>
          <a:blip r:embed="rId3"/>
          <a:stretch>
            <a:fillRect/>
          </a:stretch>
        </p:blipFill>
        <p:spPr>
          <a:xfrm>
            <a:off x="6570207" y="1918635"/>
            <a:ext cx="48989" cy="994685"/>
          </a:xfrm>
          <a:prstGeom prst="rect">
            <a:avLst/>
          </a:prstGeom>
          <a:solidFill>
            <a:schemeClr val="bg2">
              <a:lumMod val="90000"/>
            </a:schemeClr>
          </a:solidFill>
        </p:spPr>
      </p:pic>
      <p:grpSp>
        <p:nvGrpSpPr>
          <p:cNvPr id="31" name="Group 8">
            <a:extLst>
              <a:ext uri="{FF2B5EF4-FFF2-40B4-BE49-F238E27FC236}">
                <a16:creationId xmlns:a16="http://schemas.microsoft.com/office/drawing/2014/main" id="{3B22E758-CE8D-4478-8696-8F48C2430AC4}"/>
              </a:ext>
            </a:extLst>
          </p:cNvPr>
          <p:cNvGrpSpPr/>
          <p:nvPr/>
        </p:nvGrpSpPr>
        <p:grpSpPr>
          <a:xfrm>
            <a:off x="2832438" y="3019739"/>
            <a:ext cx="8856579" cy="1616960"/>
            <a:chOff x="2938247" y="3983862"/>
            <a:chExt cx="4752425" cy="1616960"/>
          </a:xfrm>
        </p:grpSpPr>
        <p:sp>
          <p:nvSpPr>
            <p:cNvPr id="32" name="TextBox 9">
              <a:extLst>
                <a:ext uri="{FF2B5EF4-FFF2-40B4-BE49-F238E27FC236}">
                  <a16:creationId xmlns:a16="http://schemas.microsoft.com/office/drawing/2014/main" id="{05699A36-4D24-4C12-918E-DBC4C9FC12F1}"/>
                </a:ext>
              </a:extLst>
            </p:cNvPr>
            <p:cNvSpPr txBox="1"/>
            <p:nvPr/>
          </p:nvSpPr>
          <p:spPr>
            <a:xfrm>
              <a:off x="5437619" y="4000384"/>
              <a:ext cx="2253053" cy="1600438"/>
            </a:xfrm>
            <a:prstGeom prst="rect">
              <a:avLst/>
            </a:prstGeom>
            <a:noFill/>
          </p:spPr>
          <p:txBody>
            <a:bodyPr wrap="square" rtlCol="0">
              <a:spAutoFit/>
            </a:bodyPr>
            <a:lstStyle>
              <a:defPPr>
                <a:defRPr lang="es-CO"/>
              </a:defPPr>
              <a:lvl1pPr>
                <a:defRPr sz="1400" b="1">
                  <a:solidFill>
                    <a:schemeClr val="accent3"/>
                  </a:solidFill>
                  <a:latin typeface="Arial" panose="020B0604020202020204" pitchFamily="34" charset="0"/>
                  <a:cs typeface="Arial" panose="020B0604020202020204" pitchFamily="34" charset="0"/>
                </a:defRPr>
              </a:lvl1pPr>
            </a:lstStyle>
            <a:p>
              <a:pPr algn="just"/>
              <a:r>
                <a:rPr lang="es-CO" dirty="0">
                  <a:solidFill>
                    <a:schemeClr val="accent6">
                      <a:lumMod val="75000"/>
                    </a:schemeClr>
                  </a:solidFill>
                  <a:latin typeface="Century Gothic" panose="020B0502020202020204" pitchFamily="34" charset="0"/>
                </a:rPr>
                <a:t>Acciones Implementadas post auditoria: </a:t>
              </a:r>
            </a:p>
            <a:p>
              <a:r>
                <a:rPr lang="es-CO" sz="1200" b="0" dirty="0" smtClean="0">
                  <a:solidFill>
                    <a:schemeClr val="tx1"/>
                  </a:solidFill>
                  <a:latin typeface="Century Gothic" panose="020B0502020202020204" pitchFamily="34" charset="0"/>
                </a:rPr>
                <a:t>Campaña </a:t>
              </a:r>
              <a:r>
                <a:rPr lang="es-CO" sz="1200" b="0" dirty="0">
                  <a:solidFill>
                    <a:schemeClr val="tx1"/>
                  </a:solidFill>
                  <a:latin typeface="Century Gothic" panose="020B0502020202020204" pitchFamily="34" charset="0"/>
                </a:rPr>
                <a:t>de comunicación a través de la cual se </a:t>
              </a:r>
              <a:r>
                <a:rPr lang="es-CO" sz="1200" b="0" dirty="0" smtClean="0">
                  <a:solidFill>
                    <a:schemeClr val="tx1"/>
                  </a:solidFill>
                  <a:latin typeface="Century Gothic" panose="020B0502020202020204" pitchFamily="34" charset="0"/>
                </a:rPr>
                <a:t>refuerza los </a:t>
              </a:r>
              <a:r>
                <a:rPr lang="es-CO" sz="1200" b="0" dirty="0">
                  <a:solidFill>
                    <a:schemeClr val="tx1"/>
                  </a:solidFill>
                  <a:latin typeface="Century Gothic" panose="020B0502020202020204" pitchFamily="34" charset="0"/>
                </a:rPr>
                <a:t>siguientes </a:t>
              </a:r>
              <a:r>
                <a:rPr lang="es-CO" sz="1200" b="0" dirty="0" smtClean="0">
                  <a:solidFill>
                    <a:schemeClr val="tx1"/>
                  </a:solidFill>
                  <a:latin typeface="Century Gothic" panose="020B0502020202020204" pitchFamily="34" charset="0"/>
                </a:rPr>
                <a:t>elementos:</a:t>
              </a:r>
              <a:endParaRPr lang="es-CO" sz="1200" b="0" dirty="0">
                <a:solidFill>
                  <a:schemeClr val="tx1"/>
                </a:solidFill>
                <a:latin typeface="Century Gothic" panose="020B0502020202020204" pitchFamily="34" charset="0"/>
              </a:endParaRPr>
            </a:p>
            <a:p>
              <a:pPr marL="171450" indent="-171450">
                <a:buFont typeface="Courier New" panose="02070309020205020404" pitchFamily="49" charset="0"/>
                <a:buChar char="o"/>
              </a:pPr>
              <a:r>
                <a:rPr lang="es-CO" sz="1200" b="0" dirty="0" smtClean="0">
                  <a:solidFill>
                    <a:schemeClr val="tx1"/>
                  </a:solidFill>
                  <a:latin typeface="Century Gothic" panose="020B0502020202020204" pitchFamily="34" charset="0"/>
                </a:rPr>
                <a:t>Líderes </a:t>
              </a:r>
              <a:r>
                <a:rPr lang="es-CO" sz="1200" b="0" dirty="0" err="1" smtClean="0">
                  <a:solidFill>
                    <a:schemeClr val="tx1"/>
                  </a:solidFill>
                  <a:latin typeface="Century Gothic" panose="020B0502020202020204" pitchFamily="34" charset="0"/>
                </a:rPr>
                <a:t>efr</a:t>
              </a:r>
              <a:endParaRPr lang="es-CO" sz="1200" b="0" dirty="0">
                <a:solidFill>
                  <a:schemeClr val="tx1"/>
                </a:solidFill>
                <a:latin typeface="Century Gothic" panose="020B0502020202020204" pitchFamily="34" charset="0"/>
              </a:endParaRPr>
            </a:p>
            <a:p>
              <a:pPr marL="171450" indent="-171450">
                <a:buFont typeface="Courier New" panose="02070309020205020404" pitchFamily="49" charset="0"/>
                <a:buChar char="o"/>
              </a:pPr>
              <a:r>
                <a:rPr lang="es-CO" sz="1200" b="0" dirty="0">
                  <a:solidFill>
                    <a:schemeClr val="tx1"/>
                  </a:solidFill>
                  <a:latin typeface="Century Gothic" panose="020B0502020202020204" pitchFamily="34" charset="0"/>
                </a:rPr>
                <a:t>Micrositio </a:t>
              </a:r>
              <a:r>
                <a:rPr lang="es-CO" sz="1200" b="0" dirty="0" err="1" smtClean="0">
                  <a:solidFill>
                    <a:schemeClr val="tx1"/>
                  </a:solidFill>
                  <a:latin typeface="Century Gothic" panose="020B0502020202020204" pitchFamily="34" charset="0"/>
                </a:rPr>
                <a:t>efr</a:t>
              </a:r>
              <a:endParaRPr lang="es-CO" sz="1200" b="0" dirty="0">
                <a:solidFill>
                  <a:schemeClr val="tx1"/>
                </a:solidFill>
                <a:latin typeface="Century Gothic" panose="020B0502020202020204" pitchFamily="34" charset="0"/>
              </a:endParaRPr>
            </a:p>
            <a:p>
              <a:pPr marL="171450" indent="-171450">
                <a:buFont typeface="Courier New" panose="02070309020205020404" pitchFamily="49" charset="0"/>
                <a:buChar char="o"/>
              </a:pPr>
              <a:r>
                <a:rPr lang="es-CO" sz="1200" b="0" dirty="0">
                  <a:solidFill>
                    <a:schemeClr val="tx1"/>
                  </a:solidFill>
                  <a:latin typeface="Century Gothic" panose="020B0502020202020204" pitchFamily="34" charset="0"/>
                </a:rPr>
                <a:t>Canales de comunicación interno y </a:t>
              </a:r>
              <a:r>
                <a:rPr lang="es-CO" sz="1200" b="0" dirty="0" smtClean="0">
                  <a:solidFill>
                    <a:schemeClr val="tx1"/>
                  </a:solidFill>
                  <a:latin typeface="Century Gothic" panose="020B0502020202020204" pitchFamily="34" charset="0"/>
                </a:rPr>
                <a:t>externo.</a:t>
              </a:r>
            </a:p>
            <a:p>
              <a:pPr marL="171450" indent="-171450">
                <a:buFont typeface="Courier New" panose="02070309020205020404" pitchFamily="49" charset="0"/>
                <a:buChar char="o"/>
              </a:pPr>
              <a:r>
                <a:rPr lang="es-CO" sz="1200" b="0" dirty="0" smtClean="0">
                  <a:solidFill>
                    <a:schemeClr val="tx1"/>
                  </a:solidFill>
                  <a:latin typeface="Century Gothic" panose="020B0502020202020204" pitchFamily="34" charset="0"/>
                </a:rPr>
                <a:t>Claridad </a:t>
              </a:r>
              <a:r>
                <a:rPr lang="es-CO" sz="1200" b="0" dirty="0">
                  <a:solidFill>
                    <a:schemeClr val="tx1"/>
                  </a:solidFill>
                  <a:latin typeface="Century Gothic" panose="020B0502020202020204" pitchFamily="34" charset="0"/>
                </a:rPr>
                <a:t>sobre el concepto de conciliación </a:t>
              </a:r>
              <a:r>
                <a:rPr lang="es-CO" sz="1200" b="0" dirty="0" err="1">
                  <a:solidFill>
                    <a:schemeClr val="tx1"/>
                  </a:solidFill>
                  <a:latin typeface="Century Gothic" panose="020B0502020202020204" pitchFamily="34" charset="0"/>
                </a:rPr>
                <a:t>efr</a:t>
              </a:r>
              <a:endParaRPr lang="es-CO" sz="1200" b="0" dirty="0">
                <a:solidFill>
                  <a:schemeClr val="tx1"/>
                </a:solidFill>
                <a:latin typeface="Century Gothic" panose="020B0502020202020204" pitchFamily="34" charset="0"/>
              </a:endParaRPr>
            </a:p>
            <a:p>
              <a:pPr marL="171450" indent="-171450">
                <a:buFont typeface="Courier New" panose="02070309020205020404" pitchFamily="49" charset="0"/>
                <a:buChar char="o"/>
              </a:pPr>
              <a:r>
                <a:rPr lang="es-CO" sz="1200" b="0" dirty="0" smtClean="0">
                  <a:solidFill>
                    <a:schemeClr val="tx1"/>
                  </a:solidFill>
                  <a:latin typeface="Century Gothic" panose="020B0502020202020204" pitchFamily="34" charset="0"/>
                </a:rPr>
                <a:t>Catálogo </a:t>
              </a:r>
              <a:r>
                <a:rPr lang="es-CO" sz="1200" b="0" dirty="0">
                  <a:solidFill>
                    <a:schemeClr val="tx1"/>
                  </a:solidFill>
                  <a:latin typeface="Century Gothic" panose="020B0502020202020204" pitchFamily="34" charset="0"/>
                </a:rPr>
                <a:t>de Medidas de Conciliación</a:t>
              </a:r>
              <a:r>
                <a:rPr lang="es-CO" sz="1200" b="0" dirty="0" smtClean="0">
                  <a:solidFill>
                    <a:schemeClr val="tx1"/>
                  </a:solidFill>
                  <a:latin typeface="Century Gothic" panose="020B0502020202020204" pitchFamily="34" charset="0"/>
                </a:rPr>
                <a:t>. </a:t>
              </a:r>
              <a:endParaRPr lang="es-CO" sz="1200" b="0" dirty="0">
                <a:solidFill>
                  <a:schemeClr val="tx1"/>
                </a:solidFill>
                <a:latin typeface="Century Gothic" panose="020B0502020202020204" pitchFamily="34" charset="0"/>
              </a:endParaRPr>
            </a:p>
          </p:txBody>
        </p:sp>
        <p:sp>
          <p:nvSpPr>
            <p:cNvPr id="33" name="TextBox 10">
              <a:extLst>
                <a:ext uri="{FF2B5EF4-FFF2-40B4-BE49-F238E27FC236}">
                  <a16:creationId xmlns:a16="http://schemas.microsoft.com/office/drawing/2014/main" id="{213F26ED-ACD1-45F1-B9AF-C0BBD5904A20}"/>
                </a:ext>
              </a:extLst>
            </p:cNvPr>
            <p:cNvSpPr txBox="1"/>
            <p:nvPr/>
          </p:nvSpPr>
          <p:spPr>
            <a:xfrm>
              <a:off x="2938247" y="3983862"/>
              <a:ext cx="2531875" cy="307777"/>
            </a:xfrm>
            <a:prstGeom prst="rect">
              <a:avLst/>
            </a:prstGeom>
            <a:noFill/>
          </p:spPr>
          <p:txBody>
            <a:bodyPr wrap="square" rtlCol="0">
              <a:spAutoFit/>
            </a:bodyPr>
            <a:lstStyle/>
            <a:p>
              <a:pPr algn="just"/>
              <a:r>
                <a:rPr lang="es-CO" altLang="ko-KR" sz="1400" b="1" dirty="0">
                  <a:solidFill>
                    <a:schemeClr val="accent1"/>
                  </a:solidFill>
                  <a:latin typeface="Century Gothic" panose="020B0502020202020204" pitchFamily="34" charset="0"/>
                  <a:cs typeface="Arial" panose="020B0604020202020204" pitchFamily="34" charset="0"/>
                </a:rPr>
                <a:t>Oportunidad de Mejora</a:t>
              </a:r>
            </a:p>
          </p:txBody>
        </p:sp>
      </p:grpSp>
      <p:sp>
        <p:nvSpPr>
          <p:cNvPr id="34" name="TextBox 10">
            <a:extLst>
              <a:ext uri="{FF2B5EF4-FFF2-40B4-BE49-F238E27FC236}">
                <a16:creationId xmlns:a16="http://schemas.microsoft.com/office/drawing/2014/main" id="{213F26ED-ACD1-45F1-B9AF-C0BBD5904A20}"/>
              </a:ext>
            </a:extLst>
          </p:cNvPr>
          <p:cNvSpPr txBox="1"/>
          <p:nvPr/>
        </p:nvSpPr>
        <p:spPr>
          <a:xfrm>
            <a:off x="2880949" y="3246694"/>
            <a:ext cx="4472163" cy="1461939"/>
          </a:xfrm>
          <a:prstGeom prst="rect">
            <a:avLst/>
          </a:prstGeom>
          <a:noFill/>
        </p:spPr>
        <p:txBody>
          <a:bodyPr wrap="square" rtlCol="0">
            <a:spAutoFit/>
          </a:bodyPr>
          <a:lstStyle/>
          <a:p>
            <a:pPr algn="just"/>
            <a:r>
              <a:rPr lang="es-CO" sz="12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Comunicación interna:</a:t>
            </a:r>
          </a:p>
          <a:p>
            <a:pPr algn="just"/>
            <a:r>
              <a:rPr lang="es-ES" sz="1100" dirty="0">
                <a:solidFill>
                  <a:schemeClr val="dk1"/>
                </a:solidFill>
                <a:latin typeface="Century Gothic" panose="020B0502020202020204" pitchFamily="34" charset="0"/>
                <a:cs typeface="Arial" panose="020B0604020202020204" pitchFamily="34" charset="0"/>
              </a:rPr>
              <a:t>Conforme a los resultados obtenidos en la consulta a funcionarios, se encontraron oportunidades de mejora relacionadas con la necesidad de reforzar la comunicación de los siguientes elementos: o La oferta de conciliación para aumentar su conocimiento. </a:t>
            </a:r>
          </a:p>
          <a:p>
            <a:pPr algn="just"/>
            <a:r>
              <a:rPr lang="es-ES" sz="1100" dirty="0">
                <a:solidFill>
                  <a:schemeClr val="dk1"/>
                </a:solidFill>
                <a:latin typeface="Century Gothic" panose="020B0502020202020204" pitchFamily="34" charset="0"/>
                <a:cs typeface="Arial" panose="020B0604020202020204" pitchFamily="34" charset="0"/>
              </a:rPr>
              <a:t>o Director y Manager </a:t>
            </a:r>
            <a:r>
              <a:rPr lang="es-ES" sz="1100" dirty="0" err="1">
                <a:solidFill>
                  <a:schemeClr val="dk1"/>
                </a:solidFill>
                <a:latin typeface="Century Gothic" panose="020B0502020202020204" pitchFamily="34" charset="0"/>
                <a:cs typeface="Arial" panose="020B0604020202020204" pitchFamily="34" charset="0"/>
              </a:rPr>
              <a:t>efr</a:t>
            </a:r>
            <a:r>
              <a:rPr lang="es-ES" sz="1100" dirty="0">
                <a:solidFill>
                  <a:schemeClr val="dk1"/>
                </a:solidFill>
                <a:latin typeface="Century Gothic" panose="020B0502020202020204" pitchFamily="34" charset="0"/>
                <a:cs typeface="Arial" panose="020B0604020202020204" pitchFamily="34" charset="0"/>
              </a:rPr>
              <a:t> </a:t>
            </a:r>
          </a:p>
          <a:p>
            <a:pPr algn="just"/>
            <a:r>
              <a:rPr lang="es-ES" sz="1100" dirty="0">
                <a:solidFill>
                  <a:schemeClr val="dk1"/>
                </a:solidFill>
                <a:latin typeface="Century Gothic" panose="020B0502020202020204" pitchFamily="34" charset="0"/>
                <a:cs typeface="Arial" panose="020B0604020202020204" pitchFamily="34" charset="0"/>
              </a:rPr>
              <a:t>o Mayor divulgación del canal (consulta funcionarios) </a:t>
            </a:r>
            <a:endParaRPr lang="es-CO" sz="1100" dirty="0">
              <a:latin typeface="Century Gothic" panose="020B0502020202020204" pitchFamily="34" charset="0"/>
              <a:cs typeface="Arial" panose="020B0604020202020204" pitchFamily="34" charset="0"/>
            </a:endParaRPr>
          </a:p>
        </p:txBody>
      </p:sp>
      <p:pic>
        <p:nvPicPr>
          <p:cNvPr id="35" name="Imagen 34"/>
          <p:cNvPicPr>
            <a:picLocks noChangeAspect="1"/>
          </p:cNvPicPr>
          <p:nvPr/>
        </p:nvPicPr>
        <p:blipFill>
          <a:blip r:embed="rId3"/>
          <a:stretch>
            <a:fillRect/>
          </a:stretch>
        </p:blipFill>
        <p:spPr>
          <a:xfrm>
            <a:off x="7372929" y="3325548"/>
            <a:ext cx="48989" cy="994685"/>
          </a:xfrm>
          <a:prstGeom prst="rect">
            <a:avLst/>
          </a:prstGeom>
          <a:solidFill>
            <a:schemeClr val="bg2">
              <a:lumMod val="90000"/>
            </a:schemeClr>
          </a:solidFill>
        </p:spPr>
      </p:pic>
      <p:grpSp>
        <p:nvGrpSpPr>
          <p:cNvPr id="36" name="Group 8">
            <a:extLst>
              <a:ext uri="{FF2B5EF4-FFF2-40B4-BE49-F238E27FC236}">
                <a16:creationId xmlns:a16="http://schemas.microsoft.com/office/drawing/2014/main" id="{3B22E758-CE8D-4478-8696-8F48C2430AC4}"/>
              </a:ext>
            </a:extLst>
          </p:cNvPr>
          <p:cNvGrpSpPr/>
          <p:nvPr/>
        </p:nvGrpSpPr>
        <p:grpSpPr>
          <a:xfrm>
            <a:off x="3171310" y="4775178"/>
            <a:ext cx="8855437" cy="1650352"/>
            <a:chOff x="2889015" y="4172759"/>
            <a:chExt cx="4751812" cy="1650352"/>
          </a:xfrm>
        </p:grpSpPr>
        <p:sp>
          <p:nvSpPr>
            <p:cNvPr id="37" name="TextBox 9">
              <a:extLst>
                <a:ext uri="{FF2B5EF4-FFF2-40B4-BE49-F238E27FC236}">
                  <a16:creationId xmlns:a16="http://schemas.microsoft.com/office/drawing/2014/main" id="{05699A36-4D24-4C12-918E-DBC4C9FC12F1}"/>
                </a:ext>
              </a:extLst>
            </p:cNvPr>
            <p:cNvSpPr txBox="1"/>
            <p:nvPr/>
          </p:nvSpPr>
          <p:spPr>
            <a:xfrm>
              <a:off x="5438857" y="4222673"/>
              <a:ext cx="2201970" cy="1600438"/>
            </a:xfrm>
            <a:prstGeom prst="rect">
              <a:avLst/>
            </a:prstGeom>
            <a:noFill/>
          </p:spPr>
          <p:txBody>
            <a:bodyPr wrap="square" rtlCol="0">
              <a:spAutoFit/>
            </a:bodyPr>
            <a:lstStyle>
              <a:defPPr>
                <a:defRPr lang="es-CO"/>
              </a:defPPr>
              <a:lvl1pPr>
                <a:defRPr sz="1400" b="1">
                  <a:solidFill>
                    <a:schemeClr val="accent3"/>
                  </a:solidFill>
                  <a:latin typeface="Arial" panose="020B0604020202020204" pitchFamily="34" charset="0"/>
                  <a:cs typeface="Arial" panose="020B0604020202020204" pitchFamily="34" charset="0"/>
                </a:defRPr>
              </a:lvl1pPr>
            </a:lstStyle>
            <a:p>
              <a:pPr algn="just"/>
              <a:r>
                <a:rPr lang="es-CO" dirty="0">
                  <a:solidFill>
                    <a:schemeClr val="accent6">
                      <a:lumMod val="75000"/>
                    </a:schemeClr>
                  </a:solidFill>
                  <a:latin typeface="Century Gothic" panose="020B0502020202020204" pitchFamily="34" charset="0"/>
                </a:rPr>
                <a:t>Acciones Implementadas post auditoria: </a:t>
              </a:r>
            </a:p>
            <a:p>
              <a:pPr lvl="0">
                <a:defRPr/>
              </a:pPr>
              <a:r>
                <a:rPr lang="es-ES" sz="1200" b="0" dirty="0">
                  <a:solidFill>
                    <a:schemeClr val="dk1"/>
                  </a:solidFill>
                  <a:latin typeface="Century Gothic" panose="020B0502020202020204" pitchFamily="34" charset="0"/>
                </a:rPr>
                <a:t>Se actualizó la Guía para la Prevención del Acoso Laboral </a:t>
              </a:r>
              <a:r>
                <a:rPr lang="es-ES" sz="1200" b="0" dirty="0" smtClean="0">
                  <a:solidFill>
                    <a:schemeClr val="dk1"/>
                  </a:solidFill>
                  <a:latin typeface="Century Gothic" panose="020B0502020202020204" pitchFamily="34" charset="0"/>
                </a:rPr>
                <a:t>de tal </a:t>
              </a:r>
              <a:r>
                <a:rPr lang="es-ES" sz="1200" b="0" dirty="0">
                  <a:solidFill>
                    <a:schemeClr val="dk1"/>
                  </a:solidFill>
                  <a:latin typeface="Century Gothic" panose="020B0502020202020204" pitchFamily="34" charset="0"/>
                </a:rPr>
                <a:t>forma que se atendieron las observaciones recibidas y </a:t>
              </a:r>
              <a:r>
                <a:rPr lang="es-ES" sz="1200" b="0" dirty="0" smtClean="0">
                  <a:solidFill>
                    <a:schemeClr val="dk1"/>
                  </a:solidFill>
                  <a:latin typeface="Century Gothic" panose="020B0502020202020204" pitchFamily="34" charset="0"/>
                </a:rPr>
                <a:t>Se generó </a:t>
              </a:r>
              <a:r>
                <a:rPr lang="es-ES" sz="1200" b="0" dirty="0">
                  <a:solidFill>
                    <a:schemeClr val="dk1"/>
                  </a:solidFill>
                  <a:latin typeface="Century Gothic" panose="020B0502020202020204" pitchFamily="34" charset="0"/>
                </a:rPr>
                <a:t>la segunda versión de este </a:t>
              </a:r>
              <a:r>
                <a:rPr lang="es-ES" sz="1200" b="0" dirty="0" smtClean="0">
                  <a:solidFill>
                    <a:schemeClr val="dk1"/>
                  </a:solidFill>
                  <a:latin typeface="Century Gothic" panose="020B0502020202020204" pitchFamily="34" charset="0"/>
                </a:rPr>
                <a:t>documento, la </a:t>
              </a:r>
              <a:r>
                <a:rPr lang="es-ES" sz="1200" b="0" dirty="0">
                  <a:solidFill>
                    <a:schemeClr val="dk1"/>
                  </a:solidFill>
                  <a:latin typeface="Century Gothic" panose="020B0502020202020204" pitchFamily="34" charset="0"/>
                </a:rPr>
                <a:t>cual fue aprobada </a:t>
              </a:r>
              <a:r>
                <a:rPr lang="es-ES" sz="1200" b="0" dirty="0" smtClean="0">
                  <a:solidFill>
                    <a:schemeClr val="dk1"/>
                  </a:solidFill>
                  <a:latin typeface="Century Gothic" panose="020B0502020202020204" pitchFamily="34" charset="0"/>
                </a:rPr>
                <a:t>por </a:t>
              </a:r>
              <a:r>
                <a:rPr lang="es-ES" sz="1200" b="0" dirty="0">
                  <a:solidFill>
                    <a:schemeClr val="dk1"/>
                  </a:solidFill>
                  <a:latin typeface="Century Gothic" panose="020B0502020202020204" pitchFamily="34" charset="0"/>
                </a:rPr>
                <a:t>el </a:t>
              </a:r>
              <a:r>
                <a:rPr lang="es-ES" sz="1200" b="0" dirty="0" smtClean="0">
                  <a:solidFill>
                    <a:schemeClr val="dk1"/>
                  </a:solidFill>
                  <a:latin typeface="Century Gothic" panose="020B0502020202020204" pitchFamily="34" charset="0"/>
                </a:rPr>
                <a:t>Comité </a:t>
              </a:r>
              <a:r>
                <a:rPr lang="es-ES" sz="1200" b="0" dirty="0">
                  <a:solidFill>
                    <a:schemeClr val="dk1"/>
                  </a:solidFill>
                  <a:latin typeface="Century Gothic" panose="020B0502020202020204" pitchFamily="34" charset="0"/>
                </a:rPr>
                <a:t>de </a:t>
              </a:r>
              <a:r>
                <a:rPr lang="es-ES" sz="1200" b="0" dirty="0" smtClean="0">
                  <a:solidFill>
                    <a:schemeClr val="dk1"/>
                  </a:solidFill>
                  <a:latin typeface="Century Gothic" panose="020B0502020202020204" pitchFamily="34" charset="0"/>
                </a:rPr>
                <a:t>Convivencia Laboral </a:t>
              </a:r>
              <a:r>
                <a:rPr lang="es-ES" sz="1200" b="0" dirty="0">
                  <a:solidFill>
                    <a:schemeClr val="dk1"/>
                  </a:solidFill>
                  <a:latin typeface="Century Gothic" panose="020B0502020202020204" pitchFamily="34" charset="0"/>
                </a:rPr>
                <a:t>y da respuesta a la Directiva presidencial del 8 de marzo del </a:t>
              </a:r>
              <a:r>
                <a:rPr lang="es-ES" sz="1200" b="0" dirty="0" smtClean="0">
                  <a:solidFill>
                    <a:schemeClr val="dk1"/>
                  </a:solidFill>
                  <a:latin typeface="Century Gothic" panose="020B0502020202020204" pitchFamily="34" charset="0"/>
                </a:rPr>
                <a:t>2022.</a:t>
              </a:r>
              <a:endParaRPr lang="es-ES" sz="1200" b="0" dirty="0">
                <a:solidFill>
                  <a:schemeClr val="dk1"/>
                </a:solidFill>
                <a:latin typeface="Century Gothic" panose="020B0502020202020204" pitchFamily="34" charset="0"/>
              </a:endParaRPr>
            </a:p>
          </p:txBody>
        </p:sp>
        <p:sp>
          <p:nvSpPr>
            <p:cNvPr id="38" name="TextBox 10">
              <a:extLst>
                <a:ext uri="{FF2B5EF4-FFF2-40B4-BE49-F238E27FC236}">
                  <a16:creationId xmlns:a16="http://schemas.microsoft.com/office/drawing/2014/main" id="{213F26ED-ACD1-45F1-B9AF-C0BBD5904A20}"/>
                </a:ext>
              </a:extLst>
            </p:cNvPr>
            <p:cNvSpPr txBox="1"/>
            <p:nvPr/>
          </p:nvSpPr>
          <p:spPr>
            <a:xfrm>
              <a:off x="2889015" y="4172759"/>
              <a:ext cx="2531875" cy="307777"/>
            </a:xfrm>
            <a:prstGeom prst="rect">
              <a:avLst/>
            </a:prstGeom>
            <a:noFill/>
          </p:spPr>
          <p:txBody>
            <a:bodyPr wrap="square" rtlCol="0">
              <a:spAutoFit/>
            </a:bodyPr>
            <a:lstStyle/>
            <a:p>
              <a:pPr algn="just"/>
              <a:r>
                <a:rPr lang="es-CO" altLang="ko-KR" sz="1400" b="1" dirty="0" smtClean="0">
                  <a:solidFill>
                    <a:schemeClr val="accent1"/>
                  </a:solidFill>
                  <a:latin typeface="Century Gothic" panose="020B0502020202020204" pitchFamily="34" charset="0"/>
                  <a:cs typeface="Arial" panose="020B0604020202020204" pitchFamily="34" charset="0"/>
                </a:rPr>
                <a:t>Observaciones</a:t>
              </a:r>
              <a:endParaRPr lang="es-CO" altLang="ko-KR" sz="1400" b="1" dirty="0">
                <a:solidFill>
                  <a:schemeClr val="accent1"/>
                </a:solidFill>
                <a:latin typeface="Century Gothic" panose="020B0502020202020204" pitchFamily="34" charset="0"/>
                <a:cs typeface="Arial" panose="020B0604020202020204" pitchFamily="34" charset="0"/>
              </a:endParaRPr>
            </a:p>
          </p:txBody>
        </p:sp>
      </p:grpSp>
      <p:sp>
        <p:nvSpPr>
          <p:cNvPr id="39" name="TextBox 10">
            <a:extLst>
              <a:ext uri="{FF2B5EF4-FFF2-40B4-BE49-F238E27FC236}">
                <a16:creationId xmlns:a16="http://schemas.microsoft.com/office/drawing/2014/main" id="{213F26ED-ACD1-45F1-B9AF-C0BBD5904A20}"/>
              </a:ext>
            </a:extLst>
          </p:cNvPr>
          <p:cNvSpPr txBox="1"/>
          <p:nvPr/>
        </p:nvSpPr>
        <p:spPr>
          <a:xfrm>
            <a:off x="3137826" y="5042341"/>
            <a:ext cx="4739627" cy="1661993"/>
          </a:xfrm>
          <a:prstGeom prst="rect">
            <a:avLst/>
          </a:prstGeom>
          <a:noFill/>
        </p:spPr>
        <p:txBody>
          <a:bodyPr wrap="square" rtlCol="0">
            <a:spAutoFit/>
          </a:bodyPr>
          <a:lstStyle/>
          <a:p>
            <a:r>
              <a:rPr lang="es-CO" sz="1200"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Procesos- Protocolo </a:t>
            </a:r>
            <a:r>
              <a:rPr lang="es-CO" sz="1200" dirty="0" err="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Antimobbing</a:t>
            </a:r>
            <a:r>
              <a:rPr lang="es-CO" sz="1200"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a:t>
            </a:r>
          </a:p>
          <a:p>
            <a:r>
              <a:rPr lang="es-ES" sz="1000" dirty="0">
                <a:solidFill>
                  <a:schemeClr val="dk1"/>
                </a:solidFill>
                <a:latin typeface="Century Gothic" panose="020B0502020202020204" pitchFamily="34" charset="0"/>
                <a:cs typeface="Arial" panose="020B0604020202020204" pitchFamily="34" charset="0"/>
              </a:rPr>
              <a:t>Con respecto a la Guía para la Prevención del Acoso Laboral y Acoso Sexual en el Ministerio De Hacienda y Crédito Público, (Protocolo </a:t>
            </a:r>
            <a:r>
              <a:rPr lang="es-ES" sz="1000" dirty="0" err="1">
                <a:solidFill>
                  <a:schemeClr val="dk1"/>
                </a:solidFill>
                <a:latin typeface="Century Gothic" panose="020B0502020202020204" pitchFamily="34" charset="0"/>
                <a:cs typeface="Arial" panose="020B0604020202020204" pitchFamily="34" charset="0"/>
              </a:rPr>
              <a:t>antimobbing</a:t>
            </a:r>
            <a:r>
              <a:rPr lang="es-ES" sz="1000" dirty="0">
                <a:solidFill>
                  <a:schemeClr val="dk1"/>
                </a:solidFill>
                <a:latin typeface="Century Gothic" panose="020B0502020202020204" pitchFamily="34" charset="0"/>
                <a:cs typeface="Arial" panose="020B0604020202020204" pitchFamily="34" charset="0"/>
              </a:rPr>
              <a:t>): </a:t>
            </a:r>
          </a:p>
          <a:p>
            <a:r>
              <a:rPr lang="es-ES" sz="1000" dirty="0">
                <a:solidFill>
                  <a:schemeClr val="dk1"/>
                </a:solidFill>
                <a:latin typeface="Century Gothic" panose="020B0502020202020204" pitchFamily="34" charset="0"/>
                <a:cs typeface="Arial" panose="020B0604020202020204" pitchFamily="34" charset="0"/>
              </a:rPr>
              <a:t>• No es claro si este documento es impulsado por la Alta Dirección. </a:t>
            </a:r>
          </a:p>
          <a:p>
            <a:r>
              <a:rPr lang="es-ES" sz="1000" dirty="0">
                <a:solidFill>
                  <a:schemeClr val="dk1"/>
                </a:solidFill>
                <a:latin typeface="Century Gothic" panose="020B0502020202020204" pitchFamily="34" charset="0"/>
                <a:cs typeface="Arial" panose="020B0604020202020204" pitchFamily="34" charset="0"/>
              </a:rPr>
              <a:t>• El documento no contiene la fecha de realización y tampoco es visible cuándo se hace su revisión periódica. </a:t>
            </a:r>
          </a:p>
          <a:p>
            <a:r>
              <a:rPr lang="es-ES" sz="1000" dirty="0">
                <a:solidFill>
                  <a:schemeClr val="dk1"/>
                </a:solidFill>
                <a:latin typeface="Century Gothic" panose="020B0502020202020204" pitchFamily="34" charset="0"/>
                <a:cs typeface="Arial" panose="020B0604020202020204" pitchFamily="34" charset="0"/>
              </a:rPr>
              <a:t>• No se respeta el anonimato, de hecho, en esta guía se establece: “Es importante tener en cuenta que para interponer la queja es recomendable: ..no permitir anónimos dentro de la queja.” </a:t>
            </a:r>
          </a:p>
        </p:txBody>
      </p:sp>
      <p:pic>
        <p:nvPicPr>
          <p:cNvPr id="40" name="Imagen 39"/>
          <p:cNvPicPr>
            <a:picLocks noChangeAspect="1"/>
          </p:cNvPicPr>
          <p:nvPr/>
        </p:nvPicPr>
        <p:blipFill>
          <a:blip r:embed="rId3"/>
          <a:stretch>
            <a:fillRect/>
          </a:stretch>
        </p:blipFill>
        <p:spPr>
          <a:xfrm>
            <a:off x="7877454" y="4896481"/>
            <a:ext cx="45719" cy="1517134"/>
          </a:xfrm>
          <a:prstGeom prst="rect">
            <a:avLst/>
          </a:prstGeom>
          <a:solidFill>
            <a:schemeClr val="bg2">
              <a:lumMod val="90000"/>
            </a:schemeClr>
          </a:solidFill>
        </p:spPr>
      </p:pic>
      <p:pic>
        <p:nvPicPr>
          <p:cNvPr id="41" name="Imagen 40"/>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2321725" y="3420707"/>
            <a:ext cx="280440" cy="621846"/>
          </a:xfrm>
          <a:prstGeom prst="rect">
            <a:avLst/>
          </a:prstGeom>
          <a:solidFill>
            <a:schemeClr val="bg1"/>
          </a:solidFill>
          <a:ln>
            <a:noFill/>
          </a:ln>
        </p:spPr>
      </p:pic>
      <p:sp>
        <p:nvSpPr>
          <p:cNvPr id="42" name="Rectangle 9">
            <a:extLst>
              <a:ext uri="{FF2B5EF4-FFF2-40B4-BE49-F238E27FC236}">
                <a16:creationId xmlns:a16="http://schemas.microsoft.com/office/drawing/2014/main" id="{4B3541E3-E05C-4014-A384-7454EDDEA91E}"/>
              </a:ext>
            </a:extLst>
          </p:cNvPr>
          <p:cNvSpPr/>
          <p:nvPr/>
        </p:nvSpPr>
        <p:spPr>
          <a:xfrm>
            <a:off x="1835497" y="2270847"/>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4"/>
              </a:solidFill>
              <a:latin typeface="Century Gothic" panose="020B0502020202020204" pitchFamily="34" charset="0"/>
            </a:endParaRPr>
          </a:p>
        </p:txBody>
      </p:sp>
    </p:spTree>
    <p:extLst>
      <p:ext uri="{BB962C8B-B14F-4D97-AF65-F5344CB8AC3E}">
        <p14:creationId xmlns:p14="http://schemas.microsoft.com/office/powerpoint/2010/main" val="1407050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A6852AAB-5AA3-4F1B-A7AA-AF46EC1D6289}"/>
              </a:ext>
            </a:extLst>
          </p:cNvPr>
          <p:cNvGraphicFramePr>
            <a:graphicFrameLocks noGrp="1"/>
          </p:cNvGraphicFramePr>
          <p:nvPr>
            <p:extLst>
              <p:ext uri="{D42A27DB-BD31-4B8C-83A1-F6EECF244321}">
                <p14:modId xmlns:p14="http://schemas.microsoft.com/office/powerpoint/2010/main" val="716773689"/>
              </p:ext>
            </p:extLst>
          </p:nvPr>
        </p:nvGraphicFramePr>
        <p:xfrm>
          <a:off x="659477" y="2014645"/>
          <a:ext cx="11043829" cy="4150360"/>
        </p:xfrm>
        <a:graphic>
          <a:graphicData uri="http://schemas.openxmlformats.org/drawingml/2006/table">
            <a:tbl>
              <a:tblPr firstRow="1" bandRow="1">
                <a:tableStyleId>{68D230F3-CF80-4859-8CE7-A43EE81993B5}</a:tableStyleId>
              </a:tblPr>
              <a:tblGrid>
                <a:gridCol w="5560036">
                  <a:extLst>
                    <a:ext uri="{9D8B030D-6E8A-4147-A177-3AD203B41FA5}">
                      <a16:colId xmlns:a16="http://schemas.microsoft.com/office/drawing/2014/main" val="1893306759"/>
                    </a:ext>
                  </a:extLst>
                </a:gridCol>
                <a:gridCol w="5483793">
                  <a:extLst>
                    <a:ext uri="{9D8B030D-6E8A-4147-A177-3AD203B41FA5}">
                      <a16:colId xmlns:a16="http://schemas.microsoft.com/office/drawing/2014/main" val="3363134176"/>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dirty="0" smtClean="0">
                          <a:latin typeface="Century Gothic" panose="020B0502020202020204" pitchFamily="34" charset="0"/>
                          <a:cs typeface="Arial" panose="020B0604020202020204" pitchFamily="34" charset="0"/>
                        </a:rPr>
                        <a:t>Oportunidad </a:t>
                      </a:r>
                      <a:r>
                        <a:rPr lang="es-CO" sz="1600" dirty="0">
                          <a:latin typeface="Century Gothic" panose="020B0502020202020204" pitchFamily="34" charset="0"/>
                          <a:cs typeface="Arial" panose="020B0604020202020204" pitchFamily="34" charset="0"/>
                        </a:rPr>
                        <a:t>de </a:t>
                      </a:r>
                      <a:r>
                        <a:rPr lang="es-CO" sz="1600" dirty="0" smtClean="0">
                          <a:latin typeface="Century Gothic" panose="020B0502020202020204" pitchFamily="34" charset="0"/>
                          <a:cs typeface="Arial" panose="020B0604020202020204" pitchFamily="34" charset="0"/>
                        </a:rPr>
                        <a:t>Mejora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400" dirty="0">
                        <a:latin typeface="Century Gothic" panose="020B0502020202020204" pitchFamily="34" charset="0"/>
                      </a:endParaRPr>
                    </a:p>
                    <a:p>
                      <a:pPr algn="just"/>
                      <a:r>
                        <a:rPr lang="es-ES" sz="1400" b="0" u="none" strike="noStrike" kern="1200" baseline="0" dirty="0">
                          <a:latin typeface="Century Gothic" panose="020B0502020202020204" pitchFamily="34" charset="0"/>
                          <a:cs typeface="Arial" panose="020B0604020202020204" pitchFamily="34" charset="0"/>
                        </a:rPr>
                        <a:t>Las metas del objetivo dos sobre “Lograr la cobertura del 97,5% de los funcionarios/as que por su cargo pueden acceder a medidas de flexibilidad temporal y el 70% de Servidores que pueden acceder a flexibilidad espacial” no son claras con respecto a los indicadores </a:t>
                      </a:r>
                      <a:r>
                        <a:rPr lang="es-ES" sz="1400" b="0" u="none" strike="noStrike" kern="1200" baseline="0" dirty="0" err="1">
                          <a:latin typeface="Century Gothic" panose="020B0502020202020204" pitchFamily="34" charset="0"/>
                          <a:cs typeface="Arial" panose="020B0604020202020204" pitchFamily="34" charset="0"/>
                        </a:rPr>
                        <a:t>efr</a:t>
                      </a:r>
                      <a:r>
                        <a:rPr lang="es-ES" sz="1400" b="0" u="none" strike="noStrike" kern="1200" baseline="0" dirty="0">
                          <a:latin typeface="Century Gothic" panose="020B0502020202020204" pitchFamily="34" charset="0"/>
                          <a:cs typeface="Arial" panose="020B0604020202020204" pitchFamily="34" charset="0"/>
                        </a:rPr>
                        <a:t> actuales acerca del uso de las medidas de flexibilidad temporal y </a:t>
                      </a:r>
                      <a:r>
                        <a:rPr lang="es-ES" sz="1400" b="0" u="none" strike="noStrike" kern="1200" baseline="0" dirty="0" smtClean="0">
                          <a:latin typeface="Century Gothic" panose="020B0502020202020204" pitchFamily="34" charset="0"/>
                          <a:cs typeface="Arial" panose="020B0604020202020204" pitchFamily="34" charset="0"/>
                        </a:rPr>
                        <a:t>espacial.</a:t>
                      </a:r>
                      <a:endParaRPr lang="es-ES" sz="1400" b="0" u="none" strike="noStrike" kern="1200" baseline="0" dirty="0">
                        <a:latin typeface="Century Gothic" panose="020B0502020202020204" pitchFamily="34" charset="0"/>
                        <a:cs typeface="Arial" panose="020B0604020202020204" pitchFamily="34" charset="0"/>
                      </a:endParaRPr>
                    </a:p>
                    <a:p>
                      <a:endParaRPr lang="es-CO" sz="1000" dirty="0">
                        <a:latin typeface="Century Gothic" panose="020B0502020202020204" pitchFamily="34" charset="0"/>
                        <a:cs typeface="Arial" panose="020B0604020202020204" pitchFamily="34" charset="0"/>
                      </a:endParaRPr>
                    </a:p>
                  </a:txBody>
                  <a:tcPr/>
                </a:tc>
                <a:tc hMerge="1">
                  <a:txBody>
                    <a:bodyPr/>
                    <a:lstStyle/>
                    <a:p>
                      <a:r>
                        <a:rPr lang="es-CO" sz="1000" dirty="0"/>
                        <a:t>Objetivos de Mejora: </a:t>
                      </a:r>
                    </a:p>
                    <a:p>
                      <a:endParaRPr lang="es-CO" sz="1000" b="0" i="0" u="none" strike="noStrike" kern="1200" baseline="0" dirty="0">
                        <a:solidFill>
                          <a:schemeClr val="dk1"/>
                        </a:solidFill>
                        <a:latin typeface="+mn-lt"/>
                        <a:ea typeface="+mn-ea"/>
                        <a:cs typeface="+mn-cs"/>
                      </a:endParaRPr>
                    </a:p>
                    <a:p>
                      <a:r>
                        <a:rPr lang="es-ES" sz="1000" b="0" i="0" u="none" strike="noStrike" kern="1200" baseline="0" dirty="0">
                          <a:solidFill>
                            <a:schemeClr val="dk1"/>
                          </a:solidFill>
                          <a:latin typeface="+mn-lt"/>
                          <a:ea typeface="+mn-ea"/>
                          <a:cs typeface="+mn-cs"/>
                        </a:rPr>
                        <a:t>. </a:t>
                      </a:r>
                      <a:endParaRPr lang="es-CO" sz="1000" dirty="0"/>
                    </a:p>
                  </a:txBody>
                  <a:tcPr/>
                </a:tc>
                <a:extLst>
                  <a:ext uri="{0D108BD9-81ED-4DB2-BD59-A6C34878D82A}">
                    <a16:rowId xmlns:a16="http://schemas.microsoft.com/office/drawing/2014/main" val="2868921481"/>
                  </a:ext>
                </a:extLst>
              </a:tr>
              <a:tr h="370840">
                <a:tc>
                  <a:txBody>
                    <a:bodyPr/>
                    <a:lstStyle/>
                    <a:p>
                      <a:pPr algn="ctr"/>
                      <a:r>
                        <a:rPr lang="es-CO" sz="1600" b="1" dirty="0" smtClean="0">
                          <a:latin typeface="Century Gothic" panose="020B0502020202020204" pitchFamily="34" charset="0"/>
                          <a:cs typeface="Arial" panose="020B0604020202020204" pitchFamily="34" charset="0"/>
                        </a:rPr>
                        <a:t>Texto aprobado </a:t>
                      </a:r>
                      <a:r>
                        <a:rPr lang="es-CO" sz="1600" b="1" dirty="0">
                          <a:latin typeface="Century Gothic" panose="020B0502020202020204" pitchFamily="34" charset="0"/>
                          <a:cs typeface="Arial" panose="020B0604020202020204" pitchFamily="34" charset="0"/>
                        </a:rPr>
                        <a:t>en </a:t>
                      </a:r>
                      <a:r>
                        <a:rPr lang="es-CO" sz="1600" b="1" dirty="0" smtClean="0">
                          <a:latin typeface="Century Gothic" panose="020B0502020202020204" pitchFamily="34" charset="0"/>
                          <a:cs typeface="Arial" panose="020B0604020202020204" pitchFamily="34" charset="0"/>
                        </a:rPr>
                        <a:t>el Comité de 1-06-2022</a:t>
                      </a:r>
                      <a:endParaRPr lang="es-CO" sz="1600" b="1" dirty="0">
                        <a:latin typeface="Century Gothic" panose="020B0502020202020204" pitchFamily="34" charset="0"/>
                        <a:cs typeface="Arial" panose="020B0604020202020204" pitchFamily="34" charset="0"/>
                      </a:endParaRPr>
                    </a:p>
                  </a:txBody>
                  <a:tcPr/>
                </a:tc>
                <a:tc>
                  <a:txBody>
                    <a:bodyPr/>
                    <a:lstStyle/>
                    <a:p>
                      <a:pPr algn="ctr"/>
                      <a:r>
                        <a:rPr lang="es-CO" sz="1600" b="1" dirty="0">
                          <a:latin typeface="Century Gothic" panose="020B0502020202020204" pitchFamily="34" charset="0"/>
                          <a:cs typeface="Arial" panose="020B0604020202020204" pitchFamily="34" charset="0"/>
                        </a:rPr>
                        <a:t>Propuesta de ajuste para aprobación</a:t>
                      </a:r>
                    </a:p>
                  </a:txBody>
                  <a:tcPr/>
                </a:tc>
                <a:extLst>
                  <a:ext uri="{0D108BD9-81ED-4DB2-BD59-A6C34878D82A}">
                    <a16:rowId xmlns:a16="http://schemas.microsoft.com/office/drawing/2014/main" val="356573847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u="none" strike="noStrike" kern="1200" baseline="0" dirty="0">
                          <a:latin typeface="Century Gothic" panose="020B0502020202020204" pitchFamily="34" charset="0"/>
                          <a:cs typeface="Arial" panose="020B0604020202020204" pitchFamily="34" charset="0"/>
                        </a:rPr>
                        <a:t>Lograr la cobertura del 97,5% de los funcionarios/as que por su cargo pueden acceder a medidas de flexibilidad temporal y el 70% de Servidores que pueden acceder a flexibilidad </a:t>
                      </a:r>
                      <a:r>
                        <a:rPr lang="es-ES" sz="1400" u="none" strike="noStrike" kern="1200" baseline="0" dirty="0" smtClean="0">
                          <a:latin typeface="Century Gothic" panose="020B0502020202020204" pitchFamily="34" charset="0"/>
                          <a:cs typeface="Arial" panose="020B0604020202020204" pitchFamily="34" charset="0"/>
                        </a:rPr>
                        <a:t>espacial.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u="none" strike="noStrike" kern="1200" baseline="0" dirty="0" smtClean="0">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u="none" strike="noStrike" kern="1200" baseline="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Conceptos </a:t>
                      </a:r>
                      <a:r>
                        <a:rPr lang="es-ES" sz="1400" u="none" strike="noStrike" kern="1200" baseline="0" dirty="0" err="1"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efr</a:t>
                      </a:r>
                      <a:r>
                        <a:rPr lang="es-ES" sz="1400" u="none" strike="noStrike" kern="1200" baseline="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u="sng" strike="noStrike" kern="1200" baseline="0" dirty="0" smtClean="0">
                          <a:latin typeface="Century Gothic" panose="020B0502020202020204" pitchFamily="34" charset="0"/>
                          <a:cs typeface="Arial" panose="020B0604020202020204" pitchFamily="34" charset="0"/>
                        </a:rPr>
                        <a:t>Flexibilidad temporal</a:t>
                      </a:r>
                      <a:r>
                        <a:rPr lang="es-ES" sz="1400" u="none" strike="noStrike" kern="1200" baseline="0" dirty="0" smtClean="0">
                          <a:latin typeface="Century Gothic" panose="020B0502020202020204" pitchFamily="34" charset="0"/>
                          <a:cs typeface="Arial" panose="020B0604020202020204" pitchFamily="34" charset="0"/>
                        </a:rPr>
                        <a:t>: Resolución de Horarios Flexibles.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u="none" strike="noStrike" kern="1200" baseline="0" dirty="0" smtClean="0">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u="sng" strike="noStrike" kern="1200" baseline="0" dirty="0" smtClean="0">
                          <a:latin typeface="Century Gothic" panose="020B0502020202020204" pitchFamily="34" charset="0"/>
                          <a:cs typeface="Arial" panose="020B0604020202020204" pitchFamily="34" charset="0"/>
                        </a:rPr>
                        <a:t>Flexibilidad espacial</a:t>
                      </a:r>
                      <a:r>
                        <a:rPr lang="es-ES" sz="1400" u="none" strike="noStrike" kern="1200" baseline="0" dirty="0" smtClean="0">
                          <a:latin typeface="Century Gothic" panose="020B0502020202020204" pitchFamily="34" charset="0"/>
                          <a:cs typeface="Arial" panose="020B0604020202020204" pitchFamily="34" charset="0"/>
                        </a:rPr>
                        <a:t>: Modalidades de Teletrabajo.</a:t>
                      </a:r>
                      <a:endParaRPr lang="es-ES" sz="1400" u="none" strike="noStrike" kern="1200" baseline="0" dirty="0">
                        <a:latin typeface="Century Gothic" panose="020B0502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u="none" strike="noStrike" kern="1200" baseline="0" dirty="0">
                        <a:latin typeface="Century Gothic" panose="020B0502020202020204" pitchFamily="34" charset="0"/>
                        <a:cs typeface="Arial" panose="020B0604020202020204" pitchFamily="34" charset="0"/>
                      </a:endParaRPr>
                    </a:p>
                    <a:p>
                      <a:pPr algn="ctr"/>
                      <a:endParaRPr lang="es-CO" sz="1400" dirty="0">
                        <a:latin typeface="Century Gothic" panose="020B0502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u="none" strike="noStrike" kern="1200" baseline="0" dirty="0">
                          <a:latin typeface="Century Gothic" panose="020B0502020202020204" pitchFamily="34" charset="0"/>
                          <a:cs typeface="Arial" panose="020B0604020202020204" pitchFamily="34" charset="0"/>
                        </a:rPr>
                        <a:t>Lograr la cobertura del 70% de Servidores que pueden acceder a flexibilidad espacial.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u="none" strike="noStrike" kern="1200" baseline="0" dirty="0">
                        <a:latin typeface="Century Gothic" panose="020B0502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u="sng" strike="noStrike" kern="1200" baseline="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u="sng" strike="noStrike" kern="1200" baseline="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u="sng" strike="noStrike" kern="1200" baseline="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Razón </a:t>
                      </a:r>
                      <a:r>
                        <a:rPr lang="es-ES" sz="1400" u="sng" strike="noStrike" kern="1200" baseline="0"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de la modificación</a:t>
                      </a:r>
                      <a:r>
                        <a:rPr lang="es-ES" sz="1400" u="none" strike="noStrike" kern="1200" baseline="0" dirty="0">
                          <a:latin typeface="Century Gothic" panose="020B0502020202020204" pitchFamily="34" charset="0"/>
                          <a:cs typeface="Arial" panose="020B0604020202020204" pitchFamily="34" charset="0"/>
                        </a:rPr>
                        <a:t>: Por recomendación de la Auditoria Interna y teniendo en cuenta que a la fecha se esta dando cumplimiento a la cobertura en flexibilidad temporal, sólo se hace necesario establecer una oportunidad de mejora en flexibilidad espacial. </a:t>
                      </a:r>
                      <a:endParaRPr lang="es-CO" sz="1400" dirty="0">
                        <a:latin typeface="Century Gothic" panose="020B0502020202020204" pitchFamily="34" charset="0"/>
                        <a:cs typeface="Arial" panose="020B0604020202020204" pitchFamily="34" charset="0"/>
                      </a:endParaRPr>
                    </a:p>
                  </a:txBody>
                  <a:tcPr/>
                </a:tc>
                <a:extLst>
                  <a:ext uri="{0D108BD9-81ED-4DB2-BD59-A6C34878D82A}">
                    <a16:rowId xmlns:a16="http://schemas.microsoft.com/office/drawing/2014/main" val="2187366912"/>
                  </a:ext>
                </a:extLst>
              </a:tr>
            </a:tbl>
          </a:graphicData>
        </a:graphic>
      </p:graphicFrame>
      <p:sp>
        <p:nvSpPr>
          <p:cNvPr id="2" name="Rectángulo 1"/>
          <p:cNvSpPr/>
          <p:nvPr/>
        </p:nvSpPr>
        <p:spPr>
          <a:xfrm>
            <a:off x="377102" y="6297437"/>
            <a:ext cx="8954695" cy="276999"/>
          </a:xfrm>
          <a:prstGeom prst="rect">
            <a:avLst/>
          </a:prstGeom>
        </p:spPr>
        <p:txBody>
          <a:bodyPr wrap="none">
            <a:spAutoFit/>
          </a:bodyPr>
          <a:lstStyle/>
          <a:p>
            <a:pPr algn="just"/>
            <a:r>
              <a:rPr lang="es-ES" sz="1200" dirty="0">
                <a:latin typeface="Century Gothic" panose="020B0502020202020204" pitchFamily="34" charset="0"/>
                <a:cs typeface="Arial" panose="020B0604020202020204" pitchFamily="34" charset="0"/>
              </a:rPr>
              <a:t>Se anexa </a:t>
            </a:r>
            <a:r>
              <a:rPr lang="es-ES" sz="1200" dirty="0" smtClean="0">
                <a:latin typeface="Century Gothic" panose="020B0502020202020204" pitchFamily="34" charset="0"/>
                <a:cs typeface="Arial" panose="020B0604020202020204" pitchFamily="34" charset="0"/>
              </a:rPr>
              <a:t>para consulta el </a:t>
            </a:r>
            <a:r>
              <a:rPr lang="es-ES" sz="1200" dirty="0">
                <a:latin typeface="Century Gothic" panose="020B0502020202020204" pitchFamily="34" charset="0"/>
                <a:cs typeface="Arial" panose="020B0604020202020204" pitchFamily="34" charset="0"/>
              </a:rPr>
              <a:t>informe de </a:t>
            </a:r>
            <a:r>
              <a:rPr lang="es-ES" sz="1200" dirty="0" smtClean="0">
                <a:latin typeface="Century Gothic" panose="020B0502020202020204" pitchFamily="34" charset="0"/>
                <a:cs typeface="Arial" panose="020B0604020202020204" pitchFamily="34" charset="0"/>
              </a:rPr>
              <a:t>auditoría interna </a:t>
            </a:r>
            <a:r>
              <a:rPr lang="es-ES" sz="1200" dirty="0" err="1" smtClean="0">
                <a:latin typeface="Century Gothic" panose="020B0502020202020204" pitchFamily="34" charset="0"/>
                <a:cs typeface="Arial" panose="020B0604020202020204" pitchFamily="34" charset="0"/>
              </a:rPr>
              <a:t>efr</a:t>
            </a:r>
            <a:r>
              <a:rPr lang="es-ES" sz="1200" dirty="0">
                <a:latin typeface="Century Gothic" panose="020B0502020202020204" pitchFamily="34" charset="0"/>
                <a:cs typeface="Arial" panose="020B0604020202020204" pitchFamily="34" charset="0"/>
              </a:rPr>
              <a:t> </a:t>
            </a:r>
            <a:r>
              <a:rPr lang="es-ES" sz="1200" dirty="0" smtClean="0">
                <a:latin typeface="Century Gothic" panose="020B0502020202020204" pitchFamily="34" charset="0"/>
                <a:cs typeface="Arial" panose="020B0604020202020204" pitchFamily="34" charset="0"/>
              </a:rPr>
              <a:t>y </a:t>
            </a:r>
            <a:r>
              <a:rPr lang="es-CO" sz="1200" dirty="0" smtClean="0">
                <a:latin typeface="Century Gothic" panose="020B0502020202020204" pitchFamily="34" charset="0"/>
                <a:cs typeface="Arial" panose="020B0604020202020204" pitchFamily="34" charset="0"/>
              </a:rPr>
              <a:t>guía para la prevención del acoso laboral y acoso sexual</a:t>
            </a:r>
            <a:endParaRPr lang="en-US" altLang="ko-KR" sz="1200" b="1" dirty="0">
              <a:latin typeface="Century Gothic" panose="020B0502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FAF712B-6725-9B2A-8715-78EB52588517}"/>
              </a:ext>
            </a:extLst>
          </p:cNvPr>
          <p:cNvSpPr txBox="1"/>
          <p:nvPr/>
        </p:nvSpPr>
        <p:spPr>
          <a:xfrm>
            <a:off x="1297675" y="1414084"/>
            <a:ext cx="9601053" cy="461665"/>
          </a:xfrm>
          <a:prstGeom prst="rect">
            <a:avLst/>
          </a:prstGeom>
          <a:noFill/>
        </p:spPr>
        <p:txBody>
          <a:bodyPr wrap="square" rtlCol="0">
            <a:spAutoFit/>
          </a:bodyPr>
          <a:lstStyle/>
          <a:p>
            <a:pPr algn="ctr"/>
            <a:r>
              <a:rPr lang="es-CO" sz="2400" b="1" dirty="0" smtClean="0">
                <a:solidFill>
                  <a:schemeClr val="accent1"/>
                </a:solidFill>
                <a:latin typeface="Century Gothic" panose="020B0502020202020204" pitchFamily="34" charset="0"/>
                <a:cs typeface="Arial" panose="020B0604020202020204" pitchFamily="34" charset="0"/>
              </a:rPr>
              <a:t>Oportunidad de mejora para aprobación del Comité</a:t>
            </a:r>
            <a:endParaRPr lang="es-CO" sz="2400" b="1" dirty="0">
              <a:solidFill>
                <a:schemeClr val="accent1"/>
              </a:solidFill>
              <a:latin typeface="Century Gothic" panose="020B0502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6533A59C-506F-4350-AB07-EB7F64F36844}"/>
              </a:ext>
            </a:extLst>
          </p:cNvPr>
          <p:cNvSpPr/>
          <p:nvPr/>
        </p:nvSpPr>
        <p:spPr>
          <a:xfrm>
            <a:off x="9331797" y="883972"/>
            <a:ext cx="2520242" cy="323165"/>
          </a:xfrm>
          <a:prstGeom prst="rect">
            <a:avLst/>
          </a:prstGeom>
        </p:spPr>
        <p:txBody>
          <a:bodyPr wrap="none">
            <a:spAutoFit/>
          </a:bodyPr>
          <a:lstStyle/>
          <a:p>
            <a:r>
              <a:rPr lang="es-CO" sz="1500" dirty="0">
                <a:latin typeface="Century Gothic" panose="020B0502020202020204" pitchFamily="34" charset="0"/>
                <a:cs typeface="Arial" panose="020B0604020202020204" pitchFamily="34" charset="0"/>
              </a:rPr>
              <a:t>(Tema para aprobación)</a:t>
            </a:r>
          </a:p>
        </p:txBody>
      </p:sp>
      <p:sp>
        <p:nvSpPr>
          <p:cNvPr id="9" name="1 Título"/>
          <p:cNvSpPr txBox="1">
            <a:spLocks/>
          </p:cNvSpPr>
          <p:nvPr/>
        </p:nvSpPr>
        <p:spPr bwMode="auto">
          <a:xfrm>
            <a:off x="2273147" y="539656"/>
            <a:ext cx="9753600" cy="4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7089775"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70897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70897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9pPr>
          </a:lstStyle>
          <a:p>
            <a:pPr marL="0" lvl="1" indent="0" algn="r">
              <a:spcBef>
                <a:spcPts val="0"/>
              </a:spcBef>
              <a:buSzPct val="100000"/>
              <a:buNone/>
              <a:defRPr/>
            </a:pPr>
            <a:r>
              <a:rPr lang="es-CO" sz="24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5.1 </a:t>
            </a:r>
            <a:r>
              <a:rPr lang="es-MX" sz="24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Política de Talento Humano</a:t>
            </a:r>
            <a:endParaRPr lang="es-CO" sz="24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314948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9431" y="6174338"/>
            <a:ext cx="10255045" cy="261610"/>
          </a:xfrm>
          <a:prstGeom prst="rect">
            <a:avLst/>
          </a:prstGeom>
        </p:spPr>
        <p:txBody>
          <a:bodyPr wrap="square">
            <a:spAutoFit/>
          </a:bodyPr>
          <a:lstStyle/>
          <a:p>
            <a:r>
              <a:rPr lang="es-CO" sz="1050" dirty="0" smtClean="0">
                <a:solidFill>
                  <a:schemeClr val="dk1"/>
                </a:solidFill>
                <a:latin typeface="Century Gothic" panose="020B0502020202020204" pitchFamily="34" charset="0"/>
                <a:cs typeface="Arial" panose="020B0604020202020204" pitchFamily="34" charset="0"/>
              </a:rPr>
              <a:t>Anexo</a:t>
            </a:r>
            <a:r>
              <a:rPr lang="es-CO" sz="1050" dirty="0">
                <a:solidFill>
                  <a:schemeClr val="dk1"/>
                </a:solidFill>
                <a:latin typeface="Century Gothic" panose="020B0502020202020204" pitchFamily="34" charset="0"/>
                <a:cs typeface="Arial" panose="020B0604020202020204" pitchFamily="34" charset="0"/>
              </a:rPr>
              <a:t>. 3 Plan Estratégico </a:t>
            </a:r>
            <a:r>
              <a:rPr lang="es-ES" sz="1050" dirty="0">
                <a:solidFill>
                  <a:schemeClr val="dk1"/>
                </a:solidFill>
                <a:latin typeface="Century Gothic" panose="020B0502020202020204" pitchFamily="34" charset="0"/>
                <a:cs typeface="Arial" panose="020B0604020202020204" pitchFamily="34" charset="0"/>
              </a:rPr>
              <a:t>de Seguridad y Privacidad de la Información.V1 </a:t>
            </a:r>
            <a:r>
              <a:rPr lang="es-ES" sz="1050" dirty="0" smtClean="0">
                <a:solidFill>
                  <a:schemeClr val="dk1"/>
                </a:solidFill>
                <a:latin typeface="Century Gothic" panose="020B0502020202020204" pitchFamily="34" charset="0"/>
                <a:cs typeface="Arial" panose="020B0604020202020204" pitchFamily="34" charset="0"/>
              </a:rPr>
              <a:t>para </a:t>
            </a:r>
            <a:r>
              <a:rPr lang="es-CO" sz="1050" dirty="0">
                <a:solidFill>
                  <a:schemeClr val="dk1"/>
                </a:solidFill>
                <a:latin typeface="Century Gothic" panose="020B0502020202020204" pitchFamily="34" charset="0"/>
                <a:cs typeface="Arial" panose="020B0604020202020204" pitchFamily="34" charset="0"/>
              </a:rPr>
              <a:t>aprobación.</a:t>
            </a:r>
          </a:p>
        </p:txBody>
      </p:sp>
      <p:sp>
        <p:nvSpPr>
          <p:cNvPr id="6" name="Rectángulo 5">
            <a:extLst>
              <a:ext uri="{FF2B5EF4-FFF2-40B4-BE49-F238E27FC236}">
                <a16:creationId xmlns:a16="http://schemas.microsoft.com/office/drawing/2014/main" id="{6533A59C-506F-4350-AB07-EB7F64F36844}"/>
              </a:ext>
            </a:extLst>
          </p:cNvPr>
          <p:cNvSpPr/>
          <p:nvPr/>
        </p:nvSpPr>
        <p:spPr>
          <a:xfrm>
            <a:off x="9331797" y="883972"/>
            <a:ext cx="2520242" cy="323165"/>
          </a:xfrm>
          <a:prstGeom prst="rect">
            <a:avLst/>
          </a:prstGeom>
        </p:spPr>
        <p:txBody>
          <a:bodyPr wrap="none">
            <a:spAutoFit/>
          </a:bodyPr>
          <a:lstStyle/>
          <a:p>
            <a:r>
              <a:rPr lang="es-CO" sz="1500" dirty="0">
                <a:latin typeface="Century Gothic" panose="020B0502020202020204" pitchFamily="34" charset="0"/>
                <a:cs typeface="Arial" panose="020B0604020202020204" pitchFamily="34" charset="0"/>
              </a:rPr>
              <a:t>(Tema para aprobación)</a:t>
            </a:r>
          </a:p>
        </p:txBody>
      </p:sp>
      <p:sp>
        <p:nvSpPr>
          <p:cNvPr id="7" name="1 Título"/>
          <p:cNvSpPr txBox="1">
            <a:spLocks/>
          </p:cNvSpPr>
          <p:nvPr/>
        </p:nvSpPr>
        <p:spPr bwMode="auto">
          <a:xfrm>
            <a:off x="2273147" y="449238"/>
            <a:ext cx="9753600" cy="4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7089775"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70897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70897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9pPr>
          </a:lstStyle>
          <a:p>
            <a:pPr marL="0" lvl="1" indent="0" algn="r">
              <a:spcBef>
                <a:spcPts val="0"/>
              </a:spcBef>
              <a:buSzPct val="100000"/>
              <a:buNone/>
              <a:defRPr/>
            </a:pPr>
            <a:r>
              <a:rPr lang="es-CO" sz="24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5.2 </a:t>
            </a:r>
            <a:r>
              <a:rPr lang="es-MX" sz="24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Política de Seguridad Digital</a:t>
            </a:r>
            <a:endParaRPr lang="es-CO" sz="24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49E53218-A6BE-D406-E734-ECE56D618E75}"/>
              </a:ext>
            </a:extLst>
          </p:cNvPr>
          <p:cNvSpPr/>
          <p:nvPr/>
        </p:nvSpPr>
        <p:spPr>
          <a:xfrm>
            <a:off x="671541" y="2239226"/>
            <a:ext cx="11324716" cy="3044375"/>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63C9CCF0-455B-04AD-85FB-566C8B3F77A5}"/>
              </a:ext>
            </a:extLst>
          </p:cNvPr>
          <p:cNvSpPr txBox="1"/>
          <p:nvPr/>
        </p:nvSpPr>
        <p:spPr>
          <a:xfrm>
            <a:off x="784156" y="2532016"/>
            <a:ext cx="11031523" cy="1077218"/>
          </a:xfrm>
          <a:prstGeom prst="rect">
            <a:avLst/>
          </a:prstGeom>
          <a:solidFill>
            <a:schemeClr val="bg1"/>
          </a:solidFill>
          <a:effectLst/>
        </p:spPr>
        <p:txBody>
          <a:bodyPr wrap="square" rtlCol="0">
            <a:spAutoFit/>
          </a:bodyPr>
          <a:lstStyle/>
          <a:p>
            <a:pPr algn="just"/>
            <a:r>
              <a:rPr lang="es-CO" sz="1600" dirty="0">
                <a:solidFill>
                  <a:schemeClr val="tx1">
                    <a:lumMod val="65000"/>
                    <a:lumOff val="35000"/>
                  </a:schemeClr>
                </a:solidFill>
                <a:latin typeface="Century Gothic" panose="020B0502020202020204" pitchFamily="34" charset="0"/>
              </a:rPr>
              <a:t>Para efectos de dar cumplimiento al lineamiento MIPG examinado a través del FURAG </a:t>
            </a:r>
            <a:r>
              <a:rPr lang="es-CO" sz="1600" dirty="0" smtClean="0">
                <a:solidFill>
                  <a:schemeClr val="tx1">
                    <a:lumMod val="65000"/>
                    <a:lumOff val="35000"/>
                  </a:schemeClr>
                </a:solidFill>
                <a:latin typeface="Century Gothic" panose="020B0502020202020204" pitchFamily="34" charset="0"/>
              </a:rPr>
              <a:t>que </a:t>
            </a:r>
            <a:r>
              <a:rPr lang="es-CO" sz="1600" dirty="0">
                <a:solidFill>
                  <a:schemeClr val="tx1">
                    <a:lumMod val="65000"/>
                    <a:lumOff val="35000"/>
                  </a:schemeClr>
                </a:solidFill>
                <a:latin typeface="Century Gothic" panose="020B0502020202020204" pitchFamily="34" charset="0"/>
              </a:rPr>
              <a:t>indica que la  Entidad debe contar con </a:t>
            </a:r>
            <a:r>
              <a:rPr lang="es-ES" sz="1600" dirty="0">
                <a:solidFill>
                  <a:schemeClr val="tx1">
                    <a:lumMod val="65000"/>
                    <a:lumOff val="35000"/>
                  </a:schemeClr>
                </a:solidFill>
                <a:latin typeface="Century Gothic" panose="020B0502020202020204" pitchFamily="34" charset="0"/>
              </a:rPr>
              <a:t>un plan </a:t>
            </a:r>
            <a:r>
              <a:rPr lang="es-ES" sz="1600" dirty="0" smtClean="0">
                <a:solidFill>
                  <a:schemeClr val="tx1">
                    <a:lumMod val="65000"/>
                    <a:lumOff val="35000"/>
                  </a:schemeClr>
                </a:solidFill>
                <a:latin typeface="Century Gothic" panose="020B0502020202020204" pitchFamily="34" charset="0"/>
              </a:rPr>
              <a:t>operacional de </a:t>
            </a:r>
            <a:r>
              <a:rPr lang="es-ES" sz="1600" dirty="0">
                <a:solidFill>
                  <a:schemeClr val="tx1">
                    <a:lumMod val="65000"/>
                    <a:lumOff val="35000"/>
                  </a:schemeClr>
                </a:solidFill>
                <a:latin typeface="Century Gothic" panose="020B0502020202020204" pitchFamily="34" charset="0"/>
              </a:rPr>
              <a:t>seguridad y privacidad de la información (el cual se incluye en el Plan Estratégico de Seguridad y Privacidad de la Información) se solicita aprobar el documento anexo denominado:</a:t>
            </a:r>
            <a:endParaRPr lang="es-CO" sz="1600" dirty="0">
              <a:solidFill>
                <a:schemeClr val="tx1">
                  <a:lumMod val="65000"/>
                  <a:lumOff val="35000"/>
                </a:schemeClr>
              </a:solidFill>
              <a:latin typeface="Century Gothic" panose="020B0502020202020204" pitchFamily="34" charset="0"/>
            </a:endParaRPr>
          </a:p>
        </p:txBody>
      </p:sp>
      <p:sp>
        <p:nvSpPr>
          <p:cNvPr id="11" name="CuadroTexto 10">
            <a:extLst>
              <a:ext uri="{FF2B5EF4-FFF2-40B4-BE49-F238E27FC236}">
                <a16:creationId xmlns:a16="http://schemas.microsoft.com/office/drawing/2014/main" id="{C172147F-3302-78A7-0805-C902F99B1DC1}"/>
              </a:ext>
            </a:extLst>
          </p:cNvPr>
          <p:cNvSpPr txBox="1"/>
          <p:nvPr/>
        </p:nvSpPr>
        <p:spPr>
          <a:xfrm>
            <a:off x="2714220" y="4307614"/>
            <a:ext cx="9006216" cy="33855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marL="285750" indent="-285750" algn="just">
              <a:buFont typeface="Wingdings" panose="05000000000000000000" pitchFamily="2" charset="2"/>
              <a:buChar char="ü"/>
            </a:pPr>
            <a:r>
              <a:rPr lang="es-CO" sz="1600" dirty="0">
                <a:solidFill>
                  <a:schemeClr val="tx1">
                    <a:lumMod val="50000"/>
                    <a:lumOff val="50000"/>
                  </a:schemeClr>
                </a:solidFill>
                <a:latin typeface="Century Gothic" panose="020B0502020202020204" pitchFamily="34" charset="0"/>
              </a:rPr>
              <a:t>Plan Estratégico</a:t>
            </a:r>
            <a:r>
              <a:rPr lang="es-ES" sz="1600" dirty="0">
                <a:solidFill>
                  <a:schemeClr val="tx1">
                    <a:lumMod val="50000"/>
                    <a:lumOff val="50000"/>
                  </a:schemeClr>
                </a:solidFill>
                <a:latin typeface="Century Gothic" panose="020B0502020202020204" pitchFamily="34" charset="0"/>
              </a:rPr>
              <a:t> de Seguridad y Privacidad de la Información.</a:t>
            </a:r>
            <a:r>
              <a:rPr lang="es-CO" sz="1600" dirty="0">
                <a:solidFill>
                  <a:schemeClr val="tx1">
                    <a:lumMod val="50000"/>
                    <a:lumOff val="50000"/>
                  </a:schemeClr>
                </a:solidFill>
                <a:latin typeface="Century Gothic" panose="020B0502020202020204" pitchFamily="34" charset="0"/>
              </a:rPr>
              <a:t> </a:t>
            </a:r>
          </a:p>
        </p:txBody>
      </p:sp>
      <p:pic>
        <p:nvPicPr>
          <p:cNvPr id="13" name="Imagen 12" descr="Imagen que contiene Forma&#10;&#10;Descripción generada automáticamente">
            <a:extLst>
              <a:ext uri="{FF2B5EF4-FFF2-40B4-BE49-F238E27FC236}">
                <a16:creationId xmlns:a16="http://schemas.microsoft.com/office/drawing/2014/main" id="{36C4F2D6-5E5F-532A-47DD-A47A7D396E32}"/>
              </a:ext>
            </a:extLst>
          </p:cNvPr>
          <p:cNvPicPr>
            <a:picLocks noChangeAspect="1"/>
          </p:cNvPicPr>
          <p:nvPr/>
        </p:nvPicPr>
        <p:blipFill>
          <a:blip r:embed="rId2"/>
          <a:stretch>
            <a:fillRect/>
          </a:stretch>
        </p:blipFill>
        <p:spPr>
          <a:xfrm>
            <a:off x="784156" y="4043968"/>
            <a:ext cx="1625007" cy="1084692"/>
          </a:xfrm>
          <a:prstGeom prst="rect">
            <a:avLst/>
          </a:prstGeom>
        </p:spPr>
      </p:pic>
    </p:spTree>
    <p:extLst>
      <p:ext uri="{BB962C8B-B14F-4D97-AF65-F5344CB8AC3E}">
        <p14:creationId xmlns:p14="http://schemas.microsoft.com/office/powerpoint/2010/main" val="3945114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74813" y="3244334"/>
            <a:ext cx="242374" cy="369332"/>
          </a:xfrm>
          <a:prstGeom prst="rect">
            <a:avLst/>
          </a:prstGeom>
        </p:spPr>
        <p:txBody>
          <a:bodyPr wrap="none">
            <a:spAutoFit/>
          </a:bodyPr>
          <a:lstStyle/>
          <a:p>
            <a:r>
              <a:rPr lang="es-CO" dirty="0">
                <a:solidFill>
                  <a:srgbClr val="000000"/>
                </a:solidFill>
                <a:latin typeface="Times New Roman" panose="02020603050405020304" pitchFamily="18" charset="0"/>
              </a:rPr>
              <a:t> </a:t>
            </a:r>
            <a:endParaRPr lang="es-CO" dirty="0"/>
          </a:p>
        </p:txBody>
      </p:sp>
      <p:sp>
        <p:nvSpPr>
          <p:cNvPr id="10" name="Rectángulo 9">
            <a:extLst>
              <a:ext uri="{FF2B5EF4-FFF2-40B4-BE49-F238E27FC236}">
                <a16:creationId xmlns:a16="http://schemas.microsoft.com/office/drawing/2014/main" id="{2931453A-570F-4E40-AB2C-049B4C114C67}"/>
              </a:ext>
            </a:extLst>
          </p:cNvPr>
          <p:cNvSpPr/>
          <p:nvPr/>
        </p:nvSpPr>
        <p:spPr>
          <a:xfrm>
            <a:off x="785459" y="3019481"/>
            <a:ext cx="11141069" cy="2862322"/>
          </a:xfrm>
          <a:prstGeom prst="rect">
            <a:avLst/>
          </a:prstGeom>
          <a:solidFill>
            <a:schemeClr val="bg1">
              <a:lumMod val="95000"/>
            </a:schemeClr>
          </a:solidFill>
          <a:ln w="28575">
            <a:solidFill>
              <a:schemeClr val="bg1">
                <a:lumMod val="65000"/>
              </a:schemeClr>
            </a:solidFill>
          </a:ln>
        </p:spPr>
        <p:txBody>
          <a:bodyPr wrap="square" lIns="91440" tIns="45720" rIns="91440" bIns="45720" anchor="t">
            <a:spAutoFit/>
          </a:bodyPr>
          <a:lstStyle/>
          <a:p>
            <a:r>
              <a:rPr lang="es-CO" dirty="0">
                <a:latin typeface="Century Gothic"/>
                <a:cs typeface="Arial"/>
              </a:rPr>
              <a:t>La plataforma </a:t>
            </a:r>
            <a:r>
              <a:rPr lang="es-CO" dirty="0" err="1">
                <a:latin typeface="Century Gothic"/>
                <a:cs typeface="Arial"/>
              </a:rPr>
              <a:t>SisCONPES</a:t>
            </a:r>
            <a:r>
              <a:rPr lang="es-CO" dirty="0">
                <a:latin typeface="Century Gothic"/>
                <a:cs typeface="Arial"/>
              </a:rPr>
              <a:t> 2.0 se habilitó el día 28 de febrero para realizar los reportes de los avances financieros y del indicador de las acciones a cargo.</a:t>
            </a:r>
          </a:p>
          <a:p>
            <a:endParaRPr lang="es-CO" dirty="0">
              <a:latin typeface="Century Gothic"/>
              <a:cs typeface="Arial"/>
            </a:endParaRPr>
          </a:p>
          <a:p>
            <a:pPr algn="just" rtl="0" fontAlgn="base"/>
            <a:r>
              <a:rPr lang="es-MX" dirty="0">
                <a:latin typeface="Century Gothic"/>
                <a:cs typeface="Arial"/>
              </a:rPr>
              <a:t>En el corte 2021-2, el Sector Hacienda tenía 140 acciones, de las cuales 60 acciones se distribuían dentro de las distintas dependencias del Ministerio, el 31.67% (19 acciones), se encuentran al día, el 33.33%  (20 acciones) atrasadas, dentro de estas, el 35% de las acciones (21) se encuentran sin aprobación, </a:t>
            </a:r>
            <a:r>
              <a:rPr lang="es-MX" dirty="0" smtClean="0">
                <a:latin typeface="Century Gothic"/>
                <a:cs typeface="Arial"/>
              </a:rPr>
              <a:t>10 </a:t>
            </a:r>
            <a:r>
              <a:rPr lang="es-MX" dirty="0">
                <a:latin typeface="Century Gothic"/>
                <a:cs typeface="Arial"/>
              </a:rPr>
              <a:t>acciones quedaron en bandeja del DNP. </a:t>
            </a:r>
          </a:p>
          <a:p>
            <a:endParaRPr lang="es-CO" dirty="0">
              <a:latin typeface="Century Gothic"/>
              <a:cs typeface="Arial"/>
            </a:endParaRPr>
          </a:p>
          <a:p>
            <a:r>
              <a:rPr lang="es-CO" dirty="0">
                <a:latin typeface="Century Gothic"/>
                <a:cs typeface="Arial"/>
              </a:rPr>
              <a:t>Cabe destacar que el DNP todavía </a:t>
            </a:r>
            <a:r>
              <a:rPr lang="es-CO" b="1" dirty="0">
                <a:latin typeface="Century Gothic"/>
                <a:cs typeface="Arial"/>
              </a:rPr>
              <a:t>no ha suministrado </a:t>
            </a:r>
            <a:r>
              <a:rPr lang="es-CO" dirty="0">
                <a:latin typeface="Century Gothic"/>
                <a:cs typeface="Arial"/>
              </a:rPr>
              <a:t>el informe final donde se reporta el porcentaje de avance final respecto a las metas anuales.</a:t>
            </a:r>
          </a:p>
        </p:txBody>
      </p:sp>
      <p:pic>
        <p:nvPicPr>
          <p:cNvPr id="3" name="Imagen 2"/>
          <p:cNvPicPr>
            <a:picLocks noChangeAspect="1"/>
          </p:cNvPicPr>
          <p:nvPr/>
        </p:nvPicPr>
        <p:blipFill>
          <a:blip r:embed="rId2"/>
          <a:stretch>
            <a:fillRect/>
          </a:stretch>
        </p:blipFill>
        <p:spPr>
          <a:xfrm>
            <a:off x="2231472" y="1361584"/>
            <a:ext cx="7729056" cy="1591478"/>
          </a:xfrm>
          <a:prstGeom prst="rect">
            <a:avLst/>
          </a:prstGeom>
        </p:spPr>
      </p:pic>
      <p:sp>
        <p:nvSpPr>
          <p:cNvPr id="6" name="1 Título"/>
          <p:cNvSpPr txBox="1">
            <a:spLocks/>
          </p:cNvSpPr>
          <p:nvPr/>
        </p:nvSpPr>
        <p:spPr bwMode="auto">
          <a:xfrm>
            <a:off x="2276475" y="571475"/>
            <a:ext cx="9891124" cy="4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7089775"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70897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70897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9pPr>
          </a:lstStyle>
          <a:p>
            <a:pPr marL="0" lvl="1" indent="0" algn="r">
              <a:spcBef>
                <a:spcPts val="0"/>
              </a:spcBef>
              <a:buSzPct val="100000"/>
              <a:buNone/>
              <a:defRPr/>
            </a:pPr>
            <a:r>
              <a:rPr lang="es-CO" sz="2400" b="1" dirty="0">
                <a:latin typeface="Century Gothic" panose="020B0502020202020204" pitchFamily="34" charset="0"/>
                <a:cs typeface="Arial" panose="020B0604020202020204" pitchFamily="34" charset="0"/>
              </a:rPr>
              <a:t> </a:t>
            </a:r>
            <a:r>
              <a:rPr lang="es-MX" sz="2400" b="1" dirty="0">
                <a:latin typeface="Century Gothic" panose="020B0502020202020204" pitchFamily="34" charset="0"/>
                <a:cs typeface="Arial" panose="020B0604020202020204" pitchFamily="34" charset="0"/>
              </a:rPr>
              <a:t> </a:t>
            </a:r>
            <a:r>
              <a:rPr lang="es-MX" b="1" dirty="0" smtClean="0">
                <a:latin typeface="Century Gothic" panose="020B0502020202020204" pitchFamily="34" charset="0"/>
                <a:cs typeface="Arial" panose="020B0604020202020204" pitchFamily="34" charset="0"/>
              </a:rPr>
              <a:t>5.3. </a:t>
            </a:r>
            <a:r>
              <a:rPr lang="es-CO" b="1" dirty="0">
                <a:latin typeface="Century Gothic" panose="020B0502020202020204" pitchFamily="34" charset="0"/>
                <a:ea typeface="Verdana" panose="020B0604030504040204" pitchFamily="34" charset="0"/>
                <a:cs typeface="Arial" panose="020B0604020202020204" pitchFamily="34" charset="0"/>
              </a:rPr>
              <a:t>Política de Seguimiento y Evaluación del Desempeño Institucional</a:t>
            </a:r>
            <a:r>
              <a:rPr lang="es-MX" b="1" dirty="0">
                <a:latin typeface="Century Gothic" panose="020B0502020202020204" pitchFamily="34" charset="0"/>
                <a:cs typeface="Arial" panose="020B0604020202020204" pitchFamily="34" charset="0"/>
              </a:rPr>
              <a:t> </a:t>
            </a:r>
            <a:endParaRPr lang="es-CO" b="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59005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a:extLst>
              <a:ext uri="{FF2B5EF4-FFF2-40B4-BE49-F238E27FC236}">
                <a16:creationId xmlns:a16="http://schemas.microsoft.com/office/drawing/2014/main" id="{EC1057EB-FBD8-BA8C-4DAB-07AB1AF14329}"/>
              </a:ext>
            </a:extLst>
          </p:cNvPr>
          <p:cNvGraphicFramePr>
            <a:graphicFrameLocks/>
          </p:cNvGraphicFramePr>
          <p:nvPr>
            <p:extLst>
              <p:ext uri="{D42A27DB-BD31-4B8C-83A1-F6EECF244321}">
                <p14:modId xmlns:p14="http://schemas.microsoft.com/office/powerpoint/2010/main" val="4238029477"/>
              </p:ext>
            </p:extLst>
          </p:nvPr>
        </p:nvGraphicFramePr>
        <p:xfrm>
          <a:off x="479685" y="1709228"/>
          <a:ext cx="11392525" cy="3439544"/>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ángulo 9">
            <a:extLst>
              <a:ext uri="{FF2B5EF4-FFF2-40B4-BE49-F238E27FC236}">
                <a16:creationId xmlns:a16="http://schemas.microsoft.com/office/drawing/2014/main" id="{6517434A-5091-0154-922F-D8A5BE647D4B}"/>
              </a:ext>
            </a:extLst>
          </p:cNvPr>
          <p:cNvSpPr/>
          <p:nvPr/>
        </p:nvSpPr>
        <p:spPr>
          <a:xfrm>
            <a:off x="479686" y="5350267"/>
            <a:ext cx="11287594" cy="1277273"/>
          </a:xfrm>
          <a:prstGeom prst="rect">
            <a:avLst/>
          </a:prstGeom>
          <a:solidFill>
            <a:schemeClr val="bg1">
              <a:lumMod val="95000"/>
            </a:schemeClr>
          </a:solidFill>
          <a:ln w="28575">
            <a:solidFill>
              <a:schemeClr val="bg1">
                <a:lumMod val="65000"/>
              </a:schemeClr>
            </a:solidFill>
          </a:ln>
        </p:spPr>
        <p:txBody>
          <a:bodyPr wrap="square">
            <a:spAutoFit/>
          </a:bodyPr>
          <a:lstStyle/>
          <a:p>
            <a:pPr algn="just" defTabSz="457200">
              <a:defRPr/>
            </a:pPr>
            <a:r>
              <a:rPr lang="es-CO" sz="1200" b="1">
                <a:solidFill>
                  <a:prstClr val="black"/>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Nota: </a:t>
            </a:r>
          </a:p>
          <a:p>
            <a:pPr marL="85725" indent="-85725" algn="just" defTabSz="457200">
              <a:buFont typeface="Arial" panose="020B0604020202020204" pitchFamily="34" charset="0"/>
              <a:buChar char="•"/>
              <a:defRPr/>
            </a:pPr>
            <a:r>
              <a:rPr lang="es-MX" sz="1400">
                <a:latin typeface="Century Gothic" panose="020B0502020202020204" pitchFamily="34" charset="0"/>
              </a:rPr>
              <a:t>10 acciones quedaron en bandeja del DNP</a:t>
            </a:r>
          </a:p>
          <a:p>
            <a:pPr marL="85725" indent="-85725" algn="just" defTabSz="457200">
              <a:buFont typeface="Arial" panose="020B0604020202020204" pitchFamily="34" charset="0"/>
              <a:buChar char="•"/>
              <a:defRPr/>
            </a:pPr>
            <a:r>
              <a:rPr lang="es-MX" sz="1400">
                <a:latin typeface="Century Gothic" panose="020B0502020202020204" pitchFamily="34" charset="0"/>
              </a:rPr>
              <a:t>Al día: avance respecto a las metas anuales está al 100%</a:t>
            </a:r>
          </a:p>
          <a:p>
            <a:pPr marL="85725" indent="-85725" algn="just" defTabSz="457200">
              <a:buFont typeface="Arial" panose="020B0604020202020204" pitchFamily="34" charset="0"/>
              <a:buChar char="•"/>
              <a:defRPr/>
            </a:pPr>
            <a:r>
              <a:rPr lang="es-MX" sz="1400">
                <a:latin typeface="Century Gothic" panose="020B0502020202020204" pitchFamily="34" charset="0"/>
              </a:rPr>
              <a:t>Atrasadas: avance respecto a las metas anuales inferior al 100%</a:t>
            </a:r>
          </a:p>
          <a:p>
            <a:pPr marL="85725" indent="-85725" algn="just" defTabSz="457200">
              <a:buFont typeface="Arial" panose="020B0604020202020204" pitchFamily="34" charset="0"/>
              <a:buChar char="•"/>
              <a:defRPr/>
            </a:pPr>
            <a:r>
              <a:rPr lang="es-MX" sz="1400">
                <a:latin typeface="Century Gothic" panose="020B0502020202020204" pitchFamily="34" charset="0"/>
              </a:rPr>
              <a:t>Sin aprobación: no se cumplió con el flujo de aprobación dispuesto por el DNP</a:t>
            </a:r>
            <a:endParaRPr lang="es-CO" sz="1400">
              <a:latin typeface="Century Gothic" panose="020B0502020202020204" pitchFamily="34" charset="0"/>
            </a:endParaRPr>
          </a:p>
          <a:p>
            <a:pPr algn="just" defTabSz="457200">
              <a:defRPr/>
            </a:pPr>
            <a:endParaRPr lang="es-CO" sz="900" dirty="0">
              <a:solidFill>
                <a:prstClr val="black"/>
              </a:solidFill>
              <a:latin typeface="Century Gothic" panose="020B0502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A2EA031-ECA9-01A3-8E00-B26679AFD344}"/>
              </a:ext>
            </a:extLst>
          </p:cNvPr>
          <p:cNvSpPr txBox="1"/>
          <p:nvPr/>
        </p:nvSpPr>
        <p:spPr>
          <a:xfrm>
            <a:off x="479685" y="1323067"/>
            <a:ext cx="6093500" cy="369332"/>
          </a:xfrm>
          <a:prstGeom prst="rect">
            <a:avLst/>
          </a:prstGeom>
          <a:noFill/>
        </p:spPr>
        <p:txBody>
          <a:bodyPr wrap="square">
            <a:spAutoFit/>
          </a:bodyPr>
          <a:lstStyle/>
          <a:p>
            <a:r>
              <a:rPr lang="es-CO" b="1" i="0" dirty="0">
                <a:solidFill>
                  <a:srgbClr val="0D0D0D"/>
                </a:solidFill>
                <a:effectLst/>
                <a:latin typeface="Century Gothic" panose="020B0502020202020204" pitchFamily="34" charset="0"/>
              </a:rPr>
              <a:t>Resultado de seguimiento </a:t>
            </a:r>
            <a:r>
              <a:rPr lang="es-CO" b="1" i="0" dirty="0" err="1">
                <a:solidFill>
                  <a:srgbClr val="0D0D0D"/>
                </a:solidFill>
                <a:effectLst/>
                <a:latin typeface="Century Gothic" panose="020B0502020202020204" pitchFamily="34" charset="0"/>
              </a:rPr>
              <a:t>Sisconpes</a:t>
            </a:r>
            <a:r>
              <a:rPr lang="es-CO" b="1" i="0" dirty="0">
                <a:solidFill>
                  <a:srgbClr val="0D0D0D"/>
                </a:solidFill>
                <a:effectLst/>
                <a:latin typeface="Century Gothic" panose="020B0502020202020204" pitchFamily="34" charset="0"/>
              </a:rPr>
              <a:t> 2021-2 - MHCP</a:t>
            </a:r>
            <a:endParaRPr lang="es-CO" b="1" dirty="0"/>
          </a:p>
        </p:txBody>
      </p:sp>
      <p:sp>
        <p:nvSpPr>
          <p:cNvPr id="5" name="1 Título"/>
          <p:cNvSpPr txBox="1">
            <a:spLocks/>
          </p:cNvSpPr>
          <p:nvPr/>
        </p:nvSpPr>
        <p:spPr bwMode="auto">
          <a:xfrm>
            <a:off x="2276475" y="571475"/>
            <a:ext cx="9891124" cy="4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7089775"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70897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70897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9pPr>
          </a:lstStyle>
          <a:p>
            <a:pPr marL="0" lvl="1" indent="0" algn="r">
              <a:spcBef>
                <a:spcPts val="0"/>
              </a:spcBef>
              <a:buSzPct val="100000"/>
              <a:buNone/>
              <a:defRPr/>
            </a:pPr>
            <a:r>
              <a:rPr lang="es-CO" sz="2400" b="1" dirty="0">
                <a:latin typeface="Century Gothic" panose="020B0502020202020204" pitchFamily="34" charset="0"/>
                <a:cs typeface="Arial" panose="020B0604020202020204" pitchFamily="34" charset="0"/>
              </a:rPr>
              <a:t> </a:t>
            </a:r>
            <a:r>
              <a:rPr lang="es-MX" sz="2400" b="1" dirty="0">
                <a:latin typeface="Century Gothic" panose="020B0502020202020204" pitchFamily="34" charset="0"/>
                <a:cs typeface="Arial" panose="020B0604020202020204" pitchFamily="34" charset="0"/>
              </a:rPr>
              <a:t> </a:t>
            </a:r>
            <a:r>
              <a:rPr lang="es-MX" b="1" dirty="0" smtClean="0">
                <a:latin typeface="Century Gothic" panose="020B0502020202020204" pitchFamily="34" charset="0"/>
                <a:cs typeface="Arial" panose="020B0604020202020204" pitchFamily="34" charset="0"/>
              </a:rPr>
              <a:t>5.3. </a:t>
            </a:r>
            <a:r>
              <a:rPr lang="es-CO" b="1" dirty="0">
                <a:latin typeface="Century Gothic" panose="020B0502020202020204" pitchFamily="34" charset="0"/>
                <a:ea typeface="Verdana" panose="020B0604030504040204" pitchFamily="34" charset="0"/>
                <a:cs typeface="Arial" panose="020B0604020202020204" pitchFamily="34" charset="0"/>
              </a:rPr>
              <a:t>Política de Seguimiento y Evaluación del Desempeño Institucional</a:t>
            </a:r>
            <a:r>
              <a:rPr lang="es-MX" b="1" dirty="0">
                <a:latin typeface="Century Gothic" panose="020B0502020202020204" pitchFamily="34" charset="0"/>
                <a:cs typeface="Arial" panose="020B0604020202020204" pitchFamily="34" charset="0"/>
              </a:rPr>
              <a:t> </a:t>
            </a:r>
            <a:endParaRPr lang="es-CO" b="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14319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a16="http://schemas.microsoft.com/office/drawing/2014/main" id="{3B96926E-28AA-40B7-A637-09CA9CA20F1D}"/>
              </a:ext>
            </a:extLst>
          </p:cNvPr>
          <p:cNvSpPr txBox="1"/>
          <p:nvPr/>
        </p:nvSpPr>
        <p:spPr>
          <a:xfrm>
            <a:off x="462116" y="2283366"/>
            <a:ext cx="11306639" cy="2554545"/>
          </a:xfrm>
          <a:prstGeom prst="rect">
            <a:avLst/>
          </a:prstGeom>
          <a:noFill/>
        </p:spPr>
        <p:txBody>
          <a:bodyPr wrap="square" rtlCol="0">
            <a:spAutoFit/>
          </a:bodyPr>
          <a:lstStyle/>
          <a:p>
            <a:pPr algn="r" eaLnBrk="0" hangingPunct="0"/>
            <a:r>
              <a:rPr lang="es-ES_tradnl" sz="3200" b="1" dirty="0">
                <a:solidFill>
                  <a:schemeClr val="tx1">
                    <a:lumMod val="75000"/>
                    <a:lumOff val="25000"/>
                  </a:schemeClr>
                </a:solidFill>
                <a:latin typeface="Century Gothic" panose="020B0502020202020204" pitchFamily="34" charset="0"/>
                <a:cs typeface="Arial" panose="020B0604020202020204" pitchFamily="34" charset="0"/>
              </a:rPr>
              <a:t>Presidente: Dr. Fernando Jiménez</a:t>
            </a:r>
          </a:p>
          <a:p>
            <a:pPr algn="r" eaLnBrk="0" hangingPunct="0"/>
            <a:r>
              <a:rPr lang="es-ES_tradnl" sz="3200" dirty="0">
                <a:solidFill>
                  <a:schemeClr val="tx1">
                    <a:lumMod val="75000"/>
                    <a:lumOff val="25000"/>
                  </a:schemeClr>
                </a:solidFill>
                <a:latin typeface="Century Gothic" panose="020B0502020202020204" pitchFamily="34" charset="0"/>
                <a:cs typeface="Arial" panose="020B0604020202020204" pitchFamily="34" charset="0"/>
              </a:rPr>
              <a:t>Viceministro General</a:t>
            </a:r>
          </a:p>
          <a:p>
            <a:pPr algn="r" eaLnBrk="0" hangingPunct="0"/>
            <a:r>
              <a:rPr lang="es-ES_tradnl" sz="3200" dirty="0">
                <a:solidFill>
                  <a:schemeClr val="tx1">
                    <a:lumMod val="75000"/>
                    <a:lumOff val="25000"/>
                  </a:schemeClr>
                </a:solidFill>
                <a:latin typeface="Century Gothic" panose="020B0502020202020204" pitchFamily="34" charset="0"/>
                <a:cs typeface="Arial" panose="020B0604020202020204" pitchFamily="34" charset="0"/>
              </a:rPr>
              <a:t/>
            </a:r>
            <a:br>
              <a:rPr lang="es-ES_tradnl" sz="3200" dirty="0">
                <a:solidFill>
                  <a:schemeClr val="tx1">
                    <a:lumMod val="75000"/>
                    <a:lumOff val="25000"/>
                  </a:schemeClr>
                </a:solidFill>
                <a:latin typeface="Century Gothic" panose="020B0502020202020204" pitchFamily="34" charset="0"/>
                <a:cs typeface="Arial" panose="020B0604020202020204" pitchFamily="34" charset="0"/>
              </a:rPr>
            </a:br>
            <a:r>
              <a:rPr lang="es-ES_tradnl" sz="3200" b="1" dirty="0">
                <a:solidFill>
                  <a:schemeClr val="tx1">
                    <a:lumMod val="75000"/>
                    <a:lumOff val="25000"/>
                  </a:schemeClr>
                </a:solidFill>
                <a:latin typeface="Century Gothic" panose="020B0502020202020204" pitchFamily="34" charset="0"/>
                <a:cs typeface="Arial" panose="020B0604020202020204" pitchFamily="34" charset="0"/>
              </a:rPr>
              <a:t>Secretaria Técnica: Dra. </a:t>
            </a:r>
            <a:r>
              <a:rPr lang="es-ES_tradnl" sz="3200" b="1" dirty="0" smtClean="0">
                <a:solidFill>
                  <a:schemeClr val="tx1">
                    <a:lumMod val="75000"/>
                    <a:lumOff val="25000"/>
                  </a:schemeClr>
                </a:solidFill>
                <a:latin typeface="Century Gothic" panose="020B0502020202020204" pitchFamily="34" charset="0"/>
                <a:cs typeface="Arial" panose="020B0604020202020204" pitchFamily="34" charset="0"/>
              </a:rPr>
              <a:t>María de Pilar Florido </a:t>
            </a:r>
          </a:p>
          <a:p>
            <a:pPr algn="r" eaLnBrk="0" hangingPunct="0"/>
            <a:r>
              <a:rPr lang="es-ES_tradnl" sz="3200" dirty="0" smtClean="0">
                <a:solidFill>
                  <a:schemeClr val="tx1">
                    <a:lumMod val="75000"/>
                    <a:lumOff val="25000"/>
                  </a:schemeClr>
                </a:solidFill>
                <a:latin typeface="Century Gothic" panose="020B0502020202020204" pitchFamily="34" charset="0"/>
                <a:cs typeface="Arial" panose="020B0604020202020204" pitchFamily="34" charset="0"/>
              </a:rPr>
              <a:t>Jefe </a:t>
            </a:r>
            <a:r>
              <a:rPr lang="es-ES_tradnl" sz="3200" dirty="0">
                <a:solidFill>
                  <a:schemeClr val="tx1">
                    <a:lumMod val="75000"/>
                    <a:lumOff val="25000"/>
                  </a:schemeClr>
                </a:solidFill>
                <a:latin typeface="Century Gothic" panose="020B0502020202020204" pitchFamily="34" charset="0"/>
                <a:cs typeface="Arial" panose="020B0604020202020204" pitchFamily="34" charset="0"/>
              </a:rPr>
              <a:t>Oficina Asesora de </a:t>
            </a:r>
            <a:r>
              <a:rPr lang="es-ES_tradnl" sz="3200" dirty="0" smtClean="0">
                <a:solidFill>
                  <a:schemeClr val="tx1">
                    <a:lumMod val="75000"/>
                    <a:lumOff val="25000"/>
                  </a:schemeClr>
                </a:solidFill>
                <a:latin typeface="Century Gothic" panose="020B0502020202020204" pitchFamily="34" charset="0"/>
                <a:cs typeface="Arial" panose="020B0604020202020204" pitchFamily="34" charset="0"/>
              </a:rPr>
              <a:t>Planeación</a:t>
            </a:r>
            <a:endParaRPr lang="es-ES_tradnl" sz="3200" dirty="0">
              <a:solidFill>
                <a:schemeClr val="tx1">
                  <a:lumMod val="75000"/>
                  <a:lumOff val="2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866203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EDB76907-833D-45ED-A676-5561B80B2453}"/>
              </a:ext>
            </a:extLst>
          </p:cNvPr>
          <p:cNvGraphicFramePr>
            <a:graphicFrameLocks noGrp="1"/>
          </p:cNvGraphicFramePr>
          <p:nvPr>
            <p:extLst>
              <p:ext uri="{D42A27DB-BD31-4B8C-83A1-F6EECF244321}">
                <p14:modId xmlns:p14="http://schemas.microsoft.com/office/powerpoint/2010/main" val="1418269512"/>
              </p:ext>
            </p:extLst>
          </p:nvPr>
        </p:nvGraphicFramePr>
        <p:xfrm>
          <a:off x="864297" y="2019458"/>
          <a:ext cx="5143500" cy="4131945"/>
        </p:xfrm>
        <a:graphic>
          <a:graphicData uri="http://schemas.openxmlformats.org/drawingml/2006/table">
            <a:tbl>
              <a:tblPr/>
              <a:tblGrid>
                <a:gridCol w="761530">
                  <a:extLst>
                    <a:ext uri="{9D8B030D-6E8A-4147-A177-3AD203B41FA5}">
                      <a16:colId xmlns:a16="http://schemas.microsoft.com/office/drawing/2014/main" val="3966838355"/>
                    </a:ext>
                  </a:extLst>
                </a:gridCol>
                <a:gridCol w="2639970">
                  <a:extLst>
                    <a:ext uri="{9D8B030D-6E8A-4147-A177-3AD203B41FA5}">
                      <a16:colId xmlns:a16="http://schemas.microsoft.com/office/drawing/2014/main" val="2077145145"/>
                    </a:ext>
                  </a:extLst>
                </a:gridCol>
                <a:gridCol w="980470">
                  <a:extLst>
                    <a:ext uri="{9D8B030D-6E8A-4147-A177-3AD203B41FA5}">
                      <a16:colId xmlns:a16="http://schemas.microsoft.com/office/drawing/2014/main" val="4015120000"/>
                    </a:ext>
                  </a:extLst>
                </a:gridCol>
                <a:gridCol w="761530">
                  <a:extLst>
                    <a:ext uri="{9D8B030D-6E8A-4147-A177-3AD203B41FA5}">
                      <a16:colId xmlns:a16="http://schemas.microsoft.com/office/drawing/2014/main" val="936031894"/>
                    </a:ext>
                  </a:extLst>
                </a:gridCol>
              </a:tblGrid>
              <a:tr h="571500">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 de la propuesta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Nombre del indicador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Dependencia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Avance Cuatrienio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995995024"/>
                  </a:ext>
                </a:extLst>
              </a:tr>
              <a:tr h="381000">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100" b="0" i="0" u="none" strike="noStrike" dirty="0">
                          <a:solidFill>
                            <a:srgbClr val="000000"/>
                          </a:solidFill>
                          <a:effectLst/>
                          <a:latin typeface="Century Gothic" panose="020B0502020202020204" pitchFamily="34" charset="0"/>
                          <a:cs typeface="Arial" panose="020B0604020202020204" pitchFamily="34" charset="0"/>
                        </a:rPr>
                        <a:t>Atención de mejoras requeridas al portal de transparencia económica (Porcentaje)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DGPPN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51580115"/>
                  </a:ext>
                </a:extLst>
              </a:tr>
              <a:tr h="381000">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1100" b="0" i="0" u="none" strike="noStrike" dirty="0">
                          <a:solidFill>
                            <a:srgbClr val="000000"/>
                          </a:solidFill>
                          <a:effectLst/>
                          <a:latin typeface="Century Gothic" panose="020B0502020202020204" pitchFamily="34" charset="0"/>
                          <a:cs typeface="Arial" panose="020B0604020202020204" pitchFamily="34" charset="0"/>
                        </a:rPr>
                        <a:t>Disposición de recursos en el proyecto de Ley del PGN (Número)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DGPPN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69055278"/>
                  </a:ext>
                </a:extLst>
              </a:tr>
              <a:tr h="1714500">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100" b="0" i="0" u="none" strike="noStrike" dirty="0">
                          <a:solidFill>
                            <a:srgbClr val="000000"/>
                          </a:solidFill>
                          <a:effectLst/>
                          <a:latin typeface="Century Gothic" panose="020B0502020202020204" pitchFamily="34" charset="0"/>
                          <a:cs typeface="Arial"/>
                        </a:rPr>
                        <a:t/>
                      </a:r>
                      <a:br>
                        <a:rPr lang="es-MX" sz="1100" b="0" i="0" u="none" strike="noStrike" dirty="0">
                          <a:solidFill>
                            <a:srgbClr val="000000"/>
                          </a:solidFill>
                          <a:effectLst/>
                          <a:latin typeface="Century Gothic" panose="020B0502020202020204" pitchFamily="34" charset="0"/>
                          <a:cs typeface="Arial"/>
                        </a:rPr>
                      </a:br>
                      <a:r>
                        <a:rPr lang="es-MX" sz="1100" b="0" i="0" u="none" strike="noStrike" dirty="0">
                          <a:solidFill>
                            <a:srgbClr val="000000"/>
                          </a:solidFill>
                          <a:effectLst/>
                          <a:latin typeface="Century Gothic" panose="020B0502020202020204" pitchFamily="34" charset="0"/>
                          <a:cs typeface="Arial"/>
                        </a:rPr>
                        <a:t/>
                      </a:r>
                      <a:br>
                        <a:rPr lang="es-MX" sz="1100" b="0" i="0" u="none" strike="noStrike" dirty="0">
                          <a:solidFill>
                            <a:srgbClr val="000000"/>
                          </a:solidFill>
                          <a:effectLst/>
                          <a:latin typeface="Century Gothic" panose="020B0502020202020204" pitchFamily="34" charset="0"/>
                          <a:cs typeface="Arial"/>
                        </a:rPr>
                      </a:br>
                      <a:r>
                        <a:rPr lang="es-MX" sz="1100" b="0" i="0" u="none" strike="noStrike" dirty="0">
                          <a:solidFill>
                            <a:srgbClr val="000000"/>
                          </a:solidFill>
                          <a:effectLst/>
                          <a:latin typeface="Century Gothic" panose="020B0502020202020204" pitchFamily="34" charset="0"/>
                          <a:cs typeface="Arial"/>
                        </a:rPr>
                        <a:t>Reporte comparativo entregado a Presidencia que incluye el ahorro de las 132 entidades del sector Central y rama ejecutiva, respecto a la vigencia anterior en los conceptos asociados a los lineamientos de austeridad del gasto</a:t>
                      </a:r>
                      <a:br>
                        <a:rPr lang="es-MX" sz="1100" b="0" i="0" u="none" strike="noStrike" dirty="0">
                          <a:solidFill>
                            <a:srgbClr val="000000"/>
                          </a:solidFill>
                          <a:effectLst/>
                          <a:latin typeface="Century Gothic" panose="020B0502020202020204" pitchFamily="34" charset="0"/>
                          <a:cs typeface="Arial"/>
                        </a:rPr>
                      </a:br>
                      <a:endParaRPr lang="es-MX" sz="1100" b="0" i="0" u="none" strike="noStrike" dirty="0">
                        <a:solidFill>
                          <a:srgbClr val="000000"/>
                        </a:solidFill>
                        <a:effectLst/>
                        <a:latin typeface="Century Gothic" panose="020B0502020202020204" pitchFamily="34" charset="0"/>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DGPPN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cs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203337039"/>
                  </a:ext>
                </a:extLst>
              </a:tr>
              <a:tr h="381000">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a:rPr>
                        <a:t>44</a:t>
                      </a: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a:rPr>
                        <a:t>Número de trámites racionalizados o mejorados (Número)</a:t>
                      </a: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a:rPr>
                        <a:t>OAP</a:t>
                      </a: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a:rPr>
                        <a:t>110%</a:t>
                      </a: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87163811"/>
                  </a:ext>
                </a:extLst>
              </a:tr>
              <a:tr h="571500">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100" b="0" i="0" u="none" strike="noStrike" dirty="0">
                          <a:solidFill>
                            <a:srgbClr val="000000"/>
                          </a:solidFill>
                          <a:effectLst/>
                          <a:latin typeface="Century Gothic" panose="020B0502020202020204" pitchFamily="34" charset="0"/>
                          <a:cs typeface="Arial" panose="020B0604020202020204" pitchFamily="34" charset="0"/>
                        </a:rPr>
                        <a:t>Atención de mejoras requeridas al portal de transparencia económica (Porcentaje)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DGPPN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034801675"/>
                  </a:ext>
                </a:extLst>
              </a:tr>
            </a:tbl>
          </a:graphicData>
        </a:graphic>
      </p:graphicFrame>
      <p:graphicFrame>
        <p:nvGraphicFramePr>
          <p:cNvPr id="10" name="Tabla 9">
            <a:extLst>
              <a:ext uri="{FF2B5EF4-FFF2-40B4-BE49-F238E27FC236}">
                <a16:creationId xmlns:a16="http://schemas.microsoft.com/office/drawing/2014/main" id="{97F7D2C5-D64C-4343-98F3-9E082D6053C9}"/>
              </a:ext>
            </a:extLst>
          </p:cNvPr>
          <p:cNvGraphicFramePr>
            <a:graphicFrameLocks noGrp="1"/>
          </p:cNvGraphicFramePr>
          <p:nvPr>
            <p:extLst>
              <p:ext uri="{D42A27DB-BD31-4B8C-83A1-F6EECF244321}">
                <p14:modId xmlns:p14="http://schemas.microsoft.com/office/powerpoint/2010/main" val="2134476449"/>
              </p:ext>
            </p:extLst>
          </p:nvPr>
        </p:nvGraphicFramePr>
        <p:xfrm>
          <a:off x="6277722" y="1994754"/>
          <a:ext cx="5676021" cy="4330874"/>
        </p:xfrm>
        <a:graphic>
          <a:graphicData uri="http://schemas.openxmlformats.org/drawingml/2006/table">
            <a:tbl>
              <a:tblPr/>
              <a:tblGrid>
                <a:gridCol w="840373">
                  <a:extLst>
                    <a:ext uri="{9D8B030D-6E8A-4147-A177-3AD203B41FA5}">
                      <a16:colId xmlns:a16="http://schemas.microsoft.com/office/drawing/2014/main" val="2270495729"/>
                    </a:ext>
                  </a:extLst>
                </a:gridCol>
                <a:gridCol w="2913294">
                  <a:extLst>
                    <a:ext uri="{9D8B030D-6E8A-4147-A177-3AD203B41FA5}">
                      <a16:colId xmlns:a16="http://schemas.microsoft.com/office/drawing/2014/main" val="3660327018"/>
                    </a:ext>
                  </a:extLst>
                </a:gridCol>
                <a:gridCol w="1081981">
                  <a:extLst>
                    <a:ext uri="{9D8B030D-6E8A-4147-A177-3AD203B41FA5}">
                      <a16:colId xmlns:a16="http://schemas.microsoft.com/office/drawing/2014/main" val="50892873"/>
                    </a:ext>
                  </a:extLst>
                </a:gridCol>
                <a:gridCol w="840373">
                  <a:extLst>
                    <a:ext uri="{9D8B030D-6E8A-4147-A177-3AD203B41FA5}">
                      <a16:colId xmlns:a16="http://schemas.microsoft.com/office/drawing/2014/main" val="3007121124"/>
                    </a:ext>
                  </a:extLst>
                </a:gridCol>
              </a:tblGrid>
              <a:tr h="598714">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 de la propuesta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Nombre del indicador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Dependencia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Avance Cuatrienio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41093774"/>
                  </a:ext>
                </a:extLst>
              </a:tr>
              <a:tr h="399143">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46</a:t>
                      </a: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MX" sz="1100" b="0" i="0" u="none" strike="noStrike" kern="1200" dirty="0">
                          <a:solidFill>
                            <a:srgbClr val="000000"/>
                          </a:solidFill>
                          <a:effectLst/>
                          <a:latin typeface="Century Gothic" panose="020B0502020202020204" pitchFamily="34" charset="0"/>
                          <a:ea typeface="+mn-ea"/>
                          <a:cs typeface="Arial" panose="020B0604020202020204" pitchFamily="34" charset="0"/>
                        </a:rPr>
                        <a:t>Avance en la integración de trámites y servicios del Ministerio de Hacienda al portal GOV.CO</a:t>
                      </a: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D.T.</a:t>
                      </a: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100%</a:t>
                      </a: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74170782"/>
                  </a:ext>
                </a:extLst>
              </a:tr>
              <a:tr h="598714">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MX" sz="1100" b="0" i="0" u="none" strike="noStrike" dirty="0">
                          <a:solidFill>
                            <a:srgbClr val="000000"/>
                          </a:solidFill>
                          <a:effectLst/>
                          <a:latin typeface="Century Gothic" panose="020B0502020202020204" pitchFamily="34" charset="0"/>
                          <a:cs typeface="Arial" panose="020B0604020202020204" pitchFamily="34" charset="0"/>
                        </a:rPr>
                        <a:t>Recaudo de ingresos tributarios, tasas y contribuciones territoriales como porcentaje del PIB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a:rPr>
                        <a:t>DGAF</a:t>
                      </a:r>
                      <a:endParaRPr lang="es-CO" sz="11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91.89%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808100"/>
                  </a:ext>
                </a:extLst>
              </a:tr>
              <a:tr h="598714">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1100" b="0" i="0" u="none" strike="noStrike" dirty="0">
                          <a:solidFill>
                            <a:srgbClr val="000000"/>
                          </a:solidFill>
                          <a:effectLst/>
                          <a:latin typeface="Century Gothic" panose="020B0502020202020204" pitchFamily="34" charset="0"/>
                          <a:cs typeface="Arial" panose="020B0604020202020204" pitchFamily="34" charset="0"/>
                        </a:rPr>
                        <a:t>Expedición Decreto reglamentario de las TIF (Número)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DGAF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74095968"/>
                  </a:ext>
                </a:extLst>
              </a:tr>
              <a:tr h="399143">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1100" b="0" i="0" u="none" strike="noStrike" dirty="0">
                          <a:solidFill>
                            <a:srgbClr val="000000"/>
                          </a:solidFill>
                          <a:effectLst/>
                          <a:latin typeface="Century Gothic" panose="020B0502020202020204" pitchFamily="34" charset="0"/>
                          <a:cs typeface="Arial" panose="020B0604020202020204" pitchFamily="34" charset="0"/>
                        </a:rPr>
                        <a:t>Expedición del marco jurídico para que las entidades territoriales y sus descentralizadas creen los fondos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DGAF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84860354"/>
                  </a:ext>
                </a:extLst>
              </a:tr>
              <a:tr h="399143">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102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Modernización de la Gestión Pública Financiera - Conpes 4008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VT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667092871"/>
                  </a:ext>
                </a:extLst>
              </a:tr>
              <a:tr h="399143">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MX" sz="1100" b="0" i="0" u="none" strike="noStrike" dirty="0">
                          <a:solidFill>
                            <a:srgbClr val="000000"/>
                          </a:solidFill>
                          <a:effectLst/>
                          <a:latin typeface="Century Gothic" panose="020B0502020202020204" pitchFamily="34" charset="0"/>
                          <a:cs typeface="Arial" panose="020B0604020202020204" pitchFamily="34" charset="0"/>
                        </a:rPr>
                        <a:t>Porcentaje de entidades territoriales con el catálogo de cuentas presupuestales implementado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DGAF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35809768"/>
                  </a:ext>
                </a:extLst>
              </a:tr>
              <a:tr h="598714">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Expedición y reglamentación de la regla fiscal que salveguarde la sostenibilidad fiscal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DGPM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61872814"/>
                  </a:ext>
                </a:extLst>
              </a:tr>
            </a:tbl>
          </a:graphicData>
        </a:graphic>
      </p:graphicFrame>
      <p:sp>
        <p:nvSpPr>
          <p:cNvPr id="12" name="Rectángulo 11">
            <a:extLst>
              <a:ext uri="{FF2B5EF4-FFF2-40B4-BE49-F238E27FC236}">
                <a16:creationId xmlns:a16="http://schemas.microsoft.com/office/drawing/2014/main" id="{D7F2F0A1-F773-4AFB-9C08-FCA0DA776E0F}"/>
              </a:ext>
            </a:extLst>
          </p:cNvPr>
          <p:cNvSpPr/>
          <p:nvPr/>
        </p:nvSpPr>
        <p:spPr>
          <a:xfrm>
            <a:off x="752705" y="1452156"/>
            <a:ext cx="11226436" cy="285784"/>
          </a:xfrm>
          <a:prstGeom prst="rect">
            <a:avLst/>
          </a:prstGeom>
          <a:solidFill>
            <a:srgbClr val="264FC6"/>
          </a:solidFill>
          <a:ln w="28575">
            <a:solidFill>
              <a:schemeClr val="bg1">
                <a:lumMod val="65000"/>
              </a:schemeClr>
            </a:solidFill>
          </a:ln>
        </p:spPr>
        <p:txBody>
          <a:bodyPr wrap="square">
            <a:spAutoFit/>
          </a:bodyPr>
          <a:lstStyle/>
          <a:p>
            <a:pPr algn="ctr">
              <a:lnSpc>
                <a:spcPct val="115000"/>
              </a:lnSpc>
            </a:pPr>
            <a:r>
              <a:rPr lang="es-CO" sz="1200"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MATRIZ </a:t>
            </a:r>
            <a:r>
              <a:rPr lang="es-CO" sz="1200" dirty="0" smtClean="0">
                <a:solidFill>
                  <a:schemeClr val="bg1"/>
                </a:solidFill>
                <a:latin typeface="Century Gothic" panose="020B0502020202020204" pitchFamily="34" charset="0"/>
                <a:ea typeface="Times New Roman" panose="02020603050405020304" pitchFamily="18" charset="0"/>
                <a:cs typeface="Arial" panose="020B0604020202020204" pitchFamily="34" charset="0"/>
              </a:rPr>
              <a:t>PRESIDENCIA – CORTE MAYO</a:t>
            </a:r>
            <a:endParaRPr lang="es-CO" sz="1400" dirty="0">
              <a:solidFill>
                <a:schemeClr val="bg1"/>
              </a:solidFill>
              <a:latin typeface="Century Gothic" panose="020B0502020202020204" pitchFamily="34" charset="0"/>
              <a:ea typeface="MS Mincho"/>
              <a:cs typeface="Arial" panose="020B0604020202020204" pitchFamily="34" charset="0"/>
            </a:endParaRPr>
          </a:p>
        </p:txBody>
      </p:sp>
      <p:sp>
        <p:nvSpPr>
          <p:cNvPr id="7" name="1 Título"/>
          <p:cNvSpPr txBox="1">
            <a:spLocks/>
          </p:cNvSpPr>
          <p:nvPr/>
        </p:nvSpPr>
        <p:spPr bwMode="auto">
          <a:xfrm>
            <a:off x="2276475" y="571475"/>
            <a:ext cx="9891124" cy="4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7089775"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70897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70897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9pPr>
          </a:lstStyle>
          <a:p>
            <a:pPr marL="0" lvl="1" indent="0" algn="r">
              <a:spcBef>
                <a:spcPts val="0"/>
              </a:spcBef>
              <a:buSzPct val="100000"/>
              <a:buNone/>
              <a:defRPr/>
            </a:pPr>
            <a:r>
              <a:rPr lang="es-CO" sz="2400" b="1" dirty="0">
                <a:latin typeface="Century Gothic" panose="020B0502020202020204" pitchFamily="34" charset="0"/>
                <a:cs typeface="Arial" panose="020B0604020202020204" pitchFamily="34" charset="0"/>
              </a:rPr>
              <a:t> </a:t>
            </a:r>
            <a:r>
              <a:rPr lang="es-MX" sz="2400" b="1" dirty="0">
                <a:latin typeface="Century Gothic" panose="020B0502020202020204" pitchFamily="34" charset="0"/>
                <a:cs typeface="Arial" panose="020B0604020202020204" pitchFamily="34" charset="0"/>
              </a:rPr>
              <a:t> </a:t>
            </a:r>
            <a:r>
              <a:rPr lang="es-MX" b="1" dirty="0" smtClean="0">
                <a:latin typeface="Century Gothic" panose="020B0502020202020204" pitchFamily="34" charset="0"/>
                <a:cs typeface="Arial" panose="020B0604020202020204" pitchFamily="34" charset="0"/>
              </a:rPr>
              <a:t>5.3. </a:t>
            </a:r>
            <a:r>
              <a:rPr lang="es-CO" b="1" dirty="0">
                <a:latin typeface="Century Gothic" panose="020B0502020202020204" pitchFamily="34" charset="0"/>
                <a:ea typeface="Verdana" panose="020B0604030504040204" pitchFamily="34" charset="0"/>
                <a:cs typeface="Arial" panose="020B0604020202020204" pitchFamily="34" charset="0"/>
              </a:rPr>
              <a:t>Política de Seguimiento y Evaluación del Desempeño Institucional</a:t>
            </a:r>
            <a:r>
              <a:rPr lang="es-MX" b="1" dirty="0">
                <a:latin typeface="Century Gothic" panose="020B0502020202020204" pitchFamily="34" charset="0"/>
                <a:cs typeface="Arial" panose="020B0604020202020204" pitchFamily="34" charset="0"/>
              </a:rPr>
              <a:t> </a:t>
            </a:r>
            <a:endParaRPr lang="es-CO" b="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400666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EDB76907-833D-45ED-A676-5561B80B2453}"/>
              </a:ext>
            </a:extLst>
          </p:cNvPr>
          <p:cNvGraphicFramePr>
            <a:graphicFrameLocks noGrp="1"/>
          </p:cNvGraphicFramePr>
          <p:nvPr>
            <p:extLst>
              <p:ext uri="{D42A27DB-BD31-4B8C-83A1-F6EECF244321}">
                <p14:modId xmlns:p14="http://schemas.microsoft.com/office/powerpoint/2010/main" val="3435661705"/>
              </p:ext>
            </p:extLst>
          </p:nvPr>
        </p:nvGraphicFramePr>
        <p:xfrm>
          <a:off x="864296" y="1994754"/>
          <a:ext cx="5231704" cy="4226391"/>
        </p:xfrm>
        <a:graphic>
          <a:graphicData uri="http://schemas.openxmlformats.org/drawingml/2006/table">
            <a:tbl>
              <a:tblPr/>
              <a:tblGrid>
                <a:gridCol w="774589">
                  <a:extLst>
                    <a:ext uri="{9D8B030D-6E8A-4147-A177-3AD203B41FA5}">
                      <a16:colId xmlns:a16="http://schemas.microsoft.com/office/drawing/2014/main" val="3966838355"/>
                    </a:ext>
                  </a:extLst>
                </a:gridCol>
                <a:gridCol w="2685242">
                  <a:extLst>
                    <a:ext uri="{9D8B030D-6E8A-4147-A177-3AD203B41FA5}">
                      <a16:colId xmlns:a16="http://schemas.microsoft.com/office/drawing/2014/main" val="2077145145"/>
                    </a:ext>
                  </a:extLst>
                </a:gridCol>
                <a:gridCol w="997284">
                  <a:extLst>
                    <a:ext uri="{9D8B030D-6E8A-4147-A177-3AD203B41FA5}">
                      <a16:colId xmlns:a16="http://schemas.microsoft.com/office/drawing/2014/main" val="4015120000"/>
                    </a:ext>
                  </a:extLst>
                </a:gridCol>
                <a:gridCol w="774589">
                  <a:extLst>
                    <a:ext uri="{9D8B030D-6E8A-4147-A177-3AD203B41FA5}">
                      <a16:colId xmlns:a16="http://schemas.microsoft.com/office/drawing/2014/main" val="936031894"/>
                    </a:ext>
                  </a:extLst>
                </a:gridCol>
              </a:tblGrid>
              <a:tr h="621528">
                <a:tc>
                  <a:txBody>
                    <a:bodyPr/>
                    <a:lstStyle/>
                    <a:p>
                      <a:pPr algn="ctr" rtl="0" fontAlgn="ctr"/>
                      <a:r>
                        <a:rPr lang="es-CO" sz="1050" b="1" i="0" u="none" strike="noStrike" dirty="0">
                          <a:solidFill>
                            <a:srgbClr val="FFFFFF"/>
                          </a:solidFill>
                          <a:effectLst/>
                          <a:latin typeface="Century Gothic" panose="020B0502020202020204" pitchFamily="34" charset="0"/>
                          <a:cs typeface="Arial" panose="020B0604020202020204" pitchFamily="34" charset="0"/>
                        </a:rPr>
                        <a:t># de la propuesta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50" b="1" i="0" u="none" strike="noStrike" dirty="0">
                          <a:solidFill>
                            <a:srgbClr val="FFFFFF"/>
                          </a:solidFill>
                          <a:effectLst/>
                          <a:latin typeface="Century Gothic" panose="020B0502020202020204" pitchFamily="34" charset="0"/>
                          <a:cs typeface="Arial" panose="020B0604020202020204" pitchFamily="34" charset="0"/>
                        </a:rPr>
                        <a:t>Nombre del indicador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50" b="1" i="0" u="none" strike="noStrike" dirty="0">
                          <a:solidFill>
                            <a:srgbClr val="FFFFFF"/>
                          </a:solidFill>
                          <a:effectLst/>
                          <a:latin typeface="Century Gothic" panose="020B0502020202020204" pitchFamily="34" charset="0"/>
                          <a:cs typeface="Arial" panose="020B0604020202020204" pitchFamily="34" charset="0"/>
                        </a:rPr>
                        <a:t>Dependencia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50" b="1" i="0" u="none" strike="noStrike" dirty="0">
                          <a:solidFill>
                            <a:srgbClr val="FFFFFF"/>
                          </a:solidFill>
                          <a:effectLst/>
                          <a:latin typeface="Century Gothic" panose="020B0502020202020204" pitchFamily="34" charset="0"/>
                          <a:cs typeface="Arial" panose="020B0604020202020204" pitchFamily="34" charset="0"/>
                        </a:rPr>
                        <a:t>Avance Cuatrienio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995995024"/>
                  </a:ext>
                </a:extLst>
              </a:tr>
              <a:tr h="507581">
                <a:tc>
                  <a:txBody>
                    <a:bodyPr/>
                    <a:lstStyle/>
                    <a:p>
                      <a:pPr marL="0" algn="ctr" defTabSz="914400" rtl="0" eaLnBrk="1" fontAlgn="ctr" latinLnBrk="0" hangingPunct="1"/>
                      <a:r>
                        <a:rPr lang="es-CO" sz="1000" b="0" i="0" u="none" strike="noStrike" kern="1200" dirty="0">
                          <a:solidFill>
                            <a:srgbClr val="000000"/>
                          </a:solidFill>
                          <a:effectLst/>
                          <a:latin typeface="Century Gothic" panose="020B0502020202020204" pitchFamily="34" charset="0"/>
                          <a:ea typeface="+mn-ea"/>
                          <a:cs typeface="Arial" panose="020B0604020202020204" pitchFamily="34" charset="0"/>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MX" sz="1000" b="0" i="0" u="none" strike="noStrike" kern="1200" dirty="0">
                          <a:solidFill>
                            <a:srgbClr val="000000"/>
                          </a:solidFill>
                          <a:effectLst/>
                          <a:latin typeface="Century Gothic" panose="020B0502020202020204" pitchFamily="34" charset="0"/>
                          <a:ea typeface="+mn-ea"/>
                          <a:cs typeface="Arial" panose="020B0604020202020204" pitchFamily="34" charset="0"/>
                        </a:rPr>
                        <a:t>Balance primario del Sector Público No Financiero (SPNF) (% del PIB) (Comparado frente a las proyecciones del MFMP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000" b="0" i="0" u="none" strike="noStrike" kern="1200" dirty="0">
                          <a:solidFill>
                            <a:srgbClr val="000000"/>
                          </a:solidFill>
                          <a:effectLst/>
                          <a:latin typeface="Century Gothic" panose="020B0502020202020204" pitchFamily="34" charset="0"/>
                          <a:ea typeface="+mn-ea"/>
                          <a:cs typeface="Arial" panose="020B0604020202020204" pitchFamily="34" charset="0"/>
                        </a:rPr>
                        <a:t>DGPM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000" b="0" i="0" u="none" strike="noStrike" kern="1200" dirty="0">
                          <a:solidFill>
                            <a:srgbClr val="000000"/>
                          </a:solidFill>
                          <a:effectLst/>
                          <a:latin typeface="Century Gothic" panose="020B0502020202020204" pitchFamily="34" charset="0"/>
                          <a:ea typeface="+mn-ea"/>
                          <a:cs typeface="Arial" panose="020B0604020202020204" pitchFamily="34" charset="0"/>
                        </a:rPr>
                        <a:t>153%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1580115"/>
                  </a:ext>
                </a:extLst>
              </a:tr>
              <a:tr h="507581">
                <a:tc>
                  <a:txBody>
                    <a:bodyPr/>
                    <a:lstStyle/>
                    <a:p>
                      <a:pPr marL="0" algn="ctr" defTabSz="914400" rtl="0" eaLnBrk="1" fontAlgn="ctr" latinLnBrk="0" hangingPunct="1"/>
                      <a:r>
                        <a:rPr lang="es-CO" sz="1000" b="0" i="0" u="none" strike="noStrike" kern="1200" dirty="0">
                          <a:solidFill>
                            <a:srgbClr val="000000"/>
                          </a:solidFill>
                          <a:effectLst/>
                          <a:latin typeface="Century Gothic" panose="020B0502020202020204" pitchFamily="34" charset="0"/>
                          <a:ea typeface="+mn-ea"/>
                          <a:cs typeface="Arial" panose="020B0604020202020204" pitchFamily="34" charset="0"/>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MX" sz="1000" b="0" i="0" u="none" strike="noStrike" kern="1200" dirty="0">
                          <a:solidFill>
                            <a:srgbClr val="000000"/>
                          </a:solidFill>
                          <a:effectLst/>
                          <a:latin typeface="Century Gothic" panose="020B0502020202020204" pitchFamily="34" charset="0"/>
                          <a:ea typeface="+mn-ea"/>
                          <a:cs typeface="Arial" panose="020B0604020202020204" pitchFamily="34" charset="0"/>
                        </a:rPr>
                        <a:t>Balance primario del Sector Público No Financiero (SPNF) (% del PIB) (Comparado frente a las proyecciones del MFMP 2021)</a:t>
                      </a:r>
                      <a:endParaRPr lang="es-CO" sz="1000" b="0" i="0" u="none" strike="noStrike" kern="1200" dirty="0">
                        <a:solidFill>
                          <a:srgbClr val="000000"/>
                        </a:solidFill>
                        <a:effectLst/>
                        <a:latin typeface="Century Gothic" panose="020B0502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000" b="0" i="0" u="none" strike="noStrike" kern="1200" dirty="0">
                          <a:solidFill>
                            <a:srgbClr val="000000"/>
                          </a:solidFill>
                          <a:effectLst/>
                          <a:latin typeface="Century Gothic" panose="020B0502020202020204" pitchFamily="34" charset="0"/>
                          <a:ea typeface="+mn-ea"/>
                          <a:cs typeface="Arial" panose="020B0604020202020204" pitchFamily="34" charset="0"/>
                        </a:rPr>
                        <a:t>DGPM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000" b="0" i="0" u="none" strike="noStrike" kern="1200" dirty="0">
                          <a:solidFill>
                            <a:srgbClr val="000000"/>
                          </a:solidFill>
                          <a:effectLst/>
                          <a:latin typeface="Century Gothic" panose="020B0502020202020204" pitchFamily="34" charset="0"/>
                          <a:ea typeface="+mn-ea"/>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69055278"/>
                  </a:ext>
                </a:extLst>
              </a:tr>
              <a:tr h="1170545">
                <a:tc>
                  <a:txBody>
                    <a:bodyPr/>
                    <a:lstStyle/>
                    <a:p>
                      <a:pPr marL="0" algn="ctr" defTabSz="914400" rtl="0" eaLnBrk="1" fontAlgn="ctr" latinLnBrk="0" hangingPunct="1"/>
                      <a:r>
                        <a:rPr lang="es-CO" sz="1000" b="0" i="0" u="none" strike="noStrike" kern="1200" dirty="0">
                          <a:solidFill>
                            <a:srgbClr val="000000"/>
                          </a:solidFill>
                          <a:effectLst/>
                          <a:latin typeface="Century Gothic" panose="020B0502020202020204" pitchFamily="34" charset="0"/>
                          <a:ea typeface="+mn-ea"/>
                          <a:cs typeface="Arial" panose="020B0604020202020204" pitchFamily="34" charset="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MX" sz="1000" b="0" i="0" u="none" strike="noStrike" kern="1200" dirty="0">
                          <a:solidFill>
                            <a:srgbClr val="000000"/>
                          </a:solidFill>
                          <a:effectLst/>
                          <a:latin typeface="Century Gothic" panose="020B0502020202020204" pitchFamily="34" charset="0"/>
                          <a:ea typeface="+mn-ea"/>
                          <a:cs typeface="Arial" panose="020B0604020202020204" pitchFamily="34" charset="0"/>
                        </a:rPr>
                        <a:t/>
                      </a:r>
                      <a:br>
                        <a:rPr lang="es-MX" sz="1000" b="0" i="0" u="none" strike="noStrike" kern="1200" dirty="0">
                          <a:solidFill>
                            <a:srgbClr val="000000"/>
                          </a:solidFill>
                          <a:effectLst/>
                          <a:latin typeface="Century Gothic" panose="020B0502020202020204" pitchFamily="34" charset="0"/>
                          <a:ea typeface="+mn-ea"/>
                          <a:cs typeface="Arial" panose="020B0604020202020204" pitchFamily="34" charset="0"/>
                        </a:rPr>
                      </a:br>
                      <a:r>
                        <a:rPr lang="es-MX" sz="1000" b="0" i="0" u="none" strike="noStrike" kern="1200" dirty="0">
                          <a:solidFill>
                            <a:srgbClr val="000000"/>
                          </a:solidFill>
                          <a:effectLst/>
                          <a:latin typeface="Century Gothic" panose="020B0502020202020204" pitchFamily="34" charset="0"/>
                          <a:ea typeface="+mn-ea"/>
                          <a:cs typeface="Arial" panose="020B0604020202020204" pitchFamily="34" charset="0"/>
                        </a:rPr>
                        <a:t/>
                      </a:r>
                      <a:br>
                        <a:rPr lang="es-MX" sz="1000" b="0" i="0" u="none" strike="noStrike" kern="1200" dirty="0">
                          <a:solidFill>
                            <a:srgbClr val="000000"/>
                          </a:solidFill>
                          <a:effectLst/>
                          <a:latin typeface="Century Gothic" panose="020B0502020202020204" pitchFamily="34" charset="0"/>
                          <a:ea typeface="+mn-ea"/>
                          <a:cs typeface="Arial" panose="020B0604020202020204" pitchFamily="34" charset="0"/>
                        </a:rPr>
                      </a:br>
                      <a:r>
                        <a:rPr lang="es-CO" sz="1000" b="0" i="0" u="none" strike="noStrike" kern="1200" dirty="0">
                          <a:solidFill>
                            <a:srgbClr val="000000"/>
                          </a:solidFill>
                          <a:effectLst/>
                          <a:latin typeface="Century Gothic" panose="020B0502020202020204" pitchFamily="34" charset="0"/>
                          <a:ea typeface="+mn-ea"/>
                          <a:cs typeface="Arial" panose="020B0604020202020204" pitchFamily="34" charset="0"/>
                        </a:rPr>
                        <a:t>Emisión de bonos de deuda interna y externa de largo plazo, mejoramiento la vida media del portafolio de deuda y su perfil</a:t>
                      </a:r>
                      <a:r>
                        <a:rPr lang="es-MX" sz="1000" b="0" i="0" u="none" strike="noStrike" kern="1200" dirty="0">
                          <a:solidFill>
                            <a:srgbClr val="000000"/>
                          </a:solidFill>
                          <a:effectLst/>
                          <a:latin typeface="Century Gothic" panose="020B0502020202020204" pitchFamily="34" charset="0"/>
                          <a:ea typeface="+mn-ea"/>
                          <a:cs typeface="Arial" panose="020B0604020202020204" pitchFamily="34" charset="0"/>
                        </a:rPr>
                        <a:t/>
                      </a:r>
                      <a:br>
                        <a:rPr lang="es-MX" sz="1000" b="0" i="0" u="none" strike="noStrike" kern="1200" dirty="0">
                          <a:solidFill>
                            <a:srgbClr val="000000"/>
                          </a:solidFill>
                          <a:effectLst/>
                          <a:latin typeface="Century Gothic" panose="020B0502020202020204" pitchFamily="34" charset="0"/>
                          <a:ea typeface="+mn-ea"/>
                          <a:cs typeface="Arial" panose="020B0604020202020204" pitchFamily="34" charset="0"/>
                        </a:rPr>
                      </a:br>
                      <a:endParaRPr lang="es-MX" sz="1000" b="0" i="0" u="none" strike="noStrike" kern="1200" dirty="0">
                        <a:solidFill>
                          <a:srgbClr val="000000"/>
                        </a:solidFill>
                        <a:effectLst/>
                        <a:latin typeface="Century Gothic" panose="020B0502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000" b="0" i="0" u="none" strike="noStrike" dirty="0">
                          <a:solidFill>
                            <a:srgbClr val="000000"/>
                          </a:solidFill>
                          <a:effectLst/>
                          <a:latin typeface="Century Gothic" panose="020B0502020202020204" pitchFamily="34" charset="0"/>
                          <a:cs typeface="Arial" panose="020B0604020202020204" pitchFamily="34" charset="0"/>
                        </a:rPr>
                        <a:t>DGCPTN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000" b="0" i="0" u="none" strike="noStrike" dirty="0">
                          <a:solidFill>
                            <a:srgbClr val="000000"/>
                          </a:solidFill>
                          <a:effectLst/>
                          <a:latin typeface="Century Gothic" panose="020B0502020202020204" pitchFamily="34" charset="0"/>
                          <a:cs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03337039"/>
                  </a:ext>
                </a:extLst>
              </a:tr>
              <a:tr h="414352">
                <a:tc>
                  <a:txBody>
                    <a:bodyPr/>
                    <a:lstStyle/>
                    <a:p>
                      <a:pPr algn="ctr" fontAlgn="ctr"/>
                      <a:r>
                        <a:rPr lang="es-CO" sz="1000" b="0" i="0" u="none" strike="noStrike" dirty="0">
                          <a:solidFill>
                            <a:srgbClr val="000000"/>
                          </a:solidFill>
                          <a:effectLst/>
                          <a:latin typeface="Century Gothic" panose="020B0502020202020204" pitchFamily="34" charset="0"/>
                          <a:cs typeface="Arial" panose="020B0604020202020204" pitchFamily="34" charset="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000" b="0" i="0" u="none" strike="noStrike" dirty="0">
                          <a:solidFill>
                            <a:srgbClr val="000000"/>
                          </a:solidFill>
                          <a:effectLst/>
                          <a:latin typeface="Century Gothic" panose="020B0502020202020204" pitchFamily="34" charset="0"/>
                          <a:cs typeface="Arial" panose="020B0604020202020204" pitchFamily="34" charset="0"/>
                        </a:rPr>
                        <a:t>Fondo de Estabilización de Precios del Café creado (Número)</a:t>
                      </a:r>
                      <a:endParaRPr lang="es-MX" sz="10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000000"/>
                          </a:solidFill>
                          <a:effectLst/>
                          <a:latin typeface="Century Gothic" panose="020B0502020202020204" pitchFamily="34" charset="0"/>
                          <a:cs typeface="Arial" panose="020B060402020202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000" b="0" i="0" u="none" strike="noStrike" dirty="0">
                          <a:solidFill>
                            <a:srgbClr val="000000"/>
                          </a:solidFill>
                          <a:effectLst/>
                          <a:latin typeface="Century Gothic" panose="020B0502020202020204" pitchFamily="34" charset="0"/>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87163811"/>
                  </a:ext>
                </a:extLst>
              </a:tr>
              <a:tr h="1004804">
                <a:tc>
                  <a:txBody>
                    <a:bodyPr/>
                    <a:lstStyle/>
                    <a:p>
                      <a:pPr marL="0" algn="ctr" defTabSz="914400" rtl="0" eaLnBrk="1" fontAlgn="ctr" latinLnBrk="0" hangingPunct="1"/>
                      <a:r>
                        <a:rPr lang="es-CO" sz="1000" b="0" i="0" u="none" strike="noStrike" kern="1200" dirty="0">
                          <a:solidFill>
                            <a:srgbClr val="000000"/>
                          </a:solidFill>
                          <a:effectLst/>
                          <a:latin typeface="Century Gothic" panose="020B0502020202020204" pitchFamily="34" charset="0"/>
                          <a:ea typeface="+mn-ea"/>
                          <a:cs typeface="Arial"/>
                        </a:rPr>
                        <a:t>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000" b="0" i="0" u="none" strike="noStrike" kern="1200" dirty="0">
                          <a:solidFill>
                            <a:srgbClr val="000000"/>
                          </a:solidFill>
                          <a:effectLst/>
                          <a:latin typeface="Century Gothic" panose="020B0502020202020204" pitchFamily="34" charset="0"/>
                          <a:ea typeface="+mn-ea"/>
                          <a:cs typeface="Arial"/>
                        </a:rPr>
                        <a:t>Porcentaje de pensionados beneficiados con la reducción de aportes a la salud en los años 2020 y 2021</a:t>
                      </a:r>
                    </a:p>
                    <a:p>
                      <a:pPr marL="0" algn="ctr" defTabSz="914400" rtl="0" eaLnBrk="1" fontAlgn="ctr" latinLnBrk="0" hangingPunct="1"/>
                      <a:endParaRPr lang="es-CO" sz="1000" b="0" i="0" u="none" strike="noStrike" kern="1200" dirty="0">
                        <a:solidFill>
                          <a:srgbClr val="000000"/>
                        </a:solidFill>
                        <a:effectLst/>
                        <a:latin typeface="Century Gothic" panose="020B0502020202020204" pitchFamily="34" charset="0"/>
                        <a:ea typeface="+mn-ea"/>
                        <a:cs typeface="Arial"/>
                      </a:endParaRPr>
                    </a:p>
                    <a:p>
                      <a:pPr marL="0" algn="ctr" defTabSz="914400" rtl="0" eaLnBrk="1" fontAlgn="ctr" latinLnBrk="0" hangingPunct="1"/>
                      <a:r>
                        <a:rPr lang="es-CO" sz="1000" b="0" i="0" u="none" strike="noStrike" kern="1200" dirty="0">
                          <a:solidFill>
                            <a:srgbClr val="000000"/>
                          </a:solidFill>
                          <a:effectLst/>
                          <a:latin typeface="Century Gothic" panose="020B0502020202020204" pitchFamily="34" charset="0"/>
                          <a:ea typeface="+mn-ea"/>
                          <a:cs typeface="Arial"/>
                        </a:rPr>
                        <a:t>% aporte salud hasta 1 SMLV = 8%</a:t>
                      </a:r>
                    </a:p>
                    <a:p>
                      <a:pPr marL="0" algn="ctr" defTabSz="914400" rtl="0" eaLnBrk="1" fontAlgn="ctr" latinLnBrk="0" hangingPunct="1"/>
                      <a:r>
                        <a:rPr lang="es-CO" sz="1000" b="0" i="0" u="none" strike="noStrike" kern="1200" dirty="0">
                          <a:solidFill>
                            <a:srgbClr val="000000"/>
                          </a:solidFill>
                          <a:effectLst/>
                          <a:latin typeface="Century Gothic" panose="020B0502020202020204" pitchFamily="34" charset="0"/>
                          <a:ea typeface="+mn-ea"/>
                          <a:cs typeface="Arial"/>
                        </a:rPr>
                        <a:t>% aporte salud entre 1 y 2 SMLV = 10%</a:t>
                      </a:r>
                      <a:r>
                        <a:rPr lang="es-MX" sz="1000" b="0" i="0" u="none" strike="noStrike" kern="1200" dirty="0">
                          <a:solidFill>
                            <a:srgbClr val="000000"/>
                          </a:solidFill>
                          <a:effectLst/>
                          <a:latin typeface="Century Gothic" panose="020B0502020202020204" pitchFamily="34" charset="0"/>
                          <a:ea typeface="+mn-ea"/>
                          <a:cs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000" b="0" i="0" u="none" strike="noStrike" kern="1200" dirty="0">
                          <a:solidFill>
                            <a:srgbClr val="000000"/>
                          </a:solidFill>
                          <a:effectLst/>
                          <a:latin typeface="Century Gothic" panose="020B0502020202020204" pitchFamily="34" charset="0"/>
                          <a:ea typeface="+mn-ea"/>
                          <a:cs typeface="Arial"/>
                        </a:rPr>
                        <a:t>DGRESS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000" b="0" i="0" u="none" strike="noStrike" kern="1200" dirty="0">
                          <a:solidFill>
                            <a:srgbClr val="000000"/>
                          </a:solidFill>
                          <a:effectLst/>
                          <a:latin typeface="Century Gothic" panose="020B0502020202020204" pitchFamily="34" charset="0"/>
                          <a:ea typeface="+mn-ea"/>
                          <a:cs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034801675"/>
                  </a:ext>
                </a:extLst>
              </a:tr>
            </a:tbl>
          </a:graphicData>
        </a:graphic>
      </p:graphicFrame>
      <p:graphicFrame>
        <p:nvGraphicFramePr>
          <p:cNvPr id="10" name="Tabla 9">
            <a:extLst>
              <a:ext uri="{FF2B5EF4-FFF2-40B4-BE49-F238E27FC236}">
                <a16:creationId xmlns:a16="http://schemas.microsoft.com/office/drawing/2014/main" id="{97F7D2C5-D64C-4343-98F3-9E082D6053C9}"/>
              </a:ext>
            </a:extLst>
          </p:cNvPr>
          <p:cNvGraphicFramePr>
            <a:graphicFrameLocks noGrp="1"/>
          </p:cNvGraphicFramePr>
          <p:nvPr>
            <p:extLst>
              <p:ext uri="{D42A27DB-BD31-4B8C-83A1-F6EECF244321}">
                <p14:modId xmlns:p14="http://schemas.microsoft.com/office/powerpoint/2010/main" val="618563105"/>
              </p:ext>
            </p:extLst>
          </p:nvPr>
        </p:nvGraphicFramePr>
        <p:xfrm>
          <a:off x="6277722" y="1994754"/>
          <a:ext cx="5676021" cy="4233998"/>
        </p:xfrm>
        <a:graphic>
          <a:graphicData uri="http://schemas.openxmlformats.org/drawingml/2006/table">
            <a:tbl>
              <a:tblPr/>
              <a:tblGrid>
                <a:gridCol w="840373">
                  <a:extLst>
                    <a:ext uri="{9D8B030D-6E8A-4147-A177-3AD203B41FA5}">
                      <a16:colId xmlns:a16="http://schemas.microsoft.com/office/drawing/2014/main" val="2270495729"/>
                    </a:ext>
                  </a:extLst>
                </a:gridCol>
                <a:gridCol w="2985574">
                  <a:extLst>
                    <a:ext uri="{9D8B030D-6E8A-4147-A177-3AD203B41FA5}">
                      <a16:colId xmlns:a16="http://schemas.microsoft.com/office/drawing/2014/main" val="3660327018"/>
                    </a:ext>
                  </a:extLst>
                </a:gridCol>
                <a:gridCol w="1009701">
                  <a:extLst>
                    <a:ext uri="{9D8B030D-6E8A-4147-A177-3AD203B41FA5}">
                      <a16:colId xmlns:a16="http://schemas.microsoft.com/office/drawing/2014/main" val="50892873"/>
                    </a:ext>
                  </a:extLst>
                </a:gridCol>
                <a:gridCol w="840373">
                  <a:extLst>
                    <a:ext uri="{9D8B030D-6E8A-4147-A177-3AD203B41FA5}">
                      <a16:colId xmlns:a16="http://schemas.microsoft.com/office/drawing/2014/main" val="3007121124"/>
                    </a:ext>
                  </a:extLst>
                </a:gridCol>
              </a:tblGrid>
              <a:tr h="598714">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 de la propuesta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Nombre del indicador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Dependencia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Avance Cuatrienio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41093774"/>
                  </a:ext>
                </a:extLst>
              </a:tr>
              <a:tr h="598714">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a:rPr>
                        <a:t>Porcentaje de pensionados beneficiados con la reducción de aportes a la salud en el año 2022</a:t>
                      </a:r>
                    </a:p>
                    <a:p>
                      <a:pPr marL="0" algn="ctr" defTabSz="914400" rtl="0" eaLnBrk="1" fontAlgn="ctr" latinLnBrk="0" hangingPunct="1"/>
                      <a:endParaRPr lang="es-CO" sz="1100" b="0" i="0" u="none" strike="noStrike" kern="1200" dirty="0">
                        <a:solidFill>
                          <a:srgbClr val="000000"/>
                        </a:solidFill>
                        <a:effectLst/>
                        <a:latin typeface="Century Gothic" panose="020B0502020202020204" pitchFamily="34" charset="0"/>
                        <a:ea typeface="+mn-ea"/>
                        <a:cs typeface="Arial"/>
                      </a:endParaRPr>
                    </a:p>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a:rPr>
                        <a:t>% aporte salud hasta 1 SMLV = 4%</a:t>
                      </a:r>
                    </a:p>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a:rPr>
                        <a:t>% aporte salud entre 1 y 2 SMLV = 10%</a:t>
                      </a:r>
                      <a:r>
                        <a:rPr lang="es-MX" sz="1100" b="0" i="0" u="none" strike="noStrike" kern="1200" dirty="0">
                          <a:solidFill>
                            <a:srgbClr val="000000"/>
                          </a:solidFill>
                          <a:effectLst/>
                          <a:latin typeface="Century Gothic" panose="020B0502020202020204" pitchFamily="34" charset="0"/>
                          <a:ea typeface="+mn-ea"/>
                          <a:cs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a:rPr>
                        <a:t>DGRESS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8808100"/>
                  </a:ext>
                </a:extLst>
              </a:tr>
              <a:tr h="598714">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MX" sz="1100" b="0" i="0" u="none" strike="noStrike" dirty="0">
                          <a:solidFill>
                            <a:srgbClr val="000000"/>
                          </a:solidFill>
                          <a:effectLst/>
                          <a:latin typeface="Century Gothic" panose="020B0502020202020204" pitchFamily="34" charset="0"/>
                          <a:cs typeface="Arial" panose="020B0604020202020204" pitchFamily="34" charset="0"/>
                        </a:rPr>
                        <a:t>Propuesta de Reforma Pensional entregada al Presidente de la República (Número)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a:rPr>
                        <a:t>DGRESS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74095968"/>
                  </a:ext>
                </a:extLst>
              </a:tr>
              <a:tr h="344576">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Porcentaje de avance en la promoción de regulación de los artículos 193 y 198 de la Ley del PND </a:t>
                      </a:r>
                      <a:r>
                        <a:rPr lang="es-CO" sz="1100" b="0" i="0" u="none" strike="noStrike" dirty="0" smtClean="0">
                          <a:solidFill>
                            <a:srgbClr val="000000"/>
                          </a:solidFill>
                          <a:effectLst/>
                          <a:latin typeface="Century Gothic" panose="020B0502020202020204" pitchFamily="34" charset="0"/>
                          <a:cs typeface="Arial" panose="020B0604020202020204" pitchFamily="34" charset="0"/>
                        </a:rPr>
                        <a:t>1955/2019</a:t>
                      </a:r>
                      <a:endParaRPr lang="es-CO" sz="11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a:rPr>
                        <a:t>DGRESS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33163644"/>
                  </a:ext>
                </a:extLst>
              </a:tr>
              <a:tr h="344576">
                <a:tc>
                  <a:txBody>
                    <a:bodyPr/>
                    <a:lstStyle/>
                    <a:p>
                      <a:pPr algn="ctr" fontAlgn="ctr"/>
                      <a:r>
                        <a:rPr lang="es-CO" sz="1100" b="0" i="0" u="none" strike="noStrike" dirty="0">
                          <a:solidFill>
                            <a:srgbClr val="000000"/>
                          </a:solidFill>
                          <a:effectLst/>
                          <a:latin typeface="Century Gothic" panose="020B0502020202020204" pitchFamily="34" charset="0"/>
                        </a:rPr>
                        <a:t>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rPr>
                        <a:t>Expedición decreto de compensación para  el mantenimiento del promedio de regalías directas del año 2020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rPr>
                        <a:t>Grupo de Regalías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65774875"/>
                  </a:ext>
                </a:extLst>
              </a:tr>
              <a:tr h="344576">
                <a:tc>
                  <a:txBody>
                    <a:bodyPr/>
                    <a:lstStyle/>
                    <a:p>
                      <a:pPr algn="ctr" fontAlgn="ctr"/>
                      <a:r>
                        <a:rPr lang="es-CO" sz="1100" b="0" i="0" u="none" strike="noStrike" dirty="0">
                          <a:solidFill>
                            <a:srgbClr val="000000"/>
                          </a:solidFill>
                          <a:effectLst/>
                          <a:latin typeface="Century Gothic" panose="020B0502020202020204" pitchFamily="34" charset="0"/>
                        </a:rPr>
                        <a:t>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rPr>
                        <a:t>Ley y decretos reglamentarios expedidos (Eliminar los OCAD en todas las asignaciones menos en AIR 40%, OCAD Paz y CTI.</a:t>
                      </a:r>
                    </a:p>
                    <a:p>
                      <a:pPr algn="ctr" fontAlgn="ctr"/>
                      <a:r>
                        <a:rPr lang="es-CO" sz="1100" b="0" i="0" u="none" strike="noStrike" dirty="0">
                          <a:solidFill>
                            <a:srgbClr val="000000"/>
                          </a:solidFill>
                          <a:effectLst/>
                          <a:latin typeface="Century Gothic" panose="020B0502020202020204" pitchFamily="34" charset="0"/>
                        </a:rPr>
                        <a:t>Aumentar las Asignaciones Directas a las Entidades Productoras.)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rPr>
                        <a:t>Grupo de Regalías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0979859"/>
                  </a:ext>
                </a:extLst>
              </a:tr>
            </a:tbl>
          </a:graphicData>
        </a:graphic>
      </p:graphicFrame>
      <p:sp>
        <p:nvSpPr>
          <p:cNvPr id="12" name="Rectángulo 11">
            <a:extLst>
              <a:ext uri="{FF2B5EF4-FFF2-40B4-BE49-F238E27FC236}">
                <a16:creationId xmlns:a16="http://schemas.microsoft.com/office/drawing/2014/main" id="{D7F2F0A1-F773-4AFB-9C08-FCA0DA776E0F}"/>
              </a:ext>
            </a:extLst>
          </p:cNvPr>
          <p:cNvSpPr/>
          <p:nvPr/>
        </p:nvSpPr>
        <p:spPr>
          <a:xfrm>
            <a:off x="752705" y="1452156"/>
            <a:ext cx="11226436" cy="286682"/>
          </a:xfrm>
          <a:prstGeom prst="rect">
            <a:avLst/>
          </a:prstGeom>
          <a:solidFill>
            <a:srgbClr val="264FC6"/>
          </a:solidFill>
          <a:ln w="28575">
            <a:solidFill>
              <a:schemeClr val="bg1">
                <a:lumMod val="65000"/>
              </a:schemeClr>
            </a:solidFill>
          </a:ln>
        </p:spPr>
        <p:txBody>
          <a:bodyPr wrap="square">
            <a:spAutoFit/>
          </a:bodyPr>
          <a:lstStyle/>
          <a:p>
            <a:pPr algn="ctr">
              <a:lnSpc>
                <a:spcPct val="115000"/>
              </a:lnSpc>
            </a:pPr>
            <a:r>
              <a:rPr lang="es-CO" sz="1200"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MATRIZ PRESIDENCIA – CORTE MAYO</a:t>
            </a:r>
          </a:p>
        </p:txBody>
      </p:sp>
      <p:sp>
        <p:nvSpPr>
          <p:cNvPr id="8" name="1 Título"/>
          <p:cNvSpPr txBox="1">
            <a:spLocks/>
          </p:cNvSpPr>
          <p:nvPr/>
        </p:nvSpPr>
        <p:spPr bwMode="auto">
          <a:xfrm>
            <a:off x="2276475" y="571475"/>
            <a:ext cx="9891124" cy="4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7089775"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70897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70897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9pPr>
          </a:lstStyle>
          <a:p>
            <a:pPr marL="0" lvl="1" indent="0" algn="r">
              <a:spcBef>
                <a:spcPts val="0"/>
              </a:spcBef>
              <a:buSzPct val="100000"/>
              <a:buNone/>
              <a:defRPr/>
            </a:pPr>
            <a:r>
              <a:rPr lang="es-CO" sz="2400" b="1" dirty="0">
                <a:latin typeface="Century Gothic" panose="020B0502020202020204" pitchFamily="34" charset="0"/>
                <a:cs typeface="Arial" panose="020B0604020202020204" pitchFamily="34" charset="0"/>
              </a:rPr>
              <a:t> </a:t>
            </a:r>
            <a:r>
              <a:rPr lang="es-MX" sz="2400" b="1" dirty="0">
                <a:latin typeface="Century Gothic" panose="020B0502020202020204" pitchFamily="34" charset="0"/>
                <a:cs typeface="Arial" panose="020B0604020202020204" pitchFamily="34" charset="0"/>
              </a:rPr>
              <a:t> </a:t>
            </a:r>
            <a:r>
              <a:rPr lang="es-MX" b="1" dirty="0" smtClean="0">
                <a:latin typeface="Century Gothic" panose="020B0502020202020204" pitchFamily="34" charset="0"/>
                <a:cs typeface="Arial" panose="020B0604020202020204" pitchFamily="34" charset="0"/>
              </a:rPr>
              <a:t>5.3. </a:t>
            </a:r>
            <a:r>
              <a:rPr lang="es-CO" b="1" dirty="0">
                <a:latin typeface="Century Gothic" panose="020B0502020202020204" pitchFamily="34" charset="0"/>
                <a:ea typeface="Verdana" panose="020B0604030504040204" pitchFamily="34" charset="0"/>
                <a:cs typeface="Arial" panose="020B0604020202020204" pitchFamily="34" charset="0"/>
              </a:rPr>
              <a:t>Política de Seguimiento y Evaluación del Desempeño Institucional</a:t>
            </a:r>
            <a:r>
              <a:rPr lang="es-MX" b="1" dirty="0">
                <a:latin typeface="Century Gothic" panose="020B0502020202020204" pitchFamily="34" charset="0"/>
                <a:cs typeface="Arial" panose="020B0604020202020204" pitchFamily="34" charset="0"/>
              </a:rPr>
              <a:t> </a:t>
            </a:r>
            <a:endParaRPr lang="es-CO" b="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665139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0D6D7AC-5423-440A-98D7-9E6ED6055494}"/>
              </a:ext>
            </a:extLst>
          </p:cNvPr>
          <p:cNvSpPr/>
          <p:nvPr/>
        </p:nvSpPr>
        <p:spPr>
          <a:xfrm>
            <a:off x="8160797" y="2194352"/>
            <a:ext cx="3691344" cy="4185761"/>
          </a:xfrm>
          <a:prstGeom prst="rect">
            <a:avLst/>
          </a:prstGeom>
          <a:solidFill>
            <a:schemeClr val="bg1">
              <a:lumMod val="95000"/>
            </a:schemeClr>
          </a:solidFill>
          <a:ln w="28575">
            <a:solidFill>
              <a:schemeClr val="bg1">
                <a:lumMod val="65000"/>
              </a:schemeClr>
            </a:solidFill>
          </a:ln>
        </p:spPr>
        <p:txBody>
          <a:bodyPr wrap="square">
            <a:spAutoFit/>
          </a:bodyPr>
          <a:lstStyle/>
          <a:p>
            <a:pPr algn="just"/>
            <a:r>
              <a:rPr lang="es-CO" sz="1400" b="1" dirty="0">
                <a:latin typeface="Century Gothic" panose="020B0502020202020204" pitchFamily="34" charset="0"/>
                <a:cs typeface="Arial" panose="020B0604020202020204" pitchFamily="34" charset="0"/>
              </a:rPr>
              <a:t>Nota: </a:t>
            </a:r>
            <a:r>
              <a:rPr lang="es-CO" sz="1400" dirty="0">
                <a:latin typeface="Century Gothic" panose="020B0502020202020204" pitchFamily="34" charset="0"/>
                <a:cs typeface="Arial" panose="020B0604020202020204" pitchFamily="34" charset="0"/>
              </a:rPr>
              <a:t>recordamos que para dar cumplimiento a este requerimiento de la Presidencia de la República relacionado con el seguimiento de las promesas de campaña del Señor Presidente, se solicita que el avance por parte de las dependencias sea enviado los primeros </a:t>
            </a:r>
            <a:r>
              <a:rPr lang="es-CO" sz="1400" b="1" dirty="0">
                <a:latin typeface="Century Gothic" panose="020B0502020202020204" pitchFamily="34" charset="0"/>
                <a:cs typeface="Arial" panose="020B0604020202020204" pitchFamily="34" charset="0"/>
              </a:rPr>
              <a:t>ocho días de cada mes. </a:t>
            </a:r>
          </a:p>
          <a:p>
            <a:pPr algn="just"/>
            <a:endParaRPr lang="es-CO" sz="1400" b="1" dirty="0">
              <a:latin typeface="Century Gothic" panose="020B0502020202020204" pitchFamily="34" charset="0"/>
              <a:cs typeface="Arial" panose="020B0604020202020204" pitchFamily="34" charset="0"/>
            </a:endParaRPr>
          </a:p>
          <a:p>
            <a:pPr algn="just"/>
            <a:r>
              <a:rPr lang="es-CO" sz="1400" dirty="0">
                <a:latin typeface="Century Gothic" panose="020B0502020202020204" pitchFamily="34" charset="0"/>
                <a:cs typeface="Arial" panose="020B0604020202020204" pitchFamily="34" charset="0"/>
              </a:rPr>
              <a:t>El avance cuatrienio se calcula a partir de la fórmula establecida por Presidencia. </a:t>
            </a:r>
          </a:p>
          <a:p>
            <a:pPr algn="just"/>
            <a:endParaRPr lang="es-CO" sz="1400" dirty="0">
              <a:latin typeface="Century Gothic" panose="020B0502020202020204" pitchFamily="34" charset="0"/>
              <a:cs typeface="Arial" panose="020B0604020202020204" pitchFamily="34" charset="0"/>
            </a:endParaRPr>
          </a:p>
          <a:p>
            <a:pPr algn="just"/>
            <a:r>
              <a:rPr lang="es-CO" sz="1400" b="1" dirty="0">
                <a:latin typeface="Century Gothic" panose="020B0502020202020204" pitchFamily="34" charset="0"/>
                <a:cs typeface="Arial" panose="020B0604020202020204" pitchFamily="34" charset="0"/>
              </a:rPr>
              <a:t>Recordatorio: </a:t>
            </a:r>
            <a:r>
              <a:rPr lang="es-CO" sz="1400" dirty="0">
                <a:latin typeface="Century Gothic" panose="020B0502020202020204" pitchFamily="34" charset="0"/>
                <a:cs typeface="Arial" panose="020B0604020202020204" pitchFamily="34" charset="0"/>
              </a:rPr>
              <a:t>Aquellas propuestas que </a:t>
            </a:r>
            <a:r>
              <a:rPr lang="es-CO" sz="1400" b="1" dirty="0">
                <a:latin typeface="Century Gothic" panose="020B0502020202020204" pitchFamily="34" charset="0"/>
                <a:cs typeface="Arial" panose="020B0604020202020204" pitchFamily="34" charset="0"/>
              </a:rPr>
              <a:t>se han ejecutado todavía deben reportar</a:t>
            </a:r>
            <a:r>
              <a:rPr lang="es-CO" sz="1400" dirty="0">
                <a:latin typeface="Century Gothic" panose="020B0502020202020204" pitchFamily="34" charset="0"/>
                <a:cs typeface="Arial" panose="020B0604020202020204" pitchFamily="34" charset="0"/>
              </a:rPr>
              <a:t> los avances que han sucedido frente al proyecto, programa o estrategia relacionada y su impacto sobre la propuesta. </a:t>
            </a:r>
          </a:p>
        </p:txBody>
      </p:sp>
      <p:sp>
        <p:nvSpPr>
          <p:cNvPr id="6" name="Rectángulo 5">
            <a:extLst>
              <a:ext uri="{FF2B5EF4-FFF2-40B4-BE49-F238E27FC236}">
                <a16:creationId xmlns:a16="http://schemas.microsoft.com/office/drawing/2014/main" id="{AE88307B-BA8F-40AB-874E-3485C263807F}"/>
              </a:ext>
            </a:extLst>
          </p:cNvPr>
          <p:cNvSpPr/>
          <p:nvPr/>
        </p:nvSpPr>
        <p:spPr>
          <a:xfrm>
            <a:off x="625705" y="1648159"/>
            <a:ext cx="11226436" cy="304699"/>
          </a:xfrm>
          <a:prstGeom prst="rect">
            <a:avLst/>
          </a:prstGeom>
          <a:solidFill>
            <a:srgbClr val="264FC6"/>
          </a:solidFill>
          <a:ln w="28575">
            <a:solidFill>
              <a:schemeClr val="bg1">
                <a:lumMod val="65000"/>
              </a:schemeClr>
            </a:solidFill>
          </a:ln>
        </p:spPr>
        <p:txBody>
          <a:bodyPr wrap="square">
            <a:spAutoFit/>
          </a:bodyPr>
          <a:lstStyle/>
          <a:p>
            <a:pPr algn="ctr">
              <a:lnSpc>
                <a:spcPct val="115000"/>
              </a:lnSpc>
            </a:pPr>
            <a:r>
              <a:rPr lang="es-CO" sz="1200"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MATRIZ </a:t>
            </a:r>
            <a:r>
              <a:rPr lang="es-CO" sz="1200" dirty="0" smtClean="0">
                <a:solidFill>
                  <a:schemeClr val="bg1"/>
                </a:solidFill>
                <a:latin typeface="Century Gothic" panose="020B0502020202020204" pitchFamily="34" charset="0"/>
                <a:ea typeface="Times New Roman" panose="02020603050405020304" pitchFamily="18" charset="0"/>
                <a:cs typeface="Arial" panose="020B0604020202020204" pitchFamily="34" charset="0"/>
              </a:rPr>
              <a:t>PRESIDENCIA – CORTE MAYO</a:t>
            </a:r>
            <a:endParaRPr lang="es-CO" sz="1400" dirty="0">
              <a:solidFill>
                <a:schemeClr val="bg1"/>
              </a:solidFill>
              <a:latin typeface="Century Gothic" panose="020B0502020202020204" pitchFamily="34" charset="0"/>
              <a:ea typeface="MS Mincho"/>
              <a:cs typeface="Arial" panose="020B0604020202020204" pitchFamily="34" charset="0"/>
            </a:endParaRPr>
          </a:p>
        </p:txBody>
      </p:sp>
      <p:graphicFrame>
        <p:nvGraphicFramePr>
          <p:cNvPr id="8" name="Tabla 7">
            <a:extLst>
              <a:ext uri="{FF2B5EF4-FFF2-40B4-BE49-F238E27FC236}">
                <a16:creationId xmlns:a16="http://schemas.microsoft.com/office/drawing/2014/main" id="{EDB76907-833D-45ED-A676-5561B80B2453}"/>
              </a:ext>
            </a:extLst>
          </p:cNvPr>
          <p:cNvGraphicFramePr>
            <a:graphicFrameLocks noGrp="1"/>
          </p:cNvGraphicFramePr>
          <p:nvPr>
            <p:extLst>
              <p:ext uri="{D42A27DB-BD31-4B8C-83A1-F6EECF244321}">
                <p14:modId xmlns:p14="http://schemas.microsoft.com/office/powerpoint/2010/main" val="1531994854"/>
              </p:ext>
            </p:extLst>
          </p:nvPr>
        </p:nvGraphicFramePr>
        <p:xfrm>
          <a:off x="1372296" y="2194352"/>
          <a:ext cx="5604239" cy="3609781"/>
        </p:xfrm>
        <a:graphic>
          <a:graphicData uri="http://schemas.openxmlformats.org/drawingml/2006/table">
            <a:tbl>
              <a:tblPr/>
              <a:tblGrid>
                <a:gridCol w="829745">
                  <a:extLst>
                    <a:ext uri="{9D8B030D-6E8A-4147-A177-3AD203B41FA5}">
                      <a16:colId xmlns:a16="http://schemas.microsoft.com/office/drawing/2014/main" val="3966838355"/>
                    </a:ext>
                  </a:extLst>
                </a:gridCol>
                <a:gridCol w="2876451">
                  <a:extLst>
                    <a:ext uri="{9D8B030D-6E8A-4147-A177-3AD203B41FA5}">
                      <a16:colId xmlns:a16="http://schemas.microsoft.com/office/drawing/2014/main" val="2077145145"/>
                    </a:ext>
                  </a:extLst>
                </a:gridCol>
                <a:gridCol w="1068298">
                  <a:extLst>
                    <a:ext uri="{9D8B030D-6E8A-4147-A177-3AD203B41FA5}">
                      <a16:colId xmlns:a16="http://schemas.microsoft.com/office/drawing/2014/main" val="4015120000"/>
                    </a:ext>
                  </a:extLst>
                </a:gridCol>
                <a:gridCol w="829745">
                  <a:extLst>
                    <a:ext uri="{9D8B030D-6E8A-4147-A177-3AD203B41FA5}">
                      <a16:colId xmlns:a16="http://schemas.microsoft.com/office/drawing/2014/main" val="936031894"/>
                    </a:ext>
                  </a:extLst>
                </a:gridCol>
              </a:tblGrid>
              <a:tr h="571500">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 de la propuesta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Nombre del indicador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Dependencia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100" b="1" i="0" u="none" strike="noStrike" dirty="0">
                          <a:solidFill>
                            <a:srgbClr val="FFFFFF"/>
                          </a:solidFill>
                          <a:effectLst/>
                          <a:latin typeface="Century Gothic" panose="020B0502020202020204" pitchFamily="34" charset="0"/>
                          <a:cs typeface="Arial" panose="020B0604020202020204" pitchFamily="34" charset="0"/>
                        </a:rPr>
                        <a:t>Avance Cuatrienio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995995024"/>
                  </a:ext>
                </a:extLst>
              </a:tr>
              <a:tr h="381000">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Artículo 132 de la Ley PGN 2022 sancionado y reglamentado</a:t>
                      </a:r>
                      <a:endParaRPr lang="es-MX" sz="1100" b="0" i="0" u="none" strike="noStrike" kern="1200" dirty="0">
                        <a:solidFill>
                          <a:srgbClr val="000000"/>
                        </a:solidFill>
                        <a:effectLst/>
                        <a:latin typeface="Century Gothic" panose="020B0502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Grupo de Regalías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1580115"/>
                  </a:ext>
                </a:extLst>
              </a:tr>
              <a:tr h="422716">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Propuesta de Decreto que reglamenta el art 149 de la Ley 2010/2019 (Número)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DGCPTN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69055278"/>
                  </a:ext>
                </a:extLst>
              </a:tr>
              <a:tr h="902161">
                <a:tc>
                  <a:txBody>
                    <a:bodyPr/>
                    <a:lstStyle/>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176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s-MX" sz="1100" b="0" i="0" u="none" strike="noStrike" kern="1200" dirty="0">
                          <a:solidFill>
                            <a:srgbClr val="000000"/>
                          </a:solidFill>
                          <a:effectLst/>
                          <a:latin typeface="Century Gothic" panose="020B0502020202020204" pitchFamily="34" charset="0"/>
                          <a:ea typeface="+mn-ea"/>
                          <a:cs typeface="Arial" panose="020B0604020202020204" pitchFamily="34" charset="0"/>
                        </a:rPr>
                        <a:t/>
                      </a:r>
                      <a:br>
                        <a:rPr lang="es-MX" sz="1100" b="0" i="0" u="none" strike="noStrike" kern="1200" dirty="0">
                          <a:solidFill>
                            <a:srgbClr val="000000"/>
                          </a:solidFill>
                          <a:effectLst/>
                          <a:latin typeface="Century Gothic" panose="020B0502020202020204" pitchFamily="34" charset="0"/>
                          <a:ea typeface="+mn-ea"/>
                          <a:cs typeface="Arial" panose="020B0604020202020204" pitchFamily="34" charset="0"/>
                        </a:rPr>
                      </a:br>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El indicador está basado en el cumplimiento de 2 hitos:</a:t>
                      </a:r>
                    </a:p>
                    <a:p>
                      <a:pPr marL="0" algn="ctr" defTabSz="914400" rtl="0" eaLnBrk="1" fontAlgn="ctr" latinLnBrk="0" hangingPunct="1"/>
                      <a:endPar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endParaRPr>
                    </a:p>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1.Publicación del Marco de Referencia para la emisión de bonos verdes soberanos (50%)</a:t>
                      </a:r>
                    </a:p>
                    <a:p>
                      <a:pPr marL="0" algn="ctr"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Arial" panose="020B0604020202020204" pitchFamily="34" charset="0"/>
                        </a:rPr>
                        <a:t>2. Número de subastas de emisión de bonos verdes soberanos de acuerdo al plan financiero vigente (50%)</a:t>
                      </a:r>
                      <a:r>
                        <a:rPr lang="es-MX" sz="1100" b="0" i="0" u="none" strike="noStrike" kern="1200" dirty="0">
                          <a:solidFill>
                            <a:srgbClr val="000000"/>
                          </a:solidFill>
                          <a:effectLst/>
                          <a:latin typeface="Century Gothic" panose="020B0502020202020204" pitchFamily="34" charset="0"/>
                          <a:ea typeface="+mn-ea"/>
                          <a:cs typeface="Arial" panose="020B0604020202020204" pitchFamily="34" charset="0"/>
                        </a:rPr>
                        <a:t/>
                      </a:r>
                      <a:br>
                        <a:rPr lang="es-MX" sz="1100" b="0" i="0" u="none" strike="noStrike" kern="1200" dirty="0">
                          <a:solidFill>
                            <a:srgbClr val="000000"/>
                          </a:solidFill>
                          <a:effectLst/>
                          <a:latin typeface="Century Gothic" panose="020B0502020202020204" pitchFamily="34" charset="0"/>
                          <a:ea typeface="+mn-ea"/>
                          <a:cs typeface="Arial" panose="020B0604020202020204" pitchFamily="34" charset="0"/>
                        </a:rPr>
                      </a:br>
                      <a:endParaRPr lang="es-MX" sz="1100" b="0" i="0" u="none" strike="noStrike" kern="1200" dirty="0">
                        <a:solidFill>
                          <a:srgbClr val="000000"/>
                        </a:solidFill>
                        <a:effectLst/>
                        <a:latin typeface="Century Gothic" panose="020B0502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DGCPTN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03337039"/>
                  </a:ext>
                </a:extLst>
              </a:tr>
              <a:tr h="381000">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176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Avance en la implementación de las actividades del PIGCCSh</a:t>
                      </a:r>
                      <a:endParaRPr lang="es-MX" sz="11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VT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100" b="0" i="0" u="none" strike="noStrike" dirty="0">
                          <a:solidFill>
                            <a:srgbClr val="000000"/>
                          </a:solidFill>
                          <a:effectLst/>
                          <a:latin typeface="Century Gothic" panose="020B0502020202020204" pitchFamily="34" charset="0"/>
                          <a:cs typeface="Arial" panose="020B0604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87163811"/>
                  </a:ext>
                </a:extLst>
              </a:tr>
            </a:tbl>
          </a:graphicData>
        </a:graphic>
      </p:graphicFrame>
      <p:sp>
        <p:nvSpPr>
          <p:cNvPr id="7" name="1 Título"/>
          <p:cNvSpPr txBox="1">
            <a:spLocks/>
          </p:cNvSpPr>
          <p:nvPr/>
        </p:nvSpPr>
        <p:spPr bwMode="auto">
          <a:xfrm>
            <a:off x="2276475" y="571475"/>
            <a:ext cx="9891124" cy="4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7089775"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70897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70897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9pPr>
          </a:lstStyle>
          <a:p>
            <a:pPr marL="0" lvl="1" indent="0" algn="r">
              <a:spcBef>
                <a:spcPts val="0"/>
              </a:spcBef>
              <a:buSzPct val="100000"/>
              <a:buNone/>
              <a:defRPr/>
            </a:pPr>
            <a:r>
              <a:rPr lang="es-CO" sz="2400" b="1" dirty="0">
                <a:latin typeface="Century Gothic" panose="020B0502020202020204" pitchFamily="34" charset="0"/>
                <a:cs typeface="Arial" panose="020B0604020202020204" pitchFamily="34" charset="0"/>
              </a:rPr>
              <a:t> </a:t>
            </a:r>
            <a:r>
              <a:rPr lang="es-MX" sz="2400" b="1" dirty="0">
                <a:latin typeface="Century Gothic" panose="020B0502020202020204" pitchFamily="34" charset="0"/>
                <a:cs typeface="Arial" panose="020B0604020202020204" pitchFamily="34" charset="0"/>
              </a:rPr>
              <a:t> </a:t>
            </a:r>
            <a:r>
              <a:rPr lang="es-MX" b="1" dirty="0" smtClean="0">
                <a:latin typeface="Century Gothic" panose="020B0502020202020204" pitchFamily="34" charset="0"/>
                <a:cs typeface="Arial" panose="020B0604020202020204" pitchFamily="34" charset="0"/>
              </a:rPr>
              <a:t>5.3. </a:t>
            </a:r>
            <a:r>
              <a:rPr lang="es-CO" b="1" dirty="0">
                <a:latin typeface="Century Gothic" panose="020B0502020202020204" pitchFamily="34" charset="0"/>
                <a:ea typeface="Verdana" panose="020B0604030504040204" pitchFamily="34" charset="0"/>
                <a:cs typeface="Arial" panose="020B0604020202020204" pitchFamily="34" charset="0"/>
              </a:rPr>
              <a:t>Política de Seguimiento y Evaluación del Desempeño Institucional</a:t>
            </a:r>
            <a:r>
              <a:rPr lang="es-MX" b="1" dirty="0">
                <a:latin typeface="Century Gothic" panose="020B0502020202020204" pitchFamily="34" charset="0"/>
                <a:cs typeface="Arial" panose="020B0604020202020204" pitchFamily="34" charset="0"/>
              </a:rPr>
              <a:t> </a:t>
            </a:r>
            <a:endParaRPr lang="es-CO" b="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44739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8E921F00-8B0A-484F-B698-575835CC48B4}"/>
              </a:ext>
            </a:extLst>
          </p:cNvPr>
          <p:cNvGraphicFramePr>
            <a:graphicFrameLocks noGrp="1"/>
          </p:cNvGraphicFramePr>
          <p:nvPr>
            <p:extLst>
              <p:ext uri="{D42A27DB-BD31-4B8C-83A1-F6EECF244321}">
                <p14:modId xmlns:p14="http://schemas.microsoft.com/office/powerpoint/2010/main" val="3481532010"/>
              </p:ext>
            </p:extLst>
          </p:nvPr>
        </p:nvGraphicFramePr>
        <p:xfrm>
          <a:off x="967412" y="2613783"/>
          <a:ext cx="10741269" cy="2740573"/>
        </p:xfrm>
        <a:graphic>
          <a:graphicData uri="http://schemas.openxmlformats.org/drawingml/2006/table">
            <a:tbl>
              <a:tblPr/>
              <a:tblGrid>
                <a:gridCol w="1126014">
                  <a:extLst>
                    <a:ext uri="{9D8B030D-6E8A-4147-A177-3AD203B41FA5}">
                      <a16:colId xmlns:a16="http://schemas.microsoft.com/office/drawing/2014/main" val="2630858673"/>
                    </a:ext>
                  </a:extLst>
                </a:gridCol>
                <a:gridCol w="888125">
                  <a:extLst>
                    <a:ext uri="{9D8B030D-6E8A-4147-A177-3AD203B41FA5}">
                      <a16:colId xmlns:a16="http://schemas.microsoft.com/office/drawing/2014/main" val="2973858187"/>
                    </a:ext>
                  </a:extLst>
                </a:gridCol>
                <a:gridCol w="774208">
                  <a:extLst>
                    <a:ext uri="{9D8B030D-6E8A-4147-A177-3AD203B41FA5}">
                      <a16:colId xmlns:a16="http://schemas.microsoft.com/office/drawing/2014/main" val="2011995553"/>
                    </a:ext>
                  </a:extLst>
                </a:gridCol>
                <a:gridCol w="870548">
                  <a:extLst>
                    <a:ext uri="{9D8B030D-6E8A-4147-A177-3AD203B41FA5}">
                      <a16:colId xmlns:a16="http://schemas.microsoft.com/office/drawing/2014/main" val="4219641600"/>
                    </a:ext>
                  </a:extLst>
                </a:gridCol>
                <a:gridCol w="629311">
                  <a:extLst>
                    <a:ext uri="{9D8B030D-6E8A-4147-A177-3AD203B41FA5}">
                      <a16:colId xmlns:a16="http://schemas.microsoft.com/office/drawing/2014/main" val="1588309520"/>
                    </a:ext>
                  </a:extLst>
                </a:gridCol>
                <a:gridCol w="1010271">
                  <a:extLst>
                    <a:ext uri="{9D8B030D-6E8A-4147-A177-3AD203B41FA5}">
                      <a16:colId xmlns:a16="http://schemas.microsoft.com/office/drawing/2014/main" val="1464574005"/>
                    </a:ext>
                  </a:extLst>
                </a:gridCol>
                <a:gridCol w="489588">
                  <a:extLst>
                    <a:ext uri="{9D8B030D-6E8A-4147-A177-3AD203B41FA5}">
                      <a16:colId xmlns:a16="http://schemas.microsoft.com/office/drawing/2014/main" val="2993986855"/>
                    </a:ext>
                  </a:extLst>
                </a:gridCol>
                <a:gridCol w="1008925">
                  <a:extLst>
                    <a:ext uri="{9D8B030D-6E8A-4147-A177-3AD203B41FA5}">
                      <a16:colId xmlns:a16="http://schemas.microsoft.com/office/drawing/2014/main" val="1221449694"/>
                    </a:ext>
                  </a:extLst>
                </a:gridCol>
                <a:gridCol w="459468">
                  <a:extLst>
                    <a:ext uri="{9D8B030D-6E8A-4147-A177-3AD203B41FA5}">
                      <a16:colId xmlns:a16="http://schemas.microsoft.com/office/drawing/2014/main" val="2803386709"/>
                    </a:ext>
                  </a:extLst>
                </a:gridCol>
                <a:gridCol w="629311">
                  <a:extLst>
                    <a:ext uri="{9D8B030D-6E8A-4147-A177-3AD203B41FA5}">
                      <a16:colId xmlns:a16="http://schemas.microsoft.com/office/drawing/2014/main" val="3727911036"/>
                    </a:ext>
                  </a:extLst>
                </a:gridCol>
                <a:gridCol w="629311">
                  <a:extLst>
                    <a:ext uri="{9D8B030D-6E8A-4147-A177-3AD203B41FA5}">
                      <a16:colId xmlns:a16="http://schemas.microsoft.com/office/drawing/2014/main" val="3132273837"/>
                    </a:ext>
                  </a:extLst>
                </a:gridCol>
                <a:gridCol w="760067">
                  <a:extLst>
                    <a:ext uri="{9D8B030D-6E8A-4147-A177-3AD203B41FA5}">
                      <a16:colId xmlns:a16="http://schemas.microsoft.com/office/drawing/2014/main" val="8683685"/>
                    </a:ext>
                  </a:extLst>
                </a:gridCol>
                <a:gridCol w="1466122">
                  <a:extLst>
                    <a:ext uri="{9D8B030D-6E8A-4147-A177-3AD203B41FA5}">
                      <a16:colId xmlns:a16="http://schemas.microsoft.com/office/drawing/2014/main" val="2159234481"/>
                    </a:ext>
                  </a:extLst>
                </a:gridCol>
              </a:tblGrid>
              <a:tr h="477389">
                <a:tc>
                  <a:txBody>
                    <a:bodyPr/>
                    <a:lstStyle/>
                    <a:p>
                      <a:pPr algn="ctr" rtl="0" fontAlgn="ctr"/>
                      <a:r>
                        <a:rPr lang="es-CO" sz="1000" b="1" i="0" u="none" strike="noStrike" kern="1200" dirty="0">
                          <a:solidFill>
                            <a:srgbClr val="FFFFFF"/>
                          </a:solidFill>
                          <a:effectLst/>
                          <a:latin typeface="Arial" panose="020B0604020202020204" pitchFamily="34" charset="0"/>
                          <a:ea typeface="+mn-ea"/>
                          <a:cs typeface="Arial" panose="020B0604020202020204" pitchFamily="34" charset="0"/>
                        </a:rPr>
                        <a:t>Nombre del indicador </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kern="1200" dirty="0">
                          <a:solidFill>
                            <a:srgbClr val="FFFFFF"/>
                          </a:solidFill>
                          <a:effectLst/>
                          <a:latin typeface="Arial" panose="020B0604020202020204" pitchFamily="34" charset="0"/>
                          <a:ea typeface="+mn-ea"/>
                          <a:cs typeface="Arial" panose="020B0604020202020204" pitchFamily="34" charset="0"/>
                        </a:rPr>
                        <a:t>Dependencia</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kern="1200" dirty="0">
                          <a:solidFill>
                            <a:srgbClr val="FFFFFF"/>
                          </a:solidFill>
                          <a:effectLst/>
                          <a:latin typeface="Arial" panose="020B0604020202020204" pitchFamily="34" charset="0"/>
                          <a:ea typeface="+mn-ea"/>
                          <a:cs typeface="Arial" panose="020B0604020202020204" pitchFamily="34" charset="0"/>
                        </a:rPr>
                        <a:t>Unidad de medida</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kern="1200" dirty="0">
                          <a:solidFill>
                            <a:srgbClr val="FFFFFF"/>
                          </a:solidFill>
                          <a:effectLst/>
                          <a:latin typeface="Arial" panose="020B0604020202020204" pitchFamily="34" charset="0"/>
                          <a:ea typeface="+mn-ea"/>
                          <a:cs typeface="Arial" panose="020B0604020202020204" pitchFamily="34" charset="0"/>
                        </a:rPr>
                        <a:t>Periodicidad</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kern="1200" dirty="0">
                          <a:solidFill>
                            <a:srgbClr val="FFFFFF"/>
                          </a:solidFill>
                          <a:effectLst/>
                          <a:latin typeface="Arial" panose="020B0604020202020204" pitchFamily="34" charset="0"/>
                          <a:ea typeface="+mn-ea"/>
                          <a:cs typeface="Arial" panose="020B0604020202020204" pitchFamily="34" charset="0"/>
                        </a:rPr>
                        <a:t>Meta 2019</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kern="1200" dirty="0">
                          <a:solidFill>
                            <a:srgbClr val="FFFFFF"/>
                          </a:solidFill>
                          <a:effectLst/>
                          <a:latin typeface="Arial" panose="020B0604020202020204" pitchFamily="34" charset="0"/>
                          <a:ea typeface="+mn-ea"/>
                          <a:cs typeface="Arial" panose="020B0604020202020204" pitchFamily="34" charset="0"/>
                        </a:rPr>
                        <a:t>Cumplimiento 2019</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kern="1200" dirty="0">
                          <a:solidFill>
                            <a:srgbClr val="FFFFFF"/>
                          </a:solidFill>
                          <a:effectLst/>
                          <a:latin typeface="Arial" panose="020B0604020202020204" pitchFamily="34" charset="0"/>
                          <a:ea typeface="+mn-ea"/>
                          <a:cs typeface="Arial" panose="020B0604020202020204" pitchFamily="34" charset="0"/>
                        </a:rPr>
                        <a:t>Meta 2020</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kern="1200" dirty="0">
                          <a:solidFill>
                            <a:srgbClr val="FFFFFF"/>
                          </a:solidFill>
                          <a:effectLst/>
                          <a:latin typeface="Arial" panose="020B0604020202020204" pitchFamily="34" charset="0"/>
                          <a:ea typeface="+mn-ea"/>
                          <a:cs typeface="Arial" panose="020B0604020202020204" pitchFamily="34" charset="0"/>
                        </a:rPr>
                        <a:t>Cumplimiento  2020</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kern="1200" dirty="0">
                          <a:solidFill>
                            <a:srgbClr val="FFFFFF"/>
                          </a:solidFill>
                          <a:effectLst/>
                          <a:latin typeface="Arial" panose="020B0604020202020204" pitchFamily="34" charset="0"/>
                          <a:ea typeface="+mn-ea"/>
                          <a:cs typeface="Arial" panose="020B0604020202020204" pitchFamily="34" charset="0"/>
                        </a:rPr>
                        <a:t>Meta 2021</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kern="1200" dirty="0">
                          <a:solidFill>
                            <a:srgbClr val="FFFFFF"/>
                          </a:solidFill>
                          <a:effectLst/>
                          <a:latin typeface="Arial" panose="020B0604020202020204" pitchFamily="34" charset="0"/>
                          <a:ea typeface="+mn-ea"/>
                          <a:cs typeface="Arial" panose="020B0604020202020204" pitchFamily="34" charset="0"/>
                        </a:rPr>
                        <a:t>Avance 2021</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kern="1200" dirty="0">
                          <a:solidFill>
                            <a:srgbClr val="FFFFFF"/>
                          </a:solidFill>
                          <a:effectLst/>
                          <a:latin typeface="Arial" panose="020B0604020202020204" pitchFamily="34" charset="0"/>
                          <a:ea typeface="+mn-ea"/>
                          <a:cs typeface="Arial" panose="020B0604020202020204" pitchFamily="34" charset="0"/>
                        </a:rPr>
                        <a:t>Meta 2022</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kern="1200" dirty="0">
                          <a:solidFill>
                            <a:srgbClr val="FFFFFF"/>
                          </a:solidFill>
                          <a:effectLst/>
                          <a:latin typeface="Arial" panose="020B0604020202020204" pitchFamily="34" charset="0"/>
                          <a:ea typeface="+mn-ea"/>
                          <a:cs typeface="Arial" panose="020B0604020202020204" pitchFamily="34" charset="0"/>
                        </a:rPr>
                        <a:t>Avance Cuatrienio </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kern="1200" dirty="0">
                          <a:solidFill>
                            <a:srgbClr val="FFFFFF"/>
                          </a:solidFill>
                          <a:effectLst/>
                          <a:latin typeface="Arial" panose="020B0604020202020204" pitchFamily="34" charset="0"/>
                          <a:ea typeface="+mn-ea"/>
                          <a:cs typeface="Arial" panose="020B0604020202020204" pitchFamily="34" charset="0"/>
                        </a:rPr>
                        <a:t>Estado/observaciones</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261410307"/>
                  </a:ext>
                </a:extLst>
              </a:tr>
              <a:tr h="1104077">
                <a:tc>
                  <a:txBody>
                    <a:bodyPr/>
                    <a:lstStyle/>
                    <a:p>
                      <a:pPr algn="ctr" rtl="0" fontAlgn="ctr"/>
                      <a:r>
                        <a:rPr lang="es-MX" sz="1000" b="0" i="0" u="none" strike="noStrike" dirty="0">
                          <a:solidFill>
                            <a:schemeClr val="tx1"/>
                          </a:solidFill>
                          <a:effectLst/>
                          <a:latin typeface="Century Gothic" panose="020B0502020202020204" pitchFamily="34" charset="0"/>
                          <a:cs typeface="Arial" panose="020B0604020202020204" pitchFamily="34" charset="0"/>
                        </a:rPr>
                        <a:t>Recaudo de ingresos tributarios, tasas y contribuciones territoriales como porcentaje del PIB</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 DAF</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Porcentaje</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Anual</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3,4</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3,6</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3,45</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3,41</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3,65</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3,40</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3,7</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91.89%</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MX" sz="1000" b="0" i="0" u="none" strike="noStrike" dirty="0">
                          <a:solidFill>
                            <a:schemeClr val="tx1"/>
                          </a:solidFill>
                          <a:effectLst/>
                          <a:latin typeface="Century Gothic" panose="020B0502020202020204" pitchFamily="34" charset="0"/>
                          <a:cs typeface="Arial" panose="020B0604020202020204" pitchFamily="34" charset="0"/>
                        </a:rPr>
                        <a:t>Se encuentran actualizados sus reportes cualitativos y cuantitativos</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9176226"/>
                  </a:ext>
                </a:extLst>
              </a:tr>
              <a:tr h="1159107">
                <a:tc>
                  <a:txBody>
                    <a:bodyPr/>
                    <a:lstStyle/>
                    <a:p>
                      <a:pPr algn="ctr" rtl="0" fontAlgn="ctr"/>
                      <a:r>
                        <a:rPr lang="es-MX" sz="1000" b="0" i="0" u="none" strike="noStrike" dirty="0">
                          <a:solidFill>
                            <a:schemeClr val="tx1"/>
                          </a:solidFill>
                          <a:effectLst/>
                          <a:latin typeface="Century Gothic" panose="020B0502020202020204" pitchFamily="34" charset="0"/>
                          <a:cs typeface="Arial" panose="020B0604020202020204" pitchFamily="34" charset="0"/>
                        </a:rPr>
                        <a:t>Porcentaje de entidades territoriales con el catálogo de cuentas presupuestales implementado</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Porcentaje</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Anual</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0</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0</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25</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25</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75</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95</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100</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panose="020B0604020202020204" pitchFamily="34" charset="0"/>
                        </a:rPr>
                        <a:t>120%</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extLst>
                  <a:ext uri="{0D108BD9-81ED-4DB2-BD59-A6C34878D82A}">
                    <a16:rowId xmlns:a16="http://schemas.microsoft.com/office/drawing/2014/main" val="56854320"/>
                  </a:ext>
                </a:extLst>
              </a:tr>
            </a:tbl>
          </a:graphicData>
        </a:graphic>
      </p:graphicFrame>
      <p:sp>
        <p:nvSpPr>
          <p:cNvPr id="6" name="Rectángulo 5">
            <a:extLst>
              <a:ext uri="{FF2B5EF4-FFF2-40B4-BE49-F238E27FC236}">
                <a16:creationId xmlns:a16="http://schemas.microsoft.com/office/drawing/2014/main" id="{ED1B1565-2319-4A96-BAE1-F9C36276E73E}"/>
              </a:ext>
            </a:extLst>
          </p:cNvPr>
          <p:cNvSpPr/>
          <p:nvPr/>
        </p:nvSpPr>
        <p:spPr>
          <a:xfrm>
            <a:off x="752705" y="1696031"/>
            <a:ext cx="11226436" cy="304699"/>
          </a:xfrm>
          <a:prstGeom prst="rect">
            <a:avLst/>
          </a:prstGeom>
          <a:solidFill>
            <a:srgbClr val="264FC6"/>
          </a:solidFill>
          <a:ln w="28575">
            <a:solidFill>
              <a:schemeClr val="bg1">
                <a:lumMod val="65000"/>
              </a:schemeClr>
            </a:solidFill>
          </a:ln>
        </p:spPr>
        <p:txBody>
          <a:bodyPr wrap="square">
            <a:spAutoFit/>
          </a:bodyPr>
          <a:lstStyle/>
          <a:p>
            <a:pPr algn="ctr">
              <a:lnSpc>
                <a:spcPct val="115000"/>
              </a:lnSpc>
            </a:pPr>
            <a:r>
              <a:rPr lang="es-CO" sz="1200" dirty="0">
                <a:solidFill>
                  <a:schemeClr val="bg1"/>
                </a:solidFill>
                <a:latin typeface="Century Gothic" panose="020B0502020202020204" pitchFamily="34" charset="0"/>
                <a:ea typeface="MS Mincho"/>
                <a:cs typeface="Arial" panose="020B0604020202020204" pitchFamily="34" charset="0"/>
              </a:rPr>
              <a:t>INDICADORES PND 2018-2022 – CORTE </a:t>
            </a:r>
            <a:r>
              <a:rPr lang="es-CO" sz="1200" dirty="0" smtClean="0">
                <a:solidFill>
                  <a:schemeClr val="bg1"/>
                </a:solidFill>
                <a:latin typeface="Century Gothic" panose="020B0502020202020204" pitchFamily="34" charset="0"/>
                <a:ea typeface="MS Mincho"/>
                <a:cs typeface="Arial" panose="020B0604020202020204" pitchFamily="34" charset="0"/>
              </a:rPr>
              <a:t>MAYO</a:t>
            </a:r>
            <a:endParaRPr lang="es-CO" sz="1400" dirty="0">
              <a:solidFill>
                <a:schemeClr val="bg1"/>
              </a:solidFill>
              <a:latin typeface="Century Gothic" panose="020B0502020202020204" pitchFamily="34" charset="0"/>
              <a:ea typeface="MS Mincho"/>
              <a:cs typeface="Arial" panose="020B0604020202020204" pitchFamily="34" charset="0"/>
            </a:endParaRPr>
          </a:p>
        </p:txBody>
      </p:sp>
      <p:sp>
        <p:nvSpPr>
          <p:cNvPr id="7" name="1 Título"/>
          <p:cNvSpPr txBox="1">
            <a:spLocks/>
          </p:cNvSpPr>
          <p:nvPr/>
        </p:nvSpPr>
        <p:spPr bwMode="auto">
          <a:xfrm>
            <a:off x="2276475" y="571475"/>
            <a:ext cx="9891124" cy="4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7089775"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70897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70897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9pPr>
          </a:lstStyle>
          <a:p>
            <a:pPr marL="0" lvl="1" indent="0" algn="r">
              <a:spcBef>
                <a:spcPts val="0"/>
              </a:spcBef>
              <a:buSzPct val="100000"/>
              <a:buNone/>
              <a:defRPr/>
            </a:pPr>
            <a:r>
              <a:rPr lang="es-CO" sz="2400" b="1" dirty="0">
                <a:latin typeface="Century Gothic" panose="020B0502020202020204" pitchFamily="34" charset="0"/>
                <a:cs typeface="Arial" panose="020B0604020202020204" pitchFamily="34" charset="0"/>
              </a:rPr>
              <a:t> </a:t>
            </a:r>
            <a:r>
              <a:rPr lang="es-MX" sz="2400" b="1" dirty="0">
                <a:latin typeface="Century Gothic" panose="020B0502020202020204" pitchFamily="34" charset="0"/>
                <a:cs typeface="Arial" panose="020B0604020202020204" pitchFamily="34" charset="0"/>
              </a:rPr>
              <a:t> </a:t>
            </a:r>
            <a:r>
              <a:rPr lang="es-MX" b="1" dirty="0" smtClean="0">
                <a:latin typeface="Century Gothic" panose="020B0502020202020204" pitchFamily="34" charset="0"/>
                <a:cs typeface="Arial" panose="020B0604020202020204" pitchFamily="34" charset="0"/>
              </a:rPr>
              <a:t>5.3. </a:t>
            </a:r>
            <a:r>
              <a:rPr lang="es-CO" b="1" dirty="0">
                <a:latin typeface="Century Gothic" panose="020B0502020202020204" pitchFamily="34" charset="0"/>
                <a:ea typeface="Verdana" panose="020B0604030504040204" pitchFamily="34" charset="0"/>
                <a:cs typeface="Arial" panose="020B0604020202020204" pitchFamily="34" charset="0"/>
              </a:rPr>
              <a:t>Política de Seguimiento y Evaluación del Desempeño Institucional</a:t>
            </a:r>
            <a:r>
              <a:rPr lang="es-MX" b="1" dirty="0">
                <a:latin typeface="Century Gothic" panose="020B0502020202020204" pitchFamily="34" charset="0"/>
                <a:cs typeface="Arial" panose="020B0604020202020204" pitchFamily="34" charset="0"/>
              </a:rPr>
              <a:t> </a:t>
            </a:r>
            <a:endParaRPr lang="es-CO" b="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197030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3E8128F3-C117-4E08-87AC-AF53D29E554D}"/>
              </a:ext>
            </a:extLst>
          </p:cNvPr>
          <p:cNvGraphicFramePr>
            <a:graphicFrameLocks noGrp="1"/>
          </p:cNvGraphicFramePr>
          <p:nvPr>
            <p:extLst>
              <p:ext uri="{D42A27DB-BD31-4B8C-83A1-F6EECF244321}">
                <p14:modId xmlns:p14="http://schemas.microsoft.com/office/powerpoint/2010/main" val="3227430560"/>
              </p:ext>
            </p:extLst>
          </p:nvPr>
        </p:nvGraphicFramePr>
        <p:xfrm>
          <a:off x="824948" y="2396098"/>
          <a:ext cx="10741270" cy="769173"/>
        </p:xfrm>
        <a:graphic>
          <a:graphicData uri="http://schemas.openxmlformats.org/drawingml/2006/table">
            <a:tbl>
              <a:tblPr/>
              <a:tblGrid>
                <a:gridCol w="1126014">
                  <a:extLst>
                    <a:ext uri="{9D8B030D-6E8A-4147-A177-3AD203B41FA5}">
                      <a16:colId xmlns:a16="http://schemas.microsoft.com/office/drawing/2014/main" val="297480477"/>
                    </a:ext>
                  </a:extLst>
                </a:gridCol>
                <a:gridCol w="888126">
                  <a:extLst>
                    <a:ext uri="{9D8B030D-6E8A-4147-A177-3AD203B41FA5}">
                      <a16:colId xmlns:a16="http://schemas.microsoft.com/office/drawing/2014/main" val="2465811524"/>
                    </a:ext>
                  </a:extLst>
                </a:gridCol>
                <a:gridCol w="774208">
                  <a:extLst>
                    <a:ext uri="{9D8B030D-6E8A-4147-A177-3AD203B41FA5}">
                      <a16:colId xmlns:a16="http://schemas.microsoft.com/office/drawing/2014/main" val="307496937"/>
                    </a:ext>
                  </a:extLst>
                </a:gridCol>
                <a:gridCol w="870548">
                  <a:extLst>
                    <a:ext uri="{9D8B030D-6E8A-4147-A177-3AD203B41FA5}">
                      <a16:colId xmlns:a16="http://schemas.microsoft.com/office/drawing/2014/main" val="3624949113"/>
                    </a:ext>
                  </a:extLst>
                </a:gridCol>
                <a:gridCol w="629311">
                  <a:extLst>
                    <a:ext uri="{9D8B030D-6E8A-4147-A177-3AD203B41FA5}">
                      <a16:colId xmlns:a16="http://schemas.microsoft.com/office/drawing/2014/main" val="696092828"/>
                    </a:ext>
                  </a:extLst>
                </a:gridCol>
                <a:gridCol w="870548">
                  <a:extLst>
                    <a:ext uri="{9D8B030D-6E8A-4147-A177-3AD203B41FA5}">
                      <a16:colId xmlns:a16="http://schemas.microsoft.com/office/drawing/2014/main" val="3155810727"/>
                    </a:ext>
                  </a:extLst>
                </a:gridCol>
                <a:gridCol w="629311">
                  <a:extLst>
                    <a:ext uri="{9D8B030D-6E8A-4147-A177-3AD203B41FA5}">
                      <a16:colId xmlns:a16="http://schemas.microsoft.com/office/drawing/2014/main" val="1534640396"/>
                    </a:ext>
                  </a:extLst>
                </a:gridCol>
                <a:gridCol w="953978">
                  <a:extLst>
                    <a:ext uri="{9D8B030D-6E8A-4147-A177-3AD203B41FA5}">
                      <a16:colId xmlns:a16="http://schemas.microsoft.com/office/drawing/2014/main" val="3632065972"/>
                    </a:ext>
                  </a:extLst>
                </a:gridCol>
                <a:gridCol w="514415">
                  <a:extLst>
                    <a:ext uri="{9D8B030D-6E8A-4147-A177-3AD203B41FA5}">
                      <a16:colId xmlns:a16="http://schemas.microsoft.com/office/drawing/2014/main" val="217962436"/>
                    </a:ext>
                  </a:extLst>
                </a:gridCol>
                <a:gridCol w="629311">
                  <a:extLst>
                    <a:ext uri="{9D8B030D-6E8A-4147-A177-3AD203B41FA5}">
                      <a16:colId xmlns:a16="http://schemas.microsoft.com/office/drawing/2014/main" val="1597478066"/>
                    </a:ext>
                  </a:extLst>
                </a:gridCol>
                <a:gridCol w="629311">
                  <a:extLst>
                    <a:ext uri="{9D8B030D-6E8A-4147-A177-3AD203B41FA5}">
                      <a16:colId xmlns:a16="http://schemas.microsoft.com/office/drawing/2014/main" val="4150248964"/>
                    </a:ext>
                  </a:extLst>
                </a:gridCol>
                <a:gridCol w="731624">
                  <a:extLst>
                    <a:ext uri="{9D8B030D-6E8A-4147-A177-3AD203B41FA5}">
                      <a16:colId xmlns:a16="http://schemas.microsoft.com/office/drawing/2014/main" val="1051168691"/>
                    </a:ext>
                  </a:extLst>
                </a:gridCol>
                <a:gridCol w="1494565">
                  <a:extLst>
                    <a:ext uri="{9D8B030D-6E8A-4147-A177-3AD203B41FA5}">
                      <a16:colId xmlns:a16="http://schemas.microsoft.com/office/drawing/2014/main" val="2872135767"/>
                    </a:ext>
                  </a:extLst>
                </a:gridCol>
              </a:tblGrid>
              <a:tr h="732656">
                <a:tc>
                  <a:txBody>
                    <a:bodyPr/>
                    <a:lstStyle/>
                    <a:p>
                      <a:pPr algn="ctr" rtl="0" fontAlgn="ctr"/>
                      <a:r>
                        <a:rPr lang="es-CO" sz="1000" b="0" i="0" u="none" strike="noStrike" dirty="0">
                          <a:solidFill>
                            <a:schemeClr val="tx1"/>
                          </a:solidFill>
                          <a:effectLst/>
                          <a:latin typeface="Century Gothic" panose="020B0502020202020204" pitchFamily="34" charset="0"/>
                          <a:cs typeface="Arial"/>
                        </a:rPr>
                        <a:t>Balance primario del Sector Público No Financiero (SPNF) (% del PIB)</a:t>
                      </a:r>
                    </a:p>
                  </a:txBody>
                  <a:tcPr marL="7173" marR="7173" marT="7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a:rPr>
                        <a:t>DGPM</a:t>
                      </a:r>
                    </a:p>
                  </a:txBody>
                  <a:tcPr marL="7173" marR="7173" marT="7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a:rPr>
                        <a:t>Porcentaje</a:t>
                      </a:r>
                    </a:p>
                  </a:txBody>
                  <a:tcPr marL="7173" marR="7173" marT="7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a:rPr>
                        <a:t>Anual</a:t>
                      </a:r>
                    </a:p>
                  </a:txBody>
                  <a:tcPr marL="7173" marR="7173" marT="7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a:rPr>
                        <a:t>0,2</a:t>
                      </a:r>
                    </a:p>
                  </a:txBody>
                  <a:tcPr marL="7173" marR="7173" marT="7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a:rPr>
                        <a:t>0,5s0</a:t>
                      </a:r>
                    </a:p>
                  </a:txBody>
                  <a:tcPr marL="7173" marR="7173" marT="7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a:rPr>
                        <a:t>0,9</a:t>
                      </a:r>
                    </a:p>
                  </a:txBody>
                  <a:tcPr marL="7173" marR="7173" marT="7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MX" sz="1000" b="0" i="0" u="none" strike="noStrike" dirty="0">
                          <a:solidFill>
                            <a:schemeClr val="tx1"/>
                          </a:solidFill>
                          <a:effectLst/>
                          <a:latin typeface="Century Gothic" panose="020B0502020202020204" pitchFamily="34" charset="0"/>
                          <a:cs typeface="Arial"/>
                        </a:rPr>
                        <a:t>-5,20</a:t>
                      </a:r>
                    </a:p>
                  </a:txBody>
                  <a:tcPr marL="7173" marR="7173" marT="7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a:rPr>
                        <a:t>1,2</a:t>
                      </a:r>
                    </a:p>
                  </a:txBody>
                  <a:tcPr marL="7173" marR="7173" marT="7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a:rPr>
                        <a:t>-5.30</a:t>
                      </a:r>
                    </a:p>
                  </a:txBody>
                  <a:tcPr marL="7173" marR="7173" marT="7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a:rPr>
                        <a:t>1,6</a:t>
                      </a:r>
                    </a:p>
                  </a:txBody>
                  <a:tcPr marL="7173" marR="7173" marT="7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000" b="0" i="0" u="none" strike="noStrike" dirty="0">
                          <a:solidFill>
                            <a:schemeClr val="tx1"/>
                          </a:solidFill>
                          <a:effectLst/>
                          <a:latin typeface="Century Gothic" panose="020B0502020202020204" pitchFamily="34" charset="0"/>
                          <a:cs typeface="Arial"/>
                        </a:rPr>
                        <a:t>-331,25%</a:t>
                      </a:r>
                    </a:p>
                  </a:txBody>
                  <a:tcPr marL="7173" marR="7173" marT="7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MX" sz="1000" b="0" i="0" u="none" strike="noStrike" dirty="0">
                          <a:solidFill>
                            <a:schemeClr val="tx1"/>
                          </a:solidFill>
                          <a:effectLst/>
                          <a:latin typeface="Century Gothic" panose="020B0502020202020204" pitchFamily="34" charset="0"/>
                          <a:cs typeface="Arial"/>
                        </a:rPr>
                        <a:t>Se encuentran actualizados sus reportes cualitativos y cuantitativos</a:t>
                      </a:r>
                      <a:endParaRPr lang="es-MX" sz="1000" b="0" i="0" u="none" strike="noStrike" kern="1200" dirty="0">
                        <a:solidFill>
                          <a:schemeClr val="tx1"/>
                        </a:solidFill>
                        <a:effectLst/>
                        <a:latin typeface="Century Gothic" panose="020B0502020202020204" pitchFamily="34" charset="0"/>
                        <a:ea typeface="+mn-ea"/>
                        <a:cs typeface="Arial"/>
                      </a:endParaRPr>
                    </a:p>
                  </a:txBody>
                  <a:tcPr marL="7173" marR="7173" marT="7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3584417"/>
                  </a:ext>
                </a:extLst>
              </a:tr>
            </a:tbl>
          </a:graphicData>
        </a:graphic>
      </p:graphicFrame>
      <p:graphicFrame>
        <p:nvGraphicFramePr>
          <p:cNvPr id="3" name="Tabla 2">
            <a:extLst>
              <a:ext uri="{FF2B5EF4-FFF2-40B4-BE49-F238E27FC236}">
                <a16:creationId xmlns:a16="http://schemas.microsoft.com/office/drawing/2014/main" id="{E0B641D1-203C-40D2-B603-DAA13DD1786D}"/>
              </a:ext>
            </a:extLst>
          </p:cNvPr>
          <p:cNvGraphicFramePr>
            <a:graphicFrameLocks noGrp="1"/>
          </p:cNvGraphicFramePr>
          <p:nvPr>
            <p:extLst>
              <p:ext uri="{D42A27DB-BD31-4B8C-83A1-F6EECF244321}">
                <p14:modId xmlns:p14="http://schemas.microsoft.com/office/powerpoint/2010/main" val="3089339156"/>
              </p:ext>
            </p:extLst>
          </p:nvPr>
        </p:nvGraphicFramePr>
        <p:xfrm>
          <a:off x="824132" y="1975402"/>
          <a:ext cx="10741269" cy="442326"/>
        </p:xfrm>
        <a:graphic>
          <a:graphicData uri="http://schemas.openxmlformats.org/drawingml/2006/table">
            <a:tbl>
              <a:tblPr/>
              <a:tblGrid>
                <a:gridCol w="1126014">
                  <a:extLst>
                    <a:ext uri="{9D8B030D-6E8A-4147-A177-3AD203B41FA5}">
                      <a16:colId xmlns:a16="http://schemas.microsoft.com/office/drawing/2014/main" val="221134141"/>
                    </a:ext>
                  </a:extLst>
                </a:gridCol>
                <a:gridCol w="888125">
                  <a:extLst>
                    <a:ext uri="{9D8B030D-6E8A-4147-A177-3AD203B41FA5}">
                      <a16:colId xmlns:a16="http://schemas.microsoft.com/office/drawing/2014/main" val="2415155513"/>
                    </a:ext>
                  </a:extLst>
                </a:gridCol>
                <a:gridCol w="774208">
                  <a:extLst>
                    <a:ext uri="{9D8B030D-6E8A-4147-A177-3AD203B41FA5}">
                      <a16:colId xmlns:a16="http://schemas.microsoft.com/office/drawing/2014/main" val="4254628489"/>
                    </a:ext>
                  </a:extLst>
                </a:gridCol>
                <a:gridCol w="870548">
                  <a:extLst>
                    <a:ext uri="{9D8B030D-6E8A-4147-A177-3AD203B41FA5}">
                      <a16:colId xmlns:a16="http://schemas.microsoft.com/office/drawing/2014/main" val="2392027461"/>
                    </a:ext>
                  </a:extLst>
                </a:gridCol>
                <a:gridCol w="629311">
                  <a:extLst>
                    <a:ext uri="{9D8B030D-6E8A-4147-A177-3AD203B41FA5}">
                      <a16:colId xmlns:a16="http://schemas.microsoft.com/office/drawing/2014/main" val="3593665720"/>
                    </a:ext>
                  </a:extLst>
                </a:gridCol>
                <a:gridCol w="870548">
                  <a:extLst>
                    <a:ext uri="{9D8B030D-6E8A-4147-A177-3AD203B41FA5}">
                      <a16:colId xmlns:a16="http://schemas.microsoft.com/office/drawing/2014/main" val="748951675"/>
                    </a:ext>
                  </a:extLst>
                </a:gridCol>
                <a:gridCol w="629311">
                  <a:extLst>
                    <a:ext uri="{9D8B030D-6E8A-4147-A177-3AD203B41FA5}">
                      <a16:colId xmlns:a16="http://schemas.microsoft.com/office/drawing/2014/main" val="3163183300"/>
                    </a:ext>
                  </a:extLst>
                </a:gridCol>
                <a:gridCol w="941544">
                  <a:extLst>
                    <a:ext uri="{9D8B030D-6E8A-4147-A177-3AD203B41FA5}">
                      <a16:colId xmlns:a16="http://schemas.microsoft.com/office/drawing/2014/main" val="2598758572"/>
                    </a:ext>
                  </a:extLst>
                </a:gridCol>
                <a:gridCol w="526849">
                  <a:extLst>
                    <a:ext uri="{9D8B030D-6E8A-4147-A177-3AD203B41FA5}">
                      <a16:colId xmlns:a16="http://schemas.microsoft.com/office/drawing/2014/main" val="2639718128"/>
                    </a:ext>
                  </a:extLst>
                </a:gridCol>
                <a:gridCol w="629311">
                  <a:extLst>
                    <a:ext uri="{9D8B030D-6E8A-4147-A177-3AD203B41FA5}">
                      <a16:colId xmlns:a16="http://schemas.microsoft.com/office/drawing/2014/main" val="2139714045"/>
                    </a:ext>
                  </a:extLst>
                </a:gridCol>
                <a:gridCol w="629311">
                  <a:extLst>
                    <a:ext uri="{9D8B030D-6E8A-4147-A177-3AD203B41FA5}">
                      <a16:colId xmlns:a16="http://schemas.microsoft.com/office/drawing/2014/main" val="80826871"/>
                    </a:ext>
                  </a:extLst>
                </a:gridCol>
                <a:gridCol w="732442">
                  <a:extLst>
                    <a:ext uri="{9D8B030D-6E8A-4147-A177-3AD203B41FA5}">
                      <a16:colId xmlns:a16="http://schemas.microsoft.com/office/drawing/2014/main" val="681620139"/>
                    </a:ext>
                  </a:extLst>
                </a:gridCol>
                <a:gridCol w="1493747">
                  <a:extLst>
                    <a:ext uri="{9D8B030D-6E8A-4147-A177-3AD203B41FA5}">
                      <a16:colId xmlns:a16="http://schemas.microsoft.com/office/drawing/2014/main" val="2387844830"/>
                    </a:ext>
                  </a:extLst>
                </a:gridCol>
              </a:tblGrid>
              <a:tr h="442326">
                <a:tc>
                  <a:txBody>
                    <a:bodyPr/>
                    <a:lstStyle/>
                    <a:p>
                      <a:pPr algn="ctr" rtl="0" fontAlgn="ctr"/>
                      <a:r>
                        <a:rPr lang="es-CO" sz="1000" b="1" i="0" u="none" strike="noStrike" dirty="0">
                          <a:solidFill>
                            <a:srgbClr val="FFFFFF"/>
                          </a:solidFill>
                          <a:effectLst/>
                          <a:latin typeface="Century Gothic" panose="020B0502020202020204" pitchFamily="34" charset="0"/>
                          <a:cs typeface="Arial" panose="020B0604020202020204" pitchFamily="34" charset="0"/>
                        </a:rPr>
                        <a:t>Nombre del indicador </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dirty="0">
                          <a:solidFill>
                            <a:srgbClr val="FFFFFF"/>
                          </a:solidFill>
                          <a:effectLst/>
                          <a:latin typeface="Century Gothic" panose="020B0502020202020204" pitchFamily="34" charset="0"/>
                          <a:cs typeface="Arial" panose="020B0604020202020204" pitchFamily="34" charset="0"/>
                        </a:rPr>
                        <a:t>Dependencia</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dirty="0">
                          <a:solidFill>
                            <a:srgbClr val="FFFFFF"/>
                          </a:solidFill>
                          <a:effectLst/>
                          <a:latin typeface="Century Gothic" panose="020B0502020202020204" pitchFamily="34" charset="0"/>
                          <a:cs typeface="Arial" panose="020B0604020202020204" pitchFamily="34" charset="0"/>
                        </a:rPr>
                        <a:t>Unidad de medida</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dirty="0">
                          <a:solidFill>
                            <a:srgbClr val="FFFFFF"/>
                          </a:solidFill>
                          <a:effectLst/>
                          <a:latin typeface="Century Gothic" panose="020B0502020202020204" pitchFamily="34" charset="0"/>
                          <a:cs typeface="Arial" panose="020B0604020202020204" pitchFamily="34" charset="0"/>
                        </a:rPr>
                        <a:t>Periodicidad</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dirty="0">
                          <a:solidFill>
                            <a:srgbClr val="FFFFFF"/>
                          </a:solidFill>
                          <a:effectLst/>
                          <a:latin typeface="Century Gothic" panose="020B0502020202020204" pitchFamily="34" charset="0"/>
                          <a:cs typeface="Arial" panose="020B0604020202020204" pitchFamily="34" charset="0"/>
                        </a:rPr>
                        <a:t>Meta 2019</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dirty="0">
                          <a:solidFill>
                            <a:srgbClr val="FFFFFF"/>
                          </a:solidFill>
                          <a:effectLst/>
                          <a:latin typeface="Century Gothic" panose="020B0502020202020204" pitchFamily="34" charset="0"/>
                          <a:cs typeface="Arial" panose="020B0604020202020204" pitchFamily="34" charset="0"/>
                        </a:rPr>
                        <a:t>Cumplimiento 2019</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dirty="0">
                          <a:solidFill>
                            <a:srgbClr val="FFFFFF"/>
                          </a:solidFill>
                          <a:effectLst/>
                          <a:latin typeface="Century Gothic" panose="020B0502020202020204" pitchFamily="34" charset="0"/>
                          <a:cs typeface="Arial" panose="020B0604020202020204" pitchFamily="34" charset="0"/>
                        </a:rPr>
                        <a:t>Meta 2020</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dirty="0">
                          <a:solidFill>
                            <a:srgbClr val="FFFFFF"/>
                          </a:solidFill>
                          <a:effectLst/>
                          <a:latin typeface="Century Gothic" panose="020B0502020202020204" pitchFamily="34" charset="0"/>
                          <a:cs typeface="Arial" panose="020B0604020202020204" pitchFamily="34" charset="0"/>
                        </a:rPr>
                        <a:t>Cumplimiento  2020</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dirty="0">
                          <a:solidFill>
                            <a:srgbClr val="FFFFFF"/>
                          </a:solidFill>
                          <a:effectLst/>
                          <a:latin typeface="Century Gothic" panose="020B0502020202020204" pitchFamily="34" charset="0"/>
                          <a:cs typeface="Arial" panose="020B0604020202020204" pitchFamily="34" charset="0"/>
                        </a:rPr>
                        <a:t>Meta 2021</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dirty="0">
                          <a:solidFill>
                            <a:srgbClr val="FFFFFF"/>
                          </a:solidFill>
                          <a:effectLst/>
                          <a:latin typeface="Century Gothic" panose="020B0502020202020204" pitchFamily="34" charset="0"/>
                          <a:cs typeface="Arial" panose="020B0604020202020204" pitchFamily="34" charset="0"/>
                        </a:rPr>
                        <a:t>Avance 2021</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dirty="0">
                          <a:solidFill>
                            <a:srgbClr val="FFFFFF"/>
                          </a:solidFill>
                          <a:effectLst/>
                          <a:latin typeface="Century Gothic" panose="020B0502020202020204" pitchFamily="34" charset="0"/>
                          <a:cs typeface="Arial" panose="020B0604020202020204" pitchFamily="34" charset="0"/>
                        </a:rPr>
                        <a:t>Meta 2022</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dirty="0">
                          <a:solidFill>
                            <a:srgbClr val="FFFFFF"/>
                          </a:solidFill>
                          <a:effectLst/>
                          <a:latin typeface="Century Gothic" panose="020B0502020202020204" pitchFamily="34" charset="0"/>
                          <a:cs typeface="Arial" panose="020B0604020202020204" pitchFamily="34" charset="0"/>
                        </a:rPr>
                        <a:t>Avance Cuatrienio </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ctr"/>
                      <a:r>
                        <a:rPr lang="es-CO" sz="1000" b="1" i="0" u="none" strike="noStrike" dirty="0">
                          <a:solidFill>
                            <a:srgbClr val="FFFFFF"/>
                          </a:solidFill>
                          <a:effectLst/>
                          <a:latin typeface="Century Gothic" panose="020B0502020202020204" pitchFamily="34" charset="0"/>
                          <a:cs typeface="Arial" panose="020B0604020202020204" pitchFamily="34" charset="0"/>
                        </a:rPr>
                        <a:t>Estado/observaciones</a:t>
                      </a:r>
                    </a:p>
                  </a:txBody>
                  <a:tcPr marL="7173" marR="7173" marT="71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58996119"/>
                  </a:ext>
                </a:extLst>
              </a:tr>
            </a:tbl>
          </a:graphicData>
        </a:graphic>
      </p:graphicFrame>
      <p:sp>
        <p:nvSpPr>
          <p:cNvPr id="4" name="Rectángulo 3">
            <a:extLst>
              <a:ext uri="{FF2B5EF4-FFF2-40B4-BE49-F238E27FC236}">
                <a16:creationId xmlns:a16="http://schemas.microsoft.com/office/drawing/2014/main" id="{EFD0B844-29F5-4010-AF50-C0AE5A7A7A52}"/>
              </a:ext>
            </a:extLst>
          </p:cNvPr>
          <p:cNvSpPr/>
          <p:nvPr/>
        </p:nvSpPr>
        <p:spPr>
          <a:xfrm>
            <a:off x="647516" y="1492464"/>
            <a:ext cx="11226436" cy="304699"/>
          </a:xfrm>
          <a:prstGeom prst="rect">
            <a:avLst/>
          </a:prstGeom>
          <a:solidFill>
            <a:srgbClr val="264FC6"/>
          </a:solidFill>
          <a:ln w="28575">
            <a:solidFill>
              <a:schemeClr val="bg1">
                <a:lumMod val="65000"/>
              </a:schemeClr>
            </a:solidFill>
          </a:ln>
        </p:spPr>
        <p:txBody>
          <a:bodyPr wrap="square" lIns="91440" tIns="45720" rIns="91440" bIns="45720" anchor="t">
            <a:spAutoFit/>
          </a:bodyPr>
          <a:lstStyle/>
          <a:p>
            <a:pPr algn="ctr">
              <a:lnSpc>
                <a:spcPct val="115000"/>
              </a:lnSpc>
            </a:pPr>
            <a:r>
              <a:rPr lang="es-CO" sz="1200" dirty="0">
                <a:solidFill>
                  <a:schemeClr val="bg1"/>
                </a:solidFill>
                <a:latin typeface="Century Gothic" panose="020B0502020202020204" pitchFamily="34" charset="0"/>
                <a:ea typeface="MS Mincho"/>
                <a:cs typeface="Arial"/>
              </a:rPr>
              <a:t>INDICADORES PND 2018-2022 – CORTE </a:t>
            </a:r>
            <a:r>
              <a:rPr lang="es-CO" sz="1200" dirty="0" smtClean="0">
                <a:solidFill>
                  <a:schemeClr val="bg1"/>
                </a:solidFill>
                <a:latin typeface="Century Gothic" panose="020B0502020202020204" pitchFamily="34" charset="0"/>
                <a:ea typeface="MS Mincho"/>
                <a:cs typeface="Arial"/>
              </a:rPr>
              <a:t>MAYO</a:t>
            </a:r>
            <a:endParaRPr lang="es-CO" sz="1200" dirty="0">
              <a:solidFill>
                <a:schemeClr val="bg1"/>
              </a:solidFill>
              <a:latin typeface="Century Gothic" panose="020B0502020202020204" pitchFamily="34" charset="0"/>
              <a:ea typeface="MS Mincho"/>
              <a:cs typeface="Arial" panose="020B0604020202020204" pitchFamily="34" charset="0"/>
            </a:endParaRPr>
          </a:p>
        </p:txBody>
      </p:sp>
      <p:sp>
        <p:nvSpPr>
          <p:cNvPr id="6" name="Rectángulo 5">
            <a:extLst>
              <a:ext uri="{FF2B5EF4-FFF2-40B4-BE49-F238E27FC236}">
                <a16:creationId xmlns:a16="http://schemas.microsoft.com/office/drawing/2014/main" id="{E26E0B36-ABDE-4D6D-B5FB-A4E9245A13EF}"/>
              </a:ext>
            </a:extLst>
          </p:cNvPr>
          <p:cNvSpPr/>
          <p:nvPr/>
        </p:nvSpPr>
        <p:spPr>
          <a:xfrm>
            <a:off x="135467" y="3357512"/>
            <a:ext cx="11966713" cy="1791260"/>
          </a:xfrm>
          <a:prstGeom prst="rect">
            <a:avLst/>
          </a:prstGeom>
          <a:solidFill>
            <a:schemeClr val="bg1">
              <a:lumMod val="95000"/>
            </a:schemeClr>
          </a:solidFill>
          <a:ln w="28575">
            <a:solidFill>
              <a:schemeClr val="bg1">
                <a:lumMod val="65000"/>
              </a:schemeClr>
            </a:solidFill>
          </a:ln>
        </p:spPr>
        <p:txBody>
          <a:bodyPr wrap="square" lIns="91440" tIns="45720" rIns="91440" bIns="45720" anchor="t">
            <a:spAutoFit/>
          </a:bodyPr>
          <a:lstStyle/>
          <a:p>
            <a:pPr algn="just">
              <a:lnSpc>
                <a:spcPct val="115000"/>
              </a:lnSpc>
            </a:pPr>
            <a:r>
              <a:rPr lang="es-CO" sz="1200" b="1" dirty="0">
                <a:latin typeface="Century Gothic"/>
                <a:ea typeface="Times New Roman" panose="02020603050405020304" pitchFamily="18" charset="0"/>
                <a:cs typeface="Arial"/>
              </a:rPr>
              <a:t>Nota:</a:t>
            </a:r>
            <a:endParaRPr lang="es-CO" sz="1200" dirty="0">
              <a:latin typeface="Century Gothic"/>
              <a:ea typeface="Times New Roman" panose="02020603050405020304" pitchFamily="18" charset="0"/>
              <a:cs typeface="Arial"/>
            </a:endParaRPr>
          </a:p>
          <a:p>
            <a:pPr algn="just">
              <a:lnSpc>
                <a:spcPct val="114999"/>
              </a:lnSpc>
            </a:pPr>
            <a:r>
              <a:rPr lang="es-CO" sz="1200" dirty="0">
                <a:latin typeface="Century Gothic"/>
                <a:ea typeface="Times New Roman" panose="02020603050405020304" pitchFamily="18" charset="0"/>
                <a:cs typeface="Arial"/>
              </a:rPr>
              <a:t>Recordamos que en cumplimiento de los lineamientos del DNP, se solicita que los registros cualitativos se realicen de forma mensual y los cuantitativos según el corte de medición y el tiempo de rezago. Además, se solicita incluir, en lo posible, la información en el aplicativo durante los </a:t>
            </a:r>
            <a:r>
              <a:rPr lang="es-CO" sz="1200" b="1" dirty="0">
                <a:latin typeface="Century Gothic"/>
                <a:ea typeface="Times New Roman" panose="02020603050405020304" pitchFamily="18" charset="0"/>
                <a:cs typeface="Arial"/>
              </a:rPr>
              <a:t>seis primeros días de cada mes</a:t>
            </a:r>
            <a:r>
              <a:rPr lang="es-CO" sz="1200" dirty="0">
                <a:latin typeface="Century Gothic"/>
                <a:ea typeface="Times New Roman" panose="02020603050405020304" pitchFamily="18" charset="0"/>
                <a:cs typeface="Arial"/>
              </a:rPr>
              <a:t>, para contar con el tiempo suficiente de revisión por parte del DNP, aun así, tener en cuenta que tienen </a:t>
            </a:r>
            <a:r>
              <a:rPr lang="es-CO" sz="1200" b="1" dirty="0">
                <a:latin typeface="Century Gothic"/>
                <a:ea typeface="Times New Roman" panose="02020603050405020304" pitchFamily="18" charset="0"/>
                <a:cs typeface="Arial"/>
              </a:rPr>
              <a:t>plazo máximo de registro hasta el día 10. </a:t>
            </a:r>
            <a:endParaRPr lang="es-CO" sz="1200" b="1" dirty="0">
              <a:latin typeface="Century Gothic" panose="020B0502020202020204" pitchFamily="34" charset="0"/>
              <a:ea typeface="Times New Roman" panose="02020603050405020304" pitchFamily="18" charset="0"/>
              <a:cs typeface="Arial" panose="020B0604020202020204" pitchFamily="34" charset="0"/>
            </a:endParaRPr>
          </a:p>
          <a:p>
            <a:pPr algn="just">
              <a:lnSpc>
                <a:spcPct val="115000"/>
              </a:lnSpc>
            </a:pPr>
            <a:endParaRPr lang="es-CO" sz="1200" b="1" dirty="0">
              <a:latin typeface="Century Gothic" panose="020B0502020202020204" pitchFamily="34" charset="0"/>
              <a:ea typeface="Times New Roman" panose="02020603050405020304" pitchFamily="18" charset="0"/>
              <a:cs typeface="Arial" panose="020B0604020202020204" pitchFamily="34" charset="0"/>
            </a:endParaRPr>
          </a:p>
          <a:p>
            <a:pPr algn="just">
              <a:lnSpc>
                <a:spcPct val="115000"/>
              </a:lnSpc>
            </a:pPr>
            <a:r>
              <a:rPr lang="es-CO" sz="1200" b="1" dirty="0">
                <a:latin typeface="Century Gothic"/>
                <a:cs typeface="Arial"/>
              </a:rPr>
              <a:t>En el siguiente enlace pueden consultar el estado de los indicadores del PND 2018-2022, actualizado mes a mes: </a:t>
            </a:r>
            <a:endParaRPr lang="es-CO" sz="1200" b="1" dirty="0">
              <a:latin typeface="Century Gothic" panose="020B0502020202020204" pitchFamily="34" charset="0"/>
              <a:cs typeface="Arial" panose="020B0604020202020204" pitchFamily="34" charset="0"/>
            </a:endParaRPr>
          </a:p>
          <a:p>
            <a:pPr algn="just">
              <a:lnSpc>
                <a:spcPct val="115000"/>
              </a:lnSpc>
            </a:pPr>
            <a:r>
              <a:rPr lang="es-CO" sz="1200" b="1" u="sng" dirty="0">
                <a:latin typeface="Century Gothic"/>
                <a:cs typeface="Arial"/>
              </a:rPr>
              <a:t>https://view.genial.ly/609d552c05d0550d925a4928/guide-instructivo-sinergia</a:t>
            </a:r>
          </a:p>
          <a:p>
            <a:pPr algn="just">
              <a:lnSpc>
                <a:spcPct val="115000"/>
              </a:lnSpc>
            </a:pPr>
            <a:endParaRPr lang="es-CO" sz="1200" b="1" dirty="0">
              <a:latin typeface="Century Gothic" panose="020B0502020202020204" pitchFamily="34" charset="0"/>
              <a:ea typeface="Times New Roman" panose="02020603050405020304" pitchFamily="18" charset="0"/>
              <a:cs typeface="Arial" panose="020B0604020202020204" pitchFamily="34" charset="0"/>
            </a:endParaRPr>
          </a:p>
        </p:txBody>
      </p:sp>
      <p:sp>
        <p:nvSpPr>
          <p:cNvPr id="8" name="1 Título">
            <a:extLst>
              <a:ext uri="{FF2B5EF4-FFF2-40B4-BE49-F238E27FC236}">
                <a16:creationId xmlns:a16="http://schemas.microsoft.com/office/drawing/2014/main" id="{30D579CE-8CD5-49F9-9D29-43CBF5B7BD52}"/>
              </a:ext>
            </a:extLst>
          </p:cNvPr>
          <p:cNvSpPr txBox="1">
            <a:spLocks/>
          </p:cNvSpPr>
          <p:nvPr/>
        </p:nvSpPr>
        <p:spPr bwMode="auto">
          <a:xfrm>
            <a:off x="2584176" y="567770"/>
            <a:ext cx="9124505" cy="4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Font typeface="Arial" panose="020B0604020202020204" pitchFamily="34" charset="0"/>
              <a:buChar char="•"/>
              <a:tabLst>
                <a:tab pos="7089775"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70897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70897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9pPr>
          </a:lstStyle>
          <a:p>
            <a:pPr marL="0" lvl="1" indent="0" algn="r">
              <a:spcBef>
                <a:spcPts val="0"/>
              </a:spcBef>
              <a:buSzPct val="100000"/>
              <a:buNone/>
              <a:defRPr/>
            </a:pPr>
            <a:r>
              <a:rPr lang="es-CO" b="1" dirty="0">
                <a:solidFill>
                  <a:schemeClr val="tx1">
                    <a:lumMod val="85000"/>
                    <a:lumOff val="15000"/>
                  </a:schemeClr>
                </a:solidFill>
                <a:effectLst>
                  <a:outerShdw blurRad="38100" dist="38100" dir="2700000" algn="tl">
                    <a:srgbClr val="000000">
                      <a:alpha val="43137"/>
                    </a:srgbClr>
                  </a:outerShdw>
                </a:effectLst>
                <a:latin typeface="Century Gothic" panose="020B0502020202020204" pitchFamily="34" charset="0"/>
                <a:cs typeface="Arial"/>
              </a:rPr>
              <a:t>5.10. Política de Seguimiento y Evaluación del Desempeño Institucional</a:t>
            </a:r>
          </a:p>
        </p:txBody>
      </p:sp>
    </p:spTree>
    <p:extLst>
      <p:ext uri="{BB962C8B-B14F-4D97-AF65-F5344CB8AC3E}">
        <p14:creationId xmlns:p14="http://schemas.microsoft.com/office/powerpoint/2010/main" val="4248363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D52F32ED-F5C0-489F-B2E2-ADCDBF588A40}"/>
              </a:ext>
            </a:extLst>
          </p:cNvPr>
          <p:cNvSpPr txBox="1"/>
          <p:nvPr/>
        </p:nvSpPr>
        <p:spPr>
          <a:xfrm>
            <a:off x="564246" y="5356138"/>
            <a:ext cx="4912322" cy="646331"/>
          </a:xfrm>
          <a:prstGeom prst="rect">
            <a:avLst/>
          </a:prstGeom>
          <a:noFill/>
        </p:spPr>
        <p:txBody>
          <a:bodyPr wrap="square" rtlCol="0">
            <a:spAutoFit/>
          </a:bodyPr>
          <a:lstStyle/>
          <a:p>
            <a:pPr algn="just"/>
            <a:r>
              <a:rPr lang="es-CO" sz="1200" b="1" dirty="0">
                <a:latin typeface="Century Gothic" panose="020B0502020202020204" pitchFamily="34" charset="0"/>
                <a:ea typeface="Calibri" panose="020F0502020204030204" pitchFamily="34" charset="0"/>
                <a:cs typeface="Arial" panose="020B0604020202020204" pitchFamily="34" charset="0"/>
              </a:rPr>
              <a:t>Nota: </a:t>
            </a:r>
            <a:r>
              <a:rPr lang="es-CO" sz="1200" dirty="0">
                <a:latin typeface="Century Gothic" panose="020B0502020202020204" pitchFamily="34" charset="0"/>
                <a:ea typeface="Calibri" panose="020F0502020204030204" pitchFamily="34" charset="0"/>
                <a:cs typeface="Arial" panose="020B0604020202020204" pitchFamily="34" charset="0"/>
              </a:rPr>
              <a:t>El promedio de sector administrativo corresponde al promedio de puntajes de las entidades que hacen parte del Sector Hacienda.</a:t>
            </a:r>
          </a:p>
        </p:txBody>
      </p:sp>
      <p:sp>
        <p:nvSpPr>
          <p:cNvPr id="12" name="CuadroTexto 11">
            <a:extLst>
              <a:ext uri="{FF2B5EF4-FFF2-40B4-BE49-F238E27FC236}">
                <a16:creationId xmlns:a16="http://schemas.microsoft.com/office/drawing/2014/main" id="{E3AF7286-B766-4E3B-B186-9AA53973A318}"/>
              </a:ext>
            </a:extLst>
          </p:cNvPr>
          <p:cNvSpPr txBox="1"/>
          <p:nvPr/>
        </p:nvSpPr>
        <p:spPr>
          <a:xfrm>
            <a:off x="416147" y="1900980"/>
            <a:ext cx="3979479" cy="338554"/>
          </a:xfrm>
          <a:prstGeom prst="rect">
            <a:avLst/>
          </a:prstGeom>
          <a:noFill/>
        </p:spPr>
        <p:txBody>
          <a:bodyPr wrap="square" rtlCol="0">
            <a:spAutoFit/>
          </a:bodyPr>
          <a:lstStyle/>
          <a:p>
            <a:pPr marL="342900" indent="-342900">
              <a:buFont typeface="+mj-lt"/>
              <a:buAutoNum type="arabicPeriod"/>
            </a:pPr>
            <a:r>
              <a:rPr lang="es-CO" sz="1600" b="1" dirty="0">
                <a:latin typeface="Century Gothic" panose="020B0502020202020204" pitchFamily="34" charset="0"/>
                <a:cs typeface="Arial" panose="020B0604020202020204" pitchFamily="34" charset="0"/>
              </a:rPr>
              <a:t>Índice de Desempeño Institucional</a:t>
            </a:r>
          </a:p>
        </p:txBody>
      </p:sp>
      <p:sp>
        <p:nvSpPr>
          <p:cNvPr id="14" name="CuadroTexto 13">
            <a:extLst>
              <a:ext uri="{FF2B5EF4-FFF2-40B4-BE49-F238E27FC236}">
                <a16:creationId xmlns:a16="http://schemas.microsoft.com/office/drawing/2014/main" id="{2DD7D971-6128-48AF-8BF4-EE952C0C416D}"/>
              </a:ext>
            </a:extLst>
          </p:cNvPr>
          <p:cNvSpPr txBox="1"/>
          <p:nvPr/>
        </p:nvSpPr>
        <p:spPr>
          <a:xfrm>
            <a:off x="5987845" y="5161421"/>
            <a:ext cx="5848279" cy="1507592"/>
          </a:xfrm>
          <a:prstGeom prst="rect">
            <a:avLst/>
          </a:prstGeom>
          <a:noFill/>
        </p:spPr>
        <p:txBody>
          <a:bodyPr wrap="square" rtlCol="0">
            <a:spAutoFit/>
          </a:bodyPr>
          <a:lstStyle/>
          <a:p>
            <a:pPr algn="just">
              <a:lnSpc>
                <a:spcPct val="107000"/>
              </a:lnSpc>
              <a:spcAft>
                <a:spcPts val="800"/>
              </a:spcAft>
            </a:pPr>
            <a:r>
              <a:rPr lang="es-CO" sz="1050" b="1" dirty="0">
                <a:latin typeface="Century Gothic" panose="020B0502020202020204" pitchFamily="34" charset="0"/>
                <a:ea typeface="Calibri" panose="020F0502020204030204" pitchFamily="34" charset="0"/>
                <a:cs typeface="Arial" panose="020B0604020202020204" pitchFamily="34" charset="0"/>
              </a:rPr>
              <a:t>Nota</a:t>
            </a:r>
            <a:r>
              <a:rPr lang="es-CO" sz="1050" dirty="0">
                <a:latin typeface="Century Gothic" panose="020B0502020202020204" pitchFamily="34" charset="0"/>
                <a:ea typeface="Calibri" panose="020F0502020204030204" pitchFamily="34" charset="0"/>
                <a:cs typeface="Arial" panose="020B0604020202020204" pitchFamily="34" charset="0"/>
              </a:rPr>
              <a:t>: Esta </a:t>
            </a:r>
            <a:r>
              <a:rPr lang="es-CO" sz="1050" dirty="0" smtClean="0">
                <a:latin typeface="Century Gothic" panose="020B0502020202020204" pitchFamily="34" charset="0"/>
                <a:ea typeface="Calibri" panose="020F0502020204030204" pitchFamily="34" charset="0"/>
                <a:cs typeface="Arial" panose="020B0604020202020204" pitchFamily="34" charset="0"/>
              </a:rPr>
              <a:t>gráfica </a:t>
            </a:r>
            <a:r>
              <a:rPr lang="es-CO" sz="1050" dirty="0">
                <a:latin typeface="Century Gothic" panose="020B0502020202020204" pitchFamily="34" charset="0"/>
                <a:ea typeface="Calibri" panose="020F0502020204030204" pitchFamily="34" charset="0"/>
                <a:cs typeface="Arial" panose="020B0604020202020204" pitchFamily="34" charset="0"/>
              </a:rPr>
              <a:t>muestra de manera comparativa la variación de cada uno de los índices a través del tiempo; para su interpretación es necesario tener en cuenta lo siguiente: </a:t>
            </a:r>
          </a:p>
          <a:p>
            <a:pPr marL="342915" indent="-342915" algn="just">
              <a:lnSpc>
                <a:spcPct val="107000"/>
              </a:lnSpc>
              <a:spcAft>
                <a:spcPts val="800"/>
              </a:spcAft>
              <a:buFont typeface="+mj-lt"/>
              <a:buAutoNum type="arabicPeriod"/>
            </a:pPr>
            <a:r>
              <a:rPr lang="es-CO" sz="1050" dirty="0">
                <a:latin typeface="Century Gothic" panose="020B0502020202020204" pitchFamily="34" charset="0"/>
                <a:ea typeface="Calibri" panose="020F0502020204030204" pitchFamily="34" charset="0"/>
                <a:cs typeface="Arial" panose="020B0604020202020204" pitchFamily="34" charset="0"/>
              </a:rPr>
              <a:t>Cada banda de color representa un índice de una dimensión</a:t>
            </a:r>
          </a:p>
          <a:p>
            <a:pPr marL="342915" indent="-342915" algn="just">
              <a:lnSpc>
                <a:spcPct val="107000"/>
              </a:lnSpc>
              <a:spcAft>
                <a:spcPts val="800"/>
              </a:spcAft>
              <a:buFont typeface="+mj-lt"/>
              <a:buAutoNum type="arabicPeriod"/>
            </a:pPr>
            <a:r>
              <a:rPr lang="es-CO" sz="1050" dirty="0">
                <a:latin typeface="Century Gothic" panose="020B0502020202020204" pitchFamily="34" charset="0"/>
                <a:ea typeface="Calibri" panose="020F0502020204030204" pitchFamily="34" charset="0"/>
                <a:cs typeface="Arial" panose="020B0604020202020204" pitchFamily="34" charset="0"/>
              </a:rPr>
              <a:t>Para cada vigencia evaluada, permite identificar simultáneamente la variación del puntaje de cada índice a través del tiempo, así como la ubicación de mayor a menor puntuación de cada índice frente a otros índices.</a:t>
            </a:r>
          </a:p>
        </p:txBody>
      </p:sp>
      <p:sp>
        <p:nvSpPr>
          <p:cNvPr id="15" name="CuadroTexto 14">
            <a:extLst>
              <a:ext uri="{FF2B5EF4-FFF2-40B4-BE49-F238E27FC236}">
                <a16:creationId xmlns:a16="http://schemas.microsoft.com/office/drawing/2014/main" id="{A57ACDCC-138B-4A2F-B5B0-A55578D1C79F}"/>
              </a:ext>
            </a:extLst>
          </p:cNvPr>
          <p:cNvSpPr txBox="1"/>
          <p:nvPr/>
        </p:nvSpPr>
        <p:spPr>
          <a:xfrm>
            <a:off x="6295018" y="1849511"/>
            <a:ext cx="5896982" cy="338554"/>
          </a:xfrm>
          <a:prstGeom prst="rect">
            <a:avLst/>
          </a:prstGeom>
          <a:noFill/>
        </p:spPr>
        <p:txBody>
          <a:bodyPr wrap="square" rtlCol="0">
            <a:spAutoFit/>
          </a:bodyPr>
          <a:lstStyle/>
          <a:p>
            <a:pPr marL="342900" indent="-342900">
              <a:buFont typeface="+mj-lt"/>
              <a:buAutoNum type="arabicPeriod" startAt="2"/>
            </a:pPr>
            <a:r>
              <a:rPr lang="es-CO" sz="1600" b="1" dirty="0">
                <a:latin typeface="Century Gothic" panose="020B0502020202020204" pitchFamily="34" charset="0"/>
                <a:cs typeface="Arial" panose="020B0604020202020204" pitchFamily="34" charset="0"/>
              </a:rPr>
              <a:t>Índice de las dimensiones de gestión y desempeño</a:t>
            </a:r>
          </a:p>
        </p:txBody>
      </p:sp>
      <p:pic>
        <p:nvPicPr>
          <p:cNvPr id="3" name="Imagen 2">
            <a:extLst>
              <a:ext uri="{FF2B5EF4-FFF2-40B4-BE49-F238E27FC236}">
                <a16:creationId xmlns:a16="http://schemas.microsoft.com/office/drawing/2014/main" id="{69651E50-7AAA-B150-9452-3EC0C0FF3420}"/>
              </a:ext>
            </a:extLst>
          </p:cNvPr>
          <p:cNvPicPr>
            <a:picLocks noChangeAspect="1"/>
          </p:cNvPicPr>
          <p:nvPr/>
        </p:nvPicPr>
        <p:blipFill rotWithShape="1">
          <a:blip r:embed="rId2"/>
          <a:srcRect l="8916" t="9795" r="15422" b="42427"/>
          <a:stretch/>
        </p:blipFill>
        <p:spPr>
          <a:xfrm>
            <a:off x="276816" y="2961129"/>
            <a:ext cx="6018202" cy="2193580"/>
          </a:xfrm>
          <a:prstGeom prst="rect">
            <a:avLst/>
          </a:prstGeom>
        </p:spPr>
      </p:pic>
      <p:pic>
        <p:nvPicPr>
          <p:cNvPr id="22" name="Imagen 21">
            <a:extLst>
              <a:ext uri="{FF2B5EF4-FFF2-40B4-BE49-F238E27FC236}">
                <a16:creationId xmlns:a16="http://schemas.microsoft.com/office/drawing/2014/main" id="{C0015F8E-C492-C764-E45D-2DD612FCB8D7}"/>
              </a:ext>
            </a:extLst>
          </p:cNvPr>
          <p:cNvPicPr>
            <a:picLocks noChangeAspect="1"/>
          </p:cNvPicPr>
          <p:nvPr/>
        </p:nvPicPr>
        <p:blipFill rotWithShape="1">
          <a:blip r:embed="rId3"/>
          <a:srcRect l="3654" t="12773" r="5348" b="79207"/>
          <a:stretch/>
        </p:blipFill>
        <p:spPr>
          <a:xfrm>
            <a:off x="6512147" y="2204535"/>
            <a:ext cx="5239672" cy="264283"/>
          </a:xfrm>
          <a:prstGeom prst="rect">
            <a:avLst/>
          </a:prstGeom>
        </p:spPr>
      </p:pic>
      <p:pic>
        <p:nvPicPr>
          <p:cNvPr id="23" name="Imagen 22">
            <a:extLst>
              <a:ext uri="{FF2B5EF4-FFF2-40B4-BE49-F238E27FC236}">
                <a16:creationId xmlns:a16="http://schemas.microsoft.com/office/drawing/2014/main" id="{CC019D0B-75FC-4E15-E4C3-4BAE29D52BDE}"/>
              </a:ext>
            </a:extLst>
          </p:cNvPr>
          <p:cNvPicPr>
            <a:picLocks noChangeAspect="1"/>
          </p:cNvPicPr>
          <p:nvPr/>
        </p:nvPicPr>
        <p:blipFill rotWithShape="1">
          <a:blip r:embed="rId3"/>
          <a:srcRect l="51873" t="25454" r="4544" b="17237"/>
          <a:stretch/>
        </p:blipFill>
        <p:spPr>
          <a:xfrm>
            <a:off x="7395992" y="2543882"/>
            <a:ext cx="3478196" cy="2617539"/>
          </a:xfrm>
          <a:prstGeom prst="rect">
            <a:avLst/>
          </a:prstGeom>
        </p:spPr>
      </p:pic>
      <p:sp>
        <p:nvSpPr>
          <p:cNvPr id="24" name="CuadroTexto 23">
            <a:extLst>
              <a:ext uri="{FF2B5EF4-FFF2-40B4-BE49-F238E27FC236}">
                <a16:creationId xmlns:a16="http://schemas.microsoft.com/office/drawing/2014/main" id="{C508A473-975F-15C3-4B33-EB7147E65B0B}"/>
              </a:ext>
            </a:extLst>
          </p:cNvPr>
          <p:cNvSpPr txBox="1"/>
          <p:nvPr/>
        </p:nvSpPr>
        <p:spPr>
          <a:xfrm>
            <a:off x="416147" y="2499464"/>
            <a:ext cx="6096000" cy="461665"/>
          </a:xfrm>
          <a:prstGeom prst="rect">
            <a:avLst/>
          </a:prstGeom>
          <a:noFill/>
        </p:spPr>
        <p:txBody>
          <a:bodyPr wrap="square">
            <a:spAutoFit/>
          </a:bodyPr>
          <a:lstStyle/>
          <a:p>
            <a:pPr algn="just"/>
            <a:r>
              <a:rPr lang="es-CO" sz="1200" dirty="0">
                <a:latin typeface="Century Gothic" panose="020B0502020202020204" pitchFamily="34" charset="0"/>
                <a:cs typeface="Arial" panose="020B0604020202020204" pitchFamily="34" charset="0"/>
              </a:rPr>
              <a:t>El MHCP logró un aumento de 2.5 puntos en la calificación del Índice de Desempeño Institucional -IDI.</a:t>
            </a:r>
          </a:p>
        </p:txBody>
      </p:sp>
      <p:sp>
        <p:nvSpPr>
          <p:cNvPr id="13" name="1 Título"/>
          <p:cNvSpPr txBox="1">
            <a:spLocks/>
          </p:cNvSpPr>
          <p:nvPr/>
        </p:nvSpPr>
        <p:spPr bwMode="auto">
          <a:xfrm>
            <a:off x="2276475" y="571475"/>
            <a:ext cx="9891124" cy="4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7089775"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70897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70897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9pPr>
          </a:lstStyle>
          <a:p>
            <a:pPr marL="0" lvl="1" indent="0" algn="r">
              <a:spcBef>
                <a:spcPts val="0"/>
              </a:spcBef>
              <a:buSzPct val="100000"/>
              <a:buNone/>
              <a:defRPr/>
            </a:pPr>
            <a:r>
              <a:rPr lang="es-CO" sz="2400" b="1" dirty="0">
                <a:latin typeface="Century Gothic" panose="020B0502020202020204" pitchFamily="34" charset="0"/>
                <a:cs typeface="Arial" panose="020B0604020202020204" pitchFamily="34" charset="0"/>
              </a:rPr>
              <a:t> </a:t>
            </a:r>
            <a:r>
              <a:rPr lang="es-MX" sz="2400" b="1" dirty="0">
                <a:latin typeface="Century Gothic" panose="020B0502020202020204" pitchFamily="34" charset="0"/>
                <a:cs typeface="Arial" panose="020B0604020202020204" pitchFamily="34" charset="0"/>
              </a:rPr>
              <a:t> </a:t>
            </a:r>
            <a:r>
              <a:rPr lang="es-MX" b="1" dirty="0" smtClean="0">
                <a:latin typeface="Century Gothic" panose="020B0502020202020204" pitchFamily="34" charset="0"/>
                <a:cs typeface="Arial" panose="020B0604020202020204" pitchFamily="34" charset="0"/>
              </a:rPr>
              <a:t>5.3. </a:t>
            </a:r>
            <a:r>
              <a:rPr lang="es-CO" b="1" dirty="0">
                <a:latin typeface="Century Gothic" panose="020B0502020202020204" pitchFamily="34" charset="0"/>
                <a:ea typeface="Verdana" panose="020B0604030504040204" pitchFamily="34" charset="0"/>
                <a:cs typeface="Arial" panose="020B0604020202020204" pitchFamily="34" charset="0"/>
              </a:rPr>
              <a:t>Política de Seguimiento y Evaluación del Desempeño Institucional</a:t>
            </a:r>
            <a:r>
              <a:rPr lang="es-MX" b="1" dirty="0">
                <a:latin typeface="Century Gothic" panose="020B0502020202020204" pitchFamily="34" charset="0"/>
                <a:cs typeface="Arial" panose="020B0604020202020204" pitchFamily="34" charset="0"/>
              </a:rPr>
              <a:t> </a:t>
            </a:r>
            <a:endParaRPr lang="es-CO" b="1" dirty="0">
              <a:latin typeface="Century Gothic" panose="020B0502020202020204" pitchFamily="34" charset="0"/>
              <a:cs typeface="Arial" panose="020B0604020202020204" pitchFamily="34" charset="0"/>
            </a:endParaRPr>
          </a:p>
        </p:txBody>
      </p:sp>
      <p:sp>
        <p:nvSpPr>
          <p:cNvPr id="4" name="Rectángulo 3"/>
          <p:cNvSpPr/>
          <p:nvPr/>
        </p:nvSpPr>
        <p:spPr>
          <a:xfrm>
            <a:off x="485587" y="1445712"/>
            <a:ext cx="6910405" cy="317331"/>
          </a:xfrm>
          <a:prstGeom prst="rect">
            <a:avLst/>
          </a:prstGeom>
        </p:spPr>
        <p:txBody>
          <a:bodyPr wrap="square">
            <a:spAutoFit/>
          </a:bodyPr>
          <a:lstStyle/>
          <a:p>
            <a:pPr algn="just">
              <a:lnSpc>
                <a:spcPct val="115000"/>
              </a:lnSpc>
              <a:spcAft>
                <a:spcPts val="0"/>
              </a:spcAft>
            </a:pPr>
            <a:r>
              <a:rPr lang="es-CO" sz="1400" b="1" dirty="0">
                <a:latin typeface="Century Gothic" panose="020B0502020202020204" pitchFamily="34" charset="0"/>
                <a:ea typeface="MS Mincho"/>
                <a:cs typeface="Arial" panose="020B0604020202020204" pitchFamily="34" charset="0"/>
              </a:rPr>
              <a:t>R</a:t>
            </a:r>
            <a:r>
              <a:rPr lang="es-CO" sz="1400" b="1" dirty="0" smtClean="0">
                <a:latin typeface="Century Gothic" panose="020B0502020202020204" pitchFamily="34" charset="0"/>
                <a:ea typeface="MS Mincho"/>
                <a:cs typeface="Arial" panose="020B0604020202020204" pitchFamily="34" charset="0"/>
              </a:rPr>
              <a:t>esultados formulario único de reporte de avances de la gestión - </a:t>
            </a:r>
            <a:r>
              <a:rPr lang="es-CO" sz="1400" b="1" dirty="0" err="1">
                <a:latin typeface="Century Gothic" panose="020B0502020202020204" pitchFamily="34" charset="0"/>
                <a:ea typeface="MS Mincho"/>
                <a:cs typeface="Arial" panose="020B0604020202020204" pitchFamily="34" charset="0"/>
              </a:rPr>
              <a:t>F</a:t>
            </a:r>
            <a:r>
              <a:rPr lang="es-CO" sz="1400" b="1" dirty="0" err="1" smtClean="0">
                <a:latin typeface="Century Gothic" panose="020B0502020202020204" pitchFamily="34" charset="0"/>
                <a:ea typeface="MS Mincho"/>
                <a:cs typeface="Arial" panose="020B0604020202020204" pitchFamily="34" charset="0"/>
              </a:rPr>
              <a:t>urag</a:t>
            </a:r>
            <a:r>
              <a:rPr lang="es-CO" sz="1400" b="1" dirty="0" smtClean="0">
                <a:latin typeface="Century Gothic" panose="020B0502020202020204" pitchFamily="34" charset="0"/>
                <a:ea typeface="MS Mincho"/>
                <a:cs typeface="Arial" panose="020B0604020202020204" pitchFamily="34" charset="0"/>
              </a:rPr>
              <a:t> 2021</a:t>
            </a:r>
            <a:endParaRPr lang="es-CO" sz="1600" b="1" dirty="0">
              <a:latin typeface="Century Gothic" panose="020B0502020202020204" pitchFamily="34" charset="0"/>
              <a:ea typeface="MS Mincho"/>
              <a:cs typeface="Arial" panose="020B0604020202020204" pitchFamily="34" charset="0"/>
            </a:endParaRPr>
          </a:p>
        </p:txBody>
      </p:sp>
    </p:spTree>
    <p:extLst>
      <p:ext uri="{BB962C8B-B14F-4D97-AF65-F5344CB8AC3E}">
        <p14:creationId xmlns:p14="http://schemas.microsoft.com/office/powerpoint/2010/main" val="1898376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2365839" y="527265"/>
            <a:ext cx="9753600" cy="4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7089775"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70897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70897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9pPr>
          </a:lstStyle>
          <a:p>
            <a:pPr marL="0" lvl="1" indent="0" algn="r">
              <a:spcBef>
                <a:spcPts val="0"/>
              </a:spcBef>
              <a:buSzPct val="100000"/>
              <a:buNone/>
              <a:defRPr/>
            </a:pPr>
            <a:r>
              <a:rPr lang="es-CO" sz="24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5.4. </a:t>
            </a:r>
            <a:r>
              <a:rPr lang="es-MX" sz="24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Política de Control Interno</a:t>
            </a:r>
            <a:endParaRPr lang="es-CO" sz="24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graphicFrame>
        <p:nvGraphicFramePr>
          <p:cNvPr id="4" name="Gráfico 3">
            <a:extLst>
              <a:ext uri="{FF2B5EF4-FFF2-40B4-BE49-F238E27FC236}">
                <a16:creationId xmlns:a16="http://schemas.microsoft.com/office/drawing/2014/main" id="{5B8946F5-874E-4694-94DB-676D5D58164A}"/>
              </a:ext>
            </a:extLst>
          </p:cNvPr>
          <p:cNvGraphicFramePr>
            <a:graphicFrameLocks/>
          </p:cNvGraphicFramePr>
          <p:nvPr>
            <p:extLst>
              <p:ext uri="{D42A27DB-BD31-4B8C-83A1-F6EECF244321}">
                <p14:modId xmlns:p14="http://schemas.microsoft.com/office/powerpoint/2010/main" val="2203976580"/>
              </p:ext>
            </p:extLst>
          </p:nvPr>
        </p:nvGraphicFramePr>
        <p:xfrm>
          <a:off x="411349" y="1913767"/>
          <a:ext cx="3908981" cy="3241893"/>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4FAA9E92-4D7A-4CEC-BD5E-130D33211AEE}"/>
              </a:ext>
            </a:extLst>
          </p:cNvPr>
          <p:cNvSpPr txBox="1"/>
          <p:nvPr/>
        </p:nvSpPr>
        <p:spPr>
          <a:xfrm>
            <a:off x="2014900" y="3537661"/>
            <a:ext cx="847000" cy="430887"/>
          </a:xfrm>
          <a:prstGeom prst="rect">
            <a:avLst/>
          </a:prstGeom>
          <a:noFill/>
        </p:spPr>
        <p:txBody>
          <a:bodyPr wrap="square" rtlCol="0">
            <a:spAutoFit/>
          </a:bodyPr>
          <a:lstStyle/>
          <a:p>
            <a:r>
              <a:rPr lang="es-ES" sz="2200" b="1" dirty="0">
                <a:solidFill>
                  <a:schemeClr val="accent1">
                    <a:lumMod val="50000"/>
                  </a:schemeClr>
                </a:solidFill>
                <a:latin typeface="Century Gothic" panose="020B0502020202020204" pitchFamily="34" charset="0"/>
              </a:rPr>
              <a:t>36 %</a:t>
            </a:r>
            <a:endParaRPr lang="es-CO" sz="2200" b="1" dirty="0">
              <a:solidFill>
                <a:schemeClr val="accent1">
                  <a:lumMod val="50000"/>
                </a:schemeClr>
              </a:solidFill>
              <a:latin typeface="Century Gothic" panose="020B0502020202020204" pitchFamily="34" charset="0"/>
            </a:endParaRPr>
          </a:p>
        </p:txBody>
      </p:sp>
      <p:graphicFrame>
        <p:nvGraphicFramePr>
          <p:cNvPr id="10" name="Tabla 9">
            <a:extLst>
              <a:ext uri="{FF2B5EF4-FFF2-40B4-BE49-F238E27FC236}">
                <a16:creationId xmlns:a16="http://schemas.microsoft.com/office/drawing/2014/main" id="{31423E4F-C796-44F7-9972-0957AEAA4B2F}"/>
              </a:ext>
            </a:extLst>
          </p:cNvPr>
          <p:cNvGraphicFramePr>
            <a:graphicFrameLocks noGrp="1"/>
          </p:cNvGraphicFramePr>
          <p:nvPr>
            <p:extLst>
              <p:ext uri="{D42A27DB-BD31-4B8C-83A1-F6EECF244321}">
                <p14:modId xmlns:p14="http://schemas.microsoft.com/office/powerpoint/2010/main" val="1365458101"/>
              </p:ext>
            </p:extLst>
          </p:nvPr>
        </p:nvGraphicFramePr>
        <p:xfrm>
          <a:off x="4580388" y="1969068"/>
          <a:ext cx="7452727" cy="3241894"/>
        </p:xfrm>
        <a:graphic>
          <a:graphicData uri="http://schemas.openxmlformats.org/drawingml/2006/table">
            <a:tbl>
              <a:tblPr>
                <a:tableStyleId>{5C22544A-7EE6-4342-B048-85BDC9FD1C3A}</a:tableStyleId>
              </a:tblPr>
              <a:tblGrid>
                <a:gridCol w="3535592">
                  <a:extLst>
                    <a:ext uri="{9D8B030D-6E8A-4147-A177-3AD203B41FA5}">
                      <a16:colId xmlns:a16="http://schemas.microsoft.com/office/drawing/2014/main" val="274038034"/>
                    </a:ext>
                  </a:extLst>
                </a:gridCol>
                <a:gridCol w="1528924">
                  <a:extLst>
                    <a:ext uri="{9D8B030D-6E8A-4147-A177-3AD203B41FA5}">
                      <a16:colId xmlns:a16="http://schemas.microsoft.com/office/drawing/2014/main" val="1322790677"/>
                    </a:ext>
                  </a:extLst>
                </a:gridCol>
                <a:gridCol w="1231201">
                  <a:extLst>
                    <a:ext uri="{9D8B030D-6E8A-4147-A177-3AD203B41FA5}">
                      <a16:colId xmlns:a16="http://schemas.microsoft.com/office/drawing/2014/main" val="2834275947"/>
                    </a:ext>
                  </a:extLst>
                </a:gridCol>
                <a:gridCol w="1157010">
                  <a:extLst>
                    <a:ext uri="{9D8B030D-6E8A-4147-A177-3AD203B41FA5}">
                      <a16:colId xmlns:a16="http://schemas.microsoft.com/office/drawing/2014/main" val="1110400113"/>
                    </a:ext>
                  </a:extLst>
                </a:gridCol>
              </a:tblGrid>
              <a:tr h="464593">
                <a:tc>
                  <a:txBody>
                    <a:bodyPr/>
                    <a:lstStyle/>
                    <a:p>
                      <a:pPr algn="ctr" fontAlgn="b"/>
                      <a:r>
                        <a:rPr lang="es-CO" sz="1400" b="1" u="none" strike="noStrike" dirty="0">
                          <a:solidFill>
                            <a:schemeClr val="bg1"/>
                          </a:solidFill>
                          <a:effectLst/>
                          <a:latin typeface="Arial" panose="020B0604020202020204" pitchFamily="34" charset="0"/>
                          <a:cs typeface="Arial" panose="020B0604020202020204" pitchFamily="34" charset="0"/>
                        </a:rPr>
                        <a:t>TIPO UNIDAD AUDITORÍA</a:t>
                      </a:r>
                      <a:endParaRPr lang="es-CO"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s-CO" sz="1400" b="1" u="none" strike="noStrike" dirty="0">
                          <a:solidFill>
                            <a:schemeClr val="bg1"/>
                          </a:solidFill>
                          <a:effectLst/>
                          <a:latin typeface="Arial" panose="020B0604020202020204" pitchFamily="34" charset="0"/>
                          <a:cs typeface="Arial" panose="020B0604020202020204" pitchFamily="34" charset="0"/>
                        </a:rPr>
                        <a:t>PROGRAMADAS</a:t>
                      </a:r>
                      <a:endParaRPr lang="es-CO"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s-CO" sz="1400" b="1" u="none" strike="noStrike" dirty="0">
                          <a:solidFill>
                            <a:schemeClr val="bg1"/>
                          </a:solidFill>
                          <a:effectLst/>
                          <a:latin typeface="Arial" panose="020B0604020202020204" pitchFamily="34" charset="0"/>
                          <a:cs typeface="Arial" panose="020B0604020202020204" pitchFamily="34" charset="0"/>
                        </a:rPr>
                        <a:t>EJECUTADA</a:t>
                      </a:r>
                      <a:endParaRPr lang="es-CO"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s-CO" sz="1400" b="1" u="none" strike="noStrike" dirty="0">
                          <a:solidFill>
                            <a:schemeClr val="bg1"/>
                          </a:solidFill>
                          <a:effectLst/>
                          <a:latin typeface="Arial" panose="020B0604020202020204" pitchFamily="34" charset="0"/>
                          <a:cs typeface="Arial" panose="020B0604020202020204" pitchFamily="34" charset="0"/>
                        </a:rPr>
                        <a:t>POR EJECUTAR</a:t>
                      </a:r>
                      <a:endParaRPr lang="es-CO"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05123084"/>
                  </a:ext>
                </a:extLst>
              </a:tr>
              <a:tr h="265482">
                <a:tc>
                  <a:txBody>
                    <a:bodyPr/>
                    <a:lstStyle/>
                    <a:p>
                      <a:pPr algn="l" fontAlgn="b"/>
                      <a:r>
                        <a:rPr lang="es-CO" sz="1600" u="none" strike="noStrike">
                          <a:effectLst/>
                          <a:latin typeface="Arial" panose="020B0604020202020204" pitchFamily="34" charset="0"/>
                          <a:cs typeface="Arial" panose="020B0604020202020204" pitchFamily="34" charset="0"/>
                        </a:rPr>
                        <a:t>AI:  AUDITORÍA INTERNA</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dirty="0">
                          <a:solidFill>
                            <a:srgbClr val="000000"/>
                          </a:solidFill>
                          <a:effectLst/>
                          <a:latin typeface="Arial" panose="020B0604020202020204" pitchFamily="34" charset="0"/>
                          <a:cs typeface="Arial" panose="020B0604020202020204" pitchFamily="34" charset="0"/>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s-CO" sz="1600" b="0" i="0" u="none" strike="noStrike" kern="1200" dirty="0">
                          <a:solidFill>
                            <a:srgbClr val="000000"/>
                          </a:solidFill>
                          <a:effectLst/>
                          <a:latin typeface="Arial" panose="020B0604020202020204" pitchFamily="34" charset="0"/>
                          <a:ea typeface="+mn-ea"/>
                          <a:cs typeface="Arial" panose="020B0604020202020204" pitchFamily="34"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dirty="0">
                          <a:solidFill>
                            <a:srgbClr val="000000"/>
                          </a:solidFill>
                          <a:effectLst/>
                          <a:latin typeface="Arial" panose="020B0604020202020204" pitchFamily="34" charset="0"/>
                          <a:cs typeface="Arial" panose="020B0604020202020204" pitchFamily="34" charset="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0819020"/>
                  </a:ext>
                </a:extLst>
              </a:tr>
              <a:tr h="530963">
                <a:tc>
                  <a:txBody>
                    <a:bodyPr/>
                    <a:lstStyle/>
                    <a:p>
                      <a:pPr algn="l" fontAlgn="b"/>
                      <a:r>
                        <a:rPr lang="es-CO" sz="1600" u="none" strike="noStrike" dirty="0">
                          <a:effectLst/>
                          <a:latin typeface="Arial" panose="020B0604020202020204" pitchFamily="34" charset="0"/>
                          <a:cs typeface="Arial" panose="020B0604020202020204" pitchFamily="34" charset="0"/>
                        </a:rPr>
                        <a:t>AP: ADMINISTRACIÓN DEL PROCESO</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dirty="0">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s-CO" sz="1600" b="0" i="0" u="none" strike="noStrike" kern="1200" dirty="0">
                          <a:solidFill>
                            <a:srgbClr val="000000"/>
                          </a:solidFill>
                          <a:effectLst/>
                          <a:latin typeface="Arial" panose="020B0604020202020204" pitchFamily="34" charset="0"/>
                          <a:ea typeface="+mn-ea"/>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dirty="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526076"/>
                  </a:ext>
                </a:extLst>
              </a:tr>
              <a:tr h="796445">
                <a:tc>
                  <a:txBody>
                    <a:bodyPr/>
                    <a:lstStyle/>
                    <a:p>
                      <a:pPr algn="l" fontAlgn="b"/>
                      <a:r>
                        <a:rPr lang="es-CO" sz="1600" u="none" strike="noStrike" dirty="0">
                          <a:effectLst/>
                          <a:latin typeface="Arial" panose="020B0604020202020204" pitchFamily="34" charset="0"/>
                          <a:cs typeface="Arial" panose="020B0604020202020204" pitchFamily="34" charset="0"/>
                        </a:rPr>
                        <a:t>ARL: ACTIVIDAD POR REQUERIMIENTO LEGAL ESPECÍFICO</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dirty="0">
                          <a:solidFill>
                            <a:srgbClr val="000000"/>
                          </a:solidFill>
                          <a:effectLst/>
                          <a:latin typeface="Arial" panose="020B0604020202020204" pitchFamily="34" charset="0"/>
                          <a:cs typeface="Arial" panose="020B0604020202020204" pitchFamily="34" charset="0"/>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s-CO" sz="1600" b="0"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dirty="0">
                          <a:solidFill>
                            <a:srgbClr val="000000"/>
                          </a:solidFill>
                          <a:effectLst/>
                          <a:latin typeface="Arial" panose="020B0604020202020204" pitchFamily="34" charset="0"/>
                          <a:cs typeface="Arial" panose="020B0604020202020204"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98927"/>
                  </a:ext>
                </a:extLst>
              </a:tr>
              <a:tr h="265482">
                <a:tc>
                  <a:txBody>
                    <a:bodyPr/>
                    <a:lstStyle/>
                    <a:p>
                      <a:pPr algn="l" fontAlgn="b"/>
                      <a:r>
                        <a:rPr lang="es-CO" sz="1600" u="none" strike="noStrike">
                          <a:effectLst/>
                          <a:latin typeface="Arial" panose="020B0604020202020204" pitchFamily="34" charset="0"/>
                          <a:cs typeface="Arial" panose="020B0604020202020204" pitchFamily="34" charset="0"/>
                        </a:rPr>
                        <a:t>ASE: ASESORÍA</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dirty="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s-CO" sz="1600" b="0" i="0" u="none" strike="noStrike" kern="1200" dirty="0">
                          <a:solidFill>
                            <a:srgbClr val="000000"/>
                          </a:solidFill>
                          <a:effectLst/>
                          <a:latin typeface="Arial" panose="020B0604020202020204" pitchFamily="34" charset="0"/>
                          <a:ea typeface="+mn-ea"/>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dirty="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248773"/>
                  </a:ext>
                </a:extLst>
              </a:tr>
              <a:tr h="265482">
                <a:tc>
                  <a:txBody>
                    <a:bodyPr/>
                    <a:lstStyle/>
                    <a:p>
                      <a:pPr algn="l" fontAlgn="b"/>
                      <a:r>
                        <a:rPr lang="es-CO" sz="1600" u="none" strike="noStrike">
                          <a:effectLst/>
                          <a:latin typeface="Arial" panose="020B0604020202020204" pitchFamily="34" charset="0"/>
                          <a:cs typeface="Arial" panose="020B0604020202020204" pitchFamily="34" charset="0"/>
                        </a:rPr>
                        <a:t>SA: SEGUIMIENTO A ACCIONES</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dirty="0">
                          <a:solidFill>
                            <a:srgbClr val="000000"/>
                          </a:solidFill>
                          <a:effectLst/>
                          <a:latin typeface="Arial" panose="020B0604020202020204" pitchFamily="34" charset="0"/>
                          <a:cs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s-CO" sz="1600" b="0" i="0" u="none" strike="noStrike" kern="1200" dirty="0">
                          <a:solidFill>
                            <a:srgbClr val="000000"/>
                          </a:solidFill>
                          <a:effectLst/>
                          <a:latin typeface="Arial" panose="020B0604020202020204" pitchFamily="34" charset="0"/>
                          <a:ea typeface="+mn-ea"/>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dirty="0">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3648034"/>
                  </a:ext>
                </a:extLst>
              </a:tr>
              <a:tr h="653447">
                <a:tc>
                  <a:txBody>
                    <a:bodyPr/>
                    <a:lstStyle/>
                    <a:p>
                      <a:pPr algn="ctr" fontAlgn="b"/>
                      <a:r>
                        <a:rPr lang="es-CO" sz="1600" b="1" u="none" strike="noStrike" dirty="0">
                          <a:solidFill>
                            <a:schemeClr val="bg1"/>
                          </a:solidFill>
                          <a:effectLst/>
                          <a:latin typeface="Arial" panose="020B0604020202020204" pitchFamily="34" charset="0"/>
                          <a:cs typeface="Arial" panose="020B0604020202020204" pitchFamily="34" charset="0"/>
                        </a:rPr>
                        <a:t>Total general</a:t>
                      </a:r>
                      <a:endParaRPr lang="es-CO" sz="16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s-CO" sz="1600" b="1" i="0" u="none" strike="noStrike" dirty="0">
                          <a:solidFill>
                            <a:schemeClr val="bg1"/>
                          </a:solidFill>
                          <a:effectLst/>
                          <a:latin typeface="Arial" panose="020B0604020202020204" pitchFamily="34" charset="0"/>
                          <a:cs typeface="Arial" panose="020B0604020202020204" pitchFamily="34" charset="0"/>
                        </a:rPr>
                        <a:t>121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algn="ctr" defTabSz="457200" rtl="0" eaLnBrk="1" fontAlgn="b" latinLnBrk="0" hangingPunct="1"/>
                      <a:r>
                        <a:rPr lang="es-CO" sz="1600" b="1" i="0" u="none" strike="noStrike" kern="1200" dirty="0">
                          <a:solidFill>
                            <a:schemeClr val="bg1"/>
                          </a:solidFill>
                          <a:effectLst/>
                          <a:latin typeface="Arial" panose="020B0604020202020204" pitchFamily="34" charset="0"/>
                          <a:ea typeface="+mn-ea"/>
                          <a:cs typeface="Arial" panose="020B0604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s-CO" sz="1600" b="1" i="0" u="none" strike="noStrike" dirty="0">
                          <a:solidFill>
                            <a:schemeClr val="bg1"/>
                          </a:solidFill>
                          <a:effectLst/>
                          <a:latin typeface="Arial" panose="020B0604020202020204" pitchFamily="34" charset="0"/>
                          <a:cs typeface="Arial" panose="020B0604020202020204" pitchFamily="34" charset="0"/>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79148734"/>
                  </a:ext>
                </a:extLst>
              </a:tr>
            </a:tbl>
          </a:graphicData>
        </a:graphic>
      </p:graphicFrame>
      <p:sp>
        <p:nvSpPr>
          <p:cNvPr id="11" name="CuadroTexto 10">
            <a:extLst>
              <a:ext uri="{FF2B5EF4-FFF2-40B4-BE49-F238E27FC236}">
                <a16:creationId xmlns:a16="http://schemas.microsoft.com/office/drawing/2014/main" id="{BF000C48-2B5A-4DA3-89F8-05586EF4588A}"/>
              </a:ext>
            </a:extLst>
          </p:cNvPr>
          <p:cNvSpPr txBox="1"/>
          <p:nvPr/>
        </p:nvSpPr>
        <p:spPr>
          <a:xfrm>
            <a:off x="5536735" y="1361980"/>
            <a:ext cx="5770362" cy="369332"/>
          </a:xfrm>
          <a:prstGeom prst="rect">
            <a:avLst/>
          </a:prstGeom>
          <a:noFill/>
        </p:spPr>
        <p:txBody>
          <a:bodyPr wrap="square" rtlCol="0">
            <a:spAutoFit/>
          </a:bodyPr>
          <a:lstStyle/>
          <a:p>
            <a:r>
              <a:rPr lang="es-ES" b="1" dirty="0">
                <a:latin typeface="Century Gothic" panose="020B0502020202020204" pitchFamily="34" charset="0"/>
              </a:rPr>
              <a:t>Avance del Plan con corte a mayo de 2022</a:t>
            </a:r>
            <a:endParaRPr lang="es-CO" b="1" dirty="0">
              <a:latin typeface="Century Gothic" panose="020B0502020202020204" pitchFamily="34" charset="0"/>
            </a:endParaRPr>
          </a:p>
        </p:txBody>
      </p:sp>
      <p:sp>
        <p:nvSpPr>
          <p:cNvPr id="12" name="CuadroTexto 11">
            <a:extLst>
              <a:ext uri="{FF2B5EF4-FFF2-40B4-BE49-F238E27FC236}">
                <a16:creationId xmlns:a16="http://schemas.microsoft.com/office/drawing/2014/main" id="{FAFE4456-EFBB-4836-9425-A2232ACF3207}"/>
              </a:ext>
            </a:extLst>
          </p:cNvPr>
          <p:cNvSpPr txBox="1"/>
          <p:nvPr/>
        </p:nvSpPr>
        <p:spPr>
          <a:xfrm>
            <a:off x="547383" y="5448718"/>
            <a:ext cx="10759714" cy="923330"/>
          </a:xfrm>
          <a:prstGeom prst="rect">
            <a:avLst/>
          </a:prstGeom>
          <a:noFill/>
        </p:spPr>
        <p:txBody>
          <a:bodyPr wrap="square">
            <a:spAutoFit/>
          </a:bodyPr>
          <a:lstStyle/>
          <a:p>
            <a:pPr algn="just" defTabSz="457200"/>
            <a:r>
              <a:rPr lang="es-CO" sz="1800" b="1" dirty="0">
                <a:solidFill>
                  <a:srgbClr val="1F497D"/>
                </a:solidFill>
                <a:latin typeface="Century Gothic" panose="020B0502020202020204" pitchFamily="34" charset="0"/>
                <a:cs typeface="Arial" panose="020B0604020202020204" pitchFamily="34" charset="0"/>
              </a:rPr>
              <a:t>Nota: </a:t>
            </a:r>
            <a:r>
              <a:rPr lang="es-CO" sz="1800" dirty="0">
                <a:latin typeface="Century Gothic" panose="020B0502020202020204" pitchFamily="34" charset="0"/>
                <a:cs typeface="Arial" panose="020B0604020202020204" pitchFamily="34" charset="0"/>
              </a:rPr>
              <a:t>Ocho </a:t>
            </a:r>
            <a:r>
              <a:rPr lang="es-CO" sz="1800" dirty="0">
                <a:solidFill>
                  <a:prstClr val="black"/>
                </a:solidFill>
                <a:latin typeface="Century Gothic" panose="020B0502020202020204" pitchFamily="34" charset="0"/>
                <a:cs typeface="Arial" panose="020B0604020202020204" pitchFamily="34" charset="0"/>
              </a:rPr>
              <a:t>(8) actividades del proceso y cinco (5) actividades de asesoría, están programas en el Plan Anual de auditoría, sin embargo, no son objeto de conteo para determinar el avance de ejecución del plan.  </a:t>
            </a:r>
          </a:p>
        </p:txBody>
      </p:sp>
    </p:spTree>
    <p:extLst>
      <p:ext uri="{BB962C8B-B14F-4D97-AF65-F5344CB8AC3E}">
        <p14:creationId xmlns:p14="http://schemas.microsoft.com/office/powerpoint/2010/main" val="2744654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2" y="2"/>
            <a:ext cx="12200899" cy="5022705"/>
            <a:chOff x="0" y="0"/>
            <a:chExt cx="12200899" cy="5022705"/>
          </a:xfrm>
        </p:grpSpPr>
        <p:pic>
          <p:nvPicPr>
            <p:cNvPr id="2" name="Imagen 1"/>
            <p:cNvPicPr>
              <a:picLocks noChangeAspect="1"/>
            </p:cNvPicPr>
            <p:nvPr/>
          </p:nvPicPr>
          <p:blipFill>
            <a:blip r:embed="rId2"/>
            <a:stretch>
              <a:fillRect/>
            </a:stretch>
          </p:blipFill>
          <p:spPr>
            <a:xfrm>
              <a:off x="1" y="3125972"/>
              <a:ext cx="12200898" cy="1896733"/>
            </a:xfrm>
            <a:prstGeom prst="rect">
              <a:avLst/>
            </a:prstGeom>
          </p:spPr>
        </p:pic>
        <p:pic>
          <p:nvPicPr>
            <p:cNvPr id="7" name="Imagen 6">
              <a:extLst>
                <a:ext uri="{FF2B5EF4-FFF2-40B4-BE49-F238E27FC236}">
                  <a16:creationId xmlns:a16="http://schemas.microsoft.com/office/drawing/2014/main" id="{7373F6C2-5864-C041-A660-EC07C8587BCA}"/>
                </a:ext>
              </a:extLst>
            </p:cNvPr>
            <p:cNvPicPr>
              <a:picLocks noChangeAspect="1"/>
            </p:cNvPicPr>
            <p:nvPr/>
          </p:nvPicPr>
          <p:blipFill rotWithShape="1">
            <a:blip r:embed="rId3"/>
            <a:srcRect b="54264"/>
            <a:stretch/>
          </p:blipFill>
          <p:spPr>
            <a:xfrm>
              <a:off x="0" y="0"/>
              <a:ext cx="12192000" cy="3136605"/>
            </a:xfrm>
            <a:prstGeom prst="rect">
              <a:avLst/>
            </a:prstGeom>
          </p:spPr>
        </p:pic>
      </p:grpSp>
      <p:sp>
        <p:nvSpPr>
          <p:cNvPr id="8" name="CuadroTexto 7">
            <a:extLst>
              <a:ext uri="{FF2B5EF4-FFF2-40B4-BE49-F238E27FC236}">
                <a16:creationId xmlns:a16="http://schemas.microsoft.com/office/drawing/2014/main" id="{34572C86-DA2E-C447-85C4-EFBB09D57E26}"/>
              </a:ext>
            </a:extLst>
          </p:cNvPr>
          <p:cNvSpPr txBox="1"/>
          <p:nvPr/>
        </p:nvSpPr>
        <p:spPr>
          <a:xfrm>
            <a:off x="3575575" y="3357619"/>
            <a:ext cx="5345062" cy="1446550"/>
          </a:xfrm>
          <a:prstGeom prst="rect">
            <a:avLst/>
          </a:prstGeom>
          <a:noFill/>
        </p:spPr>
        <p:txBody>
          <a:bodyPr wrap="square" rtlCol="0">
            <a:spAutoFit/>
          </a:bodyPr>
          <a:lstStyle/>
          <a:p>
            <a:pPr algn="ctr"/>
            <a:r>
              <a:rPr lang="es-ES" sz="8800" b="1" dirty="0">
                <a:solidFill>
                  <a:schemeClr val="bg1"/>
                </a:solidFill>
                <a:latin typeface="Arial" panose="020B0604020202020204" pitchFamily="34" charset="0"/>
                <a:cs typeface="Arial" panose="020B0604020202020204" pitchFamily="34" charset="0"/>
              </a:rPr>
              <a:t>GRACIAS</a:t>
            </a:r>
            <a:endParaRPr lang="es-ES" sz="8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80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EC664BF-A03F-424C-B297-E17475CDF264}"/>
              </a:ext>
            </a:extLst>
          </p:cNvPr>
          <p:cNvPicPr>
            <a:picLocks noChangeAspect="1"/>
          </p:cNvPicPr>
          <p:nvPr/>
        </p:nvPicPr>
        <p:blipFill rotWithShape="1">
          <a:blip r:embed="rId3"/>
          <a:srcRect l="100" t="18333" r="57244" b="69167"/>
          <a:stretch/>
        </p:blipFill>
        <p:spPr>
          <a:xfrm>
            <a:off x="0" y="857249"/>
            <a:ext cx="5200650" cy="857251"/>
          </a:xfrm>
          <a:prstGeom prst="rect">
            <a:avLst/>
          </a:prstGeom>
        </p:spPr>
      </p:pic>
      <p:sp>
        <p:nvSpPr>
          <p:cNvPr id="8" name="2 Subtítulo">
            <a:extLst>
              <a:ext uri="{FF2B5EF4-FFF2-40B4-BE49-F238E27FC236}">
                <a16:creationId xmlns:a16="http://schemas.microsoft.com/office/drawing/2014/main" id="{B7572514-21B8-2D41-BD8E-54A14F3AC180}"/>
              </a:ext>
            </a:extLst>
          </p:cNvPr>
          <p:cNvSpPr txBox="1">
            <a:spLocks/>
          </p:cNvSpPr>
          <p:nvPr/>
        </p:nvSpPr>
        <p:spPr>
          <a:xfrm>
            <a:off x="732323" y="1695451"/>
            <a:ext cx="10931551" cy="5162549"/>
          </a:xfrm>
          <a:prstGeom prst="rect">
            <a:avLst/>
          </a:prstGeom>
        </p:spPr>
        <p:txBody>
          <a:bodyPr vert="horz" lIns="121920" tIns="60960" rIns="121920" bIns="6096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0"/>
              </a:spcBef>
              <a:buAutoNum type="arabicPeriod"/>
              <a:defRPr/>
            </a:pPr>
            <a:r>
              <a:rPr lang="es-ES" sz="1400" b="1" dirty="0">
                <a:solidFill>
                  <a:schemeClr val="tx1">
                    <a:lumMod val="75000"/>
                    <a:lumOff val="25000"/>
                  </a:schemeClr>
                </a:solidFill>
                <a:latin typeface="Century Gothic" panose="020B0502020202020204" pitchFamily="34" charset="0"/>
                <a:cs typeface="Arial"/>
              </a:rPr>
              <a:t>Verificación del Quórum.</a:t>
            </a:r>
          </a:p>
          <a:p>
            <a:pPr algn="just">
              <a:spcBef>
                <a:spcPts val="0"/>
              </a:spcBef>
              <a:buAutoNum type="arabicPeriod"/>
              <a:defRPr/>
            </a:pPr>
            <a:endParaRPr lang="es-ES" sz="1400" b="1" dirty="0">
              <a:solidFill>
                <a:schemeClr val="tx1">
                  <a:lumMod val="75000"/>
                  <a:lumOff val="25000"/>
                </a:schemeClr>
              </a:solidFill>
              <a:latin typeface="Century Gothic" panose="020B0502020202020204" pitchFamily="34" charset="0"/>
              <a:cs typeface="Arial"/>
            </a:endParaRPr>
          </a:p>
          <a:p>
            <a:pPr algn="just">
              <a:spcBef>
                <a:spcPts val="0"/>
              </a:spcBef>
              <a:buFont typeface="Arial"/>
              <a:buAutoNum type="arabicPeriod"/>
              <a:defRPr/>
            </a:pPr>
            <a:r>
              <a:rPr lang="es-ES" sz="1400" b="1" dirty="0">
                <a:solidFill>
                  <a:schemeClr val="tx1">
                    <a:lumMod val="75000"/>
                    <a:lumOff val="25000"/>
                  </a:schemeClr>
                </a:solidFill>
                <a:latin typeface="Century Gothic" panose="020B0502020202020204" pitchFamily="34" charset="0"/>
                <a:cs typeface="Arial"/>
              </a:rPr>
              <a:t>Compromisos anteriores.</a:t>
            </a:r>
          </a:p>
          <a:p>
            <a:pPr marL="0" indent="0" algn="just">
              <a:spcBef>
                <a:spcPts val="0"/>
              </a:spcBef>
              <a:buNone/>
              <a:defRPr/>
            </a:pPr>
            <a:endParaRPr lang="es-ES" sz="1400" b="1" dirty="0">
              <a:solidFill>
                <a:schemeClr val="tx1">
                  <a:lumMod val="75000"/>
                  <a:lumOff val="25000"/>
                </a:schemeClr>
              </a:solidFill>
              <a:latin typeface="Century Gothic" panose="020B0502020202020204" pitchFamily="34" charset="0"/>
              <a:cs typeface="Arial"/>
            </a:endParaRPr>
          </a:p>
          <a:p>
            <a:pPr marL="0" indent="0" algn="just">
              <a:spcBef>
                <a:spcPts val="0"/>
              </a:spcBef>
              <a:buNone/>
            </a:pPr>
            <a:r>
              <a:rPr lang="es-ES" sz="1400" b="1" dirty="0">
                <a:solidFill>
                  <a:schemeClr val="tx1">
                    <a:lumMod val="75000"/>
                    <a:lumOff val="25000"/>
                  </a:schemeClr>
                </a:solidFill>
                <a:latin typeface="Century Gothic" panose="020B0502020202020204" pitchFamily="34" charset="0"/>
                <a:cs typeface="Arial"/>
              </a:rPr>
              <a:t>3.  Aprobación acta </a:t>
            </a:r>
            <a:r>
              <a:rPr lang="es-ES" sz="1400" b="1" dirty="0" smtClean="0">
                <a:solidFill>
                  <a:schemeClr val="tx1">
                    <a:lumMod val="75000"/>
                    <a:lumOff val="25000"/>
                  </a:schemeClr>
                </a:solidFill>
                <a:latin typeface="Century Gothic" panose="020B0502020202020204" pitchFamily="34" charset="0"/>
                <a:cs typeface="Arial"/>
              </a:rPr>
              <a:t>03 </a:t>
            </a:r>
            <a:r>
              <a:rPr lang="es-ES" sz="1400" b="1" dirty="0">
                <a:solidFill>
                  <a:schemeClr val="tx1">
                    <a:lumMod val="75000"/>
                    <a:lumOff val="25000"/>
                  </a:schemeClr>
                </a:solidFill>
                <a:latin typeface="Century Gothic" panose="020B0502020202020204" pitchFamily="34" charset="0"/>
                <a:cs typeface="Arial"/>
              </a:rPr>
              <a:t>del Comité Institucional de Gestión y Desempeño – </a:t>
            </a:r>
            <a:r>
              <a:rPr lang="es-ES" sz="1400" b="1" dirty="0" smtClean="0">
                <a:solidFill>
                  <a:schemeClr val="tx1">
                    <a:lumMod val="75000"/>
                    <a:lumOff val="25000"/>
                  </a:schemeClr>
                </a:solidFill>
                <a:latin typeface="Century Gothic" panose="020B0502020202020204" pitchFamily="34" charset="0"/>
                <a:cs typeface="Arial"/>
              </a:rPr>
              <a:t>1 de junio 2022</a:t>
            </a:r>
            <a:r>
              <a:rPr lang="es-ES" sz="1400" b="1" dirty="0">
                <a:solidFill>
                  <a:schemeClr val="tx1">
                    <a:lumMod val="75000"/>
                    <a:lumOff val="25000"/>
                  </a:schemeClr>
                </a:solidFill>
                <a:latin typeface="Century Gothic" panose="020B0502020202020204" pitchFamily="34" charset="0"/>
                <a:cs typeface="Arial"/>
              </a:rPr>
              <a:t>.</a:t>
            </a:r>
          </a:p>
          <a:p>
            <a:pPr marL="0" indent="0" algn="just">
              <a:spcBef>
                <a:spcPts val="0"/>
              </a:spcBef>
              <a:buNone/>
            </a:pPr>
            <a:endParaRPr lang="es-CO" sz="1400" b="1" dirty="0">
              <a:solidFill>
                <a:schemeClr val="tx1">
                  <a:lumMod val="75000"/>
                  <a:lumOff val="25000"/>
                </a:schemeClr>
              </a:solidFill>
              <a:latin typeface="Century Gothic" panose="020B0502020202020204" pitchFamily="34" charset="0"/>
              <a:cs typeface="Arial"/>
            </a:endParaRPr>
          </a:p>
          <a:p>
            <a:pPr marL="0" indent="0" algn="just">
              <a:spcBef>
                <a:spcPts val="0"/>
              </a:spcBef>
              <a:buNone/>
            </a:pPr>
            <a:r>
              <a:rPr lang="es-CO" sz="1400" b="1" dirty="0">
                <a:solidFill>
                  <a:schemeClr val="tx1">
                    <a:lumMod val="75000"/>
                    <a:lumOff val="25000"/>
                  </a:schemeClr>
                </a:solidFill>
                <a:latin typeface="Century Gothic" panose="020B0502020202020204" pitchFamily="34" charset="0"/>
                <a:cs typeface="Arial"/>
              </a:rPr>
              <a:t>4. Planeación Institucional.</a:t>
            </a:r>
            <a:endParaRPr lang="en-US" sz="1400" b="1" dirty="0">
              <a:solidFill>
                <a:schemeClr val="tx1">
                  <a:lumMod val="75000"/>
                  <a:lumOff val="25000"/>
                </a:schemeClr>
              </a:solidFill>
              <a:latin typeface="Century Gothic" panose="020B0502020202020204" pitchFamily="34" charset="0"/>
              <a:cs typeface="Arial"/>
            </a:endParaRPr>
          </a:p>
          <a:p>
            <a:pPr marL="0" indent="0" algn="just">
              <a:spcBef>
                <a:spcPts val="0"/>
              </a:spcBef>
              <a:buNone/>
            </a:pPr>
            <a:r>
              <a:rPr lang="es-CO" sz="1400" dirty="0">
                <a:solidFill>
                  <a:schemeClr val="tx1">
                    <a:lumMod val="75000"/>
                    <a:lumOff val="25000"/>
                  </a:schemeClr>
                </a:solidFill>
                <a:latin typeface="Century Gothic" panose="020B0502020202020204" pitchFamily="34" charset="0"/>
                <a:cs typeface="Arial"/>
              </a:rPr>
              <a:t>     4.1. Seguimiento Planeación Estratégica Institucional Perspectiva Misional.</a:t>
            </a:r>
          </a:p>
          <a:p>
            <a:pPr marL="0" indent="0" algn="just">
              <a:spcBef>
                <a:spcPts val="0"/>
              </a:spcBef>
              <a:buNone/>
            </a:pPr>
            <a:r>
              <a:rPr lang="es-CO" sz="1400" dirty="0">
                <a:solidFill>
                  <a:schemeClr val="tx1">
                    <a:lumMod val="75000"/>
                    <a:lumOff val="25000"/>
                  </a:schemeClr>
                </a:solidFill>
                <a:latin typeface="Century Gothic" panose="020B0502020202020204" pitchFamily="34" charset="0"/>
                <a:cs typeface="Arial"/>
              </a:rPr>
              <a:t>     </a:t>
            </a:r>
            <a:r>
              <a:rPr lang="es-CO" sz="1400" dirty="0">
                <a:latin typeface="Century Gothic" panose="020B0502020202020204" pitchFamily="34" charset="0"/>
                <a:cs typeface="Arial"/>
              </a:rPr>
              <a:t>4.2. Seguimiento Planeación Estratégica Institucional Perspectivas de Apoyo.</a:t>
            </a:r>
          </a:p>
          <a:p>
            <a:pPr marL="0" indent="0" algn="just">
              <a:spcBef>
                <a:spcPts val="0"/>
              </a:spcBef>
              <a:buNone/>
            </a:pPr>
            <a:r>
              <a:rPr lang="es-CO" sz="1400" dirty="0">
                <a:latin typeface="Century Gothic" panose="020B0502020202020204" pitchFamily="34" charset="0"/>
                <a:cs typeface="Arial"/>
              </a:rPr>
              <a:t>     4.3. Seguimiento Plan Anticorrupción y Atención al Ciudadano.</a:t>
            </a:r>
            <a:endParaRPr lang="en-US" sz="1400" dirty="0">
              <a:latin typeface="Century Gothic" panose="020B0502020202020204" pitchFamily="34" charset="0"/>
              <a:cs typeface="Arial"/>
            </a:endParaRPr>
          </a:p>
          <a:p>
            <a:pPr marL="0" indent="0" algn="just">
              <a:spcBef>
                <a:spcPts val="0"/>
              </a:spcBef>
              <a:buNone/>
            </a:pPr>
            <a:r>
              <a:rPr lang="es-CO" sz="1400" dirty="0">
                <a:latin typeface="Century Gothic" panose="020B0502020202020204" pitchFamily="34" charset="0"/>
                <a:cs typeface="Arial"/>
              </a:rPr>
              <a:t>     4.4. Modificaciones a la Planeación </a:t>
            </a:r>
            <a:r>
              <a:rPr lang="es-CO" sz="1400" dirty="0" smtClean="0">
                <a:latin typeface="Century Gothic" panose="020B0502020202020204" pitchFamily="34" charset="0"/>
                <a:cs typeface="Arial"/>
              </a:rPr>
              <a:t>Estratégica </a:t>
            </a:r>
            <a:r>
              <a:rPr lang="es-CO" sz="1400" b="1" dirty="0" smtClean="0">
                <a:latin typeface="Century Gothic" panose="020B0502020202020204" pitchFamily="34" charset="0"/>
                <a:cs typeface="Arial"/>
              </a:rPr>
              <a:t>(Tema para aprobar)</a:t>
            </a:r>
            <a:endParaRPr lang="es-CO" sz="1400" b="1" dirty="0">
              <a:latin typeface="Century Gothic" panose="020B0502020202020204" pitchFamily="34" charset="0"/>
              <a:cs typeface="Arial"/>
            </a:endParaRPr>
          </a:p>
          <a:p>
            <a:pPr marL="0" indent="0" algn="just">
              <a:spcBef>
                <a:spcPts val="0"/>
              </a:spcBef>
              <a:buNone/>
            </a:pPr>
            <a:r>
              <a:rPr lang="es-CO" sz="1400" dirty="0">
                <a:solidFill>
                  <a:schemeClr val="tx1">
                    <a:lumMod val="75000"/>
                    <a:lumOff val="25000"/>
                  </a:schemeClr>
                </a:solidFill>
                <a:latin typeface="Century Gothic" panose="020B0502020202020204" pitchFamily="34" charset="0"/>
                <a:cs typeface="Arial"/>
              </a:rPr>
              <a:t>     4.5. Próximos vencimientos.</a:t>
            </a:r>
          </a:p>
          <a:p>
            <a:pPr marL="0" indent="0" algn="just">
              <a:spcBef>
                <a:spcPts val="0"/>
              </a:spcBef>
              <a:buNone/>
            </a:pPr>
            <a:r>
              <a:rPr lang="es-CO" sz="1400" dirty="0">
                <a:solidFill>
                  <a:schemeClr val="tx1">
                    <a:lumMod val="75000"/>
                    <a:lumOff val="25000"/>
                  </a:schemeClr>
                </a:solidFill>
                <a:latin typeface="Century Gothic" panose="020B0502020202020204" pitchFamily="34" charset="0"/>
                <a:cs typeface="Arial"/>
              </a:rPr>
              <a:t>     </a:t>
            </a:r>
          </a:p>
          <a:p>
            <a:pPr marL="0" indent="0" algn="just">
              <a:spcBef>
                <a:spcPts val="0"/>
              </a:spcBef>
              <a:buNone/>
            </a:pPr>
            <a:r>
              <a:rPr lang="es-CO" sz="1400" b="1" dirty="0">
                <a:solidFill>
                  <a:schemeClr val="tx1">
                    <a:lumMod val="75000"/>
                    <a:lumOff val="25000"/>
                  </a:schemeClr>
                </a:solidFill>
                <a:latin typeface="Century Gothic" panose="020B0502020202020204" pitchFamily="34" charset="0"/>
                <a:cs typeface="Arial"/>
              </a:rPr>
              <a:t>5. </a:t>
            </a:r>
            <a:r>
              <a:rPr lang="es-MX" sz="1400" b="1" dirty="0">
                <a:solidFill>
                  <a:schemeClr val="tx1">
                    <a:lumMod val="75000"/>
                    <a:lumOff val="25000"/>
                  </a:schemeClr>
                </a:solidFill>
                <a:latin typeface="Century Gothic" panose="020B0502020202020204" pitchFamily="34" charset="0"/>
                <a:cs typeface="Arial"/>
              </a:rPr>
              <a:t>Acciones desarrolladas en el Modelo Integrado de Planeación y Gestión.</a:t>
            </a:r>
          </a:p>
          <a:p>
            <a:pPr marL="228600" lvl="2" indent="0" algn="just">
              <a:spcBef>
                <a:spcPts val="0"/>
              </a:spcBef>
              <a:buNone/>
            </a:pPr>
            <a:r>
              <a:rPr lang="es-MX" sz="1400" dirty="0">
                <a:latin typeface="Century Gothic" panose="020B0502020202020204" pitchFamily="34" charset="0"/>
                <a:cs typeface="Arial"/>
              </a:rPr>
              <a:t>5.1. Política de Gestión del Talento </a:t>
            </a:r>
            <a:r>
              <a:rPr lang="es-MX" sz="1400" dirty="0" smtClean="0">
                <a:latin typeface="Century Gothic" panose="020B0502020202020204" pitchFamily="34" charset="0"/>
                <a:cs typeface="Arial"/>
              </a:rPr>
              <a:t>Humano</a:t>
            </a:r>
            <a:r>
              <a:rPr lang="es-MX" sz="1400" dirty="0">
                <a:latin typeface="Century Gothic" panose="020B0502020202020204" pitchFamily="34" charset="0"/>
                <a:cs typeface="Arial"/>
              </a:rPr>
              <a:t> </a:t>
            </a:r>
            <a:r>
              <a:rPr lang="es-MX" sz="1400" b="1" dirty="0">
                <a:latin typeface="Century Gothic" panose="020B0502020202020204" pitchFamily="34" charset="0"/>
                <a:cs typeface="Arial"/>
              </a:rPr>
              <a:t>(Tema para aprobar)</a:t>
            </a:r>
          </a:p>
          <a:p>
            <a:pPr marL="228600" lvl="2" indent="0" algn="just">
              <a:spcBef>
                <a:spcPts val="0"/>
              </a:spcBef>
              <a:buNone/>
            </a:pPr>
            <a:endParaRPr lang="es-MX" sz="1400" dirty="0" smtClean="0">
              <a:latin typeface="Century Gothic" panose="020B0502020202020204" pitchFamily="34" charset="0"/>
              <a:cs typeface="Arial"/>
            </a:endParaRPr>
          </a:p>
          <a:p>
            <a:pPr marL="228600" lvl="2" indent="0" algn="just">
              <a:spcBef>
                <a:spcPts val="0"/>
              </a:spcBef>
              <a:buNone/>
            </a:pPr>
            <a:r>
              <a:rPr lang="es-MX" sz="1400" dirty="0" smtClean="0">
                <a:latin typeface="Century Gothic" panose="020B0502020202020204" pitchFamily="34" charset="0"/>
                <a:cs typeface="Arial"/>
              </a:rPr>
              <a:t>5.2. Política de Seguridad Digital </a:t>
            </a:r>
            <a:r>
              <a:rPr lang="es-MX" sz="1400" b="1" dirty="0" smtClean="0">
                <a:latin typeface="Century Gothic" panose="020B0502020202020204" pitchFamily="34" charset="0"/>
                <a:cs typeface="Arial"/>
              </a:rPr>
              <a:t>(Tema para aprobar)</a:t>
            </a:r>
            <a:endParaRPr lang="es-MX" sz="1400" b="1" dirty="0">
              <a:latin typeface="Century Gothic" panose="020B0502020202020204" pitchFamily="34" charset="0"/>
              <a:cs typeface="Arial"/>
            </a:endParaRPr>
          </a:p>
          <a:p>
            <a:pPr marL="228600" lvl="2" indent="0" algn="just">
              <a:spcBef>
                <a:spcPts val="0"/>
              </a:spcBef>
              <a:buNone/>
            </a:pPr>
            <a:r>
              <a:rPr lang="es-CO" sz="1400" dirty="0" smtClean="0">
                <a:latin typeface="Century Gothic" panose="020B0502020202020204" pitchFamily="34" charset="0"/>
                <a:cs typeface="Arial"/>
              </a:rPr>
              <a:t>5.3. </a:t>
            </a:r>
            <a:r>
              <a:rPr lang="es-CO" sz="1400" dirty="0">
                <a:latin typeface="Century Gothic" panose="020B0502020202020204" pitchFamily="34" charset="0"/>
                <a:cs typeface="Arial"/>
              </a:rPr>
              <a:t>Política de Seguimiento y Evaluación del Desempeño Sectorial.</a:t>
            </a:r>
            <a:endParaRPr lang="en-US" sz="1400" dirty="0">
              <a:latin typeface="Century Gothic" panose="020B0502020202020204" pitchFamily="34" charset="0"/>
              <a:cs typeface="Arial"/>
            </a:endParaRPr>
          </a:p>
          <a:p>
            <a:pPr marL="228600" lvl="2" indent="0" algn="just">
              <a:spcBef>
                <a:spcPts val="0"/>
              </a:spcBef>
              <a:buNone/>
            </a:pPr>
            <a:r>
              <a:rPr lang="es-CO" sz="1400" dirty="0" smtClean="0">
                <a:latin typeface="Century Gothic" panose="020B0502020202020204" pitchFamily="34" charset="0"/>
                <a:cs typeface="Arial"/>
              </a:rPr>
              <a:t>5.4. </a:t>
            </a:r>
            <a:r>
              <a:rPr lang="es-CO" sz="1400" dirty="0">
                <a:latin typeface="Century Gothic" panose="020B0502020202020204" pitchFamily="34" charset="0"/>
                <a:cs typeface="Arial"/>
              </a:rPr>
              <a:t>Política de Control Interno.</a:t>
            </a:r>
          </a:p>
          <a:p>
            <a:pPr marL="228600" lvl="2" indent="0" algn="just">
              <a:spcBef>
                <a:spcPts val="0"/>
              </a:spcBef>
              <a:buNone/>
            </a:pPr>
            <a:endParaRPr lang="es-CO" sz="1400" dirty="0">
              <a:solidFill>
                <a:schemeClr val="tx1">
                  <a:lumMod val="75000"/>
                  <a:lumOff val="25000"/>
                </a:schemeClr>
              </a:solidFill>
              <a:latin typeface="Century Gothic" panose="020B0502020202020204" pitchFamily="34" charset="0"/>
              <a:cs typeface="Arial"/>
            </a:endParaRPr>
          </a:p>
          <a:p>
            <a:pPr marL="0" lvl="1" indent="0" algn="just">
              <a:spcBef>
                <a:spcPts val="0"/>
              </a:spcBef>
              <a:buNone/>
            </a:pPr>
            <a:endParaRPr lang="es-CO" sz="1400" dirty="0">
              <a:solidFill>
                <a:schemeClr val="tx1">
                  <a:lumMod val="75000"/>
                  <a:lumOff val="25000"/>
                </a:schemeClr>
              </a:solidFill>
              <a:latin typeface="Century Gothic" panose="020B0502020202020204" pitchFamily="34" charset="0"/>
              <a:cs typeface="Arial"/>
            </a:endParaRPr>
          </a:p>
          <a:p>
            <a:pPr marL="0" indent="0" algn="just">
              <a:spcBef>
                <a:spcPts val="0"/>
              </a:spcBef>
              <a:buNone/>
              <a:defRPr/>
            </a:pPr>
            <a:endParaRPr lang="es-CO" sz="1400" dirty="0">
              <a:solidFill>
                <a:schemeClr val="tx1">
                  <a:lumMod val="75000"/>
                  <a:lumOff val="25000"/>
                </a:schemeClr>
              </a:solidFill>
              <a:latin typeface="Century Gothic" panose="020B0502020202020204" pitchFamily="34" charset="0"/>
              <a:cs typeface="Arial" panose="020B0604020202020204" pitchFamily="34" charset="0"/>
            </a:endParaRPr>
          </a:p>
          <a:p>
            <a:pPr marL="0" indent="0" algn="just">
              <a:spcBef>
                <a:spcPts val="0"/>
              </a:spcBef>
              <a:buNone/>
              <a:defRPr/>
            </a:pPr>
            <a:endParaRPr lang="es-ES" sz="1400" dirty="0">
              <a:solidFill>
                <a:schemeClr val="tx1">
                  <a:lumMod val="75000"/>
                  <a:lumOff val="25000"/>
                </a:schemeClr>
              </a:solidFill>
              <a:latin typeface="Century Gothic" panose="020B0502020202020204" pitchFamily="34" charset="0"/>
              <a:cs typeface="Arial" panose="020B0604020202020204" pitchFamily="34" charset="0"/>
            </a:endParaRPr>
          </a:p>
          <a:p>
            <a:pPr marL="0" lvl="1" indent="0" algn="just">
              <a:spcBef>
                <a:spcPts val="0"/>
              </a:spcBef>
              <a:buSzPct val="100000"/>
              <a:buNone/>
              <a:defRPr/>
            </a:pPr>
            <a:endParaRPr lang="es-CO" sz="1400" dirty="0">
              <a:solidFill>
                <a:schemeClr val="tx1">
                  <a:lumMod val="75000"/>
                  <a:lumOff val="2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84055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9F65F0-5C6F-FD4A-B345-EC9E07B98128}"/>
              </a:ext>
            </a:extLst>
          </p:cNvPr>
          <p:cNvSpPr txBox="1"/>
          <p:nvPr/>
        </p:nvSpPr>
        <p:spPr>
          <a:xfrm>
            <a:off x="2510888" y="536554"/>
            <a:ext cx="9469465" cy="553998"/>
          </a:xfrm>
          <a:prstGeom prst="rect">
            <a:avLst/>
          </a:prstGeom>
          <a:noFill/>
        </p:spPr>
        <p:txBody>
          <a:bodyPr wrap="square" rtlCol="0">
            <a:spAutoFit/>
          </a:bodyPr>
          <a:lstStyle/>
          <a:p>
            <a:pPr algn="r"/>
            <a:r>
              <a:rPr lang="es-CO" sz="30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1. Verificación del Quórum</a:t>
            </a:r>
          </a:p>
        </p:txBody>
      </p:sp>
      <p:sp>
        <p:nvSpPr>
          <p:cNvPr id="4" name="1 Título">
            <a:extLst>
              <a:ext uri="{FF2B5EF4-FFF2-40B4-BE49-F238E27FC236}">
                <a16:creationId xmlns:a16="http://schemas.microsoft.com/office/drawing/2014/main" id="{DEDDB92A-850A-4053-9001-3B185AFE8C89}"/>
              </a:ext>
            </a:extLst>
          </p:cNvPr>
          <p:cNvSpPr txBox="1">
            <a:spLocks/>
          </p:cNvSpPr>
          <p:nvPr/>
        </p:nvSpPr>
        <p:spPr bwMode="auto">
          <a:xfrm>
            <a:off x="590069" y="1365296"/>
            <a:ext cx="11224669" cy="4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7089775" algn="l"/>
              </a:tabLst>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70897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70897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70897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089775" algn="l"/>
              </a:tabLst>
              <a:defRPr sz="2000">
                <a:solidFill>
                  <a:schemeClr val="tx1"/>
                </a:solidFill>
                <a:latin typeface="Arial" panose="020B0604020202020204" pitchFamily="34" charset="0"/>
              </a:defRPr>
            </a:lvl9pPr>
          </a:lstStyle>
          <a:p>
            <a:pPr algn="ctr">
              <a:spcBef>
                <a:spcPct val="0"/>
              </a:spcBef>
              <a:spcAft>
                <a:spcPts val="493"/>
              </a:spcAft>
              <a:buNone/>
            </a:pPr>
            <a:r>
              <a:rPr lang="es-CO" altLang="es-CO" sz="1800" b="1" dirty="0">
                <a:solidFill>
                  <a:schemeClr val="tx1">
                    <a:lumMod val="75000"/>
                    <a:lumOff val="25000"/>
                  </a:schemeClr>
                </a:solidFill>
                <a:latin typeface="Century Gothic" panose="020B0502020202020204" pitchFamily="34" charset="0"/>
                <a:cs typeface="Arial" panose="020B0604020202020204" pitchFamily="34" charset="0"/>
              </a:rPr>
              <a:t>Resolución 1983 del 21 de octubre 2020. </a:t>
            </a:r>
            <a:r>
              <a:rPr lang="es-CO" sz="1800" dirty="0">
                <a:solidFill>
                  <a:schemeClr val="tx1">
                    <a:lumMod val="75000"/>
                    <a:lumOff val="25000"/>
                  </a:schemeClr>
                </a:solidFill>
                <a:latin typeface="Century Gothic" panose="020B0502020202020204" pitchFamily="34" charset="0"/>
                <a:cs typeface="Arial" panose="020B0604020202020204" pitchFamily="34" charset="0"/>
              </a:rPr>
              <a:t>“Por la cual se subroga la Resolución 974 de 2018 y se actualiza el funcionamiento del Comité Institucional de Gestión y Desempeño del MHCP”</a:t>
            </a:r>
            <a:endParaRPr lang="es-CO" altLang="es-CO" sz="180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46" name="CuadroTexto 45"/>
          <p:cNvSpPr txBox="1"/>
          <p:nvPr/>
        </p:nvSpPr>
        <p:spPr>
          <a:xfrm>
            <a:off x="4804425" y="2182387"/>
            <a:ext cx="5076151" cy="461665"/>
          </a:xfrm>
          <a:prstGeom prst="rect">
            <a:avLst/>
          </a:prstGeom>
          <a:noFill/>
        </p:spPr>
        <p:txBody>
          <a:bodyPr wrap="square" rtlCol="0">
            <a:spAutoFit/>
          </a:bodyPr>
          <a:lstStyle/>
          <a:p>
            <a:pPr algn="ctr"/>
            <a:r>
              <a:rPr lang="es-CO" sz="2400" b="1" dirty="0">
                <a:solidFill>
                  <a:srgbClr val="264FC6"/>
                </a:solidFill>
                <a:latin typeface="Century Gothic" panose="020B0502020202020204" pitchFamily="34" charset="0"/>
                <a:cs typeface="Arial" panose="020B0604020202020204" pitchFamily="34" charset="0"/>
              </a:rPr>
              <a:t>¿Cuáles son sus funciones?</a:t>
            </a:r>
          </a:p>
        </p:txBody>
      </p:sp>
      <p:sp>
        <p:nvSpPr>
          <p:cNvPr id="47" name="CuadroTexto 46"/>
          <p:cNvSpPr txBox="1"/>
          <p:nvPr/>
        </p:nvSpPr>
        <p:spPr>
          <a:xfrm>
            <a:off x="590069" y="3473565"/>
            <a:ext cx="4157651" cy="3293209"/>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latin typeface="Century Gothic" panose="020B0502020202020204" pitchFamily="34" charset="0"/>
                <a:cs typeface="Arial" panose="020B0604020202020204" pitchFamily="34" charset="0"/>
              </a:rPr>
              <a:t>Viceministros*</a:t>
            </a:r>
          </a:p>
          <a:p>
            <a:pPr marL="285750" indent="-285750" algn="just">
              <a:buFont typeface="Arial" panose="020B0604020202020204" pitchFamily="34" charset="0"/>
              <a:buChar char="•"/>
            </a:pPr>
            <a:r>
              <a:rPr lang="es-CO" sz="1600" dirty="0">
                <a:latin typeface="Century Gothic" panose="020B0502020202020204" pitchFamily="34" charset="0"/>
                <a:cs typeface="Arial" panose="020B0604020202020204" pitchFamily="34" charset="0"/>
              </a:rPr>
              <a:t>Secretario General</a:t>
            </a:r>
          </a:p>
          <a:p>
            <a:pPr marL="285750" indent="-285750" algn="just">
              <a:buFont typeface="Arial" panose="020B0604020202020204" pitchFamily="34" charset="0"/>
              <a:buChar char="•"/>
            </a:pPr>
            <a:r>
              <a:rPr lang="es-CO" sz="1600" dirty="0">
                <a:latin typeface="Century Gothic" panose="020B0502020202020204" pitchFamily="34" charset="0"/>
                <a:cs typeface="Arial" panose="020B0604020202020204" pitchFamily="34" charset="0"/>
              </a:rPr>
              <a:t>Directores</a:t>
            </a:r>
          </a:p>
          <a:p>
            <a:pPr marL="285750" indent="-285750" algn="just">
              <a:buFont typeface="Arial" panose="020B0604020202020204" pitchFamily="34" charset="0"/>
              <a:buChar char="•"/>
            </a:pPr>
            <a:r>
              <a:rPr lang="es-CO" sz="1600" dirty="0">
                <a:latin typeface="Century Gothic" panose="020B0502020202020204" pitchFamily="34" charset="0"/>
                <a:cs typeface="Arial" panose="020B0604020202020204" pitchFamily="34" charset="0"/>
              </a:rPr>
              <a:t>Jefes de Oficina**</a:t>
            </a:r>
          </a:p>
          <a:p>
            <a:pPr marL="285750" indent="-285750" algn="just">
              <a:buFont typeface="Arial" panose="020B0604020202020204" pitchFamily="34" charset="0"/>
              <a:buChar char="•"/>
            </a:pPr>
            <a:endParaRPr lang="es-CO" sz="1600" dirty="0">
              <a:latin typeface="Century Gothic" panose="020B0502020202020204" pitchFamily="34" charset="0"/>
              <a:cs typeface="Arial" panose="020B0604020202020204" pitchFamily="34" charset="0"/>
            </a:endParaRPr>
          </a:p>
          <a:p>
            <a:pPr algn="just"/>
            <a:r>
              <a:rPr lang="es-ES" sz="1600" dirty="0">
                <a:latin typeface="Century Gothic" panose="020B0502020202020204" pitchFamily="34" charset="0"/>
                <a:cs typeface="Arial" panose="020B0604020202020204" pitchFamily="34" charset="0"/>
              </a:rPr>
              <a:t>* Viceministro General, lo presidirá</a:t>
            </a:r>
            <a:endParaRPr lang="es-CO" sz="1600" dirty="0">
              <a:latin typeface="Century Gothic" panose="020B0502020202020204" pitchFamily="34" charset="0"/>
              <a:cs typeface="Arial" panose="020B0604020202020204" pitchFamily="34" charset="0"/>
            </a:endParaRPr>
          </a:p>
          <a:p>
            <a:pPr lvl="0" algn="just"/>
            <a:r>
              <a:rPr lang="es-ES" sz="1600" dirty="0">
                <a:latin typeface="Century Gothic" panose="020B0502020202020204" pitchFamily="34" charset="0"/>
                <a:cs typeface="Arial" panose="020B0604020202020204" pitchFamily="34" charset="0"/>
              </a:rPr>
              <a:t>** Jefe de la Oficina Asesora de Planeación, ejercerá las funciones de secretaría técnica.</a:t>
            </a:r>
            <a:endParaRPr lang="es-CO" sz="1600" dirty="0">
              <a:latin typeface="Century Gothic" panose="020B0502020202020204" pitchFamily="34" charset="0"/>
              <a:cs typeface="Arial" panose="020B0604020202020204" pitchFamily="34" charset="0"/>
            </a:endParaRPr>
          </a:p>
          <a:p>
            <a:pPr lvl="0" algn="just"/>
            <a:r>
              <a:rPr lang="es-ES" sz="1600" dirty="0">
                <a:latin typeface="Century Gothic" panose="020B0502020202020204" pitchFamily="34" charset="0"/>
                <a:cs typeface="Arial" panose="020B0604020202020204" pitchFamily="34" charset="0"/>
              </a:rPr>
              <a:t>** Jefe de la Oficina de Control Interno, será invitado permanente a las sesiones del Comité con voz, pero sin voto.</a:t>
            </a:r>
          </a:p>
          <a:p>
            <a:pPr algn="just"/>
            <a:endParaRPr lang="es-ES" sz="1600" dirty="0">
              <a:latin typeface="Century Gothic" panose="020B0502020202020204" pitchFamily="34" charset="0"/>
              <a:cs typeface="Arial" panose="020B0604020202020204" pitchFamily="34" charset="0"/>
            </a:endParaRPr>
          </a:p>
        </p:txBody>
      </p:sp>
      <p:sp>
        <p:nvSpPr>
          <p:cNvPr id="48" name="Rectángulo 47"/>
          <p:cNvSpPr/>
          <p:nvPr/>
        </p:nvSpPr>
        <p:spPr>
          <a:xfrm>
            <a:off x="5061978" y="2906031"/>
            <a:ext cx="6861095" cy="1569660"/>
          </a:xfrm>
          <a:prstGeom prst="rect">
            <a:avLst/>
          </a:prstGeom>
        </p:spPr>
        <p:txBody>
          <a:bodyPr wrap="square">
            <a:spAutoFit/>
          </a:bodyPr>
          <a:lstStyle/>
          <a:p>
            <a:pPr algn="just"/>
            <a:r>
              <a:rPr lang="es-ES" sz="1600" dirty="0">
                <a:latin typeface="Century Gothic" panose="020B0502020202020204" pitchFamily="34" charset="0"/>
                <a:cs typeface="Arial" panose="020B0604020202020204" pitchFamily="34" charset="0"/>
              </a:rPr>
              <a:t>En cada una de las entidades se integrará un Comité Institucional de Gestión y Desempeño encargado de orientar la implementación y operación del Modelo Integrado de Planeación y Gestión - MIPG, el cual sustituirá los demás comités que tengan relación con el Modelo y que no sean obligatorios por mandato legal.</a:t>
            </a:r>
            <a:endParaRPr lang="es-CO" sz="1600" dirty="0">
              <a:latin typeface="Century Gothic" panose="020B0502020202020204" pitchFamily="34" charset="0"/>
              <a:cs typeface="Arial" panose="020B0604020202020204" pitchFamily="34" charset="0"/>
            </a:endParaRPr>
          </a:p>
        </p:txBody>
      </p:sp>
      <p:grpSp>
        <p:nvGrpSpPr>
          <p:cNvPr id="49" name="Group 9"/>
          <p:cNvGrpSpPr>
            <a:grpSpLocks noChangeAspect="1"/>
          </p:cNvGrpSpPr>
          <p:nvPr/>
        </p:nvGrpSpPr>
        <p:grpSpPr bwMode="auto">
          <a:xfrm>
            <a:off x="9871446" y="2052305"/>
            <a:ext cx="684344" cy="684661"/>
            <a:chOff x="1681" y="5"/>
            <a:chExt cx="4313" cy="4315"/>
          </a:xfrm>
          <a:solidFill>
            <a:schemeClr val="bg1">
              <a:lumMod val="50000"/>
            </a:schemeClr>
          </a:solidFill>
        </p:grpSpPr>
        <p:sp>
          <p:nvSpPr>
            <p:cNvPr id="50" name="Freeform 11"/>
            <p:cNvSpPr>
              <a:spLocks/>
            </p:cNvSpPr>
            <p:nvPr/>
          </p:nvSpPr>
          <p:spPr bwMode="auto">
            <a:xfrm>
              <a:off x="1681" y="1365"/>
              <a:ext cx="2021" cy="2955"/>
            </a:xfrm>
            <a:custGeom>
              <a:avLst/>
              <a:gdLst>
                <a:gd name="T0" fmla="*/ 1084 w 2021"/>
                <a:gd name="T1" fmla="*/ 0 h 2955"/>
                <a:gd name="T2" fmla="*/ 1196 w 2021"/>
                <a:gd name="T3" fmla="*/ 17 h 2955"/>
                <a:gd name="T4" fmla="*/ 1296 w 2021"/>
                <a:gd name="T5" fmla="*/ 61 h 2955"/>
                <a:gd name="T6" fmla="*/ 1382 w 2021"/>
                <a:gd name="T7" fmla="*/ 127 h 2955"/>
                <a:gd name="T8" fmla="*/ 1447 w 2021"/>
                <a:gd name="T9" fmla="*/ 212 h 2955"/>
                <a:gd name="T10" fmla="*/ 1490 w 2021"/>
                <a:gd name="T11" fmla="*/ 312 h 2955"/>
                <a:gd name="T12" fmla="*/ 1507 w 2021"/>
                <a:gd name="T13" fmla="*/ 425 h 2955"/>
                <a:gd name="T14" fmla="*/ 1496 w 2021"/>
                <a:gd name="T15" fmla="*/ 523 h 2955"/>
                <a:gd name="T16" fmla="*/ 1463 w 2021"/>
                <a:gd name="T17" fmla="*/ 613 h 2955"/>
                <a:gd name="T18" fmla="*/ 1414 w 2021"/>
                <a:gd name="T19" fmla="*/ 696 h 2955"/>
                <a:gd name="T20" fmla="*/ 1366 w 2021"/>
                <a:gd name="T21" fmla="*/ 769 h 2955"/>
                <a:gd name="T22" fmla="*/ 2021 w 2021"/>
                <a:gd name="T23" fmla="*/ 800 h 2955"/>
                <a:gd name="T24" fmla="*/ 1964 w 2021"/>
                <a:gd name="T25" fmla="*/ 1341 h 2955"/>
                <a:gd name="T26" fmla="*/ 1847 w 2021"/>
                <a:gd name="T27" fmla="*/ 1315 h 2955"/>
                <a:gd name="T28" fmla="*/ 1778 w 2021"/>
                <a:gd name="T29" fmla="*/ 1311 h 2955"/>
                <a:gd name="T30" fmla="*/ 1655 w 2021"/>
                <a:gd name="T31" fmla="*/ 1326 h 2955"/>
                <a:gd name="T32" fmla="*/ 1539 w 2021"/>
                <a:gd name="T33" fmla="*/ 1368 h 2955"/>
                <a:gd name="T34" fmla="*/ 1434 w 2021"/>
                <a:gd name="T35" fmla="*/ 1434 h 2955"/>
                <a:gd name="T36" fmla="*/ 1345 w 2021"/>
                <a:gd name="T37" fmla="*/ 1523 h 2955"/>
                <a:gd name="T38" fmla="*/ 1278 w 2021"/>
                <a:gd name="T39" fmla="*/ 1628 h 2955"/>
                <a:gd name="T40" fmla="*/ 1238 w 2021"/>
                <a:gd name="T41" fmla="*/ 1744 h 2955"/>
                <a:gd name="T42" fmla="*/ 1222 w 2021"/>
                <a:gd name="T43" fmla="*/ 1867 h 2955"/>
                <a:gd name="T44" fmla="*/ 1234 w 2021"/>
                <a:gd name="T45" fmla="*/ 1994 h 2955"/>
                <a:gd name="T46" fmla="*/ 1274 w 2021"/>
                <a:gd name="T47" fmla="*/ 2115 h 2955"/>
                <a:gd name="T48" fmla="*/ 1341 w 2021"/>
                <a:gd name="T49" fmla="*/ 2222 h 2955"/>
                <a:gd name="T50" fmla="*/ 1425 w 2021"/>
                <a:gd name="T51" fmla="*/ 2308 h 2955"/>
                <a:gd name="T52" fmla="*/ 1515 w 2021"/>
                <a:gd name="T53" fmla="*/ 2370 h 2955"/>
                <a:gd name="T54" fmla="*/ 1617 w 2021"/>
                <a:gd name="T55" fmla="*/ 2413 h 2955"/>
                <a:gd name="T56" fmla="*/ 1729 w 2021"/>
                <a:gd name="T57" fmla="*/ 2435 h 2955"/>
                <a:gd name="T58" fmla="*/ 1847 w 2021"/>
                <a:gd name="T59" fmla="*/ 2435 h 2955"/>
                <a:gd name="T60" fmla="*/ 1964 w 2021"/>
                <a:gd name="T61" fmla="*/ 2409 h 2955"/>
                <a:gd name="T62" fmla="*/ 2021 w 2021"/>
                <a:gd name="T63" fmla="*/ 2955 h 2955"/>
                <a:gd name="T64" fmla="*/ 144 w 2021"/>
                <a:gd name="T65" fmla="*/ 2951 h 2955"/>
                <a:gd name="T66" fmla="*/ 80 w 2021"/>
                <a:gd name="T67" fmla="*/ 2925 h 2955"/>
                <a:gd name="T68" fmla="*/ 31 w 2021"/>
                <a:gd name="T69" fmla="*/ 2875 h 2955"/>
                <a:gd name="T70" fmla="*/ 4 w 2021"/>
                <a:gd name="T71" fmla="*/ 2811 h 2955"/>
                <a:gd name="T72" fmla="*/ 0 w 2021"/>
                <a:gd name="T73" fmla="*/ 980 h 2955"/>
                <a:gd name="T74" fmla="*/ 14 w 2021"/>
                <a:gd name="T75" fmla="*/ 910 h 2955"/>
                <a:gd name="T76" fmla="*/ 52 w 2021"/>
                <a:gd name="T77" fmla="*/ 853 h 2955"/>
                <a:gd name="T78" fmla="*/ 110 w 2021"/>
                <a:gd name="T79" fmla="*/ 813 h 2955"/>
                <a:gd name="T80" fmla="*/ 180 w 2021"/>
                <a:gd name="T81" fmla="*/ 800 h 2955"/>
                <a:gd name="T82" fmla="*/ 796 w 2021"/>
                <a:gd name="T83" fmla="*/ 777 h 2955"/>
                <a:gd name="T84" fmla="*/ 761 w 2021"/>
                <a:gd name="T85" fmla="*/ 723 h 2955"/>
                <a:gd name="T86" fmla="*/ 716 w 2021"/>
                <a:gd name="T87" fmla="*/ 655 h 2955"/>
                <a:gd name="T88" fmla="*/ 676 w 2021"/>
                <a:gd name="T89" fmla="*/ 571 h 2955"/>
                <a:gd name="T90" fmla="*/ 652 w 2021"/>
                <a:gd name="T91" fmla="*/ 478 h 2955"/>
                <a:gd name="T92" fmla="*/ 653 w 2021"/>
                <a:gd name="T93" fmla="*/ 371 h 2955"/>
                <a:gd name="T94" fmla="*/ 683 w 2021"/>
                <a:gd name="T95" fmla="*/ 262 h 2955"/>
                <a:gd name="T96" fmla="*/ 738 w 2021"/>
                <a:gd name="T97" fmla="*/ 168 h 2955"/>
                <a:gd name="T98" fmla="*/ 816 w 2021"/>
                <a:gd name="T99" fmla="*/ 89 h 2955"/>
                <a:gd name="T100" fmla="*/ 911 w 2021"/>
                <a:gd name="T101" fmla="*/ 34 h 2955"/>
                <a:gd name="T102" fmla="*/ 1020 w 2021"/>
                <a:gd name="T103" fmla="*/ 4 h 2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1" h="2955">
                  <a:moveTo>
                    <a:pt x="1078" y="0"/>
                  </a:moveTo>
                  <a:lnTo>
                    <a:pt x="1084" y="0"/>
                  </a:lnTo>
                  <a:lnTo>
                    <a:pt x="1141" y="6"/>
                  </a:lnTo>
                  <a:lnTo>
                    <a:pt x="1196" y="17"/>
                  </a:lnTo>
                  <a:lnTo>
                    <a:pt x="1248" y="36"/>
                  </a:lnTo>
                  <a:lnTo>
                    <a:pt x="1296" y="61"/>
                  </a:lnTo>
                  <a:lnTo>
                    <a:pt x="1341" y="91"/>
                  </a:lnTo>
                  <a:lnTo>
                    <a:pt x="1382" y="127"/>
                  </a:lnTo>
                  <a:lnTo>
                    <a:pt x="1417" y="168"/>
                  </a:lnTo>
                  <a:lnTo>
                    <a:pt x="1447" y="212"/>
                  </a:lnTo>
                  <a:lnTo>
                    <a:pt x="1472" y="261"/>
                  </a:lnTo>
                  <a:lnTo>
                    <a:pt x="1490" y="312"/>
                  </a:lnTo>
                  <a:lnTo>
                    <a:pt x="1502" y="367"/>
                  </a:lnTo>
                  <a:lnTo>
                    <a:pt x="1507" y="425"/>
                  </a:lnTo>
                  <a:lnTo>
                    <a:pt x="1505" y="474"/>
                  </a:lnTo>
                  <a:lnTo>
                    <a:pt x="1496" y="523"/>
                  </a:lnTo>
                  <a:lnTo>
                    <a:pt x="1481" y="569"/>
                  </a:lnTo>
                  <a:lnTo>
                    <a:pt x="1463" y="613"/>
                  </a:lnTo>
                  <a:lnTo>
                    <a:pt x="1441" y="655"/>
                  </a:lnTo>
                  <a:lnTo>
                    <a:pt x="1414" y="696"/>
                  </a:lnTo>
                  <a:lnTo>
                    <a:pt x="1388" y="733"/>
                  </a:lnTo>
                  <a:lnTo>
                    <a:pt x="1366" y="769"/>
                  </a:lnTo>
                  <a:lnTo>
                    <a:pt x="1346" y="800"/>
                  </a:lnTo>
                  <a:lnTo>
                    <a:pt x="2021" y="800"/>
                  </a:lnTo>
                  <a:lnTo>
                    <a:pt x="2021" y="1363"/>
                  </a:lnTo>
                  <a:lnTo>
                    <a:pt x="1964" y="1341"/>
                  </a:lnTo>
                  <a:lnTo>
                    <a:pt x="1907" y="1324"/>
                  </a:lnTo>
                  <a:lnTo>
                    <a:pt x="1847" y="1315"/>
                  </a:lnTo>
                  <a:lnTo>
                    <a:pt x="1785" y="1311"/>
                  </a:lnTo>
                  <a:lnTo>
                    <a:pt x="1778" y="1311"/>
                  </a:lnTo>
                  <a:lnTo>
                    <a:pt x="1716" y="1316"/>
                  </a:lnTo>
                  <a:lnTo>
                    <a:pt x="1655" y="1326"/>
                  </a:lnTo>
                  <a:lnTo>
                    <a:pt x="1595" y="1344"/>
                  </a:lnTo>
                  <a:lnTo>
                    <a:pt x="1539" y="1368"/>
                  </a:lnTo>
                  <a:lnTo>
                    <a:pt x="1485" y="1398"/>
                  </a:lnTo>
                  <a:lnTo>
                    <a:pt x="1434" y="1434"/>
                  </a:lnTo>
                  <a:lnTo>
                    <a:pt x="1387" y="1477"/>
                  </a:lnTo>
                  <a:lnTo>
                    <a:pt x="1345" y="1523"/>
                  </a:lnTo>
                  <a:lnTo>
                    <a:pt x="1310" y="1574"/>
                  </a:lnTo>
                  <a:lnTo>
                    <a:pt x="1278" y="1628"/>
                  </a:lnTo>
                  <a:lnTo>
                    <a:pt x="1255" y="1684"/>
                  </a:lnTo>
                  <a:lnTo>
                    <a:pt x="1238" y="1744"/>
                  </a:lnTo>
                  <a:lnTo>
                    <a:pt x="1226" y="1804"/>
                  </a:lnTo>
                  <a:lnTo>
                    <a:pt x="1222" y="1867"/>
                  </a:lnTo>
                  <a:lnTo>
                    <a:pt x="1224" y="1931"/>
                  </a:lnTo>
                  <a:lnTo>
                    <a:pt x="1234" y="1994"/>
                  </a:lnTo>
                  <a:lnTo>
                    <a:pt x="1251" y="2056"/>
                  </a:lnTo>
                  <a:lnTo>
                    <a:pt x="1274" y="2115"/>
                  </a:lnTo>
                  <a:lnTo>
                    <a:pt x="1304" y="2170"/>
                  </a:lnTo>
                  <a:lnTo>
                    <a:pt x="1341" y="2222"/>
                  </a:lnTo>
                  <a:lnTo>
                    <a:pt x="1384" y="2270"/>
                  </a:lnTo>
                  <a:lnTo>
                    <a:pt x="1425" y="2308"/>
                  </a:lnTo>
                  <a:lnTo>
                    <a:pt x="1468" y="2341"/>
                  </a:lnTo>
                  <a:lnTo>
                    <a:pt x="1515" y="2370"/>
                  </a:lnTo>
                  <a:lnTo>
                    <a:pt x="1564" y="2393"/>
                  </a:lnTo>
                  <a:lnTo>
                    <a:pt x="1617" y="2413"/>
                  </a:lnTo>
                  <a:lnTo>
                    <a:pt x="1672" y="2427"/>
                  </a:lnTo>
                  <a:lnTo>
                    <a:pt x="1729" y="2435"/>
                  </a:lnTo>
                  <a:lnTo>
                    <a:pt x="1785" y="2439"/>
                  </a:lnTo>
                  <a:lnTo>
                    <a:pt x="1847" y="2435"/>
                  </a:lnTo>
                  <a:lnTo>
                    <a:pt x="1907" y="2426"/>
                  </a:lnTo>
                  <a:lnTo>
                    <a:pt x="1964" y="2409"/>
                  </a:lnTo>
                  <a:lnTo>
                    <a:pt x="2021" y="2387"/>
                  </a:lnTo>
                  <a:lnTo>
                    <a:pt x="2021" y="2955"/>
                  </a:lnTo>
                  <a:lnTo>
                    <a:pt x="180" y="2955"/>
                  </a:lnTo>
                  <a:lnTo>
                    <a:pt x="144" y="2951"/>
                  </a:lnTo>
                  <a:lnTo>
                    <a:pt x="110" y="2941"/>
                  </a:lnTo>
                  <a:lnTo>
                    <a:pt x="80" y="2925"/>
                  </a:lnTo>
                  <a:lnTo>
                    <a:pt x="52" y="2903"/>
                  </a:lnTo>
                  <a:lnTo>
                    <a:pt x="31" y="2875"/>
                  </a:lnTo>
                  <a:lnTo>
                    <a:pt x="14" y="2845"/>
                  </a:lnTo>
                  <a:lnTo>
                    <a:pt x="4" y="2811"/>
                  </a:lnTo>
                  <a:lnTo>
                    <a:pt x="0" y="2774"/>
                  </a:lnTo>
                  <a:lnTo>
                    <a:pt x="0" y="980"/>
                  </a:lnTo>
                  <a:lnTo>
                    <a:pt x="4" y="943"/>
                  </a:lnTo>
                  <a:lnTo>
                    <a:pt x="14" y="910"/>
                  </a:lnTo>
                  <a:lnTo>
                    <a:pt x="31" y="879"/>
                  </a:lnTo>
                  <a:lnTo>
                    <a:pt x="52" y="853"/>
                  </a:lnTo>
                  <a:lnTo>
                    <a:pt x="80" y="830"/>
                  </a:lnTo>
                  <a:lnTo>
                    <a:pt x="110" y="813"/>
                  </a:lnTo>
                  <a:lnTo>
                    <a:pt x="144" y="803"/>
                  </a:lnTo>
                  <a:lnTo>
                    <a:pt x="180" y="800"/>
                  </a:lnTo>
                  <a:lnTo>
                    <a:pt x="809" y="800"/>
                  </a:lnTo>
                  <a:lnTo>
                    <a:pt x="796" y="777"/>
                  </a:lnTo>
                  <a:lnTo>
                    <a:pt x="779" y="750"/>
                  </a:lnTo>
                  <a:lnTo>
                    <a:pt x="761" y="723"/>
                  </a:lnTo>
                  <a:lnTo>
                    <a:pt x="741" y="694"/>
                  </a:lnTo>
                  <a:lnTo>
                    <a:pt x="716" y="655"/>
                  </a:lnTo>
                  <a:lnTo>
                    <a:pt x="694" y="614"/>
                  </a:lnTo>
                  <a:lnTo>
                    <a:pt x="676" y="571"/>
                  </a:lnTo>
                  <a:lnTo>
                    <a:pt x="661" y="525"/>
                  </a:lnTo>
                  <a:lnTo>
                    <a:pt x="652" y="478"/>
                  </a:lnTo>
                  <a:lnTo>
                    <a:pt x="649" y="430"/>
                  </a:lnTo>
                  <a:lnTo>
                    <a:pt x="653" y="371"/>
                  </a:lnTo>
                  <a:lnTo>
                    <a:pt x="665" y="316"/>
                  </a:lnTo>
                  <a:lnTo>
                    <a:pt x="683" y="262"/>
                  </a:lnTo>
                  <a:lnTo>
                    <a:pt x="708" y="212"/>
                  </a:lnTo>
                  <a:lnTo>
                    <a:pt x="738" y="168"/>
                  </a:lnTo>
                  <a:lnTo>
                    <a:pt x="775" y="126"/>
                  </a:lnTo>
                  <a:lnTo>
                    <a:pt x="816" y="89"/>
                  </a:lnTo>
                  <a:lnTo>
                    <a:pt x="862" y="59"/>
                  </a:lnTo>
                  <a:lnTo>
                    <a:pt x="911" y="34"/>
                  </a:lnTo>
                  <a:lnTo>
                    <a:pt x="964" y="16"/>
                  </a:lnTo>
                  <a:lnTo>
                    <a:pt x="1020" y="4"/>
                  </a:lnTo>
                  <a:lnTo>
                    <a:pt x="1078"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dirty="0">
                <a:latin typeface="Century Gothic" panose="020B0502020202020204" pitchFamily="34" charset="0"/>
              </a:endParaRPr>
            </a:p>
          </p:txBody>
        </p:sp>
        <p:sp>
          <p:nvSpPr>
            <p:cNvPr id="51" name="Freeform 12"/>
            <p:cNvSpPr>
              <a:spLocks/>
            </p:cNvSpPr>
            <p:nvPr/>
          </p:nvSpPr>
          <p:spPr bwMode="auto">
            <a:xfrm>
              <a:off x="3038" y="2296"/>
              <a:ext cx="2956" cy="2021"/>
            </a:xfrm>
            <a:custGeom>
              <a:avLst/>
              <a:gdLst>
                <a:gd name="T0" fmla="*/ 1365 w 2956"/>
                <a:gd name="T1" fmla="*/ 0 h 2021"/>
                <a:gd name="T2" fmla="*/ 1327 w 2956"/>
                <a:gd name="T3" fmla="*/ 118 h 2021"/>
                <a:gd name="T4" fmla="*/ 1314 w 2956"/>
                <a:gd name="T5" fmla="*/ 242 h 2021"/>
                <a:gd name="T6" fmla="*/ 1329 w 2956"/>
                <a:gd name="T7" fmla="*/ 365 h 2021"/>
                <a:gd name="T8" fmla="*/ 1371 w 2956"/>
                <a:gd name="T9" fmla="*/ 482 h 2021"/>
                <a:gd name="T10" fmla="*/ 1437 w 2956"/>
                <a:gd name="T11" fmla="*/ 587 h 2021"/>
                <a:gd name="T12" fmla="*/ 1526 w 2956"/>
                <a:gd name="T13" fmla="*/ 676 h 2021"/>
                <a:gd name="T14" fmla="*/ 1630 w 2956"/>
                <a:gd name="T15" fmla="*/ 741 h 2021"/>
                <a:gd name="T16" fmla="*/ 1746 w 2956"/>
                <a:gd name="T17" fmla="*/ 783 h 2021"/>
                <a:gd name="T18" fmla="*/ 1870 w 2956"/>
                <a:gd name="T19" fmla="*/ 799 h 2021"/>
                <a:gd name="T20" fmla="*/ 1942 w 2956"/>
                <a:gd name="T21" fmla="*/ 795 h 2021"/>
                <a:gd name="T22" fmla="*/ 2064 w 2956"/>
                <a:gd name="T23" fmla="*/ 767 h 2021"/>
                <a:gd name="T24" fmla="*/ 2177 w 2956"/>
                <a:gd name="T25" fmla="*/ 714 h 2021"/>
                <a:gd name="T26" fmla="*/ 2276 w 2956"/>
                <a:gd name="T27" fmla="*/ 634 h 2021"/>
                <a:gd name="T28" fmla="*/ 2356 w 2956"/>
                <a:gd name="T29" fmla="*/ 534 h 2021"/>
                <a:gd name="T30" fmla="*/ 2410 w 2956"/>
                <a:gd name="T31" fmla="*/ 422 h 2021"/>
                <a:gd name="T32" fmla="*/ 2439 w 2956"/>
                <a:gd name="T33" fmla="*/ 299 h 2021"/>
                <a:gd name="T34" fmla="*/ 2439 w 2956"/>
                <a:gd name="T35" fmla="*/ 174 h 2021"/>
                <a:gd name="T36" fmla="*/ 2412 w 2956"/>
                <a:gd name="T37" fmla="*/ 56 h 2021"/>
                <a:gd name="T38" fmla="*/ 2956 w 2956"/>
                <a:gd name="T39" fmla="*/ 0 h 2021"/>
                <a:gd name="T40" fmla="*/ 2952 w 2956"/>
                <a:gd name="T41" fmla="*/ 1877 h 2021"/>
                <a:gd name="T42" fmla="*/ 2925 w 2956"/>
                <a:gd name="T43" fmla="*/ 1943 h 2021"/>
                <a:gd name="T44" fmla="*/ 2876 w 2956"/>
                <a:gd name="T45" fmla="*/ 1991 h 2021"/>
                <a:gd name="T46" fmla="*/ 2812 w 2956"/>
                <a:gd name="T47" fmla="*/ 2017 h 2021"/>
                <a:gd name="T48" fmla="*/ 799 w 2956"/>
                <a:gd name="T49" fmla="*/ 2021 h 2021"/>
                <a:gd name="T50" fmla="*/ 779 w 2956"/>
                <a:gd name="T51" fmla="*/ 1225 h 2021"/>
                <a:gd name="T52" fmla="*/ 724 w 2956"/>
                <a:gd name="T53" fmla="*/ 1262 h 2021"/>
                <a:gd name="T54" fmla="*/ 651 w 2956"/>
                <a:gd name="T55" fmla="*/ 1307 h 2021"/>
                <a:gd name="T56" fmla="*/ 567 w 2956"/>
                <a:gd name="T57" fmla="*/ 1346 h 2021"/>
                <a:gd name="T58" fmla="*/ 476 w 2956"/>
                <a:gd name="T59" fmla="*/ 1369 h 2021"/>
                <a:gd name="T60" fmla="*/ 369 w 2956"/>
                <a:gd name="T61" fmla="*/ 1368 h 2021"/>
                <a:gd name="T62" fmla="*/ 259 w 2956"/>
                <a:gd name="T63" fmla="*/ 1338 h 2021"/>
                <a:gd name="T64" fmla="*/ 163 w 2956"/>
                <a:gd name="T65" fmla="*/ 1282 h 2021"/>
                <a:gd name="T66" fmla="*/ 86 w 2956"/>
                <a:gd name="T67" fmla="*/ 1202 h 2021"/>
                <a:gd name="T68" fmla="*/ 31 w 2956"/>
                <a:gd name="T69" fmla="*/ 1105 h 2021"/>
                <a:gd name="T70" fmla="*/ 2 w 2956"/>
                <a:gd name="T71" fmla="*/ 996 h 2021"/>
                <a:gd name="T72" fmla="*/ 4 w 2956"/>
                <a:gd name="T73" fmla="*/ 881 h 2021"/>
                <a:gd name="T74" fmla="*/ 35 w 2956"/>
                <a:gd name="T75" fmla="*/ 775 h 2021"/>
                <a:gd name="T76" fmla="*/ 90 w 2956"/>
                <a:gd name="T77" fmla="*/ 681 h 2021"/>
                <a:gd name="T78" fmla="*/ 166 w 2956"/>
                <a:gd name="T79" fmla="*/ 605 h 2021"/>
                <a:gd name="T80" fmla="*/ 259 w 2956"/>
                <a:gd name="T81" fmla="*/ 550 h 2021"/>
                <a:gd name="T82" fmla="*/ 366 w 2956"/>
                <a:gd name="T83" fmla="*/ 520 h 2021"/>
                <a:gd name="T84" fmla="*/ 428 w 2956"/>
                <a:gd name="T85" fmla="*/ 515 h 2021"/>
                <a:gd name="T86" fmla="*/ 524 w 2956"/>
                <a:gd name="T87" fmla="*/ 526 h 2021"/>
                <a:gd name="T88" fmla="*/ 611 w 2956"/>
                <a:gd name="T89" fmla="*/ 558 h 2021"/>
                <a:gd name="T90" fmla="*/ 690 w 2956"/>
                <a:gd name="T91" fmla="*/ 605 h 2021"/>
                <a:gd name="T92" fmla="*/ 740 w 2956"/>
                <a:gd name="T93" fmla="*/ 638 h 2021"/>
                <a:gd name="T94" fmla="*/ 783 w 2956"/>
                <a:gd name="T95" fmla="*/ 665 h 2021"/>
                <a:gd name="T96" fmla="*/ 799 w 2956"/>
                <a:gd name="T97" fmla="*/ 0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56" h="2021">
                  <a:moveTo>
                    <a:pt x="799" y="0"/>
                  </a:moveTo>
                  <a:lnTo>
                    <a:pt x="1365" y="0"/>
                  </a:lnTo>
                  <a:lnTo>
                    <a:pt x="1342" y="58"/>
                  </a:lnTo>
                  <a:lnTo>
                    <a:pt x="1327" y="118"/>
                  </a:lnTo>
                  <a:lnTo>
                    <a:pt x="1316" y="179"/>
                  </a:lnTo>
                  <a:lnTo>
                    <a:pt x="1314" y="242"/>
                  </a:lnTo>
                  <a:lnTo>
                    <a:pt x="1317" y="305"/>
                  </a:lnTo>
                  <a:lnTo>
                    <a:pt x="1329" y="365"/>
                  </a:lnTo>
                  <a:lnTo>
                    <a:pt x="1346" y="426"/>
                  </a:lnTo>
                  <a:lnTo>
                    <a:pt x="1371" y="482"/>
                  </a:lnTo>
                  <a:lnTo>
                    <a:pt x="1401" y="536"/>
                  </a:lnTo>
                  <a:lnTo>
                    <a:pt x="1437" y="587"/>
                  </a:lnTo>
                  <a:lnTo>
                    <a:pt x="1479" y="634"/>
                  </a:lnTo>
                  <a:lnTo>
                    <a:pt x="1526" y="676"/>
                  </a:lnTo>
                  <a:lnTo>
                    <a:pt x="1577" y="711"/>
                  </a:lnTo>
                  <a:lnTo>
                    <a:pt x="1630" y="741"/>
                  </a:lnTo>
                  <a:lnTo>
                    <a:pt x="1687" y="766"/>
                  </a:lnTo>
                  <a:lnTo>
                    <a:pt x="1746" y="783"/>
                  </a:lnTo>
                  <a:lnTo>
                    <a:pt x="1807" y="795"/>
                  </a:lnTo>
                  <a:lnTo>
                    <a:pt x="1870" y="799"/>
                  </a:lnTo>
                  <a:lnTo>
                    <a:pt x="1878" y="799"/>
                  </a:lnTo>
                  <a:lnTo>
                    <a:pt x="1942" y="795"/>
                  </a:lnTo>
                  <a:lnTo>
                    <a:pt x="2004" y="784"/>
                  </a:lnTo>
                  <a:lnTo>
                    <a:pt x="2064" y="767"/>
                  </a:lnTo>
                  <a:lnTo>
                    <a:pt x="2123" y="744"/>
                  </a:lnTo>
                  <a:lnTo>
                    <a:pt x="2177" y="714"/>
                  </a:lnTo>
                  <a:lnTo>
                    <a:pt x="2229" y="677"/>
                  </a:lnTo>
                  <a:lnTo>
                    <a:pt x="2276" y="634"/>
                  </a:lnTo>
                  <a:lnTo>
                    <a:pt x="2319" y="587"/>
                  </a:lnTo>
                  <a:lnTo>
                    <a:pt x="2356" y="534"/>
                  </a:lnTo>
                  <a:lnTo>
                    <a:pt x="2386" y="479"/>
                  </a:lnTo>
                  <a:lnTo>
                    <a:pt x="2410" y="422"/>
                  </a:lnTo>
                  <a:lnTo>
                    <a:pt x="2428" y="361"/>
                  </a:lnTo>
                  <a:lnTo>
                    <a:pt x="2439" y="299"/>
                  </a:lnTo>
                  <a:lnTo>
                    <a:pt x="2441" y="236"/>
                  </a:lnTo>
                  <a:lnTo>
                    <a:pt x="2439" y="174"/>
                  </a:lnTo>
                  <a:lnTo>
                    <a:pt x="2428" y="114"/>
                  </a:lnTo>
                  <a:lnTo>
                    <a:pt x="2412" y="56"/>
                  </a:lnTo>
                  <a:lnTo>
                    <a:pt x="2390" y="0"/>
                  </a:lnTo>
                  <a:lnTo>
                    <a:pt x="2956" y="0"/>
                  </a:lnTo>
                  <a:lnTo>
                    <a:pt x="2956" y="1842"/>
                  </a:lnTo>
                  <a:lnTo>
                    <a:pt x="2952" y="1877"/>
                  </a:lnTo>
                  <a:lnTo>
                    <a:pt x="2942" y="1911"/>
                  </a:lnTo>
                  <a:lnTo>
                    <a:pt x="2925" y="1943"/>
                  </a:lnTo>
                  <a:lnTo>
                    <a:pt x="2902" y="1969"/>
                  </a:lnTo>
                  <a:lnTo>
                    <a:pt x="2876" y="1991"/>
                  </a:lnTo>
                  <a:lnTo>
                    <a:pt x="2846" y="2007"/>
                  </a:lnTo>
                  <a:lnTo>
                    <a:pt x="2812" y="2017"/>
                  </a:lnTo>
                  <a:lnTo>
                    <a:pt x="2775" y="2021"/>
                  </a:lnTo>
                  <a:lnTo>
                    <a:pt x="799" y="2021"/>
                  </a:lnTo>
                  <a:lnTo>
                    <a:pt x="799" y="1212"/>
                  </a:lnTo>
                  <a:lnTo>
                    <a:pt x="779" y="1225"/>
                  </a:lnTo>
                  <a:lnTo>
                    <a:pt x="753" y="1241"/>
                  </a:lnTo>
                  <a:lnTo>
                    <a:pt x="724" y="1262"/>
                  </a:lnTo>
                  <a:lnTo>
                    <a:pt x="690" y="1283"/>
                  </a:lnTo>
                  <a:lnTo>
                    <a:pt x="651" y="1307"/>
                  </a:lnTo>
                  <a:lnTo>
                    <a:pt x="610" y="1329"/>
                  </a:lnTo>
                  <a:lnTo>
                    <a:pt x="567" y="1346"/>
                  </a:lnTo>
                  <a:lnTo>
                    <a:pt x="522" y="1360"/>
                  </a:lnTo>
                  <a:lnTo>
                    <a:pt x="476" y="1369"/>
                  </a:lnTo>
                  <a:lnTo>
                    <a:pt x="428" y="1372"/>
                  </a:lnTo>
                  <a:lnTo>
                    <a:pt x="369" y="1368"/>
                  </a:lnTo>
                  <a:lnTo>
                    <a:pt x="313" y="1356"/>
                  </a:lnTo>
                  <a:lnTo>
                    <a:pt x="259" y="1338"/>
                  </a:lnTo>
                  <a:lnTo>
                    <a:pt x="209" y="1313"/>
                  </a:lnTo>
                  <a:lnTo>
                    <a:pt x="163" y="1282"/>
                  </a:lnTo>
                  <a:lnTo>
                    <a:pt x="123" y="1244"/>
                  </a:lnTo>
                  <a:lnTo>
                    <a:pt x="86" y="1202"/>
                  </a:lnTo>
                  <a:lnTo>
                    <a:pt x="55" y="1156"/>
                  </a:lnTo>
                  <a:lnTo>
                    <a:pt x="31" y="1105"/>
                  </a:lnTo>
                  <a:lnTo>
                    <a:pt x="13" y="1053"/>
                  </a:lnTo>
                  <a:lnTo>
                    <a:pt x="2" y="996"/>
                  </a:lnTo>
                  <a:lnTo>
                    <a:pt x="0" y="937"/>
                  </a:lnTo>
                  <a:lnTo>
                    <a:pt x="4" y="881"/>
                  </a:lnTo>
                  <a:lnTo>
                    <a:pt x="15" y="826"/>
                  </a:lnTo>
                  <a:lnTo>
                    <a:pt x="35" y="775"/>
                  </a:lnTo>
                  <a:lnTo>
                    <a:pt x="60" y="727"/>
                  </a:lnTo>
                  <a:lnTo>
                    <a:pt x="90" y="681"/>
                  </a:lnTo>
                  <a:lnTo>
                    <a:pt x="125" y="642"/>
                  </a:lnTo>
                  <a:lnTo>
                    <a:pt x="166" y="605"/>
                  </a:lnTo>
                  <a:lnTo>
                    <a:pt x="211" y="575"/>
                  </a:lnTo>
                  <a:lnTo>
                    <a:pt x="259" y="550"/>
                  </a:lnTo>
                  <a:lnTo>
                    <a:pt x="311" y="532"/>
                  </a:lnTo>
                  <a:lnTo>
                    <a:pt x="366" y="520"/>
                  </a:lnTo>
                  <a:lnTo>
                    <a:pt x="423" y="515"/>
                  </a:lnTo>
                  <a:lnTo>
                    <a:pt x="428" y="515"/>
                  </a:lnTo>
                  <a:lnTo>
                    <a:pt x="476" y="519"/>
                  </a:lnTo>
                  <a:lnTo>
                    <a:pt x="524" y="526"/>
                  </a:lnTo>
                  <a:lnTo>
                    <a:pt x="568" y="541"/>
                  </a:lnTo>
                  <a:lnTo>
                    <a:pt x="611" y="558"/>
                  </a:lnTo>
                  <a:lnTo>
                    <a:pt x="652" y="580"/>
                  </a:lnTo>
                  <a:lnTo>
                    <a:pt x="690" y="605"/>
                  </a:lnTo>
                  <a:lnTo>
                    <a:pt x="715" y="621"/>
                  </a:lnTo>
                  <a:lnTo>
                    <a:pt x="740" y="638"/>
                  </a:lnTo>
                  <a:lnTo>
                    <a:pt x="762" y="652"/>
                  </a:lnTo>
                  <a:lnTo>
                    <a:pt x="783" y="665"/>
                  </a:lnTo>
                  <a:lnTo>
                    <a:pt x="799" y="676"/>
                  </a:lnTo>
                  <a:lnTo>
                    <a:pt x="799" y="0"/>
                  </a:lnTo>
                  <a:close/>
                </a:path>
              </a:pathLst>
            </a:custGeom>
            <a:solidFill>
              <a:srgbClr val="00B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dirty="0">
                <a:latin typeface="Century Gothic" panose="020B0502020202020204" pitchFamily="34" charset="0"/>
              </a:endParaRPr>
            </a:p>
          </p:txBody>
        </p:sp>
        <p:sp>
          <p:nvSpPr>
            <p:cNvPr id="52" name="Freeform 13"/>
            <p:cNvSpPr>
              <a:spLocks/>
            </p:cNvSpPr>
            <p:nvPr/>
          </p:nvSpPr>
          <p:spPr bwMode="auto">
            <a:xfrm>
              <a:off x="3838" y="5"/>
              <a:ext cx="2156" cy="2955"/>
            </a:xfrm>
            <a:custGeom>
              <a:avLst/>
              <a:gdLst>
                <a:gd name="T0" fmla="*/ 1977 w 2156"/>
                <a:gd name="T1" fmla="*/ 0 h 2955"/>
                <a:gd name="T2" fmla="*/ 2046 w 2156"/>
                <a:gd name="T3" fmla="*/ 15 h 2955"/>
                <a:gd name="T4" fmla="*/ 2104 w 2156"/>
                <a:gd name="T5" fmla="*/ 54 h 2955"/>
                <a:gd name="T6" fmla="*/ 2142 w 2156"/>
                <a:gd name="T7" fmla="*/ 110 h 2955"/>
                <a:gd name="T8" fmla="*/ 2156 w 2156"/>
                <a:gd name="T9" fmla="*/ 181 h 2955"/>
                <a:gd name="T10" fmla="*/ 1347 w 2156"/>
                <a:gd name="T11" fmla="*/ 2156 h 2955"/>
                <a:gd name="T12" fmla="*/ 1360 w 2156"/>
                <a:gd name="T13" fmla="*/ 2177 h 2955"/>
                <a:gd name="T14" fmla="*/ 1395 w 2156"/>
                <a:gd name="T15" fmla="*/ 2231 h 2955"/>
                <a:gd name="T16" fmla="*/ 1442 w 2156"/>
                <a:gd name="T17" fmla="*/ 2304 h 2955"/>
                <a:gd name="T18" fmla="*/ 1481 w 2156"/>
                <a:gd name="T19" fmla="*/ 2387 h 2955"/>
                <a:gd name="T20" fmla="*/ 1504 w 2156"/>
                <a:gd name="T21" fmla="*/ 2478 h 2955"/>
                <a:gd name="T22" fmla="*/ 1504 w 2156"/>
                <a:gd name="T23" fmla="*/ 2579 h 2955"/>
                <a:gd name="T24" fmla="*/ 1479 w 2156"/>
                <a:gd name="T25" fmla="*/ 2680 h 2955"/>
                <a:gd name="T26" fmla="*/ 1432 w 2156"/>
                <a:gd name="T27" fmla="*/ 2769 h 2955"/>
                <a:gd name="T28" fmla="*/ 1366 w 2156"/>
                <a:gd name="T29" fmla="*/ 2844 h 2955"/>
                <a:gd name="T30" fmla="*/ 1282 w 2156"/>
                <a:gd name="T31" fmla="*/ 2904 h 2955"/>
                <a:gd name="T32" fmla="*/ 1185 w 2156"/>
                <a:gd name="T33" fmla="*/ 2942 h 2955"/>
                <a:gd name="T34" fmla="*/ 1078 w 2156"/>
                <a:gd name="T35" fmla="*/ 2955 h 2955"/>
                <a:gd name="T36" fmla="*/ 1015 w 2156"/>
                <a:gd name="T37" fmla="*/ 2951 h 2955"/>
                <a:gd name="T38" fmla="*/ 909 w 2156"/>
                <a:gd name="T39" fmla="*/ 2920 h 2955"/>
                <a:gd name="T40" fmla="*/ 815 w 2156"/>
                <a:gd name="T41" fmla="*/ 2865 h 2955"/>
                <a:gd name="T42" fmla="*/ 739 w 2156"/>
                <a:gd name="T43" fmla="*/ 2789 h 2955"/>
                <a:gd name="T44" fmla="*/ 684 w 2156"/>
                <a:gd name="T45" fmla="*/ 2694 h 2955"/>
                <a:gd name="T46" fmla="*/ 654 w 2156"/>
                <a:gd name="T47" fmla="*/ 2588 h 2955"/>
                <a:gd name="T48" fmla="*/ 651 w 2156"/>
                <a:gd name="T49" fmla="*/ 2482 h 2955"/>
                <a:gd name="T50" fmla="*/ 672 w 2156"/>
                <a:gd name="T51" fmla="*/ 2389 h 2955"/>
                <a:gd name="T52" fmla="*/ 713 w 2156"/>
                <a:gd name="T53" fmla="*/ 2304 h 2955"/>
                <a:gd name="T54" fmla="*/ 751 w 2156"/>
                <a:gd name="T55" fmla="*/ 2247 h 2955"/>
                <a:gd name="T56" fmla="*/ 777 w 2156"/>
                <a:gd name="T57" fmla="*/ 2209 h 2955"/>
                <a:gd name="T58" fmla="*/ 798 w 2156"/>
                <a:gd name="T59" fmla="*/ 2176 h 2955"/>
                <a:gd name="T60" fmla="*/ 810 w 2156"/>
                <a:gd name="T61" fmla="*/ 2156 h 2955"/>
                <a:gd name="T62" fmla="*/ 0 w 2156"/>
                <a:gd name="T63" fmla="*/ 1329 h 2955"/>
                <a:gd name="T64" fmla="*/ 9 w 2156"/>
                <a:gd name="T65" fmla="*/ 1337 h 2955"/>
                <a:gd name="T66" fmla="*/ 31 w 2156"/>
                <a:gd name="T67" fmla="*/ 1356 h 2955"/>
                <a:gd name="T68" fmla="*/ 60 w 2156"/>
                <a:gd name="T69" fmla="*/ 1380 h 2955"/>
                <a:gd name="T70" fmla="*/ 85 w 2156"/>
                <a:gd name="T71" fmla="*/ 1401 h 2955"/>
                <a:gd name="T72" fmla="*/ 134 w 2156"/>
                <a:gd name="T73" fmla="*/ 1436 h 2955"/>
                <a:gd name="T74" fmla="*/ 221 w 2156"/>
                <a:gd name="T75" fmla="*/ 1481 h 2955"/>
                <a:gd name="T76" fmla="*/ 318 w 2156"/>
                <a:gd name="T77" fmla="*/ 1504 h 2955"/>
                <a:gd name="T78" fmla="*/ 375 w 2156"/>
                <a:gd name="T79" fmla="*/ 1507 h 2955"/>
                <a:gd name="T80" fmla="*/ 486 w 2156"/>
                <a:gd name="T81" fmla="*/ 1491 h 2955"/>
                <a:gd name="T82" fmla="*/ 587 w 2156"/>
                <a:gd name="T83" fmla="*/ 1448 h 2955"/>
                <a:gd name="T84" fmla="*/ 672 w 2156"/>
                <a:gd name="T85" fmla="*/ 1381 h 2955"/>
                <a:gd name="T86" fmla="*/ 739 w 2156"/>
                <a:gd name="T87" fmla="*/ 1296 h 2955"/>
                <a:gd name="T88" fmla="*/ 782 w 2156"/>
                <a:gd name="T89" fmla="*/ 1195 h 2955"/>
                <a:gd name="T90" fmla="*/ 798 w 2156"/>
                <a:gd name="T91" fmla="*/ 1084 h 2955"/>
                <a:gd name="T92" fmla="*/ 785 w 2156"/>
                <a:gd name="T93" fmla="*/ 969 h 2955"/>
                <a:gd name="T94" fmla="*/ 741 w 2156"/>
                <a:gd name="T95" fmla="*/ 866 h 2955"/>
                <a:gd name="T96" fmla="*/ 675 w 2156"/>
                <a:gd name="T97" fmla="*/ 777 h 2955"/>
                <a:gd name="T98" fmla="*/ 587 w 2156"/>
                <a:gd name="T99" fmla="*/ 708 h 2955"/>
                <a:gd name="T100" fmla="*/ 485 w 2156"/>
                <a:gd name="T101" fmla="*/ 665 h 2955"/>
                <a:gd name="T102" fmla="*/ 369 w 2156"/>
                <a:gd name="T103" fmla="*/ 650 h 2955"/>
                <a:gd name="T104" fmla="*/ 269 w 2156"/>
                <a:gd name="T105" fmla="*/ 661 h 2955"/>
                <a:gd name="T106" fmla="*/ 176 w 2156"/>
                <a:gd name="T107" fmla="*/ 695 h 2955"/>
                <a:gd name="T108" fmla="*/ 96 w 2156"/>
                <a:gd name="T109" fmla="*/ 749 h 2955"/>
                <a:gd name="T110" fmla="*/ 73 w 2156"/>
                <a:gd name="T111" fmla="*/ 765 h 2955"/>
                <a:gd name="T112" fmla="*/ 46 w 2156"/>
                <a:gd name="T113" fmla="*/ 788 h 2955"/>
                <a:gd name="T114" fmla="*/ 20 w 2156"/>
                <a:gd name="T115" fmla="*/ 811 h 2955"/>
                <a:gd name="T116" fmla="*/ 3 w 2156"/>
                <a:gd name="T117" fmla="*/ 825 h 2955"/>
                <a:gd name="T118" fmla="*/ 0 w 2156"/>
                <a:gd name="T119" fmla="*/ 0 h 2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56" h="2955">
                  <a:moveTo>
                    <a:pt x="0" y="0"/>
                  </a:moveTo>
                  <a:lnTo>
                    <a:pt x="1977" y="0"/>
                  </a:lnTo>
                  <a:lnTo>
                    <a:pt x="2012" y="4"/>
                  </a:lnTo>
                  <a:lnTo>
                    <a:pt x="2046" y="15"/>
                  </a:lnTo>
                  <a:lnTo>
                    <a:pt x="2076" y="32"/>
                  </a:lnTo>
                  <a:lnTo>
                    <a:pt x="2104" y="54"/>
                  </a:lnTo>
                  <a:lnTo>
                    <a:pt x="2126" y="80"/>
                  </a:lnTo>
                  <a:lnTo>
                    <a:pt x="2142" y="110"/>
                  </a:lnTo>
                  <a:lnTo>
                    <a:pt x="2152" y="144"/>
                  </a:lnTo>
                  <a:lnTo>
                    <a:pt x="2156" y="181"/>
                  </a:lnTo>
                  <a:lnTo>
                    <a:pt x="2156" y="2156"/>
                  </a:lnTo>
                  <a:lnTo>
                    <a:pt x="1347" y="2156"/>
                  </a:lnTo>
                  <a:lnTo>
                    <a:pt x="1347" y="2158"/>
                  </a:lnTo>
                  <a:lnTo>
                    <a:pt x="1360" y="2177"/>
                  </a:lnTo>
                  <a:lnTo>
                    <a:pt x="1375" y="2202"/>
                  </a:lnTo>
                  <a:lnTo>
                    <a:pt x="1395" y="2231"/>
                  </a:lnTo>
                  <a:lnTo>
                    <a:pt x="1419" y="2265"/>
                  </a:lnTo>
                  <a:lnTo>
                    <a:pt x="1442" y="2304"/>
                  </a:lnTo>
                  <a:lnTo>
                    <a:pt x="1464" y="2345"/>
                  </a:lnTo>
                  <a:lnTo>
                    <a:pt x="1481" y="2387"/>
                  </a:lnTo>
                  <a:lnTo>
                    <a:pt x="1496" y="2431"/>
                  </a:lnTo>
                  <a:lnTo>
                    <a:pt x="1504" y="2478"/>
                  </a:lnTo>
                  <a:lnTo>
                    <a:pt x="1506" y="2527"/>
                  </a:lnTo>
                  <a:lnTo>
                    <a:pt x="1504" y="2579"/>
                  </a:lnTo>
                  <a:lnTo>
                    <a:pt x="1495" y="2630"/>
                  </a:lnTo>
                  <a:lnTo>
                    <a:pt x="1479" y="2680"/>
                  </a:lnTo>
                  <a:lnTo>
                    <a:pt x="1458" y="2726"/>
                  </a:lnTo>
                  <a:lnTo>
                    <a:pt x="1432" y="2769"/>
                  </a:lnTo>
                  <a:lnTo>
                    <a:pt x="1402" y="2808"/>
                  </a:lnTo>
                  <a:lnTo>
                    <a:pt x="1366" y="2844"/>
                  </a:lnTo>
                  <a:lnTo>
                    <a:pt x="1326" y="2876"/>
                  </a:lnTo>
                  <a:lnTo>
                    <a:pt x="1282" y="2904"/>
                  </a:lnTo>
                  <a:lnTo>
                    <a:pt x="1235" y="2925"/>
                  </a:lnTo>
                  <a:lnTo>
                    <a:pt x="1185" y="2942"/>
                  </a:lnTo>
                  <a:lnTo>
                    <a:pt x="1132" y="2951"/>
                  </a:lnTo>
                  <a:lnTo>
                    <a:pt x="1078" y="2955"/>
                  </a:lnTo>
                  <a:lnTo>
                    <a:pt x="1072" y="2955"/>
                  </a:lnTo>
                  <a:lnTo>
                    <a:pt x="1015" y="2951"/>
                  </a:lnTo>
                  <a:lnTo>
                    <a:pt x="960" y="2938"/>
                  </a:lnTo>
                  <a:lnTo>
                    <a:pt x="909" y="2920"/>
                  </a:lnTo>
                  <a:lnTo>
                    <a:pt x="859" y="2895"/>
                  </a:lnTo>
                  <a:lnTo>
                    <a:pt x="815" y="2865"/>
                  </a:lnTo>
                  <a:lnTo>
                    <a:pt x="774" y="2829"/>
                  </a:lnTo>
                  <a:lnTo>
                    <a:pt x="739" y="2789"/>
                  </a:lnTo>
                  <a:lnTo>
                    <a:pt x="709" y="2744"/>
                  </a:lnTo>
                  <a:lnTo>
                    <a:pt x="684" y="2694"/>
                  </a:lnTo>
                  <a:lnTo>
                    <a:pt x="665" y="2643"/>
                  </a:lnTo>
                  <a:lnTo>
                    <a:pt x="654" y="2588"/>
                  </a:lnTo>
                  <a:lnTo>
                    <a:pt x="648" y="2532"/>
                  </a:lnTo>
                  <a:lnTo>
                    <a:pt x="651" y="2482"/>
                  </a:lnTo>
                  <a:lnTo>
                    <a:pt x="659" y="2435"/>
                  </a:lnTo>
                  <a:lnTo>
                    <a:pt x="672" y="2389"/>
                  </a:lnTo>
                  <a:lnTo>
                    <a:pt x="690" y="2346"/>
                  </a:lnTo>
                  <a:lnTo>
                    <a:pt x="713" y="2304"/>
                  </a:lnTo>
                  <a:lnTo>
                    <a:pt x="737" y="2265"/>
                  </a:lnTo>
                  <a:lnTo>
                    <a:pt x="751" y="2247"/>
                  </a:lnTo>
                  <a:lnTo>
                    <a:pt x="764" y="2227"/>
                  </a:lnTo>
                  <a:lnTo>
                    <a:pt x="777" y="2209"/>
                  </a:lnTo>
                  <a:lnTo>
                    <a:pt x="787" y="2192"/>
                  </a:lnTo>
                  <a:lnTo>
                    <a:pt x="798" y="2176"/>
                  </a:lnTo>
                  <a:lnTo>
                    <a:pt x="806" y="2164"/>
                  </a:lnTo>
                  <a:lnTo>
                    <a:pt x="810" y="2156"/>
                  </a:lnTo>
                  <a:lnTo>
                    <a:pt x="0" y="2156"/>
                  </a:lnTo>
                  <a:lnTo>
                    <a:pt x="0" y="1329"/>
                  </a:lnTo>
                  <a:lnTo>
                    <a:pt x="3" y="1332"/>
                  </a:lnTo>
                  <a:lnTo>
                    <a:pt x="9" y="1337"/>
                  </a:lnTo>
                  <a:lnTo>
                    <a:pt x="20" y="1346"/>
                  </a:lnTo>
                  <a:lnTo>
                    <a:pt x="31" y="1356"/>
                  </a:lnTo>
                  <a:lnTo>
                    <a:pt x="46" y="1368"/>
                  </a:lnTo>
                  <a:lnTo>
                    <a:pt x="60" y="1380"/>
                  </a:lnTo>
                  <a:lnTo>
                    <a:pt x="73" y="1392"/>
                  </a:lnTo>
                  <a:lnTo>
                    <a:pt x="85" y="1401"/>
                  </a:lnTo>
                  <a:lnTo>
                    <a:pt x="96" y="1408"/>
                  </a:lnTo>
                  <a:lnTo>
                    <a:pt x="134" y="1436"/>
                  </a:lnTo>
                  <a:lnTo>
                    <a:pt x="176" y="1461"/>
                  </a:lnTo>
                  <a:lnTo>
                    <a:pt x="221" y="1481"/>
                  </a:lnTo>
                  <a:lnTo>
                    <a:pt x="269" y="1495"/>
                  </a:lnTo>
                  <a:lnTo>
                    <a:pt x="318" y="1504"/>
                  </a:lnTo>
                  <a:lnTo>
                    <a:pt x="369" y="1507"/>
                  </a:lnTo>
                  <a:lnTo>
                    <a:pt x="375" y="1507"/>
                  </a:lnTo>
                  <a:lnTo>
                    <a:pt x="431" y="1503"/>
                  </a:lnTo>
                  <a:lnTo>
                    <a:pt x="486" y="1491"/>
                  </a:lnTo>
                  <a:lnTo>
                    <a:pt x="538" y="1472"/>
                  </a:lnTo>
                  <a:lnTo>
                    <a:pt x="587" y="1448"/>
                  </a:lnTo>
                  <a:lnTo>
                    <a:pt x="631" y="1417"/>
                  </a:lnTo>
                  <a:lnTo>
                    <a:pt x="672" y="1381"/>
                  </a:lnTo>
                  <a:lnTo>
                    <a:pt x="707" y="1341"/>
                  </a:lnTo>
                  <a:lnTo>
                    <a:pt x="739" y="1296"/>
                  </a:lnTo>
                  <a:lnTo>
                    <a:pt x="764" y="1248"/>
                  </a:lnTo>
                  <a:lnTo>
                    <a:pt x="782" y="1195"/>
                  </a:lnTo>
                  <a:lnTo>
                    <a:pt x="794" y="1142"/>
                  </a:lnTo>
                  <a:lnTo>
                    <a:pt x="798" y="1084"/>
                  </a:lnTo>
                  <a:lnTo>
                    <a:pt x="795" y="1025"/>
                  </a:lnTo>
                  <a:lnTo>
                    <a:pt x="785" y="969"/>
                  </a:lnTo>
                  <a:lnTo>
                    <a:pt x="766" y="915"/>
                  </a:lnTo>
                  <a:lnTo>
                    <a:pt x="741" y="866"/>
                  </a:lnTo>
                  <a:lnTo>
                    <a:pt x="711" y="818"/>
                  </a:lnTo>
                  <a:lnTo>
                    <a:pt x="675" y="777"/>
                  </a:lnTo>
                  <a:lnTo>
                    <a:pt x="633" y="740"/>
                  </a:lnTo>
                  <a:lnTo>
                    <a:pt x="587" y="708"/>
                  </a:lnTo>
                  <a:lnTo>
                    <a:pt x="537" y="684"/>
                  </a:lnTo>
                  <a:lnTo>
                    <a:pt x="485" y="665"/>
                  </a:lnTo>
                  <a:lnTo>
                    <a:pt x="428" y="653"/>
                  </a:lnTo>
                  <a:lnTo>
                    <a:pt x="369" y="650"/>
                  </a:lnTo>
                  <a:lnTo>
                    <a:pt x="318" y="652"/>
                  </a:lnTo>
                  <a:lnTo>
                    <a:pt x="269" y="661"/>
                  </a:lnTo>
                  <a:lnTo>
                    <a:pt x="221" y="676"/>
                  </a:lnTo>
                  <a:lnTo>
                    <a:pt x="176" y="695"/>
                  </a:lnTo>
                  <a:lnTo>
                    <a:pt x="134" y="720"/>
                  </a:lnTo>
                  <a:lnTo>
                    <a:pt x="96" y="749"/>
                  </a:lnTo>
                  <a:lnTo>
                    <a:pt x="85" y="756"/>
                  </a:lnTo>
                  <a:lnTo>
                    <a:pt x="73" y="765"/>
                  </a:lnTo>
                  <a:lnTo>
                    <a:pt x="60" y="777"/>
                  </a:lnTo>
                  <a:lnTo>
                    <a:pt x="46" y="788"/>
                  </a:lnTo>
                  <a:lnTo>
                    <a:pt x="31" y="800"/>
                  </a:lnTo>
                  <a:lnTo>
                    <a:pt x="20" y="811"/>
                  </a:lnTo>
                  <a:lnTo>
                    <a:pt x="9" y="820"/>
                  </a:lnTo>
                  <a:lnTo>
                    <a:pt x="3" y="825"/>
                  </a:lnTo>
                  <a:lnTo>
                    <a:pt x="0" y="828"/>
                  </a:lnTo>
                  <a:lnTo>
                    <a:pt x="0"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dirty="0">
                <a:solidFill>
                  <a:srgbClr val="0070C0"/>
                </a:solidFill>
                <a:latin typeface="Century Gothic" panose="020B0502020202020204" pitchFamily="34" charset="0"/>
              </a:endParaRPr>
            </a:p>
          </p:txBody>
        </p:sp>
      </p:grpSp>
      <p:sp>
        <p:nvSpPr>
          <p:cNvPr id="54" name="CuadroTexto 53"/>
          <p:cNvSpPr txBox="1"/>
          <p:nvPr/>
        </p:nvSpPr>
        <p:spPr>
          <a:xfrm>
            <a:off x="5956095" y="4847539"/>
            <a:ext cx="5225252" cy="461665"/>
          </a:xfrm>
          <a:prstGeom prst="rect">
            <a:avLst/>
          </a:prstGeom>
          <a:noFill/>
        </p:spPr>
        <p:txBody>
          <a:bodyPr wrap="square" rtlCol="0">
            <a:spAutoFit/>
          </a:bodyPr>
          <a:lstStyle/>
          <a:p>
            <a:pPr algn="ctr"/>
            <a:r>
              <a:rPr lang="es-CO" sz="2400" b="1" dirty="0">
                <a:solidFill>
                  <a:srgbClr val="264FC6"/>
                </a:solidFill>
                <a:latin typeface="Century Gothic" panose="020B0502020202020204" pitchFamily="34" charset="0"/>
                <a:cs typeface="Arial" panose="020B0604020202020204" pitchFamily="34" charset="0"/>
              </a:rPr>
              <a:t>¿Cuándo y dónde se reúnen? </a:t>
            </a:r>
          </a:p>
        </p:txBody>
      </p:sp>
      <p:grpSp>
        <p:nvGrpSpPr>
          <p:cNvPr id="55" name="Grupo 54"/>
          <p:cNvGrpSpPr/>
          <p:nvPr/>
        </p:nvGrpSpPr>
        <p:grpSpPr>
          <a:xfrm>
            <a:off x="5245998" y="5454996"/>
            <a:ext cx="780146" cy="628903"/>
            <a:chOff x="1703812" y="4382161"/>
            <a:chExt cx="744554" cy="730435"/>
          </a:xfrm>
        </p:grpSpPr>
        <p:grpSp>
          <p:nvGrpSpPr>
            <p:cNvPr id="56" name="Grupo 55"/>
            <p:cNvGrpSpPr/>
            <p:nvPr/>
          </p:nvGrpSpPr>
          <p:grpSpPr>
            <a:xfrm>
              <a:off x="1703812" y="4382161"/>
              <a:ext cx="744554" cy="689009"/>
              <a:chOff x="1007388" y="5491556"/>
              <a:chExt cx="417895" cy="393538"/>
            </a:xfrm>
          </p:grpSpPr>
          <p:sp>
            <p:nvSpPr>
              <p:cNvPr id="59" name="Freeform 39"/>
              <p:cNvSpPr>
                <a:spLocks/>
              </p:cNvSpPr>
              <p:nvPr/>
            </p:nvSpPr>
            <p:spPr bwMode="auto">
              <a:xfrm>
                <a:off x="1218869" y="5686856"/>
                <a:ext cx="206414" cy="48603"/>
              </a:xfrm>
              <a:custGeom>
                <a:avLst/>
                <a:gdLst>
                  <a:gd name="T0" fmla="*/ 333 w 2703"/>
                  <a:gd name="T1" fmla="*/ 0 h 565"/>
                  <a:gd name="T2" fmla="*/ 2373 w 2703"/>
                  <a:gd name="T3" fmla="*/ 0 h 565"/>
                  <a:gd name="T4" fmla="*/ 2703 w 2703"/>
                  <a:gd name="T5" fmla="*/ 565 h 565"/>
                  <a:gd name="T6" fmla="*/ 0 w 2703"/>
                  <a:gd name="T7" fmla="*/ 565 h 565"/>
                  <a:gd name="T8" fmla="*/ 333 w 2703"/>
                  <a:gd name="T9" fmla="*/ 0 h 565"/>
                </a:gdLst>
                <a:ahLst/>
                <a:cxnLst>
                  <a:cxn ang="0">
                    <a:pos x="T0" y="T1"/>
                  </a:cxn>
                  <a:cxn ang="0">
                    <a:pos x="T2" y="T3"/>
                  </a:cxn>
                  <a:cxn ang="0">
                    <a:pos x="T4" y="T5"/>
                  </a:cxn>
                  <a:cxn ang="0">
                    <a:pos x="T6" y="T7"/>
                  </a:cxn>
                  <a:cxn ang="0">
                    <a:pos x="T8" y="T9"/>
                  </a:cxn>
                </a:cxnLst>
                <a:rect l="0" t="0" r="r" b="b"/>
                <a:pathLst>
                  <a:path w="2703" h="565">
                    <a:moveTo>
                      <a:pt x="333" y="0"/>
                    </a:moveTo>
                    <a:lnTo>
                      <a:pt x="2373" y="0"/>
                    </a:lnTo>
                    <a:lnTo>
                      <a:pt x="2703" y="565"/>
                    </a:lnTo>
                    <a:lnTo>
                      <a:pt x="0" y="565"/>
                    </a:lnTo>
                    <a:lnTo>
                      <a:pt x="333" y="0"/>
                    </a:lnTo>
                    <a:close/>
                  </a:path>
                </a:pathLst>
              </a:custGeom>
              <a:solidFill>
                <a:srgbClr val="00B050"/>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dirty="0">
                  <a:latin typeface="Century Gothic" panose="020B0502020202020204" pitchFamily="34" charset="0"/>
                </a:endParaRPr>
              </a:p>
            </p:txBody>
          </p:sp>
          <p:sp>
            <p:nvSpPr>
              <p:cNvPr id="60" name="Freeform 43"/>
              <p:cNvSpPr>
                <a:spLocks noEditPoints="1"/>
              </p:cNvSpPr>
              <p:nvPr/>
            </p:nvSpPr>
            <p:spPr bwMode="auto">
              <a:xfrm>
                <a:off x="1007388" y="5491556"/>
                <a:ext cx="302056" cy="393538"/>
              </a:xfrm>
              <a:custGeom>
                <a:avLst/>
                <a:gdLst>
                  <a:gd name="T0" fmla="*/ 1927 w 4265"/>
                  <a:gd name="T1" fmla="*/ 1167 h 5559"/>
                  <a:gd name="T2" fmla="*/ 1648 w 4265"/>
                  <a:gd name="T3" fmla="*/ 1276 h 5559"/>
                  <a:gd name="T4" fmla="*/ 1421 w 4265"/>
                  <a:gd name="T5" fmla="*/ 1462 h 5559"/>
                  <a:gd name="T6" fmla="*/ 1258 w 4265"/>
                  <a:gd name="T7" fmla="*/ 1709 h 5559"/>
                  <a:gd name="T8" fmla="*/ 1179 w 4265"/>
                  <a:gd name="T9" fmla="*/ 2000 h 5559"/>
                  <a:gd name="T10" fmla="*/ 1195 w 4265"/>
                  <a:gd name="T11" fmla="*/ 2310 h 5559"/>
                  <a:gd name="T12" fmla="*/ 1304 w 4265"/>
                  <a:gd name="T13" fmla="*/ 2589 h 5559"/>
                  <a:gd name="T14" fmla="*/ 1490 w 4265"/>
                  <a:gd name="T15" fmla="*/ 2818 h 5559"/>
                  <a:gd name="T16" fmla="*/ 1737 w 4265"/>
                  <a:gd name="T17" fmla="*/ 2979 h 5559"/>
                  <a:gd name="T18" fmla="*/ 2029 w 4265"/>
                  <a:gd name="T19" fmla="*/ 3060 h 5559"/>
                  <a:gd name="T20" fmla="*/ 2338 w 4265"/>
                  <a:gd name="T21" fmla="*/ 3044 h 5559"/>
                  <a:gd name="T22" fmla="*/ 2617 w 4265"/>
                  <a:gd name="T23" fmla="*/ 2934 h 5559"/>
                  <a:gd name="T24" fmla="*/ 2845 w 4265"/>
                  <a:gd name="T25" fmla="*/ 2748 h 5559"/>
                  <a:gd name="T26" fmla="*/ 3007 w 4265"/>
                  <a:gd name="T27" fmla="*/ 2501 h 5559"/>
                  <a:gd name="T28" fmla="*/ 3088 w 4265"/>
                  <a:gd name="T29" fmla="*/ 2210 h 5559"/>
                  <a:gd name="T30" fmla="*/ 3070 w 4265"/>
                  <a:gd name="T31" fmla="*/ 1898 h 5559"/>
                  <a:gd name="T32" fmla="*/ 2961 w 4265"/>
                  <a:gd name="T33" fmla="*/ 1621 h 5559"/>
                  <a:gd name="T34" fmla="*/ 2775 w 4265"/>
                  <a:gd name="T35" fmla="*/ 1392 h 5559"/>
                  <a:gd name="T36" fmla="*/ 2528 w 4265"/>
                  <a:gd name="T37" fmla="*/ 1231 h 5559"/>
                  <a:gd name="T38" fmla="*/ 2236 w 4265"/>
                  <a:gd name="T39" fmla="*/ 1151 h 5559"/>
                  <a:gd name="T40" fmla="*/ 2285 w 4265"/>
                  <a:gd name="T41" fmla="*/ 6 h 5559"/>
                  <a:gd name="T42" fmla="*/ 2723 w 4265"/>
                  <a:gd name="T43" fmla="*/ 84 h 5559"/>
                  <a:gd name="T44" fmla="*/ 3126 w 4265"/>
                  <a:gd name="T45" fmla="*/ 245 h 5559"/>
                  <a:gd name="T46" fmla="*/ 3482 w 4265"/>
                  <a:gd name="T47" fmla="*/ 483 h 5559"/>
                  <a:gd name="T48" fmla="*/ 3784 w 4265"/>
                  <a:gd name="T49" fmla="*/ 784 h 5559"/>
                  <a:gd name="T50" fmla="*/ 4020 w 4265"/>
                  <a:gd name="T51" fmla="*/ 1142 h 5559"/>
                  <a:gd name="T52" fmla="*/ 4183 w 4265"/>
                  <a:gd name="T53" fmla="*/ 1544 h 5559"/>
                  <a:gd name="T54" fmla="*/ 4260 w 4265"/>
                  <a:gd name="T55" fmla="*/ 1981 h 5559"/>
                  <a:gd name="T56" fmla="*/ 4251 w 4265"/>
                  <a:gd name="T57" fmla="*/ 2387 h 5559"/>
                  <a:gd name="T58" fmla="*/ 3088 w 4265"/>
                  <a:gd name="T59" fmla="*/ 2700 h 5559"/>
                  <a:gd name="T60" fmla="*/ 2589 w 4265"/>
                  <a:gd name="T61" fmla="*/ 4985 h 5559"/>
                  <a:gd name="T62" fmla="*/ 376 w 4265"/>
                  <a:gd name="T63" fmla="*/ 3342 h 5559"/>
                  <a:gd name="T64" fmla="*/ 174 w 4265"/>
                  <a:gd name="T65" fmla="*/ 2976 h 5559"/>
                  <a:gd name="T66" fmla="*/ 45 w 4265"/>
                  <a:gd name="T67" fmla="*/ 2569 h 5559"/>
                  <a:gd name="T68" fmla="*/ 0 w 4265"/>
                  <a:gd name="T69" fmla="*/ 2133 h 5559"/>
                  <a:gd name="T70" fmla="*/ 47 w 4265"/>
                  <a:gd name="T71" fmla="*/ 1686 h 5559"/>
                  <a:gd name="T72" fmla="*/ 182 w 4265"/>
                  <a:gd name="T73" fmla="*/ 1270 h 5559"/>
                  <a:gd name="T74" fmla="*/ 395 w 4265"/>
                  <a:gd name="T75" fmla="*/ 898 h 5559"/>
                  <a:gd name="T76" fmla="*/ 676 w 4265"/>
                  <a:gd name="T77" fmla="*/ 576 h 5559"/>
                  <a:gd name="T78" fmla="*/ 1016 w 4265"/>
                  <a:gd name="T79" fmla="*/ 317 h 5559"/>
                  <a:gd name="T80" fmla="*/ 1404 w 4265"/>
                  <a:gd name="T81" fmla="*/ 129 h 5559"/>
                  <a:gd name="T82" fmla="*/ 1832 w 4265"/>
                  <a:gd name="T83" fmla="*/ 22 h 5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5" h="5559">
                    <a:moveTo>
                      <a:pt x="2133" y="1145"/>
                    </a:moveTo>
                    <a:lnTo>
                      <a:pt x="2029" y="1151"/>
                    </a:lnTo>
                    <a:lnTo>
                      <a:pt x="1927" y="1167"/>
                    </a:lnTo>
                    <a:lnTo>
                      <a:pt x="1830" y="1194"/>
                    </a:lnTo>
                    <a:lnTo>
                      <a:pt x="1737" y="1231"/>
                    </a:lnTo>
                    <a:lnTo>
                      <a:pt x="1648" y="1276"/>
                    </a:lnTo>
                    <a:lnTo>
                      <a:pt x="1565" y="1330"/>
                    </a:lnTo>
                    <a:lnTo>
                      <a:pt x="1490" y="1392"/>
                    </a:lnTo>
                    <a:lnTo>
                      <a:pt x="1421" y="1462"/>
                    </a:lnTo>
                    <a:lnTo>
                      <a:pt x="1358" y="1539"/>
                    </a:lnTo>
                    <a:lnTo>
                      <a:pt x="1304" y="1621"/>
                    </a:lnTo>
                    <a:lnTo>
                      <a:pt x="1258" y="1709"/>
                    </a:lnTo>
                    <a:lnTo>
                      <a:pt x="1222" y="1802"/>
                    </a:lnTo>
                    <a:lnTo>
                      <a:pt x="1195" y="1898"/>
                    </a:lnTo>
                    <a:lnTo>
                      <a:pt x="1179" y="2000"/>
                    </a:lnTo>
                    <a:lnTo>
                      <a:pt x="1174" y="2104"/>
                    </a:lnTo>
                    <a:lnTo>
                      <a:pt x="1179" y="2210"/>
                    </a:lnTo>
                    <a:lnTo>
                      <a:pt x="1195" y="2310"/>
                    </a:lnTo>
                    <a:lnTo>
                      <a:pt x="1222" y="2408"/>
                    </a:lnTo>
                    <a:lnTo>
                      <a:pt x="1258" y="2501"/>
                    </a:lnTo>
                    <a:lnTo>
                      <a:pt x="1304" y="2589"/>
                    </a:lnTo>
                    <a:lnTo>
                      <a:pt x="1358" y="2671"/>
                    </a:lnTo>
                    <a:lnTo>
                      <a:pt x="1421" y="2748"/>
                    </a:lnTo>
                    <a:lnTo>
                      <a:pt x="1490" y="2818"/>
                    </a:lnTo>
                    <a:lnTo>
                      <a:pt x="1565" y="2879"/>
                    </a:lnTo>
                    <a:lnTo>
                      <a:pt x="1648" y="2934"/>
                    </a:lnTo>
                    <a:lnTo>
                      <a:pt x="1737" y="2979"/>
                    </a:lnTo>
                    <a:lnTo>
                      <a:pt x="1830" y="3017"/>
                    </a:lnTo>
                    <a:lnTo>
                      <a:pt x="1927" y="3044"/>
                    </a:lnTo>
                    <a:lnTo>
                      <a:pt x="2029" y="3060"/>
                    </a:lnTo>
                    <a:lnTo>
                      <a:pt x="2133" y="3065"/>
                    </a:lnTo>
                    <a:lnTo>
                      <a:pt x="2236" y="3060"/>
                    </a:lnTo>
                    <a:lnTo>
                      <a:pt x="2338" y="3044"/>
                    </a:lnTo>
                    <a:lnTo>
                      <a:pt x="2437" y="3017"/>
                    </a:lnTo>
                    <a:lnTo>
                      <a:pt x="2528" y="2979"/>
                    </a:lnTo>
                    <a:lnTo>
                      <a:pt x="2617" y="2934"/>
                    </a:lnTo>
                    <a:lnTo>
                      <a:pt x="2700" y="2879"/>
                    </a:lnTo>
                    <a:lnTo>
                      <a:pt x="2775" y="2818"/>
                    </a:lnTo>
                    <a:lnTo>
                      <a:pt x="2845" y="2748"/>
                    </a:lnTo>
                    <a:lnTo>
                      <a:pt x="2907" y="2671"/>
                    </a:lnTo>
                    <a:lnTo>
                      <a:pt x="2961" y="2589"/>
                    </a:lnTo>
                    <a:lnTo>
                      <a:pt x="3007" y="2501"/>
                    </a:lnTo>
                    <a:lnTo>
                      <a:pt x="3043" y="2408"/>
                    </a:lnTo>
                    <a:lnTo>
                      <a:pt x="3070" y="2310"/>
                    </a:lnTo>
                    <a:lnTo>
                      <a:pt x="3088" y="2210"/>
                    </a:lnTo>
                    <a:lnTo>
                      <a:pt x="3093" y="2104"/>
                    </a:lnTo>
                    <a:lnTo>
                      <a:pt x="3088" y="2000"/>
                    </a:lnTo>
                    <a:lnTo>
                      <a:pt x="3070" y="1898"/>
                    </a:lnTo>
                    <a:lnTo>
                      <a:pt x="3043" y="1802"/>
                    </a:lnTo>
                    <a:lnTo>
                      <a:pt x="3007" y="1709"/>
                    </a:lnTo>
                    <a:lnTo>
                      <a:pt x="2961" y="1621"/>
                    </a:lnTo>
                    <a:lnTo>
                      <a:pt x="2907" y="1539"/>
                    </a:lnTo>
                    <a:lnTo>
                      <a:pt x="2845" y="1462"/>
                    </a:lnTo>
                    <a:lnTo>
                      <a:pt x="2775" y="1392"/>
                    </a:lnTo>
                    <a:lnTo>
                      <a:pt x="2700" y="1330"/>
                    </a:lnTo>
                    <a:lnTo>
                      <a:pt x="2617" y="1276"/>
                    </a:lnTo>
                    <a:lnTo>
                      <a:pt x="2528" y="1231"/>
                    </a:lnTo>
                    <a:lnTo>
                      <a:pt x="2437" y="1194"/>
                    </a:lnTo>
                    <a:lnTo>
                      <a:pt x="2338" y="1167"/>
                    </a:lnTo>
                    <a:lnTo>
                      <a:pt x="2236" y="1151"/>
                    </a:lnTo>
                    <a:lnTo>
                      <a:pt x="2133" y="1145"/>
                    </a:lnTo>
                    <a:close/>
                    <a:moveTo>
                      <a:pt x="2133" y="0"/>
                    </a:moveTo>
                    <a:lnTo>
                      <a:pt x="2285" y="6"/>
                    </a:lnTo>
                    <a:lnTo>
                      <a:pt x="2435" y="22"/>
                    </a:lnTo>
                    <a:lnTo>
                      <a:pt x="2580" y="48"/>
                    </a:lnTo>
                    <a:lnTo>
                      <a:pt x="2723" y="84"/>
                    </a:lnTo>
                    <a:lnTo>
                      <a:pt x="2861" y="129"/>
                    </a:lnTo>
                    <a:lnTo>
                      <a:pt x="2995" y="183"/>
                    </a:lnTo>
                    <a:lnTo>
                      <a:pt x="3126" y="245"/>
                    </a:lnTo>
                    <a:lnTo>
                      <a:pt x="3249" y="317"/>
                    </a:lnTo>
                    <a:lnTo>
                      <a:pt x="3369" y="396"/>
                    </a:lnTo>
                    <a:lnTo>
                      <a:pt x="3482" y="483"/>
                    </a:lnTo>
                    <a:lnTo>
                      <a:pt x="3589" y="576"/>
                    </a:lnTo>
                    <a:lnTo>
                      <a:pt x="3689" y="676"/>
                    </a:lnTo>
                    <a:lnTo>
                      <a:pt x="3784" y="784"/>
                    </a:lnTo>
                    <a:lnTo>
                      <a:pt x="3870" y="898"/>
                    </a:lnTo>
                    <a:lnTo>
                      <a:pt x="3949" y="1016"/>
                    </a:lnTo>
                    <a:lnTo>
                      <a:pt x="4020" y="1142"/>
                    </a:lnTo>
                    <a:lnTo>
                      <a:pt x="4083" y="1270"/>
                    </a:lnTo>
                    <a:lnTo>
                      <a:pt x="4138" y="1405"/>
                    </a:lnTo>
                    <a:lnTo>
                      <a:pt x="4183" y="1544"/>
                    </a:lnTo>
                    <a:lnTo>
                      <a:pt x="4219" y="1686"/>
                    </a:lnTo>
                    <a:lnTo>
                      <a:pt x="4244" y="1832"/>
                    </a:lnTo>
                    <a:lnTo>
                      <a:pt x="4260" y="1981"/>
                    </a:lnTo>
                    <a:lnTo>
                      <a:pt x="4265" y="2133"/>
                    </a:lnTo>
                    <a:lnTo>
                      <a:pt x="4262" y="2262"/>
                    </a:lnTo>
                    <a:lnTo>
                      <a:pt x="4251" y="2387"/>
                    </a:lnTo>
                    <a:lnTo>
                      <a:pt x="4231" y="2512"/>
                    </a:lnTo>
                    <a:lnTo>
                      <a:pt x="3199" y="2512"/>
                    </a:lnTo>
                    <a:lnTo>
                      <a:pt x="3088" y="2700"/>
                    </a:lnTo>
                    <a:lnTo>
                      <a:pt x="2642" y="3459"/>
                    </a:lnTo>
                    <a:lnTo>
                      <a:pt x="2589" y="3548"/>
                    </a:lnTo>
                    <a:lnTo>
                      <a:pt x="2589" y="4985"/>
                    </a:lnTo>
                    <a:lnTo>
                      <a:pt x="2133" y="5559"/>
                    </a:lnTo>
                    <a:lnTo>
                      <a:pt x="460" y="3453"/>
                    </a:lnTo>
                    <a:lnTo>
                      <a:pt x="376" y="3342"/>
                    </a:lnTo>
                    <a:lnTo>
                      <a:pt x="301" y="3224"/>
                    </a:lnTo>
                    <a:lnTo>
                      <a:pt x="233" y="3103"/>
                    </a:lnTo>
                    <a:lnTo>
                      <a:pt x="174" y="2976"/>
                    </a:lnTo>
                    <a:lnTo>
                      <a:pt x="122" y="2845"/>
                    </a:lnTo>
                    <a:lnTo>
                      <a:pt x="79" y="2709"/>
                    </a:lnTo>
                    <a:lnTo>
                      <a:pt x="45" y="2569"/>
                    </a:lnTo>
                    <a:lnTo>
                      <a:pt x="20" y="2428"/>
                    </a:lnTo>
                    <a:lnTo>
                      <a:pt x="5" y="2281"/>
                    </a:lnTo>
                    <a:lnTo>
                      <a:pt x="0" y="2133"/>
                    </a:lnTo>
                    <a:lnTo>
                      <a:pt x="5" y="1981"/>
                    </a:lnTo>
                    <a:lnTo>
                      <a:pt x="21" y="1832"/>
                    </a:lnTo>
                    <a:lnTo>
                      <a:pt x="47" y="1686"/>
                    </a:lnTo>
                    <a:lnTo>
                      <a:pt x="82" y="1544"/>
                    </a:lnTo>
                    <a:lnTo>
                      <a:pt x="129" y="1405"/>
                    </a:lnTo>
                    <a:lnTo>
                      <a:pt x="182" y="1270"/>
                    </a:lnTo>
                    <a:lnTo>
                      <a:pt x="245" y="1142"/>
                    </a:lnTo>
                    <a:lnTo>
                      <a:pt x="317" y="1016"/>
                    </a:lnTo>
                    <a:lnTo>
                      <a:pt x="395" y="898"/>
                    </a:lnTo>
                    <a:lnTo>
                      <a:pt x="481" y="784"/>
                    </a:lnTo>
                    <a:lnTo>
                      <a:pt x="576" y="676"/>
                    </a:lnTo>
                    <a:lnTo>
                      <a:pt x="676" y="576"/>
                    </a:lnTo>
                    <a:lnTo>
                      <a:pt x="784" y="483"/>
                    </a:lnTo>
                    <a:lnTo>
                      <a:pt x="896" y="396"/>
                    </a:lnTo>
                    <a:lnTo>
                      <a:pt x="1016" y="317"/>
                    </a:lnTo>
                    <a:lnTo>
                      <a:pt x="1141" y="245"/>
                    </a:lnTo>
                    <a:lnTo>
                      <a:pt x="1270" y="183"/>
                    </a:lnTo>
                    <a:lnTo>
                      <a:pt x="1404" y="129"/>
                    </a:lnTo>
                    <a:lnTo>
                      <a:pt x="1542" y="84"/>
                    </a:lnTo>
                    <a:lnTo>
                      <a:pt x="1685" y="48"/>
                    </a:lnTo>
                    <a:lnTo>
                      <a:pt x="1832" y="22"/>
                    </a:lnTo>
                    <a:lnTo>
                      <a:pt x="1981" y="6"/>
                    </a:lnTo>
                    <a:lnTo>
                      <a:pt x="2133" y="0"/>
                    </a:lnTo>
                    <a:close/>
                  </a:path>
                </a:pathLst>
              </a:custGeom>
              <a:solidFill>
                <a:srgbClr val="0070C0"/>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dirty="0">
                  <a:latin typeface="Century Gothic" panose="020B0502020202020204" pitchFamily="34" charset="0"/>
                </a:endParaRPr>
              </a:p>
            </p:txBody>
          </p:sp>
        </p:grpSp>
        <p:sp>
          <p:nvSpPr>
            <p:cNvPr id="57" name="Freeform 119"/>
            <p:cNvSpPr>
              <a:spLocks noEditPoints="1"/>
            </p:cNvSpPr>
            <p:nvPr/>
          </p:nvSpPr>
          <p:spPr bwMode="auto">
            <a:xfrm>
              <a:off x="2066098" y="4827423"/>
              <a:ext cx="382268" cy="257368"/>
            </a:xfrm>
            <a:custGeom>
              <a:avLst/>
              <a:gdLst>
                <a:gd name="T0" fmla="*/ 63 w 66"/>
                <a:gd name="T1" fmla="*/ 0 h 57"/>
                <a:gd name="T2" fmla="*/ 57 w 66"/>
                <a:gd name="T3" fmla="*/ 0 h 57"/>
                <a:gd name="T4" fmla="*/ 57 w 66"/>
                <a:gd name="T5" fmla="*/ 6 h 57"/>
                <a:gd name="T6" fmla="*/ 53 w 66"/>
                <a:gd name="T7" fmla="*/ 9 h 57"/>
                <a:gd name="T8" fmla="*/ 49 w 66"/>
                <a:gd name="T9" fmla="*/ 9 h 57"/>
                <a:gd name="T10" fmla="*/ 46 w 66"/>
                <a:gd name="T11" fmla="*/ 6 h 57"/>
                <a:gd name="T12" fmla="*/ 46 w 66"/>
                <a:gd name="T13" fmla="*/ 0 h 57"/>
                <a:gd name="T14" fmla="*/ 19 w 66"/>
                <a:gd name="T15" fmla="*/ 0 h 57"/>
                <a:gd name="T16" fmla="*/ 19 w 66"/>
                <a:gd name="T17" fmla="*/ 6 h 57"/>
                <a:gd name="T18" fmla="*/ 15 w 66"/>
                <a:gd name="T19" fmla="*/ 9 h 57"/>
                <a:gd name="T20" fmla="*/ 11 w 66"/>
                <a:gd name="T21" fmla="*/ 9 h 57"/>
                <a:gd name="T22" fmla="*/ 8 w 66"/>
                <a:gd name="T23" fmla="*/ 6 h 57"/>
                <a:gd name="T24" fmla="*/ 8 w 66"/>
                <a:gd name="T25" fmla="*/ 0 h 57"/>
                <a:gd name="T26" fmla="*/ 3 w 66"/>
                <a:gd name="T27" fmla="*/ 0 h 57"/>
                <a:gd name="T28" fmla="*/ 0 w 66"/>
                <a:gd name="T29" fmla="*/ 4 h 57"/>
                <a:gd name="T30" fmla="*/ 0 w 66"/>
                <a:gd name="T31" fmla="*/ 53 h 57"/>
                <a:gd name="T32" fmla="*/ 3 w 66"/>
                <a:gd name="T33" fmla="*/ 57 h 57"/>
                <a:gd name="T34" fmla="*/ 63 w 66"/>
                <a:gd name="T35" fmla="*/ 57 h 57"/>
                <a:gd name="T36" fmla="*/ 66 w 66"/>
                <a:gd name="T37" fmla="*/ 53 h 57"/>
                <a:gd name="T38" fmla="*/ 66 w 66"/>
                <a:gd name="T39" fmla="*/ 4 h 57"/>
                <a:gd name="T40" fmla="*/ 63 w 66"/>
                <a:gd name="T41" fmla="*/ 0 h 57"/>
                <a:gd name="T42" fmla="*/ 60 w 66"/>
                <a:gd name="T43" fmla="*/ 53 h 57"/>
                <a:gd name="T44" fmla="*/ 5 w 66"/>
                <a:gd name="T45" fmla="*/ 53 h 57"/>
                <a:gd name="T46" fmla="*/ 5 w 66"/>
                <a:gd name="T47" fmla="*/ 19 h 57"/>
                <a:gd name="T48" fmla="*/ 60 w 66"/>
                <a:gd name="T49" fmla="*/ 19 h 57"/>
                <a:gd name="T50" fmla="*/ 60 w 66"/>
                <a:gd name="T51"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7">
                  <a:moveTo>
                    <a:pt x="63" y="0"/>
                  </a:moveTo>
                  <a:cubicBezTo>
                    <a:pt x="57" y="0"/>
                    <a:pt x="57" y="0"/>
                    <a:pt x="57" y="0"/>
                  </a:cubicBezTo>
                  <a:cubicBezTo>
                    <a:pt x="57" y="6"/>
                    <a:pt x="57" y="6"/>
                    <a:pt x="57" y="6"/>
                  </a:cubicBezTo>
                  <a:cubicBezTo>
                    <a:pt x="57" y="8"/>
                    <a:pt x="55" y="9"/>
                    <a:pt x="53" y="9"/>
                  </a:cubicBezTo>
                  <a:cubicBezTo>
                    <a:pt x="49" y="9"/>
                    <a:pt x="49" y="9"/>
                    <a:pt x="49" y="9"/>
                  </a:cubicBezTo>
                  <a:cubicBezTo>
                    <a:pt x="47" y="9"/>
                    <a:pt x="46" y="8"/>
                    <a:pt x="46" y="6"/>
                  </a:cubicBezTo>
                  <a:cubicBezTo>
                    <a:pt x="46" y="0"/>
                    <a:pt x="46" y="0"/>
                    <a:pt x="46" y="0"/>
                  </a:cubicBezTo>
                  <a:cubicBezTo>
                    <a:pt x="19" y="0"/>
                    <a:pt x="19" y="0"/>
                    <a:pt x="19" y="0"/>
                  </a:cubicBezTo>
                  <a:cubicBezTo>
                    <a:pt x="19" y="6"/>
                    <a:pt x="19" y="6"/>
                    <a:pt x="19" y="6"/>
                  </a:cubicBezTo>
                  <a:cubicBezTo>
                    <a:pt x="19" y="8"/>
                    <a:pt x="17" y="9"/>
                    <a:pt x="15" y="9"/>
                  </a:cubicBezTo>
                  <a:cubicBezTo>
                    <a:pt x="11" y="9"/>
                    <a:pt x="11" y="9"/>
                    <a:pt x="11" y="9"/>
                  </a:cubicBezTo>
                  <a:cubicBezTo>
                    <a:pt x="9" y="9"/>
                    <a:pt x="8" y="8"/>
                    <a:pt x="8" y="6"/>
                  </a:cubicBezTo>
                  <a:cubicBezTo>
                    <a:pt x="8" y="0"/>
                    <a:pt x="8" y="0"/>
                    <a:pt x="8" y="0"/>
                  </a:cubicBezTo>
                  <a:cubicBezTo>
                    <a:pt x="3" y="0"/>
                    <a:pt x="3" y="0"/>
                    <a:pt x="3" y="0"/>
                  </a:cubicBezTo>
                  <a:cubicBezTo>
                    <a:pt x="1" y="0"/>
                    <a:pt x="0" y="2"/>
                    <a:pt x="0" y="4"/>
                  </a:cubicBezTo>
                  <a:cubicBezTo>
                    <a:pt x="0" y="53"/>
                    <a:pt x="0" y="53"/>
                    <a:pt x="0" y="53"/>
                  </a:cubicBezTo>
                  <a:cubicBezTo>
                    <a:pt x="0" y="55"/>
                    <a:pt x="1" y="57"/>
                    <a:pt x="3" y="57"/>
                  </a:cubicBezTo>
                  <a:cubicBezTo>
                    <a:pt x="63" y="57"/>
                    <a:pt x="63" y="57"/>
                    <a:pt x="63" y="57"/>
                  </a:cubicBezTo>
                  <a:cubicBezTo>
                    <a:pt x="65" y="57"/>
                    <a:pt x="66" y="55"/>
                    <a:pt x="66" y="53"/>
                  </a:cubicBezTo>
                  <a:cubicBezTo>
                    <a:pt x="66" y="4"/>
                    <a:pt x="66" y="4"/>
                    <a:pt x="66" y="4"/>
                  </a:cubicBezTo>
                  <a:cubicBezTo>
                    <a:pt x="66" y="2"/>
                    <a:pt x="65" y="0"/>
                    <a:pt x="63" y="0"/>
                  </a:cubicBezTo>
                  <a:close/>
                  <a:moveTo>
                    <a:pt x="60" y="53"/>
                  </a:moveTo>
                  <a:cubicBezTo>
                    <a:pt x="5" y="53"/>
                    <a:pt x="5" y="53"/>
                    <a:pt x="5" y="53"/>
                  </a:cubicBezTo>
                  <a:cubicBezTo>
                    <a:pt x="5" y="19"/>
                    <a:pt x="5" y="19"/>
                    <a:pt x="5" y="19"/>
                  </a:cubicBezTo>
                  <a:cubicBezTo>
                    <a:pt x="60" y="19"/>
                    <a:pt x="60" y="19"/>
                    <a:pt x="60" y="19"/>
                  </a:cubicBezTo>
                  <a:lnTo>
                    <a:pt x="60" y="53"/>
                  </a:ln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
          <p:nvSpPr>
            <p:cNvPr id="58" name="CuadroTexto 57"/>
            <p:cNvSpPr txBox="1"/>
            <p:nvPr/>
          </p:nvSpPr>
          <p:spPr>
            <a:xfrm>
              <a:off x="2097118" y="4857902"/>
              <a:ext cx="320225" cy="254694"/>
            </a:xfrm>
            <a:prstGeom prst="rect">
              <a:avLst/>
            </a:prstGeom>
            <a:noFill/>
          </p:spPr>
          <p:txBody>
            <a:bodyPr wrap="square" rtlCol="0">
              <a:spAutoFit/>
            </a:bodyPr>
            <a:lstStyle/>
            <a:p>
              <a:pPr lvl="0" algn="ctr"/>
              <a:r>
                <a:rPr lang="es-CO" sz="825" b="1" dirty="0">
                  <a:solidFill>
                    <a:srgbClr val="0070C0"/>
                  </a:solidFill>
                  <a:latin typeface="Century Gothic" panose="020B0502020202020204" pitchFamily="34" charset="0"/>
                  <a:cs typeface="Arial" panose="020B0604020202020204" pitchFamily="34" charset="0"/>
                </a:rPr>
                <a:t>24</a:t>
              </a:r>
            </a:p>
          </p:txBody>
        </p:sp>
      </p:grpSp>
      <p:sp>
        <p:nvSpPr>
          <p:cNvPr id="61" name="CuadroTexto 60"/>
          <p:cNvSpPr txBox="1"/>
          <p:nvPr/>
        </p:nvSpPr>
        <p:spPr>
          <a:xfrm>
            <a:off x="6172349" y="5427293"/>
            <a:ext cx="5271016" cy="1323439"/>
          </a:xfrm>
          <a:prstGeom prst="rect">
            <a:avLst/>
          </a:prstGeom>
          <a:noFill/>
        </p:spPr>
        <p:txBody>
          <a:bodyPr wrap="square" rtlCol="0">
            <a:spAutoFit/>
          </a:bodyPr>
          <a:lstStyle/>
          <a:p>
            <a:pPr marL="171450" indent="-171450" algn="just">
              <a:buFont typeface="Arial" panose="020B0604020202020204" pitchFamily="34" charset="0"/>
              <a:buChar char="•"/>
            </a:pPr>
            <a:r>
              <a:rPr lang="es-CO" sz="1600" dirty="0">
                <a:latin typeface="Century Gothic" panose="020B0502020202020204" pitchFamily="34" charset="0"/>
                <a:cs typeface="Arial" panose="020B0604020202020204" pitchFamily="34" charset="0"/>
              </a:rPr>
              <a:t>Se reúnen por lo menos una (1) vez cada tres (3) meses</a:t>
            </a:r>
            <a:r>
              <a:rPr lang="es-ES" sz="1600" dirty="0">
                <a:latin typeface="Century Gothic" panose="020B0502020202020204" pitchFamily="34" charset="0"/>
                <a:cs typeface="Arial" panose="020B0604020202020204" pitchFamily="34" charset="0"/>
              </a:rPr>
              <a:t>, o de manera extraordinaria de acuerdo a la necesidad.</a:t>
            </a:r>
          </a:p>
          <a:p>
            <a:pPr marL="171450" indent="-171450" algn="just">
              <a:buFont typeface="Arial" panose="020B0604020202020204" pitchFamily="34" charset="0"/>
              <a:buChar char="•"/>
            </a:pPr>
            <a:r>
              <a:rPr lang="es-CO" sz="1600" dirty="0">
                <a:latin typeface="Century Gothic" panose="020B0502020202020204" pitchFamily="34" charset="0"/>
                <a:cs typeface="Arial" panose="020B0604020202020204" pitchFamily="34" charset="0"/>
              </a:rPr>
              <a:t>Las sesiones se podrán celebrar de manera virtual o presencial.</a:t>
            </a:r>
          </a:p>
        </p:txBody>
      </p:sp>
      <p:sp>
        <p:nvSpPr>
          <p:cNvPr id="62" name="CuadroTexto 61"/>
          <p:cNvSpPr txBox="1"/>
          <p:nvPr/>
        </p:nvSpPr>
        <p:spPr>
          <a:xfrm>
            <a:off x="1929407" y="2391072"/>
            <a:ext cx="2490899" cy="830997"/>
          </a:xfrm>
          <a:prstGeom prst="rect">
            <a:avLst/>
          </a:prstGeom>
          <a:noFill/>
        </p:spPr>
        <p:txBody>
          <a:bodyPr wrap="square" rtlCol="0">
            <a:spAutoFit/>
          </a:bodyPr>
          <a:lstStyle/>
          <a:p>
            <a:pPr algn="ctr"/>
            <a:r>
              <a:rPr lang="es-CO" sz="2400" b="1" dirty="0">
                <a:solidFill>
                  <a:srgbClr val="264FC6"/>
                </a:solidFill>
                <a:latin typeface="Century Gothic" panose="020B0502020202020204" pitchFamily="34" charset="0"/>
                <a:cs typeface="Arial" panose="020B0604020202020204" pitchFamily="34" charset="0"/>
              </a:rPr>
              <a:t>¿Quienes lo conforman?</a:t>
            </a:r>
          </a:p>
        </p:txBody>
      </p:sp>
      <p:cxnSp>
        <p:nvCxnSpPr>
          <p:cNvPr id="63" name="Conector recto 62"/>
          <p:cNvCxnSpPr/>
          <p:nvPr/>
        </p:nvCxnSpPr>
        <p:spPr>
          <a:xfrm flipH="1">
            <a:off x="4772961" y="2324470"/>
            <a:ext cx="6223" cy="4230066"/>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V="1">
            <a:off x="5079772" y="4529463"/>
            <a:ext cx="6620321" cy="2812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5" name="Group 99"/>
          <p:cNvGrpSpPr/>
          <p:nvPr/>
        </p:nvGrpSpPr>
        <p:grpSpPr>
          <a:xfrm>
            <a:off x="556387" y="2383545"/>
            <a:ext cx="1408922" cy="756460"/>
            <a:chOff x="-534988" y="385763"/>
            <a:chExt cx="7991476" cy="3829050"/>
          </a:xfrm>
          <a:solidFill>
            <a:schemeClr val="bg1">
              <a:lumMod val="50000"/>
            </a:schemeClr>
          </a:solidFill>
        </p:grpSpPr>
        <p:sp>
          <p:nvSpPr>
            <p:cNvPr id="66" name="Freeform 18"/>
            <p:cNvSpPr>
              <a:spLocks/>
            </p:cNvSpPr>
            <p:nvPr/>
          </p:nvSpPr>
          <p:spPr bwMode="auto">
            <a:xfrm>
              <a:off x="1703387" y="2752725"/>
              <a:ext cx="3519488" cy="1462088"/>
            </a:xfrm>
            <a:custGeom>
              <a:avLst/>
              <a:gdLst>
                <a:gd name="T0" fmla="*/ 768 w 2217"/>
                <a:gd name="T1" fmla="*/ 41 h 921"/>
                <a:gd name="T2" fmla="*/ 803 w 2217"/>
                <a:gd name="T3" fmla="*/ 153 h 921"/>
                <a:gd name="T4" fmla="*/ 850 w 2217"/>
                <a:gd name="T5" fmla="*/ 293 h 921"/>
                <a:gd name="T6" fmla="*/ 899 w 2217"/>
                <a:gd name="T7" fmla="*/ 440 h 921"/>
                <a:gd name="T8" fmla="*/ 942 w 2217"/>
                <a:gd name="T9" fmla="*/ 562 h 921"/>
                <a:gd name="T10" fmla="*/ 968 w 2217"/>
                <a:gd name="T11" fmla="*/ 632 h 921"/>
                <a:gd name="T12" fmla="*/ 971 w 2217"/>
                <a:gd name="T13" fmla="*/ 142 h 921"/>
                <a:gd name="T14" fmla="*/ 973 w 2217"/>
                <a:gd name="T15" fmla="*/ 46 h 921"/>
                <a:gd name="T16" fmla="*/ 1105 w 2217"/>
                <a:gd name="T17" fmla="*/ 70 h 921"/>
                <a:gd name="T18" fmla="*/ 1243 w 2217"/>
                <a:gd name="T19" fmla="*/ 44 h 921"/>
                <a:gd name="T20" fmla="*/ 1243 w 2217"/>
                <a:gd name="T21" fmla="*/ 142 h 921"/>
                <a:gd name="T22" fmla="*/ 1246 w 2217"/>
                <a:gd name="T23" fmla="*/ 632 h 921"/>
                <a:gd name="T24" fmla="*/ 1272 w 2217"/>
                <a:gd name="T25" fmla="*/ 562 h 921"/>
                <a:gd name="T26" fmla="*/ 1313 w 2217"/>
                <a:gd name="T27" fmla="*/ 440 h 921"/>
                <a:gd name="T28" fmla="*/ 1364 w 2217"/>
                <a:gd name="T29" fmla="*/ 293 h 921"/>
                <a:gd name="T30" fmla="*/ 1411 w 2217"/>
                <a:gd name="T31" fmla="*/ 153 h 921"/>
                <a:gd name="T32" fmla="*/ 1446 w 2217"/>
                <a:gd name="T33" fmla="*/ 43 h 921"/>
                <a:gd name="T34" fmla="*/ 1557 w 2217"/>
                <a:gd name="T35" fmla="*/ 35 h 921"/>
                <a:gd name="T36" fmla="*/ 1753 w 2217"/>
                <a:gd name="T37" fmla="*/ 113 h 921"/>
                <a:gd name="T38" fmla="*/ 1800 w 2217"/>
                <a:gd name="T39" fmla="*/ 131 h 921"/>
                <a:gd name="T40" fmla="*/ 1878 w 2217"/>
                <a:gd name="T41" fmla="*/ 163 h 921"/>
                <a:gd name="T42" fmla="*/ 1959 w 2217"/>
                <a:gd name="T43" fmla="*/ 198 h 921"/>
                <a:gd name="T44" fmla="*/ 1999 w 2217"/>
                <a:gd name="T45" fmla="*/ 217 h 921"/>
                <a:gd name="T46" fmla="*/ 2010 w 2217"/>
                <a:gd name="T47" fmla="*/ 221 h 921"/>
                <a:gd name="T48" fmla="*/ 2016 w 2217"/>
                <a:gd name="T49" fmla="*/ 224 h 921"/>
                <a:gd name="T50" fmla="*/ 2051 w 2217"/>
                <a:gd name="T51" fmla="*/ 258 h 921"/>
                <a:gd name="T52" fmla="*/ 2080 w 2217"/>
                <a:gd name="T53" fmla="*/ 295 h 921"/>
                <a:gd name="T54" fmla="*/ 2095 w 2217"/>
                <a:gd name="T55" fmla="*/ 324 h 921"/>
                <a:gd name="T56" fmla="*/ 2124 w 2217"/>
                <a:gd name="T57" fmla="*/ 415 h 921"/>
                <a:gd name="T58" fmla="*/ 2168 w 2217"/>
                <a:gd name="T59" fmla="*/ 554 h 921"/>
                <a:gd name="T60" fmla="*/ 2205 w 2217"/>
                <a:gd name="T61" fmla="*/ 683 h 921"/>
                <a:gd name="T62" fmla="*/ 2217 w 2217"/>
                <a:gd name="T63" fmla="*/ 739 h 921"/>
                <a:gd name="T64" fmla="*/ 2187 w 2217"/>
                <a:gd name="T65" fmla="*/ 841 h 921"/>
                <a:gd name="T66" fmla="*/ 2107 w 2217"/>
                <a:gd name="T67" fmla="*/ 907 h 921"/>
                <a:gd name="T68" fmla="*/ 181 w 2217"/>
                <a:gd name="T69" fmla="*/ 921 h 921"/>
                <a:gd name="T70" fmla="*/ 79 w 2217"/>
                <a:gd name="T71" fmla="*/ 890 h 921"/>
                <a:gd name="T72" fmla="*/ 13 w 2217"/>
                <a:gd name="T73" fmla="*/ 811 h 921"/>
                <a:gd name="T74" fmla="*/ 1 w 2217"/>
                <a:gd name="T75" fmla="*/ 712 h 921"/>
                <a:gd name="T76" fmla="*/ 32 w 2217"/>
                <a:gd name="T77" fmla="*/ 600 h 921"/>
                <a:gd name="T78" fmla="*/ 76 w 2217"/>
                <a:gd name="T79" fmla="*/ 458 h 921"/>
                <a:gd name="T80" fmla="*/ 114 w 2217"/>
                <a:gd name="T81" fmla="*/ 342 h 921"/>
                <a:gd name="T82" fmla="*/ 123 w 2217"/>
                <a:gd name="T83" fmla="*/ 313 h 921"/>
                <a:gd name="T84" fmla="*/ 134 w 2217"/>
                <a:gd name="T85" fmla="*/ 290 h 921"/>
                <a:gd name="T86" fmla="*/ 168 w 2217"/>
                <a:gd name="T87" fmla="*/ 252 h 921"/>
                <a:gd name="T88" fmla="*/ 195 w 2217"/>
                <a:gd name="T89" fmla="*/ 226 h 921"/>
                <a:gd name="T90" fmla="*/ 203 w 2217"/>
                <a:gd name="T91" fmla="*/ 221 h 921"/>
                <a:gd name="T92" fmla="*/ 213 w 2217"/>
                <a:gd name="T93" fmla="*/ 215 h 921"/>
                <a:gd name="T94" fmla="*/ 255 w 2217"/>
                <a:gd name="T95" fmla="*/ 197 h 921"/>
                <a:gd name="T96" fmla="*/ 336 w 2217"/>
                <a:gd name="T97" fmla="*/ 163 h 921"/>
                <a:gd name="T98" fmla="*/ 414 w 2217"/>
                <a:gd name="T99" fmla="*/ 131 h 921"/>
                <a:gd name="T100" fmla="*/ 461 w 2217"/>
                <a:gd name="T101" fmla="*/ 111 h 921"/>
                <a:gd name="T102" fmla="*/ 656 w 2217"/>
                <a:gd name="T103" fmla="*/ 35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7" h="921">
                  <a:moveTo>
                    <a:pt x="756" y="0"/>
                  </a:moveTo>
                  <a:lnTo>
                    <a:pt x="760" y="17"/>
                  </a:lnTo>
                  <a:lnTo>
                    <a:pt x="768" y="41"/>
                  </a:lnTo>
                  <a:lnTo>
                    <a:pt x="777" y="73"/>
                  </a:lnTo>
                  <a:lnTo>
                    <a:pt x="789" y="110"/>
                  </a:lnTo>
                  <a:lnTo>
                    <a:pt x="803" y="153"/>
                  </a:lnTo>
                  <a:lnTo>
                    <a:pt x="817" y="197"/>
                  </a:lnTo>
                  <a:lnTo>
                    <a:pt x="834" y="244"/>
                  </a:lnTo>
                  <a:lnTo>
                    <a:pt x="850" y="293"/>
                  </a:lnTo>
                  <a:lnTo>
                    <a:pt x="867" y="343"/>
                  </a:lnTo>
                  <a:lnTo>
                    <a:pt x="884" y="392"/>
                  </a:lnTo>
                  <a:lnTo>
                    <a:pt x="899" y="440"/>
                  </a:lnTo>
                  <a:lnTo>
                    <a:pt x="915" y="484"/>
                  </a:lnTo>
                  <a:lnTo>
                    <a:pt x="930" y="525"/>
                  </a:lnTo>
                  <a:lnTo>
                    <a:pt x="942" y="562"/>
                  </a:lnTo>
                  <a:lnTo>
                    <a:pt x="953" y="592"/>
                  </a:lnTo>
                  <a:lnTo>
                    <a:pt x="962" y="615"/>
                  </a:lnTo>
                  <a:lnTo>
                    <a:pt x="968" y="632"/>
                  </a:lnTo>
                  <a:lnTo>
                    <a:pt x="989" y="177"/>
                  </a:lnTo>
                  <a:lnTo>
                    <a:pt x="980" y="160"/>
                  </a:lnTo>
                  <a:lnTo>
                    <a:pt x="971" y="142"/>
                  </a:lnTo>
                  <a:lnTo>
                    <a:pt x="902" y="6"/>
                  </a:lnTo>
                  <a:lnTo>
                    <a:pt x="936" y="27"/>
                  </a:lnTo>
                  <a:lnTo>
                    <a:pt x="973" y="46"/>
                  </a:lnTo>
                  <a:lnTo>
                    <a:pt x="1014" y="59"/>
                  </a:lnTo>
                  <a:lnTo>
                    <a:pt x="1058" y="69"/>
                  </a:lnTo>
                  <a:lnTo>
                    <a:pt x="1105" y="70"/>
                  </a:lnTo>
                  <a:lnTo>
                    <a:pt x="1154" y="67"/>
                  </a:lnTo>
                  <a:lnTo>
                    <a:pt x="1200" y="59"/>
                  </a:lnTo>
                  <a:lnTo>
                    <a:pt x="1243" y="44"/>
                  </a:lnTo>
                  <a:lnTo>
                    <a:pt x="1280" y="26"/>
                  </a:lnTo>
                  <a:lnTo>
                    <a:pt x="1313" y="3"/>
                  </a:lnTo>
                  <a:lnTo>
                    <a:pt x="1243" y="142"/>
                  </a:lnTo>
                  <a:lnTo>
                    <a:pt x="1234" y="160"/>
                  </a:lnTo>
                  <a:lnTo>
                    <a:pt x="1225" y="177"/>
                  </a:lnTo>
                  <a:lnTo>
                    <a:pt x="1246" y="632"/>
                  </a:lnTo>
                  <a:lnTo>
                    <a:pt x="1252" y="617"/>
                  </a:lnTo>
                  <a:lnTo>
                    <a:pt x="1260" y="592"/>
                  </a:lnTo>
                  <a:lnTo>
                    <a:pt x="1272" y="562"/>
                  </a:lnTo>
                  <a:lnTo>
                    <a:pt x="1284" y="525"/>
                  </a:lnTo>
                  <a:lnTo>
                    <a:pt x="1298" y="484"/>
                  </a:lnTo>
                  <a:lnTo>
                    <a:pt x="1313" y="440"/>
                  </a:lnTo>
                  <a:lnTo>
                    <a:pt x="1330" y="392"/>
                  </a:lnTo>
                  <a:lnTo>
                    <a:pt x="1347" y="343"/>
                  </a:lnTo>
                  <a:lnTo>
                    <a:pt x="1364" y="293"/>
                  </a:lnTo>
                  <a:lnTo>
                    <a:pt x="1380" y="244"/>
                  </a:lnTo>
                  <a:lnTo>
                    <a:pt x="1396" y="197"/>
                  </a:lnTo>
                  <a:lnTo>
                    <a:pt x="1411" y="153"/>
                  </a:lnTo>
                  <a:lnTo>
                    <a:pt x="1425" y="110"/>
                  </a:lnTo>
                  <a:lnTo>
                    <a:pt x="1437" y="73"/>
                  </a:lnTo>
                  <a:lnTo>
                    <a:pt x="1446" y="43"/>
                  </a:lnTo>
                  <a:lnTo>
                    <a:pt x="1454" y="18"/>
                  </a:lnTo>
                  <a:lnTo>
                    <a:pt x="1458" y="0"/>
                  </a:lnTo>
                  <a:lnTo>
                    <a:pt x="1557" y="35"/>
                  </a:lnTo>
                  <a:lnTo>
                    <a:pt x="1654" y="72"/>
                  </a:lnTo>
                  <a:lnTo>
                    <a:pt x="1748" y="111"/>
                  </a:lnTo>
                  <a:lnTo>
                    <a:pt x="1753" y="113"/>
                  </a:lnTo>
                  <a:lnTo>
                    <a:pt x="1764" y="117"/>
                  </a:lnTo>
                  <a:lnTo>
                    <a:pt x="1779" y="124"/>
                  </a:lnTo>
                  <a:lnTo>
                    <a:pt x="1800" y="131"/>
                  </a:lnTo>
                  <a:lnTo>
                    <a:pt x="1825" y="142"/>
                  </a:lnTo>
                  <a:lnTo>
                    <a:pt x="1851" y="153"/>
                  </a:lnTo>
                  <a:lnTo>
                    <a:pt x="1878" y="163"/>
                  </a:lnTo>
                  <a:lnTo>
                    <a:pt x="1906" y="175"/>
                  </a:lnTo>
                  <a:lnTo>
                    <a:pt x="1933" y="186"/>
                  </a:lnTo>
                  <a:lnTo>
                    <a:pt x="1959" y="198"/>
                  </a:lnTo>
                  <a:lnTo>
                    <a:pt x="1981" y="208"/>
                  </a:lnTo>
                  <a:lnTo>
                    <a:pt x="1997" y="215"/>
                  </a:lnTo>
                  <a:lnTo>
                    <a:pt x="1999" y="217"/>
                  </a:lnTo>
                  <a:lnTo>
                    <a:pt x="2002" y="217"/>
                  </a:lnTo>
                  <a:lnTo>
                    <a:pt x="2005" y="220"/>
                  </a:lnTo>
                  <a:lnTo>
                    <a:pt x="2010" y="221"/>
                  </a:lnTo>
                  <a:lnTo>
                    <a:pt x="2013" y="223"/>
                  </a:lnTo>
                  <a:lnTo>
                    <a:pt x="2014" y="224"/>
                  </a:lnTo>
                  <a:lnTo>
                    <a:pt x="2016" y="224"/>
                  </a:lnTo>
                  <a:lnTo>
                    <a:pt x="2028" y="234"/>
                  </a:lnTo>
                  <a:lnTo>
                    <a:pt x="2040" y="244"/>
                  </a:lnTo>
                  <a:lnTo>
                    <a:pt x="2051" y="258"/>
                  </a:lnTo>
                  <a:lnTo>
                    <a:pt x="2063" y="272"/>
                  </a:lnTo>
                  <a:lnTo>
                    <a:pt x="2072" y="284"/>
                  </a:lnTo>
                  <a:lnTo>
                    <a:pt x="2080" y="295"/>
                  </a:lnTo>
                  <a:lnTo>
                    <a:pt x="2084" y="302"/>
                  </a:lnTo>
                  <a:lnTo>
                    <a:pt x="2087" y="304"/>
                  </a:lnTo>
                  <a:lnTo>
                    <a:pt x="2095" y="324"/>
                  </a:lnTo>
                  <a:lnTo>
                    <a:pt x="2100" y="343"/>
                  </a:lnTo>
                  <a:lnTo>
                    <a:pt x="2110" y="376"/>
                  </a:lnTo>
                  <a:lnTo>
                    <a:pt x="2124" y="415"/>
                  </a:lnTo>
                  <a:lnTo>
                    <a:pt x="2138" y="460"/>
                  </a:lnTo>
                  <a:lnTo>
                    <a:pt x="2153" y="507"/>
                  </a:lnTo>
                  <a:lnTo>
                    <a:pt x="2168" y="554"/>
                  </a:lnTo>
                  <a:lnTo>
                    <a:pt x="2182" y="602"/>
                  </a:lnTo>
                  <a:lnTo>
                    <a:pt x="2194" y="644"/>
                  </a:lnTo>
                  <a:lnTo>
                    <a:pt x="2205" y="683"/>
                  </a:lnTo>
                  <a:lnTo>
                    <a:pt x="2213" y="713"/>
                  </a:lnTo>
                  <a:lnTo>
                    <a:pt x="2214" y="727"/>
                  </a:lnTo>
                  <a:lnTo>
                    <a:pt x="2217" y="739"/>
                  </a:lnTo>
                  <a:lnTo>
                    <a:pt x="2214" y="776"/>
                  </a:lnTo>
                  <a:lnTo>
                    <a:pt x="2204" y="811"/>
                  </a:lnTo>
                  <a:lnTo>
                    <a:pt x="2187" y="841"/>
                  </a:lnTo>
                  <a:lnTo>
                    <a:pt x="2164" y="867"/>
                  </a:lnTo>
                  <a:lnTo>
                    <a:pt x="2138" y="890"/>
                  </a:lnTo>
                  <a:lnTo>
                    <a:pt x="2107" y="907"/>
                  </a:lnTo>
                  <a:lnTo>
                    <a:pt x="2072" y="918"/>
                  </a:lnTo>
                  <a:lnTo>
                    <a:pt x="2036" y="921"/>
                  </a:lnTo>
                  <a:lnTo>
                    <a:pt x="181" y="921"/>
                  </a:lnTo>
                  <a:lnTo>
                    <a:pt x="145" y="918"/>
                  </a:lnTo>
                  <a:lnTo>
                    <a:pt x="110" y="907"/>
                  </a:lnTo>
                  <a:lnTo>
                    <a:pt x="79" y="890"/>
                  </a:lnTo>
                  <a:lnTo>
                    <a:pt x="53" y="867"/>
                  </a:lnTo>
                  <a:lnTo>
                    <a:pt x="30" y="841"/>
                  </a:lnTo>
                  <a:lnTo>
                    <a:pt x="13" y="811"/>
                  </a:lnTo>
                  <a:lnTo>
                    <a:pt x="3" y="776"/>
                  </a:lnTo>
                  <a:lnTo>
                    <a:pt x="0" y="739"/>
                  </a:lnTo>
                  <a:lnTo>
                    <a:pt x="1" y="712"/>
                  </a:lnTo>
                  <a:lnTo>
                    <a:pt x="9" y="683"/>
                  </a:lnTo>
                  <a:lnTo>
                    <a:pt x="20" y="643"/>
                  </a:lnTo>
                  <a:lnTo>
                    <a:pt x="32" y="600"/>
                  </a:lnTo>
                  <a:lnTo>
                    <a:pt x="45" y="553"/>
                  </a:lnTo>
                  <a:lnTo>
                    <a:pt x="61" y="505"/>
                  </a:lnTo>
                  <a:lnTo>
                    <a:pt x="76" y="458"/>
                  </a:lnTo>
                  <a:lnTo>
                    <a:pt x="90" y="414"/>
                  </a:lnTo>
                  <a:lnTo>
                    <a:pt x="104" y="374"/>
                  </a:lnTo>
                  <a:lnTo>
                    <a:pt x="114" y="342"/>
                  </a:lnTo>
                  <a:lnTo>
                    <a:pt x="116" y="333"/>
                  </a:lnTo>
                  <a:lnTo>
                    <a:pt x="119" y="322"/>
                  </a:lnTo>
                  <a:lnTo>
                    <a:pt x="123" y="313"/>
                  </a:lnTo>
                  <a:lnTo>
                    <a:pt x="125" y="305"/>
                  </a:lnTo>
                  <a:lnTo>
                    <a:pt x="126" y="304"/>
                  </a:lnTo>
                  <a:lnTo>
                    <a:pt x="134" y="290"/>
                  </a:lnTo>
                  <a:lnTo>
                    <a:pt x="145" y="276"/>
                  </a:lnTo>
                  <a:lnTo>
                    <a:pt x="155" y="264"/>
                  </a:lnTo>
                  <a:lnTo>
                    <a:pt x="168" y="252"/>
                  </a:lnTo>
                  <a:lnTo>
                    <a:pt x="180" y="240"/>
                  </a:lnTo>
                  <a:lnTo>
                    <a:pt x="189" y="232"/>
                  </a:lnTo>
                  <a:lnTo>
                    <a:pt x="195" y="226"/>
                  </a:lnTo>
                  <a:lnTo>
                    <a:pt x="198" y="224"/>
                  </a:lnTo>
                  <a:lnTo>
                    <a:pt x="200" y="223"/>
                  </a:lnTo>
                  <a:lnTo>
                    <a:pt x="203" y="221"/>
                  </a:lnTo>
                  <a:lnTo>
                    <a:pt x="207" y="220"/>
                  </a:lnTo>
                  <a:lnTo>
                    <a:pt x="210" y="217"/>
                  </a:lnTo>
                  <a:lnTo>
                    <a:pt x="213" y="215"/>
                  </a:lnTo>
                  <a:lnTo>
                    <a:pt x="215" y="215"/>
                  </a:lnTo>
                  <a:lnTo>
                    <a:pt x="233" y="206"/>
                  </a:lnTo>
                  <a:lnTo>
                    <a:pt x="255" y="197"/>
                  </a:lnTo>
                  <a:lnTo>
                    <a:pt x="281" y="186"/>
                  </a:lnTo>
                  <a:lnTo>
                    <a:pt x="307" y="175"/>
                  </a:lnTo>
                  <a:lnTo>
                    <a:pt x="336" y="163"/>
                  </a:lnTo>
                  <a:lnTo>
                    <a:pt x="363" y="151"/>
                  </a:lnTo>
                  <a:lnTo>
                    <a:pt x="389" y="140"/>
                  </a:lnTo>
                  <a:lnTo>
                    <a:pt x="414" y="131"/>
                  </a:lnTo>
                  <a:lnTo>
                    <a:pt x="435" y="122"/>
                  </a:lnTo>
                  <a:lnTo>
                    <a:pt x="450" y="116"/>
                  </a:lnTo>
                  <a:lnTo>
                    <a:pt x="461" y="111"/>
                  </a:lnTo>
                  <a:lnTo>
                    <a:pt x="464" y="110"/>
                  </a:lnTo>
                  <a:lnTo>
                    <a:pt x="560" y="72"/>
                  </a:lnTo>
                  <a:lnTo>
                    <a:pt x="656" y="35"/>
                  </a:lnTo>
                  <a:lnTo>
                    <a:pt x="756" y="0"/>
                  </a:lnTo>
                  <a:close/>
                </a:path>
              </a:pathLst>
            </a:custGeom>
            <a:solidFill>
              <a:srgbClr val="0070C0"/>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75167" tIns="37583" rIns="75167" bIns="37583" numCol="1" anchor="t" anchorCtr="0" compatLnSpc="1">
              <a:prstTxWarp prst="textNoShape">
                <a:avLst/>
              </a:prstTxWarp>
            </a:bodyPr>
            <a:lstStyle/>
            <a:p>
              <a:pPr defTabSz="1002007">
                <a:defRPr/>
              </a:pPr>
              <a:endParaRPr lang="en-IN" sz="1200" kern="0" dirty="0">
                <a:solidFill>
                  <a:prstClr val="black"/>
                </a:solidFill>
                <a:latin typeface="Century Gothic" panose="020B0502020202020204" pitchFamily="34" charset="0"/>
              </a:endParaRPr>
            </a:p>
          </p:txBody>
        </p:sp>
        <p:sp>
          <p:nvSpPr>
            <p:cNvPr id="67" name="Freeform 19"/>
            <p:cNvSpPr>
              <a:spLocks/>
            </p:cNvSpPr>
            <p:nvPr/>
          </p:nvSpPr>
          <p:spPr bwMode="auto">
            <a:xfrm>
              <a:off x="2540000" y="393700"/>
              <a:ext cx="1839913" cy="2227263"/>
            </a:xfrm>
            <a:custGeom>
              <a:avLst/>
              <a:gdLst>
                <a:gd name="T0" fmla="*/ 589 w 1159"/>
                <a:gd name="T1" fmla="*/ 0 h 1403"/>
                <a:gd name="T2" fmla="*/ 714 w 1159"/>
                <a:gd name="T3" fmla="*/ 16 h 1403"/>
                <a:gd name="T4" fmla="*/ 827 w 1159"/>
                <a:gd name="T5" fmla="*/ 64 h 1403"/>
                <a:gd name="T6" fmla="*/ 922 w 1159"/>
                <a:gd name="T7" fmla="*/ 137 h 1403"/>
                <a:gd name="T8" fmla="*/ 995 w 1159"/>
                <a:gd name="T9" fmla="*/ 232 h 1403"/>
                <a:gd name="T10" fmla="*/ 1043 w 1159"/>
                <a:gd name="T11" fmla="*/ 345 h 1403"/>
                <a:gd name="T12" fmla="*/ 1060 w 1159"/>
                <a:gd name="T13" fmla="*/ 469 h 1403"/>
                <a:gd name="T14" fmla="*/ 1058 w 1159"/>
                <a:gd name="T15" fmla="*/ 510 h 1403"/>
                <a:gd name="T16" fmla="*/ 1055 w 1159"/>
                <a:gd name="T17" fmla="*/ 569 h 1403"/>
                <a:gd name="T18" fmla="*/ 1053 w 1159"/>
                <a:gd name="T19" fmla="*/ 626 h 1403"/>
                <a:gd name="T20" fmla="*/ 1058 w 1159"/>
                <a:gd name="T21" fmla="*/ 644 h 1403"/>
                <a:gd name="T22" fmla="*/ 1076 w 1159"/>
                <a:gd name="T23" fmla="*/ 643 h 1403"/>
                <a:gd name="T24" fmla="*/ 1101 w 1159"/>
                <a:gd name="T25" fmla="*/ 644 h 1403"/>
                <a:gd name="T26" fmla="*/ 1127 w 1159"/>
                <a:gd name="T27" fmla="*/ 653 h 1403"/>
                <a:gd name="T28" fmla="*/ 1148 w 1159"/>
                <a:gd name="T29" fmla="*/ 676 h 1403"/>
                <a:gd name="T30" fmla="*/ 1159 w 1159"/>
                <a:gd name="T31" fmla="*/ 716 h 1403"/>
                <a:gd name="T32" fmla="*/ 1153 w 1159"/>
                <a:gd name="T33" fmla="*/ 797 h 1403"/>
                <a:gd name="T34" fmla="*/ 1134 w 1159"/>
                <a:gd name="T35" fmla="*/ 876 h 1403"/>
                <a:gd name="T36" fmla="*/ 1111 w 1159"/>
                <a:gd name="T37" fmla="*/ 927 h 1403"/>
                <a:gd name="T38" fmla="*/ 1087 w 1159"/>
                <a:gd name="T39" fmla="*/ 953 h 1403"/>
                <a:gd name="T40" fmla="*/ 1063 w 1159"/>
                <a:gd name="T41" fmla="*/ 963 h 1403"/>
                <a:gd name="T42" fmla="*/ 1044 w 1159"/>
                <a:gd name="T43" fmla="*/ 965 h 1403"/>
                <a:gd name="T44" fmla="*/ 1032 w 1159"/>
                <a:gd name="T45" fmla="*/ 962 h 1403"/>
                <a:gd name="T46" fmla="*/ 1006 w 1159"/>
                <a:gd name="T47" fmla="*/ 1026 h 1403"/>
                <a:gd name="T48" fmla="*/ 953 w 1159"/>
                <a:gd name="T49" fmla="*/ 1138 h 1403"/>
                <a:gd name="T50" fmla="*/ 890 w 1159"/>
                <a:gd name="T51" fmla="*/ 1226 h 1403"/>
                <a:gd name="T52" fmla="*/ 824 w 1159"/>
                <a:gd name="T53" fmla="*/ 1292 h 1403"/>
                <a:gd name="T54" fmla="*/ 739 w 1159"/>
                <a:gd name="T55" fmla="*/ 1351 h 1403"/>
                <a:gd name="T56" fmla="*/ 664 w 1159"/>
                <a:gd name="T57" fmla="*/ 1385 h 1403"/>
                <a:gd name="T58" fmla="*/ 610 w 1159"/>
                <a:gd name="T59" fmla="*/ 1400 h 1403"/>
                <a:gd name="T60" fmla="*/ 589 w 1159"/>
                <a:gd name="T61" fmla="*/ 1403 h 1403"/>
                <a:gd name="T62" fmla="*/ 565 w 1159"/>
                <a:gd name="T63" fmla="*/ 1402 h 1403"/>
                <a:gd name="T64" fmla="*/ 526 w 1159"/>
                <a:gd name="T65" fmla="*/ 1394 h 1403"/>
                <a:gd name="T66" fmla="*/ 461 w 1159"/>
                <a:gd name="T67" fmla="*/ 1370 h 1403"/>
                <a:gd name="T68" fmla="*/ 378 w 1159"/>
                <a:gd name="T69" fmla="*/ 1324 h 1403"/>
                <a:gd name="T70" fmla="*/ 300 w 1159"/>
                <a:gd name="T71" fmla="*/ 1260 h 1403"/>
                <a:gd name="T72" fmla="*/ 238 w 1159"/>
                <a:gd name="T73" fmla="*/ 1183 h 1403"/>
                <a:gd name="T74" fmla="*/ 178 w 1159"/>
                <a:gd name="T75" fmla="*/ 1086 h 1403"/>
                <a:gd name="T76" fmla="*/ 129 w 1159"/>
                <a:gd name="T77" fmla="*/ 960 h 1403"/>
                <a:gd name="T78" fmla="*/ 123 w 1159"/>
                <a:gd name="T79" fmla="*/ 963 h 1403"/>
                <a:gd name="T80" fmla="*/ 106 w 1159"/>
                <a:gd name="T81" fmla="*/ 965 h 1403"/>
                <a:gd name="T82" fmla="*/ 85 w 1159"/>
                <a:gd name="T83" fmla="*/ 960 h 1403"/>
                <a:gd name="T84" fmla="*/ 61 w 1159"/>
                <a:gd name="T85" fmla="*/ 942 h 1403"/>
                <a:gd name="T86" fmla="*/ 36 w 1159"/>
                <a:gd name="T87" fmla="*/ 904 h 1403"/>
                <a:gd name="T88" fmla="*/ 15 w 1159"/>
                <a:gd name="T89" fmla="*/ 841 h 1403"/>
                <a:gd name="T90" fmla="*/ 1 w 1159"/>
                <a:gd name="T91" fmla="*/ 745 h 1403"/>
                <a:gd name="T92" fmla="*/ 4 w 1159"/>
                <a:gd name="T93" fmla="*/ 695 h 1403"/>
                <a:gd name="T94" fmla="*/ 21 w 1159"/>
                <a:gd name="T95" fmla="*/ 663 h 1403"/>
                <a:gd name="T96" fmla="*/ 45 w 1159"/>
                <a:gd name="T97" fmla="*/ 647 h 1403"/>
                <a:gd name="T98" fmla="*/ 71 w 1159"/>
                <a:gd name="T99" fmla="*/ 643 h 1403"/>
                <a:gd name="T100" fmla="*/ 93 w 1159"/>
                <a:gd name="T101" fmla="*/ 643 h 1403"/>
                <a:gd name="T102" fmla="*/ 106 w 1159"/>
                <a:gd name="T103" fmla="*/ 644 h 1403"/>
                <a:gd name="T104" fmla="*/ 105 w 1159"/>
                <a:gd name="T105" fmla="*/ 600 h 1403"/>
                <a:gd name="T106" fmla="*/ 102 w 1159"/>
                <a:gd name="T107" fmla="*/ 539 h 1403"/>
                <a:gd name="T108" fmla="*/ 100 w 1159"/>
                <a:gd name="T109" fmla="*/ 485 h 1403"/>
                <a:gd name="T110" fmla="*/ 103 w 1159"/>
                <a:gd name="T111" fmla="*/ 406 h 1403"/>
                <a:gd name="T112" fmla="*/ 137 w 1159"/>
                <a:gd name="T113" fmla="*/ 287 h 1403"/>
                <a:gd name="T114" fmla="*/ 198 w 1159"/>
                <a:gd name="T115" fmla="*/ 183 h 1403"/>
                <a:gd name="T116" fmla="*/ 282 w 1159"/>
                <a:gd name="T117" fmla="*/ 97 h 1403"/>
                <a:gd name="T118" fmla="*/ 386 w 1159"/>
                <a:gd name="T119" fmla="*/ 36 h 1403"/>
                <a:gd name="T120" fmla="*/ 505 w 1159"/>
                <a:gd name="T121" fmla="*/ 4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9" h="1403">
                  <a:moveTo>
                    <a:pt x="569" y="0"/>
                  </a:moveTo>
                  <a:lnTo>
                    <a:pt x="589" y="0"/>
                  </a:lnTo>
                  <a:lnTo>
                    <a:pt x="653" y="4"/>
                  </a:lnTo>
                  <a:lnTo>
                    <a:pt x="714" y="16"/>
                  </a:lnTo>
                  <a:lnTo>
                    <a:pt x="772" y="36"/>
                  </a:lnTo>
                  <a:lnTo>
                    <a:pt x="827" y="64"/>
                  </a:lnTo>
                  <a:lnTo>
                    <a:pt x="876" y="97"/>
                  </a:lnTo>
                  <a:lnTo>
                    <a:pt x="922" y="137"/>
                  </a:lnTo>
                  <a:lnTo>
                    <a:pt x="962" y="183"/>
                  </a:lnTo>
                  <a:lnTo>
                    <a:pt x="995" y="232"/>
                  </a:lnTo>
                  <a:lnTo>
                    <a:pt x="1023" y="287"/>
                  </a:lnTo>
                  <a:lnTo>
                    <a:pt x="1043" y="345"/>
                  </a:lnTo>
                  <a:lnTo>
                    <a:pt x="1055" y="406"/>
                  </a:lnTo>
                  <a:lnTo>
                    <a:pt x="1060" y="469"/>
                  </a:lnTo>
                  <a:lnTo>
                    <a:pt x="1060" y="485"/>
                  </a:lnTo>
                  <a:lnTo>
                    <a:pt x="1058" y="510"/>
                  </a:lnTo>
                  <a:lnTo>
                    <a:pt x="1056" y="539"/>
                  </a:lnTo>
                  <a:lnTo>
                    <a:pt x="1055" y="569"/>
                  </a:lnTo>
                  <a:lnTo>
                    <a:pt x="1055" y="600"/>
                  </a:lnTo>
                  <a:lnTo>
                    <a:pt x="1053" y="626"/>
                  </a:lnTo>
                  <a:lnTo>
                    <a:pt x="1053" y="644"/>
                  </a:lnTo>
                  <a:lnTo>
                    <a:pt x="1058" y="644"/>
                  </a:lnTo>
                  <a:lnTo>
                    <a:pt x="1066" y="643"/>
                  </a:lnTo>
                  <a:lnTo>
                    <a:pt x="1076" y="643"/>
                  </a:lnTo>
                  <a:lnTo>
                    <a:pt x="1089" y="643"/>
                  </a:lnTo>
                  <a:lnTo>
                    <a:pt x="1101" y="644"/>
                  </a:lnTo>
                  <a:lnTo>
                    <a:pt x="1114" y="647"/>
                  </a:lnTo>
                  <a:lnTo>
                    <a:pt x="1127" y="653"/>
                  </a:lnTo>
                  <a:lnTo>
                    <a:pt x="1139" y="663"/>
                  </a:lnTo>
                  <a:lnTo>
                    <a:pt x="1148" y="676"/>
                  </a:lnTo>
                  <a:lnTo>
                    <a:pt x="1156" y="695"/>
                  </a:lnTo>
                  <a:lnTo>
                    <a:pt x="1159" y="716"/>
                  </a:lnTo>
                  <a:lnTo>
                    <a:pt x="1159" y="745"/>
                  </a:lnTo>
                  <a:lnTo>
                    <a:pt x="1153" y="797"/>
                  </a:lnTo>
                  <a:lnTo>
                    <a:pt x="1144" y="841"/>
                  </a:lnTo>
                  <a:lnTo>
                    <a:pt x="1134" y="876"/>
                  </a:lnTo>
                  <a:lnTo>
                    <a:pt x="1124" y="905"/>
                  </a:lnTo>
                  <a:lnTo>
                    <a:pt x="1111" y="927"/>
                  </a:lnTo>
                  <a:lnTo>
                    <a:pt x="1099" y="942"/>
                  </a:lnTo>
                  <a:lnTo>
                    <a:pt x="1087" y="953"/>
                  </a:lnTo>
                  <a:lnTo>
                    <a:pt x="1075" y="960"/>
                  </a:lnTo>
                  <a:lnTo>
                    <a:pt x="1063" y="963"/>
                  </a:lnTo>
                  <a:lnTo>
                    <a:pt x="1053" y="965"/>
                  </a:lnTo>
                  <a:lnTo>
                    <a:pt x="1044" y="965"/>
                  </a:lnTo>
                  <a:lnTo>
                    <a:pt x="1037" y="963"/>
                  </a:lnTo>
                  <a:lnTo>
                    <a:pt x="1032" y="962"/>
                  </a:lnTo>
                  <a:lnTo>
                    <a:pt x="1030" y="960"/>
                  </a:lnTo>
                  <a:lnTo>
                    <a:pt x="1006" y="1026"/>
                  </a:lnTo>
                  <a:lnTo>
                    <a:pt x="980" y="1086"/>
                  </a:lnTo>
                  <a:lnTo>
                    <a:pt x="953" y="1138"/>
                  </a:lnTo>
                  <a:lnTo>
                    <a:pt x="922" y="1185"/>
                  </a:lnTo>
                  <a:lnTo>
                    <a:pt x="890" y="1226"/>
                  </a:lnTo>
                  <a:lnTo>
                    <a:pt x="858" y="1261"/>
                  </a:lnTo>
                  <a:lnTo>
                    <a:pt x="824" y="1292"/>
                  </a:lnTo>
                  <a:lnTo>
                    <a:pt x="780" y="1325"/>
                  </a:lnTo>
                  <a:lnTo>
                    <a:pt x="739" y="1351"/>
                  </a:lnTo>
                  <a:lnTo>
                    <a:pt x="699" y="1371"/>
                  </a:lnTo>
                  <a:lnTo>
                    <a:pt x="664" y="1385"/>
                  </a:lnTo>
                  <a:lnTo>
                    <a:pt x="633" y="1394"/>
                  </a:lnTo>
                  <a:lnTo>
                    <a:pt x="610" y="1400"/>
                  </a:lnTo>
                  <a:lnTo>
                    <a:pt x="595" y="1402"/>
                  </a:lnTo>
                  <a:lnTo>
                    <a:pt x="589" y="1403"/>
                  </a:lnTo>
                  <a:lnTo>
                    <a:pt x="571" y="1403"/>
                  </a:lnTo>
                  <a:lnTo>
                    <a:pt x="565" y="1402"/>
                  </a:lnTo>
                  <a:lnTo>
                    <a:pt x="549" y="1400"/>
                  </a:lnTo>
                  <a:lnTo>
                    <a:pt x="526" y="1394"/>
                  </a:lnTo>
                  <a:lnTo>
                    <a:pt x="496" y="1385"/>
                  </a:lnTo>
                  <a:lnTo>
                    <a:pt x="461" y="1370"/>
                  </a:lnTo>
                  <a:lnTo>
                    <a:pt x="421" y="1350"/>
                  </a:lnTo>
                  <a:lnTo>
                    <a:pt x="378" y="1324"/>
                  </a:lnTo>
                  <a:lnTo>
                    <a:pt x="334" y="1290"/>
                  </a:lnTo>
                  <a:lnTo>
                    <a:pt x="300" y="1260"/>
                  </a:lnTo>
                  <a:lnTo>
                    <a:pt x="268" y="1225"/>
                  </a:lnTo>
                  <a:lnTo>
                    <a:pt x="238" y="1183"/>
                  </a:lnTo>
                  <a:lnTo>
                    <a:pt x="207" y="1138"/>
                  </a:lnTo>
                  <a:lnTo>
                    <a:pt x="178" y="1086"/>
                  </a:lnTo>
                  <a:lnTo>
                    <a:pt x="152" y="1026"/>
                  </a:lnTo>
                  <a:lnTo>
                    <a:pt x="129" y="960"/>
                  </a:lnTo>
                  <a:lnTo>
                    <a:pt x="128" y="962"/>
                  </a:lnTo>
                  <a:lnTo>
                    <a:pt x="123" y="963"/>
                  </a:lnTo>
                  <a:lnTo>
                    <a:pt x="116" y="965"/>
                  </a:lnTo>
                  <a:lnTo>
                    <a:pt x="106" y="965"/>
                  </a:lnTo>
                  <a:lnTo>
                    <a:pt x="97" y="963"/>
                  </a:lnTo>
                  <a:lnTo>
                    <a:pt x="85" y="960"/>
                  </a:lnTo>
                  <a:lnTo>
                    <a:pt x="73" y="953"/>
                  </a:lnTo>
                  <a:lnTo>
                    <a:pt x="61" y="942"/>
                  </a:lnTo>
                  <a:lnTo>
                    <a:pt x="48" y="927"/>
                  </a:lnTo>
                  <a:lnTo>
                    <a:pt x="36" y="904"/>
                  </a:lnTo>
                  <a:lnTo>
                    <a:pt x="26" y="876"/>
                  </a:lnTo>
                  <a:lnTo>
                    <a:pt x="15" y="841"/>
                  </a:lnTo>
                  <a:lnTo>
                    <a:pt x="7" y="797"/>
                  </a:lnTo>
                  <a:lnTo>
                    <a:pt x="1" y="745"/>
                  </a:lnTo>
                  <a:lnTo>
                    <a:pt x="0" y="716"/>
                  </a:lnTo>
                  <a:lnTo>
                    <a:pt x="4" y="695"/>
                  </a:lnTo>
                  <a:lnTo>
                    <a:pt x="10" y="676"/>
                  </a:lnTo>
                  <a:lnTo>
                    <a:pt x="21" y="663"/>
                  </a:lnTo>
                  <a:lnTo>
                    <a:pt x="32" y="653"/>
                  </a:lnTo>
                  <a:lnTo>
                    <a:pt x="45" y="647"/>
                  </a:lnTo>
                  <a:lnTo>
                    <a:pt x="58" y="644"/>
                  </a:lnTo>
                  <a:lnTo>
                    <a:pt x="71" y="643"/>
                  </a:lnTo>
                  <a:lnTo>
                    <a:pt x="84" y="643"/>
                  </a:lnTo>
                  <a:lnTo>
                    <a:pt x="93" y="643"/>
                  </a:lnTo>
                  <a:lnTo>
                    <a:pt x="102" y="644"/>
                  </a:lnTo>
                  <a:lnTo>
                    <a:pt x="106" y="644"/>
                  </a:lnTo>
                  <a:lnTo>
                    <a:pt x="105" y="626"/>
                  </a:lnTo>
                  <a:lnTo>
                    <a:pt x="105" y="600"/>
                  </a:lnTo>
                  <a:lnTo>
                    <a:pt x="103" y="571"/>
                  </a:lnTo>
                  <a:lnTo>
                    <a:pt x="102" y="539"/>
                  </a:lnTo>
                  <a:lnTo>
                    <a:pt x="100" y="510"/>
                  </a:lnTo>
                  <a:lnTo>
                    <a:pt x="100" y="485"/>
                  </a:lnTo>
                  <a:lnTo>
                    <a:pt x="99" y="469"/>
                  </a:lnTo>
                  <a:lnTo>
                    <a:pt x="103" y="406"/>
                  </a:lnTo>
                  <a:lnTo>
                    <a:pt x="116" y="345"/>
                  </a:lnTo>
                  <a:lnTo>
                    <a:pt x="137" y="287"/>
                  </a:lnTo>
                  <a:lnTo>
                    <a:pt x="163" y="232"/>
                  </a:lnTo>
                  <a:lnTo>
                    <a:pt x="198" y="183"/>
                  </a:lnTo>
                  <a:lnTo>
                    <a:pt x="238" y="137"/>
                  </a:lnTo>
                  <a:lnTo>
                    <a:pt x="282" y="97"/>
                  </a:lnTo>
                  <a:lnTo>
                    <a:pt x="333" y="64"/>
                  </a:lnTo>
                  <a:lnTo>
                    <a:pt x="386" y="36"/>
                  </a:lnTo>
                  <a:lnTo>
                    <a:pt x="444" y="16"/>
                  </a:lnTo>
                  <a:lnTo>
                    <a:pt x="505" y="4"/>
                  </a:lnTo>
                  <a:lnTo>
                    <a:pt x="569" y="0"/>
                  </a:lnTo>
                  <a:close/>
                </a:path>
              </a:pathLst>
            </a:custGeom>
            <a:solidFill>
              <a:srgbClr val="0070C0"/>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75167" tIns="37583" rIns="75167" bIns="37583" numCol="1" anchor="t" anchorCtr="0" compatLnSpc="1">
              <a:prstTxWarp prst="textNoShape">
                <a:avLst/>
              </a:prstTxWarp>
            </a:bodyPr>
            <a:lstStyle/>
            <a:p>
              <a:pPr defTabSz="1002007">
                <a:defRPr/>
              </a:pPr>
              <a:endParaRPr lang="en-IN" sz="1200" kern="0" dirty="0">
                <a:solidFill>
                  <a:prstClr val="black"/>
                </a:solidFill>
                <a:latin typeface="Century Gothic" panose="020B0502020202020204" pitchFamily="34" charset="0"/>
              </a:endParaRPr>
            </a:p>
          </p:txBody>
        </p:sp>
        <p:sp>
          <p:nvSpPr>
            <p:cNvPr id="68" name="Freeform 20"/>
            <p:cNvSpPr>
              <a:spLocks/>
            </p:cNvSpPr>
            <p:nvPr/>
          </p:nvSpPr>
          <p:spPr bwMode="auto">
            <a:xfrm>
              <a:off x="-534988" y="2446338"/>
              <a:ext cx="2786063" cy="1276350"/>
            </a:xfrm>
            <a:custGeom>
              <a:avLst/>
              <a:gdLst>
                <a:gd name="T0" fmla="*/ 670 w 1755"/>
                <a:gd name="T1" fmla="*/ 40 h 804"/>
                <a:gd name="T2" fmla="*/ 704 w 1755"/>
                <a:gd name="T3" fmla="*/ 144 h 804"/>
                <a:gd name="T4" fmla="*/ 748 w 1755"/>
                <a:gd name="T5" fmla="*/ 278 h 804"/>
                <a:gd name="T6" fmla="*/ 794 w 1755"/>
                <a:gd name="T7" fmla="*/ 410 h 804"/>
                <a:gd name="T8" fmla="*/ 831 w 1755"/>
                <a:gd name="T9" fmla="*/ 514 h 804"/>
                <a:gd name="T10" fmla="*/ 863 w 1755"/>
                <a:gd name="T11" fmla="*/ 153 h 804"/>
                <a:gd name="T12" fmla="*/ 788 w 1755"/>
                <a:gd name="T13" fmla="*/ 5 h 804"/>
                <a:gd name="T14" fmla="*/ 884 w 1755"/>
                <a:gd name="T15" fmla="*/ 52 h 804"/>
                <a:gd name="T16" fmla="*/ 1008 w 1755"/>
                <a:gd name="T17" fmla="*/ 58 h 804"/>
                <a:gd name="T18" fmla="*/ 1116 w 1755"/>
                <a:gd name="T19" fmla="*/ 22 h 804"/>
                <a:gd name="T20" fmla="*/ 1077 w 1755"/>
                <a:gd name="T21" fmla="*/ 139 h 804"/>
                <a:gd name="T22" fmla="*/ 1092 w 1755"/>
                <a:gd name="T23" fmla="*/ 536 h 804"/>
                <a:gd name="T24" fmla="*/ 1123 w 1755"/>
                <a:gd name="T25" fmla="*/ 449 h 804"/>
                <a:gd name="T26" fmla="*/ 1167 w 1755"/>
                <a:gd name="T27" fmla="*/ 323 h 804"/>
                <a:gd name="T28" fmla="*/ 1213 w 1755"/>
                <a:gd name="T29" fmla="*/ 187 h 804"/>
                <a:gd name="T30" fmla="*/ 1251 w 1755"/>
                <a:gd name="T31" fmla="*/ 69 h 804"/>
                <a:gd name="T32" fmla="*/ 1272 w 1755"/>
                <a:gd name="T33" fmla="*/ 0 h 804"/>
                <a:gd name="T34" fmla="*/ 1530 w 1755"/>
                <a:gd name="T35" fmla="*/ 98 h 804"/>
                <a:gd name="T36" fmla="*/ 1578 w 1755"/>
                <a:gd name="T37" fmla="*/ 118 h 804"/>
                <a:gd name="T38" fmla="*/ 1654 w 1755"/>
                <a:gd name="T39" fmla="*/ 149 h 804"/>
                <a:gd name="T40" fmla="*/ 1726 w 1755"/>
                <a:gd name="T41" fmla="*/ 179 h 804"/>
                <a:gd name="T42" fmla="*/ 1749 w 1755"/>
                <a:gd name="T43" fmla="*/ 190 h 804"/>
                <a:gd name="T44" fmla="*/ 1721 w 1755"/>
                <a:gd name="T45" fmla="*/ 207 h 804"/>
                <a:gd name="T46" fmla="*/ 1616 w 1755"/>
                <a:gd name="T47" fmla="*/ 251 h 804"/>
                <a:gd name="T48" fmla="*/ 1553 w 1755"/>
                <a:gd name="T49" fmla="*/ 280 h 804"/>
                <a:gd name="T50" fmla="*/ 1527 w 1755"/>
                <a:gd name="T51" fmla="*/ 294 h 804"/>
                <a:gd name="T52" fmla="*/ 1521 w 1755"/>
                <a:gd name="T53" fmla="*/ 297 h 804"/>
                <a:gd name="T54" fmla="*/ 1481 w 1755"/>
                <a:gd name="T55" fmla="*/ 332 h 804"/>
                <a:gd name="T56" fmla="*/ 1417 w 1755"/>
                <a:gd name="T57" fmla="*/ 405 h 804"/>
                <a:gd name="T58" fmla="*/ 1397 w 1755"/>
                <a:gd name="T59" fmla="*/ 443 h 804"/>
                <a:gd name="T60" fmla="*/ 1381 w 1755"/>
                <a:gd name="T61" fmla="*/ 495 h 804"/>
                <a:gd name="T62" fmla="*/ 1332 w 1755"/>
                <a:gd name="T63" fmla="*/ 643 h 804"/>
                <a:gd name="T64" fmla="*/ 1284 w 1755"/>
                <a:gd name="T65" fmla="*/ 804 h 804"/>
                <a:gd name="T66" fmla="*/ 89 w 1755"/>
                <a:gd name="T67" fmla="*/ 787 h 804"/>
                <a:gd name="T68" fmla="*/ 17 w 1755"/>
                <a:gd name="T69" fmla="*/ 715 h 804"/>
                <a:gd name="T70" fmla="*/ 0 w 1755"/>
                <a:gd name="T71" fmla="*/ 633 h 804"/>
                <a:gd name="T72" fmla="*/ 17 w 1755"/>
                <a:gd name="T73" fmla="*/ 561 h 804"/>
                <a:gd name="T74" fmla="*/ 53 w 1755"/>
                <a:gd name="T75" fmla="*/ 440 h 804"/>
                <a:gd name="T76" fmla="*/ 90 w 1755"/>
                <a:gd name="T77" fmla="*/ 327 h 804"/>
                <a:gd name="T78" fmla="*/ 110 w 1755"/>
                <a:gd name="T79" fmla="*/ 265 h 804"/>
                <a:gd name="T80" fmla="*/ 148 w 1755"/>
                <a:gd name="T81" fmla="*/ 214 h 804"/>
                <a:gd name="T82" fmla="*/ 179 w 1755"/>
                <a:gd name="T83" fmla="*/ 193 h 804"/>
                <a:gd name="T84" fmla="*/ 189 w 1755"/>
                <a:gd name="T85" fmla="*/ 188 h 804"/>
                <a:gd name="T86" fmla="*/ 252 w 1755"/>
                <a:gd name="T87" fmla="*/ 161 h 804"/>
                <a:gd name="T88" fmla="*/ 330 w 1755"/>
                <a:gd name="T89" fmla="*/ 127 h 804"/>
                <a:gd name="T90" fmla="*/ 391 w 1755"/>
                <a:gd name="T91" fmla="*/ 103 h 804"/>
                <a:gd name="T92" fmla="*/ 489 w 1755"/>
                <a:gd name="T93" fmla="*/ 6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5" h="804">
                  <a:moveTo>
                    <a:pt x="660" y="0"/>
                  </a:moveTo>
                  <a:lnTo>
                    <a:pt x="663" y="16"/>
                  </a:lnTo>
                  <a:lnTo>
                    <a:pt x="670" y="40"/>
                  </a:lnTo>
                  <a:lnTo>
                    <a:pt x="680" y="69"/>
                  </a:lnTo>
                  <a:lnTo>
                    <a:pt x="692" y="106"/>
                  </a:lnTo>
                  <a:lnTo>
                    <a:pt x="704" y="144"/>
                  </a:lnTo>
                  <a:lnTo>
                    <a:pt x="719" y="187"/>
                  </a:lnTo>
                  <a:lnTo>
                    <a:pt x="733" y="233"/>
                  </a:lnTo>
                  <a:lnTo>
                    <a:pt x="748" y="278"/>
                  </a:lnTo>
                  <a:lnTo>
                    <a:pt x="765" y="323"/>
                  </a:lnTo>
                  <a:lnTo>
                    <a:pt x="780" y="368"/>
                  </a:lnTo>
                  <a:lnTo>
                    <a:pt x="794" y="410"/>
                  </a:lnTo>
                  <a:lnTo>
                    <a:pt x="808" y="449"/>
                  </a:lnTo>
                  <a:lnTo>
                    <a:pt x="820" y="485"/>
                  </a:lnTo>
                  <a:lnTo>
                    <a:pt x="831" y="514"/>
                  </a:lnTo>
                  <a:lnTo>
                    <a:pt x="838" y="536"/>
                  </a:lnTo>
                  <a:lnTo>
                    <a:pt x="845" y="552"/>
                  </a:lnTo>
                  <a:lnTo>
                    <a:pt x="863" y="153"/>
                  </a:lnTo>
                  <a:lnTo>
                    <a:pt x="855" y="139"/>
                  </a:lnTo>
                  <a:lnTo>
                    <a:pt x="848" y="124"/>
                  </a:lnTo>
                  <a:lnTo>
                    <a:pt x="788" y="5"/>
                  </a:lnTo>
                  <a:lnTo>
                    <a:pt x="816" y="25"/>
                  </a:lnTo>
                  <a:lnTo>
                    <a:pt x="849" y="40"/>
                  </a:lnTo>
                  <a:lnTo>
                    <a:pt x="884" y="52"/>
                  </a:lnTo>
                  <a:lnTo>
                    <a:pt x="924" y="58"/>
                  </a:lnTo>
                  <a:lnTo>
                    <a:pt x="965" y="61"/>
                  </a:lnTo>
                  <a:lnTo>
                    <a:pt x="1008" y="58"/>
                  </a:lnTo>
                  <a:lnTo>
                    <a:pt x="1048" y="51"/>
                  </a:lnTo>
                  <a:lnTo>
                    <a:pt x="1084" y="39"/>
                  </a:lnTo>
                  <a:lnTo>
                    <a:pt x="1116" y="22"/>
                  </a:lnTo>
                  <a:lnTo>
                    <a:pt x="1145" y="2"/>
                  </a:lnTo>
                  <a:lnTo>
                    <a:pt x="1083" y="124"/>
                  </a:lnTo>
                  <a:lnTo>
                    <a:pt x="1077" y="139"/>
                  </a:lnTo>
                  <a:lnTo>
                    <a:pt x="1068" y="153"/>
                  </a:lnTo>
                  <a:lnTo>
                    <a:pt x="1087" y="552"/>
                  </a:lnTo>
                  <a:lnTo>
                    <a:pt x="1092" y="536"/>
                  </a:lnTo>
                  <a:lnTo>
                    <a:pt x="1101" y="514"/>
                  </a:lnTo>
                  <a:lnTo>
                    <a:pt x="1110" y="483"/>
                  </a:lnTo>
                  <a:lnTo>
                    <a:pt x="1123" y="449"/>
                  </a:lnTo>
                  <a:lnTo>
                    <a:pt x="1136" y="410"/>
                  </a:lnTo>
                  <a:lnTo>
                    <a:pt x="1152" y="367"/>
                  </a:lnTo>
                  <a:lnTo>
                    <a:pt x="1167" y="323"/>
                  </a:lnTo>
                  <a:lnTo>
                    <a:pt x="1182" y="277"/>
                  </a:lnTo>
                  <a:lnTo>
                    <a:pt x="1197" y="233"/>
                  </a:lnTo>
                  <a:lnTo>
                    <a:pt x="1213" y="187"/>
                  </a:lnTo>
                  <a:lnTo>
                    <a:pt x="1226" y="144"/>
                  </a:lnTo>
                  <a:lnTo>
                    <a:pt x="1240" y="106"/>
                  </a:lnTo>
                  <a:lnTo>
                    <a:pt x="1251" y="69"/>
                  </a:lnTo>
                  <a:lnTo>
                    <a:pt x="1262" y="40"/>
                  </a:lnTo>
                  <a:lnTo>
                    <a:pt x="1268" y="16"/>
                  </a:lnTo>
                  <a:lnTo>
                    <a:pt x="1272" y="0"/>
                  </a:lnTo>
                  <a:lnTo>
                    <a:pt x="1401" y="46"/>
                  </a:lnTo>
                  <a:lnTo>
                    <a:pt x="1526" y="97"/>
                  </a:lnTo>
                  <a:lnTo>
                    <a:pt x="1530" y="98"/>
                  </a:lnTo>
                  <a:lnTo>
                    <a:pt x="1541" y="103"/>
                  </a:lnTo>
                  <a:lnTo>
                    <a:pt x="1556" y="109"/>
                  </a:lnTo>
                  <a:lnTo>
                    <a:pt x="1578" y="118"/>
                  </a:lnTo>
                  <a:lnTo>
                    <a:pt x="1602" y="127"/>
                  </a:lnTo>
                  <a:lnTo>
                    <a:pt x="1628" y="138"/>
                  </a:lnTo>
                  <a:lnTo>
                    <a:pt x="1654" y="149"/>
                  </a:lnTo>
                  <a:lnTo>
                    <a:pt x="1680" y="161"/>
                  </a:lnTo>
                  <a:lnTo>
                    <a:pt x="1704" y="170"/>
                  </a:lnTo>
                  <a:lnTo>
                    <a:pt x="1726" y="179"/>
                  </a:lnTo>
                  <a:lnTo>
                    <a:pt x="1743" y="188"/>
                  </a:lnTo>
                  <a:lnTo>
                    <a:pt x="1746" y="188"/>
                  </a:lnTo>
                  <a:lnTo>
                    <a:pt x="1749" y="190"/>
                  </a:lnTo>
                  <a:lnTo>
                    <a:pt x="1752" y="191"/>
                  </a:lnTo>
                  <a:lnTo>
                    <a:pt x="1755" y="193"/>
                  </a:lnTo>
                  <a:lnTo>
                    <a:pt x="1721" y="207"/>
                  </a:lnTo>
                  <a:lnTo>
                    <a:pt x="1686" y="222"/>
                  </a:lnTo>
                  <a:lnTo>
                    <a:pt x="1651" y="237"/>
                  </a:lnTo>
                  <a:lnTo>
                    <a:pt x="1616" y="251"/>
                  </a:lnTo>
                  <a:lnTo>
                    <a:pt x="1585" y="265"/>
                  </a:lnTo>
                  <a:lnTo>
                    <a:pt x="1561" y="275"/>
                  </a:lnTo>
                  <a:lnTo>
                    <a:pt x="1553" y="280"/>
                  </a:lnTo>
                  <a:lnTo>
                    <a:pt x="1541" y="286"/>
                  </a:lnTo>
                  <a:lnTo>
                    <a:pt x="1529" y="294"/>
                  </a:lnTo>
                  <a:lnTo>
                    <a:pt x="1527" y="294"/>
                  </a:lnTo>
                  <a:lnTo>
                    <a:pt x="1526" y="295"/>
                  </a:lnTo>
                  <a:lnTo>
                    <a:pt x="1524" y="295"/>
                  </a:lnTo>
                  <a:lnTo>
                    <a:pt x="1521" y="297"/>
                  </a:lnTo>
                  <a:lnTo>
                    <a:pt x="1507" y="307"/>
                  </a:lnTo>
                  <a:lnTo>
                    <a:pt x="1494" y="321"/>
                  </a:lnTo>
                  <a:lnTo>
                    <a:pt x="1481" y="332"/>
                  </a:lnTo>
                  <a:lnTo>
                    <a:pt x="1472" y="339"/>
                  </a:lnTo>
                  <a:lnTo>
                    <a:pt x="1442" y="373"/>
                  </a:lnTo>
                  <a:lnTo>
                    <a:pt x="1417" y="405"/>
                  </a:lnTo>
                  <a:lnTo>
                    <a:pt x="1401" y="436"/>
                  </a:lnTo>
                  <a:lnTo>
                    <a:pt x="1399" y="439"/>
                  </a:lnTo>
                  <a:lnTo>
                    <a:pt x="1397" y="443"/>
                  </a:lnTo>
                  <a:lnTo>
                    <a:pt x="1391" y="457"/>
                  </a:lnTo>
                  <a:lnTo>
                    <a:pt x="1385" y="475"/>
                  </a:lnTo>
                  <a:lnTo>
                    <a:pt x="1381" y="495"/>
                  </a:lnTo>
                  <a:lnTo>
                    <a:pt x="1365" y="540"/>
                  </a:lnTo>
                  <a:lnTo>
                    <a:pt x="1350" y="590"/>
                  </a:lnTo>
                  <a:lnTo>
                    <a:pt x="1332" y="643"/>
                  </a:lnTo>
                  <a:lnTo>
                    <a:pt x="1315" y="698"/>
                  </a:lnTo>
                  <a:lnTo>
                    <a:pt x="1298" y="753"/>
                  </a:lnTo>
                  <a:lnTo>
                    <a:pt x="1284" y="804"/>
                  </a:lnTo>
                  <a:lnTo>
                    <a:pt x="159" y="804"/>
                  </a:lnTo>
                  <a:lnTo>
                    <a:pt x="122" y="799"/>
                  </a:lnTo>
                  <a:lnTo>
                    <a:pt x="89" y="787"/>
                  </a:lnTo>
                  <a:lnTo>
                    <a:pt x="60" y="769"/>
                  </a:lnTo>
                  <a:lnTo>
                    <a:pt x="35" y="744"/>
                  </a:lnTo>
                  <a:lnTo>
                    <a:pt x="17" y="715"/>
                  </a:lnTo>
                  <a:lnTo>
                    <a:pt x="5" y="682"/>
                  </a:lnTo>
                  <a:lnTo>
                    <a:pt x="0" y="645"/>
                  </a:lnTo>
                  <a:lnTo>
                    <a:pt x="0" y="633"/>
                  </a:lnTo>
                  <a:lnTo>
                    <a:pt x="2" y="620"/>
                  </a:lnTo>
                  <a:lnTo>
                    <a:pt x="8" y="595"/>
                  </a:lnTo>
                  <a:lnTo>
                    <a:pt x="17" y="561"/>
                  </a:lnTo>
                  <a:lnTo>
                    <a:pt x="29" y="523"/>
                  </a:lnTo>
                  <a:lnTo>
                    <a:pt x="41" y="483"/>
                  </a:lnTo>
                  <a:lnTo>
                    <a:pt x="53" y="440"/>
                  </a:lnTo>
                  <a:lnTo>
                    <a:pt x="67" y="401"/>
                  </a:lnTo>
                  <a:lnTo>
                    <a:pt x="79" y="361"/>
                  </a:lnTo>
                  <a:lnTo>
                    <a:pt x="90" y="327"/>
                  </a:lnTo>
                  <a:lnTo>
                    <a:pt x="99" y="298"/>
                  </a:lnTo>
                  <a:lnTo>
                    <a:pt x="104" y="281"/>
                  </a:lnTo>
                  <a:lnTo>
                    <a:pt x="110" y="265"/>
                  </a:lnTo>
                  <a:lnTo>
                    <a:pt x="110" y="265"/>
                  </a:lnTo>
                  <a:lnTo>
                    <a:pt x="127" y="237"/>
                  </a:lnTo>
                  <a:lnTo>
                    <a:pt x="148" y="214"/>
                  </a:lnTo>
                  <a:lnTo>
                    <a:pt x="174" y="196"/>
                  </a:lnTo>
                  <a:lnTo>
                    <a:pt x="176" y="194"/>
                  </a:lnTo>
                  <a:lnTo>
                    <a:pt x="179" y="193"/>
                  </a:lnTo>
                  <a:lnTo>
                    <a:pt x="183" y="190"/>
                  </a:lnTo>
                  <a:lnTo>
                    <a:pt x="186" y="188"/>
                  </a:lnTo>
                  <a:lnTo>
                    <a:pt x="189" y="188"/>
                  </a:lnTo>
                  <a:lnTo>
                    <a:pt x="206" y="179"/>
                  </a:lnTo>
                  <a:lnTo>
                    <a:pt x="228" y="170"/>
                  </a:lnTo>
                  <a:lnTo>
                    <a:pt x="252" y="161"/>
                  </a:lnTo>
                  <a:lnTo>
                    <a:pt x="278" y="149"/>
                  </a:lnTo>
                  <a:lnTo>
                    <a:pt x="304" y="138"/>
                  </a:lnTo>
                  <a:lnTo>
                    <a:pt x="330" y="127"/>
                  </a:lnTo>
                  <a:lnTo>
                    <a:pt x="354" y="118"/>
                  </a:lnTo>
                  <a:lnTo>
                    <a:pt x="374" y="109"/>
                  </a:lnTo>
                  <a:lnTo>
                    <a:pt x="391" y="103"/>
                  </a:lnTo>
                  <a:lnTo>
                    <a:pt x="402" y="98"/>
                  </a:lnTo>
                  <a:lnTo>
                    <a:pt x="406" y="97"/>
                  </a:lnTo>
                  <a:lnTo>
                    <a:pt x="489" y="63"/>
                  </a:lnTo>
                  <a:lnTo>
                    <a:pt x="573" y="31"/>
                  </a:lnTo>
                  <a:lnTo>
                    <a:pt x="660" y="0"/>
                  </a:lnTo>
                  <a:close/>
                </a:path>
              </a:pathLst>
            </a:custGeom>
            <a:solidFill>
              <a:srgbClr val="00B050"/>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75167" tIns="37583" rIns="75167" bIns="37583" numCol="1" anchor="t" anchorCtr="0" compatLnSpc="1">
              <a:prstTxWarp prst="textNoShape">
                <a:avLst/>
              </a:prstTxWarp>
            </a:bodyPr>
            <a:lstStyle/>
            <a:p>
              <a:pPr defTabSz="1002007">
                <a:defRPr/>
              </a:pPr>
              <a:endParaRPr lang="en-IN" sz="1200" kern="0" dirty="0">
                <a:solidFill>
                  <a:prstClr val="black"/>
                </a:solidFill>
                <a:latin typeface="Century Gothic" panose="020B0502020202020204" pitchFamily="34" charset="0"/>
              </a:endParaRPr>
            </a:p>
          </p:txBody>
        </p:sp>
        <p:sp>
          <p:nvSpPr>
            <p:cNvPr id="69" name="Freeform 21"/>
            <p:cNvSpPr>
              <a:spLocks/>
            </p:cNvSpPr>
            <p:nvPr/>
          </p:nvSpPr>
          <p:spPr bwMode="auto">
            <a:xfrm>
              <a:off x="195262" y="385763"/>
              <a:ext cx="1601788" cy="1943100"/>
            </a:xfrm>
            <a:custGeom>
              <a:avLst/>
              <a:gdLst>
                <a:gd name="T0" fmla="*/ 514 w 1009"/>
                <a:gd name="T1" fmla="*/ 0 h 1224"/>
                <a:gd name="T2" fmla="*/ 632 w 1009"/>
                <a:gd name="T3" fmla="*/ 17 h 1224"/>
                <a:gd name="T4" fmla="*/ 737 w 1009"/>
                <a:gd name="T5" fmla="*/ 66 h 1224"/>
                <a:gd name="T6" fmla="*/ 823 w 1009"/>
                <a:gd name="T7" fmla="*/ 141 h 1224"/>
                <a:gd name="T8" fmla="*/ 886 w 1009"/>
                <a:gd name="T9" fmla="*/ 237 h 1224"/>
                <a:gd name="T10" fmla="*/ 919 w 1009"/>
                <a:gd name="T11" fmla="*/ 350 h 1224"/>
                <a:gd name="T12" fmla="*/ 924 w 1009"/>
                <a:gd name="T13" fmla="*/ 423 h 1224"/>
                <a:gd name="T14" fmla="*/ 921 w 1009"/>
                <a:gd name="T15" fmla="*/ 470 h 1224"/>
                <a:gd name="T16" fmla="*/ 919 w 1009"/>
                <a:gd name="T17" fmla="*/ 524 h 1224"/>
                <a:gd name="T18" fmla="*/ 918 w 1009"/>
                <a:gd name="T19" fmla="*/ 562 h 1224"/>
                <a:gd name="T20" fmla="*/ 930 w 1009"/>
                <a:gd name="T21" fmla="*/ 561 h 1224"/>
                <a:gd name="T22" fmla="*/ 953 w 1009"/>
                <a:gd name="T23" fmla="*/ 561 h 1224"/>
                <a:gd name="T24" fmla="*/ 977 w 1009"/>
                <a:gd name="T25" fmla="*/ 568 h 1224"/>
                <a:gd name="T26" fmla="*/ 999 w 1009"/>
                <a:gd name="T27" fmla="*/ 587 h 1224"/>
                <a:gd name="T28" fmla="*/ 1009 w 1009"/>
                <a:gd name="T29" fmla="*/ 623 h 1224"/>
                <a:gd name="T30" fmla="*/ 1005 w 1009"/>
                <a:gd name="T31" fmla="*/ 697 h 1224"/>
                <a:gd name="T32" fmla="*/ 988 w 1009"/>
                <a:gd name="T33" fmla="*/ 765 h 1224"/>
                <a:gd name="T34" fmla="*/ 968 w 1009"/>
                <a:gd name="T35" fmla="*/ 808 h 1224"/>
                <a:gd name="T36" fmla="*/ 947 w 1009"/>
                <a:gd name="T37" fmla="*/ 831 h 1224"/>
                <a:gd name="T38" fmla="*/ 925 w 1009"/>
                <a:gd name="T39" fmla="*/ 840 h 1224"/>
                <a:gd name="T40" fmla="*/ 908 w 1009"/>
                <a:gd name="T41" fmla="*/ 840 h 1224"/>
                <a:gd name="T42" fmla="*/ 899 w 1009"/>
                <a:gd name="T43" fmla="*/ 839 h 1224"/>
                <a:gd name="T44" fmla="*/ 876 w 1009"/>
                <a:gd name="T45" fmla="*/ 895 h 1224"/>
                <a:gd name="T46" fmla="*/ 829 w 1009"/>
                <a:gd name="T47" fmla="*/ 993 h 1224"/>
                <a:gd name="T48" fmla="*/ 774 w 1009"/>
                <a:gd name="T49" fmla="*/ 1069 h 1224"/>
                <a:gd name="T50" fmla="*/ 718 w 1009"/>
                <a:gd name="T51" fmla="*/ 1126 h 1224"/>
                <a:gd name="T52" fmla="*/ 643 w 1009"/>
                <a:gd name="T53" fmla="*/ 1178 h 1224"/>
                <a:gd name="T54" fmla="*/ 577 w 1009"/>
                <a:gd name="T55" fmla="*/ 1207 h 1224"/>
                <a:gd name="T56" fmla="*/ 531 w 1009"/>
                <a:gd name="T57" fmla="*/ 1220 h 1224"/>
                <a:gd name="T58" fmla="*/ 513 w 1009"/>
                <a:gd name="T59" fmla="*/ 1224 h 1224"/>
                <a:gd name="T60" fmla="*/ 491 w 1009"/>
                <a:gd name="T61" fmla="*/ 1224 h 1224"/>
                <a:gd name="T62" fmla="*/ 458 w 1009"/>
                <a:gd name="T63" fmla="*/ 1216 h 1224"/>
                <a:gd name="T64" fmla="*/ 400 w 1009"/>
                <a:gd name="T65" fmla="*/ 1196 h 1224"/>
                <a:gd name="T66" fmla="*/ 328 w 1009"/>
                <a:gd name="T67" fmla="*/ 1155 h 1224"/>
                <a:gd name="T68" fmla="*/ 261 w 1009"/>
                <a:gd name="T69" fmla="*/ 1098 h 1224"/>
                <a:gd name="T70" fmla="*/ 206 w 1009"/>
                <a:gd name="T71" fmla="*/ 1033 h 1224"/>
                <a:gd name="T72" fmla="*/ 155 w 1009"/>
                <a:gd name="T73" fmla="*/ 947 h 1224"/>
                <a:gd name="T74" fmla="*/ 113 w 1009"/>
                <a:gd name="T75" fmla="*/ 839 h 1224"/>
                <a:gd name="T76" fmla="*/ 107 w 1009"/>
                <a:gd name="T77" fmla="*/ 840 h 1224"/>
                <a:gd name="T78" fmla="*/ 93 w 1009"/>
                <a:gd name="T79" fmla="*/ 842 h 1224"/>
                <a:gd name="T80" fmla="*/ 73 w 1009"/>
                <a:gd name="T81" fmla="*/ 839 h 1224"/>
                <a:gd name="T82" fmla="*/ 52 w 1009"/>
                <a:gd name="T83" fmla="*/ 822 h 1224"/>
                <a:gd name="T84" fmla="*/ 32 w 1009"/>
                <a:gd name="T85" fmla="*/ 790 h 1224"/>
                <a:gd name="T86" fmla="*/ 13 w 1009"/>
                <a:gd name="T87" fmla="*/ 735 h 1224"/>
                <a:gd name="T88" fmla="*/ 1 w 1009"/>
                <a:gd name="T89" fmla="*/ 651 h 1224"/>
                <a:gd name="T90" fmla="*/ 4 w 1009"/>
                <a:gd name="T91" fmla="*/ 602 h 1224"/>
                <a:gd name="T92" fmla="*/ 21 w 1009"/>
                <a:gd name="T93" fmla="*/ 576 h 1224"/>
                <a:gd name="T94" fmla="*/ 46 w 1009"/>
                <a:gd name="T95" fmla="*/ 564 h 1224"/>
                <a:gd name="T96" fmla="*/ 70 w 1009"/>
                <a:gd name="T97" fmla="*/ 561 h 1224"/>
                <a:gd name="T98" fmla="*/ 88 w 1009"/>
                <a:gd name="T99" fmla="*/ 562 h 1224"/>
                <a:gd name="T100" fmla="*/ 91 w 1009"/>
                <a:gd name="T101" fmla="*/ 545 h 1224"/>
                <a:gd name="T102" fmla="*/ 90 w 1009"/>
                <a:gd name="T103" fmla="*/ 498 h 1224"/>
                <a:gd name="T104" fmla="*/ 88 w 1009"/>
                <a:gd name="T105" fmla="*/ 445 h 1224"/>
                <a:gd name="T106" fmla="*/ 87 w 1009"/>
                <a:gd name="T107" fmla="*/ 409 h 1224"/>
                <a:gd name="T108" fmla="*/ 104 w 1009"/>
                <a:gd name="T109" fmla="*/ 292 h 1224"/>
                <a:gd name="T110" fmla="*/ 152 w 1009"/>
                <a:gd name="T111" fmla="*/ 186 h 1224"/>
                <a:gd name="T112" fmla="*/ 227 w 1009"/>
                <a:gd name="T113" fmla="*/ 101 h 1224"/>
                <a:gd name="T114" fmla="*/ 323 w 1009"/>
                <a:gd name="T115" fmla="*/ 38 h 1224"/>
                <a:gd name="T116" fmla="*/ 435 w 1009"/>
                <a:gd name="T117" fmla="*/ 5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9" h="1224">
                  <a:moveTo>
                    <a:pt x="496" y="0"/>
                  </a:moveTo>
                  <a:lnTo>
                    <a:pt x="514" y="0"/>
                  </a:lnTo>
                  <a:lnTo>
                    <a:pt x="574" y="5"/>
                  </a:lnTo>
                  <a:lnTo>
                    <a:pt x="632" y="17"/>
                  </a:lnTo>
                  <a:lnTo>
                    <a:pt x="687" y="38"/>
                  </a:lnTo>
                  <a:lnTo>
                    <a:pt x="737" y="66"/>
                  </a:lnTo>
                  <a:lnTo>
                    <a:pt x="783" y="101"/>
                  </a:lnTo>
                  <a:lnTo>
                    <a:pt x="823" y="141"/>
                  </a:lnTo>
                  <a:lnTo>
                    <a:pt x="858" y="186"/>
                  </a:lnTo>
                  <a:lnTo>
                    <a:pt x="886" y="237"/>
                  </a:lnTo>
                  <a:lnTo>
                    <a:pt x="907" y="292"/>
                  </a:lnTo>
                  <a:lnTo>
                    <a:pt x="919" y="350"/>
                  </a:lnTo>
                  <a:lnTo>
                    <a:pt x="924" y="409"/>
                  </a:lnTo>
                  <a:lnTo>
                    <a:pt x="924" y="423"/>
                  </a:lnTo>
                  <a:lnTo>
                    <a:pt x="922" y="445"/>
                  </a:lnTo>
                  <a:lnTo>
                    <a:pt x="921" y="470"/>
                  </a:lnTo>
                  <a:lnTo>
                    <a:pt x="921" y="498"/>
                  </a:lnTo>
                  <a:lnTo>
                    <a:pt x="919" y="524"/>
                  </a:lnTo>
                  <a:lnTo>
                    <a:pt x="918" y="545"/>
                  </a:lnTo>
                  <a:lnTo>
                    <a:pt x="918" y="562"/>
                  </a:lnTo>
                  <a:lnTo>
                    <a:pt x="922" y="562"/>
                  </a:lnTo>
                  <a:lnTo>
                    <a:pt x="930" y="561"/>
                  </a:lnTo>
                  <a:lnTo>
                    <a:pt x="941" y="561"/>
                  </a:lnTo>
                  <a:lnTo>
                    <a:pt x="953" y="561"/>
                  </a:lnTo>
                  <a:lnTo>
                    <a:pt x="965" y="564"/>
                  </a:lnTo>
                  <a:lnTo>
                    <a:pt x="977" y="568"/>
                  </a:lnTo>
                  <a:lnTo>
                    <a:pt x="988" y="576"/>
                  </a:lnTo>
                  <a:lnTo>
                    <a:pt x="999" y="587"/>
                  </a:lnTo>
                  <a:lnTo>
                    <a:pt x="1006" y="602"/>
                  </a:lnTo>
                  <a:lnTo>
                    <a:pt x="1009" y="623"/>
                  </a:lnTo>
                  <a:lnTo>
                    <a:pt x="1009" y="651"/>
                  </a:lnTo>
                  <a:lnTo>
                    <a:pt x="1005" y="697"/>
                  </a:lnTo>
                  <a:lnTo>
                    <a:pt x="997" y="735"/>
                  </a:lnTo>
                  <a:lnTo>
                    <a:pt x="988" y="765"/>
                  </a:lnTo>
                  <a:lnTo>
                    <a:pt x="979" y="790"/>
                  </a:lnTo>
                  <a:lnTo>
                    <a:pt x="968" y="808"/>
                  </a:lnTo>
                  <a:lnTo>
                    <a:pt x="957" y="822"/>
                  </a:lnTo>
                  <a:lnTo>
                    <a:pt x="947" y="831"/>
                  </a:lnTo>
                  <a:lnTo>
                    <a:pt x="936" y="837"/>
                  </a:lnTo>
                  <a:lnTo>
                    <a:pt x="925" y="840"/>
                  </a:lnTo>
                  <a:lnTo>
                    <a:pt x="916" y="842"/>
                  </a:lnTo>
                  <a:lnTo>
                    <a:pt x="908" y="840"/>
                  </a:lnTo>
                  <a:lnTo>
                    <a:pt x="902" y="840"/>
                  </a:lnTo>
                  <a:lnTo>
                    <a:pt x="899" y="839"/>
                  </a:lnTo>
                  <a:lnTo>
                    <a:pt x="896" y="837"/>
                  </a:lnTo>
                  <a:lnTo>
                    <a:pt x="876" y="895"/>
                  </a:lnTo>
                  <a:lnTo>
                    <a:pt x="853" y="947"/>
                  </a:lnTo>
                  <a:lnTo>
                    <a:pt x="829" y="993"/>
                  </a:lnTo>
                  <a:lnTo>
                    <a:pt x="803" y="1033"/>
                  </a:lnTo>
                  <a:lnTo>
                    <a:pt x="774" y="1069"/>
                  </a:lnTo>
                  <a:lnTo>
                    <a:pt x="747" y="1100"/>
                  </a:lnTo>
                  <a:lnTo>
                    <a:pt x="718" y="1126"/>
                  </a:lnTo>
                  <a:lnTo>
                    <a:pt x="679" y="1155"/>
                  </a:lnTo>
                  <a:lnTo>
                    <a:pt x="643" y="1178"/>
                  </a:lnTo>
                  <a:lnTo>
                    <a:pt x="608" y="1196"/>
                  </a:lnTo>
                  <a:lnTo>
                    <a:pt x="577" y="1207"/>
                  </a:lnTo>
                  <a:lnTo>
                    <a:pt x="551" y="1216"/>
                  </a:lnTo>
                  <a:lnTo>
                    <a:pt x="531" y="1220"/>
                  </a:lnTo>
                  <a:lnTo>
                    <a:pt x="517" y="1224"/>
                  </a:lnTo>
                  <a:lnTo>
                    <a:pt x="513" y="1224"/>
                  </a:lnTo>
                  <a:lnTo>
                    <a:pt x="496" y="1224"/>
                  </a:lnTo>
                  <a:lnTo>
                    <a:pt x="491" y="1224"/>
                  </a:lnTo>
                  <a:lnTo>
                    <a:pt x="478" y="1220"/>
                  </a:lnTo>
                  <a:lnTo>
                    <a:pt x="458" y="1216"/>
                  </a:lnTo>
                  <a:lnTo>
                    <a:pt x="432" y="1207"/>
                  </a:lnTo>
                  <a:lnTo>
                    <a:pt x="400" y="1196"/>
                  </a:lnTo>
                  <a:lnTo>
                    <a:pt x="366" y="1178"/>
                  </a:lnTo>
                  <a:lnTo>
                    <a:pt x="328" y="1155"/>
                  </a:lnTo>
                  <a:lnTo>
                    <a:pt x="290" y="1126"/>
                  </a:lnTo>
                  <a:lnTo>
                    <a:pt x="261" y="1098"/>
                  </a:lnTo>
                  <a:lnTo>
                    <a:pt x="233" y="1068"/>
                  </a:lnTo>
                  <a:lnTo>
                    <a:pt x="206" y="1033"/>
                  </a:lnTo>
                  <a:lnTo>
                    <a:pt x="180" y="993"/>
                  </a:lnTo>
                  <a:lnTo>
                    <a:pt x="155" y="947"/>
                  </a:lnTo>
                  <a:lnTo>
                    <a:pt x="133" y="895"/>
                  </a:lnTo>
                  <a:lnTo>
                    <a:pt x="113" y="839"/>
                  </a:lnTo>
                  <a:lnTo>
                    <a:pt x="110" y="839"/>
                  </a:lnTo>
                  <a:lnTo>
                    <a:pt x="107" y="840"/>
                  </a:lnTo>
                  <a:lnTo>
                    <a:pt x="101" y="842"/>
                  </a:lnTo>
                  <a:lnTo>
                    <a:pt x="93" y="842"/>
                  </a:lnTo>
                  <a:lnTo>
                    <a:pt x="84" y="842"/>
                  </a:lnTo>
                  <a:lnTo>
                    <a:pt x="73" y="839"/>
                  </a:lnTo>
                  <a:lnTo>
                    <a:pt x="62" y="832"/>
                  </a:lnTo>
                  <a:lnTo>
                    <a:pt x="52" y="822"/>
                  </a:lnTo>
                  <a:lnTo>
                    <a:pt x="41" y="808"/>
                  </a:lnTo>
                  <a:lnTo>
                    <a:pt x="32" y="790"/>
                  </a:lnTo>
                  <a:lnTo>
                    <a:pt x="21" y="765"/>
                  </a:lnTo>
                  <a:lnTo>
                    <a:pt x="13" y="735"/>
                  </a:lnTo>
                  <a:lnTo>
                    <a:pt x="6" y="697"/>
                  </a:lnTo>
                  <a:lnTo>
                    <a:pt x="1" y="651"/>
                  </a:lnTo>
                  <a:lnTo>
                    <a:pt x="0" y="623"/>
                  </a:lnTo>
                  <a:lnTo>
                    <a:pt x="4" y="602"/>
                  </a:lnTo>
                  <a:lnTo>
                    <a:pt x="12" y="587"/>
                  </a:lnTo>
                  <a:lnTo>
                    <a:pt x="21" y="576"/>
                  </a:lnTo>
                  <a:lnTo>
                    <a:pt x="33" y="568"/>
                  </a:lnTo>
                  <a:lnTo>
                    <a:pt x="46" y="564"/>
                  </a:lnTo>
                  <a:lnTo>
                    <a:pt x="58" y="561"/>
                  </a:lnTo>
                  <a:lnTo>
                    <a:pt x="70" y="561"/>
                  </a:lnTo>
                  <a:lnTo>
                    <a:pt x="79" y="561"/>
                  </a:lnTo>
                  <a:lnTo>
                    <a:pt x="88" y="562"/>
                  </a:lnTo>
                  <a:lnTo>
                    <a:pt x="93" y="562"/>
                  </a:lnTo>
                  <a:lnTo>
                    <a:pt x="91" y="545"/>
                  </a:lnTo>
                  <a:lnTo>
                    <a:pt x="91" y="524"/>
                  </a:lnTo>
                  <a:lnTo>
                    <a:pt x="90" y="498"/>
                  </a:lnTo>
                  <a:lnTo>
                    <a:pt x="88" y="470"/>
                  </a:lnTo>
                  <a:lnTo>
                    <a:pt x="88" y="445"/>
                  </a:lnTo>
                  <a:lnTo>
                    <a:pt x="87" y="423"/>
                  </a:lnTo>
                  <a:lnTo>
                    <a:pt x="87" y="409"/>
                  </a:lnTo>
                  <a:lnTo>
                    <a:pt x="91" y="350"/>
                  </a:lnTo>
                  <a:lnTo>
                    <a:pt x="104" y="292"/>
                  </a:lnTo>
                  <a:lnTo>
                    <a:pt x="125" y="237"/>
                  </a:lnTo>
                  <a:lnTo>
                    <a:pt x="152" y="186"/>
                  </a:lnTo>
                  <a:lnTo>
                    <a:pt x="188" y="141"/>
                  </a:lnTo>
                  <a:lnTo>
                    <a:pt x="227" y="101"/>
                  </a:lnTo>
                  <a:lnTo>
                    <a:pt x="273" y="66"/>
                  </a:lnTo>
                  <a:lnTo>
                    <a:pt x="323" y="38"/>
                  </a:lnTo>
                  <a:lnTo>
                    <a:pt x="378" y="17"/>
                  </a:lnTo>
                  <a:lnTo>
                    <a:pt x="435" y="5"/>
                  </a:lnTo>
                  <a:lnTo>
                    <a:pt x="496" y="0"/>
                  </a:lnTo>
                  <a:close/>
                </a:path>
              </a:pathLst>
            </a:custGeom>
            <a:solidFill>
              <a:srgbClr val="00B050"/>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75167" tIns="37583" rIns="75167" bIns="37583" numCol="1" anchor="t" anchorCtr="0" compatLnSpc="1">
              <a:prstTxWarp prst="textNoShape">
                <a:avLst/>
              </a:prstTxWarp>
            </a:bodyPr>
            <a:lstStyle/>
            <a:p>
              <a:pPr defTabSz="1002007">
                <a:defRPr/>
              </a:pPr>
              <a:endParaRPr lang="en-IN" sz="1200" kern="0" dirty="0">
                <a:solidFill>
                  <a:prstClr val="black"/>
                </a:solidFill>
                <a:latin typeface="Century Gothic" panose="020B0502020202020204" pitchFamily="34" charset="0"/>
              </a:endParaRPr>
            </a:p>
          </p:txBody>
        </p:sp>
        <p:sp>
          <p:nvSpPr>
            <p:cNvPr id="70" name="Freeform 22"/>
            <p:cNvSpPr>
              <a:spLocks/>
            </p:cNvSpPr>
            <p:nvPr/>
          </p:nvSpPr>
          <p:spPr bwMode="auto">
            <a:xfrm>
              <a:off x="4908550" y="2554288"/>
              <a:ext cx="2547938" cy="1168400"/>
            </a:xfrm>
            <a:custGeom>
              <a:avLst/>
              <a:gdLst>
                <a:gd name="T0" fmla="*/ 398 w 1605"/>
                <a:gd name="T1" fmla="*/ 39 h 736"/>
                <a:gd name="T2" fmla="*/ 356 w 1605"/>
                <a:gd name="T3" fmla="*/ 82 h 736"/>
                <a:gd name="T4" fmla="*/ 314 w 1605"/>
                <a:gd name="T5" fmla="*/ 152 h 736"/>
                <a:gd name="T6" fmla="*/ 298 w 1605"/>
                <a:gd name="T7" fmla="*/ 252 h 736"/>
                <a:gd name="T8" fmla="*/ 313 w 1605"/>
                <a:gd name="T9" fmla="*/ 333 h 736"/>
                <a:gd name="T10" fmla="*/ 343 w 1605"/>
                <a:gd name="T11" fmla="*/ 300 h 736"/>
                <a:gd name="T12" fmla="*/ 401 w 1605"/>
                <a:gd name="T13" fmla="*/ 256 h 736"/>
                <a:gd name="T14" fmla="*/ 473 w 1605"/>
                <a:gd name="T15" fmla="*/ 227 h 736"/>
                <a:gd name="T16" fmla="*/ 556 w 1605"/>
                <a:gd name="T17" fmla="*/ 355 h 736"/>
                <a:gd name="T18" fmla="*/ 650 w 1605"/>
                <a:gd name="T19" fmla="*/ 478 h 736"/>
                <a:gd name="T20" fmla="*/ 734 w 1605"/>
                <a:gd name="T21" fmla="*/ 566 h 736"/>
                <a:gd name="T22" fmla="*/ 808 w 1605"/>
                <a:gd name="T23" fmla="*/ 542 h 736"/>
                <a:gd name="T24" fmla="*/ 898 w 1605"/>
                <a:gd name="T25" fmla="*/ 439 h 736"/>
                <a:gd name="T26" fmla="*/ 991 w 1605"/>
                <a:gd name="T27" fmla="*/ 313 h 736"/>
                <a:gd name="T28" fmla="*/ 1067 w 1605"/>
                <a:gd name="T29" fmla="*/ 233 h 736"/>
                <a:gd name="T30" fmla="*/ 1136 w 1605"/>
                <a:gd name="T31" fmla="*/ 270 h 736"/>
                <a:gd name="T32" fmla="*/ 1188 w 1605"/>
                <a:gd name="T33" fmla="*/ 314 h 736"/>
                <a:gd name="T34" fmla="*/ 1208 w 1605"/>
                <a:gd name="T35" fmla="*/ 336 h 736"/>
                <a:gd name="T36" fmla="*/ 1218 w 1605"/>
                <a:gd name="T37" fmla="*/ 215 h 736"/>
                <a:gd name="T38" fmla="*/ 1191 w 1605"/>
                <a:gd name="T39" fmla="*/ 125 h 736"/>
                <a:gd name="T40" fmla="*/ 1147 w 1605"/>
                <a:gd name="T41" fmla="*/ 64 h 736"/>
                <a:gd name="T42" fmla="*/ 1107 w 1605"/>
                <a:gd name="T43" fmla="*/ 30 h 736"/>
                <a:gd name="T44" fmla="*/ 1122 w 1605"/>
                <a:gd name="T45" fmla="*/ 6 h 736"/>
                <a:gd name="T46" fmla="*/ 1191 w 1605"/>
                <a:gd name="T47" fmla="*/ 29 h 736"/>
                <a:gd name="T48" fmla="*/ 1281 w 1605"/>
                <a:gd name="T49" fmla="*/ 58 h 736"/>
                <a:gd name="T50" fmla="*/ 1362 w 1605"/>
                <a:gd name="T51" fmla="*/ 87 h 736"/>
                <a:gd name="T52" fmla="*/ 1405 w 1605"/>
                <a:gd name="T53" fmla="*/ 102 h 736"/>
                <a:gd name="T54" fmla="*/ 1509 w 1605"/>
                <a:gd name="T55" fmla="*/ 178 h 736"/>
                <a:gd name="T56" fmla="*/ 1574 w 1605"/>
                <a:gd name="T57" fmla="*/ 278 h 736"/>
                <a:gd name="T58" fmla="*/ 1590 w 1605"/>
                <a:gd name="T59" fmla="*/ 336 h 736"/>
                <a:gd name="T60" fmla="*/ 1596 w 1605"/>
                <a:gd name="T61" fmla="*/ 369 h 736"/>
                <a:gd name="T62" fmla="*/ 1602 w 1605"/>
                <a:gd name="T63" fmla="*/ 421 h 736"/>
                <a:gd name="T64" fmla="*/ 1603 w 1605"/>
                <a:gd name="T65" fmla="*/ 464 h 736"/>
                <a:gd name="T66" fmla="*/ 1605 w 1605"/>
                <a:gd name="T67" fmla="*/ 494 h 736"/>
                <a:gd name="T68" fmla="*/ 1603 w 1605"/>
                <a:gd name="T69" fmla="*/ 520 h 736"/>
                <a:gd name="T70" fmla="*/ 1600 w 1605"/>
                <a:gd name="T71" fmla="*/ 575 h 736"/>
                <a:gd name="T72" fmla="*/ 1556 w 1605"/>
                <a:gd name="T73" fmla="*/ 669 h 736"/>
                <a:gd name="T74" fmla="*/ 1466 w 1605"/>
                <a:gd name="T75" fmla="*/ 725 h 736"/>
                <a:gd name="T76" fmla="*/ 320 w 1605"/>
                <a:gd name="T77" fmla="*/ 736 h 736"/>
                <a:gd name="T78" fmla="*/ 272 w 1605"/>
                <a:gd name="T79" fmla="*/ 577 h 736"/>
                <a:gd name="T80" fmla="*/ 224 w 1605"/>
                <a:gd name="T81" fmla="*/ 429 h 736"/>
                <a:gd name="T82" fmla="*/ 201 w 1605"/>
                <a:gd name="T83" fmla="*/ 366 h 736"/>
                <a:gd name="T84" fmla="*/ 175 w 1605"/>
                <a:gd name="T85" fmla="*/ 325 h 736"/>
                <a:gd name="T86" fmla="*/ 101 w 1605"/>
                <a:gd name="T87" fmla="*/ 242 h 736"/>
                <a:gd name="T88" fmla="*/ 49 w 1605"/>
                <a:gd name="T89" fmla="*/ 209 h 736"/>
                <a:gd name="T90" fmla="*/ 0 w 1605"/>
                <a:gd name="T91" fmla="*/ 187 h 736"/>
                <a:gd name="T92" fmla="*/ 113 w 1605"/>
                <a:gd name="T93" fmla="*/ 102 h 736"/>
                <a:gd name="T94" fmla="*/ 154 w 1605"/>
                <a:gd name="T95" fmla="*/ 87 h 736"/>
                <a:gd name="T96" fmla="*/ 236 w 1605"/>
                <a:gd name="T97" fmla="*/ 58 h 736"/>
                <a:gd name="T98" fmla="*/ 327 w 1605"/>
                <a:gd name="T99" fmla="*/ 29 h 736"/>
                <a:gd name="T100" fmla="*/ 395 w 1605"/>
                <a:gd name="T101" fmla="*/ 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36">
                  <a:moveTo>
                    <a:pt x="414" y="0"/>
                  </a:moveTo>
                  <a:lnTo>
                    <a:pt x="409" y="30"/>
                  </a:lnTo>
                  <a:lnTo>
                    <a:pt x="398" y="39"/>
                  </a:lnTo>
                  <a:lnTo>
                    <a:pt x="386" y="50"/>
                  </a:lnTo>
                  <a:lnTo>
                    <a:pt x="371" y="64"/>
                  </a:lnTo>
                  <a:lnTo>
                    <a:pt x="356" y="82"/>
                  </a:lnTo>
                  <a:lnTo>
                    <a:pt x="340" y="102"/>
                  </a:lnTo>
                  <a:lnTo>
                    <a:pt x="327" y="125"/>
                  </a:lnTo>
                  <a:lnTo>
                    <a:pt x="314" y="152"/>
                  </a:lnTo>
                  <a:lnTo>
                    <a:pt x="305" y="181"/>
                  </a:lnTo>
                  <a:lnTo>
                    <a:pt x="299" y="215"/>
                  </a:lnTo>
                  <a:lnTo>
                    <a:pt x="298" y="252"/>
                  </a:lnTo>
                  <a:lnTo>
                    <a:pt x="301" y="293"/>
                  </a:lnTo>
                  <a:lnTo>
                    <a:pt x="310" y="336"/>
                  </a:lnTo>
                  <a:lnTo>
                    <a:pt x="313" y="333"/>
                  </a:lnTo>
                  <a:lnTo>
                    <a:pt x="319" y="326"/>
                  </a:lnTo>
                  <a:lnTo>
                    <a:pt x="330" y="314"/>
                  </a:lnTo>
                  <a:lnTo>
                    <a:pt x="343" y="300"/>
                  </a:lnTo>
                  <a:lnTo>
                    <a:pt x="360" y="287"/>
                  </a:lnTo>
                  <a:lnTo>
                    <a:pt x="380" y="270"/>
                  </a:lnTo>
                  <a:lnTo>
                    <a:pt x="401" y="256"/>
                  </a:lnTo>
                  <a:lnTo>
                    <a:pt x="424" y="242"/>
                  </a:lnTo>
                  <a:lnTo>
                    <a:pt x="449" y="233"/>
                  </a:lnTo>
                  <a:lnTo>
                    <a:pt x="473" y="227"/>
                  </a:lnTo>
                  <a:lnTo>
                    <a:pt x="499" y="270"/>
                  </a:lnTo>
                  <a:lnTo>
                    <a:pt x="527" y="313"/>
                  </a:lnTo>
                  <a:lnTo>
                    <a:pt x="556" y="355"/>
                  </a:lnTo>
                  <a:lnTo>
                    <a:pt x="588" y="398"/>
                  </a:lnTo>
                  <a:lnTo>
                    <a:pt x="618" y="439"/>
                  </a:lnTo>
                  <a:lnTo>
                    <a:pt x="650" y="478"/>
                  </a:lnTo>
                  <a:lnTo>
                    <a:pt x="679" y="513"/>
                  </a:lnTo>
                  <a:lnTo>
                    <a:pt x="708" y="542"/>
                  </a:lnTo>
                  <a:lnTo>
                    <a:pt x="734" y="566"/>
                  </a:lnTo>
                  <a:lnTo>
                    <a:pt x="759" y="583"/>
                  </a:lnTo>
                  <a:lnTo>
                    <a:pt x="782" y="566"/>
                  </a:lnTo>
                  <a:lnTo>
                    <a:pt x="808" y="542"/>
                  </a:lnTo>
                  <a:lnTo>
                    <a:pt x="837" y="513"/>
                  </a:lnTo>
                  <a:lnTo>
                    <a:pt x="867" y="478"/>
                  </a:lnTo>
                  <a:lnTo>
                    <a:pt x="898" y="439"/>
                  </a:lnTo>
                  <a:lnTo>
                    <a:pt x="930" y="398"/>
                  </a:lnTo>
                  <a:lnTo>
                    <a:pt x="960" y="355"/>
                  </a:lnTo>
                  <a:lnTo>
                    <a:pt x="991" y="313"/>
                  </a:lnTo>
                  <a:lnTo>
                    <a:pt x="1018" y="268"/>
                  </a:lnTo>
                  <a:lnTo>
                    <a:pt x="1043" y="227"/>
                  </a:lnTo>
                  <a:lnTo>
                    <a:pt x="1067" y="233"/>
                  </a:lnTo>
                  <a:lnTo>
                    <a:pt x="1092" y="242"/>
                  </a:lnTo>
                  <a:lnTo>
                    <a:pt x="1115" y="256"/>
                  </a:lnTo>
                  <a:lnTo>
                    <a:pt x="1136" y="270"/>
                  </a:lnTo>
                  <a:lnTo>
                    <a:pt x="1156" y="287"/>
                  </a:lnTo>
                  <a:lnTo>
                    <a:pt x="1173" y="300"/>
                  </a:lnTo>
                  <a:lnTo>
                    <a:pt x="1188" y="314"/>
                  </a:lnTo>
                  <a:lnTo>
                    <a:pt x="1199" y="326"/>
                  </a:lnTo>
                  <a:lnTo>
                    <a:pt x="1205" y="333"/>
                  </a:lnTo>
                  <a:lnTo>
                    <a:pt x="1208" y="336"/>
                  </a:lnTo>
                  <a:lnTo>
                    <a:pt x="1217" y="293"/>
                  </a:lnTo>
                  <a:lnTo>
                    <a:pt x="1220" y="252"/>
                  </a:lnTo>
                  <a:lnTo>
                    <a:pt x="1218" y="215"/>
                  </a:lnTo>
                  <a:lnTo>
                    <a:pt x="1212" y="183"/>
                  </a:lnTo>
                  <a:lnTo>
                    <a:pt x="1203" y="152"/>
                  </a:lnTo>
                  <a:lnTo>
                    <a:pt x="1191" y="125"/>
                  </a:lnTo>
                  <a:lnTo>
                    <a:pt x="1177" y="102"/>
                  </a:lnTo>
                  <a:lnTo>
                    <a:pt x="1162" y="82"/>
                  </a:lnTo>
                  <a:lnTo>
                    <a:pt x="1147" y="64"/>
                  </a:lnTo>
                  <a:lnTo>
                    <a:pt x="1131" y="50"/>
                  </a:lnTo>
                  <a:lnTo>
                    <a:pt x="1118" y="39"/>
                  </a:lnTo>
                  <a:lnTo>
                    <a:pt x="1107" y="30"/>
                  </a:lnTo>
                  <a:lnTo>
                    <a:pt x="1104" y="0"/>
                  </a:lnTo>
                  <a:lnTo>
                    <a:pt x="1110" y="1"/>
                  </a:lnTo>
                  <a:lnTo>
                    <a:pt x="1122" y="6"/>
                  </a:lnTo>
                  <a:lnTo>
                    <a:pt x="1141" y="12"/>
                  </a:lnTo>
                  <a:lnTo>
                    <a:pt x="1164" y="19"/>
                  </a:lnTo>
                  <a:lnTo>
                    <a:pt x="1191" y="29"/>
                  </a:lnTo>
                  <a:lnTo>
                    <a:pt x="1220" y="38"/>
                  </a:lnTo>
                  <a:lnTo>
                    <a:pt x="1251" y="48"/>
                  </a:lnTo>
                  <a:lnTo>
                    <a:pt x="1281" y="58"/>
                  </a:lnTo>
                  <a:lnTo>
                    <a:pt x="1310" y="68"/>
                  </a:lnTo>
                  <a:lnTo>
                    <a:pt x="1338" y="77"/>
                  </a:lnTo>
                  <a:lnTo>
                    <a:pt x="1362" y="87"/>
                  </a:lnTo>
                  <a:lnTo>
                    <a:pt x="1382" y="93"/>
                  </a:lnTo>
                  <a:lnTo>
                    <a:pt x="1397" y="99"/>
                  </a:lnTo>
                  <a:lnTo>
                    <a:pt x="1405" y="102"/>
                  </a:lnTo>
                  <a:lnTo>
                    <a:pt x="1445" y="125"/>
                  </a:lnTo>
                  <a:lnTo>
                    <a:pt x="1478" y="151"/>
                  </a:lnTo>
                  <a:lnTo>
                    <a:pt x="1509" y="178"/>
                  </a:lnTo>
                  <a:lnTo>
                    <a:pt x="1535" y="209"/>
                  </a:lnTo>
                  <a:lnTo>
                    <a:pt x="1556" y="241"/>
                  </a:lnTo>
                  <a:lnTo>
                    <a:pt x="1574" y="278"/>
                  </a:lnTo>
                  <a:lnTo>
                    <a:pt x="1587" y="317"/>
                  </a:lnTo>
                  <a:lnTo>
                    <a:pt x="1588" y="325"/>
                  </a:lnTo>
                  <a:lnTo>
                    <a:pt x="1590" y="336"/>
                  </a:lnTo>
                  <a:lnTo>
                    <a:pt x="1591" y="348"/>
                  </a:lnTo>
                  <a:lnTo>
                    <a:pt x="1594" y="360"/>
                  </a:lnTo>
                  <a:lnTo>
                    <a:pt x="1596" y="369"/>
                  </a:lnTo>
                  <a:lnTo>
                    <a:pt x="1596" y="372"/>
                  </a:lnTo>
                  <a:lnTo>
                    <a:pt x="1602" y="417"/>
                  </a:lnTo>
                  <a:lnTo>
                    <a:pt x="1602" y="421"/>
                  </a:lnTo>
                  <a:lnTo>
                    <a:pt x="1602" y="433"/>
                  </a:lnTo>
                  <a:lnTo>
                    <a:pt x="1603" y="449"/>
                  </a:lnTo>
                  <a:lnTo>
                    <a:pt x="1603" y="464"/>
                  </a:lnTo>
                  <a:lnTo>
                    <a:pt x="1603" y="479"/>
                  </a:lnTo>
                  <a:lnTo>
                    <a:pt x="1605" y="490"/>
                  </a:lnTo>
                  <a:lnTo>
                    <a:pt x="1605" y="494"/>
                  </a:lnTo>
                  <a:lnTo>
                    <a:pt x="1605" y="499"/>
                  </a:lnTo>
                  <a:lnTo>
                    <a:pt x="1605" y="508"/>
                  </a:lnTo>
                  <a:lnTo>
                    <a:pt x="1603" y="520"/>
                  </a:lnTo>
                  <a:lnTo>
                    <a:pt x="1603" y="531"/>
                  </a:lnTo>
                  <a:lnTo>
                    <a:pt x="1603" y="539"/>
                  </a:lnTo>
                  <a:lnTo>
                    <a:pt x="1600" y="575"/>
                  </a:lnTo>
                  <a:lnTo>
                    <a:pt x="1591" y="607"/>
                  </a:lnTo>
                  <a:lnTo>
                    <a:pt x="1577" y="640"/>
                  </a:lnTo>
                  <a:lnTo>
                    <a:pt x="1556" y="669"/>
                  </a:lnTo>
                  <a:lnTo>
                    <a:pt x="1529" y="695"/>
                  </a:lnTo>
                  <a:lnTo>
                    <a:pt x="1498" y="713"/>
                  </a:lnTo>
                  <a:lnTo>
                    <a:pt x="1466" y="725"/>
                  </a:lnTo>
                  <a:lnTo>
                    <a:pt x="1431" y="733"/>
                  </a:lnTo>
                  <a:lnTo>
                    <a:pt x="1394" y="736"/>
                  </a:lnTo>
                  <a:lnTo>
                    <a:pt x="320" y="736"/>
                  </a:lnTo>
                  <a:lnTo>
                    <a:pt x="305" y="685"/>
                  </a:lnTo>
                  <a:lnTo>
                    <a:pt x="290" y="632"/>
                  </a:lnTo>
                  <a:lnTo>
                    <a:pt x="272" y="577"/>
                  </a:lnTo>
                  <a:lnTo>
                    <a:pt x="255" y="522"/>
                  </a:lnTo>
                  <a:lnTo>
                    <a:pt x="238" y="472"/>
                  </a:lnTo>
                  <a:lnTo>
                    <a:pt x="224" y="429"/>
                  </a:lnTo>
                  <a:lnTo>
                    <a:pt x="217" y="400"/>
                  </a:lnTo>
                  <a:lnTo>
                    <a:pt x="206" y="374"/>
                  </a:lnTo>
                  <a:lnTo>
                    <a:pt x="201" y="366"/>
                  </a:lnTo>
                  <a:lnTo>
                    <a:pt x="195" y="355"/>
                  </a:lnTo>
                  <a:lnTo>
                    <a:pt x="188" y="342"/>
                  </a:lnTo>
                  <a:lnTo>
                    <a:pt x="175" y="325"/>
                  </a:lnTo>
                  <a:lnTo>
                    <a:pt x="160" y="304"/>
                  </a:lnTo>
                  <a:lnTo>
                    <a:pt x="130" y="270"/>
                  </a:lnTo>
                  <a:lnTo>
                    <a:pt x="101" y="242"/>
                  </a:lnTo>
                  <a:lnTo>
                    <a:pt x="72" y="223"/>
                  </a:lnTo>
                  <a:lnTo>
                    <a:pt x="59" y="215"/>
                  </a:lnTo>
                  <a:lnTo>
                    <a:pt x="49" y="209"/>
                  </a:lnTo>
                  <a:lnTo>
                    <a:pt x="41" y="206"/>
                  </a:lnTo>
                  <a:lnTo>
                    <a:pt x="23" y="198"/>
                  </a:lnTo>
                  <a:lnTo>
                    <a:pt x="0" y="187"/>
                  </a:lnTo>
                  <a:lnTo>
                    <a:pt x="33" y="155"/>
                  </a:lnTo>
                  <a:lnTo>
                    <a:pt x="73" y="125"/>
                  </a:lnTo>
                  <a:lnTo>
                    <a:pt x="113" y="102"/>
                  </a:lnTo>
                  <a:lnTo>
                    <a:pt x="120" y="99"/>
                  </a:lnTo>
                  <a:lnTo>
                    <a:pt x="134" y="93"/>
                  </a:lnTo>
                  <a:lnTo>
                    <a:pt x="154" y="87"/>
                  </a:lnTo>
                  <a:lnTo>
                    <a:pt x="178" y="77"/>
                  </a:lnTo>
                  <a:lnTo>
                    <a:pt x="206" y="68"/>
                  </a:lnTo>
                  <a:lnTo>
                    <a:pt x="236" y="58"/>
                  </a:lnTo>
                  <a:lnTo>
                    <a:pt x="267" y="48"/>
                  </a:lnTo>
                  <a:lnTo>
                    <a:pt x="298" y="38"/>
                  </a:lnTo>
                  <a:lnTo>
                    <a:pt x="327" y="29"/>
                  </a:lnTo>
                  <a:lnTo>
                    <a:pt x="354" y="19"/>
                  </a:lnTo>
                  <a:lnTo>
                    <a:pt x="377" y="12"/>
                  </a:lnTo>
                  <a:lnTo>
                    <a:pt x="395" y="6"/>
                  </a:lnTo>
                  <a:lnTo>
                    <a:pt x="408" y="1"/>
                  </a:lnTo>
                  <a:lnTo>
                    <a:pt x="414" y="0"/>
                  </a:lnTo>
                  <a:close/>
                </a:path>
              </a:pathLst>
            </a:custGeom>
            <a:solidFill>
              <a:srgbClr val="FFC000"/>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75167" tIns="37583" rIns="75167" bIns="37583" numCol="1" anchor="t" anchorCtr="0" compatLnSpc="1">
              <a:prstTxWarp prst="textNoShape">
                <a:avLst/>
              </a:prstTxWarp>
            </a:bodyPr>
            <a:lstStyle/>
            <a:p>
              <a:pPr defTabSz="1002007">
                <a:defRPr/>
              </a:pPr>
              <a:endParaRPr lang="en-IN" sz="1200" kern="0" dirty="0">
                <a:solidFill>
                  <a:prstClr val="black"/>
                </a:solidFill>
                <a:latin typeface="Century Gothic" panose="020B0502020202020204" pitchFamily="34" charset="0"/>
              </a:endParaRPr>
            </a:p>
          </p:txBody>
        </p:sp>
        <p:sp>
          <p:nvSpPr>
            <p:cNvPr id="71" name="Freeform 23"/>
            <p:cNvSpPr>
              <a:spLocks/>
            </p:cNvSpPr>
            <p:nvPr/>
          </p:nvSpPr>
          <p:spPr bwMode="auto">
            <a:xfrm>
              <a:off x="5208588" y="423863"/>
              <a:ext cx="1811338" cy="2709863"/>
            </a:xfrm>
            <a:custGeom>
              <a:avLst/>
              <a:gdLst>
                <a:gd name="T0" fmla="*/ 571 w 1141"/>
                <a:gd name="T1" fmla="*/ 0 h 1707"/>
                <a:gd name="T2" fmla="*/ 712 w 1141"/>
                <a:gd name="T3" fmla="*/ 20 h 1707"/>
                <a:gd name="T4" fmla="*/ 840 w 1141"/>
                <a:gd name="T5" fmla="*/ 72 h 1707"/>
                <a:gd name="T6" fmla="*/ 950 w 1141"/>
                <a:gd name="T7" fmla="*/ 152 h 1707"/>
                <a:gd name="T8" fmla="*/ 1039 w 1141"/>
                <a:gd name="T9" fmla="*/ 256 h 1707"/>
                <a:gd name="T10" fmla="*/ 1103 w 1141"/>
                <a:gd name="T11" fmla="*/ 376 h 1707"/>
                <a:gd name="T12" fmla="*/ 1136 w 1141"/>
                <a:gd name="T13" fmla="*/ 514 h 1707"/>
                <a:gd name="T14" fmla="*/ 1138 w 1141"/>
                <a:gd name="T15" fmla="*/ 650 h 1707"/>
                <a:gd name="T16" fmla="*/ 1112 w 1141"/>
                <a:gd name="T17" fmla="*/ 770 h 1707"/>
                <a:gd name="T18" fmla="*/ 1069 w 1141"/>
                <a:gd name="T19" fmla="*/ 896 h 1707"/>
                <a:gd name="T20" fmla="*/ 1059 w 1141"/>
                <a:gd name="T21" fmla="*/ 963 h 1707"/>
                <a:gd name="T22" fmla="*/ 1060 w 1141"/>
                <a:gd name="T23" fmla="*/ 984 h 1707"/>
                <a:gd name="T24" fmla="*/ 1072 w 1141"/>
                <a:gd name="T25" fmla="*/ 1010 h 1707"/>
                <a:gd name="T26" fmla="*/ 1092 w 1141"/>
                <a:gd name="T27" fmla="*/ 1045 h 1707"/>
                <a:gd name="T28" fmla="*/ 1110 w 1141"/>
                <a:gd name="T29" fmla="*/ 1074 h 1707"/>
                <a:gd name="T30" fmla="*/ 1081 w 1141"/>
                <a:gd name="T31" fmla="*/ 1114 h 1707"/>
                <a:gd name="T32" fmla="*/ 1008 w 1141"/>
                <a:gd name="T33" fmla="*/ 1157 h 1707"/>
                <a:gd name="T34" fmla="*/ 929 w 1141"/>
                <a:gd name="T35" fmla="*/ 1183 h 1707"/>
                <a:gd name="T36" fmla="*/ 845 w 1141"/>
                <a:gd name="T37" fmla="*/ 1203 h 1707"/>
                <a:gd name="T38" fmla="*/ 755 w 1141"/>
                <a:gd name="T39" fmla="*/ 1216 h 1707"/>
                <a:gd name="T40" fmla="*/ 774 w 1141"/>
                <a:gd name="T41" fmla="*/ 1366 h 1707"/>
                <a:gd name="T42" fmla="*/ 773 w 1141"/>
                <a:gd name="T43" fmla="*/ 1383 h 1707"/>
                <a:gd name="T44" fmla="*/ 767 w 1141"/>
                <a:gd name="T45" fmla="*/ 1426 h 1707"/>
                <a:gd name="T46" fmla="*/ 748 w 1141"/>
                <a:gd name="T47" fmla="*/ 1488 h 1707"/>
                <a:gd name="T48" fmla="*/ 715 w 1141"/>
                <a:gd name="T49" fmla="*/ 1562 h 1707"/>
                <a:gd name="T50" fmla="*/ 657 w 1141"/>
                <a:gd name="T51" fmla="*/ 1636 h 1707"/>
                <a:gd name="T52" fmla="*/ 571 w 1141"/>
                <a:gd name="T53" fmla="*/ 1707 h 1707"/>
                <a:gd name="T54" fmla="*/ 522 w 1141"/>
                <a:gd name="T55" fmla="*/ 1673 h 1707"/>
                <a:gd name="T56" fmla="*/ 452 w 1141"/>
                <a:gd name="T57" fmla="*/ 1598 h 1707"/>
                <a:gd name="T58" fmla="*/ 406 w 1141"/>
                <a:gd name="T59" fmla="*/ 1523 h 1707"/>
                <a:gd name="T60" fmla="*/ 380 w 1141"/>
                <a:gd name="T61" fmla="*/ 1455 h 1707"/>
                <a:gd name="T62" fmla="*/ 370 w 1141"/>
                <a:gd name="T63" fmla="*/ 1401 h 1707"/>
                <a:gd name="T64" fmla="*/ 367 w 1141"/>
                <a:gd name="T65" fmla="*/ 1371 h 1707"/>
                <a:gd name="T66" fmla="*/ 416 w 1141"/>
                <a:gd name="T67" fmla="*/ 1221 h 1707"/>
                <a:gd name="T68" fmla="*/ 339 w 1141"/>
                <a:gd name="T69" fmla="*/ 1210 h 1707"/>
                <a:gd name="T70" fmla="*/ 254 w 1141"/>
                <a:gd name="T71" fmla="*/ 1193 h 1707"/>
                <a:gd name="T72" fmla="*/ 171 w 1141"/>
                <a:gd name="T73" fmla="*/ 1172 h 1707"/>
                <a:gd name="T74" fmla="*/ 95 w 1141"/>
                <a:gd name="T75" fmla="*/ 1138 h 1707"/>
                <a:gd name="T76" fmla="*/ 25 w 1141"/>
                <a:gd name="T77" fmla="*/ 1082 h 1707"/>
                <a:gd name="T78" fmla="*/ 38 w 1141"/>
                <a:gd name="T79" fmla="*/ 1062 h 1707"/>
                <a:gd name="T80" fmla="*/ 58 w 1141"/>
                <a:gd name="T81" fmla="*/ 1027 h 1707"/>
                <a:gd name="T82" fmla="*/ 75 w 1141"/>
                <a:gd name="T83" fmla="*/ 995 h 1707"/>
                <a:gd name="T84" fmla="*/ 81 w 1141"/>
                <a:gd name="T85" fmla="*/ 973 h 1707"/>
                <a:gd name="T86" fmla="*/ 80 w 1141"/>
                <a:gd name="T87" fmla="*/ 929 h 1707"/>
                <a:gd name="T88" fmla="*/ 52 w 1141"/>
                <a:gd name="T89" fmla="*/ 827 h 1707"/>
                <a:gd name="T90" fmla="*/ 14 w 1141"/>
                <a:gd name="T91" fmla="*/ 711 h 1707"/>
                <a:gd name="T92" fmla="*/ 0 w 1141"/>
                <a:gd name="T93" fmla="*/ 585 h 1707"/>
                <a:gd name="T94" fmla="*/ 18 w 1141"/>
                <a:gd name="T95" fmla="*/ 443 h 1707"/>
                <a:gd name="T96" fmla="*/ 67 w 1141"/>
                <a:gd name="T97" fmla="*/ 314 h 1707"/>
                <a:gd name="T98" fmla="*/ 144 w 1141"/>
                <a:gd name="T99" fmla="*/ 201 h 1707"/>
                <a:gd name="T100" fmla="*/ 244 w 1141"/>
                <a:gd name="T101" fmla="*/ 109 h 1707"/>
                <a:gd name="T102" fmla="*/ 364 w 1141"/>
                <a:gd name="T103" fmla="*/ 43 h 1707"/>
                <a:gd name="T104" fmla="*/ 498 w 1141"/>
                <a:gd name="T105" fmla="*/ 7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1" h="1707">
                  <a:moveTo>
                    <a:pt x="570" y="0"/>
                  </a:moveTo>
                  <a:lnTo>
                    <a:pt x="571" y="0"/>
                  </a:lnTo>
                  <a:lnTo>
                    <a:pt x="643" y="7"/>
                  </a:lnTo>
                  <a:lnTo>
                    <a:pt x="712" y="20"/>
                  </a:lnTo>
                  <a:lnTo>
                    <a:pt x="777" y="43"/>
                  </a:lnTo>
                  <a:lnTo>
                    <a:pt x="840" y="72"/>
                  </a:lnTo>
                  <a:lnTo>
                    <a:pt x="897" y="109"/>
                  </a:lnTo>
                  <a:lnTo>
                    <a:pt x="950" y="152"/>
                  </a:lnTo>
                  <a:lnTo>
                    <a:pt x="997" y="201"/>
                  </a:lnTo>
                  <a:lnTo>
                    <a:pt x="1039" y="256"/>
                  </a:lnTo>
                  <a:lnTo>
                    <a:pt x="1074" y="314"/>
                  </a:lnTo>
                  <a:lnTo>
                    <a:pt x="1103" y="376"/>
                  </a:lnTo>
                  <a:lnTo>
                    <a:pt x="1124" y="443"/>
                  </a:lnTo>
                  <a:lnTo>
                    <a:pt x="1136" y="514"/>
                  </a:lnTo>
                  <a:lnTo>
                    <a:pt x="1141" y="585"/>
                  </a:lnTo>
                  <a:lnTo>
                    <a:pt x="1138" y="650"/>
                  </a:lnTo>
                  <a:lnTo>
                    <a:pt x="1127" y="711"/>
                  </a:lnTo>
                  <a:lnTo>
                    <a:pt x="1112" y="770"/>
                  </a:lnTo>
                  <a:lnTo>
                    <a:pt x="1091" y="827"/>
                  </a:lnTo>
                  <a:lnTo>
                    <a:pt x="1069" y="896"/>
                  </a:lnTo>
                  <a:lnTo>
                    <a:pt x="1062" y="929"/>
                  </a:lnTo>
                  <a:lnTo>
                    <a:pt x="1059" y="963"/>
                  </a:lnTo>
                  <a:lnTo>
                    <a:pt x="1059" y="973"/>
                  </a:lnTo>
                  <a:lnTo>
                    <a:pt x="1060" y="984"/>
                  </a:lnTo>
                  <a:lnTo>
                    <a:pt x="1065" y="995"/>
                  </a:lnTo>
                  <a:lnTo>
                    <a:pt x="1072" y="1010"/>
                  </a:lnTo>
                  <a:lnTo>
                    <a:pt x="1083" y="1027"/>
                  </a:lnTo>
                  <a:lnTo>
                    <a:pt x="1092" y="1045"/>
                  </a:lnTo>
                  <a:lnTo>
                    <a:pt x="1103" y="1062"/>
                  </a:lnTo>
                  <a:lnTo>
                    <a:pt x="1110" y="1074"/>
                  </a:lnTo>
                  <a:lnTo>
                    <a:pt x="1115" y="1082"/>
                  </a:lnTo>
                  <a:lnTo>
                    <a:pt x="1081" y="1114"/>
                  </a:lnTo>
                  <a:lnTo>
                    <a:pt x="1046" y="1138"/>
                  </a:lnTo>
                  <a:lnTo>
                    <a:pt x="1008" y="1157"/>
                  </a:lnTo>
                  <a:lnTo>
                    <a:pt x="968" y="1172"/>
                  </a:lnTo>
                  <a:lnTo>
                    <a:pt x="929" y="1183"/>
                  </a:lnTo>
                  <a:lnTo>
                    <a:pt x="886" y="1193"/>
                  </a:lnTo>
                  <a:lnTo>
                    <a:pt x="845" y="1203"/>
                  </a:lnTo>
                  <a:lnTo>
                    <a:pt x="800" y="1210"/>
                  </a:lnTo>
                  <a:lnTo>
                    <a:pt x="755" y="1216"/>
                  </a:lnTo>
                  <a:lnTo>
                    <a:pt x="724" y="1221"/>
                  </a:lnTo>
                  <a:lnTo>
                    <a:pt x="774" y="1366"/>
                  </a:lnTo>
                  <a:lnTo>
                    <a:pt x="773" y="1371"/>
                  </a:lnTo>
                  <a:lnTo>
                    <a:pt x="773" y="1383"/>
                  </a:lnTo>
                  <a:lnTo>
                    <a:pt x="771" y="1401"/>
                  </a:lnTo>
                  <a:lnTo>
                    <a:pt x="767" y="1426"/>
                  </a:lnTo>
                  <a:lnTo>
                    <a:pt x="759" y="1455"/>
                  </a:lnTo>
                  <a:lnTo>
                    <a:pt x="748" y="1488"/>
                  </a:lnTo>
                  <a:lnTo>
                    <a:pt x="733" y="1523"/>
                  </a:lnTo>
                  <a:lnTo>
                    <a:pt x="715" y="1562"/>
                  </a:lnTo>
                  <a:lnTo>
                    <a:pt x="689" y="1598"/>
                  </a:lnTo>
                  <a:lnTo>
                    <a:pt x="657" y="1636"/>
                  </a:lnTo>
                  <a:lnTo>
                    <a:pt x="617" y="1673"/>
                  </a:lnTo>
                  <a:lnTo>
                    <a:pt x="571" y="1707"/>
                  </a:lnTo>
                  <a:lnTo>
                    <a:pt x="570" y="1707"/>
                  </a:lnTo>
                  <a:lnTo>
                    <a:pt x="522" y="1673"/>
                  </a:lnTo>
                  <a:lnTo>
                    <a:pt x="484" y="1636"/>
                  </a:lnTo>
                  <a:lnTo>
                    <a:pt x="452" y="1598"/>
                  </a:lnTo>
                  <a:lnTo>
                    <a:pt x="426" y="1562"/>
                  </a:lnTo>
                  <a:lnTo>
                    <a:pt x="406" y="1523"/>
                  </a:lnTo>
                  <a:lnTo>
                    <a:pt x="391" y="1488"/>
                  </a:lnTo>
                  <a:lnTo>
                    <a:pt x="380" y="1455"/>
                  </a:lnTo>
                  <a:lnTo>
                    <a:pt x="374" y="1426"/>
                  </a:lnTo>
                  <a:lnTo>
                    <a:pt x="370" y="1401"/>
                  </a:lnTo>
                  <a:lnTo>
                    <a:pt x="368" y="1383"/>
                  </a:lnTo>
                  <a:lnTo>
                    <a:pt x="367" y="1371"/>
                  </a:lnTo>
                  <a:lnTo>
                    <a:pt x="367" y="1366"/>
                  </a:lnTo>
                  <a:lnTo>
                    <a:pt x="416" y="1221"/>
                  </a:lnTo>
                  <a:lnTo>
                    <a:pt x="385" y="1216"/>
                  </a:lnTo>
                  <a:lnTo>
                    <a:pt x="339" y="1210"/>
                  </a:lnTo>
                  <a:lnTo>
                    <a:pt x="295" y="1203"/>
                  </a:lnTo>
                  <a:lnTo>
                    <a:pt x="254" y="1193"/>
                  </a:lnTo>
                  <a:lnTo>
                    <a:pt x="212" y="1183"/>
                  </a:lnTo>
                  <a:lnTo>
                    <a:pt x="171" y="1172"/>
                  </a:lnTo>
                  <a:lnTo>
                    <a:pt x="133" y="1157"/>
                  </a:lnTo>
                  <a:lnTo>
                    <a:pt x="95" y="1138"/>
                  </a:lnTo>
                  <a:lnTo>
                    <a:pt x="58" y="1114"/>
                  </a:lnTo>
                  <a:lnTo>
                    <a:pt x="25" y="1082"/>
                  </a:lnTo>
                  <a:lnTo>
                    <a:pt x="29" y="1074"/>
                  </a:lnTo>
                  <a:lnTo>
                    <a:pt x="38" y="1062"/>
                  </a:lnTo>
                  <a:lnTo>
                    <a:pt x="47" y="1045"/>
                  </a:lnTo>
                  <a:lnTo>
                    <a:pt x="58" y="1027"/>
                  </a:lnTo>
                  <a:lnTo>
                    <a:pt x="67" y="1010"/>
                  </a:lnTo>
                  <a:lnTo>
                    <a:pt x="75" y="995"/>
                  </a:lnTo>
                  <a:lnTo>
                    <a:pt x="80" y="984"/>
                  </a:lnTo>
                  <a:lnTo>
                    <a:pt x="81" y="973"/>
                  </a:lnTo>
                  <a:lnTo>
                    <a:pt x="83" y="963"/>
                  </a:lnTo>
                  <a:lnTo>
                    <a:pt x="80" y="929"/>
                  </a:lnTo>
                  <a:lnTo>
                    <a:pt x="70" y="896"/>
                  </a:lnTo>
                  <a:lnTo>
                    <a:pt x="52" y="827"/>
                  </a:lnTo>
                  <a:lnTo>
                    <a:pt x="31" y="770"/>
                  </a:lnTo>
                  <a:lnTo>
                    <a:pt x="14" y="711"/>
                  </a:lnTo>
                  <a:lnTo>
                    <a:pt x="5" y="650"/>
                  </a:lnTo>
                  <a:lnTo>
                    <a:pt x="0" y="585"/>
                  </a:lnTo>
                  <a:lnTo>
                    <a:pt x="5" y="514"/>
                  </a:lnTo>
                  <a:lnTo>
                    <a:pt x="18" y="443"/>
                  </a:lnTo>
                  <a:lnTo>
                    <a:pt x="38" y="376"/>
                  </a:lnTo>
                  <a:lnTo>
                    <a:pt x="67" y="314"/>
                  </a:lnTo>
                  <a:lnTo>
                    <a:pt x="102" y="256"/>
                  </a:lnTo>
                  <a:lnTo>
                    <a:pt x="144" y="201"/>
                  </a:lnTo>
                  <a:lnTo>
                    <a:pt x="191" y="152"/>
                  </a:lnTo>
                  <a:lnTo>
                    <a:pt x="244" y="109"/>
                  </a:lnTo>
                  <a:lnTo>
                    <a:pt x="303" y="72"/>
                  </a:lnTo>
                  <a:lnTo>
                    <a:pt x="364" y="43"/>
                  </a:lnTo>
                  <a:lnTo>
                    <a:pt x="429" y="20"/>
                  </a:lnTo>
                  <a:lnTo>
                    <a:pt x="498" y="7"/>
                  </a:lnTo>
                  <a:lnTo>
                    <a:pt x="570" y="0"/>
                  </a:lnTo>
                  <a:close/>
                </a:path>
              </a:pathLst>
            </a:custGeom>
            <a:solidFill>
              <a:srgbClr val="FFC000"/>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75167" tIns="37583" rIns="75167" bIns="37583" numCol="1" anchor="t" anchorCtr="0" compatLnSpc="1">
              <a:prstTxWarp prst="textNoShape">
                <a:avLst/>
              </a:prstTxWarp>
            </a:bodyPr>
            <a:lstStyle/>
            <a:p>
              <a:pPr defTabSz="1002007">
                <a:defRPr/>
              </a:pPr>
              <a:endParaRPr lang="en-IN" sz="1200" kern="0" dirty="0">
                <a:solidFill>
                  <a:prstClr val="black"/>
                </a:solidFill>
                <a:latin typeface="Century Gothic" panose="020B0502020202020204" pitchFamily="34" charset="0"/>
              </a:endParaRPr>
            </a:p>
          </p:txBody>
        </p:sp>
      </p:grpSp>
    </p:spTree>
    <p:extLst>
      <p:ext uri="{BB962C8B-B14F-4D97-AF65-F5344CB8AC3E}">
        <p14:creationId xmlns:p14="http://schemas.microsoft.com/office/powerpoint/2010/main" val="100744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 CuadroTexto">
            <a:extLst>
              <a:ext uri="{FF2B5EF4-FFF2-40B4-BE49-F238E27FC236}">
                <a16:creationId xmlns:a16="http://schemas.microsoft.com/office/drawing/2014/main" id="{1E9BE56A-9E21-4146-A1B4-D6852A27BE30}"/>
              </a:ext>
            </a:extLst>
          </p:cNvPr>
          <p:cNvSpPr txBox="1"/>
          <p:nvPr/>
        </p:nvSpPr>
        <p:spPr>
          <a:xfrm>
            <a:off x="4326996" y="514082"/>
            <a:ext cx="7282849" cy="538609"/>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r" defTabSz="809605">
              <a:buSzPct val="100000"/>
            </a:pPr>
            <a:r>
              <a:rPr lang="es-ES" sz="29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2. Compromisos</a:t>
            </a:r>
            <a:r>
              <a:rPr lang="es-ES" sz="2400" b="1" dirty="0">
                <a:solidFill>
                  <a:schemeClr val="bg1"/>
                </a:solidFill>
                <a:latin typeface="Century Gothic"/>
                <a:ea typeface="Verdana"/>
                <a:cs typeface="Arial"/>
              </a:rPr>
              <a:t> </a:t>
            </a:r>
            <a:r>
              <a:rPr lang="es-ES" sz="29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anteriores</a:t>
            </a:r>
          </a:p>
        </p:txBody>
      </p:sp>
      <p:sp>
        <p:nvSpPr>
          <p:cNvPr id="47" name="Google Shape;3499;p61"/>
          <p:cNvSpPr/>
          <p:nvPr/>
        </p:nvSpPr>
        <p:spPr>
          <a:xfrm>
            <a:off x="8172603" y="2076466"/>
            <a:ext cx="3557396" cy="2786085"/>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3500;p61"/>
          <p:cNvSpPr/>
          <p:nvPr/>
        </p:nvSpPr>
        <p:spPr>
          <a:xfrm>
            <a:off x="8379060" y="2439675"/>
            <a:ext cx="3199691" cy="2143253"/>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3503;p61"/>
          <p:cNvSpPr txBox="1">
            <a:spLocks/>
          </p:cNvSpPr>
          <p:nvPr/>
        </p:nvSpPr>
        <p:spPr>
          <a:xfrm>
            <a:off x="8351455" y="2778945"/>
            <a:ext cx="3199691" cy="162924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s-ES" sz="1800" dirty="0">
                <a:solidFill>
                  <a:schemeClr val="dk2"/>
                </a:solidFill>
                <a:latin typeface="Century Gothic" panose="020B0502020202020204" pitchFamily="34" charset="0"/>
                <a:ea typeface="Barlow Semi Condensed"/>
                <a:cs typeface="Barlow Semi Condensed"/>
                <a:sym typeface="Barlow Semi Condensed"/>
              </a:rPr>
              <a:t>Elaboración del acta correspondiente al Comité Institucional Gestión y Desempeño celebrado el </a:t>
            </a:r>
            <a:r>
              <a:rPr lang="es-ES" sz="1800" dirty="0" smtClean="0">
                <a:solidFill>
                  <a:schemeClr val="dk2"/>
                </a:solidFill>
                <a:latin typeface="Century Gothic" panose="020B0502020202020204" pitchFamily="34" charset="0"/>
                <a:ea typeface="Barlow Semi Condensed"/>
                <a:cs typeface="Barlow Semi Condensed"/>
                <a:sym typeface="Barlow Semi Condensed"/>
              </a:rPr>
              <a:t>1 de junio de 2022</a:t>
            </a:r>
            <a:endParaRPr lang="es-ES" sz="1800" dirty="0">
              <a:solidFill>
                <a:schemeClr val="dk2"/>
              </a:solidFill>
              <a:latin typeface="Century Gothic" panose="020B0502020202020204" pitchFamily="34" charset="0"/>
              <a:ea typeface="Barlow Semi Condensed"/>
              <a:cs typeface="Barlow Semi Condensed"/>
              <a:sym typeface="Barlow Semi Condensed"/>
            </a:endParaRPr>
          </a:p>
        </p:txBody>
      </p:sp>
      <p:sp>
        <p:nvSpPr>
          <p:cNvPr id="2" name="Elipse 1"/>
          <p:cNvSpPr/>
          <p:nvPr/>
        </p:nvSpPr>
        <p:spPr>
          <a:xfrm>
            <a:off x="7631714" y="1420103"/>
            <a:ext cx="1131824" cy="109771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58" name="Google Shape;14267;p78"/>
          <p:cNvGrpSpPr/>
          <p:nvPr/>
        </p:nvGrpSpPr>
        <p:grpSpPr>
          <a:xfrm>
            <a:off x="7764563" y="1661297"/>
            <a:ext cx="817050" cy="639992"/>
            <a:chOff x="-31166825" y="1939525"/>
            <a:chExt cx="293800" cy="291425"/>
          </a:xfrm>
          <a:solidFill>
            <a:schemeClr val="accent1">
              <a:lumMod val="50000"/>
            </a:schemeClr>
          </a:solidFill>
        </p:grpSpPr>
        <p:sp>
          <p:nvSpPr>
            <p:cNvPr id="59" name="Google Shape;14268;p78"/>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4269;p78"/>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4270;p78"/>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4271;p78"/>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4272;p78"/>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4273;p78"/>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4274;p78"/>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4275;p78"/>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4276;p78"/>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4277;p78"/>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4278;p78"/>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0" name="Google Shape;3499;p61"/>
          <p:cNvSpPr/>
          <p:nvPr/>
        </p:nvSpPr>
        <p:spPr>
          <a:xfrm>
            <a:off x="520313" y="2120292"/>
            <a:ext cx="3360496" cy="2729920"/>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3500;p61"/>
          <p:cNvSpPr/>
          <p:nvPr/>
        </p:nvSpPr>
        <p:spPr>
          <a:xfrm>
            <a:off x="682691" y="2380208"/>
            <a:ext cx="2898513" cy="2194906"/>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lvl="0" algn="ctr"/>
            <a:r>
              <a:rPr lang="es-ES" dirty="0">
                <a:solidFill>
                  <a:schemeClr val="dk2"/>
                </a:solidFill>
                <a:latin typeface="Century Gothic" panose="020B0502020202020204" pitchFamily="34" charset="0"/>
                <a:ea typeface="Barlow Semi Condensed"/>
                <a:cs typeface="Barlow Semi Condensed"/>
              </a:rPr>
              <a:t>Implementación del Sistema </a:t>
            </a:r>
            <a:r>
              <a:rPr lang="es-ES" dirty="0" err="1">
                <a:solidFill>
                  <a:schemeClr val="dk2"/>
                </a:solidFill>
                <a:latin typeface="Century Gothic" panose="020B0502020202020204" pitchFamily="34" charset="0"/>
                <a:ea typeface="Barlow Semi Condensed"/>
                <a:cs typeface="Barlow Semi Condensed"/>
              </a:rPr>
              <a:t>efr</a:t>
            </a:r>
            <a:r>
              <a:rPr lang="es-ES" dirty="0">
                <a:solidFill>
                  <a:schemeClr val="dk2"/>
                </a:solidFill>
                <a:latin typeface="Century Gothic" panose="020B0502020202020204" pitchFamily="34" charset="0"/>
                <a:ea typeface="Barlow Semi Condensed"/>
                <a:cs typeface="Barlow Semi Condensed"/>
              </a:rPr>
              <a:t> – Entidad Familiarmente Responsable</a:t>
            </a:r>
            <a:r>
              <a:rPr lang="es-CO" dirty="0">
                <a:solidFill>
                  <a:schemeClr val="dk2"/>
                </a:solidFill>
                <a:latin typeface="Century Gothic" panose="020B0502020202020204" pitchFamily="34" charset="0"/>
                <a:ea typeface="Barlow Semi Condensed"/>
                <a:cs typeface="Barlow Semi Condensed"/>
              </a:rPr>
              <a:t> – </a:t>
            </a:r>
            <a:r>
              <a:rPr lang="es-CO" dirty="0" smtClean="0">
                <a:solidFill>
                  <a:schemeClr val="dk2"/>
                </a:solidFill>
                <a:latin typeface="Century Gothic" panose="020B0502020202020204" pitchFamily="34" charset="0"/>
                <a:ea typeface="Barlow Semi Condensed"/>
                <a:cs typeface="Barlow Semi Condensed"/>
              </a:rPr>
              <a:t>ajustes</a:t>
            </a:r>
            <a:endParaRPr lang="es-CO" dirty="0">
              <a:solidFill>
                <a:schemeClr val="dk2"/>
              </a:solidFill>
              <a:latin typeface="Century Gothic" panose="020B0502020202020204" pitchFamily="34" charset="0"/>
              <a:ea typeface="Barlow Semi Condensed"/>
              <a:cs typeface="Barlow Semi Condensed"/>
            </a:endParaRPr>
          </a:p>
        </p:txBody>
      </p:sp>
      <p:sp>
        <p:nvSpPr>
          <p:cNvPr id="72" name="Elipse 71"/>
          <p:cNvSpPr/>
          <p:nvPr/>
        </p:nvSpPr>
        <p:spPr>
          <a:xfrm>
            <a:off x="147629" y="1366375"/>
            <a:ext cx="1131824" cy="109771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Rectángulo 3"/>
          <p:cNvSpPr/>
          <p:nvPr/>
        </p:nvSpPr>
        <p:spPr>
          <a:xfrm>
            <a:off x="277387" y="4907677"/>
            <a:ext cx="4080794" cy="1200329"/>
          </a:xfrm>
          <a:prstGeom prst="rect">
            <a:avLst/>
          </a:prstGeom>
        </p:spPr>
        <p:txBody>
          <a:bodyPr wrap="square">
            <a:spAutoFit/>
          </a:bodyPr>
          <a:lstStyle/>
          <a:p>
            <a:pPr algn="ctr"/>
            <a:r>
              <a:rPr lang="es-CO" sz="1200" dirty="0" smtClean="0">
                <a:solidFill>
                  <a:schemeClr val="dk2"/>
                </a:solidFill>
                <a:latin typeface="Century Gothic" panose="020B0502020202020204" pitchFamily="34" charset="0"/>
                <a:ea typeface="Barlow Semi Condensed"/>
                <a:cs typeface="Barlow Semi Condensed"/>
              </a:rPr>
              <a:t>Se </a:t>
            </a:r>
            <a:r>
              <a:rPr lang="es-CO" sz="1200" dirty="0">
                <a:solidFill>
                  <a:schemeClr val="dk2"/>
                </a:solidFill>
                <a:latin typeface="Century Gothic" panose="020B0502020202020204" pitchFamily="34" charset="0"/>
                <a:ea typeface="Barlow Semi Condensed"/>
                <a:cs typeface="Barlow Semi Condensed"/>
              </a:rPr>
              <a:t>elaboró proyecto de ajuste de la guía de beneficios y </a:t>
            </a:r>
            <a:r>
              <a:rPr lang="es-CO" sz="1200" dirty="0" smtClean="0">
                <a:solidFill>
                  <a:schemeClr val="dk2"/>
                </a:solidFill>
                <a:latin typeface="Century Gothic" panose="020B0502020202020204" pitchFamily="34" charset="0"/>
                <a:ea typeface="Barlow Semi Condensed"/>
                <a:cs typeface="Barlow Semi Condensed"/>
              </a:rPr>
              <a:t>la resolución </a:t>
            </a:r>
            <a:r>
              <a:rPr lang="es-CO" sz="1200" dirty="0">
                <a:solidFill>
                  <a:schemeClr val="dk2"/>
                </a:solidFill>
                <a:latin typeface="Century Gothic" panose="020B0502020202020204" pitchFamily="34" charset="0"/>
                <a:ea typeface="Barlow Semi Condensed"/>
                <a:cs typeface="Barlow Semi Condensed"/>
              </a:rPr>
              <a:t>para incorporar el permiso compensado de dos días de </a:t>
            </a:r>
            <a:r>
              <a:rPr lang="es-CO" sz="1200" dirty="0" smtClean="0">
                <a:solidFill>
                  <a:schemeClr val="dk2"/>
                </a:solidFill>
                <a:latin typeface="Century Gothic" panose="020B0502020202020204" pitchFamily="34" charset="0"/>
                <a:ea typeface="Barlow Semi Condensed"/>
                <a:cs typeface="Barlow Semi Condensed"/>
              </a:rPr>
              <a:t>Octubre, se </a:t>
            </a:r>
            <a:r>
              <a:rPr lang="es-CO" sz="1200" dirty="0">
                <a:solidFill>
                  <a:schemeClr val="dk2"/>
                </a:solidFill>
                <a:latin typeface="Century Gothic" panose="020B0502020202020204" pitchFamily="34" charset="0"/>
                <a:ea typeface="Barlow Semi Condensed"/>
                <a:cs typeface="Barlow Semi Condensed"/>
              </a:rPr>
              <a:t>encuentra a la espera de la aprobación del teletrabajo, resolución que se encuentra en proceso de revisión por parte de la Secretaria </a:t>
            </a:r>
            <a:r>
              <a:rPr lang="es-CO" sz="1200" dirty="0" smtClean="0">
                <a:solidFill>
                  <a:schemeClr val="dk2"/>
                </a:solidFill>
                <a:latin typeface="Century Gothic" panose="020B0502020202020204" pitchFamily="34" charset="0"/>
                <a:ea typeface="Barlow Semi Condensed"/>
                <a:cs typeface="Barlow Semi Condensed"/>
              </a:rPr>
              <a:t>General</a:t>
            </a:r>
            <a:endParaRPr lang="es-CO" sz="1200" dirty="0">
              <a:solidFill>
                <a:schemeClr val="dk2"/>
              </a:solidFill>
              <a:latin typeface="Century Gothic" panose="020B0502020202020204" pitchFamily="34" charset="0"/>
              <a:ea typeface="Barlow Semi Condensed"/>
              <a:cs typeface="Barlow Semi Condensed"/>
            </a:endParaRPr>
          </a:p>
        </p:txBody>
      </p:sp>
      <p:sp>
        <p:nvSpPr>
          <p:cNvPr id="73" name="Google Shape;14605;p79"/>
          <p:cNvSpPr/>
          <p:nvPr/>
        </p:nvSpPr>
        <p:spPr>
          <a:xfrm>
            <a:off x="388115" y="1620321"/>
            <a:ext cx="654867" cy="608333"/>
          </a:xfrm>
          <a:custGeom>
            <a:avLst/>
            <a:gdLst/>
            <a:ahLst/>
            <a:cxnLst/>
            <a:rect l="l" t="t" r="r" b="b"/>
            <a:pathLst>
              <a:path w="12004" h="12036" extrusionOk="0">
                <a:moveTo>
                  <a:pt x="10933" y="4947"/>
                </a:moveTo>
                <a:cubicBezTo>
                  <a:pt x="11122" y="4947"/>
                  <a:pt x="11279" y="5104"/>
                  <a:pt x="11279" y="5293"/>
                </a:cubicBezTo>
                <a:lnTo>
                  <a:pt x="11279" y="5671"/>
                </a:lnTo>
                <a:lnTo>
                  <a:pt x="7782" y="5671"/>
                </a:lnTo>
                <a:lnTo>
                  <a:pt x="7782" y="5293"/>
                </a:lnTo>
                <a:cubicBezTo>
                  <a:pt x="7782" y="5104"/>
                  <a:pt x="7940" y="4947"/>
                  <a:pt x="8129" y="4947"/>
                </a:cubicBezTo>
                <a:close/>
                <a:moveTo>
                  <a:pt x="9547" y="694"/>
                </a:moveTo>
                <a:cubicBezTo>
                  <a:pt x="9736" y="694"/>
                  <a:pt x="9893" y="851"/>
                  <a:pt x="9893" y="1040"/>
                </a:cubicBezTo>
                <a:lnTo>
                  <a:pt x="9893" y="4254"/>
                </a:lnTo>
                <a:lnTo>
                  <a:pt x="8129" y="4254"/>
                </a:lnTo>
                <a:cubicBezTo>
                  <a:pt x="7530" y="4254"/>
                  <a:pt x="7058" y="4726"/>
                  <a:pt x="7058" y="5293"/>
                </a:cubicBezTo>
                <a:lnTo>
                  <a:pt x="7058" y="6365"/>
                </a:lnTo>
                <a:lnTo>
                  <a:pt x="694" y="6365"/>
                </a:lnTo>
                <a:lnTo>
                  <a:pt x="694" y="1040"/>
                </a:lnTo>
                <a:cubicBezTo>
                  <a:pt x="725" y="851"/>
                  <a:pt x="883" y="694"/>
                  <a:pt x="1072" y="694"/>
                </a:cubicBezTo>
                <a:close/>
                <a:moveTo>
                  <a:pt x="7121" y="7026"/>
                </a:moveTo>
                <a:lnTo>
                  <a:pt x="7121" y="7751"/>
                </a:lnTo>
                <a:lnTo>
                  <a:pt x="1072" y="7751"/>
                </a:lnTo>
                <a:cubicBezTo>
                  <a:pt x="883" y="7751"/>
                  <a:pt x="725" y="7593"/>
                  <a:pt x="725" y="7404"/>
                </a:cubicBezTo>
                <a:lnTo>
                  <a:pt x="725" y="7026"/>
                </a:lnTo>
                <a:close/>
                <a:moveTo>
                  <a:pt x="5703" y="8444"/>
                </a:moveTo>
                <a:lnTo>
                  <a:pt x="5703" y="9168"/>
                </a:lnTo>
                <a:lnTo>
                  <a:pt x="4947" y="9168"/>
                </a:lnTo>
                <a:lnTo>
                  <a:pt x="4947" y="8444"/>
                </a:lnTo>
                <a:close/>
                <a:moveTo>
                  <a:pt x="7089" y="8444"/>
                </a:moveTo>
                <a:lnTo>
                  <a:pt x="7089" y="9168"/>
                </a:lnTo>
                <a:lnTo>
                  <a:pt x="6365" y="9168"/>
                </a:lnTo>
                <a:lnTo>
                  <a:pt x="6365" y="8444"/>
                </a:lnTo>
                <a:close/>
                <a:moveTo>
                  <a:pt x="11279" y="6333"/>
                </a:moveTo>
                <a:lnTo>
                  <a:pt x="11279" y="9830"/>
                </a:lnTo>
                <a:lnTo>
                  <a:pt x="7782" y="9830"/>
                </a:lnTo>
                <a:lnTo>
                  <a:pt x="7782" y="6333"/>
                </a:lnTo>
                <a:close/>
                <a:moveTo>
                  <a:pt x="11279" y="10523"/>
                </a:moveTo>
                <a:lnTo>
                  <a:pt x="11279" y="10901"/>
                </a:lnTo>
                <a:cubicBezTo>
                  <a:pt x="11279" y="11090"/>
                  <a:pt x="11122" y="11248"/>
                  <a:pt x="10933" y="11248"/>
                </a:cubicBezTo>
                <a:lnTo>
                  <a:pt x="8129" y="11248"/>
                </a:lnTo>
                <a:cubicBezTo>
                  <a:pt x="7940" y="11248"/>
                  <a:pt x="7782" y="11090"/>
                  <a:pt x="7782" y="10901"/>
                </a:cubicBezTo>
                <a:lnTo>
                  <a:pt x="7782" y="10523"/>
                </a:lnTo>
                <a:close/>
                <a:moveTo>
                  <a:pt x="1040" y="1"/>
                </a:moveTo>
                <a:cubicBezTo>
                  <a:pt x="442" y="1"/>
                  <a:pt x="1" y="473"/>
                  <a:pt x="1" y="1040"/>
                </a:cubicBezTo>
                <a:lnTo>
                  <a:pt x="1" y="7436"/>
                </a:lnTo>
                <a:cubicBezTo>
                  <a:pt x="1" y="8034"/>
                  <a:pt x="442" y="8507"/>
                  <a:pt x="1040" y="8507"/>
                </a:cubicBezTo>
                <a:lnTo>
                  <a:pt x="4191" y="8507"/>
                </a:lnTo>
                <a:lnTo>
                  <a:pt x="4191" y="9200"/>
                </a:lnTo>
                <a:lnTo>
                  <a:pt x="3151" y="9200"/>
                </a:lnTo>
                <a:cubicBezTo>
                  <a:pt x="2931" y="9200"/>
                  <a:pt x="2773" y="9357"/>
                  <a:pt x="2773" y="9546"/>
                </a:cubicBezTo>
                <a:cubicBezTo>
                  <a:pt x="2773" y="9767"/>
                  <a:pt x="2931" y="9925"/>
                  <a:pt x="3151" y="9925"/>
                </a:cubicBezTo>
                <a:lnTo>
                  <a:pt x="7026" y="9925"/>
                </a:lnTo>
                <a:lnTo>
                  <a:pt x="7026" y="10964"/>
                </a:lnTo>
                <a:cubicBezTo>
                  <a:pt x="7026" y="11563"/>
                  <a:pt x="7499" y="12035"/>
                  <a:pt x="8097" y="12035"/>
                </a:cubicBezTo>
                <a:lnTo>
                  <a:pt x="10901" y="12035"/>
                </a:lnTo>
                <a:cubicBezTo>
                  <a:pt x="11468" y="12035"/>
                  <a:pt x="11941" y="11563"/>
                  <a:pt x="11941" y="10964"/>
                </a:cubicBezTo>
                <a:lnTo>
                  <a:pt x="11941" y="5356"/>
                </a:lnTo>
                <a:cubicBezTo>
                  <a:pt x="12004" y="4726"/>
                  <a:pt x="11531" y="4254"/>
                  <a:pt x="10933" y="4254"/>
                </a:cubicBezTo>
                <a:lnTo>
                  <a:pt x="10586" y="4254"/>
                </a:lnTo>
                <a:lnTo>
                  <a:pt x="10586" y="1040"/>
                </a:lnTo>
                <a:cubicBezTo>
                  <a:pt x="10586" y="473"/>
                  <a:pt x="10114" y="1"/>
                  <a:pt x="9515" y="1"/>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Rectángulo 23"/>
          <p:cNvSpPr/>
          <p:nvPr/>
        </p:nvSpPr>
        <p:spPr>
          <a:xfrm>
            <a:off x="8294686" y="5034134"/>
            <a:ext cx="3305443" cy="685188"/>
          </a:xfrm>
          <a:prstGeom prst="rect">
            <a:avLst/>
          </a:prstGeom>
        </p:spPr>
        <p:txBody>
          <a:bodyPr wrap="square">
            <a:spAutoFit/>
          </a:bodyPr>
          <a:lstStyle/>
          <a:p>
            <a:pPr marL="270510" algn="ctr">
              <a:lnSpc>
                <a:spcPct val="107000"/>
              </a:lnSpc>
            </a:pPr>
            <a:r>
              <a:rPr lang="es-CO" sz="1200" dirty="0">
                <a:solidFill>
                  <a:schemeClr val="dk2"/>
                </a:solidFill>
                <a:latin typeface="Century Gothic" panose="020B0502020202020204" pitchFamily="34" charset="0"/>
                <a:ea typeface="Barlow Semi Condensed"/>
                <a:cs typeface="Barlow Semi Condensed"/>
              </a:rPr>
              <a:t>Se elaboró el acta, la cual es objeto de revisión y aprobación en el desarrollo de este Comité</a:t>
            </a:r>
          </a:p>
        </p:txBody>
      </p:sp>
      <p:sp>
        <p:nvSpPr>
          <p:cNvPr id="26" name="Google Shape;3499;p61"/>
          <p:cNvSpPr/>
          <p:nvPr/>
        </p:nvSpPr>
        <p:spPr>
          <a:xfrm>
            <a:off x="4358181" y="2112701"/>
            <a:ext cx="3360496" cy="2729920"/>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3500;p61"/>
          <p:cNvSpPr/>
          <p:nvPr/>
        </p:nvSpPr>
        <p:spPr>
          <a:xfrm>
            <a:off x="4584811" y="2387799"/>
            <a:ext cx="2898513" cy="2194906"/>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lvl="0" algn="ctr">
              <a:spcAft>
                <a:spcPts val="0"/>
              </a:spcAft>
              <a:buSzPts val="1000"/>
              <a:tabLst>
                <a:tab pos="457200" algn="l"/>
              </a:tabLst>
            </a:pPr>
            <a:r>
              <a:rPr lang="es-CO" dirty="0">
                <a:solidFill>
                  <a:schemeClr val="dk2"/>
                </a:solidFill>
                <a:latin typeface="Century Gothic" panose="020B0502020202020204" pitchFamily="34" charset="0"/>
                <a:ea typeface="Barlow Semi Condensed"/>
                <a:cs typeface="Barlow Semi Condensed"/>
              </a:rPr>
              <a:t>Sistema de Gestión Ambiental – Ajustar el manual acorde con las observaciones de forma y redacción</a:t>
            </a:r>
          </a:p>
        </p:txBody>
      </p:sp>
      <p:sp>
        <p:nvSpPr>
          <p:cNvPr id="28" name="Elipse 27"/>
          <p:cNvSpPr/>
          <p:nvPr/>
        </p:nvSpPr>
        <p:spPr>
          <a:xfrm>
            <a:off x="3880809" y="1413356"/>
            <a:ext cx="1131824" cy="109771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9" name="Rectángulo 28"/>
          <p:cNvSpPr/>
          <p:nvPr/>
        </p:nvSpPr>
        <p:spPr>
          <a:xfrm>
            <a:off x="4584811" y="5034134"/>
            <a:ext cx="3305443" cy="1015663"/>
          </a:xfrm>
          <a:prstGeom prst="rect">
            <a:avLst/>
          </a:prstGeom>
        </p:spPr>
        <p:txBody>
          <a:bodyPr wrap="square">
            <a:spAutoFit/>
          </a:bodyPr>
          <a:lstStyle/>
          <a:p>
            <a:pPr algn="ctr"/>
            <a:r>
              <a:rPr lang="es-CO" sz="1200" dirty="0" smtClean="0">
                <a:solidFill>
                  <a:schemeClr val="dk2"/>
                </a:solidFill>
                <a:latin typeface="Century Gothic" panose="020B0502020202020204" pitchFamily="34" charset="0"/>
                <a:ea typeface="Barlow Semi Condensed"/>
                <a:cs typeface="Barlow Semi Condensed"/>
              </a:rPr>
              <a:t>Realización de </a:t>
            </a:r>
            <a:r>
              <a:rPr lang="es-CO" sz="1200" dirty="0">
                <a:solidFill>
                  <a:schemeClr val="dk2"/>
                </a:solidFill>
                <a:latin typeface="Century Gothic" panose="020B0502020202020204" pitchFamily="34" charset="0"/>
                <a:ea typeface="Barlow Semi Condensed"/>
                <a:cs typeface="Barlow Semi Condensed"/>
              </a:rPr>
              <a:t>mesas </a:t>
            </a:r>
            <a:r>
              <a:rPr lang="es-CO" sz="1200" dirty="0" smtClean="0">
                <a:solidFill>
                  <a:schemeClr val="dk2"/>
                </a:solidFill>
                <a:latin typeface="Century Gothic" panose="020B0502020202020204" pitchFamily="34" charset="0"/>
                <a:ea typeface="Barlow Semi Condensed"/>
                <a:cs typeface="Barlow Semi Condensed"/>
              </a:rPr>
              <a:t>técnicas,  consolidación de </a:t>
            </a:r>
            <a:r>
              <a:rPr lang="es-CO" sz="1200" dirty="0">
                <a:solidFill>
                  <a:schemeClr val="dk2"/>
                </a:solidFill>
                <a:latin typeface="Century Gothic" panose="020B0502020202020204" pitchFamily="34" charset="0"/>
                <a:ea typeface="Barlow Semi Condensed"/>
                <a:cs typeface="Barlow Semi Condensed"/>
              </a:rPr>
              <a:t>la base documental en la plataforma </a:t>
            </a:r>
            <a:r>
              <a:rPr lang="es-CO" sz="1200" dirty="0" smtClean="0">
                <a:solidFill>
                  <a:schemeClr val="dk2"/>
                </a:solidFill>
                <a:latin typeface="Century Gothic" panose="020B0502020202020204" pitchFamily="34" charset="0"/>
                <a:ea typeface="Barlow Semi Condensed"/>
                <a:cs typeface="Barlow Semi Condensed"/>
              </a:rPr>
              <a:t>digital</a:t>
            </a:r>
            <a:r>
              <a:rPr lang="es-CO" sz="1200" dirty="0">
                <a:solidFill>
                  <a:schemeClr val="dk2"/>
                </a:solidFill>
                <a:latin typeface="Century Gothic" panose="020B0502020202020204" pitchFamily="34" charset="0"/>
                <a:ea typeface="Barlow Semi Condensed"/>
                <a:cs typeface="Barlow Semi Condensed"/>
              </a:rPr>
              <a:t> </a:t>
            </a:r>
            <a:r>
              <a:rPr lang="es-CO" sz="1200" dirty="0" smtClean="0">
                <a:solidFill>
                  <a:schemeClr val="dk2"/>
                </a:solidFill>
                <a:latin typeface="Century Gothic" panose="020B0502020202020204" pitchFamily="34" charset="0"/>
                <a:ea typeface="Barlow Semi Condensed"/>
                <a:cs typeface="Barlow Semi Condensed"/>
              </a:rPr>
              <a:t>para ajuste final del manual y soportes. Se estima finalizar este compromiso en un mes.</a:t>
            </a:r>
            <a:endParaRPr lang="es-CO" sz="1200" dirty="0">
              <a:solidFill>
                <a:schemeClr val="dk2"/>
              </a:solidFill>
              <a:latin typeface="Century Gothic" panose="020B0502020202020204" pitchFamily="34" charset="0"/>
              <a:ea typeface="Barlow Semi Condensed"/>
              <a:cs typeface="Barlow Semi Condensed"/>
            </a:endParaRPr>
          </a:p>
        </p:txBody>
      </p:sp>
      <p:pic>
        <p:nvPicPr>
          <p:cNvPr id="1026" name="Picture 2" descr="Protección del medio ambiente - Iconos gratis de social"/>
          <p:cNvPicPr>
            <a:picLocks noChangeAspect="1" noChangeArrowheads="1"/>
          </p:cNvPicPr>
          <p:nvPr/>
        </p:nvPicPr>
        <p:blipFill>
          <a:blip r:embed="rId3">
            <a:duotone>
              <a:prstClr val="black"/>
              <a:schemeClr val="accent1">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4064149" y="1572685"/>
            <a:ext cx="757476" cy="7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96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9F65F0-5C6F-FD4A-B345-EC9E07B98128}"/>
              </a:ext>
            </a:extLst>
          </p:cNvPr>
          <p:cNvSpPr txBox="1"/>
          <p:nvPr/>
        </p:nvSpPr>
        <p:spPr>
          <a:xfrm>
            <a:off x="2587317" y="481468"/>
            <a:ext cx="9477214" cy="1231106"/>
          </a:xfrm>
          <a:prstGeom prst="rect">
            <a:avLst/>
          </a:prstGeom>
          <a:noFill/>
        </p:spPr>
        <p:txBody>
          <a:bodyPr wrap="square" rtlCol="0">
            <a:spAutoFit/>
          </a:bodyPr>
          <a:lstStyle/>
          <a:p>
            <a:pPr algn="r"/>
            <a:r>
              <a:rPr lang="es-CO" sz="29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3. Aprobación del Acta </a:t>
            </a:r>
            <a:r>
              <a:rPr lang="es-CO" sz="29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03 </a:t>
            </a:r>
            <a:r>
              <a:rPr lang="es-CO" sz="29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del comité anterior</a:t>
            </a:r>
          </a:p>
          <a:p>
            <a:pPr algn="r"/>
            <a:r>
              <a:rPr lang="es-CO" sz="1600" dirty="0">
                <a:latin typeface="Century Gothic" panose="020B0502020202020204" pitchFamily="34" charset="0"/>
                <a:cs typeface="Arial" panose="020B0604020202020204" pitchFamily="34" charset="0"/>
              </a:rPr>
              <a:t>(Tema para aprobación)</a:t>
            </a:r>
          </a:p>
          <a:p>
            <a:pPr algn="r"/>
            <a:endParaRPr lang="es-CO" sz="29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F8FCCFB2-27A0-4D5C-8966-64A04AE44182}"/>
              </a:ext>
            </a:extLst>
          </p:cNvPr>
          <p:cNvPicPr>
            <a:picLocks noChangeAspect="1"/>
          </p:cNvPicPr>
          <p:nvPr/>
        </p:nvPicPr>
        <p:blipFill>
          <a:blip r:embed="rId2"/>
          <a:stretch>
            <a:fillRect/>
          </a:stretch>
        </p:blipFill>
        <p:spPr>
          <a:xfrm rot="20648881">
            <a:off x="4421137" y="1795688"/>
            <a:ext cx="3372871" cy="4067025"/>
          </a:xfrm>
          <a:prstGeom prst="rect">
            <a:avLst/>
          </a:prstGeom>
        </p:spPr>
      </p:pic>
      <p:sp>
        <p:nvSpPr>
          <p:cNvPr id="6" name="CuadroTexto 5">
            <a:extLst>
              <a:ext uri="{FF2B5EF4-FFF2-40B4-BE49-F238E27FC236}">
                <a16:creationId xmlns:a16="http://schemas.microsoft.com/office/drawing/2014/main" id="{D0980E0D-798B-437F-BBB3-DFA38C7B739A}"/>
              </a:ext>
            </a:extLst>
          </p:cNvPr>
          <p:cNvSpPr txBox="1"/>
          <p:nvPr/>
        </p:nvSpPr>
        <p:spPr>
          <a:xfrm>
            <a:off x="341115" y="6246035"/>
            <a:ext cx="11723416" cy="338554"/>
          </a:xfrm>
          <a:prstGeom prst="rect">
            <a:avLst/>
          </a:prstGeom>
          <a:noFill/>
        </p:spPr>
        <p:txBody>
          <a:bodyPr wrap="square" rtlCol="0">
            <a:spAutoFit/>
          </a:bodyPr>
          <a:lstStyle/>
          <a:p>
            <a:r>
              <a:rPr lang="es-CO" sz="1600" dirty="0">
                <a:solidFill>
                  <a:schemeClr val="tx1">
                    <a:lumMod val="75000"/>
                    <a:lumOff val="25000"/>
                  </a:schemeClr>
                </a:solidFill>
                <a:latin typeface="Century Gothic" panose="020B0502020202020204" pitchFamily="34" charset="0"/>
                <a:cs typeface="Arial" panose="020B0604020202020204" pitchFamily="34" charset="0"/>
              </a:rPr>
              <a:t>Se</a:t>
            </a:r>
            <a:r>
              <a:rPr lang="es-CO" sz="800" dirty="0">
                <a:latin typeface="Century Gothic" panose="020B0502020202020204" pitchFamily="34" charset="0"/>
                <a:cs typeface="Arial" panose="020B0604020202020204" pitchFamily="34" charset="0"/>
              </a:rPr>
              <a:t> </a:t>
            </a:r>
            <a:r>
              <a:rPr lang="es-CO" sz="1600" dirty="0">
                <a:solidFill>
                  <a:schemeClr val="tx1">
                    <a:lumMod val="75000"/>
                    <a:lumOff val="25000"/>
                  </a:schemeClr>
                </a:solidFill>
                <a:latin typeface="Century Gothic" panose="020B0502020202020204" pitchFamily="34" charset="0"/>
                <a:cs typeface="Arial" panose="020B0604020202020204" pitchFamily="34" charset="0"/>
              </a:rPr>
              <a:t>adjunta en el módulo de eventos del SMGI, para revisión y aprobación por parte de los miembros del Comité.</a:t>
            </a:r>
          </a:p>
        </p:txBody>
      </p:sp>
    </p:spTree>
    <p:extLst>
      <p:ext uri="{BB962C8B-B14F-4D97-AF65-F5344CB8AC3E}">
        <p14:creationId xmlns:p14="http://schemas.microsoft.com/office/powerpoint/2010/main" val="381510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9F65F0-5C6F-FD4A-B345-EC9E07B98128}"/>
              </a:ext>
            </a:extLst>
          </p:cNvPr>
          <p:cNvSpPr txBox="1"/>
          <p:nvPr/>
        </p:nvSpPr>
        <p:spPr>
          <a:xfrm>
            <a:off x="650452" y="451797"/>
            <a:ext cx="11328188" cy="538609"/>
          </a:xfrm>
          <a:prstGeom prst="rect">
            <a:avLst/>
          </a:prstGeom>
          <a:noFill/>
        </p:spPr>
        <p:txBody>
          <a:bodyPr wrap="square" rtlCol="0">
            <a:spAutoFit/>
          </a:bodyPr>
          <a:lstStyle/>
          <a:p>
            <a:pPr algn="r"/>
            <a:r>
              <a:rPr lang="es-CO" sz="29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4.1. Política de Planeación Institucional</a:t>
            </a:r>
          </a:p>
        </p:txBody>
      </p:sp>
      <p:sp>
        <p:nvSpPr>
          <p:cNvPr id="7" name="CuadroTexto 6"/>
          <p:cNvSpPr txBox="1"/>
          <p:nvPr/>
        </p:nvSpPr>
        <p:spPr>
          <a:xfrm>
            <a:off x="181996" y="6071657"/>
            <a:ext cx="11723127" cy="523220"/>
          </a:xfrm>
          <a:prstGeom prst="rect">
            <a:avLst/>
          </a:prstGeom>
          <a:noFill/>
        </p:spPr>
        <p:txBody>
          <a:bodyPr wrap="square" rtlCol="0">
            <a:spAutoFit/>
          </a:bodyPr>
          <a:lstStyle/>
          <a:p>
            <a:pPr algn="just"/>
            <a:r>
              <a:rPr lang="es-CO" sz="1400" dirty="0">
                <a:latin typeface="Century Gothic" panose="020B0502020202020204" pitchFamily="34" charset="0"/>
                <a:cs typeface="Arial" panose="020B0604020202020204" pitchFamily="34" charset="0"/>
              </a:rPr>
              <a:t>Esta Perspectiva cuenta con </a:t>
            </a:r>
            <a:r>
              <a:rPr lang="es-CO" sz="1400" b="1" dirty="0" smtClean="0">
                <a:latin typeface="Century Gothic" panose="020B0502020202020204" pitchFamily="34" charset="0"/>
                <a:cs typeface="Arial" panose="020B0604020202020204" pitchFamily="34" charset="0"/>
              </a:rPr>
              <a:t>31 </a:t>
            </a:r>
            <a:r>
              <a:rPr lang="es-CO" sz="1400" b="1" dirty="0">
                <a:latin typeface="Century Gothic" panose="020B0502020202020204" pitchFamily="34" charset="0"/>
                <a:cs typeface="Arial" panose="020B0604020202020204" pitchFamily="34" charset="0"/>
              </a:rPr>
              <a:t>tareas </a:t>
            </a:r>
            <a:r>
              <a:rPr lang="es-CO" sz="1400" dirty="0">
                <a:latin typeface="Century Gothic" panose="020B0502020202020204" pitchFamily="34" charset="0"/>
                <a:cs typeface="Arial" panose="020B0604020202020204" pitchFamily="34" charset="0"/>
              </a:rPr>
              <a:t>para la vigencia </a:t>
            </a:r>
            <a:r>
              <a:rPr lang="es-CO" sz="1400" dirty="0" smtClean="0">
                <a:latin typeface="Century Gothic" panose="020B0502020202020204" pitchFamily="34" charset="0"/>
                <a:cs typeface="Arial" panose="020B0604020202020204" pitchFamily="34" charset="0"/>
              </a:rPr>
              <a:t>2022. A la fecha de corte (30 de junio) se han finalizado 2 tareas, las tareas restantes tienen fecha de cumplimiento al 20 de diciembre 2022.</a:t>
            </a:r>
            <a:endParaRPr lang="es-CO" sz="1400" dirty="0">
              <a:latin typeface="Century Gothic" panose="020B0502020202020204" pitchFamily="34" charset="0"/>
              <a:cs typeface="Arial" panose="020B0604020202020204" pitchFamily="34" charset="0"/>
            </a:endParaRPr>
          </a:p>
        </p:txBody>
      </p:sp>
      <p:sp>
        <p:nvSpPr>
          <p:cNvPr id="4" name="Rectángulo 3"/>
          <p:cNvSpPr/>
          <p:nvPr/>
        </p:nvSpPr>
        <p:spPr>
          <a:xfrm>
            <a:off x="181996" y="1302482"/>
            <a:ext cx="11341410" cy="369332"/>
          </a:xfrm>
          <a:prstGeom prst="rect">
            <a:avLst/>
          </a:prstGeom>
        </p:spPr>
        <p:txBody>
          <a:bodyPr wrap="square">
            <a:spAutoFit/>
          </a:bodyPr>
          <a:lstStyle/>
          <a:p>
            <a:r>
              <a:rPr lang="es-CO" b="1" u="sng"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4.1. Seguimiento Planeación Estratégica Institucional Perspectiva </a:t>
            </a:r>
            <a:r>
              <a:rPr lang="es-CO" b="1" u="sng"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Misional – Corte Junio</a:t>
            </a:r>
            <a:endParaRPr lang="es-CO" b="1" u="sng"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1415890821"/>
              </p:ext>
            </p:extLst>
          </p:nvPr>
        </p:nvGraphicFramePr>
        <p:xfrm>
          <a:off x="4068618" y="1747185"/>
          <a:ext cx="7712363" cy="4192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a:graphicFrameLocks/>
          </p:cNvGraphicFramePr>
          <p:nvPr>
            <p:extLst>
              <p:ext uri="{D42A27DB-BD31-4B8C-83A1-F6EECF244321}">
                <p14:modId xmlns:p14="http://schemas.microsoft.com/office/powerpoint/2010/main" val="3205165210"/>
              </p:ext>
            </p:extLst>
          </p:nvPr>
        </p:nvGraphicFramePr>
        <p:xfrm>
          <a:off x="309816" y="1983890"/>
          <a:ext cx="3652584" cy="35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175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9F65F0-5C6F-FD4A-B345-EC9E07B98128}"/>
              </a:ext>
            </a:extLst>
          </p:cNvPr>
          <p:cNvSpPr txBox="1"/>
          <p:nvPr/>
        </p:nvSpPr>
        <p:spPr>
          <a:xfrm>
            <a:off x="217415" y="1299186"/>
            <a:ext cx="10853707" cy="369332"/>
          </a:xfrm>
          <a:prstGeom prst="rect">
            <a:avLst/>
          </a:prstGeom>
          <a:noFill/>
        </p:spPr>
        <p:txBody>
          <a:bodyPr wrap="square" rtlCol="0">
            <a:spAutoFit/>
          </a:bodyPr>
          <a:lstStyle/>
          <a:p>
            <a:pPr algn="just"/>
            <a:r>
              <a:rPr lang="es-CO" b="1" u="sng"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4.2. Seguimiento Planeación Estratégica Institucional Perspectivas de </a:t>
            </a:r>
            <a:r>
              <a:rPr lang="es-CO" b="1" u="sng"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Apoyo – Corte Junio</a:t>
            </a:r>
            <a:endParaRPr lang="es-CO" b="1" u="sng"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sp>
        <p:nvSpPr>
          <p:cNvPr id="6" name="CuadroTexto 5"/>
          <p:cNvSpPr txBox="1"/>
          <p:nvPr/>
        </p:nvSpPr>
        <p:spPr>
          <a:xfrm>
            <a:off x="217416" y="6048201"/>
            <a:ext cx="11605128" cy="584775"/>
          </a:xfrm>
          <a:prstGeom prst="rect">
            <a:avLst/>
          </a:prstGeom>
          <a:noFill/>
        </p:spPr>
        <p:txBody>
          <a:bodyPr wrap="square" rtlCol="0">
            <a:spAutoFit/>
          </a:bodyPr>
          <a:lstStyle/>
          <a:p>
            <a:pPr algn="just"/>
            <a:r>
              <a:rPr lang="es-CO" sz="1600" dirty="0">
                <a:latin typeface="Century Gothic" panose="020B0502020202020204" pitchFamily="34" charset="0"/>
                <a:cs typeface="Arial" panose="020B0604020202020204" pitchFamily="34" charset="0"/>
              </a:rPr>
              <a:t>Esta Perspectiva cuenta con </a:t>
            </a:r>
            <a:r>
              <a:rPr lang="es-CO" sz="1600" b="1" dirty="0" smtClean="0">
                <a:latin typeface="Century Gothic" panose="020B0502020202020204" pitchFamily="34" charset="0"/>
                <a:cs typeface="Arial" panose="020B0604020202020204" pitchFamily="34" charset="0"/>
              </a:rPr>
              <a:t>59 </a:t>
            </a:r>
            <a:r>
              <a:rPr lang="es-CO" sz="1600" b="1" dirty="0">
                <a:latin typeface="Century Gothic" panose="020B0502020202020204" pitchFamily="34" charset="0"/>
                <a:cs typeface="Arial" panose="020B0604020202020204" pitchFamily="34" charset="0"/>
              </a:rPr>
              <a:t>tareas </a:t>
            </a:r>
            <a:r>
              <a:rPr lang="es-CO" sz="1600" dirty="0">
                <a:latin typeface="Century Gothic" panose="020B0502020202020204" pitchFamily="34" charset="0"/>
                <a:cs typeface="Arial" panose="020B0604020202020204" pitchFamily="34" charset="0"/>
              </a:rPr>
              <a:t>para la vigencia </a:t>
            </a:r>
            <a:r>
              <a:rPr lang="es-CO" sz="1600" dirty="0" smtClean="0">
                <a:latin typeface="Century Gothic" panose="020B0502020202020204" pitchFamily="34" charset="0"/>
                <a:cs typeface="Arial" panose="020B0604020202020204" pitchFamily="34" charset="0"/>
              </a:rPr>
              <a:t>2022. A la fecha de corte (30 de junio), se finalizó 1 tarea programada, las demás tienen fecha de cumplimiento en el segundo semestre. </a:t>
            </a:r>
            <a:endParaRPr lang="es-CO" sz="1600" dirty="0">
              <a:latin typeface="Century Gothic" panose="020B0502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09F65F0-5C6F-FD4A-B345-EC9E07B98128}"/>
              </a:ext>
            </a:extLst>
          </p:cNvPr>
          <p:cNvSpPr txBox="1"/>
          <p:nvPr/>
        </p:nvSpPr>
        <p:spPr>
          <a:xfrm>
            <a:off x="650452" y="451797"/>
            <a:ext cx="11328188" cy="538609"/>
          </a:xfrm>
          <a:prstGeom prst="rect">
            <a:avLst/>
          </a:prstGeom>
          <a:noFill/>
        </p:spPr>
        <p:txBody>
          <a:bodyPr wrap="square" rtlCol="0">
            <a:spAutoFit/>
          </a:bodyPr>
          <a:lstStyle/>
          <a:p>
            <a:pPr algn="r"/>
            <a:r>
              <a:rPr lang="es-CO" sz="29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4.1. Política de Planeación Institucional</a:t>
            </a:r>
          </a:p>
        </p:txBody>
      </p:sp>
      <p:graphicFrame>
        <p:nvGraphicFramePr>
          <p:cNvPr id="9" name="Gráfico 8"/>
          <p:cNvGraphicFramePr>
            <a:graphicFrameLocks/>
          </p:cNvGraphicFramePr>
          <p:nvPr>
            <p:extLst>
              <p:ext uri="{D42A27DB-BD31-4B8C-83A1-F6EECF244321}">
                <p14:modId xmlns:p14="http://schemas.microsoft.com/office/powerpoint/2010/main" val="339941929"/>
              </p:ext>
            </p:extLst>
          </p:nvPr>
        </p:nvGraphicFramePr>
        <p:xfrm>
          <a:off x="4070554" y="1762859"/>
          <a:ext cx="7266039" cy="419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a:graphicFrameLocks/>
          </p:cNvGraphicFramePr>
          <p:nvPr>
            <p:extLst>
              <p:ext uri="{D42A27DB-BD31-4B8C-83A1-F6EECF244321}">
                <p14:modId xmlns:p14="http://schemas.microsoft.com/office/powerpoint/2010/main" val="1616106656"/>
              </p:ext>
            </p:extLst>
          </p:nvPr>
        </p:nvGraphicFramePr>
        <p:xfrm>
          <a:off x="371167" y="2192594"/>
          <a:ext cx="3414252" cy="30373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472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9F65F0-5C6F-FD4A-B345-EC9E07B98128}"/>
              </a:ext>
            </a:extLst>
          </p:cNvPr>
          <p:cNvSpPr txBox="1"/>
          <p:nvPr/>
        </p:nvSpPr>
        <p:spPr>
          <a:xfrm>
            <a:off x="388866" y="1312497"/>
            <a:ext cx="9477214" cy="369332"/>
          </a:xfrm>
          <a:prstGeom prst="rect">
            <a:avLst/>
          </a:prstGeom>
          <a:noFill/>
        </p:spPr>
        <p:txBody>
          <a:bodyPr wrap="square" rtlCol="0">
            <a:spAutoFit/>
          </a:bodyPr>
          <a:lstStyle/>
          <a:p>
            <a:pPr algn="just"/>
            <a:r>
              <a:rPr lang="es-CO" b="1" u="sng"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4.3. Seguimiento Plan Anticorrupción y Atención al </a:t>
            </a:r>
            <a:r>
              <a:rPr lang="es-CO" b="1" u="sng"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Ciudadano – Corte Junio</a:t>
            </a:r>
            <a:endParaRPr lang="es-CO" b="1" u="sng"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09F65F0-5C6F-FD4A-B345-EC9E07B98128}"/>
              </a:ext>
            </a:extLst>
          </p:cNvPr>
          <p:cNvSpPr txBox="1"/>
          <p:nvPr/>
        </p:nvSpPr>
        <p:spPr>
          <a:xfrm>
            <a:off x="650452" y="451797"/>
            <a:ext cx="11328188" cy="538609"/>
          </a:xfrm>
          <a:prstGeom prst="rect">
            <a:avLst/>
          </a:prstGeom>
          <a:noFill/>
        </p:spPr>
        <p:txBody>
          <a:bodyPr wrap="square" rtlCol="0">
            <a:spAutoFit/>
          </a:bodyPr>
          <a:lstStyle/>
          <a:p>
            <a:pPr algn="r"/>
            <a:r>
              <a:rPr lang="es-CO" sz="29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4.1. Política de Planeación Institucional</a:t>
            </a:r>
          </a:p>
        </p:txBody>
      </p:sp>
      <p:sp>
        <p:nvSpPr>
          <p:cNvPr id="9" name="CuadroTexto 8">
            <a:extLst>
              <a:ext uri="{FF2B5EF4-FFF2-40B4-BE49-F238E27FC236}">
                <a16:creationId xmlns:a16="http://schemas.microsoft.com/office/drawing/2014/main" id="{40EA7A58-2221-434E-BBAB-92612299209B}"/>
              </a:ext>
            </a:extLst>
          </p:cNvPr>
          <p:cNvSpPr txBox="1"/>
          <p:nvPr/>
        </p:nvSpPr>
        <p:spPr>
          <a:xfrm>
            <a:off x="650452" y="6131795"/>
            <a:ext cx="10761498" cy="523220"/>
          </a:xfrm>
          <a:prstGeom prst="rect">
            <a:avLst/>
          </a:prstGeom>
          <a:noFill/>
        </p:spPr>
        <p:txBody>
          <a:bodyPr wrap="square" lIns="91440" tIns="45720" rIns="91440" bIns="45720" rtlCol="0" anchor="t">
            <a:spAutoFit/>
          </a:bodyPr>
          <a:lstStyle/>
          <a:p>
            <a:pPr algn="just"/>
            <a:r>
              <a:rPr lang="es-CO" sz="1400" dirty="0">
                <a:latin typeface="Century Gothic" panose="020B0502020202020204" pitchFamily="34" charset="0"/>
                <a:cs typeface="Arial"/>
              </a:rPr>
              <a:t>Se cuenta con </a:t>
            </a:r>
            <a:r>
              <a:rPr lang="es-CO" sz="1400" b="1" dirty="0" smtClean="0">
                <a:latin typeface="Century Gothic" panose="020B0502020202020204" pitchFamily="34" charset="0"/>
                <a:cs typeface="Arial"/>
              </a:rPr>
              <a:t>27 </a:t>
            </a:r>
            <a:r>
              <a:rPr lang="es-CO" sz="1400" b="1" dirty="0">
                <a:latin typeface="Century Gothic" panose="020B0502020202020204" pitchFamily="34" charset="0"/>
                <a:cs typeface="Arial"/>
              </a:rPr>
              <a:t>tareas </a:t>
            </a:r>
            <a:r>
              <a:rPr lang="es-CO" sz="1400" dirty="0">
                <a:latin typeface="Century Gothic" panose="020B0502020202020204" pitchFamily="34" charset="0"/>
                <a:cs typeface="Arial"/>
              </a:rPr>
              <a:t>para la vigencia 2022 </a:t>
            </a:r>
            <a:r>
              <a:rPr lang="es-CO" sz="1400" dirty="0">
                <a:latin typeface="Century Gothic" panose="020B0502020202020204" pitchFamily="34" charset="0"/>
                <a:cs typeface="Arial" panose="020B0604020202020204" pitchFamily="34" charset="0"/>
              </a:rPr>
              <a:t>de las cuales se encuentran en </a:t>
            </a:r>
            <a:r>
              <a:rPr lang="es-CO" sz="1400" dirty="0" smtClean="0">
                <a:latin typeface="Century Gothic" panose="020B0502020202020204" pitchFamily="34" charset="0"/>
                <a:cs typeface="Arial" panose="020B0604020202020204" pitchFamily="34" charset="0"/>
              </a:rPr>
              <a:t>desarrollo y 1 no ha iniciado teniendo en cuenta la fecha inicial planificada</a:t>
            </a:r>
            <a:r>
              <a:rPr lang="es-CO" sz="1400" dirty="0">
                <a:latin typeface="Century Gothic" panose="020B0502020202020204" pitchFamily="34" charset="0"/>
                <a:cs typeface="Arial" panose="020B0604020202020204" pitchFamily="34" charset="0"/>
              </a:rPr>
              <a:t> (</a:t>
            </a:r>
            <a:r>
              <a:rPr lang="es-CO" sz="1400" dirty="0" smtClean="0">
                <a:latin typeface="Century Gothic" panose="020B0502020202020204" pitchFamily="34" charset="0"/>
                <a:cs typeface="Arial" panose="020B0604020202020204" pitchFamily="34" charset="0"/>
              </a:rPr>
              <a:t>1 julio).</a:t>
            </a:r>
            <a:endParaRPr lang="es-CO" sz="1400" dirty="0">
              <a:latin typeface="Century Gothic" panose="020B0502020202020204" pitchFamily="34" charset="0"/>
              <a:cs typeface="Arial" panose="020B0604020202020204" pitchFamily="34" charset="0"/>
            </a:endParaRPr>
          </a:p>
        </p:txBody>
      </p:sp>
      <p:graphicFrame>
        <p:nvGraphicFramePr>
          <p:cNvPr id="6" name="Gráfico 5"/>
          <p:cNvGraphicFramePr>
            <a:graphicFrameLocks/>
          </p:cNvGraphicFramePr>
          <p:nvPr>
            <p:extLst>
              <p:ext uri="{D42A27DB-BD31-4B8C-83A1-F6EECF244321}">
                <p14:modId xmlns:p14="http://schemas.microsoft.com/office/powerpoint/2010/main" val="302218437"/>
              </p:ext>
            </p:extLst>
          </p:nvPr>
        </p:nvGraphicFramePr>
        <p:xfrm>
          <a:off x="2595715" y="1896115"/>
          <a:ext cx="6921909" cy="402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41614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6221</TotalTime>
  <Words>3646</Words>
  <Application>Microsoft Office PowerPoint</Application>
  <PresentationFormat>Panorámica</PresentationFormat>
  <Paragraphs>473</Paragraphs>
  <Slides>27</Slides>
  <Notes>6</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27</vt:i4>
      </vt:variant>
    </vt:vector>
  </HeadingPairs>
  <TitlesOfParts>
    <vt:vector size="40" baseType="lpstr">
      <vt:lpstr>맑은 고딕</vt:lpstr>
      <vt:lpstr>Arial</vt:lpstr>
      <vt:lpstr>Barlow Semi Condensed</vt:lpstr>
      <vt:lpstr>Calibri</vt:lpstr>
      <vt:lpstr>Calibri Light</vt:lpstr>
      <vt:lpstr>Century Gothic</vt:lpstr>
      <vt:lpstr>Courier New</vt:lpstr>
      <vt:lpstr>MS Mincho</vt:lpstr>
      <vt:lpstr>Roboto</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Derly Catherine Cifuentes Guerrero</cp:lastModifiedBy>
  <cp:revision>120</cp:revision>
  <cp:lastPrinted>2022-04-04T21:02:55Z</cp:lastPrinted>
  <dcterms:created xsi:type="dcterms:W3CDTF">2021-07-26T22:18:55Z</dcterms:created>
  <dcterms:modified xsi:type="dcterms:W3CDTF">2022-07-01T13:16:12Z</dcterms:modified>
</cp:coreProperties>
</file>