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56" r:id="rId5"/>
    <p:sldId id="259" r:id="rId6"/>
    <p:sldId id="262" r:id="rId7"/>
    <p:sldId id="263" r:id="rId8"/>
    <p:sldId id="264" r:id="rId9"/>
    <p:sldId id="265" r:id="rId10"/>
    <p:sldId id="266" r:id="rId11"/>
    <p:sldId id="267" r:id="rId12"/>
    <p:sldId id="268" r:id="rId13"/>
    <p:sldId id="269" r:id="rId14"/>
    <p:sldId id="270" r:id="rId15"/>
    <p:sldId id="271" r:id="rId16"/>
    <p:sldId id="272" r:id="rId17"/>
    <p:sldId id="284" r:id="rId18"/>
    <p:sldId id="273" r:id="rId19"/>
    <p:sldId id="274" r:id="rId20"/>
    <p:sldId id="275" r:id="rId21"/>
    <p:sldId id="277" r:id="rId22"/>
    <p:sldId id="278" r:id="rId23"/>
    <p:sldId id="279" r:id="rId24"/>
    <p:sldId id="280" r:id="rId25"/>
    <p:sldId id="283" r:id="rId26"/>
    <p:sldId id="285" r:id="rId27"/>
    <p:sldId id="286" r:id="rId28"/>
    <p:sldId id="287" r:id="rId29"/>
    <p:sldId id="289" r:id="rId30"/>
    <p:sldId id="288" r:id="rId31"/>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1C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18" autoAdjust="0"/>
  </p:normalViewPr>
  <p:slideViewPr>
    <p:cSldViewPr snapToGrid="0" snapToObjects="1">
      <p:cViewPr varScale="1">
        <p:scale>
          <a:sx n="90" d="100"/>
          <a:sy n="90"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5AAF7-C102-41A3-B171-D13616A4CF70}" type="datetimeFigureOut">
              <a:rPr lang="es-CO" smtClean="0"/>
              <a:t>4/12/2018</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8936B2-FE82-4D86-A976-89CC32D1B735}" type="slidenum">
              <a:rPr lang="es-CO" smtClean="0"/>
              <a:t>‹Nº›</a:t>
            </a:fld>
            <a:endParaRPr lang="es-CO"/>
          </a:p>
        </p:txBody>
      </p:sp>
    </p:spTree>
    <p:extLst>
      <p:ext uri="{BB962C8B-B14F-4D97-AF65-F5344CB8AC3E}">
        <p14:creationId xmlns:p14="http://schemas.microsoft.com/office/powerpoint/2010/main" val="2420470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0F0E5483-AB2C-B741-920A-C5A7B33BDBD5}" type="datetimeFigureOut">
              <a:rPr lang="es-ES" smtClean="0"/>
              <a:t>04/12/2018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2548EBF-DF9E-B44B-97EA-EF1190C7C6C9}" type="slidenum">
              <a:rPr lang="es-ES" smtClean="0"/>
              <a:t>‹Nº›</a:t>
            </a:fld>
            <a:endParaRPr lang="es-ES"/>
          </a:p>
        </p:txBody>
      </p:sp>
    </p:spTree>
    <p:extLst>
      <p:ext uri="{BB962C8B-B14F-4D97-AF65-F5344CB8AC3E}">
        <p14:creationId xmlns:p14="http://schemas.microsoft.com/office/powerpoint/2010/main" val="4190137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0F0E5483-AB2C-B741-920A-C5A7B33BDBD5}" type="datetimeFigureOut">
              <a:rPr lang="es-ES" smtClean="0"/>
              <a:t>04/12/2018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2548EBF-DF9E-B44B-97EA-EF1190C7C6C9}" type="slidenum">
              <a:rPr lang="es-ES" smtClean="0"/>
              <a:t>‹Nº›</a:t>
            </a:fld>
            <a:endParaRPr lang="es-ES"/>
          </a:p>
        </p:txBody>
      </p:sp>
    </p:spTree>
    <p:extLst>
      <p:ext uri="{BB962C8B-B14F-4D97-AF65-F5344CB8AC3E}">
        <p14:creationId xmlns:p14="http://schemas.microsoft.com/office/powerpoint/2010/main" val="4000060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0F0E5483-AB2C-B741-920A-C5A7B33BDBD5}" type="datetimeFigureOut">
              <a:rPr lang="es-ES" smtClean="0"/>
              <a:t>04/12/2018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2548EBF-DF9E-B44B-97EA-EF1190C7C6C9}" type="slidenum">
              <a:rPr lang="es-ES" smtClean="0"/>
              <a:t>‹Nº›</a:t>
            </a:fld>
            <a:endParaRPr lang="es-ES"/>
          </a:p>
        </p:txBody>
      </p:sp>
    </p:spTree>
    <p:extLst>
      <p:ext uri="{BB962C8B-B14F-4D97-AF65-F5344CB8AC3E}">
        <p14:creationId xmlns:p14="http://schemas.microsoft.com/office/powerpoint/2010/main" val="256346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0F0E5483-AB2C-B741-920A-C5A7B33BDBD5}" type="datetimeFigureOut">
              <a:rPr lang="es-ES" smtClean="0"/>
              <a:t>04/12/2018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2548EBF-DF9E-B44B-97EA-EF1190C7C6C9}" type="slidenum">
              <a:rPr lang="es-ES" smtClean="0"/>
              <a:t>‹Nº›</a:t>
            </a:fld>
            <a:endParaRPr lang="es-ES"/>
          </a:p>
        </p:txBody>
      </p:sp>
    </p:spTree>
    <p:extLst>
      <p:ext uri="{BB962C8B-B14F-4D97-AF65-F5344CB8AC3E}">
        <p14:creationId xmlns:p14="http://schemas.microsoft.com/office/powerpoint/2010/main" val="616307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0F0E5483-AB2C-B741-920A-C5A7B33BDBD5}" type="datetimeFigureOut">
              <a:rPr lang="es-ES" smtClean="0"/>
              <a:t>04/12/2018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2548EBF-DF9E-B44B-97EA-EF1190C7C6C9}" type="slidenum">
              <a:rPr lang="es-ES" smtClean="0"/>
              <a:t>‹Nº›</a:t>
            </a:fld>
            <a:endParaRPr lang="es-ES"/>
          </a:p>
        </p:txBody>
      </p:sp>
    </p:spTree>
    <p:extLst>
      <p:ext uri="{BB962C8B-B14F-4D97-AF65-F5344CB8AC3E}">
        <p14:creationId xmlns:p14="http://schemas.microsoft.com/office/powerpoint/2010/main" val="3087705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0F0E5483-AB2C-B741-920A-C5A7B33BDBD5}" type="datetimeFigureOut">
              <a:rPr lang="es-ES" smtClean="0"/>
              <a:t>04/12/2018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2548EBF-DF9E-B44B-97EA-EF1190C7C6C9}" type="slidenum">
              <a:rPr lang="es-ES" smtClean="0"/>
              <a:t>‹Nº›</a:t>
            </a:fld>
            <a:endParaRPr lang="es-ES"/>
          </a:p>
        </p:txBody>
      </p:sp>
    </p:spTree>
    <p:extLst>
      <p:ext uri="{BB962C8B-B14F-4D97-AF65-F5344CB8AC3E}">
        <p14:creationId xmlns:p14="http://schemas.microsoft.com/office/powerpoint/2010/main" val="283798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0F0E5483-AB2C-B741-920A-C5A7B33BDBD5}" type="datetimeFigureOut">
              <a:rPr lang="es-ES" smtClean="0"/>
              <a:t>04/12/2018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2548EBF-DF9E-B44B-97EA-EF1190C7C6C9}" type="slidenum">
              <a:rPr lang="es-ES" smtClean="0"/>
              <a:t>‹Nº›</a:t>
            </a:fld>
            <a:endParaRPr lang="es-ES"/>
          </a:p>
        </p:txBody>
      </p:sp>
    </p:spTree>
    <p:extLst>
      <p:ext uri="{BB962C8B-B14F-4D97-AF65-F5344CB8AC3E}">
        <p14:creationId xmlns:p14="http://schemas.microsoft.com/office/powerpoint/2010/main" val="2405470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0F0E5483-AB2C-B741-920A-C5A7B33BDBD5}" type="datetimeFigureOut">
              <a:rPr lang="es-ES" smtClean="0"/>
              <a:t>04/12/2018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2548EBF-DF9E-B44B-97EA-EF1190C7C6C9}" type="slidenum">
              <a:rPr lang="es-ES" smtClean="0"/>
              <a:t>‹Nº›</a:t>
            </a:fld>
            <a:endParaRPr lang="es-ES"/>
          </a:p>
        </p:txBody>
      </p:sp>
    </p:spTree>
    <p:extLst>
      <p:ext uri="{BB962C8B-B14F-4D97-AF65-F5344CB8AC3E}">
        <p14:creationId xmlns:p14="http://schemas.microsoft.com/office/powerpoint/2010/main" val="854413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F0E5483-AB2C-B741-920A-C5A7B33BDBD5}" type="datetimeFigureOut">
              <a:rPr lang="es-ES" smtClean="0"/>
              <a:t>04/12/2018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2548EBF-DF9E-B44B-97EA-EF1190C7C6C9}" type="slidenum">
              <a:rPr lang="es-ES" smtClean="0"/>
              <a:t>‹Nº›</a:t>
            </a:fld>
            <a:endParaRPr lang="es-ES"/>
          </a:p>
        </p:txBody>
      </p:sp>
    </p:spTree>
    <p:extLst>
      <p:ext uri="{BB962C8B-B14F-4D97-AF65-F5344CB8AC3E}">
        <p14:creationId xmlns:p14="http://schemas.microsoft.com/office/powerpoint/2010/main" val="2395375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0F0E5483-AB2C-B741-920A-C5A7B33BDBD5}" type="datetimeFigureOut">
              <a:rPr lang="es-ES" smtClean="0"/>
              <a:t>04/12/2018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2548EBF-DF9E-B44B-97EA-EF1190C7C6C9}" type="slidenum">
              <a:rPr lang="es-ES" smtClean="0"/>
              <a:t>‹Nº›</a:t>
            </a:fld>
            <a:endParaRPr lang="es-ES"/>
          </a:p>
        </p:txBody>
      </p:sp>
    </p:spTree>
    <p:extLst>
      <p:ext uri="{BB962C8B-B14F-4D97-AF65-F5344CB8AC3E}">
        <p14:creationId xmlns:p14="http://schemas.microsoft.com/office/powerpoint/2010/main" val="3839236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0F0E5483-AB2C-B741-920A-C5A7B33BDBD5}" type="datetimeFigureOut">
              <a:rPr lang="es-ES" smtClean="0"/>
              <a:t>04/12/2018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2548EBF-DF9E-B44B-97EA-EF1190C7C6C9}" type="slidenum">
              <a:rPr lang="es-ES" smtClean="0"/>
              <a:t>‹Nº›</a:t>
            </a:fld>
            <a:endParaRPr lang="es-ES"/>
          </a:p>
        </p:txBody>
      </p:sp>
    </p:spTree>
    <p:extLst>
      <p:ext uri="{BB962C8B-B14F-4D97-AF65-F5344CB8AC3E}">
        <p14:creationId xmlns:p14="http://schemas.microsoft.com/office/powerpoint/2010/main" val="2034560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0E5483-AB2C-B741-920A-C5A7B33BDBD5}" type="datetimeFigureOut">
              <a:rPr lang="es-ES" smtClean="0"/>
              <a:t>04/12/2018</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48EBF-DF9E-B44B-97EA-EF1190C7C6C9}" type="slidenum">
              <a:rPr lang="es-ES" smtClean="0"/>
              <a:t>‹Nº›</a:t>
            </a:fld>
            <a:endParaRPr lang="es-ES"/>
          </a:p>
        </p:txBody>
      </p:sp>
      <p:pic>
        <p:nvPicPr>
          <p:cNvPr id="7" name="Imagen 6" descr="Plantilla básica MinH-01.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Imagen 7"/>
          <p:cNvPicPr>
            <a:picLocks noChangeAspect="1"/>
          </p:cNvPicPr>
          <p:nvPr userDrawn="1"/>
        </p:nvPicPr>
        <p:blipFill>
          <a:blip r:embed="rId14"/>
          <a:stretch>
            <a:fillRect/>
          </a:stretch>
        </p:blipFill>
        <p:spPr>
          <a:xfrm>
            <a:off x="2949678" y="6320453"/>
            <a:ext cx="3244644" cy="537546"/>
          </a:xfrm>
          <a:prstGeom prst="rect">
            <a:avLst/>
          </a:prstGeom>
        </p:spPr>
      </p:pic>
      <p:sp>
        <p:nvSpPr>
          <p:cNvPr id="9" name="Rectángulo 8"/>
          <p:cNvSpPr/>
          <p:nvPr userDrawn="1"/>
        </p:nvSpPr>
        <p:spPr>
          <a:xfrm>
            <a:off x="6553200" y="6320454"/>
            <a:ext cx="2238477" cy="5375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5393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ane.gov.co/index.php/sistema-estadistico-nacional-sen/normas-y-estandares/nomenclaturas-y-clasificaciones/clasificaciones/clasificacion-central-de-productos-cpc"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funcionpublica.gov.co/eva/gestornormativo/norma.php?i=72893#2.8.1.7.3.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funcionpublica.gov.co/eva/gestornormativo/norma.php?i=72893#2.8.1.7.3.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801348" y="2804310"/>
            <a:ext cx="7541304" cy="1249380"/>
          </a:xfrm>
          <a:prstGeom prst="rect">
            <a:avLst/>
          </a:prstGeom>
        </p:spPr>
      </p:pic>
    </p:spTree>
    <p:extLst>
      <p:ext uri="{BB962C8B-B14F-4D97-AF65-F5344CB8AC3E}">
        <p14:creationId xmlns:p14="http://schemas.microsoft.com/office/powerpoint/2010/main" val="2211823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23528" y="1038015"/>
            <a:ext cx="8340725" cy="4801314"/>
          </a:xfrm>
          <a:prstGeom prst="rect">
            <a:avLst/>
          </a:prstGeom>
          <a:noFill/>
          <a:ln w="9525">
            <a:noFill/>
            <a:miter lim="800000"/>
            <a:headEnd/>
            <a:tailEnd/>
          </a:ln>
        </p:spPr>
        <p:txBody>
          <a:bodyPr>
            <a:spAutoFit/>
          </a:bodyPr>
          <a:lstStyle/>
          <a:p>
            <a:pPr algn="just"/>
            <a:r>
              <a:rPr lang="es-ES" b="1" dirty="0"/>
              <a:t>ARTÍCULO  19.-</a:t>
            </a:r>
            <a:r>
              <a:rPr lang="es-ES" dirty="0"/>
              <a:t> </a:t>
            </a:r>
            <a:r>
              <a:rPr lang="es-ES" b="1" i="1" dirty="0"/>
              <a:t>Modificación del artículo 2.9.1.2.7 del Capítulo 2, Título 1, Parte 9 del libro 2 Decreto 1068 de 2015.</a:t>
            </a:r>
            <a:r>
              <a:rPr lang="es-ES" dirty="0"/>
              <a:t> Modifíquese el artículo 2.9.1.2.7 del Capítulo 2, Título 1, Parte 9 del libro 2 Decreto 1068 de 2015, Único Reglamentario del Sector Hacienda y Crédito Público, el cual quedará así:</a:t>
            </a:r>
          </a:p>
          <a:p>
            <a:pPr algn="just"/>
            <a:r>
              <a:rPr lang="es-ES" dirty="0"/>
              <a:t> </a:t>
            </a:r>
          </a:p>
          <a:p>
            <a:pPr algn="just"/>
            <a:r>
              <a:rPr lang="es-ES" dirty="0"/>
              <a:t>"</a:t>
            </a:r>
            <a:r>
              <a:rPr lang="es-ES" b="1" dirty="0"/>
              <a:t>ARTÍCULO  2.9.1.2.7.</a:t>
            </a:r>
            <a:r>
              <a:rPr lang="es-ES" b="1" i="1" dirty="0"/>
              <a:t> Desagregación para la ejecución del presupuesto a través del SIIF Nación: </a:t>
            </a:r>
            <a:r>
              <a:rPr lang="es-ES" dirty="0"/>
              <a:t>Con el fin de vincular la gestión presupuestal de los ingresos y de los gastos a la gestión contable, las entidades usuarias del SIIF Nación deberán desagregar el presupuesto, al máximo nivel de detalle del Catálogo de Clasificación Presupuestal CCP establecido por la Dirección General del Presupuesto Público Nacional.</a:t>
            </a:r>
          </a:p>
          <a:p>
            <a:pPr algn="just"/>
            <a:r>
              <a:rPr lang="es-ES" dirty="0"/>
              <a:t> </a:t>
            </a:r>
          </a:p>
          <a:p>
            <a:pPr algn="just"/>
            <a:r>
              <a:rPr lang="es-ES" dirty="0"/>
              <a:t>Cuando una entidad usuaria requiera para su gestión el empleo de un mayor detalle al Catálogo de Clasificación Presupuestal CCP establecido por dicha Dirección, deberá realizar la solicitud de acuerdo con lo establecido en el artículo 2.8.1.5.9. sobre Administración del Catálogo de Clasificación Presupuestal - CCP y los procedimientos que se establezcan para el efecto."</a:t>
            </a:r>
          </a:p>
          <a:p>
            <a:r>
              <a:rPr lang="es-ES" dirty="0"/>
              <a:t> </a:t>
            </a:r>
          </a:p>
        </p:txBody>
      </p:sp>
      <p:sp>
        <p:nvSpPr>
          <p:cNvPr id="2" name="CuadroTexto 1"/>
          <p:cNvSpPr txBox="1"/>
          <p:nvPr/>
        </p:nvSpPr>
        <p:spPr>
          <a:xfrm>
            <a:off x="323528" y="381964"/>
            <a:ext cx="2804486" cy="646331"/>
          </a:xfrm>
          <a:prstGeom prst="rect">
            <a:avLst/>
          </a:prstGeom>
          <a:noFill/>
        </p:spPr>
        <p:txBody>
          <a:bodyPr wrap="none" rtlCol="0">
            <a:spAutoFit/>
          </a:bodyPr>
          <a:lstStyle/>
          <a:p>
            <a:r>
              <a:rPr lang="es-CO" b="1" dirty="0">
                <a:solidFill>
                  <a:srgbClr val="0070C0"/>
                </a:solidFill>
                <a:latin typeface="Arial Black" panose="020B0A04020102020204" pitchFamily="34" charset="0"/>
              </a:rPr>
              <a:t>Decreto 412 de 2018</a:t>
            </a:r>
          </a:p>
          <a:p>
            <a:endParaRPr lang="es-CO" dirty="0">
              <a:solidFill>
                <a:srgbClr val="0070C0"/>
              </a:solidFill>
            </a:endParaRPr>
          </a:p>
        </p:txBody>
      </p:sp>
    </p:spTree>
    <p:extLst>
      <p:ext uri="{BB962C8B-B14F-4D97-AF65-F5344CB8AC3E}">
        <p14:creationId xmlns:p14="http://schemas.microsoft.com/office/powerpoint/2010/main" val="3895976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23528" y="875970"/>
            <a:ext cx="8340725" cy="5441490"/>
          </a:xfrm>
          <a:prstGeom prst="rect">
            <a:avLst/>
          </a:prstGeom>
          <a:noFill/>
          <a:ln w="9525">
            <a:noFill/>
            <a:miter lim="800000"/>
            <a:headEnd/>
            <a:tailEnd/>
          </a:ln>
        </p:spPr>
        <p:txBody>
          <a:bodyPr>
            <a:spAutoFit/>
          </a:bodyPr>
          <a:lstStyle/>
          <a:p>
            <a:pPr algn="just"/>
            <a:r>
              <a:rPr lang="es-ES" sz="1580" b="1" dirty="0"/>
              <a:t>ARTÍCULO  20.-</a:t>
            </a:r>
            <a:r>
              <a:rPr lang="es-ES" sz="1580" dirty="0"/>
              <a:t> </a:t>
            </a:r>
            <a:r>
              <a:rPr lang="es-ES" sz="1580" b="1" i="1" dirty="0"/>
              <a:t>Modificación del artículo 2.9.1.2.15. del Capítulo 2, Título 1, Parte 9 del Libro 2 del Decreto 1068 de 2015.</a:t>
            </a:r>
            <a:r>
              <a:rPr lang="es-ES" sz="1580" dirty="0"/>
              <a:t>Modifíquese el artículo 2.9.1.2.15. del Capítulo 2, Título 1, Parte 9 del Libro 2 del Decreto 1068 de 2015, Único Reglamentario del Sector Hacienda y Crédito Público, el cual quedará así:</a:t>
            </a:r>
          </a:p>
          <a:p>
            <a:pPr algn="just"/>
            <a:r>
              <a:rPr lang="es-ES" sz="1580" dirty="0"/>
              <a:t> </a:t>
            </a:r>
          </a:p>
          <a:p>
            <a:pPr algn="just"/>
            <a:r>
              <a:rPr lang="es-ES" sz="1580" dirty="0"/>
              <a:t>"</a:t>
            </a:r>
            <a:r>
              <a:rPr lang="es-ES" sz="1580" b="1" dirty="0"/>
              <a:t>ARTÍCULO  2.9.1.2.15.</a:t>
            </a:r>
            <a:r>
              <a:rPr lang="es-ES" sz="1580" dirty="0"/>
              <a:t> </a:t>
            </a:r>
            <a:r>
              <a:rPr lang="es-ES" sz="1580" b="1" i="1" dirty="0"/>
              <a:t>Del período de ajustes previos al cierre definitivo del sistema.</a:t>
            </a:r>
            <a:r>
              <a:rPr lang="es-ES" sz="1580" dirty="0"/>
              <a:t> El Sistema Integrado de Información Financiera (SIIF) Nación tendrá un período de transición al inicio de cada año, con el fin de que las entidades hagan ajustes a los compromisos y obligaciones a que haya lugar para la constitución de las reserves presupuestales y de las cuentas por pagar, de conformidad con lo señalado en el artículo 89 del Estatuto Orgánico del Presupuesto, el cual </a:t>
            </a:r>
            <a:r>
              <a:rPr lang="es-ES" sz="1580" b="1" i="1" dirty="0"/>
              <a:t>durará hasta el día anterior al de la constitución legal de estas, </a:t>
            </a:r>
            <a:r>
              <a:rPr lang="es-ES" sz="1580" dirty="0"/>
              <a:t>de forma que puedan obtener del sistema la información requerida para tal fin. En todo caso, en concordancia con los artículos 14 y 71 de dicho estatuto, en este período no se pondrán asumir compromisos ni obligaciones con cargo a las apropiaciones del año que se cerró. Como máximo, las reservas presupuestales corresponderán a la diferencia entre los compromisos y las obligaciones, y las cuentas por pagar por la diferencia entre las obligaciones y los pagos.</a:t>
            </a:r>
          </a:p>
          <a:p>
            <a:pPr algn="just"/>
            <a:r>
              <a:rPr lang="es-ES" sz="1580" dirty="0"/>
              <a:t> </a:t>
            </a:r>
          </a:p>
          <a:p>
            <a:pPr algn="just"/>
            <a:r>
              <a:rPr lang="es-ES" sz="1580" dirty="0"/>
              <a:t>Igualmente, el sistema tendrá un período de transición contable, con el fin de que las entidades efectúen los ajustes respectivos a la contabilidad del año que se cierra, el cual durará hasta la fecha en que las entidades deban reportar la información solicitada por la Contaduría General de la Nación."</a:t>
            </a:r>
          </a:p>
          <a:p>
            <a:r>
              <a:rPr lang="es-ES" sz="1580" dirty="0"/>
              <a:t> </a:t>
            </a:r>
          </a:p>
        </p:txBody>
      </p:sp>
      <p:sp>
        <p:nvSpPr>
          <p:cNvPr id="2" name="CuadroTexto 1"/>
          <p:cNvSpPr txBox="1"/>
          <p:nvPr/>
        </p:nvSpPr>
        <p:spPr>
          <a:xfrm>
            <a:off x="323528" y="381964"/>
            <a:ext cx="2804486" cy="646331"/>
          </a:xfrm>
          <a:prstGeom prst="rect">
            <a:avLst/>
          </a:prstGeom>
          <a:noFill/>
        </p:spPr>
        <p:txBody>
          <a:bodyPr wrap="none" rtlCol="0">
            <a:spAutoFit/>
          </a:bodyPr>
          <a:lstStyle/>
          <a:p>
            <a:r>
              <a:rPr lang="es-CO" b="1" dirty="0">
                <a:solidFill>
                  <a:srgbClr val="0070C0"/>
                </a:solidFill>
                <a:latin typeface="Arial Black" panose="020B0A04020102020204" pitchFamily="34" charset="0"/>
              </a:rPr>
              <a:t>Decreto 412 de 2018</a:t>
            </a:r>
          </a:p>
          <a:p>
            <a:endParaRPr lang="es-CO" dirty="0">
              <a:solidFill>
                <a:srgbClr val="0070C0"/>
              </a:solidFill>
            </a:endParaRPr>
          </a:p>
        </p:txBody>
      </p:sp>
    </p:spTree>
    <p:extLst>
      <p:ext uri="{BB962C8B-B14F-4D97-AF65-F5344CB8AC3E}">
        <p14:creationId xmlns:p14="http://schemas.microsoft.com/office/powerpoint/2010/main" val="4087965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92349" y="1133475"/>
            <a:ext cx="8391866" cy="4914900"/>
          </a:xfrm>
          <a:prstGeom prst="rect">
            <a:avLst/>
          </a:prstGeom>
        </p:spPr>
      </p:pic>
      <p:sp>
        <p:nvSpPr>
          <p:cNvPr id="5" name="Rectángulo 4"/>
          <p:cNvSpPr/>
          <p:nvPr/>
        </p:nvSpPr>
        <p:spPr>
          <a:xfrm>
            <a:off x="2210765" y="5036796"/>
            <a:ext cx="2245488" cy="891251"/>
          </a:xfrm>
          <a:prstGeom prst="rec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s-CO"/>
          </a:p>
        </p:txBody>
      </p:sp>
      <p:sp>
        <p:nvSpPr>
          <p:cNvPr id="2" name="CuadroTexto 1"/>
          <p:cNvSpPr txBox="1"/>
          <p:nvPr/>
        </p:nvSpPr>
        <p:spPr>
          <a:xfrm>
            <a:off x="392349" y="208344"/>
            <a:ext cx="8391866" cy="1200329"/>
          </a:xfrm>
          <a:prstGeom prst="rect">
            <a:avLst/>
          </a:prstGeom>
          <a:noFill/>
        </p:spPr>
        <p:txBody>
          <a:bodyPr wrap="square" rtlCol="0">
            <a:spAutoFit/>
          </a:bodyPr>
          <a:lstStyle/>
          <a:p>
            <a:r>
              <a:rPr lang="es-CO" u="sng" dirty="0">
                <a:hlinkClick r:id="rId3"/>
              </a:rPr>
              <a:t>https://www.dane.gov.co/index.php/sistema-estadistico-nacional-sen/normas-y-estandares/nomenclaturas-y-clasificaciones/clasificaciones/clasificacion-central-de-productos-cpc</a:t>
            </a:r>
            <a:r>
              <a:rPr lang="es-CO" dirty="0"/>
              <a:t> </a:t>
            </a:r>
          </a:p>
          <a:p>
            <a:endParaRPr lang="es-CO" dirty="0"/>
          </a:p>
        </p:txBody>
      </p:sp>
    </p:spTree>
    <p:extLst>
      <p:ext uri="{BB962C8B-B14F-4D97-AF65-F5344CB8AC3E}">
        <p14:creationId xmlns:p14="http://schemas.microsoft.com/office/powerpoint/2010/main" val="582092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01474" y="555162"/>
            <a:ext cx="7589454" cy="4942813"/>
          </a:xfrm>
          <a:prstGeom prst="rect">
            <a:avLst/>
          </a:prstGeom>
        </p:spPr>
      </p:pic>
    </p:spTree>
    <p:extLst>
      <p:ext uri="{BB962C8B-B14F-4D97-AF65-F5344CB8AC3E}">
        <p14:creationId xmlns:p14="http://schemas.microsoft.com/office/powerpoint/2010/main" val="2657495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358815" y="1053296"/>
            <a:ext cx="8553691" cy="4328329"/>
          </a:xfrm>
          <a:prstGeom prst="rect">
            <a:avLst/>
          </a:prstGeom>
        </p:spPr>
      </p:pic>
    </p:spTree>
    <p:extLst>
      <p:ext uri="{BB962C8B-B14F-4D97-AF65-F5344CB8AC3E}">
        <p14:creationId xmlns:p14="http://schemas.microsoft.com/office/powerpoint/2010/main" val="4070482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36715" y="990904"/>
            <a:ext cx="7982253" cy="2028825"/>
          </a:xfrm>
          <a:prstGeom prst="rect">
            <a:avLst/>
          </a:prstGeom>
        </p:spPr>
      </p:pic>
      <p:pic>
        <p:nvPicPr>
          <p:cNvPr id="5" name="Imagen 4"/>
          <p:cNvPicPr>
            <a:picLocks noChangeAspect="1"/>
          </p:cNvPicPr>
          <p:nvPr/>
        </p:nvPicPr>
        <p:blipFill>
          <a:blip r:embed="rId3"/>
          <a:stretch>
            <a:fillRect/>
          </a:stretch>
        </p:blipFill>
        <p:spPr>
          <a:xfrm>
            <a:off x="536716" y="3111421"/>
            <a:ext cx="7982252" cy="2857500"/>
          </a:xfrm>
          <a:prstGeom prst="rect">
            <a:avLst/>
          </a:prstGeom>
        </p:spPr>
      </p:pic>
      <p:sp>
        <p:nvSpPr>
          <p:cNvPr id="6" name="CuadroTexto 5"/>
          <p:cNvSpPr txBox="1"/>
          <p:nvPr/>
        </p:nvSpPr>
        <p:spPr>
          <a:xfrm>
            <a:off x="0" y="347242"/>
            <a:ext cx="9144000" cy="369332"/>
          </a:xfrm>
          <a:prstGeom prst="rect">
            <a:avLst/>
          </a:prstGeom>
          <a:noFill/>
        </p:spPr>
        <p:txBody>
          <a:bodyPr wrap="square" rtlCol="0">
            <a:spAutoFit/>
          </a:bodyPr>
          <a:lstStyle/>
          <a:p>
            <a:pPr algn="ctr"/>
            <a:r>
              <a:rPr lang="es-CO" dirty="0" smtClean="0">
                <a:solidFill>
                  <a:srgbClr val="0070C0"/>
                </a:solidFill>
                <a:latin typeface="Arial Black" panose="020B0A04020102020204" pitchFamily="34" charset="0"/>
              </a:rPr>
              <a:t>CLASIFICACIÓN DE UN BIEN – BÚSQUEDA POR NOMBRE </a:t>
            </a:r>
            <a:endParaRPr lang="es-CO"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2747239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596" t="2546" r="1596" b="1161"/>
          <a:stretch/>
        </p:blipFill>
        <p:spPr>
          <a:xfrm>
            <a:off x="1481559" y="439838"/>
            <a:ext cx="6551271" cy="5396178"/>
          </a:xfrm>
          <a:prstGeom prst="rect">
            <a:avLst/>
          </a:prstGeom>
        </p:spPr>
      </p:pic>
    </p:spTree>
    <p:extLst>
      <p:ext uri="{BB962C8B-B14F-4D97-AF65-F5344CB8AC3E}">
        <p14:creationId xmlns:p14="http://schemas.microsoft.com/office/powerpoint/2010/main" val="1649559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596" t="2546" r="6315" b="80311"/>
          <a:stretch/>
        </p:blipFill>
        <p:spPr>
          <a:xfrm>
            <a:off x="1693961" y="563657"/>
            <a:ext cx="5549009" cy="727755"/>
          </a:xfrm>
          <a:prstGeom prst="rect">
            <a:avLst/>
          </a:prstGeom>
        </p:spPr>
      </p:pic>
      <p:pic>
        <p:nvPicPr>
          <p:cNvPr id="2" name="Imagen 1"/>
          <p:cNvPicPr>
            <a:picLocks noChangeAspect="1"/>
          </p:cNvPicPr>
          <p:nvPr/>
        </p:nvPicPr>
        <p:blipFill rotWithShape="1">
          <a:blip r:embed="rId3"/>
          <a:srcRect l="2545" t="33688" r="24664" b="28140"/>
          <a:stretch/>
        </p:blipFill>
        <p:spPr>
          <a:xfrm>
            <a:off x="225631" y="1995352"/>
            <a:ext cx="8432231" cy="2078182"/>
          </a:xfrm>
          <a:prstGeom prst="rect">
            <a:avLst/>
          </a:prstGeom>
        </p:spPr>
      </p:pic>
      <p:sp>
        <p:nvSpPr>
          <p:cNvPr id="3" name="CuadroTexto 2"/>
          <p:cNvSpPr txBox="1"/>
          <p:nvPr/>
        </p:nvSpPr>
        <p:spPr>
          <a:xfrm>
            <a:off x="451263" y="633997"/>
            <a:ext cx="909993" cy="461665"/>
          </a:xfrm>
          <a:prstGeom prst="rect">
            <a:avLst/>
          </a:prstGeom>
          <a:noFill/>
        </p:spPr>
        <p:txBody>
          <a:bodyPr wrap="none" rtlCol="0">
            <a:spAutoFit/>
          </a:bodyPr>
          <a:lstStyle/>
          <a:p>
            <a:r>
              <a:rPr lang="es-CO" sz="2400" b="1" dirty="0" smtClean="0">
                <a:solidFill>
                  <a:srgbClr val="A41CA4"/>
                </a:solidFill>
              </a:rPr>
              <a:t>DANE</a:t>
            </a:r>
            <a:endParaRPr lang="es-CO" sz="2400" b="1" dirty="0">
              <a:solidFill>
                <a:srgbClr val="A41CA4"/>
              </a:solidFill>
            </a:endParaRPr>
          </a:p>
        </p:txBody>
      </p:sp>
      <p:sp>
        <p:nvSpPr>
          <p:cNvPr id="5" name="CuadroTexto 4"/>
          <p:cNvSpPr txBox="1"/>
          <p:nvPr/>
        </p:nvSpPr>
        <p:spPr>
          <a:xfrm>
            <a:off x="0" y="1364365"/>
            <a:ext cx="9144000" cy="461665"/>
          </a:xfrm>
          <a:prstGeom prst="rect">
            <a:avLst/>
          </a:prstGeom>
          <a:noFill/>
        </p:spPr>
        <p:txBody>
          <a:bodyPr wrap="square" rtlCol="0">
            <a:spAutoFit/>
          </a:bodyPr>
          <a:lstStyle/>
          <a:p>
            <a:pPr algn="ctr"/>
            <a:r>
              <a:rPr lang="es-CO" sz="2400" b="1" dirty="0" smtClean="0">
                <a:solidFill>
                  <a:srgbClr val="0070C0"/>
                </a:solidFill>
              </a:rPr>
              <a:t>SIIF – NIVEL EN QUE SE REGISTRA EL CDP</a:t>
            </a:r>
            <a:endParaRPr lang="es-CO" sz="2400" b="1" dirty="0">
              <a:solidFill>
                <a:srgbClr val="0070C0"/>
              </a:solidFill>
            </a:endParaRPr>
          </a:p>
        </p:txBody>
      </p:sp>
      <p:pic>
        <p:nvPicPr>
          <p:cNvPr id="6" name="Imagen 5"/>
          <p:cNvPicPr>
            <a:picLocks noChangeAspect="1"/>
          </p:cNvPicPr>
          <p:nvPr/>
        </p:nvPicPr>
        <p:blipFill rotWithShape="1">
          <a:blip r:embed="rId4"/>
          <a:srcRect r="40747"/>
          <a:stretch/>
        </p:blipFill>
        <p:spPr>
          <a:xfrm>
            <a:off x="279069" y="4219440"/>
            <a:ext cx="8378794" cy="1323975"/>
          </a:xfrm>
          <a:prstGeom prst="rect">
            <a:avLst/>
          </a:prstGeom>
        </p:spPr>
      </p:pic>
      <p:sp>
        <p:nvSpPr>
          <p:cNvPr id="7" name="CuadroTexto 6"/>
          <p:cNvSpPr txBox="1"/>
          <p:nvPr/>
        </p:nvSpPr>
        <p:spPr>
          <a:xfrm>
            <a:off x="0" y="5682315"/>
            <a:ext cx="9143999" cy="369332"/>
          </a:xfrm>
          <a:prstGeom prst="rect">
            <a:avLst/>
          </a:prstGeom>
          <a:noFill/>
        </p:spPr>
        <p:txBody>
          <a:bodyPr wrap="square" rtlCol="0">
            <a:spAutoFit/>
          </a:bodyPr>
          <a:lstStyle/>
          <a:p>
            <a:pPr algn="ctr"/>
            <a:r>
              <a:rPr lang="es-CO" b="1" dirty="0" smtClean="0"/>
              <a:t>Para Bienes y Servicios el CDP se registra a Nivel Ordinal </a:t>
            </a:r>
            <a:endParaRPr lang="es-CO" b="1" dirty="0"/>
          </a:p>
        </p:txBody>
      </p:sp>
      <p:sp>
        <p:nvSpPr>
          <p:cNvPr id="8" name="Rectángulo 7"/>
          <p:cNvSpPr/>
          <p:nvPr/>
        </p:nvSpPr>
        <p:spPr>
          <a:xfrm>
            <a:off x="1921397" y="4219440"/>
            <a:ext cx="474562" cy="827122"/>
          </a:xfrm>
          <a:prstGeom prst="rect">
            <a:avLst/>
          </a:prstGeom>
          <a:noFill/>
          <a:ln w="571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s-CO"/>
          </a:p>
        </p:txBody>
      </p:sp>
    </p:spTree>
    <p:extLst>
      <p:ext uri="{BB962C8B-B14F-4D97-AF65-F5344CB8AC3E}">
        <p14:creationId xmlns:p14="http://schemas.microsoft.com/office/powerpoint/2010/main" val="776121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26807" y="911368"/>
            <a:ext cx="909993" cy="461665"/>
          </a:xfrm>
          <a:prstGeom prst="rect">
            <a:avLst/>
          </a:prstGeom>
          <a:noFill/>
        </p:spPr>
        <p:txBody>
          <a:bodyPr wrap="none" rtlCol="0">
            <a:spAutoFit/>
          </a:bodyPr>
          <a:lstStyle/>
          <a:p>
            <a:r>
              <a:rPr lang="es-CO" sz="2400" b="1" dirty="0" smtClean="0">
                <a:solidFill>
                  <a:srgbClr val="A41CA4"/>
                </a:solidFill>
              </a:rPr>
              <a:t>DANE</a:t>
            </a:r>
            <a:endParaRPr lang="es-CO" sz="2400" b="1" dirty="0">
              <a:solidFill>
                <a:srgbClr val="A41CA4"/>
              </a:solidFill>
            </a:endParaRPr>
          </a:p>
        </p:txBody>
      </p:sp>
      <p:pic>
        <p:nvPicPr>
          <p:cNvPr id="7" name="Imagen 6"/>
          <p:cNvPicPr>
            <a:picLocks noChangeAspect="1"/>
          </p:cNvPicPr>
          <p:nvPr/>
        </p:nvPicPr>
        <p:blipFill rotWithShape="1">
          <a:blip r:embed="rId2"/>
          <a:srcRect l="1596" t="26505" r="1596" b="65026"/>
          <a:stretch/>
        </p:blipFill>
        <p:spPr>
          <a:xfrm>
            <a:off x="1336800" y="897489"/>
            <a:ext cx="6551271" cy="474563"/>
          </a:xfrm>
          <a:prstGeom prst="rect">
            <a:avLst/>
          </a:prstGeom>
        </p:spPr>
      </p:pic>
      <p:sp>
        <p:nvSpPr>
          <p:cNvPr id="9" name="CuadroTexto 8"/>
          <p:cNvSpPr txBox="1"/>
          <p:nvPr/>
        </p:nvSpPr>
        <p:spPr>
          <a:xfrm>
            <a:off x="0" y="1827358"/>
            <a:ext cx="9144000" cy="461665"/>
          </a:xfrm>
          <a:prstGeom prst="rect">
            <a:avLst/>
          </a:prstGeom>
          <a:noFill/>
        </p:spPr>
        <p:txBody>
          <a:bodyPr wrap="square" rtlCol="0">
            <a:spAutoFit/>
          </a:bodyPr>
          <a:lstStyle/>
          <a:p>
            <a:pPr algn="ctr"/>
            <a:r>
              <a:rPr lang="es-CO" sz="2400" b="1" dirty="0" smtClean="0">
                <a:solidFill>
                  <a:srgbClr val="0070C0"/>
                </a:solidFill>
              </a:rPr>
              <a:t>SIIF – NIVEL EN QUE SE REGISTRA LA OBLIGACIÓN</a:t>
            </a:r>
            <a:endParaRPr lang="es-CO" sz="2400" b="1" dirty="0">
              <a:solidFill>
                <a:srgbClr val="0070C0"/>
              </a:solidFill>
            </a:endParaRPr>
          </a:p>
        </p:txBody>
      </p:sp>
      <p:pic>
        <p:nvPicPr>
          <p:cNvPr id="4" name="Imagen 3"/>
          <p:cNvPicPr>
            <a:picLocks noChangeAspect="1"/>
          </p:cNvPicPr>
          <p:nvPr/>
        </p:nvPicPr>
        <p:blipFill>
          <a:blip r:embed="rId3"/>
          <a:stretch>
            <a:fillRect/>
          </a:stretch>
        </p:blipFill>
        <p:spPr>
          <a:xfrm>
            <a:off x="426807" y="2623175"/>
            <a:ext cx="8313164" cy="2874801"/>
          </a:xfrm>
          <a:prstGeom prst="rect">
            <a:avLst/>
          </a:prstGeom>
        </p:spPr>
      </p:pic>
      <p:sp>
        <p:nvSpPr>
          <p:cNvPr id="2" name="Elipse 1"/>
          <p:cNvSpPr/>
          <p:nvPr/>
        </p:nvSpPr>
        <p:spPr>
          <a:xfrm>
            <a:off x="1689904" y="787078"/>
            <a:ext cx="1423686" cy="752355"/>
          </a:xfrm>
          <a:prstGeom prst="ellips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s-CO"/>
          </a:p>
        </p:txBody>
      </p:sp>
    </p:spTree>
    <p:extLst>
      <p:ext uri="{BB962C8B-B14F-4D97-AF65-F5344CB8AC3E}">
        <p14:creationId xmlns:p14="http://schemas.microsoft.com/office/powerpoint/2010/main" val="23685240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711120"/>
            <a:ext cx="9144000" cy="369332"/>
          </a:xfrm>
          <a:prstGeom prst="rect">
            <a:avLst/>
          </a:prstGeom>
          <a:noFill/>
        </p:spPr>
        <p:txBody>
          <a:bodyPr wrap="square" rtlCol="0">
            <a:spAutoFit/>
          </a:bodyPr>
          <a:lstStyle/>
          <a:p>
            <a:pPr algn="ctr"/>
            <a:r>
              <a:rPr lang="es-CO" dirty="0" smtClean="0">
                <a:solidFill>
                  <a:srgbClr val="0070C0"/>
                </a:solidFill>
                <a:latin typeface="Arial Black" panose="020B0A04020102020204" pitchFamily="34" charset="0"/>
              </a:rPr>
              <a:t>CLASIFICACIÓN DE UN SERVICIO – BÚSQUEDA POR NOMBRE</a:t>
            </a:r>
            <a:endParaRPr lang="es-CO" dirty="0">
              <a:solidFill>
                <a:srgbClr val="0070C0"/>
              </a:solidFill>
              <a:latin typeface="Arial Black" panose="020B0A04020102020204" pitchFamily="34" charset="0"/>
            </a:endParaRPr>
          </a:p>
        </p:txBody>
      </p:sp>
      <p:pic>
        <p:nvPicPr>
          <p:cNvPr id="9" name="Imagen 8"/>
          <p:cNvPicPr>
            <a:picLocks noChangeAspect="1"/>
          </p:cNvPicPr>
          <p:nvPr/>
        </p:nvPicPr>
        <p:blipFill>
          <a:blip r:embed="rId2"/>
          <a:stretch>
            <a:fillRect/>
          </a:stretch>
        </p:blipFill>
        <p:spPr>
          <a:xfrm>
            <a:off x="219075" y="1352550"/>
            <a:ext cx="8705850" cy="4438650"/>
          </a:xfrm>
          <a:prstGeom prst="rect">
            <a:avLst/>
          </a:prstGeom>
        </p:spPr>
      </p:pic>
    </p:spTree>
    <p:extLst>
      <p:ext uri="{BB962C8B-B14F-4D97-AF65-F5344CB8AC3E}">
        <p14:creationId xmlns:p14="http://schemas.microsoft.com/office/powerpoint/2010/main" val="3216326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360988"/>
            <a:ext cx="9144000" cy="1470025"/>
          </a:xfrm>
        </p:spPr>
        <p:txBody>
          <a:bodyPr/>
          <a:lstStyle/>
          <a:p>
            <a:r>
              <a:rPr lang="es-CO" b="1" dirty="0">
                <a:solidFill>
                  <a:srgbClr val="0070C0"/>
                </a:solidFill>
                <a:latin typeface="Arial" panose="020B0604020202020204" pitchFamily="34" charset="0"/>
                <a:cs typeface="Arial" panose="020B0604020202020204" pitchFamily="34" charset="0"/>
              </a:rPr>
              <a:t>SIIF NACION</a:t>
            </a:r>
            <a:endParaRPr lang="es-ES" dirty="0">
              <a:solidFill>
                <a:srgbClr val="0070C0"/>
              </a:solidFill>
            </a:endParaRPr>
          </a:p>
        </p:txBody>
      </p:sp>
      <p:sp>
        <p:nvSpPr>
          <p:cNvPr id="3" name="Subtítulo 2"/>
          <p:cNvSpPr>
            <a:spLocks noGrp="1"/>
          </p:cNvSpPr>
          <p:nvPr>
            <p:ph type="subTitle" idx="1"/>
          </p:nvPr>
        </p:nvSpPr>
        <p:spPr>
          <a:xfrm>
            <a:off x="0" y="3116763"/>
            <a:ext cx="9144000" cy="2213520"/>
          </a:xfrm>
        </p:spPr>
        <p:txBody>
          <a:bodyPr>
            <a:normAutofit/>
          </a:bodyPr>
          <a:lstStyle/>
          <a:p>
            <a:pPr eaLnBrk="0" hangingPunct="0">
              <a:lnSpc>
                <a:spcPts val="4600"/>
              </a:lnSpc>
              <a:defRPr/>
            </a:pPr>
            <a:r>
              <a:rPr lang="es-CO" b="1" dirty="0">
                <a:ln w="10160">
                  <a:solidFill>
                    <a:schemeClr val="bg1"/>
                  </a:solidFill>
                  <a:prstDash val="solid"/>
                </a:ln>
                <a:solidFill>
                  <a:schemeClr val="tx2">
                    <a:lumMod val="75000"/>
                  </a:schemeClr>
                </a:solidFill>
                <a:effectLst>
                  <a:outerShdw blurRad="38100" dist="38100" dir="2700000" algn="tl">
                    <a:srgbClr val="000000">
                      <a:alpha val="43137"/>
                    </a:srgbClr>
                  </a:outerShdw>
                </a:effectLst>
                <a:latin typeface="Arial Black" panose="020B0A04020102020204" pitchFamily="34" charset="0"/>
              </a:rPr>
              <a:t>Cierre y Apertura </a:t>
            </a:r>
            <a:r>
              <a:rPr lang="es-CO" b="1" dirty="0" smtClean="0">
                <a:ln w="10160">
                  <a:solidFill>
                    <a:schemeClr val="bg1"/>
                  </a:solidFill>
                  <a:prstDash val="solid"/>
                </a:ln>
                <a:solidFill>
                  <a:schemeClr val="tx2">
                    <a:lumMod val="75000"/>
                  </a:schemeClr>
                </a:solidFill>
                <a:effectLst>
                  <a:outerShdw blurRad="38100" dist="38100" dir="2700000" algn="tl">
                    <a:srgbClr val="000000">
                      <a:alpha val="43137"/>
                    </a:srgbClr>
                  </a:outerShdw>
                </a:effectLst>
                <a:latin typeface="Arial Black" panose="020B0A04020102020204" pitchFamily="34" charset="0"/>
              </a:rPr>
              <a:t>EPG</a:t>
            </a:r>
            <a:endParaRPr lang="es-CO" b="1" dirty="0">
              <a:ln w="10160">
                <a:solidFill>
                  <a:schemeClr val="bg1"/>
                </a:solidFill>
                <a:prstDash val="solid"/>
              </a:ln>
              <a:solidFill>
                <a:schemeClr val="tx2">
                  <a:lumMod val="75000"/>
                </a:schemeClr>
              </a:solidFill>
              <a:effectLst>
                <a:outerShdw blurRad="38100" dist="38100" dir="2700000" algn="tl">
                  <a:srgbClr val="000000">
                    <a:alpha val="43137"/>
                  </a:srgbClr>
                </a:outerShdw>
              </a:effectLst>
              <a:latin typeface="Arial Black" panose="020B0A04020102020204" pitchFamily="34" charset="0"/>
            </a:endParaRPr>
          </a:p>
          <a:p>
            <a:pPr eaLnBrk="0" hangingPunct="0">
              <a:lnSpc>
                <a:spcPts val="4600"/>
              </a:lnSpc>
              <a:defRPr/>
            </a:pPr>
            <a:r>
              <a:rPr lang="es-CO" b="1" dirty="0">
                <a:ln w="10160">
                  <a:solidFill>
                    <a:schemeClr val="bg1"/>
                  </a:solidFill>
                  <a:prstDash val="solid"/>
                </a:ln>
                <a:solidFill>
                  <a:schemeClr val="tx2">
                    <a:lumMod val="75000"/>
                  </a:schemeClr>
                </a:solidFill>
                <a:effectLst>
                  <a:outerShdw blurRad="38100" dist="38100" dir="2700000" algn="tl">
                    <a:srgbClr val="000000">
                      <a:alpha val="43137"/>
                    </a:srgbClr>
                  </a:outerShdw>
                </a:effectLst>
                <a:latin typeface="Arial Black" panose="020B0A04020102020204" pitchFamily="34" charset="0"/>
              </a:rPr>
              <a:t>VIGENCIA FISCAL </a:t>
            </a:r>
            <a:r>
              <a:rPr lang="es-CO" b="1" dirty="0" smtClean="0">
                <a:ln w="10160">
                  <a:solidFill>
                    <a:schemeClr val="bg1"/>
                  </a:solidFill>
                  <a:prstDash val="solid"/>
                </a:ln>
                <a:solidFill>
                  <a:schemeClr val="tx2">
                    <a:lumMod val="75000"/>
                  </a:schemeClr>
                </a:solidFill>
                <a:effectLst>
                  <a:outerShdw blurRad="38100" dist="38100" dir="2700000" algn="tl">
                    <a:srgbClr val="000000">
                      <a:alpha val="43137"/>
                    </a:srgbClr>
                  </a:outerShdw>
                </a:effectLst>
                <a:latin typeface="Arial Black" panose="020B0A04020102020204" pitchFamily="34" charset="0"/>
              </a:rPr>
              <a:t>2018</a:t>
            </a:r>
            <a:endParaRPr lang="es-CO" b="1" dirty="0">
              <a:ln w="10160">
                <a:solidFill>
                  <a:schemeClr val="bg1"/>
                </a:solidFill>
                <a:prstDash val="solid"/>
              </a:ln>
              <a:solidFill>
                <a:schemeClr val="tx2">
                  <a:lumMod val="75000"/>
                </a:schemeClr>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205187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210766" y="398689"/>
            <a:ext cx="5059884" cy="5634132"/>
          </a:xfrm>
          <a:prstGeom prst="rect">
            <a:avLst/>
          </a:prstGeom>
        </p:spPr>
      </p:pic>
    </p:spTree>
    <p:extLst>
      <p:ext uri="{BB962C8B-B14F-4D97-AF65-F5344CB8AC3E}">
        <p14:creationId xmlns:p14="http://schemas.microsoft.com/office/powerpoint/2010/main" val="2952023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51263" y="633997"/>
            <a:ext cx="909993" cy="461665"/>
          </a:xfrm>
          <a:prstGeom prst="rect">
            <a:avLst/>
          </a:prstGeom>
          <a:noFill/>
        </p:spPr>
        <p:txBody>
          <a:bodyPr wrap="none" rtlCol="0">
            <a:spAutoFit/>
          </a:bodyPr>
          <a:lstStyle/>
          <a:p>
            <a:r>
              <a:rPr lang="es-CO" sz="2400" b="1" dirty="0" smtClean="0">
                <a:solidFill>
                  <a:srgbClr val="A41CA4"/>
                </a:solidFill>
              </a:rPr>
              <a:t>DANE</a:t>
            </a:r>
            <a:endParaRPr lang="es-CO" sz="2400" b="1" dirty="0">
              <a:solidFill>
                <a:srgbClr val="A41CA4"/>
              </a:solidFill>
            </a:endParaRPr>
          </a:p>
        </p:txBody>
      </p:sp>
      <p:sp>
        <p:nvSpPr>
          <p:cNvPr id="5" name="CuadroTexto 4"/>
          <p:cNvSpPr txBox="1"/>
          <p:nvPr/>
        </p:nvSpPr>
        <p:spPr>
          <a:xfrm>
            <a:off x="0" y="1861840"/>
            <a:ext cx="9144000" cy="461665"/>
          </a:xfrm>
          <a:prstGeom prst="rect">
            <a:avLst/>
          </a:prstGeom>
          <a:noFill/>
        </p:spPr>
        <p:txBody>
          <a:bodyPr wrap="square" rtlCol="0">
            <a:spAutoFit/>
          </a:bodyPr>
          <a:lstStyle/>
          <a:p>
            <a:pPr algn="ctr"/>
            <a:r>
              <a:rPr lang="es-CO" sz="2400" b="1" dirty="0" smtClean="0">
                <a:solidFill>
                  <a:srgbClr val="0070C0"/>
                </a:solidFill>
              </a:rPr>
              <a:t>SIIF – NIVEL EN QUE SE REGISTRA EL CDP</a:t>
            </a:r>
            <a:endParaRPr lang="es-CO" sz="2400" b="1" dirty="0">
              <a:solidFill>
                <a:srgbClr val="0070C0"/>
              </a:solidFill>
            </a:endParaRPr>
          </a:p>
        </p:txBody>
      </p:sp>
      <p:pic>
        <p:nvPicPr>
          <p:cNvPr id="9" name="Imagen 8"/>
          <p:cNvPicPr>
            <a:picLocks noChangeAspect="1"/>
          </p:cNvPicPr>
          <p:nvPr/>
        </p:nvPicPr>
        <p:blipFill rotWithShape="1">
          <a:blip r:embed="rId2"/>
          <a:srcRect r="4176" b="85769"/>
          <a:stretch/>
        </p:blipFill>
        <p:spPr>
          <a:xfrm>
            <a:off x="1644458" y="480418"/>
            <a:ext cx="5734846" cy="948332"/>
          </a:xfrm>
          <a:prstGeom prst="rect">
            <a:avLst/>
          </a:prstGeom>
        </p:spPr>
      </p:pic>
      <p:pic>
        <p:nvPicPr>
          <p:cNvPr id="11" name="Imagen 10"/>
          <p:cNvPicPr>
            <a:picLocks noChangeAspect="1"/>
          </p:cNvPicPr>
          <p:nvPr/>
        </p:nvPicPr>
        <p:blipFill rotWithShape="1">
          <a:blip r:embed="rId3"/>
          <a:srcRect r="814"/>
          <a:stretch/>
        </p:blipFill>
        <p:spPr>
          <a:xfrm>
            <a:off x="451263" y="2590800"/>
            <a:ext cx="8121237" cy="2324100"/>
          </a:xfrm>
          <a:prstGeom prst="rect">
            <a:avLst/>
          </a:prstGeom>
        </p:spPr>
      </p:pic>
      <p:sp>
        <p:nvSpPr>
          <p:cNvPr id="2" name="Rectángulo 1"/>
          <p:cNvSpPr/>
          <p:nvPr/>
        </p:nvSpPr>
        <p:spPr>
          <a:xfrm>
            <a:off x="1562582" y="2590800"/>
            <a:ext cx="405114" cy="823732"/>
          </a:xfrm>
          <a:prstGeom prst="rect">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s-CO"/>
          </a:p>
        </p:txBody>
      </p:sp>
    </p:spTree>
    <p:extLst>
      <p:ext uri="{BB962C8B-B14F-4D97-AF65-F5344CB8AC3E}">
        <p14:creationId xmlns:p14="http://schemas.microsoft.com/office/powerpoint/2010/main" val="5050380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26807" y="911368"/>
            <a:ext cx="909993" cy="461665"/>
          </a:xfrm>
          <a:prstGeom prst="rect">
            <a:avLst/>
          </a:prstGeom>
          <a:noFill/>
        </p:spPr>
        <p:txBody>
          <a:bodyPr wrap="none" rtlCol="0">
            <a:spAutoFit/>
          </a:bodyPr>
          <a:lstStyle/>
          <a:p>
            <a:r>
              <a:rPr lang="es-CO" sz="2400" b="1" dirty="0" smtClean="0">
                <a:solidFill>
                  <a:srgbClr val="A41CA4"/>
                </a:solidFill>
              </a:rPr>
              <a:t>DANE</a:t>
            </a:r>
            <a:endParaRPr lang="es-CO" sz="2400" b="1" dirty="0">
              <a:solidFill>
                <a:srgbClr val="A41CA4"/>
              </a:solidFill>
            </a:endParaRPr>
          </a:p>
        </p:txBody>
      </p:sp>
      <p:sp>
        <p:nvSpPr>
          <p:cNvPr id="9" name="CuadroTexto 8"/>
          <p:cNvSpPr txBox="1"/>
          <p:nvPr/>
        </p:nvSpPr>
        <p:spPr>
          <a:xfrm>
            <a:off x="0" y="1989404"/>
            <a:ext cx="9144000" cy="461665"/>
          </a:xfrm>
          <a:prstGeom prst="rect">
            <a:avLst/>
          </a:prstGeom>
          <a:noFill/>
        </p:spPr>
        <p:txBody>
          <a:bodyPr wrap="square" rtlCol="0">
            <a:spAutoFit/>
          </a:bodyPr>
          <a:lstStyle/>
          <a:p>
            <a:pPr algn="ctr"/>
            <a:r>
              <a:rPr lang="es-CO" sz="2400" b="1" dirty="0" smtClean="0">
                <a:solidFill>
                  <a:srgbClr val="0070C0"/>
                </a:solidFill>
              </a:rPr>
              <a:t>SIIF – NIVEL EN QUE SE REGISTRA LA OBLIGACIÓN</a:t>
            </a:r>
            <a:endParaRPr lang="es-CO" sz="2400" b="1" dirty="0">
              <a:solidFill>
                <a:srgbClr val="0070C0"/>
              </a:solidFill>
            </a:endParaRPr>
          </a:p>
        </p:txBody>
      </p:sp>
      <p:pic>
        <p:nvPicPr>
          <p:cNvPr id="5" name="Imagen 4"/>
          <p:cNvPicPr>
            <a:picLocks noChangeAspect="1"/>
          </p:cNvPicPr>
          <p:nvPr/>
        </p:nvPicPr>
        <p:blipFill rotWithShape="1">
          <a:blip r:embed="rId2"/>
          <a:srcRect t="22500" b="69423"/>
          <a:stretch/>
        </p:blipFill>
        <p:spPr>
          <a:xfrm>
            <a:off x="1433512" y="840422"/>
            <a:ext cx="6875290" cy="618336"/>
          </a:xfrm>
          <a:prstGeom prst="rect">
            <a:avLst/>
          </a:prstGeom>
        </p:spPr>
      </p:pic>
      <p:sp>
        <p:nvSpPr>
          <p:cNvPr id="4" name="Elipse 3"/>
          <p:cNvSpPr/>
          <p:nvPr/>
        </p:nvSpPr>
        <p:spPr>
          <a:xfrm>
            <a:off x="2025570" y="694481"/>
            <a:ext cx="1122744" cy="879676"/>
          </a:xfrm>
          <a:prstGeom prst="ellipse">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s-CO"/>
          </a:p>
        </p:txBody>
      </p:sp>
      <p:pic>
        <p:nvPicPr>
          <p:cNvPr id="2" name="Imagen 1"/>
          <p:cNvPicPr>
            <a:picLocks noChangeAspect="1"/>
          </p:cNvPicPr>
          <p:nvPr/>
        </p:nvPicPr>
        <p:blipFill>
          <a:blip r:embed="rId3"/>
          <a:stretch>
            <a:fillRect/>
          </a:stretch>
        </p:blipFill>
        <p:spPr>
          <a:xfrm>
            <a:off x="426807" y="2831243"/>
            <a:ext cx="8323654" cy="2678306"/>
          </a:xfrm>
          <a:prstGeom prst="rect">
            <a:avLst/>
          </a:prstGeom>
        </p:spPr>
      </p:pic>
    </p:spTree>
    <p:extLst>
      <p:ext uri="{BB962C8B-B14F-4D97-AF65-F5344CB8AC3E}">
        <p14:creationId xmlns:p14="http://schemas.microsoft.com/office/powerpoint/2010/main" val="2938700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433327"/>
            <a:ext cx="9144000" cy="369332"/>
          </a:xfrm>
          <a:prstGeom prst="rect">
            <a:avLst/>
          </a:prstGeom>
          <a:noFill/>
        </p:spPr>
        <p:txBody>
          <a:bodyPr wrap="square" rtlCol="0">
            <a:spAutoFit/>
          </a:bodyPr>
          <a:lstStyle/>
          <a:p>
            <a:pPr algn="ctr"/>
            <a:r>
              <a:rPr lang="es-CO" dirty="0" smtClean="0">
                <a:solidFill>
                  <a:srgbClr val="0070C0"/>
                </a:solidFill>
                <a:latin typeface="Arial Black" panose="020B0A04020102020204" pitchFamily="34" charset="0"/>
              </a:rPr>
              <a:t>CLASIFICACIÓN DE UN SERVICIO – BÚSQUEDA JERÁRQUICA</a:t>
            </a:r>
            <a:endParaRPr lang="es-CO" dirty="0">
              <a:solidFill>
                <a:srgbClr val="0070C0"/>
              </a:solidFill>
              <a:latin typeface="Arial Black" panose="020B0A04020102020204" pitchFamily="34" charset="0"/>
            </a:endParaRPr>
          </a:p>
        </p:txBody>
      </p:sp>
      <p:pic>
        <p:nvPicPr>
          <p:cNvPr id="4" name="Imagen 3"/>
          <p:cNvPicPr>
            <a:picLocks noChangeAspect="1"/>
          </p:cNvPicPr>
          <p:nvPr/>
        </p:nvPicPr>
        <p:blipFill rotWithShape="1">
          <a:blip r:embed="rId2"/>
          <a:srcRect l="19000" t="26667" r="25001" b="19111"/>
          <a:stretch/>
        </p:blipFill>
        <p:spPr>
          <a:xfrm>
            <a:off x="304800" y="1143000"/>
            <a:ext cx="8534400" cy="4648200"/>
          </a:xfrm>
          <a:prstGeom prst="rect">
            <a:avLst/>
          </a:prstGeom>
        </p:spPr>
      </p:pic>
    </p:spTree>
    <p:extLst>
      <p:ext uri="{BB962C8B-B14F-4D97-AF65-F5344CB8AC3E}">
        <p14:creationId xmlns:p14="http://schemas.microsoft.com/office/powerpoint/2010/main" val="29490841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18375" t="26889" r="35125" b="46000"/>
          <a:stretch/>
        </p:blipFill>
        <p:spPr>
          <a:xfrm>
            <a:off x="609600" y="590550"/>
            <a:ext cx="7609382" cy="2495550"/>
          </a:xfrm>
          <a:prstGeom prst="rect">
            <a:avLst/>
          </a:prstGeom>
        </p:spPr>
      </p:pic>
      <p:pic>
        <p:nvPicPr>
          <p:cNvPr id="4" name="Imagen 3"/>
          <p:cNvPicPr>
            <a:picLocks noChangeAspect="1"/>
          </p:cNvPicPr>
          <p:nvPr/>
        </p:nvPicPr>
        <p:blipFill rotWithShape="1">
          <a:blip r:embed="rId3"/>
          <a:srcRect l="19125" t="26889" r="35875" b="50444"/>
          <a:stretch/>
        </p:blipFill>
        <p:spPr>
          <a:xfrm>
            <a:off x="609600" y="3390900"/>
            <a:ext cx="7664824" cy="2171700"/>
          </a:xfrm>
          <a:prstGeom prst="rect">
            <a:avLst/>
          </a:prstGeom>
        </p:spPr>
      </p:pic>
    </p:spTree>
    <p:extLst>
      <p:ext uri="{BB962C8B-B14F-4D97-AF65-F5344CB8AC3E}">
        <p14:creationId xmlns:p14="http://schemas.microsoft.com/office/powerpoint/2010/main" val="33495505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9000" t="26889" r="35126" b="43111"/>
          <a:stretch/>
        </p:blipFill>
        <p:spPr>
          <a:xfrm>
            <a:off x="781050" y="1390650"/>
            <a:ext cx="7457440" cy="3200400"/>
          </a:xfrm>
          <a:prstGeom prst="rect">
            <a:avLst/>
          </a:prstGeom>
        </p:spPr>
      </p:pic>
    </p:spTree>
    <p:extLst>
      <p:ext uri="{BB962C8B-B14F-4D97-AF65-F5344CB8AC3E}">
        <p14:creationId xmlns:p14="http://schemas.microsoft.com/office/powerpoint/2010/main" val="34187375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l="21004" t="11886" r="22070" b="16796"/>
          <a:stretch/>
        </p:blipFill>
        <p:spPr>
          <a:xfrm>
            <a:off x="371474" y="414336"/>
            <a:ext cx="8401051" cy="5357813"/>
          </a:xfrm>
          <a:prstGeom prst="rect">
            <a:avLst/>
          </a:prstGeom>
        </p:spPr>
      </p:pic>
    </p:spTree>
    <p:extLst>
      <p:ext uri="{BB962C8B-B14F-4D97-AF65-F5344CB8AC3E}">
        <p14:creationId xmlns:p14="http://schemas.microsoft.com/office/powerpoint/2010/main" val="3492890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rma libre 14"/>
          <p:cNvSpPr/>
          <p:nvPr/>
        </p:nvSpPr>
        <p:spPr>
          <a:xfrm>
            <a:off x="4763540" y="2644223"/>
            <a:ext cx="3319612" cy="739226"/>
          </a:xfrm>
          <a:custGeom>
            <a:avLst/>
            <a:gdLst>
              <a:gd name="connsiteX0" fmla="*/ 0 w 3319612"/>
              <a:gd name="connsiteY0" fmla="*/ 73923 h 739226"/>
              <a:gd name="connsiteX1" fmla="*/ 73923 w 3319612"/>
              <a:gd name="connsiteY1" fmla="*/ 0 h 739226"/>
              <a:gd name="connsiteX2" fmla="*/ 3245689 w 3319612"/>
              <a:gd name="connsiteY2" fmla="*/ 0 h 739226"/>
              <a:gd name="connsiteX3" fmla="*/ 3319612 w 3319612"/>
              <a:gd name="connsiteY3" fmla="*/ 73923 h 739226"/>
              <a:gd name="connsiteX4" fmla="*/ 3319612 w 3319612"/>
              <a:gd name="connsiteY4" fmla="*/ 665303 h 739226"/>
              <a:gd name="connsiteX5" fmla="*/ 3245689 w 3319612"/>
              <a:gd name="connsiteY5" fmla="*/ 739226 h 739226"/>
              <a:gd name="connsiteX6" fmla="*/ 73923 w 3319612"/>
              <a:gd name="connsiteY6" fmla="*/ 739226 h 739226"/>
              <a:gd name="connsiteX7" fmla="*/ 0 w 3319612"/>
              <a:gd name="connsiteY7" fmla="*/ 665303 h 739226"/>
              <a:gd name="connsiteX8" fmla="*/ 0 w 3319612"/>
              <a:gd name="connsiteY8" fmla="*/ 73923 h 73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9612" h="739226">
                <a:moveTo>
                  <a:pt x="0" y="73923"/>
                </a:moveTo>
                <a:cubicBezTo>
                  <a:pt x="0" y="33096"/>
                  <a:pt x="33096" y="0"/>
                  <a:pt x="73923" y="0"/>
                </a:cubicBezTo>
                <a:lnTo>
                  <a:pt x="3245689" y="0"/>
                </a:lnTo>
                <a:cubicBezTo>
                  <a:pt x="3286516" y="0"/>
                  <a:pt x="3319612" y="33096"/>
                  <a:pt x="3319612" y="73923"/>
                </a:cubicBezTo>
                <a:lnTo>
                  <a:pt x="3319612" y="665303"/>
                </a:lnTo>
                <a:cubicBezTo>
                  <a:pt x="3319612" y="706130"/>
                  <a:pt x="3286516" y="739226"/>
                  <a:pt x="3245689" y="739226"/>
                </a:cubicBezTo>
                <a:lnTo>
                  <a:pt x="73923" y="739226"/>
                </a:lnTo>
                <a:cubicBezTo>
                  <a:pt x="33096" y="739226"/>
                  <a:pt x="0" y="706130"/>
                  <a:pt x="0" y="665303"/>
                </a:cubicBezTo>
                <a:lnTo>
                  <a:pt x="0" y="73923"/>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78801" tIns="78801" rIns="852205" bIns="78801" numCol="1" spcCol="1270" anchor="ctr" anchorCtr="0">
            <a:noAutofit/>
          </a:bodyPr>
          <a:lstStyle/>
          <a:p>
            <a:pPr lvl="0" algn="r" defTabSz="666750">
              <a:lnSpc>
                <a:spcPct val="90000"/>
              </a:lnSpc>
              <a:spcBef>
                <a:spcPct val="0"/>
              </a:spcBef>
              <a:spcAft>
                <a:spcPct val="35000"/>
              </a:spcAft>
            </a:pPr>
            <a:endParaRPr lang="es-CO" sz="1500" kern="1200" dirty="0">
              <a:latin typeface="Arial Black" panose="020B0A04020102020204" pitchFamily="34" charset="0"/>
            </a:endParaRPr>
          </a:p>
        </p:txBody>
      </p:sp>
      <p:sp>
        <p:nvSpPr>
          <p:cNvPr id="14" name="Forma libre 13"/>
          <p:cNvSpPr/>
          <p:nvPr/>
        </p:nvSpPr>
        <p:spPr>
          <a:xfrm>
            <a:off x="5039449" y="1708119"/>
            <a:ext cx="3319612" cy="739226"/>
          </a:xfrm>
          <a:custGeom>
            <a:avLst/>
            <a:gdLst>
              <a:gd name="connsiteX0" fmla="*/ 0 w 3319612"/>
              <a:gd name="connsiteY0" fmla="*/ 73923 h 739226"/>
              <a:gd name="connsiteX1" fmla="*/ 73923 w 3319612"/>
              <a:gd name="connsiteY1" fmla="*/ 0 h 739226"/>
              <a:gd name="connsiteX2" fmla="*/ 3245689 w 3319612"/>
              <a:gd name="connsiteY2" fmla="*/ 0 h 739226"/>
              <a:gd name="connsiteX3" fmla="*/ 3319612 w 3319612"/>
              <a:gd name="connsiteY3" fmla="*/ 73923 h 739226"/>
              <a:gd name="connsiteX4" fmla="*/ 3319612 w 3319612"/>
              <a:gd name="connsiteY4" fmla="*/ 665303 h 739226"/>
              <a:gd name="connsiteX5" fmla="*/ 3245689 w 3319612"/>
              <a:gd name="connsiteY5" fmla="*/ 739226 h 739226"/>
              <a:gd name="connsiteX6" fmla="*/ 73923 w 3319612"/>
              <a:gd name="connsiteY6" fmla="*/ 739226 h 739226"/>
              <a:gd name="connsiteX7" fmla="*/ 0 w 3319612"/>
              <a:gd name="connsiteY7" fmla="*/ 665303 h 739226"/>
              <a:gd name="connsiteX8" fmla="*/ 0 w 3319612"/>
              <a:gd name="connsiteY8" fmla="*/ 73923 h 73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9612" h="739226">
                <a:moveTo>
                  <a:pt x="0" y="73923"/>
                </a:moveTo>
                <a:cubicBezTo>
                  <a:pt x="0" y="33096"/>
                  <a:pt x="33096" y="0"/>
                  <a:pt x="73923" y="0"/>
                </a:cubicBezTo>
                <a:lnTo>
                  <a:pt x="3245689" y="0"/>
                </a:lnTo>
                <a:cubicBezTo>
                  <a:pt x="3286516" y="0"/>
                  <a:pt x="3319612" y="33096"/>
                  <a:pt x="3319612" y="73923"/>
                </a:cubicBezTo>
                <a:lnTo>
                  <a:pt x="3319612" y="665303"/>
                </a:lnTo>
                <a:cubicBezTo>
                  <a:pt x="3319612" y="706130"/>
                  <a:pt x="3286516" y="739226"/>
                  <a:pt x="3245689" y="739226"/>
                </a:cubicBezTo>
                <a:lnTo>
                  <a:pt x="73923" y="739226"/>
                </a:lnTo>
                <a:cubicBezTo>
                  <a:pt x="33096" y="739226"/>
                  <a:pt x="0" y="706130"/>
                  <a:pt x="0" y="665303"/>
                </a:cubicBezTo>
                <a:lnTo>
                  <a:pt x="0" y="73923"/>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78801" tIns="78801" rIns="852205" bIns="78801" numCol="1" spcCol="1270" anchor="ctr" anchorCtr="0">
            <a:noAutofit/>
          </a:bodyPr>
          <a:lstStyle/>
          <a:p>
            <a:pPr lvl="0" algn="r" defTabSz="666750">
              <a:lnSpc>
                <a:spcPct val="90000"/>
              </a:lnSpc>
              <a:spcBef>
                <a:spcPct val="0"/>
              </a:spcBef>
              <a:spcAft>
                <a:spcPct val="35000"/>
              </a:spcAft>
            </a:pPr>
            <a:endParaRPr lang="es-CO" sz="1500" kern="1200" dirty="0">
              <a:latin typeface="Arial Black" panose="020B0A04020102020204" pitchFamily="34" charset="0"/>
            </a:endParaRPr>
          </a:p>
        </p:txBody>
      </p:sp>
      <p:sp>
        <p:nvSpPr>
          <p:cNvPr id="7" name="Forma libre 6"/>
          <p:cNvSpPr/>
          <p:nvPr/>
        </p:nvSpPr>
        <p:spPr>
          <a:xfrm>
            <a:off x="1324949" y="2644223"/>
            <a:ext cx="2809467" cy="739226"/>
          </a:xfrm>
          <a:custGeom>
            <a:avLst/>
            <a:gdLst>
              <a:gd name="connsiteX0" fmla="*/ 0 w 3319612"/>
              <a:gd name="connsiteY0" fmla="*/ 73923 h 739226"/>
              <a:gd name="connsiteX1" fmla="*/ 73923 w 3319612"/>
              <a:gd name="connsiteY1" fmla="*/ 0 h 739226"/>
              <a:gd name="connsiteX2" fmla="*/ 3245689 w 3319612"/>
              <a:gd name="connsiteY2" fmla="*/ 0 h 739226"/>
              <a:gd name="connsiteX3" fmla="*/ 3319612 w 3319612"/>
              <a:gd name="connsiteY3" fmla="*/ 73923 h 739226"/>
              <a:gd name="connsiteX4" fmla="*/ 3319612 w 3319612"/>
              <a:gd name="connsiteY4" fmla="*/ 665303 h 739226"/>
              <a:gd name="connsiteX5" fmla="*/ 3245689 w 3319612"/>
              <a:gd name="connsiteY5" fmla="*/ 739226 h 739226"/>
              <a:gd name="connsiteX6" fmla="*/ 73923 w 3319612"/>
              <a:gd name="connsiteY6" fmla="*/ 739226 h 739226"/>
              <a:gd name="connsiteX7" fmla="*/ 0 w 3319612"/>
              <a:gd name="connsiteY7" fmla="*/ 665303 h 739226"/>
              <a:gd name="connsiteX8" fmla="*/ 0 w 3319612"/>
              <a:gd name="connsiteY8" fmla="*/ 73923 h 73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9612" h="739226">
                <a:moveTo>
                  <a:pt x="0" y="73923"/>
                </a:moveTo>
                <a:cubicBezTo>
                  <a:pt x="0" y="33096"/>
                  <a:pt x="33096" y="0"/>
                  <a:pt x="73923" y="0"/>
                </a:cubicBezTo>
                <a:lnTo>
                  <a:pt x="3245689" y="0"/>
                </a:lnTo>
                <a:cubicBezTo>
                  <a:pt x="3286516" y="0"/>
                  <a:pt x="3319612" y="33096"/>
                  <a:pt x="3319612" y="73923"/>
                </a:cubicBezTo>
                <a:lnTo>
                  <a:pt x="3319612" y="665303"/>
                </a:lnTo>
                <a:cubicBezTo>
                  <a:pt x="3319612" y="706130"/>
                  <a:pt x="3286516" y="739226"/>
                  <a:pt x="3245689" y="739226"/>
                </a:cubicBezTo>
                <a:lnTo>
                  <a:pt x="73923" y="739226"/>
                </a:lnTo>
                <a:cubicBezTo>
                  <a:pt x="33096" y="739226"/>
                  <a:pt x="0" y="706130"/>
                  <a:pt x="0" y="665303"/>
                </a:cubicBezTo>
                <a:lnTo>
                  <a:pt x="0" y="73923"/>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86421" tIns="86421" rIns="840801" bIns="86421" numCol="1" spcCol="1270" anchor="ctr" anchorCtr="0">
            <a:noAutofit/>
          </a:bodyPr>
          <a:lstStyle/>
          <a:p>
            <a:pPr defTabSz="755650">
              <a:lnSpc>
                <a:spcPct val="90000"/>
              </a:lnSpc>
              <a:spcBef>
                <a:spcPct val="0"/>
              </a:spcBef>
              <a:spcAft>
                <a:spcPct val="35000"/>
              </a:spcAft>
            </a:pPr>
            <a:endParaRPr lang="es-CO" sz="1700" dirty="0">
              <a:solidFill>
                <a:schemeClr val="dk1"/>
              </a:solidFill>
              <a:latin typeface="Arial Black" panose="020B0A04020102020204" pitchFamily="34" charset="0"/>
            </a:endParaRPr>
          </a:p>
        </p:txBody>
      </p:sp>
      <p:sp>
        <p:nvSpPr>
          <p:cNvPr id="6" name="Forma libre 5"/>
          <p:cNvSpPr/>
          <p:nvPr/>
        </p:nvSpPr>
        <p:spPr>
          <a:xfrm>
            <a:off x="683568" y="1564103"/>
            <a:ext cx="3225891" cy="739226"/>
          </a:xfrm>
          <a:custGeom>
            <a:avLst/>
            <a:gdLst>
              <a:gd name="connsiteX0" fmla="*/ 0 w 3319612"/>
              <a:gd name="connsiteY0" fmla="*/ 73923 h 739226"/>
              <a:gd name="connsiteX1" fmla="*/ 73923 w 3319612"/>
              <a:gd name="connsiteY1" fmla="*/ 0 h 739226"/>
              <a:gd name="connsiteX2" fmla="*/ 3245689 w 3319612"/>
              <a:gd name="connsiteY2" fmla="*/ 0 h 739226"/>
              <a:gd name="connsiteX3" fmla="*/ 3319612 w 3319612"/>
              <a:gd name="connsiteY3" fmla="*/ 73923 h 739226"/>
              <a:gd name="connsiteX4" fmla="*/ 3319612 w 3319612"/>
              <a:gd name="connsiteY4" fmla="*/ 665303 h 739226"/>
              <a:gd name="connsiteX5" fmla="*/ 3245689 w 3319612"/>
              <a:gd name="connsiteY5" fmla="*/ 739226 h 739226"/>
              <a:gd name="connsiteX6" fmla="*/ 73923 w 3319612"/>
              <a:gd name="connsiteY6" fmla="*/ 739226 h 739226"/>
              <a:gd name="connsiteX7" fmla="*/ 0 w 3319612"/>
              <a:gd name="connsiteY7" fmla="*/ 665303 h 739226"/>
              <a:gd name="connsiteX8" fmla="*/ 0 w 3319612"/>
              <a:gd name="connsiteY8" fmla="*/ 73923 h 73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9612" h="739226">
                <a:moveTo>
                  <a:pt x="0" y="73923"/>
                </a:moveTo>
                <a:cubicBezTo>
                  <a:pt x="0" y="33096"/>
                  <a:pt x="33096" y="0"/>
                  <a:pt x="73923" y="0"/>
                </a:cubicBezTo>
                <a:lnTo>
                  <a:pt x="3245689" y="0"/>
                </a:lnTo>
                <a:cubicBezTo>
                  <a:pt x="3286516" y="0"/>
                  <a:pt x="3319612" y="33096"/>
                  <a:pt x="3319612" y="73923"/>
                </a:cubicBezTo>
                <a:lnTo>
                  <a:pt x="3319612" y="665303"/>
                </a:lnTo>
                <a:cubicBezTo>
                  <a:pt x="3319612" y="706130"/>
                  <a:pt x="3286516" y="739226"/>
                  <a:pt x="3245689" y="739226"/>
                </a:cubicBezTo>
                <a:lnTo>
                  <a:pt x="73923" y="739226"/>
                </a:lnTo>
                <a:cubicBezTo>
                  <a:pt x="33096" y="739226"/>
                  <a:pt x="0" y="706130"/>
                  <a:pt x="0" y="665303"/>
                </a:cubicBezTo>
                <a:lnTo>
                  <a:pt x="0" y="73923"/>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86421" tIns="86421" rIns="840801" bIns="86421" numCol="1" spcCol="1270" anchor="ctr" anchorCtr="0">
            <a:noAutofit/>
          </a:bodyPr>
          <a:lstStyle/>
          <a:p>
            <a:pPr lvl="0" algn="l" defTabSz="755650">
              <a:lnSpc>
                <a:spcPct val="90000"/>
              </a:lnSpc>
              <a:spcBef>
                <a:spcPct val="0"/>
              </a:spcBef>
              <a:spcAft>
                <a:spcPct val="35000"/>
              </a:spcAft>
            </a:pPr>
            <a:endParaRPr lang="es-CO" sz="1700" kern="1200" dirty="0">
              <a:latin typeface="Arial Black" panose="020B0A04020102020204" pitchFamily="34" charset="0"/>
            </a:endParaRPr>
          </a:p>
        </p:txBody>
      </p:sp>
      <p:sp>
        <p:nvSpPr>
          <p:cNvPr id="37" name="Text Box 2"/>
          <p:cNvSpPr txBox="1">
            <a:spLocks noChangeArrowheads="1"/>
          </p:cNvSpPr>
          <p:nvPr/>
        </p:nvSpPr>
        <p:spPr bwMode="auto">
          <a:xfrm>
            <a:off x="0" y="222094"/>
            <a:ext cx="9144000" cy="396875"/>
          </a:xfrm>
          <a:prstGeom prst="rect">
            <a:avLst/>
          </a:prstGeom>
          <a:noFill/>
          <a:ln w="9525">
            <a:noFill/>
            <a:miter lim="800000"/>
            <a:headEnd/>
            <a:tailEnd/>
          </a:ln>
        </p:spPr>
        <p:txBody>
          <a:bodyPr wrap="square">
            <a:spAutoFit/>
          </a:bodyPr>
          <a:lstStyle/>
          <a:p>
            <a:pPr algn="ctr"/>
            <a:r>
              <a:rPr lang="es-CO" sz="2000" b="1" dirty="0">
                <a:solidFill>
                  <a:srgbClr val="000099"/>
                </a:solidFill>
                <a:latin typeface="Arial Narrow" pitchFamily="34" charset="0"/>
              </a:rPr>
              <a:t>FLUJO BÁSICO DE INFORMACIÓN</a:t>
            </a:r>
            <a:endParaRPr lang="es-ES" sz="2000" b="1" dirty="0">
              <a:solidFill>
                <a:srgbClr val="000099"/>
              </a:solidFill>
              <a:latin typeface="Arial Narrow" pitchFamily="34" charset="0"/>
            </a:endParaRPr>
          </a:p>
        </p:txBody>
      </p:sp>
      <p:grpSp>
        <p:nvGrpSpPr>
          <p:cNvPr id="45" name="Group 39"/>
          <p:cNvGrpSpPr>
            <a:grpSpLocks/>
          </p:cNvGrpSpPr>
          <p:nvPr/>
        </p:nvGrpSpPr>
        <p:grpSpPr bwMode="auto">
          <a:xfrm>
            <a:off x="179512" y="1176949"/>
            <a:ext cx="863600" cy="622786"/>
            <a:chOff x="3651" y="615"/>
            <a:chExt cx="544" cy="550"/>
          </a:xfrm>
        </p:grpSpPr>
        <p:sp>
          <p:nvSpPr>
            <p:cNvPr id="46" name="AutoShape 40"/>
            <p:cNvSpPr>
              <a:spLocks noChangeArrowheads="1"/>
            </p:cNvSpPr>
            <p:nvPr/>
          </p:nvSpPr>
          <p:spPr bwMode="auto">
            <a:xfrm>
              <a:off x="3651" y="656"/>
              <a:ext cx="544" cy="509"/>
            </a:xfrm>
            <a:prstGeom prst="foldedCorner">
              <a:avLst>
                <a:gd name="adj" fmla="val 27310"/>
              </a:avLst>
            </a:prstGeom>
            <a:solidFill>
              <a:srgbClr val="F8F8F8"/>
            </a:solidFill>
            <a:ln w="9525">
              <a:solidFill>
                <a:schemeClr val="tx1"/>
              </a:solidFill>
              <a:round/>
              <a:headEnd/>
              <a:tailEnd/>
            </a:ln>
          </p:spPr>
          <p:txBody>
            <a:bodyPr wrap="none" anchor="ctr"/>
            <a:lstStyle/>
            <a:p>
              <a:pPr algn="ctr"/>
              <a:endParaRPr lang="es-CO" sz="1000" dirty="0" smtClean="0">
                <a:solidFill>
                  <a:schemeClr val="tx2"/>
                </a:solidFill>
                <a:latin typeface="Arial Narrow" pitchFamily="34" charset="0"/>
              </a:endParaRPr>
            </a:p>
            <a:p>
              <a:pPr algn="ctr"/>
              <a:r>
                <a:rPr lang="es-CO" sz="1000" dirty="0" smtClean="0">
                  <a:solidFill>
                    <a:schemeClr val="tx2"/>
                  </a:solidFill>
                  <a:latin typeface="Arial Narrow" pitchFamily="34" charset="0"/>
                </a:rPr>
                <a:t>Documento </a:t>
              </a:r>
              <a:endParaRPr lang="es-CO" sz="1000" dirty="0">
                <a:solidFill>
                  <a:schemeClr val="tx2"/>
                </a:solidFill>
                <a:latin typeface="Arial Narrow" pitchFamily="34" charset="0"/>
              </a:endParaRPr>
            </a:p>
            <a:p>
              <a:pPr algn="ctr"/>
              <a:r>
                <a:rPr lang="es-CO" sz="1000" dirty="0" smtClean="0">
                  <a:solidFill>
                    <a:schemeClr val="tx2"/>
                  </a:solidFill>
                  <a:latin typeface="Arial Narrow" pitchFamily="34" charset="0"/>
                </a:rPr>
                <a:t>Solicitud </a:t>
              </a:r>
              <a:r>
                <a:rPr lang="es-CO" sz="1000" dirty="0">
                  <a:solidFill>
                    <a:schemeClr val="tx2"/>
                  </a:solidFill>
                  <a:latin typeface="Arial Narrow" pitchFamily="34" charset="0"/>
                </a:rPr>
                <a:t>de CDP</a:t>
              </a:r>
              <a:endParaRPr lang="es-ES" sz="1000" dirty="0">
                <a:solidFill>
                  <a:schemeClr val="tx2"/>
                </a:solidFill>
                <a:latin typeface="Arial Narrow" pitchFamily="34" charset="0"/>
              </a:endParaRPr>
            </a:p>
          </p:txBody>
        </p:sp>
        <p:pic>
          <p:nvPicPr>
            <p:cNvPr id="47" name="Picture 41"/>
            <p:cNvPicPr>
              <a:picLocks noChangeAspect="1" noChangeArrowheads="1"/>
            </p:cNvPicPr>
            <p:nvPr/>
          </p:nvPicPr>
          <p:blipFill>
            <a:blip r:embed="rId2"/>
            <a:srcRect/>
            <a:stretch>
              <a:fillRect/>
            </a:stretch>
          </p:blipFill>
          <p:spPr bwMode="auto">
            <a:xfrm>
              <a:off x="3968" y="615"/>
              <a:ext cx="227" cy="79"/>
            </a:xfrm>
            <a:prstGeom prst="rect">
              <a:avLst/>
            </a:prstGeom>
            <a:solidFill>
              <a:srgbClr val="F8F8F8"/>
            </a:solidFill>
            <a:ln w="9525">
              <a:noFill/>
              <a:miter lim="800000"/>
              <a:headEnd/>
              <a:tailEnd/>
            </a:ln>
          </p:spPr>
        </p:pic>
      </p:grpSp>
      <p:grpSp>
        <p:nvGrpSpPr>
          <p:cNvPr id="61" name="Group 39"/>
          <p:cNvGrpSpPr>
            <a:grpSpLocks/>
          </p:cNvGrpSpPr>
          <p:nvPr/>
        </p:nvGrpSpPr>
        <p:grpSpPr bwMode="auto">
          <a:xfrm>
            <a:off x="827584" y="2517674"/>
            <a:ext cx="869950" cy="433727"/>
            <a:chOff x="3651" y="618"/>
            <a:chExt cx="548" cy="424"/>
          </a:xfrm>
        </p:grpSpPr>
        <p:sp>
          <p:nvSpPr>
            <p:cNvPr id="62" name="AutoShape 40"/>
            <p:cNvSpPr>
              <a:spLocks noChangeArrowheads="1"/>
            </p:cNvSpPr>
            <p:nvPr/>
          </p:nvSpPr>
          <p:spPr bwMode="auto">
            <a:xfrm>
              <a:off x="3651" y="618"/>
              <a:ext cx="544" cy="424"/>
            </a:xfrm>
            <a:prstGeom prst="foldedCorner">
              <a:avLst>
                <a:gd name="adj" fmla="val 27310"/>
              </a:avLst>
            </a:prstGeom>
            <a:solidFill>
              <a:srgbClr val="F8F8F8"/>
            </a:solidFill>
            <a:ln w="9525">
              <a:solidFill>
                <a:schemeClr val="tx1"/>
              </a:solidFill>
              <a:round/>
              <a:headEnd/>
              <a:tailEnd/>
            </a:ln>
          </p:spPr>
          <p:txBody>
            <a:bodyPr wrap="none" anchor="ctr"/>
            <a:lstStyle/>
            <a:p>
              <a:pPr algn="ctr"/>
              <a:endParaRPr lang="es-CO" sz="1000" dirty="0" smtClean="0">
                <a:solidFill>
                  <a:srgbClr val="660066"/>
                </a:solidFill>
                <a:latin typeface="Arial Narrow" pitchFamily="34" charset="0"/>
              </a:endParaRPr>
            </a:p>
            <a:p>
              <a:pPr algn="ctr"/>
              <a:r>
                <a:rPr lang="es-CO" sz="1000" dirty="0" smtClean="0">
                  <a:solidFill>
                    <a:schemeClr val="tx2"/>
                  </a:solidFill>
                  <a:latin typeface="Arial Narrow" pitchFamily="34" charset="0"/>
                </a:rPr>
                <a:t>Documento </a:t>
              </a:r>
              <a:endParaRPr lang="es-CO" sz="1000" dirty="0">
                <a:solidFill>
                  <a:schemeClr val="tx2"/>
                </a:solidFill>
                <a:latin typeface="Arial Narrow" pitchFamily="34" charset="0"/>
              </a:endParaRPr>
            </a:p>
            <a:p>
              <a:pPr algn="ctr"/>
              <a:r>
                <a:rPr lang="es-CO" sz="1000" dirty="0" smtClean="0">
                  <a:solidFill>
                    <a:schemeClr val="tx2"/>
                  </a:solidFill>
                  <a:latin typeface="Arial Narrow" pitchFamily="34" charset="0"/>
                </a:rPr>
                <a:t>CDP</a:t>
              </a:r>
              <a:endParaRPr lang="es-ES" sz="1000" dirty="0">
                <a:solidFill>
                  <a:schemeClr val="tx2"/>
                </a:solidFill>
                <a:latin typeface="Arial Narrow" pitchFamily="34" charset="0"/>
              </a:endParaRPr>
            </a:p>
          </p:txBody>
        </p:sp>
        <p:pic>
          <p:nvPicPr>
            <p:cNvPr id="63" name="Picture 41"/>
            <p:cNvPicPr>
              <a:picLocks noChangeAspect="1" noChangeArrowheads="1"/>
            </p:cNvPicPr>
            <p:nvPr/>
          </p:nvPicPr>
          <p:blipFill>
            <a:blip r:embed="rId2"/>
            <a:srcRect/>
            <a:stretch>
              <a:fillRect/>
            </a:stretch>
          </p:blipFill>
          <p:spPr bwMode="auto">
            <a:xfrm>
              <a:off x="3972" y="625"/>
              <a:ext cx="227" cy="90"/>
            </a:xfrm>
            <a:prstGeom prst="rect">
              <a:avLst/>
            </a:prstGeom>
            <a:solidFill>
              <a:srgbClr val="F8F8F8"/>
            </a:solidFill>
            <a:ln w="9525">
              <a:noFill/>
              <a:miter lim="800000"/>
              <a:headEnd/>
              <a:tailEnd/>
            </a:ln>
          </p:spPr>
        </p:pic>
      </p:grpSp>
      <p:grpSp>
        <p:nvGrpSpPr>
          <p:cNvPr id="64" name="Group 39"/>
          <p:cNvGrpSpPr>
            <a:grpSpLocks/>
          </p:cNvGrpSpPr>
          <p:nvPr/>
        </p:nvGrpSpPr>
        <p:grpSpPr bwMode="auto">
          <a:xfrm>
            <a:off x="8172896" y="2373810"/>
            <a:ext cx="863600" cy="793615"/>
            <a:chOff x="3651" y="618"/>
            <a:chExt cx="544" cy="635"/>
          </a:xfrm>
        </p:grpSpPr>
        <p:sp>
          <p:nvSpPr>
            <p:cNvPr id="65" name="AutoShape 40"/>
            <p:cNvSpPr>
              <a:spLocks noChangeArrowheads="1"/>
            </p:cNvSpPr>
            <p:nvPr/>
          </p:nvSpPr>
          <p:spPr bwMode="auto">
            <a:xfrm>
              <a:off x="3651" y="618"/>
              <a:ext cx="544" cy="635"/>
            </a:xfrm>
            <a:prstGeom prst="foldedCorner">
              <a:avLst>
                <a:gd name="adj" fmla="val 27310"/>
              </a:avLst>
            </a:prstGeom>
            <a:solidFill>
              <a:srgbClr val="F8F8F8"/>
            </a:solidFill>
            <a:ln w="9525">
              <a:solidFill>
                <a:schemeClr val="tx1"/>
              </a:solidFill>
              <a:round/>
              <a:headEnd/>
              <a:tailEnd/>
            </a:ln>
          </p:spPr>
          <p:txBody>
            <a:bodyPr wrap="none" anchor="ctr"/>
            <a:lstStyle/>
            <a:p>
              <a:pPr algn="ctr"/>
              <a:endParaRPr lang="es-CO" sz="1000" dirty="0" smtClean="0">
                <a:solidFill>
                  <a:schemeClr val="accent2">
                    <a:lumMod val="75000"/>
                  </a:schemeClr>
                </a:solidFill>
                <a:latin typeface="Arial Narrow" pitchFamily="34" charset="0"/>
              </a:endParaRPr>
            </a:p>
            <a:p>
              <a:pPr algn="ctr"/>
              <a:r>
                <a:rPr lang="es-CO" sz="1000" dirty="0" smtClean="0">
                  <a:solidFill>
                    <a:schemeClr val="accent2">
                      <a:lumMod val="75000"/>
                    </a:schemeClr>
                  </a:solidFill>
                  <a:latin typeface="Arial Narrow" pitchFamily="34" charset="0"/>
                </a:rPr>
                <a:t>Documento </a:t>
              </a:r>
              <a:endParaRPr lang="es-CO" sz="1000" dirty="0">
                <a:solidFill>
                  <a:schemeClr val="accent2">
                    <a:lumMod val="75000"/>
                  </a:schemeClr>
                </a:solidFill>
                <a:latin typeface="Arial Narrow" pitchFamily="34" charset="0"/>
              </a:endParaRPr>
            </a:p>
            <a:p>
              <a:pPr algn="ctr"/>
              <a:r>
                <a:rPr lang="es-CO" sz="1000" dirty="0" smtClean="0">
                  <a:solidFill>
                    <a:schemeClr val="accent2">
                      <a:lumMod val="75000"/>
                    </a:schemeClr>
                  </a:solidFill>
                  <a:latin typeface="Arial Narrow" pitchFamily="34" charset="0"/>
                </a:rPr>
                <a:t>Vigencia Futura </a:t>
              </a:r>
            </a:p>
            <a:p>
              <a:pPr algn="ctr"/>
              <a:r>
                <a:rPr lang="es-CO" sz="1000" dirty="0" smtClean="0">
                  <a:solidFill>
                    <a:schemeClr val="accent2">
                      <a:lumMod val="75000"/>
                    </a:schemeClr>
                  </a:solidFill>
                  <a:latin typeface="Arial Narrow" pitchFamily="34" charset="0"/>
                </a:rPr>
                <a:t>Aprobada</a:t>
              </a:r>
              <a:endParaRPr lang="es-ES" sz="1000" dirty="0">
                <a:solidFill>
                  <a:schemeClr val="accent2">
                    <a:lumMod val="75000"/>
                  </a:schemeClr>
                </a:solidFill>
                <a:latin typeface="Arial Narrow" pitchFamily="34" charset="0"/>
              </a:endParaRPr>
            </a:p>
          </p:txBody>
        </p:sp>
        <p:pic>
          <p:nvPicPr>
            <p:cNvPr id="66" name="Picture 41"/>
            <p:cNvPicPr>
              <a:picLocks noChangeAspect="1" noChangeArrowheads="1"/>
            </p:cNvPicPr>
            <p:nvPr/>
          </p:nvPicPr>
          <p:blipFill>
            <a:blip r:embed="rId2"/>
            <a:srcRect/>
            <a:stretch>
              <a:fillRect/>
            </a:stretch>
          </p:blipFill>
          <p:spPr bwMode="auto">
            <a:xfrm>
              <a:off x="3968" y="618"/>
              <a:ext cx="227" cy="79"/>
            </a:xfrm>
            <a:prstGeom prst="rect">
              <a:avLst/>
            </a:prstGeom>
            <a:solidFill>
              <a:srgbClr val="F8F8F8"/>
            </a:solidFill>
            <a:ln w="9525">
              <a:noFill/>
              <a:miter lim="800000"/>
              <a:headEnd/>
              <a:tailEnd/>
            </a:ln>
          </p:spPr>
        </p:pic>
      </p:grpSp>
      <p:sp>
        <p:nvSpPr>
          <p:cNvPr id="8" name="Forma libre 7"/>
          <p:cNvSpPr/>
          <p:nvPr/>
        </p:nvSpPr>
        <p:spPr>
          <a:xfrm>
            <a:off x="2842866" y="3724343"/>
            <a:ext cx="3319612" cy="739226"/>
          </a:xfrm>
          <a:custGeom>
            <a:avLst/>
            <a:gdLst>
              <a:gd name="connsiteX0" fmla="*/ 0 w 3319612"/>
              <a:gd name="connsiteY0" fmla="*/ 73923 h 739226"/>
              <a:gd name="connsiteX1" fmla="*/ 73923 w 3319612"/>
              <a:gd name="connsiteY1" fmla="*/ 0 h 739226"/>
              <a:gd name="connsiteX2" fmla="*/ 3245689 w 3319612"/>
              <a:gd name="connsiteY2" fmla="*/ 0 h 739226"/>
              <a:gd name="connsiteX3" fmla="*/ 3319612 w 3319612"/>
              <a:gd name="connsiteY3" fmla="*/ 73923 h 739226"/>
              <a:gd name="connsiteX4" fmla="*/ 3319612 w 3319612"/>
              <a:gd name="connsiteY4" fmla="*/ 665303 h 739226"/>
              <a:gd name="connsiteX5" fmla="*/ 3245689 w 3319612"/>
              <a:gd name="connsiteY5" fmla="*/ 739226 h 739226"/>
              <a:gd name="connsiteX6" fmla="*/ 73923 w 3319612"/>
              <a:gd name="connsiteY6" fmla="*/ 739226 h 739226"/>
              <a:gd name="connsiteX7" fmla="*/ 0 w 3319612"/>
              <a:gd name="connsiteY7" fmla="*/ 665303 h 739226"/>
              <a:gd name="connsiteX8" fmla="*/ 0 w 3319612"/>
              <a:gd name="connsiteY8" fmla="*/ 73923 h 73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9612" h="739226">
                <a:moveTo>
                  <a:pt x="0" y="73923"/>
                </a:moveTo>
                <a:cubicBezTo>
                  <a:pt x="0" y="33096"/>
                  <a:pt x="33096" y="0"/>
                  <a:pt x="73923" y="0"/>
                </a:cubicBezTo>
                <a:lnTo>
                  <a:pt x="3245689" y="0"/>
                </a:lnTo>
                <a:cubicBezTo>
                  <a:pt x="3286516" y="0"/>
                  <a:pt x="3319612" y="33096"/>
                  <a:pt x="3319612" y="73923"/>
                </a:cubicBezTo>
                <a:lnTo>
                  <a:pt x="3319612" y="665303"/>
                </a:lnTo>
                <a:cubicBezTo>
                  <a:pt x="3319612" y="706130"/>
                  <a:pt x="3286516" y="739226"/>
                  <a:pt x="3245689" y="739226"/>
                </a:cubicBezTo>
                <a:lnTo>
                  <a:pt x="73923" y="739226"/>
                </a:lnTo>
                <a:cubicBezTo>
                  <a:pt x="33096" y="739226"/>
                  <a:pt x="0" y="706130"/>
                  <a:pt x="0" y="665303"/>
                </a:cubicBezTo>
                <a:lnTo>
                  <a:pt x="0" y="73923"/>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86421" tIns="86421" rIns="859825" bIns="86421" numCol="1" spcCol="1270" anchor="ctr" anchorCtr="0">
            <a:noAutofit/>
          </a:bodyPr>
          <a:lstStyle/>
          <a:p>
            <a:pPr lvl="0" algn="l" defTabSz="755650">
              <a:lnSpc>
                <a:spcPct val="90000"/>
              </a:lnSpc>
              <a:spcBef>
                <a:spcPct val="0"/>
              </a:spcBef>
              <a:spcAft>
                <a:spcPct val="35000"/>
              </a:spcAft>
            </a:pPr>
            <a:endParaRPr lang="es-CO" sz="1700" kern="1200"/>
          </a:p>
        </p:txBody>
      </p:sp>
      <p:sp>
        <p:nvSpPr>
          <p:cNvPr id="13" name="Forma libre 12"/>
          <p:cNvSpPr/>
          <p:nvPr/>
        </p:nvSpPr>
        <p:spPr>
          <a:xfrm>
            <a:off x="5332354" y="772015"/>
            <a:ext cx="3319612" cy="739226"/>
          </a:xfrm>
          <a:custGeom>
            <a:avLst/>
            <a:gdLst>
              <a:gd name="connsiteX0" fmla="*/ 0 w 3319612"/>
              <a:gd name="connsiteY0" fmla="*/ 73923 h 739226"/>
              <a:gd name="connsiteX1" fmla="*/ 73923 w 3319612"/>
              <a:gd name="connsiteY1" fmla="*/ 0 h 739226"/>
              <a:gd name="connsiteX2" fmla="*/ 3245689 w 3319612"/>
              <a:gd name="connsiteY2" fmla="*/ 0 h 739226"/>
              <a:gd name="connsiteX3" fmla="*/ 3319612 w 3319612"/>
              <a:gd name="connsiteY3" fmla="*/ 73923 h 739226"/>
              <a:gd name="connsiteX4" fmla="*/ 3319612 w 3319612"/>
              <a:gd name="connsiteY4" fmla="*/ 665303 h 739226"/>
              <a:gd name="connsiteX5" fmla="*/ 3245689 w 3319612"/>
              <a:gd name="connsiteY5" fmla="*/ 739226 h 739226"/>
              <a:gd name="connsiteX6" fmla="*/ 73923 w 3319612"/>
              <a:gd name="connsiteY6" fmla="*/ 739226 h 739226"/>
              <a:gd name="connsiteX7" fmla="*/ 0 w 3319612"/>
              <a:gd name="connsiteY7" fmla="*/ 665303 h 739226"/>
              <a:gd name="connsiteX8" fmla="*/ 0 w 3319612"/>
              <a:gd name="connsiteY8" fmla="*/ 73923 h 73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9612" h="739226">
                <a:moveTo>
                  <a:pt x="0" y="73923"/>
                </a:moveTo>
                <a:cubicBezTo>
                  <a:pt x="0" y="33096"/>
                  <a:pt x="33096" y="0"/>
                  <a:pt x="73923" y="0"/>
                </a:cubicBezTo>
                <a:lnTo>
                  <a:pt x="3245689" y="0"/>
                </a:lnTo>
                <a:cubicBezTo>
                  <a:pt x="3286516" y="0"/>
                  <a:pt x="3319612" y="33096"/>
                  <a:pt x="3319612" y="73923"/>
                </a:cubicBezTo>
                <a:lnTo>
                  <a:pt x="3319612" y="665303"/>
                </a:lnTo>
                <a:cubicBezTo>
                  <a:pt x="3319612" y="706130"/>
                  <a:pt x="3286516" y="739226"/>
                  <a:pt x="3245689" y="739226"/>
                </a:cubicBezTo>
                <a:lnTo>
                  <a:pt x="73923" y="739226"/>
                </a:lnTo>
                <a:cubicBezTo>
                  <a:pt x="33096" y="739226"/>
                  <a:pt x="0" y="706130"/>
                  <a:pt x="0" y="665303"/>
                </a:cubicBezTo>
                <a:lnTo>
                  <a:pt x="0" y="73923"/>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21651" tIns="21651" rIns="776031" bIns="21651" numCol="1" spcCol="1270" anchor="ctr" anchorCtr="0">
            <a:noAutofit/>
          </a:bodyPr>
          <a:lstStyle/>
          <a:p>
            <a:pPr lvl="0" algn="r" defTabSz="666750">
              <a:lnSpc>
                <a:spcPct val="90000"/>
              </a:lnSpc>
              <a:spcBef>
                <a:spcPct val="0"/>
              </a:spcBef>
              <a:spcAft>
                <a:spcPct val="35000"/>
              </a:spcAft>
            </a:pPr>
            <a:endParaRPr lang="es-CO" sz="1500" kern="1200" dirty="0">
              <a:latin typeface="Arial Black" panose="020B0A04020102020204" pitchFamily="34" charset="0"/>
            </a:endParaRPr>
          </a:p>
        </p:txBody>
      </p:sp>
      <p:sp>
        <p:nvSpPr>
          <p:cNvPr id="16" name="Forma libre 15"/>
          <p:cNvSpPr/>
          <p:nvPr/>
        </p:nvSpPr>
        <p:spPr>
          <a:xfrm>
            <a:off x="5315377" y="1373829"/>
            <a:ext cx="238113" cy="387224"/>
          </a:xfrm>
          <a:custGeom>
            <a:avLst/>
            <a:gdLst>
              <a:gd name="connsiteX0" fmla="*/ 0 w 480496"/>
              <a:gd name="connsiteY0" fmla="*/ 264273 h 480496"/>
              <a:gd name="connsiteX1" fmla="*/ 108112 w 480496"/>
              <a:gd name="connsiteY1" fmla="*/ 264273 h 480496"/>
              <a:gd name="connsiteX2" fmla="*/ 108112 w 480496"/>
              <a:gd name="connsiteY2" fmla="*/ 0 h 480496"/>
              <a:gd name="connsiteX3" fmla="*/ 372384 w 480496"/>
              <a:gd name="connsiteY3" fmla="*/ 0 h 480496"/>
              <a:gd name="connsiteX4" fmla="*/ 372384 w 480496"/>
              <a:gd name="connsiteY4" fmla="*/ 264273 h 480496"/>
              <a:gd name="connsiteX5" fmla="*/ 480496 w 480496"/>
              <a:gd name="connsiteY5" fmla="*/ 264273 h 480496"/>
              <a:gd name="connsiteX6" fmla="*/ 240248 w 480496"/>
              <a:gd name="connsiteY6" fmla="*/ 480496 h 480496"/>
              <a:gd name="connsiteX7" fmla="*/ 0 w 480496"/>
              <a:gd name="connsiteY7" fmla="*/ 264273 h 48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496" h="480496">
                <a:moveTo>
                  <a:pt x="0" y="264273"/>
                </a:moveTo>
                <a:lnTo>
                  <a:pt x="108112" y="264273"/>
                </a:lnTo>
                <a:lnTo>
                  <a:pt x="108112" y="0"/>
                </a:lnTo>
                <a:lnTo>
                  <a:pt x="372384" y="0"/>
                </a:lnTo>
                <a:lnTo>
                  <a:pt x="372384" y="264273"/>
                </a:lnTo>
                <a:lnTo>
                  <a:pt x="480496" y="264273"/>
                </a:lnTo>
                <a:lnTo>
                  <a:pt x="240248" y="480496"/>
                </a:lnTo>
                <a:lnTo>
                  <a:pt x="0" y="264273"/>
                </a:lnTo>
                <a:close/>
              </a:path>
            </a:pathLst>
          </a:custGeom>
          <a:ln>
            <a:solidFill>
              <a:schemeClr val="accent2">
                <a:lumMod val="75000"/>
                <a:alpha val="90000"/>
              </a:schemeClr>
            </a:solidFill>
          </a:ln>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4782" tIns="26670" rIns="134782" bIns="145593" numCol="1" spcCol="1270" anchor="ctr" anchorCtr="0">
            <a:noAutofit/>
          </a:bodyPr>
          <a:lstStyle/>
          <a:p>
            <a:pPr lvl="0" algn="ctr" defTabSz="933450">
              <a:lnSpc>
                <a:spcPct val="90000"/>
              </a:lnSpc>
              <a:spcBef>
                <a:spcPct val="0"/>
              </a:spcBef>
              <a:spcAft>
                <a:spcPct val="35000"/>
              </a:spcAft>
            </a:pPr>
            <a:endParaRPr lang="es-CO" sz="2100" kern="1200"/>
          </a:p>
        </p:txBody>
      </p:sp>
      <p:sp>
        <p:nvSpPr>
          <p:cNvPr id="11" name="CuadroTexto 10"/>
          <p:cNvSpPr txBox="1"/>
          <p:nvPr/>
        </p:nvSpPr>
        <p:spPr>
          <a:xfrm>
            <a:off x="3059832" y="3922053"/>
            <a:ext cx="2952328" cy="369332"/>
          </a:xfrm>
          <a:prstGeom prst="rect">
            <a:avLst/>
          </a:prstGeom>
          <a:noFill/>
        </p:spPr>
        <p:txBody>
          <a:bodyPr wrap="square" rtlCol="0">
            <a:spAutoFit/>
          </a:bodyPr>
          <a:lstStyle/>
          <a:p>
            <a:pPr algn="ctr"/>
            <a:r>
              <a:rPr lang="es-CO" dirty="0" smtClean="0">
                <a:latin typeface="Arial Black" panose="020B0A04020102020204" pitchFamily="34" charset="0"/>
              </a:rPr>
              <a:t>CONTRATO</a:t>
            </a:r>
            <a:endParaRPr lang="es-CO" dirty="0">
              <a:latin typeface="Arial Black" panose="020B0A04020102020204" pitchFamily="34" charset="0"/>
            </a:endParaRPr>
          </a:p>
        </p:txBody>
      </p:sp>
      <p:sp>
        <p:nvSpPr>
          <p:cNvPr id="67" name="Forma libre 66"/>
          <p:cNvSpPr/>
          <p:nvPr/>
        </p:nvSpPr>
        <p:spPr>
          <a:xfrm>
            <a:off x="395536" y="5092495"/>
            <a:ext cx="3319612" cy="739226"/>
          </a:xfrm>
          <a:custGeom>
            <a:avLst/>
            <a:gdLst>
              <a:gd name="connsiteX0" fmla="*/ 0 w 3319612"/>
              <a:gd name="connsiteY0" fmla="*/ 73923 h 739226"/>
              <a:gd name="connsiteX1" fmla="*/ 73923 w 3319612"/>
              <a:gd name="connsiteY1" fmla="*/ 0 h 739226"/>
              <a:gd name="connsiteX2" fmla="*/ 3245689 w 3319612"/>
              <a:gd name="connsiteY2" fmla="*/ 0 h 739226"/>
              <a:gd name="connsiteX3" fmla="*/ 3319612 w 3319612"/>
              <a:gd name="connsiteY3" fmla="*/ 73923 h 739226"/>
              <a:gd name="connsiteX4" fmla="*/ 3319612 w 3319612"/>
              <a:gd name="connsiteY4" fmla="*/ 665303 h 739226"/>
              <a:gd name="connsiteX5" fmla="*/ 3245689 w 3319612"/>
              <a:gd name="connsiteY5" fmla="*/ 739226 h 739226"/>
              <a:gd name="connsiteX6" fmla="*/ 73923 w 3319612"/>
              <a:gd name="connsiteY6" fmla="*/ 739226 h 739226"/>
              <a:gd name="connsiteX7" fmla="*/ 0 w 3319612"/>
              <a:gd name="connsiteY7" fmla="*/ 665303 h 739226"/>
              <a:gd name="connsiteX8" fmla="*/ 0 w 3319612"/>
              <a:gd name="connsiteY8" fmla="*/ 73923 h 73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9612" h="739226">
                <a:moveTo>
                  <a:pt x="0" y="73923"/>
                </a:moveTo>
                <a:cubicBezTo>
                  <a:pt x="0" y="33096"/>
                  <a:pt x="33096" y="0"/>
                  <a:pt x="73923" y="0"/>
                </a:cubicBezTo>
                <a:lnTo>
                  <a:pt x="3245689" y="0"/>
                </a:lnTo>
                <a:cubicBezTo>
                  <a:pt x="3286516" y="0"/>
                  <a:pt x="3319612" y="33096"/>
                  <a:pt x="3319612" y="73923"/>
                </a:cubicBezTo>
                <a:lnTo>
                  <a:pt x="3319612" y="665303"/>
                </a:lnTo>
                <a:cubicBezTo>
                  <a:pt x="3319612" y="706130"/>
                  <a:pt x="3286516" y="739226"/>
                  <a:pt x="3245689" y="739226"/>
                </a:cubicBezTo>
                <a:lnTo>
                  <a:pt x="73923" y="739226"/>
                </a:lnTo>
                <a:cubicBezTo>
                  <a:pt x="33096" y="739226"/>
                  <a:pt x="0" y="706130"/>
                  <a:pt x="0" y="665303"/>
                </a:cubicBezTo>
                <a:lnTo>
                  <a:pt x="0" y="73923"/>
                </a:lnTo>
                <a:close/>
              </a:path>
            </a:pathLst>
          </a:custGeom>
          <a:ln>
            <a:solidFill>
              <a:schemeClr val="tx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421" tIns="86421" rIns="840801" bIns="86421" numCol="1" spcCol="1270" anchor="ctr" anchorCtr="0">
            <a:noAutofit/>
          </a:bodyPr>
          <a:lstStyle/>
          <a:p>
            <a:pPr lvl="0" algn="l" defTabSz="755650">
              <a:lnSpc>
                <a:spcPct val="90000"/>
              </a:lnSpc>
              <a:spcBef>
                <a:spcPct val="0"/>
              </a:spcBef>
              <a:spcAft>
                <a:spcPct val="35000"/>
              </a:spcAft>
            </a:pPr>
            <a:endParaRPr lang="es-CO" sz="1700" kern="1200" dirty="0">
              <a:latin typeface="Arial Black" panose="020B0A04020102020204" pitchFamily="34" charset="0"/>
            </a:endParaRPr>
          </a:p>
        </p:txBody>
      </p:sp>
      <p:sp>
        <p:nvSpPr>
          <p:cNvPr id="68" name="Forma libre 67"/>
          <p:cNvSpPr/>
          <p:nvPr/>
        </p:nvSpPr>
        <p:spPr>
          <a:xfrm>
            <a:off x="5436096" y="5092495"/>
            <a:ext cx="3319612" cy="739226"/>
          </a:xfrm>
          <a:custGeom>
            <a:avLst/>
            <a:gdLst>
              <a:gd name="connsiteX0" fmla="*/ 0 w 3319612"/>
              <a:gd name="connsiteY0" fmla="*/ 73923 h 739226"/>
              <a:gd name="connsiteX1" fmla="*/ 73923 w 3319612"/>
              <a:gd name="connsiteY1" fmla="*/ 0 h 739226"/>
              <a:gd name="connsiteX2" fmla="*/ 3245689 w 3319612"/>
              <a:gd name="connsiteY2" fmla="*/ 0 h 739226"/>
              <a:gd name="connsiteX3" fmla="*/ 3319612 w 3319612"/>
              <a:gd name="connsiteY3" fmla="*/ 73923 h 739226"/>
              <a:gd name="connsiteX4" fmla="*/ 3319612 w 3319612"/>
              <a:gd name="connsiteY4" fmla="*/ 665303 h 739226"/>
              <a:gd name="connsiteX5" fmla="*/ 3245689 w 3319612"/>
              <a:gd name="connsiteY5" fmla="*/ 739226 h 739226"/>
              <a:gd name="connsiteX6" fmla="*/ 73923 w 3319612"/>
              <a:gd name="connsiteY6" fmla="*/ 739226 h 739226"/>
              <a:gd name="connsiteX7" fmla="*/ 0 w 3319612"/>
              <a:gd name="connsiteY7" fmla="*/ 665303 h 739226"/>
              <a:gd name="connsiteX8" fmla="*/ 0 w 3319612"/>
              <a:gd name="connsiteY8" fmla="*/ 73923 h 73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9612" h="739226">
                <a:moveTo>
                  <a:pt x="0" y="73923"/>
                </a:moveTo>
                <a:cubicBezTo>
                  <a:pt x="0" y="33096"/>
                  <a:pt x="33096" y="0"/>
                  <a:pt x="73923" y="0"/>
                </a:cubicBezTo>
                <a:lnTo>
                  <a:pt x="3245689" y="0"/>
                </a:lnTo>
                <a:cubicBezTo>
                  <a:pt x="3286516" y="0"/>
                  <a:pt x="3319612" y="33096"/>
                  <a:pt x="3319612" y="73923"/>
                </a:cubicBezTo>
                <a:lnTo>
                  <a:pt x="3319612" y="665303"/>
                </a:lnTo>
                <a:cubicBezTo>
                  <a:pt x="3319612" y="706130"/>
                  <a:pt x="3286516" y="739226"/>
                  <a:pt x="3245689" y="739226"/>
                </a:cubicBezTo>
                <a:lnTo>
                  <a:pt x="73923" y="739226"/>
                </a:lnTo>
                <a:cubicBezTo>
                  <a:pt x="33096" y="739226"/>
                  <a:pt x="0" y="706130"/>
                  <a:pt x="0" y="665303"/>
                </a:cubicBezTo>
                <a:lnTo>
                  <a:pt x="0" y="73923"/>
                </a:lnTo>
                <a:close/>
              </a:path>
            </a:pathLst>
          </a:custGeom>
          <a:ln>
            <a:solidFill>
              <a:schemeClr val="accent2">
                <a:lumMod val="75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651" tIns="21651" rIns="776031" bIns="21651" numCol="1" spcCol="1270" anchor="ctr" anchorCtr="0">
            <a:noAutofit/>
          </a:bodyPr>
          <a:lstStyle/>
          <a:p>
            <a:pPr lvl="0" algn="r" defTabSz="666750">
              <a:lnSpc>
                <a:spcPct val="90000"/>
              </a:lnSpc>
              <a:spcBef>
                <a:spcPct val="0"/>
              </a:spcBef>
              <a:spcAft>
                <a:spcPct val="35000"/>
              </a:spcAft>
            </a:pPr>
            <a:endParaRPr lang="es-CO" sz="1500" kern="1200" dirty="0">
              <a:latin typeface="Arial Black" panose="020B0A04020102020204" pitchFamily="34" charset="0"/>
            </a:endParaRPr>
          </a:p>
        </p:txBody>
      </p:sp>
      <p:sp>
        <p:nvSpPr>
          <p:cNvPr id="18" name="CuadroTexto 17"/>
          <p:cNvSpPr txBox="1"/>
          <p:nvPr/>
        </p:nvSpPr>
        <p:spPr>
          <a:xfrm>
            <a:off x="902812" y="1717973"/>
            <a:ext cx="2971012" cy="369332"/>
          </a:xfrm>
          <a:prstGeom prst="rect">
            <a:avLst/>
          </a:prstGeom>
          <a:noFill/>
        </p:spPr>
        <p:txBody>
          <a:bodyPr wrap="square" rtlCol="0">
            <a:spAutoFit/>
          </a:bodyPr>
          <a:lstStyle>
            <a:defPPr>
              <a:defRPr lang="es-CO"/>
            </a:defPPr>
            <a:lvl1pPr>
              <a:defRPr sz="2000">
                <a:solidFill>
                  <a:schemeClr val="accent1"/>
                </a:solidFill>
                <a:latin typeface="Arial Black" panose="020B0A04020102020204" pitchFamily="34" charset="0"/>
              </a:defRPr>
            </a:lvl1pPr>
          </a:lstStyle>
          <a:p>
            <a:r>
              <a:rPr lang="es-CO" sz="1800" dirty="0"/>
              <a:t>SOLICITUD DE CDP</a:t>
            </a:r>
          </a:p>
        </p:txBody>
      </p:sp>
      <p:sp>
        <p:nvSpPr>
          <p:cNvPr id="69" name="CuadroTexto 68"/>
          <p:cNvSpPr txBox="1"/>
          <p:nvPr/>
        </p:nvSpPr>
        <p:spPr>
          <a:xfrm>
            <a:off x="2177767" y="2830665"/>
            <a:ext cx="954073" cy="400110"/>
          </a:xfrm>
          <a:prstGeom prst="rect">
            <a:avLst/>
          </a:prstGeom>
          <a:noFill/>
        </p:spPr>
        <p:txBody>
          <a:bodyPr wrap="square" rtlCol="0">
            <a:spAutoFit/>
          </a:bodyPr>
          <a:lstStyle/>
          <a:p>
            <a:r>
              <a:rPr lang="es-CO" sz="2000" dirty="0">
                <a:solidFill>
                  <a:schemeClr val="accent1"/>
                </a:solidFill>
                <a:latin typeface="Arial Black" panose="020B0A04020102020204" pitchFamily="34" charset="0"/>
              </a:rPr>
              <a:t>CDP</a:t>
            </a:r>
          </a:p>
        </p:txBody>
      </p:sp>
      <p:sp>
        <p:nvSpPr>
          <p:cNvPr id="70" name="CuadroTexto 69"/>
          <p:cNvSpPr txBox="1"/>
          <p:nvPr/>
        </p:nvSpPr>
        <p:spPr>
          <a:xfrm>
            <a:off x="5316199" y="817806"/>
            <a:ext cx="3259044" cy="646331"/>
          </a:xfrm>
          <a:prstGeom prst="rect">
            <a:avLst/>
          </a:prstGeom>
          <a:noFill/>
        </p:spPr>
        <p:txBody>
          <a:bodyPr wrap="square" rtlCol="0">
            <a:spAutoFit/>
          </a:bodyPr>
          <a:lstStyle/>
          <a:p>
            <a:pPr algn="r"/>
            <a:r>
              <a:rPr lang="es-CO" dirty="0" smtClean="0">
                <a:solidFill>
                  <a:schemeClr val="accent2"/>
                </a:solidFill>
                <a:latin typeface="Arial Black" panose="020B0A04020102020204" pitchFamily="34" charset="0"/>
              </a:rPr>
              <a:t>SOLICITUD DE VIGENCIAS FUTURAS</a:t>
            </a:r>
            <a:endParaRPr lang="es-CO" dirty="0">
              <a:solidFill>
                <a:schemeClr val="accent2"/>
              </a:solidFill>
              <a:latin typeface="Arial Black" panose="020B0A04020102020204" pitchFamily="34" charset="0"/>
            </a:endParaRPr>
          </a:p>
        </p:txBody>
      </p:sp>
      <p:sp>
        <p:nvSpPr>
          <p:cNvPr id="71" name="CuadroTexto 70"/>
          <p:cNvSpPr txBox="1"/>
          <p:nvPr/>
        </p:nvSpPr>
        <p:spPr>
          <a:xfrm>
            <a:off x="5051569" y="1727341"/>
            <a:ext cx="3259044" cy="646331"/>
          </a:xfrm>
          <a:prstGeom prst="rect">
            <a:avLst/>
          </a:prstGeom>
          <a:noFill/>
        </p:spPr>
        <p:txBody>
          <a:bodyPr wrap="square" rtlCol="0">
            <a:spAutoFit/>
          </a:bodyPr>
          <a:lstStyle/>
          <a:p>
            <a:pPr algn="r"/>
            <a:r>
              <a:rPr lang="es-CO" dirty="0">
                <a:solidFill>
                  <a:schemeClr val="accent2"/>
                </a:solidFill>
                <a:latin typeface="Arial Black" panose="020B0A04020102020204" pitchFamily="34" charset="0"/>
              </a:rPr>
              <a:t>AUTORIZACIÓN DE VIGENCIAS FUTURAS</a:t>
            </a:r>
          </a:p>
        </p:txBody>
      </p:sp>
      <p:sp>
        <p:nvSpPr>
          <p:cNvPr id="72" name="CuadroTexto 71"/>
          <p:cNvSpPr txBox="1"/>
          <p:nvPr/>
        </p:nvSpPr>
        <p:spPr>
          <a:xfrm>
            <a:off x="4716016" y="2665110"/>
            <a:ext cx="3259044" cy="646331"/>
          </a:xfrm>
          <a:prstGeom prst="rect">
            <a:avLst/>
          </a:prstGeom>
          <a:noFill/>
        </p:spPr>
        <p:txBody>
          <a:bodyPr wrap="square" rtlCol="0">
            <a:spAutoFit/>
          </a:bodyPr>
          <a:lstStyle/>
          <a:p>
            <a:pPr algn="r"/>
            <a:r>
              <a:rPr lang="es-CO" dirty="0" smtClean="0">
                <a:solidFill>
                  <a:schemeClr val="accent2"/>
                </a:solidFill>
                <a:latin typeface="Arial Black" panose="020B0A04020102020204" pitchFamily="34" charset="0"/>
              </a:rPr>
              <a:t>VIGENCIA FUTURA ASIGNADA</a:t>
            </a:r>
            <a:endParaRPr lang="es-CO" dirty="0">
              <a:solidFill>
                <a:schemeClr val="accent2"/>
              </a:solidFill>
              <a:latin typeface="Arial Black" panose="020B0A04020102020204" pitchFamily="34" charset="0"/>
            </a:endParaRPr>
          </a:p>
        </p:txBody>
      </p:sp>
      <p:sp>
        <p:nvSpPr>
          <p:cNvPr id="73" name="CuadroTexto 72"/>
          <p:cNvSpPr txBox="1"/>
          <p:nvPr/>
        </p:nvSpPr>
        <p:spPr>
          <a:xfrm>
            <a:off x="486892" y="5286834"/>
            <a:ext cx="2971012" cy="400110"/>
          </a:xfrm>
          <a:prstGeom prst="rect">
            <a:avLst/>
          </a:prstGeom>
          <a:noFill/>
        </p:spPr>
        <p:txBody>
          <a:bodyPr wrap="square" rtlCol="0">
            <a:spAutoFit/>
          </a:bodyPr>
          <a:lstStyle/>
          <a:p>
            <a:pPr algn="ctr"/>
            <a:r>
              <a:rPr lang="es-CO" sz="2000" dirty="0" smtClean="0">
                <a:solidFill>
                  <a:schemeClr val="bg1"/>
                </a:solidFill>
                <a:latin typeface="Arial Black" panose="020B0A04020102020204" pitchFamily="34" charset="0"/>
              </a:rPr>
              <a:t>COMPROMISO</a:t>
            </a:r>
            <a:endParaRPr lang="es-CO" sz="2000" dirty="0">
              <a:solidFill>
                <a:schemeClr val="bg1"/>
              </a:solidFill>
              <a:latin typeface="Arial Black" panose="020B0A04020102020204" pitchFamily="34" charset="0"/>
            </a:endParaRPr>
          </a:p>
        </p:txBody>
      </p:sp>
      <p:sp>
        <p:nvSpPr>
          <p:cNvPr id="75" name="CuadroTexto 74"/>
          <p:cNvSpPr txBox="1"/>
          <p:nvPr/>
        </p:nvSpPr>
        <p:spPr>
          <a:xfrm>
            <a:off x="5247080" y="5138463"/>
            <a:ext cx="3259044" cy="646331"/>
          </a:xfrm>
          <a:prstGeom prst="rect">
            <a:avLst/>
          </a:prstGeom>
          <a:noFill/>
        </p:spPr>
        <p:txBody>
          <a:bodyPr wrap="square" rtlCol="0">
            <a:spAutoFit/>
          </a:bodyPr>
          <a:lstStyle/>
          <a:p>
            <a:pPr algn="r"/>
            <a:r>
              <a:rPr lang="es-CO" dirty="0" smtClean="0">
                <a:solidFill>
                  <a:schemeClr val="bg1"/>
                </a:solidFill>
                <a:latin typeface="Arial Black" panose="020B0A04020102020204" pitchFamily="34" charset="0"/>
              </a:rPr>
              <a:t>COMPROMISO DE VIGENCIAS FUTURAS</a:t>
            </a:r>
            <a:endParaRPr lang="es-CO" dirty="0">
              <a:solidFill>
                <a:schemeClr val="bg1"/>
              </a:solidFill>
              <a:latin typeface="Arial Black" panose="020B0A04020102020204" pitchFamily="34" charset="0"/>
            </a:endParaRPr>
          </a:p>
        </p:txBody>
      </p:sp>
      <p:sp>
        <p:nvSpPr>
          <p:cNvPr id="78" name="Forma libre 77"/>
          <p:cNvSpPr/>
          <p:nvPr/>
        </p:nvSpPr>
        <p:spPr>
          <a:xfrm>
            <a:off x="3131840" y="4535577"/>
            <a:ext cx="302560" cy="467161"/>
          </a:xfrm>
          <a:custGeom>
            <a:avLst/>
            <a:gdLst>
              <a:gd name="connsiteX0" fmla="*/ 0 w 480496"/>
              <a:gd name="connsiteY0" fmla="*/ 264273 h 480496"/>
              <a:gd name="connsiteX1" fmla="*/ 108112 w 480496"/>
              <a:gd name="connsiteY1" fmla="*/ 264273 h 480496"/>
              <a:gd name="connsiteX2" fmla="*/ 108112 w 480496"/>
              <a:gd name="connsiteY2" fmla="*/ 0 h 480496"/>
              <a:gd name="connsiteX3" fmla="*/ 372384 w 480496"/>
              <a:gd name="connsiteY3" fmla="*/ 0 h 480496"/>
              <a:gd name="connsiteX4" fmla="*/ 372384 w 480496"/>
              <a:gd name="connsiteY4" fmla="*/ 264273 h 480496"/>
              <a:gd name="connsiteX5" fmla="*/ 480496 w 480496"/>
              <a:gd name="connsiteY5" fmla="*/ 264273 h 480496"/>
              <a:gd name="connsiteX6" fmla="*/ 240248 w 480496"/>
              <a:gd name="connsiteY6" fmla="*/ 480496 h 480496"/>
              <a:gd name="connsiteX7" fmla="*/ 0 w 480496"/>
              <a:gd name="connsiteY7" fmla="*/ 264273 h 48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496" h="480496">
                <a:moveTo>
                  <a:pt x="0" y="264273"/>
                </a:moveTo>
                <a:lnTo>
                  <a:pt x="108112" y="264273"/>
                </a:lnTo>
                <a:lnTo>
                  <a:pt x="108112" y="0"/>
                </a:lnTo>
                <a:lnTo>
                  <a:pt x="372384" y="0"/>
                </a:lnTo>
                <a:lnTo>
                  <a:pt x="372384" y="264273"/>
                </a:lnTo>
                <a:lnTo>
                  <a:pt x="480496" y="264273"/>
                </a:lnTo>
                <a:lnTo>
                  <a:pt x="240248" y="480496"/>
                </a:lnTo>
                <a:lnTo>
                  <a:pt x="0" y="264273"/>
                </a:lnTo>
                <a:close/>
              </a:path>
            </a:pathLst>
          </a:custGeom>
          <a:ln>
            <a:solidFill>
              <a:schemeClr val="accent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4782" tIns="26670" rIns="134782" bIns="145593" numCol="1" spcCol="1270" anchor="ctr" anchorCtr="0">
            <a:noAutofit/>
          </a:bodyPr>
          <a:lstStyle/>
          <a:p>
            <a:pPr algn="ctr" defTabSz="933450">
              <a:lnSpc>
                <a:spcPct val="90000"/>
              </a:lnSpc>
              <a:spcBef>
                <a:spcPct val="0"/>
              </a:spcBef>
              <a:spcAft>
                <a:spcPct val="35000"/>
              </a:spcAft>
            </a:pPr>
            <a:endParaRPr lang="es-CO" sz="2100"/>
          </a:p>
        </p:txBody>
      </p:sp>
      <p:sp>
        <p:nvSpPr>
          <p:cNvPr id="84" name="Forma libre 83"/>
          <p:cNvSpPr/>
          <p:nvPr/>
        </p:nvSpPr>
        <p:spPr>
          <a:xfrm>
            <a:off x="5088391" y="2368056"/>
            <a:ext cx="238113" cy="387224"/>
          </a:xfrm>
          <a:custGeom>
            <a:avLst/>
            <a:gdLst>
              <a:gd name="connsiteX0" fmla="*/ 0 w 480496"/>
              <a:gd name="connsiteY0" fmla="*/ 264273 h 480496"/>
              <a:gd name="connsiteX1" fmla="*/ 108112 w 480496"/>
              <a:gd name="connsiteY1" fmla="*/ 264273 h 480496"/>
              <a:gd name="connsiteX2" fmla="*/ 108112 w 480496"/>
              <a:gd name="connsiteY2" fmla="*/ 0 h 480496"/>
              <a:gd name="connsiteX3" fmla="*/ 372384 w 480496"/>
              <a:gd name="connsiteY3" fmla="*/ 0 h 480496"/>
              <a:gd name="connsiteX4" fmla="*/ 372384 w 480496"/>
              <a:gd name="connsiteY4" fmla="*/ 264273 h 480496"/>
              <a:gd name="connsiteX5" fmla="*/ 480496 w 480496"/>
              <a:gd name="connsiteY5" fmla="*/ 264273 h 480496"/>
              <a:gd name="connsiteX6" fmla="*/ 240248 w 480496"/>
              <a:gd name="connsiteY6" fmla="*/ 480496 h 480496"/>
              <a:gd name="connsiteX7" fmla="*/ 0 w 480496"/>
              <a:gd name="connsiteY7" fmla="*/ 264273 h 48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496" h="480496">
                <a:moveTo>
                  <a:pt x="0" y="264273"/>
                </a:moveTo>
                <a:lnTo>
                  <a:pt x="108112" y="264273"/>
                </a:lnTo>
                <a:lnTo>
                  <a:pt x="108112" y="0"/>
                </a:lnTo>
                <a:lnTo>
                  <a:pt x="372384" y="0"/>
                </a:lnTo>
                <a:lnTo>
                  <a:pt x="372384" y="264273"/>
                </a:lnTo>
                <a:lnTo>
                  <a:pt x="480496" y="264273"/>
                </a:lnTo>
                <a:lnTo>
                  <a:pt x="240248" y="480496"/>
                </a:lnTo>
                <a:lnTo>
                  <a:pt x="0" y="264273"/>
                </a:lnTo>
                <a:close/>
              </a:path>
            </a:pathLst>
          </a:custGeom>
          <a:ln>
            <a:solidFill>
              <a:schemeClr val="accent2">
                <a:lumMod val="75000"/>
                <a:alpha val="90000"/>
              </a:schemeClr>
            </a:solidFill>
          </a:ln>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4782" tIns="26670" rIns="134782" bIns="145593" numCol="1" spcCol="1270" anchor="ctr" anchorCtr="0">
            <a:noAutofit/>
          </a:bodyPr>
          <a:lstStyle/>
          <a:p>
            <a:pPr lvl="0" algn="ctr" defTabSz="933450">
              <a:lnSpc>
                <a:spcPct val="90000"/>
              </a:lnSpc>
              <a:spcBef>
                <a:spcPct val="0"/>
              </a:spcBef>
              <a:spcAft>
                <a:spcPct val="35000"/>
              </a:spcAft>
            </a:pPr>
            <a:endParaRPr lang="es-CO" sz="2100" kern="1200"/>
          </a:p>
        </p:txBody>
      </p:sp>
      <p:sp>
        <p:nvSpPr>
          <p:cNvPr id="85" name="Forma libre 84"/>
          <p:cNvSpPr/>
          <p:nvPr/>
        </p:nvSpPr>
        <p:spPr>
          <a:xfrm>
            <a:off x="4837943" y="3298059"/>
            <a:ext cx="238113" cy="387224"/>
          </a:xfrm>
          <a:custGeom>
            <a:avLst/>
            <a:gdLst>
              <a:gd name="connsiteX0" fmla="*/ 0 w 480496"/>
              <a:gd name="connsiteY0" fmla="*/ 264273 h 480496"/>
              <a:gd name="connsiteX1" fmla="*/ 108112 w 480496"/>
              <a:gd name="connsiteY1" fmla="*/ 264273 h 480496"/>
              <a:gd name="connsiteX2" fmla="*/ 108112 w 480496"/>
              <a:gd name="connsiteY2" fmla="*/ 0 h 480496"/>
              <a:gd name="connsiteX3" fmla="*/ 372384 w 480496"/>
              <a:gd name="connsiteY3" fmla="*/ 0 h 480496"/>
              <a:gd name="connsiteX4" fmla="*/ 372384 w 480496"/>
              <a:gd name="connsiteY4" fmla="*/ 264273 h 480496"/>
              <a:gd name="connsiteX5" fmla="*/ 480496 w 480496"/>
              <a:gd name="connsiteY5" fmla="*/ 264273 h 480496"/>
              <a:gd name="connsiteX6" fmla="*/ 240248 w 480496"/>
              <a:gd name="connsiteY6" fmla="*/ 480496 h 480496"/>
              <a:gd name="connsiteX7" fmla="*/ 0 w 480496"/>
              <a:gd name="connsiteY7" fmla="*/ 264273 h 48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496" h="480496">
                <a:moveTo>
                  <a:pt x="0" y="264273"/>
                </a:moveTo>
                <a:lnTo>
                  <a:pt x="108112" y="264273"/>
                </a:lnTo>
                <a:lnTo>
                  <a:pt x="108112" y="0"/>
                </a:lnTo>
                <a:lnTo>
                  <a:pt x="372384" y="0"/>
                </a:lnTo>
                <a:lnTo>
                  <a:pt x="372384" y="264273"/>
                </a:lnTo>
                <a:lnTo>
                  <a:pt x="480496" y="264273"/>
                </a:lnTo>
                <a:lnTo>
                  <a:pt x="240248" y="480496"/>
                </a:lnTo>
                <a:lnTo>
                  <a:pt x="0" y="264273"/>
                </a:lnTo>
                <a:close/>
              </a:path>
            </a:pathLst>
          </a:custGeom>
          <a:ln>
            <a:solidFill>
              <a:schemeClr val="accent2">
                <a:lumMod val="75000"/>
                <a:alpha val="90000"/>
              </a:schemeClr>
            </a:solidFill>
          </a:ln>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4782" tIns="26670" rIns="134782" bIns="145593" numCol="1" spcCol="1270" anchor="ctr" anchorCtr="0">
            <a:noAutofit/>
          </a:bodyPr>
          <a:lstStyle/>
          <a:p>
            <a:pPr lvl="0" algn="ctr" defTabSz="933450">
              <a:lnSpc>
                <a:spcPct val="90000"/>
              </a:lnSpc>
              <a:spcBef>
                <a:spcPct val="0"/>
              </a:spcBef>
              <a:spcAft>
                <a:spcPct val="35000"/>
              </a:spcAft>
            </a:pPr>
            <a:endParaRPr lang="es-CO" sz="2100" kern="1200"/>
          </a:p>
        </p:txBody>
      </p:sp>
      <p:sp>
        <p:nvSpPr>
          <p:cNvPr id="86" name="Forma libre 85"/>
          <p:cNvSpPr/>
          <p:nvPr/>
        </p:nvSpPr>
        <p:spPr>
          <a:xfrm>
            <a:off x="3457905" y="2231321"/>
            <a:ext cx="270648" cy="430337"/>
          </a:xfrm>
          <a:custGeom>
            <a:avLst/>
            <a:gdLst>
              <a:gd name="connsiteX0" fmla="*/ 0 w 480496"/>
              <a:gd name="connsiteY0" fmla="*/ 264273 h 480496"/>
              <a:gd name="connsiteX1" fmla="*/ 108112 w 480496"/>
              <a:gd name="connsiteY1" fmla="*/ 264273 h 480496"/>
              <a:gd name="connsiteX2" fmla="*/ 108112 w 480496"/>
              <a:gd name="connsiteY2" fmla="*/ 0 h 480496"/>
              <a:gd name="connsiteX3" fmla="*/ 372384 w 480496"/>
              <a:gd name="connsiteY3" fmla="*/ 0 h 480496"/>
              <a:gd name="connsiteX4" fmla="*/ 372384 w 480496"/>
              <a:gd name="connsiteY4" fmla="*/ 264273 h 480496"/>
              <a:gd name="connsiteX5" fmla="*/ 480496 w 480496"/>
              <a:gd name="connsiteY5" fmla="*/ 264273 h 480496"/>
              <a:gd name="connsiteX6" fmla="*/ 240248 w 480496"/>
              <a:gd name="connsiteY6" fmla="*/ 480496 h 480496"/>
              <a:gd name="connsiteX7" fmla="*/ 0 w 480496"/>
              <a:gd name="connsiteY7" fmla="*/ 264273 h 48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496" h="480496">
                <a:moveTo>
                  <a:pt x="0" y="264273"/>
                </a:moveTo>
                <a:lnTo>
                  <a:pt x="108112" y="264273"/>
                </a:lnTo>
                <a:lnTo>
                  <a:pt x="108112" y="0"/>
                </a:lnTo>
                <a:lnTo>
                  <a:pt x="372384" y="0"/>
                </a:lnTo>
                <a:lnTo>
                  <a:pt x="372384" y="264273"/>
                </a:lnTo>
                <a:lnTo>
                  <a:pt x="480496" y="264273"/>
                </a:lnTo>
                <a:lnTo>
                  <a:pt x="240248" y="480496"/>
                </a:lnTo>
                <a:lnTo>
                  <a:pt x="0" y="264273"/>
                </a:lnTo>
                <a:close/>
              </a:path>
            </a:pathLst>
          </a:custGeom>
          <a:ln>
            <a:solidFill>
              <a:schemeClr val="accent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4782" tIns="26670" rIns="134782" bIns="145593" numCol="1" spcCol="1270" anchor="ctr" anchorCtr="0">
            <a:noAutofit/>
          </a:bodyPr>
          <a:lstStyle/>
          <a:p>
            <a:pPr algn="ctr" defTabSz="933450">
              <a:lnSpc>
                <a:spcPct val="90000"/>
              </a:lnSpc>
              <a:spcBef>
                <a:spcPct val="0"/>
              </a:spcBef>
              <a:spcAft>
                <a:spcPct val="35000"/>
              </a:spcAft>
            </a:pPr>
            <a:endParaRPr lang="es-CO" sz="2100"/>
          </a:p>
        </p:txBody>
      </p:sp>
      <p:sp>
        <p:nvSpPr>
          <p:cNvPr id="87" name="Forma libre 86"/>
          <p:cNvSpPr/>
          <p:nvPr/>
        </p:nvSpPr>
        <p:spPr>
          <a:xfrm>
            <a:off x="3790402" y="3288455"/>
            <a:ext cx="238113" cy="387224"/>
          </a:xfrm>
          <a:custGeom>
            <a:avLst/>
            <a:gdLst>
              <a:gd name="connsiteX0" fmla="*/ 0 w 480496"/>
              <a:gd name="connsiteY0" fmla="*/ 264273 h 480496"/>
              <a:gd name="connsiteX1" fmla="*/ 108112 w 480496"/>
              <a:gd name="connsiteY1" fmla="*/ 264273 h 480496"/>
              <a:gd name="connsiteX2" fmla="*/ 108112 w 480496"/>
              <a:gd name="connsiteY2" fmla="*/ 0 h 480496"/>
              <a:gd name="connsiteX3" fmla="*/ 372384 w 480496"/>
              <a:gd name="connsiteY3" fmla="*/ 0 h 480496"/>
              <a:gd name="connsiteX4" fmla="*/ 372384 w 480496"/>
              <a:gd name="connsiteY4" fmla="*/ 264273 h 480496"/>
              <a:gd name="connsiteX5" fmla="*/ 480496 w 480496"/>
              <a:gd name="connsiteY5" fmla="*/ 264273 h 480496"/>
              <a:gd name="connsiteX6" fmla="*/ 240248 w 480496"/>
              <a:gd name="connsiteY6" fmla="*/ 480496 h 480496"/>
              <a:gd name="connsiteX7" fmla="*/ 0 w 480496"/>
              <a:gd name="connsiteY7" fmla="*/ 264273 h 48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496" h="480496">
                <a:moveTo>
                  <a:pt x="0" y="264273"/>
                </a:moveTo>
                <a:lnTo>
                  <a:pt x="108112" y="264273"/>
                </a:lnTo>
                <a:lnTo>
                  <a:pt x="108112" y="0"/>
                </a:lnTo>
                <a:lnTo>
                  <a:pt x="372384" y="0"/>
                </a:lnTo>
                <a:lnTo>
                  <a:pt x="372384" y="264273"/>
                </a:lnTo>
                <a:lnTo>
                  <a:pt x="480496" y="264273"/>
                </a:lnTo>
                <a:lnTo>
                  <a:pt x="240248" y="480496"/>
                </a:lnTo>
                <a:lnTo>
                  <a:pt x="0" y="264273"/>
                </a:lnTo>
                <a:close/>
              </a:path>
            </a:pathLst>
          </a:custGeom>
          <a:ln>
            <a:solidFill>
              <a:schemeClr val="accent1">
                <a:lumMod val="7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4782" tIns="26670" rIns="134782" bIns="145593" numCol="1" spcCol="1270" anchor="ctr" anchorCtr="0">
            <a:noAutofit/>
          </a:bodyPr>
          <a:lstStyle/>
          <a:p>
            <a:pPr algn="ctr" defTabSz="933450">
              <a:lnSpc>
                <a:spcPct val="90000"/>
              </a:lnSpc>
              <a:spcBef>
                <a:spcPct val="0"/>
              </a:spcBef>
              <a:spcAft>
                <a:spcPct val="35000"/>
              </a:spcAft>
            </a:pPr>
            <a:endParaRPr lang="es-CO" sz="2100"/>
          </a:p>
        </p:txBody>
      </p:sp>
      <p:sp>
        <p:nvSpPr>
          <p:cNvPr id="88" name="Forma libre 87"/>
          <p:cNvSpPr/>
          <p:nvPr/>
        </p:nvSpPr>
        <p:spPr>
          <a:xfrm>
            <a:off x="5574839" y="4538104"/>
            <a:ext cx="302560" cy="467161"/>
          </a:xfrm>
          <a:custGeom>
            <a:avLst/>
            <a:gdLst>
              <a:gd name="connsiteX0" fmla="*/ 0 w 480496"/>
              <a:gd name="connsiteY0" fmla="*/ 264273 h 480496"/>
              <a:gd name="connsiteX1" fmla="*/ 108112 w 480496"/>
              <a:gd name="connsiteY1" fmla="*/ 264273 h 480496"/>
              <a:gd name="connsiteX2" fmla="*/ 108112 w 480496"/>
              <a:gd name="connsiteY2" fmla="*/ 0 h 480496"/>
              <a:gd name="connsiteX3" fmla="*/ 372384 w 480496"/>
              <a:gd name="connsiteY3" fmla="*/ 0 h 480496"/>
              <a:gd name="connsiteX4" fmla="*/ 372384 w 480496"/>
              <a:gd name="connsiteY4" fmla="*/ 264273 h 480496"/>
              <a:gd name="connsiteX5" fmla="*/ 480496 w 480496"/>
              <a:gd name="connsiteY5" fmla="*/ 264273 h 480496"/>
              <a:gd name="connsiteX6" fmla="*/ 240248 w 480496"/>
              <a:gd name="connsiteY6" fmla="*/ 480496 h 480496"/>
              <a:gd name="connsiteX7" fmla="*/ 0 w 480496"/>
              <a:gd name="connsiteY7" fmla="*/ 264273 h 48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496" h="480496">
                <a:moveTo>
                  <a:pt x="0" y="264273"/>
                </a:moveTo>
                <a:lnTo>
                  <a:pt x="108112" y="264273"/>
                </a:lnTo>
                <a:lnTo>
                  <a:pt x="108112" y="0"/>
                </a:lnTo>
                <a:lnTo>
                  <a:pt x="372384" y="0"/>
                </a:lnTo>
                <a:lnTo>
                  <a:pt x="372384" y="264273"/>
                </a:lnTo>
                <a:lnTo>
                  <a:pt x="480496" y="264273"/>
                </a:lnTo>
                <a:lnTo>
                  <a:pt x="240248" y="480496"/>
                </a:lnTo>
                <a:lnTo>
                  <a:pt x="0" y="264273"/>
                </a:lnTo>
                <a:close/>
              </a:path>
            </a:pathLst>
          </a:custGeom>
          <a:ln>
            <a:solidFill>
              <a:schemeClr val="accent2">
                <a:lumMod val="75000"/>
                <a:alpha val="90000"/>
              </a:schemeClr>
            </a:solidFill>
          </a:ln>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4782" tIns="26670" rIns="134782" bIns="145593" numCol="1" spcCol="1270" anchor="ctr" anchorCtr="0">
            <a:noAutofit/>
          </a:bodyPr>
          <a:lstStyle/>
          <a:p>
            <a:pPr algn="ctr" defTabSz="933450">
              <a:lnSpc>
                <a:spcPct val="90000"/>
              </a:lnSpc>
              <a:spcBef>
                <a:spcPct val="0"/>
              </a:spcBef>
              <a:spcAft>
                <a:spcPct val="35000"/>
              </a:spcAft>
            </a:pPr>
            <a:endParaRPr lang="es-CO" sz="2100"/>
          </a:p>
        </p:txBody>
      </p:sp>
    </p:spTree>
    <p:extLst>
      <p:ext uri="{BB962C8B-B14F-4D97-AF65-F5344CB8AC3E}">
        <p14:creationId xmlns:p14="http://schemas.microsoft.com/office/powerpoint/2010/main" val="3029481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23528" y="877150"/>
            <a:ext cx="8340725" cy="5198346"/>
          </a:xfrm>
          <a:prstGeom prst="rect">
            <a:avLst/>
          </a:prstGeom>
          <a:noFill/>
          <a:ln w="9525">
            <a:noFill/>
            <a:miter lim="800000"/>
            <a:headEnd/>
            <a:tailEnd/>
          </a:ln>
        </p:spPr>
        <p:txBody>
          <a:bodyPr>
            <a:spAutoFit/>
          </a:bodyPr>
          <a:lstStyle/>
          <a:p>
            <a:pPr algn="just"/>
            <a:r>
              <a:rPr lang="es-ES" sz="1580" b="1" dirty="0"/>
              <a:t>ARTÍCULO  13.- </a:t>
            </a:r>
            <a:r>
              <a:rPr lang="es-ES" sz="1580" b="1" i="1" dirty="0"/>
              <a:t>Adición del artículo 2.8.1.5.11. al Capítulo 5, Título 1, Parte 8 del Libro 2 del Decreto 1068 de 2015.</a:t>
            </a:r>
            <a:r>
              <a:rPr lang="es-ES" sz="1580" dirty="0"/>
              <a:t> Adiciónese el artículo 2.8.1.5.11 al Capítulo 5, Título 1, Parte 8 del Libro 2 del Decreto 1068 de 2015, Único Reglamentario del Sector Hacienda y Crédito Público, con el siguiente artículo transitorio:</a:t>
            </a:r>
          </a:p>
          <a:p>
            <a:pPr algn="just"/>
            <a:r>
              <a:rPr lang="es-ES" sz="1580" dirty="0"/>
              <a:t> </a:t>
            </a:r>
          </a:p>
          <a:p>
            <a:pPr algn="just"/>
            <a:r>
              <a:rPr lang="es-ES" sz="1580" dirty="0"/>
              <a:t>"</a:t>
            </a:r>
            <a:r>
              <a:rPr lang="es-ES" sz="1580" b="1" dirty="0"/>
              <a:t>ARTÍCULO  2.8.1.5.11.</a:t>
            </a:r>
            <a:r>
              <a:rPr lang="es-ES" sz="1580" dirty="0"/>
              <a:t> </a:t>
            </a:r>
            <a:r>
              <a:rPr lang="es-ES" sz="1580" b="1" i="1" dirty="0"/>
              <a:t>Normas transitorias relacionadas con el Catálogo de Clasificación Presupuestal - CCP.</a:t>
            </a:r>
            <a:r>
              <a:rPr lang="es-ES" sz="1580" dirty="0"/>
              <a:t> Las solicitudes de estudio de </a:t>
            </a:r>
            <a:r>
              <a:rPr lang="es-ES" sz="1580" b="1" i="1" dirty="0"/>
              <a:t>autorización de vigencias futuras </a:t>
            </a:r>
            <a:r>
              <a:rPr lang="es-ES" sz="1580" dirty="0"/>
              <a:t>y las otorgadas con anterioridad al 2018 para su ejecución a partir del 2019 deberán clasificarse de acuerdo con lo establecido en el artículo 2.8.1.5.2. La Dirección General del Presupuesto Público Nacional establecerá los mecanismos en coordinación con la Dirección de Inversiones y Finanzas Públicas para la homologación de las mismas a los términos del nuevo catálogo de clasificación presupuestal.</a:t>
            </a:r>
          </a:p>
          <a:p>
            <a:pPr algn="just"/>
            <a:r>
              <a:rPr lang="es-ES" sz="1580" dirty="0"/>
              <a:t> </a:t>
            </a:r>
          </a:p>
          <a:p>
            <a:pPr algn="just"/>
            <a:r>
              <a:rPr lang="es-ES" sz="1580" dirty="0"/>
              <a:t>Los nuevos rubros presupuestales que se generen por el ajuste de la clasificación presupuestal estarán asociados a los rubros anteriores, de tal manera, que estos nuevos rubros presupuestales soporten los actos administrativos generados por las vigencias futuras autorizadas y se autorice el "Pago Pasivos exigibles - Vigencias Expiradas" que cumplan las condiciones para atender el gasto durante la ejecución del presupuesto.</a:t>
            </a:r>
          </a:p>
          <a:p>
            <a:pPr algn="just"/>
            <a:r>
              <a:rPr lang="es-ES" sz="1580" dirty="0"/>
              <a:t> </a:t>
            </a:r>
          </a:p>
          <a:p>
            <a:pPr algn="just"/>
            <a:r>
              <a:rPr lang="es-ES" sz="1580" b="1" i="1" u="sng" dirty="0"/>
              <a:t>Las reservas presupuestales y las cuentas por pagar de la vigencia 2018 que se constituyan para su ejecución en 2019 se harán con el catálogo anterior y su gestión durante la vigencia 2019 se realizará mediante la homologación de las mismas a los términos del nuevo clasificador."</a:t>
            </a:r>
          </a:p>
        </p:txBody>
      </p:sp>
      <p:sp>
        <p:nvSpPr>
          <p:cNvPr id="2" name="CuadroTexto 1"/>
          <p:cNvSpPr txBox="1"/>
          <p:nvPr/>
        </p:nvSpPr>
        <p:spPr>
          <a:xfrm>
            <a:off x="323528" y="381964"/>
            <a:ext cx="2804486" cy="646331"/>
          </a:xfrm>
          <a:prstGeom prst="rect">
            <a:avLst/>
          </a:prstGeom>
          <a:noFill/>
        </p:spPr>
        <p:txBody>
          <a:bodyPr wrap="none" rtlCol="0">
            <a:spAutoFit/>
          </a:bodyPr>
          <a:lstStyle/>
          <a:p>
            <a:r>
              <a:rPr lang="es-CO" b="1" dirty="0">
                <a:solidFill>
                  <a:srgbClr val="0070C0"/>
                </a:solidFill>
                <a:latin typeface="Arial Black" panose="020B0A04020102020204" pitchFamily="34" charset="0"/>
              </a:rPr>
              <a:t>Decreto 412 de 2018</a:t>
            </a:r>
          </a:p>
          <a:p>
            <a:endParaRPr lang="es-CO" dirty="0">
              <a:solidFill>
                <a:srgbClr val="0070C0"/>
              </a:solidFill>
            </a:endParaRPr>
          </a:p>
        </p:txBody>
      </p:sp>
    </p:spTree>
    <p:extLst>
      <p:ext uri="{BB962C8B-B14F-4D97-AF65-F5344CB8AC3E}">
        <p14:creationId xmlns:p14="http://schemas.microsoft.com/office/powerpoint/2010/main" val="2111867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23528" y="958175"/>
            <a:ext cx="8340725" cy="5078313"/>
          </a:xfrm>
          <a:prstGeom prst="rect">
            <a:avLst/>
          </a:prstGeom>
          <a:noFill/>
          <a:ln w="9525">
            <a:noFill/>
            <a:miter lim="800000"/>
            <a:headEnd/>
            <a:tailEnd/>
          </a:ln>
        </p:spPr>
        <p:txBody>
          <a:bodyPr>
            <a:spAutoFit/>
          </a:bodyPr>
          <a:lstStyle/>
          <a:p>
            <a:pPr algn="just"/>
            <a:r>
              <a:rPr lang="es-ES" b="1" dirty="0"/>
              <a:t>ARTÍCULO  14.-</a:t>
            </a:r>
            <a:r>
              <a:rPr lang="es-ES" dirty="0"/>
              <a:t> </a:t>
            </a:r>
            <a:r>
              <a:rPr lang="es-ES" b="1" i="1" dirty="0"/>
              <a:t>Modificación del artículo 2.8.1.7.5. del Capítulo 7, Título 1, Parte 8 del libro 2 del Decreto 1068 de 2015.</a:t>
            </a:r>
            <a:r>
              <a:rPr lang="es-ES" dirty="0"/>
              <a:t>Modifíquese el artículo 2.8.1.7.5. del Capítulo 7, Título 1, Parte 8 del libro 2 del Decreto 1068 de 2015, Único Reglamentario del Sector Hacienda y Crédito Público, el cual quedará así:</a:t>
            </a:r>
          </a:p>
          <a:p>
            <a:pPr algn="just"/>
            <a:r>
              <a:rPr lang="es-ES" dirty="0"/>
              <a:t> </a:t>
            </a:r>
          </a:p>
          <a:p>
            <a:pPr algn="just"/>
            <a:r>
              <a:rPr lang="es-ES" dirty="0"/>
              <a:t>"</a:t>
            </a:r>
            <a:r>
              <a:rPr lang="es-ES" b="1" dirty="0"/>
              <a:t>ARTÍCULO  2.8.1.7.5.</a:t>
            </a:r>
            <a:r>
              <a:rPr lang="es-ES" dirty="0"/>
              <a:t> </a:t>
            </a:r>
            <a:r>
              <a:rPr lang="es-ES" b="1" i="1" dirty="0"/>
              <a:t>Registro de la ejecución presupuestal en el sistema integrado de información financiera.</a:t>
            </a:r>
            <a:r>
              <a:rPr lang="es-ES" dirty="0"/>
              <a:t> El registro de la ejecución del presupuesto de rentas y recursos de capital y del presupuesto de gastos del Presupuesto General de la Nación en el Sistema Integrado de Información Financiera SIIF Nación, deberá hacerse de conformidad con el Catálogo de Clasificación Presupuestal - CCP que establezca la Dirección General del Presupuesto Público Nacional del Ministerio de Hacienda y Crédito Público y en los tiempos que permitan conocer la situación de las finanzas con mayor cercanía al momento de generarse el hecho económico.</a:t>
            </a:r>
          </a:p>
          <a:p>
            <a:pPr algn="just"/>
            <a:r>
              <a:rPr lang="es-ES" dirty="0"/>
              <a:t> </a:t>
            </a:r>
          </a:p>
          <a:p>
            <a:pPr algn="just"/>
            <a:r>
              <a:rPr lang="es-ES" b="1" dirty="0"/>
              <a:t>PARÁGRAFO .</a:t>
            </a:r>
            <a:r>
              <a:rPr lang="es-ES" dirty="0"/>
              <a:t> El Departamento Nacional de Planeación para lo de su competencia, tomará la información financiera de la ejecución de la inversión por proyecto y su respectiva relación con los rubros del catálogo de clasificación presupuestal, a través del Sistema Integrado de Información Financiera SIIF Nación."</a:t>
            </a:r>
          </a:p>
        </p:txBody>
      </p:sp>
      <p:sp>
        <p:nvSpPr>
          <p:cNvPr id="2" name="CuadroTexto 1"/>
          <p:cNvSpPr txBox="1"/>
          <p:nvPr/>
        </p:nvSpPr>
        <p:spPr>
          <a:xfrm>
            <a:off x="323528" y="381964"/>
            <a:ext cx="2804486" cy="646331"/>
          </a:xfrm>
          <a:prstGeom prst="rect">
            <a:avLst/>
          </a:prstGeom>
          <a:noFill/>
        </p:spPr>
        <p:txBody>
          <a:bodyPr wrap="none" rtlCol="0">
            <a:spAutoFit/>
          </a:bodyPr>
          <a:lstStyle/>
          <a:p>
            <a:r>
              <a:rPr lang="es-CO" b="1" dirty="0">
                <a:solidFill>
                  <a:srgbClr val="0070C0"/>
                </a:solidFill>
                <a:latin typeface="Arial Black" panose="020B0A04020102020204" pitchFamily="34" charset="0"/>
              </a:rPr>
              <a:t>Decreto 412 de 2018</a:t>
            </a:r>
          </a:p>
          <a:p>
            <a:endParaRPr lang="es-CO" dirty="0">
              <a:solidFill>
                <a:srgbClr val="0070C0"/>
              </a:solidFill>
            </a:endParaRPr>
          </a:p>
        </p:txBody>
      </p:sp>
    </p:spTree>
    <p:extLst>
      <p:ext uri="{BB962C8B-B14F-4D97-AF65-F5344CB8AC3E}">
        <p14:creationId xmlns:p14="http://schemas.microsoft.com/office/powerpoint/2010/main" val="2936595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23528" y="958175"/>
            <a:ext cx="8340725" cy="4955203"/>
          </a:xfrm>
          <a:prstGeom prst="rect">
            <a:avLst/>
          </a:prstGeom>
          <a:noFill/>
          <a:ln w="9525">
            <a:noFill/>
            <a:miter lim="800000"/>
            <a:headEnd/>
            <a:tailEnd/>
          </a:ln>
        </p:spPr>
        <p:txBody>
          <a:bodyPr>
            <a:spAutoFit/>
          </a:bodyPr>
          <a:lstStyle/>
          <a:p>
            <a:pPr algn="just"/>
            <a:r>
              <a:rPr lang="es-ES" sz="1580" b="1" dirty="0"/>
              <a:t>ARTÍCULO  15.-</a:t>
            </a:r>
            <a:r>
              <a:rPr lang="es-ES" sz="1580" dirty="0"/>
              <a:t> </a:t>
            </a:r>
            <a:r>
              <a:rPr lang="es-ES" sz="1580" b="1" i="1" dirty="0"/>
              <a:t>Modificación del artículo 2.8.1.7.6. del Capítulo 7, Título 1, Parte 8 del libro 2 del Decreto 1068 de 2015.</a:t>
            </a:r>
            <a:r>
              <a:rPr lang="es-ES" sz="1580" dirty="0"/>
              <a:t>Modifíquese el artículo 2.8.1.7.6. del Capítulo 7, Título 1, Parte 8 del Libro 2 del Decreto 1068 de 2015, Único Reglamentario del Sector Hacienda y Crédito Público, el cual quedará así:</a:t>
            </a:r>
          </a:p>
          <a:p>
            <a:pPr algn="just"/>
            <a:r>
              <a:rPr lang="es-ES" sz="1580" dirty="0"/>
              <a:t> </a:t>
            </a:r>
          </a:p>
          <a:p>
            <a:pPr algn="just"/>
            <a:r>
              <a:rPr lang="es-ES" sz="1580" dirty="0"/>
              <a:t>"</a:t>
            </a:r>
            <a:r>
              <a:rPr lang="es-ES" sz="1580" b="1" dirty="0"/>
              <a:t>ARTÍCULO  2.8.1.7.6. </a:t>
            </a:r>
            <a:r>
              <a:rPr lang="es-ES" sz="1580" b="1" i="1" dirty="0"/>
              <a:t>Ejecución compromisos presupuestales.</a:t>
            </a:r>
            <a:r>
              <a:rPr lang="es-ES" sz="1580" dirty="0"/>
              <a:t> Los compromisos presupuestales legalmente adquiridos, se cumplen o ejecutan, tratándose de contratos o convenios, con la recepción de los bienes y servicios, y en los demás eventos, con el cumplimiento de los requisitos que hagan exigible su pago.</a:t>
            </a:r>
          </a:p>
          <a:p>
            <a:pPr algn="just"/>
            <a:r>
              <a:rPr lang="es-ES" sz="1580" dirty="0"/>
              <a:t> </a:t>
            </a:r>
          </a:p>
          <a:p>
            <a:pPr algn="just"/>
            <a:r>
              <a:rPr lang="es-ES" sz="1580" dirty="0"/>
              <a:t>El cumplimiento de la obligación se da cuando se cuente con las exigibilidades correspondientes para su pago.</a:t>
            </a:r>
          </a:p>
          <a:p>
            <a:pPr algn="just"/>
            <a:r>
              <a:rPr lang="es-ES" sz="1580" dirty="0"/>
              <a:t> </a:t>
            </a:r>
          </a:p>
          <a:p>
            <a:pPr algn="just"/>
            <a:r>
              <a:rPr lang="es-ES" sz="1580" dirty="0"/>
              <a:t>Para pactar la recepción de bienes y servicios en vigencias siguientes a la de celebración del compromiso, se debe contar previamente con una autorización por parte de Consejo Nacional de Política Fiscal - </a:t>
            </a:r>
            <a:r>
              <a:rPr lang="es-ES" sz="1580" dirty="0" err="1"/>
              <a:t>Confis</a:t>
            </a:r>
            <a:r>
              <a:rPr lang="es-ES" sz="1580" dirty="0"/>
              <a:t> o quien este delegue, de acuerdo con lo establecido en la ley, para asumir obligaciones con cargo a presupuestos de </a:t>
            </a:r>
            <a:r>
              <a:rPr lang="es-ES" sz="1580" b="1" i="1" dirty="0"/>
              <a:t>vigencias futuras</a:t>
            </a:r>
            <a:r>
              <a:rPr lang="es-ES" sz="1580" dirty="0"/>
              <a:t>. Para tal efecto, previo a la expedición de los actos administrativos de apertura del proceso de selección de contratistas en los que se Evidencie la provisión de bienes o servicios que superen el 31 de diciembre de la respectiva vigencia fiscal, deberá contarse con dicha autorización.</a:t>
            </a:r>
          </a:p>
        </p:txBody>
      </p:sp>
      <p:sp>
        <p:nvSpPr>
          <p:cNvPr id="2" name="CuadroTexto 1"/>
          <p:cNvSpPr txBox="1"/>
          <p:nvPr/>
        </p:nvSpPr>
        <p:spPr>
          <a:xfrm>
            <a:off x="323528" y="381964"/>
            <a:ext cx="2804486" cy="646331"/>
          </a:xfrm>
          <a:prstGeom prst="rect">
            <a:avLst/>
          </a:prstGeom>
          <a:noFill/>
        </p:spPr>
        <p:txBody>
          <a:bodyPr wrap="none" rtlCol="0">
            <a:spAutoFit/>
          </a:bodyPr>
          <a:lstStyle/>
          <a:p>
            <a:r>
              <a:rPr lang="es-CO" b="1" dirty="0">
                <a:solidFill>
                  <a:srgbClr val="0070C0"/>
                </a:solidFill>
                <a:latin typeface="Arial Black" panose="020B0A04020102020204" pitchFamily="34" charset="0"/>
              </a:rPr>
              <a:t>Decreto 412 de 2018</a:t>
            </a:r>
          </a:p>
          <a:p>
            <a:endParaRPr lang="es-CO" dirty="0">
              <a:solidFill>
                <a:srgbClr val="0070C0"/>
              </a:solidFill>
            </a:endParaRPr>
          </a:p>
        </p:txBody>
      </p:sp>
    </p:spTree>
    <p:extLst>
      <p:ext uri="{BB962C8B-B14F-4D97-AF65-F5344CB8AC3E}">
        <p14:creationId xmlns:p14="http://schemas.microsoft.com/office/powerpoint/2010/main" val="1361815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23528" y="958175"/>
            <a:ext cx="8340725" cy="4524315"/>
          </a:xfrm>
          <a:prstGeom prst="rect">
            <a:avLst/>
          </a:prstGeom>
          <a:noFill/>
          <a:ln w="9525">
            <a:noFill/>
            <a:miter lim="800000"/>
            <a:headEnd/>
            <a:tailEnd/>
          </a:ln>
        </p:spPr>
        <p:txBody>
          <a:bodyPr>
            <a:spAutoFit/>
          </a:bodyPr>
          <a:lstStyle/>
          <a:p>
            <a:pPr algn="just"/>
            <a:r>
              <a:rPr lang="es-ES" sz="1600" b="1" dirty="0"/>
              <a:t>ARTÍCULO  15.-</a:t>
            </a:r>
            <a:r>
              <a:rPr lang="es-ES" sz="1600" dirty="0"/>
              <a:t> </a:t>
            </a:r>
            <a:r>
              <a:rPr lang="es-ES" sz="1600" b="1" i="1" dirty="0"/>
              <a:t>Modificación del artículo 2.8.1.7.6. del Capítulo 7, Título 1, Parte 8 del libro 2 del Decreto 1068 de 2015.</a:t>
            </a:r>
            <a:r>
              <a:rPr lang="es-ES" sz="1600" dirty="0"/>
              <a:t>Modifíquese el artículo 2.8.1.7.6. del Capítulo 7, Título 1, Parte 8 del Libro 2 del Decreto 1068 de 2015, Único Reglamentario del Sector Hacienda y Crédito Público, el cual quedará así:</a:t>
            </a:r>
          </a:p>
          <a:p>
            <a:pPr algn="just"/>
            <a:r>
              <a:rPr lang="es-ES" sz="1600" dirty="0"/>
              <a:t> </a:t>
            </a:r>
          </a:p>
          <a:p>
            <a:pPr algn="just"/>
            <a:r>
              <a:rPr lang="es-ES" sz="1600" b="1" dirty="0"/>
              <a:t>PARÁGRAFO  1.-</a:t>
            </a:r>
            <a:r>
              <a:rPr lang="es-ES" sz="1600" dirty="0"/>
              <a:t> La disponibilidad presupuestal sobre la cual se amparen procesos de selección de contratación podrá ajustarse, previo a la adjudicación y/o celebración del respectivo contrato. Para tal efecto, los órganos que hacen parte del Presupuesto General de la Nación podrán, previo a la adjudicación o celebración del respectivo contrato, modificar la disponibilidad presupuestal, esto es, la </a:t>
            </a:r>
            <a:r>
              <a:rPr lang="es-ES" sz="1600" b="1" i="1" dirty="0"/>
              <a:t>sustitución del Certificado de Disponibilidad Presupuestal por la autorización de vigencias futuras.</a:t>
            </a:r>
          </a:p>
          <a:p>
            <a:pPr algn="just"/>
            <a:r>
              <a:rPr lang="es-ES" sz="1600" dirty="0"/>
              <a:t> </a:t>
            </a:r>
          </a:p>
          <a:p>
            <a:pPr algn="just"/>
            <a:r>
              <a:rPr lang="es-ES" sz="1600" b="1" dirty="0"/>
              <a:t>PARÁGRAFO  2.-</a:t>
            </a:r>
            <a:r>
              <a:rPr lang="es-ES" sz="1600" dirty="0"/>
              <a:t> Las entidades ejecutoras del Presupuesto General de la Nación deben garantizar que, al momento de cumplir con los requisitos que hacen exigible el pago de la obligación, esta se realice al </a:t>
            </a:r>
            <a:r>
              <a:rPr lang="es-ES" sz="1600" b="1" i="1" dirty="0"/>
              <a:t>máximo nivel de desagregación aplicado del Catálogo de Clasificación Presupuestal - CCP</a:t>
            </a:r>
            <a:r>
              <a:rPr lang="es-ES" sz="1600" dirty="0"/>
              <a:t>, para lo cual deben realizar las gestiones necesarias con los prestadores y proveedores para que en la documentación soporte de cumplimiento se describa el máximo nivel de detalle del gasto contratado de acuerdo al Catálogo de Clasificación Presupuestal - CCP."</a:t>
            </a:r>
          </a:p>
        </p:txBody>
      </p:sp>
      <p:sp>
        <p:nvSpPr>
          <p:cNvPr id="2" name="CuadroTexto 1"/>
          <p:cNvSpPr txBox="1"/>
          <p:nvPr/>
        </p:nvSpPr>
        <p:spPr>
          <a:xfrm>
            <a:off x="323528" y="381964"/>
            <a:ext cx="2804486" cy="646331"/>
          </a:xfrm>
          <a:prstGeom prst="rect">
            <a:avLst/>
          </a:prstGeom>
          <a:noFill/>
        </p:spPr>
        <p:txBody>
          <a:bodyPr wrap="none" rtlCol="0">
            <a:spAutoFit/>
          </a:bodyPr>
          <a:lstStyle/>
          <a:p>
            <a:r>
              <a:rPr lang="es-CO" b="1" dirty="0">
                <a:solidFill>
                  <a:srgbClr val="0070C0"/>
                </a:solidFill>
                <a:latin typeface="Arial Black" panose="020B0A04020102020204" pitchFamily="34" charset="0"/>
              </a:rPr>
              <a:t>Decreto 412 de 2018</a:t>
            </a:r>
          </a:p>
          <a:p>
            <a:endParaRPr lang="es-CO" dirty="0">
              <a:solidFill>
                <a:srgbClr val="0070C0"/>
              </a:solidFill>
            </a:endParaRPr>
          </a:p>
        </p:txBody>
      </p:sp>
    </p:spTree>
    <p:extLst>
      <p:ext uri="{BB962C8B-B14F-4D97-AF65-F5344CB8AC3E}">
        <p14:creationId xmlns:p14="http://schemas.microsoft.com/office/powerpoint/2010/main" val="4090015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23528" y="1028295"/>
            <a:ext cx="8340725" cy="4524315"/>
          </a:xfrm>
          <a:prstGeom prst="rect">
            <a:avLst/>
          </a:prstGeom>
          <a:noFill/>
          <a:ln w="9525">
            <a:noFill/>
            <a:miter lim="800000"/>
            <a:headEnd/>
            <a:tailEnd/>
          </a:ln>
        </p:spPr>
        <p:txBody>
          <a:bodyPr>
            <a:spAutoFit/>
          </a:bodyPr>
          <a:lstStyle/>
          <a:p>
            <a:pPr algn="just"/>
            <a:r>
              <a:rPr lang="es-ES" b="1" dirty="0"/>
              <a:t>ARTÍCULO  16.</a:t>
            </a:r>
            <a:r>
              <a:rPr lang="es-ES" dirty="0"/>
              <a:t> </a:t>
            </a:r>
            <a:r>
              <a:rPr lang="es-ES" b="1" i="1" dirty="0"/>
              <a:t>Modificación del artículo 2.8.1.7.1.10. de la Sección 1, Capítulo 7, Título 1, Parte 8 del Libro 2 del Decreto 1068 de 2015.</a:t>
            </a:r>
            <a:r>
              <a:rPr lang="es-ES" dirty="0"/>
              <a:t> Modifíquese el artículo 2.8.1.7.1.10. de la Sección 1, Capítulo 7, Título 1, Parte 8 del Libro 2 del Decreto 1068 de 2015, Único Reglamentario del Sector Hacienda y Crédito Público, el cual quedará así:</a:t>
            </a:r>
          </a:p>
          <a:p>
            <a:pPr algn="just"/>
            <a:r>
              <a:rPr lang="es-ES" dirty="0"/>
              <a:t> </a:t>
            </a:r>
          </a:p>
          <a:p>
            <a:pPr algn="just"/>
            <a:r>
              <a:rPr lang="es-ES" dirty="0"/>
              <a:t>"</a:t>
            </a:r>
            <a:r>
              <a:rPr lang="es-ES" b="1" dirty="0"/>
              <a:t>ARTÍCULO  2.8.1.7.1.10</a:t>
            </a:r>
            <a:r>
              <a:rPr lang="es-ES" b="1" i="1" dirty="0"/>
              <a:t>. Caducidad de las vigencias futuras y los avales fiscales.</a:t>
            </a:r>
            <a:r>
              <a:rPr lang="es-ES" dirty="0"/>
              <a:t> Los cupos anuales autorizados para asumir compromisos de vigencias futuras no utilizados a 31 de diciembre de cada año caducan sin excepción. En consecuencia, los órganos deberán registrar en el Sistema Integrado de Información Financiera SIIF Nación a más tardar el 31 de diciembre de cada año la utilización de los cupos autorizados, operación que refleja la utilización de los cupos autorizados dentro de la vigencia.</a:t>
            </a:r>
          </a:p>
          <a:p>
            <a:pPr algn="just"/>
            <a:r>
              <a:rPr lang="es-ES" dirty="0"/>
              <a:t> </a:t>
            </a:r>
          </a:p>
          <a:p>
            <a:pPr algn="just"/>
            <a:r>
              <a:rPr lang="es-ES" dirty="0"/>
              <a:t>Las entidades con avales fiscales otorgados deberán tramitar solicitud de autorización de vigencia futura dentro de la misma vigencia fiscal del otorgamiento, en caso contrario deberán iniciar nuevamente trámite de solicitud de otorgamiento del aval fiscal."</a:t>
            </a:r>
          </a:p>
        </p:txBody>
      </p:sp>
      <p:sp>
        <p:nvSpPr>
          <p:cNvPr id="2" name="CuadroTexto 1"/>
          <p:cNvSpPr txBox="1"/>
          <p:nvPr/>
        </p:nvSpPr>
        <p:spPr>
          <a:xfrm>
            <a:off x="323528" y="381964"/>
            <a:ext cx="2804486" cy="646331"/>
          </a:xfrm>
          <a:prstGeom prst="rect">
            <a:avLst/>
          </a:prstGeom>
          <a:noFill/>
        </p:spPr>
        <p:txBody>
          <a:bodyPr wrap="none" rtlCol="0">
            <a:spAutoFit/>
          </a:bodyPr>
          <a:lstStyle/>
          <a:p>
            <a:r>
              <a:rPr lang="es-CO" b="1" dirty="0">
                <a:solidFill>
                  <a:srgbClr val="0070C0"/>
                </a:solidFill>
                <a:latin typeface="Arial Black" panose="020B0A04020102020204" pitchFamily="34" charset="0"/>
              </a:rPr>
              <a:t>Decreto 412 de 2018</a:t>
            </a:r>
          </a:p>
          <a:p>
            <a:endParaRPr lang="es-CO" dirty="0">
              <a:solidFill>
                <a:srgbClr val="0070C0"/>
              </a:solidFill>
            </a:endParaRPr>
          </a:p>
        </p:txBody>
      </p:sp>
    </p:spTree>
    <p:extLst>
      <p:ext uri="{BB962C8B-B14F-4D97-AF65-F5344CB8AC3E}">
        <p14:creationId xmlns:p14="http://schemas.microsoft.com/office/powerpoint/2010/main" val="918781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23528" y="1028295"/>
            <a:ext cx="8340725" cy="4247317"/>
          </a:xfrm>
          <a:prstGeom prst="rect">
            <a:avLst/>
          </a:prstGeom>
          <a:noFill/>
          <a:ln w="9525">
            <a:noFill/>
            <a:miter lim="800000"/>
            <a:headEnd/>
            <a:tailEnd/>
          </a:ln>
        </p:spPr>
        <p:txBody>
          <a:bodyPr>
            <a:spAutoFit/>
          </a:bodyPr>
          <a:lstStyle/>
          <a:p>
            <a:pPr algn="just"/>
            <a:r>
              <a:rPr lang="es-ES" b="1" dirty="0"/>
              <a:t>ARTÍCULO  17.</a:t>
            </a:r>
            <a:r>
              <a:rPr lang="es-ES" dirty="0"/>
              <a:t> </a:t>
            </a:r>
            <a:r>
              <a:rPr lang="es-ES" b="1" i="1" dirty="0"/>
              <a:t>Modificación del artículo </a:t>
            </a:r>
            <a:r>
              <a:rPr lang="es-ES" b="1" i="1" dirty="0">
                <a:hlinkClick r:id="rId2"/>
              </a:rPr>
              <a:t>2.8.1.7.3.2</a:t>
            </a:r>
            <a:r>
              <a:rPr lang="es-ES" b="1" i="1" dirty="0"/>
              <a:t>. de la Sección 3, Capítulo 7, Título 1, Parte 8 del Libro 2 del Decreto 1068 de 2015.</a:t>
            </a:r>
            <a:r>
              <a:rPr lang="es-ES" dirty="0"/>
              <a:t> Modifíquese el artículo 2.8.1.7.3.2. de la Sección 3, Capítulo 7, Título 1, Parte 8 del Libro 2 del Decreto 1068 de 2015, Único Reglamentario del Sector Hacienda y Crédito Público, el cual quedará así:</a:t>
            </a:r>
          </a:p>
          <a:p>
            <a:pPr algn="just"/>
            <a:r>
              <a:rPr lang="es-ES" dirty="0"/>
              <a:t> </a:t>
            </a:r>
          </a:p>
          <a:p>
            <a:pPr algn="just"/>
            <a:r>
              <a:rPr lang="es-ES" dirty="0"/>
              <a:t>"</a:t>
            </a:r>
            <a:r>
              <a:rPr lang="es-ES" b="1" dirty="0"/>
              <a:t>ARTÍCULO  2.8.1.7.3.2.</a:t>
            </a:r>
            <a:r>
              <a:rPr lang="es-ES" dirty="0"/>
              <a:t> </a:t>
            </a:r>
            <a:r>
              <a:rPr lang="es-ES" b="1" i="1" dirty="0"/>
              <a:t>Constitución de reservas presupuestales y cuentas por pagar.</a:t>
            </a:r>
            <a:r>
              <a:rPr lang="es-ES" dirty="0"/>
              <a:t> A más tardar el 20 de enero de cada año, los órganos que conforman el Presupuesto General de la Nación constituirán las reservas presupuestales y cuentas por pagar de la respectiva sección presupuestal correspondientes a la vigencia fiscal anterior, de conformidad con los saldos registrados a 31 de diciembre a través del Sistema Integrado de Información Financiera SIIF Nación. En dicho plazo, solo se podrán efectuar los ajustes a que haya lugar para la constitución de las reserves presupuestales y de las cuentas por pagar, sin que </a:t>
            </a:r>
            <a:r>
              <a:rPr lang="es-ES" b="1" i="1" dirty="0"/>
              <a:t>en ningún caso se puedan registrar nuevos compromisos ni obligaciones.</a:t>
            </a:r>
          </a:p>
          <a:p>
            <a:r>
              <a:rPr lang="es-ES" dirty="0"/>
              <a:t> </a:t>
            </a:r>
          </a:p>
        </p:txBody>
      </p:sp>
      <p:sp>
        <p:nvSpPr>
          <p:cNvPr id="2" name="CuadroTexto 1"/>
          <p:cNvSpPr txBox="1"/>
          <p:nvPr/>
        </p:nvSpPr>
        <p:spPr>
          <a:xfrm>
            <a:off x="323528" y="381964"/>
            <a:ext cx="2804486" cy="646331"/>
          </a:xfrm>
          <a:prstGeom prst="rect">
            <a:avLst/>
          </a:prstGeom>
          <a:noFill/>
        </p:spPr>
        <p:txBody>
          <a:bodyPr wrap="none" rtlCol="0">
            <a:spAutoFit/>
          </a:bodyPr>
          <a:lstStyle/>
          <a:p>
            <a:r>
              <a:rPr lang="es-CO" b="1" dirty="0">
                <a:solidFill>
                  <a:srgbClr val="0070C0"/>
                </a:solidFill>
                <a:latin typeface="Arial Black" panose="020B0A04020102020204" pitchFamily="34" charset="0"/>
              </a:rPr>
              <a:t>Decreto 412 de 2018</a:t>
            </a:r>
          </a:p>
          <a:p>
            <a:endParaRPr lang="es-CO" dirty="0">
              <a:solidFill>
                <a:srgbClr val="0070C0"/>
              </a:solidFill>
            </a:endParaRPr>
          </a:p>
        </p:txBody>
      </p:sp>
    </p:spTree>
    <p:extLst>
      <p:ext uri="{BB962C8B-B14F-4D97-AF65-F5344CB8AC3E}">
        <p14:creationId xmlns:p14="http://schemas.microsoft.com/office/powerpoint/2010/main" val="538559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23528" y="912545"/>
            <a:ext cx="8340725" cy="5355312"/>
          </a:xfrm>
          <a:prstGeom prst="rect">
            <a:avLst/>
          </a:prstGeom>
          <a:noFill/>
          <a:ln w="9525">
            <a:noFill/>
            <a:miter lim="800000"/>
            <a:headEnd/>
            <a:tailEnd/>
          </a:ln>
        </p:spPr>
        <p:txBody>
          <a:bodyPr>
            <a:spAutoFit/>
          </a:bodyPr>
          <a:lstStyle/>
          <a:p>
            <a:pPr algn="just"/>
            <a:endParaRPr lang="es-ES" dirty="0"/>
          </a:p>
          <a:p>
            <a:pPr algn="just"/>
            <a:r>
              <a:rPr lang="es-ES" b="1" dirty="0"/>
              <a:t>ARTÍCULO  17.</a:t>
            </a:r>
            <a:r>
              <a:rPr lang="es-ES" dirty="0"/>
              <a:t> </a:t>
            </a:r>
            <a:r>
              <a:rPr lang="es-ES" b="1" i="1" dirty="0"/>
              <a:t>Modificación del artículo </a:t>
            </a:r>
            <a:r>
              <a:rPr lang="es-ES" b="1" i="1" dirty="0">
                <a:hlinkClick r:id="rId2"/>
              </a:rPr>
              <a:t>2.8.1.7.3.2</a:t>
            </a:r>
            <a:r>
              <a:rPr lang="es-ES" b="1" i="1" dirty="0"/>
              <a:t>. de la Sección 3, Capítulo 7, Título 1, Parte 8 del Libro 2 del Decreto 1068 de 2015.</a:t>
            </a:r>
            <a:r>
              <a:rPr lang="es-ES" dirty="0"/>
              <a:t> </a:t>
            </a:r>
            <a:endParaRPr lang="es-ES" dirty="0" smtClean="0"/>
          </a:p>
          <a:p>
            <a:pPr algn="just"/>
            <a:endParaRPr lang="es-ES" dirty="0"/>
          </a:p>
          <a:p>
            <a:pPr algn="just"/>
            <a:r>
              <a:rPr lang="es-ES" dirty="0" smtClean="0"/>
              <a:t>Cumplido </a:t>
            </a:r>
            <a:r>
              <a:rPr lang="es-ES" dirty="0"/>
              <a:t>el plazo para adelantar los ajustes a que hace mención el inciso primero del presente artículo y constituidas en forma definitiva las reservas presupuestales y cuenta por pagar a través del Sistema Integrado de Información Financiera SIIF Nación, los dineros sobrantes de la Nación serán reintegrados por el ordenador del gasto y el funcionario de manejo del respectivo órgano a la Dirección General de Crédito Público y Tesoro Nacional del Ministerio de Hacienda y Crédito Público, dentro del mismo plazo.</a:t>
            </a:r>
          </a:p>
          <a:p>
            <a:pPr algn="just"/>
            <a:r>
              <a:rPr lang="es-ES" dirty="0"/>
              <a:t> </a:t>
            </a:r>
          </a:p>
          <a:p>
            <a:pPr algn="just"/>
            <a:r>
              <a:rPr lang="es-ES" dirty="0"/>
              <a:t>Las cuentas por pagar y las reservas presupuestales que no se hayan ejecutado a 31 de diciembre de la vigencia en la cual se constituyeron, expiran sin excepción. En caso de que la entidad mantenga recursos de la Nación por este concepto deben reintegrarse por el ordenador del gasto y el funcionario de manejo del respectivo órgano a la Dirección General de Crédito Público y Tesoro Nacional del Ministerio de Hacienda y Crédito Público, dentro de los primeros cinco (5) días del mes siguiente a la expiración de estas."</a:t>
            </a:r>
          </a:p>
          <a:p>
            <a:r>
              <a:rPr lang="es-ES" dirty="0"/>
              <a:t> </a:t>
            </a:r>
          </a:p>
        </p:txBody>
      </p:sp>
      <p:sp>
        <p:nvSpPr>
          <p:cNvPr id="2" name="CuadroTexto 1"/>
          <p:cNvSpPr txBox="1"/>
          <p:nvPr/>
        </p:nvSpPr>
        <p:spPr>
          <a:xfrm>
            <a:off x="323528" y="381964"/>
            <a:ext cx="2804486" cy="646331"/>
          </a:xfrm>
          <a:prstGeom prst="rect">
            <a:avLst/>
          </a:prstGeom>
          <a:noFill/>
        </p:spPr>
        <p:txBody>
          <a:bodyPr wrap="none" rtlCol="0">
            <a:spAutoFit/>
          </a:bodyPr>
          <a:lstStyle/>
          <a:p>
            <a:r>
              <a:rPr lang="es-CO" b="1" dirty="0">
                <a:solidFill>
                  <a:srgbClr val="0070C0"/>
                </a:solidFill>
                <a:latin typeface="Arial Black" panose="020B0A04020102020204" pitchFamily="34" charset="0"/>
              </a:rPr>
              <a:t>Decreto 412 de 2018</a:t>
            </a:r>
          </a:p>
          <a:p>
            <a:endParaRPr lang="es-CO" dirty="0">
              <a:solidFill>
                <a:srgbClr val="0070C0"/>
              </a:solidFill>
            </a:endParaRPr>
          </a:p>
        </p:txBody>
      </p:sp>
    </p:spTree>
    <p:extLst>
      <p:ext uri="{BB962C8B-B14F-4D97-AF65-F5344CB8AC3E}">
        <p14:creationId xmlns:p14="http://schemas.microsoft.com/office/powerpoint/2010/main" val="2824180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966441B090EEA841A8A81F071B6E5E18" ma:contentTypeVersion="1" ma:contentTypeDescription="Crear nuevo documento." ma:contentTypeScope="" ma:versionID="19033ec70ff38c16f0c0abd66c499318">
  <xsd:schema xmlns:xsd="http://www.w3.org/2001/XMLSchema" xmlns:xs="http://www.w3.org/2001/XMLSchema" xmlns:p="http://schemas.microsoft.com/office/2006/metadata/properties" xmlns:ns2="aac6e9ca-a293-4c82-8e9f-9055b12d24a8" targetNamespace="http://schemas.microsoft.com/office/2006/metadata/properties" ma:root="true" ma:fieldsID="1f38904757c3521d1c311aae3803b930" ns2:_="">
    <xsd:import namespace="aac6e9ca-a293-4c82-8e9f-9055b12d24a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c6e9ca-a293-4c82-8e9f-9055b12d24a8"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182D8B-8D48-42A8-BAAB-51EFCC60BBE1}">
  <ds:schemaRefs>
    <ds:schemaRef ds:uri="http://schemas.microsoft.com/office/infopath/2007/PartnerControls"/>
    <ds:schemaRef ds:uri="http://purl.org/dc/terms/"/>
    <ds:schemaRef ds:uri="aac6e9ca-a293-4c82-8e9f-9055b12d24a8"/>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purl.org/dc/dcmitype/"/>
    <ds:schemaRef ds:uri="http://purl.org/dc/elements/1.1/"/>
  </ds:schemaRefs>
</ds:datastoreItem>
</file>

<file path=customXml/itemProps2.xml><?xml version="1.0" encoding="utf-8"?>
<ds:datastoreItem xmlns:ds="http://schemas.openxmlformats.org/officeDocument/2006/customXml" ds:itemID="{50936D47-7AC4-4C78-8308-6AC6AEE668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c6e9ca-a293-4c82-8e9f-9055b12d24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55AA9C-03BD-4C28-845B-F60483E5BA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5773</TotalTime>
  <Words>166</Words>
  <Application>Microsoft Office PowerPoint</Application>
  <PresentationFormat>Presentación en pantalla (4:3)</PresentationFormat>
  <Paragraphs>96</Paragraphs>
  <Slides>27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27</vt:i4>
      </vt:variant>
    </vt:vector>
  </HeadingPairs>
  <TitlesOfParts>
    <vt:vector size="32" baseType="lpstr">
      <vt:lpstr>Arial</vt:lpstr>
      <vt:lpstr>Arial Black</vt:lpstr>
      <vt:lpstr>Arial Narrow</vt:lpstr>
      <vt:lpstr>Calibri</vt:lpstr>
      <vt:lpstr>Tema de Office</vt:lpstr>
      <vt:lpstr>Presentación de PowerPoint</vt:lpstr>
      <vt:lpstr>SIIF NACION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carolina rozo rodriguez</cp:lastModifiedBy>
  <cp:revision>283</cp:revision>
  <dcterms:created xsi:type="dcterms:W3CDTF">2016-08-18T15:49:56Z</dcterms:created>
  <dcterms:modified xsi:type="dcterms:W3CDTF">2018-12-04T19:59:37Z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0x010100966441B090EEA841A8A81F071B6E5E18</vt:lpwstr>
  </property>
</Properties>
</file>