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Ex1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Ex2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66" r:id="rId2"/>
    <p:sldMasterId id="2147483678" r:id="rId3"/>
    <p:sldMasterId id="2147483697" r:id="rId4"/>
  </p:sldMasterIdLst>
  <p:notesMasterIdLst>
    <p:notesMasterId r:id="rId30"/>
  </p:notesMasterIdLst>
  <p:sldIdLst>
    <p:sldId id="2146851385" r:id="rId5"/>
    <p:sldId id="257" r:id="rId6"/>
    <p:sldId id="8296" r:id="rId7"/>
    <p:sldId id="2146851388" r:id="rId8"/>
    <p:sldId id="2146851392" r:id="rId9"/>
    <p:sldId id="2146851393" r:id="rId10"/>
    <p:sldId id="2146851401" r:id="rId11"/>
    <p:sldId id="8338" r:id="rId12"/>
    <p:sldId id="2146851386" r:id="rId13"/>
    <p:sldId id="2146851384" r:id="rId14"/>
    <p:sldId id="2146851397" r:id="rId15"/>
    <p:sldId id="2146851394" r:id="rId16"/>
    <p:sldId id="2146851390" r:id="rId17"/>
    <p:sldId id="2146851391" r:id="rId18"/>
    <p:sldId id="8368" r:id="rId19"/>
    <p:sldId id="2146851375" r:id="rId20"/>
    <p:sldId id="2146851376" r:id="rId21"/>
    <p:sldId id="2146851377" r:id="rId22"/>
    <p:sldId id="2146851359" r:id="rId23"/>
    <p:sldId id="2146851360" r:id="rId24"/>
    <p:sldId id="8364" r:id="rId25"/>
    <p:sldId id="2146851370" r:id="rId26"/>
    <p:sldId id="2146851381" r:id="rId27"/>
    <p:sldId id="2146851400" r:id="rId28"/>
    <p:sldId id="2146851399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10D"/>
    <a:srgbClr val="B8CE12"/>
    <a:srgbClr val="8EA9DB"/>
    <a:srgbClr val="858585"/>
    <a:srgbClr val="B58D47"/>
    <a:srgbClr val="C55A11"/>
    <a:srgbClr val="B8CF0F"/>
    <a:srgbClr val="717276"/>
    <a:srgbClr val="CACACA"/>
    <a:srgbClr val="21A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macro_minhacienda_gov_co/Documents/Monitor%20Macro/Monitor%20Macro/6%20-%20Documentos/2025/Gr&#225;ficas%20Plan%20Financiero%202025%20-%20Presentaci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1.%20Escenarios%20fiscales/1.%20Actualizaci&#243;n%20Plan%20Financiero%202025/2025-01-15%20MBF%20Act.%20PF2025.xlsm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1.%20Escenarios%20fiscales/1.%20Actualizaci&#243;n%20Plan%20Financiero%202025/2025-01-15%20MBF%20Act.%20PF2025.xlsm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3.%20Ejercicios/An&#225;lisis%20gasto/2025-02-03%20Gr&#225;ficasGast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3.%20Ejercicios/An&#225;lisis%20gasto/2025-02-03%20Gr&#225;ficasGast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3.%20Ejercicios/An&#225;lisis%20gasto/2025-02-03%20Gr&#225;ficasGast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FEPC/Modelo%20FEPC/2025/1.1.%20Actualizaci&#243;n%20PF2025/2025-01-20%20Modelo%20Proyecci&#243;n%20FEPC%20-%20versi&#243;n%20ajustar.xlsm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inhaciendagovco-my.sharepoint.com/personal/subfiscal_minhacienda_gov_co/Documents/Monitor%20Fiscal/GNC/2025/1.%20Escenarios%20fiscales/1.%20Actualizaci&#243;n%20Plan%20Financiero%202025/2025-01-15%20MBF%20Act.%20PF2025.xlsm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https://minhaciendagovco-my.sharepoint.com/personal/subfiscal_minhacienda_gov_co/Documents/Monitor%20Fiscal/GNC/2025/1.%20Escenarios%20fiscales/1.%20Actualizaci&#243;n%20Plan%20Financiero%202025/Tablas%2025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https://minhaciendagovco-my.sharepoint.com/personal/subfiscal_minhacienda_gov_co/Documents/Monitor%20Fiscal/GNC/2024/Flash/Balance%20y%20Deuda%20GNC/Documentos%20Excel/Descomposici&#243;n%20de%20la%20deuda%20Nov%20-%2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b="1">
                <a:solidFill>
                  <a:schemeClr val="tx1"/>
                </a:solidFill>
              </a:rPr>
              <a:t>Crecimiento del PIB </a:t>
            </a:r>
          </a:p>
          <a:p>
            <a:pPr>
              <a:defRPr/>
            </a:pPr>
            <a:r>
              <a:rPr lang="es-CO">
                <a:solidFill>
                  <a:schemeClr val="tx1"/>
                </a:solidFill>
              </a:rPr>
              <a:t>(Precios constantes,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2"/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3.5492048635229173E-2"/>
          <c:y val="0.18335764374423341"/>
          <c:w val="0.93888888888888888"/>
          <c:h val="0.65523376770765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'Crecimiento del PIB'!$B$1</c:f>
              <c:strCache>
                <c:ptCount val="1"/>
                <c:pt idx="0">
                  <c:v>Crecimiento del PIB real (%)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56-4DB1-B708-EDCF778AEE7A}"/>
              </c:ext>
            </c:extLst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56-4DB1-B708-EDCF778AEE7A}"/>
              </c:ext>
            </c:extLst>
          </c:dPt>
          <c:dLbls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656-4DB1-B708-EDCF778AEE7A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656-4DB1-B708-EDCF778AEE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'Crecimiento del PIB'!$A$2:$A$21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'Crecimiento del PIB'!$B$2:$B$21</c:f>
              <c:numCache>
                <c:formatCode>0.0</c:formatCode>
                <c:ptCount val="20"/>
                <c:pt idx="0">
                  <c:v>6.7168687191715426</c:v>
                </c:pt>
                <c:pt idx="1">
                  <c:v>6.7381946909073287</c:v>
                </c:pt>
                <c:pt idx="2">
                  <c:v>3.2834461861616981</c:v>
                </c:pt>
                <c:pt idx="3">
                  <c:v>1.1396486619846602</c:v>
                </c:pt>
                <c:pt idx="4">
                  <c:v>4.4946589373315637</c:v>
                </c:pt>
                <c:pt idx="5">
                  <c:v>6.9478920140574552</c:v>
                </c:pt>
                <c:pt idx="6">
                  <c:v>3.9126357519785548</c:v>
                </c:pt>
                <c:pt idx="7">
                  <c:v>5.1339935199529618</c:v>
                </c:pt>
                <c:pt idx="8">
                  <c:v>4.4990300011079398</c:v>
                </c:pt>
                <c:pt idx="9">
                  <c:v>2.9559013752739505</c:v>
                </c:pt>
                <c:pt idx="10">
                  <c:v>2.0873825016249459</c:v>
                </c:pt>
                <c:pt idx="11">
                  <c:v>1.359360867887105</c:v>
                </c:pt>
                <c:pt idx="12">
                  <c:v>2.5643242827743107</c:v>
                </c:pt>
                <c:pt idx="13">
                  <c:v>3.1868553924561782</c:v>
                </c:pt>
                <c:pt idx="14">
                  <c:v>-7.1859141376110269</c:v>
                </c:pt>
                <c:pt idx="15">
                  <c:v>10.801198190483753</c:v>
                </c:pt>
                <c:pt idx="16">
                  <c:v>7.2888838865501571</c:v>
                </c:pt>
                <c:pt idx="17">
                  <c:v>0.61042650503877471</c:v>
                </c:pt>
                <c:pt idx="18">
                  <c:v>1.822563831812829</c:v>
                </c:pt>
                <c:pt idx="19">
                  <c:v>2.5626143901653853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56-4DB1-B708-EDCF778AE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49614655"/>
        <c:axId val="149616095"/>
      </c:barChart>
      <c:catAx>
        <c:axId val="14961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9616095"/>
        <c:crosses val="autoZero"/>
        <c:auto val="1"/>
        <c:lblAlgn val="ctr"/>
        <c:lblOffset val="100"/>
        <c:noMultiLvlLbl val="0"/>
      </c:catAx>
      <c:valAx>
        <c:axId val="149616095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49614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2"/>
          </a:solidFill>
          <a:latin typeface="Century Gothic" panose="020B050202020202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20970556445297E-2"/>
          <c:y val="7.9053105635490492E-2"/>
          <c:w val="0.94913386477582029"/>
          <c:h val="0.64443352090800665"/>
        </c:manualLayout>
      </c:layout>
      <c:lineChart>
        <c:grouping val="standard"/>
        <c:varyColors val="0"/>
        <c:ser>
          <c:idx val="2"/>
          <c:order val="0"/>
          <c:tx>
            <c:v>PGN 2025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FB-4A25-B217-ADE2190EA810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FB-4A25-B217-ADE2190EA8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'Gráficos y Tablas 2025'!$B$110:$B$117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2025'!$C$110:$C$117</c:f>
              <c:numCache>
                <c:formatCode>General</c:formatCode>
                <c:ptCount val="8"/>
                <c:pt idx="5" formatCode="#,##0.0">
                  <c:v>-0.34649868669624206</c:v>
                </c:pt>
                <c:pt idx="6" formatCode="#,##0.0">
                  <c:v>-0.89989036067494954</c:v>
                </c:pt>
                <c:pt idx="7" formatCode="#,##0.0">
                  <c:v>-6.8245275081210741E-2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EFB-4A25-B217-ADE2190EA810}"/>
            </c:ext>
          </c:extLst>
        </c:ser>
        <c:ser>
          <c:idx val="3"/>
          <c:order val="1"/>
          <c:tx>
            <c:v>Act. PF 2025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044-4658-896C-098F847F9F16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044-4658-896C-098F847F9F16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FB-4A25-B217-ADE2190EA810}"/>
                </c:ext>
              </c:extLst>
            </c:dLbl>
            <c:dLbl>
              <c:idx val="7"/>
              <c:layout>
                <c:manualLayout>
                  <c:x val="-1.5749568211323485E-2"/>
                  <c:y val="8.30356392564028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FB-4A25-B217-ADE2190EA8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'Gráficos y Tablas 2025'!$B$110:$B$117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2025'!$D$110:$D$117</c:f>
              <c:numCache>
                <c:formatCode>#,##0.0</c:formatCode>
                <c:ptCount val="8"/>
                <c:pt idx="0">
                  <c:v>-0.28769603353860967</c:v>
                </c:pt>
                <c:pt idx="1">
                  <c:v>0.44825910526369672</c:v>
                </c:pt>
                <c:pt idx="2">
                  <c:v>-4.9502564629567809</c:v>
                </c:pt>
                <c:pt idx="3">
                  <c:v>-3.6449923214201587</c:v>
                </c:pt>
                <c:pt idx="4">
                  <c:v>-0.98073418369267529</c:v>
                </c:pt>
                <c:pt idx="5">
                  <c:v>-0.34649868669624206</c:v>
                </c:pt>
                <c:pt idx="6">
                  <c:v>-2.4304678126472674</c:v>
                </c:pt>
                <c:pt idx="7">
                  <c:v>-0.24830599376694806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DEFB-4A25-B217-ADE2190EA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4194016"/>
        <c:axId val="1374197344"/>
        <c:extLst>
          <c:ext xmlns:c15="http://schemas.microsoft.com/office/drawing/2012/chart" uri="{02D57815-91ED-43cb-92C2-25804820EDAC}">
            <c15:filteredLine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'Gráficos y Tablas 2025'!$E$109</c15:sqref>
                        </c15:formulaRef>
                      </c:ext>
                    </c:extLst>
                    <c:strCache>
                      <c:ptCount val="1"/>
                      <c:pt idx="0">
                        <c:v>Balance total PGN 2025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'Gráficos y Tablas 2025'!$B$110:$B$117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'Gráficos y Tablas 2025'!$E$110:$E$117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5" formatCode="#,##0.0">
                        <c:v>-4.2555437040151434</c:v>
                      </c:pt>
                      <c:pt idx="6" formatCode="#,##0.0">
                        <c:v>-5.6357679853939375</c:v>
                      </c:pt>
                      <c:pt idx="7" formatCode="#,##0.0">
                        <c:v>-4.7320971949374977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E-0044-4658-896C-098F847F9F16}"/>
                  </c:ext>
                </c:extLst>
              </c15:ser>
            </c15:filteredLineSeries>
            <c15:filteredLine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'Gráficos y Tablas 2025'!$F$109</c15:sqref>
                        </c15:formulaRef>
                      </c:ext>
                    </c:extLst>
                    <c:strCache>
                      <c:ptCount val="1"/>
                      <c:pt idx="0">
                        <c:v>Balance total PF 2025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'Gráficos y Tablas 2025'!$B$110:$B$117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'Gráficos y Tablas 2025'!$F$110:$F$117</c15:sqref>
                        </c15:formulaRef>
                      </c:ext>
                    </c:extLst>
                    <c:numCache>
                      <c:formatCode>#,##0.0</c:formatCode>
                      <c:ptCount val="8"/>
                      <c:pt idx="0">
                        <c:v>-3.0690539949663482</c:v>
                      </c:pt>
                      <c:pt idx="1">
                        <c:v>-2.4572516375339579</c:v>
                      </c:pt>
                      <c:pt idx="2">
                        <c:v>-7.7882506350351308</c:v>
                      </c:pt>
                      <c:pt idx="3">
                        <c:v>-6.9718755141907867</c:v>
                      </c:pt>
                      <c:pt idx="4">
                        <c:v>-5.2782653440869352</c:v>
                      </c:pt>
                      <c:pt idx="5">
                        <c:v>-4.2555437040151434</c:v>
                      </c:pt>
                      <c:pt idx="6">
                        <c:v>-6.8459786880003151</c:v>
                      </c:pt>
                      <c:pt idx="7">
                        <c:v>-5.0912557821878188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044-4658-896C-098F847F9F16}"/>
                  </c:ext>
                </c:extLst>
              </c15:ser>
            </c15:filteredLineSeries>
          </c:ext>
        </c:extLst>
      </c:lineChart>
      <c:catAx>
        <c:axId val="137419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E8E8E8">
                <a:lumMod val="9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374197344"/>
        <c:crosses val="autoZero"/>
        <c:auto val="1"/>
        <c:lblAlgn val="ctr"/>
        <c:lblOffset val="100"/>
        <c:noMultiLvlLbl val="0"/>
      </c:catAx>
      <c:valAx>
        <c:axId val="1374197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419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119060185924232"/>
          <c:w val="1"/>
          <c:h val="0.142191905138328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'Gráficos y Tablas 2025'!$C$157</c:f>
              <c:strCache>
                <c:ptCount val="1"/>
                <c:pt idx="0">
                  <c:v>Deuda neta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'Gráficos y Tablas 2025'!$B$158:$B$165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2025'!$C$158:$C$165</c:f>
              <c:numCache>
                <c:formatCode>_-* #,##0.0_-;\-* #,##0.0_-;_-* "-"??_-;_-@_-</c:formatCode>
                <c:ptCount val="8"/>
                <c:pt idx="0">
                  <c:v>46.343712836609328</c:v>
                </c:pt>
                <c:pt idx="1">
                  <c:v>48.389276423088255</c:v>
                </c:pt>
                <c:pt idx="2">
                  <c:v>60.657103435081083</c:v>
                </c:pt>
                <c:pt idx="3">
                  <c:v>60.048736652970923</c:v>
                </c:pt>
                <c:pt idx="4">
                  <c:v>57.653711697947649</c:v>
                </c:pt>
                <c:pt idx="5">
                  <c:v>53.841883021156214</c:v>
                </c:pt>
                <c:pt idx="6">
                  <c:v>59.985156924039231</c:v>
                </c:pt>
                <c:pt idx="7">
                  <c:v>60.609310737923018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608-40B3-ADD5-DBC8E2F8699A}"/>
            </c:ext>
          </c:extLst>
        </c:ser>
        <c:ser>
          <c:idx val="2"/>
          <c:order val="1"/>
          <c:tx>
            <c:strRef>
              <c:f>'Gráficos y Tablas 2025'!$E$127</c:f>
              <c:strCache>
                <c:ptCount val="1"/>
                <c:pt idx="0">
                  <c:v>Ancla </c:v>
                </c:pt>
              </c:strCache>
            </c:strRef>
          </c:tx>
          <c:spPr>
            <a:ln w="28575" cap="rnd">
              <a:solidFill>
                <a:srgbClr val="B8CF0F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2.2966522576212373E-2"/>
                  <c:y val="4.8310551592827301E-2"/>
                </c:manualLayout>
              </c:layout>
              <c:tx>
                <c:rich>
                  <a:bodyPr/>
                  <a:lstStyle/>
                  <a:p>
                    <a:fld id="{86F7A0E5-29D9-41FE-B5D9-7FCCF7C9E0EB}" type="SERIESNAME">
                      <a:rPr lang="en-US" b="1" dirty="0">
                        <a:solidFill>
                          <a:schemeClr val="tx1"/>
                        </a:solidFill>
                      </a:rPr>
                      <a:pPr/>
                      <a:t>[NOMBRE DE LA SERIE]</a:t>
                    </a:fld>
                    <a:r>
                      <a:rPr lang="en-US" b="1" baseline="0">
                        <a:solidFill>
                          <a:srgbClr val="B8CE12"/>
                        </a:solidFill>
                      </a:rPr>
                      <a:t> </a:t>
                    </a:r>
                    <a:fld id="{ED808ACB-70CE-4098-BD5B-6F2598D5D4F6}" type="VALUE">
                      <a:rPr lang="en-US" baseline="0" dirty="0"/>
                      <a:pPr/>
                      <a:t>[VALOR]</a:t>
                    </a:fld>
                    <a:endParaRPr lang="en-US" b="1" baseline="0">
                      <a:solidFill>
                        <a:srgbClr val="B8CE12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08-40B3-ADD5-DBC8E2F86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 </c:separator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'Gráficos y Tablas 2025'!$B$158:$B$165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2025'!$E$128:$E$135</c:f>
              <c:numCache>
                <c:formatCode>General</c:formatCode>
                <c:ptCount val="8"/>
                <c:pt idx="0">
                  <c:v>55</c:v>
                </c:pt>
                <c:pt idx="1">
                  <c:v>55</c:v>
                </c:pt>
                <c:pt idx="2">
                  <c:v>55</c:v>
                </c:pt>
                <c:pt idx="3">
                  <c:v>55</c:v>
                </c:pt>
                <c:pt idx="4">
                  <c:v>55</c:v>
                </c:pt>
                <c:pt idx="5">
                  <c:v>55</c:v>
                </c:pt>
                <c:pt idx="6">
                  <c:v>55</c:v>
                </c:pt>
                <c:pt idx="7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08-40B3-ADD5-DBC8E2F8699A}"/>
            </c:ext>
          </c:extLst>
        </c:ser>
        <c:ser>
          <c:idx val="3"/>
          <c:order val="2"/>
          <c:tx>
            <c:strRef>
              <c:f>'Gráficos y Tablas 2025'!$F$127</c:f>
              <c:strCache>
                <c:ptCount val="1"/>
                <c:pt idx="0">
                  <c:v>Límite </c:v>
                </c:pt>
              </c:strCache>
            </c:strRef>
          </c:tx>
          <c:spPr>
            <a:ln w="28575" cap="rnd">
              <a:solidFill>
                <a:srgbClr val="92002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5.2707381404710381E-2"/>
                  <c:y val="-4.4069113401803486E-2"/>
                </c:manualLayout>
              </c:layout>
              <c:tx>
                <c:rich>
                  <a:bodyPr/>
                  <a:lstStyle/>
                  <a:p>
                    <a:r>
                      <a:rPr lang="en-US" b="1" err="1">
                        <a:solidFill>
                          <a:srgbClr val="C00000"/>
                        </a:solidFill>
                      </a:rPr>
                      <a:t>Límite</a:t>
                    </a:r>
                    <a:r>
                      <a:rPr lang="en-US" b="1">
                        <a:solidFill>
                          <a:srgbClr val="C00000"/>
                        </a:solidFill>
                      </a:rPr>
                      <a:t> 71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608-40B3-ADD5-DBC8E2F86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'Gráficos y Tablas 2025'!$B$158:$B$165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2025'!$F$128:$F$135</c:f>
              <c:numCache>
                <c:formatCode>General</c:formatCode>
                <c:ptCount val="8"/>
                <c:pt idx="0">
                  <c:v>71</c:v>
                </c:pt>
                <c:pt idx="1">
                  <c:v>71</c:v>
                </c:pt>
                <c:pt idx="2">
                  <c:v>71</c:v>
                </c:pt>
                <c:pt idx="3">
                  <c:v>71</c:v>
                </c:pt>
                <c:pt idx="4">
                  <c:v>71</c:v>
                </c:pt>
                <c:pt idx="5">
                  <c:v>71</c:v>
                </c:pt>
                <c:pt idx="6">
                  <c:v>71</c:v>
                </c:pt>
                <c:pt idx="7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08-40B3-ADD5-DBC8E2F86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5851344"/>
        <c:axId val="515856144"/>
      </c:lineChart>
      <c:catAx>
        <c:axId val="51585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515856144"/>
        <c:crosses val="autoZero"/>
        <c:auto val="1"/>
        <c:lblAlgn val="ctr"/>
        <c:lblOffset val="100"/>
        <c:noMultiLvlLbl val="0"/>
      </c:catAx>
      <c:valAx>
        <c:axId val="515856144"/>
        <c:scaling>
          <c:orientation val="minMax"/>
          <c:min val="40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515851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r>
              <a:rPr lang="es-CO" b="1">
                <a:latin typeface="Century Gothic" panose="020B0502020202020204" pitchFamily="34" charset="0"/>
                <a:ea typeface="Verdana" panose="020B0604030504040204" pitchFamily="34" charset="0"/>
              </a:rPr>
              <a:t>Inflación total </a:t>
            </a:r>
            <a:r>
              <a:rPr lang="es-CO">
                <a:latin typeface="Century Gothic" panose="020B0502020202020204" pitchFamily="34" charset="0"/>
                <a:ea typeface="Verdana" panose="020B0604030504040204" pitchFamily="34" charset="0"/>
              </a:rPr>
              <a:t>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Inflación_!$B$1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35"/>
              <c:layout>
                <c:manualLayout>
                  <c:x val="-3.0913137213992629E-2"/>
                  <c:y val="-3.4539504589279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9A-4771-AB1E-A752B20A72B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Inflación_!$A$2:$A$38</c:f>
              <c:numCache>
                <c:formatCode>mmm\-yy</c:formatCode>
                <c:ptCount val="37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  <c:pt idx="36">
                  <c:v>45992</c:v>
                </c:pt>
              </c:numCache>
            </c:numRef>
          </c:cat>
          <c:val>
            <c:numRef>
              <c:f>Inflación_!$B$2:$B$38</c:f>
              <c:numCache>
                <c:formatCode>0.0</c:formatCode>
                <c:ptCount val="37"/>
                <c:pt idx="0">
                  <c:v>6.9447134536742521</c:v>
                </c:pt>
                <c:pt idx="1">
                  <c:v>8.0052922420207562</c:v>
                </c:pt>
                <c:pt idx="2">
                  <c:v>8.5279242831641255</c:v>
                </c:pt>
                <c:pt idx="3">
                  <c:v>9.2341207493312716</c:v>
                </c:pt>
                <c:pt idx="4">
                  <c:v>9.0668073626262604</c:v>
                </c:pt>
                <c:pt idx="5">
                  <c:v>9.6738885344632894</c:v>
                </c:pt>
                <c:pt idx="6">
                  <c:v>10.205881995526505</c:v>
                </c:pt>
                <c:pt idx="7">
                  <c:v>10.833580504762971</c:v>
                </c:pt>
                <c:pt idx="8">
                  <c:v>11.437809390028084</c:v>
                </c:pt>
                <c:pt idx="9">
                  <c:v>12.22248243484424</c:v>
                </c:pt>
                <c:pt idx="10">
                  <c:v>12.528313677293665</c:v>
                </c:pt>
                <c:pt idx="11">
                  <c:v>13.12601143271827</c:v>
                </c:pt>
                <c:pt idx="12">
                  <c:v>13.250199776116741</c:v>
                </c:pt>
                <c:pt idx="13">
                  <c:v>13.279904259881173</c:v>
                </c:pt>
                <c:pt idx="14">
                  <c:v>13.341341844539864</c:v>
                </c:pt>
                <c:pt idx="15">
                  <c:v>12.820560973068956</c:v>
                </c:pt>
                <c:pt idx="16">
                  <c:v>12.364115330892757</c:v>
                </c:pt>
                <c:pt idx="17">
                  <c:v>12.132356116727857</c:v>
                </c:pt>
                <c:pt idx="18">
                  <c:v>11.786634780747701</c:v>
                </c:pt>
                <c:pt idx="19">
                  <c:v>11.432098765432087</c:v>
                </c:pt>
                <c:pt idx="20">
                  <c:v>10.992416211367544</c:v>
                </c:pt>
                <c:pt idx="21">
                  <c:v>10.476884462796521</c:v>
                </c:pt>
                <c:pt idx="22">
                  <c:v>10.147838663024274</c:v>
                </c:pt>
                <c:pt idx="23">
                  <c:v>9.2729863733416664</c:v>
                </c:pt>
                <c:pt idx="24">
                  <c:v>8.3486665653565986</c:v>
                </c:pt>
                <c:pt idx="25">
                  <c:v>7.737730061349696</c:v>
                </c:pt>
                <c:pt idx="26">
                  <c:v>7.3689003566820812</c:v>
                </c:pt>
                <c:pt idx="27">
                  <c:v>7.1686746987951659</c:v>
                </c:pt>
                <c:pt idx="28">
                  <c:v>7.1524966261808309</c:v>
                </c:pt>
                <c:pt idx="29">
                  <c:v>7.1759605322170685</c:v>
                </c:pt>
                <c:pt idx="30">
                  <c:v>6.857567869096318</c:v>
                </c:pt>
                <c:pt idx="31">
                  <c:v>6.1156658541989826</c:v>
                </c:pt>
                <c:pt idx="32">
                  <c:v>5.8139555570235775</c:v>
                </c:pt>
                <c:pt idx="33">
                  <c:v>5.4065238825205082</c:v>
                </c:pt>
                <c:pt idx="34">
                  <c:v>5.2009628711065687</c:v>
                </c:pt>
                <c:pt idx="35">
                  <c:v>5.2014410360284558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9A-4771-AB1E-A752B20A72B4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36"/>
            <c:marker>
              <c:symbol val="diamond"/>
              <c:size val="11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9A-4771-AB1E-A752B20A72B4}"/>
              </c:ext>
            </c:extLst>
          </c:dPt>
          <c:dLbls>
            <c:dLbl>
              <c:idx val="36"/>
              <c:layout>
                <c:manualLayout>
                  <c:x val="-1.0128227749549662E-2"/>
                  <c:y val="-4.927790409821435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9A-4771-AB1E-A752B20A72B4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B8CE1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Inflación_!$A$2:$A$38</c:f>
              <c:numCache>
                <c:formatCode>mmm\-yy</c:formatCode>
                <c:ptCount val="37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  <c:pt idx="36">
                  <c:v>45992</c:v>
                </c:pt>
              </c:numCache>
            </c:numRef>
          </c:cat>
          <c:val>
            <c:numRef>
              <c:f>Inflación_!$C$2:$C$38</c:f>
              <c:numCache>
                <c:formatCode>General</c:formatCode>
                <c:ptCount val="37"/>
                <c:pt idx="36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99A-4771-AB1E-A752B20A72B4}"/>
            </c:ext>
          </c:extLst>
        </c:ser>
        <c:ser>
          <c:idx val="2"/>
          <c:order val="2"/>
          <c:tx>
            <c:strRef>
              <c:f>Inflación_!$D$1</c:f>
              <c:strCache>
                <c:ptCount val="1"/>
                <c:pt idx="0">
                  <c:v>Promedio</c:v>
                </c:pt>
              </c:strCache>
            </c:strRef>
          </c:tx>
          <c:spPr>
            <a:ln w="28575" cap="rnd">
              <a:solidFill>
                <a:srgbClr val="717276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12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99A-4771-AB1E-A752B20A72B4}"/>
              </c:ext>
            </c:extLst>
          </c:dPt>
          <c:dPt>
            <c:idx val="24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99A-4771-AB1E-A752B20A72B4}"/>
              </c:ext>
            </c:extLst>
          </c:dPt>
          <c:dLbls>
            <c:dLbl>
              <c:idx val="4"/>
              <c:layout>
                <c:manualLayout>
                  <c:x val="-6.8827641855395735E-2"/>
                  <c:y val="-6.75026124042517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2022:</a:t>
                    </a:r>
                  </a:p>
                  <a:p>
                    <a:fld id="{4C590435-8875-49F8-ADA8-46A64B2BE405}" type="VALUE">
                      <a:rPr lang="en-US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99A-4771-AB1E-A752B20A72B4}"/>
                </c:ext>
              </c:extLst>
            </c:dLbl>
            <c:dLbl>
              <c:idx val="18"/>
              <c:layout>
                <c:manualLayout>
                  <c:x val="-1.8316406048935602E-2"/>
                  <c:y val="-5.76631713446226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2023:</a:t>
                    </a:r>
                  </a:p>
                  <a:p>
                    <a:fld id="{957BC112-33D0-44BC-86B7-C66346CA9380}" type="VALUE">
                      <a:rPr lang="en-US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99A-4771-AB1E-A752B20A72B4}"/>
                </c:ext>
              </c:extLst>
            </c:dLbl>
            <c:dLbl>
              <c:idx val="30"/>
              <c:layout>
                <c:manualLayout>
                  <c:x val="-2.7973649553481327E-3"/>
                  <c:y val="-6.66634690222427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2024:</a:t>
                    </a:r>
                  </a:p>
                  <a:p>
                    <a:fld id="{E7ADEC8D-5AF9-4460-97B2-BE34E2C9F2FD}" type="VALUE">
                      <a:rPr lang="en-US"/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99A-4771-AB1E-A752B20A7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17276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Inflación_!$A$2:$A$38</c:f>
              <c:numCache>
                <c:formatCode>mmm\-yy</c:formatCode>
                <c:ptCount val="37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  <c:pt idx="36">
                  <c:v>45992</c:v>
                </c:pt>
              </c:numCache>
            </c:numRef>
          </c:cat>
          <c:val>
            <c:numRef>
              <c:f>Inflación_!$D$2:$D$38</c:f>
              <c:numCache>
                <c:formatCode>0.0</c:formatCode>
                <c:ptCount val="37"/>
                <c:pt idx="0">
                  <c:v>10.150568838371141</c:v>
                </c:pt>
                <c:pt idx="1">
                  <c:v>10.150568838371141</c:v>
                </c:pt>
                <c:pt idx="2">
                  <c:v>10.150568838371141</c:v>
                </c:pt>
                <c:pt idx="3">
                  <c:v>10.150568838371141</c:v>
                </c:pt>
                <c:pt idx="4">
                  <c:v>10.150568838371141</c:v>
                </c:pt>
                <c:pt idx="5">
                  <c:v>10.150568838371141</c:v>
                </c:pt>
                <c:pt idx="6">
                  <c:v>10.150568838371141</c:v>
                </c:pt>
                <c:pt idx="7">
                  <c:v>10.150568838371141</c:v>
                </c:pt>
                <c:pt idx="8">
                  <c:v>10.150568838371141</c:v>
                </c:pt>
                <c:pt idx="9">
                  <c:v>10.150568838371141</c:v>
                </c:pt>
                <c:pt idx="10">
                  <c:v>10.150568838371141</c:v>
                </c:pt>
                <c:pt idx="11">
                  <c:v>10.150568838371141</c:v>
                </c:pt>
                <c:pt idx="12">
                  <c:v>11.774778129828094</c:v>
                </c:pt>
                <c:pt idx="13">
                  <c:v>11.774778129828094</c:v>
                </c:pt>
                <c:pt idx="14">
                  <c:v>11.774778129828094</c:v>
                </c:pt>
                <c:pt idx="15">
                  <c:v>11.774778129828094</c:v>
                </c:pt>
                <c:pt idx="16">
                  <c:v>11.774778129828094</c:v>
                </c:pt>
                <c:pt idx="17">
                  <c:v>11.774778129828094</c:v>
                </c:pt>
                <c:pt idx="18">
                  <c:v>11.774778129828094</c:v>
                </c:pt>
                <c:pt idx="19">
                  <c:v>11.774778129828094</c:v>
                </c:pt>
                <c:pt idx="20">
                  <c:v>11.774778129828094</c:v>
                </c:pt>
                <c:pt idx="21">
                  <c:v>11.774778129828094</c:v>
                </c:pt>
                <c:pt idx="22">
                  <c:v>11.774778129828094</c:v>
                </c:pt>
                <c:pt idx="23">
                  <c:v>11.774778129828094</c:v>
                </c:pt>
                <c:pt idx="24">
                  <c:v>6.6290454925463207</c:v>
                </c:pt>
                <c:pt idx="25">
                  <c:v>6.6290454925463207</c:v>
                </c:pt>
                <c:pt idx="26">
                  <c:v>6.6290454925463207</c:v>
                </c:pt>
                <c:pt idx="27">
                  <c:v>6.6290454925463207</c:v>
                </c:pt>
                <c:pt idx="28">
                  <c:v>6.6290454925463207</c:v>
                </c:pt>
                <c:pt idx="29">
                  <c:v>6.6290454925463207</c:v>
                </c:pt>
                <c:pt idx="30">
                  <c:v>6.6290454925463207</c:v>
                </c:pt>
                <c:pt idx="31">
                  <c:v>6.6290454925463207</c:v>
                </c:pt>
                <c:pt idx="32">
                  <c:v>6.6290454925463207</c:v>
                </c:pt>
                <c:pt idx="33">
                  <c:v>6.6290454925463207</c:v>
                </c:pt>
                <c:pt idx="34">
                  <c:v>6.6290454925463207</c:v>
                </c:pt>
                <c:pt idx="35">
                  <c:v>6.6290454925463207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99A-4771-AB1E-A752B20A7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243503"/>
        <c:axId val="186228623"/>
      </c:lineChart>
      <c:dateAx>
        <c:axId val="186243503"/>
        <c:scaling>
          <c:orientation val="minMax"/>
          <c:min val="44621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86228623"/>
        <c:crosses val="autoZero"/>
        <c:auto val="0"/>
        <c:lblOffset val="100"/>
        <c:baseTimeUnit val="months"/>
        <c:majorUnit val="3"/>
        <c:majorTimeUnit val="months"/>
      </c:dateAx>
      <c:valAx>
        <c:axId val="186228623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86243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b="1">
                <a:latin typeface="Century Gothic" panose="020B0502020202020204" pitchFamily="34" charset="0"/>
              </a:rPr>
              <a:t>Balance de cuenta corriente</a:t>
            </a:r>
          </a:p>
          <a:p>
            <a:pPr>
              <a:defRPr>
                <a:latin typeface="Century Gothic" panose="020B0502020202020204" pitchFamily="34" charset="0"/>
              </a:defRPr>
            </a:pPr>
            <a:r>
              <a:rPr lang="en-US">
                <a:latin typeface="Century Gothic" panose="020B0502020202020204" pitchFamily="34" charset="0"/>
              </a:rPr>
              <a:t> (% del PIB)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3.3833848757066305E-2"/>
          <c:y val="0.1575919835458473"/>
          <c:w val="0.94179894179894175"/>
          <c:h val="0.64293478527697723"/>
        </c:manualLayout>
      </c:layout>
      <c:lineChart>
        <c:grouping val="standard"/>
        <c:varyColors val="0"/>
        <c:ser>
          <c:idx val="0"/>
          <c:order val="0"/>
          <c:tx>
            <c:strRef>
              <c:f>'Cuenta Corriente'!$B$1</c:f>
              <c:strCache>
                <c:ptCount val="1"/>
                <c:pt idx="0">
                  <c:v>Balance de cuenta corriente (% del PIB)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49-4C48-AFF6-32529D169071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49-4C48-AFF6-32529D169071}"/>
              </c:ext>
            </c:extLst>
          </c:dPt>
          <c:dLbls>
            <c:dLbl>
              <c:idx val="2"/>
              <c:layout>
                <c:manualLayout>
                  <c:x val="-3.3195526917369669E-2"/>
                  <c:y val="-3.6994742085402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49-4C48-AFF6-32529D169071}"/>
                </c:ext>
              </c:extLst>
            </c:dLbl>
            <c:dLbl>
              <c:idx val="3"/>
              <c:layout>
                <c:manualLayout>
                  <c:x val="-5.6064325800677092E-2"/>
                  <c:y val="4.5203075610815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49-4C48-AFF6-32529D169071}"/>
                </c:ext>
              </c:extLst>
            </c:dLbl>
            <c:dLbl>
              <c:idx val="4"/>
              <c:layout>
                <c:manualLayout>
                  <c:x val="-8.0356439952645992E-2"/>
                  <c:y val="-3.6994742085402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49-4C48-AFF6-32529D16907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B49-4C48-AFF6-32529D16907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B49-4C48-AFF6-32529D169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'Cuenta Corriente'!$A$2:$A$8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'Cuenta Corriente'!$B$2:$B$8</c:f>
              <c:numCache>
                <c:formatCode>0.0</c:formatCode>
                <c:ptCount val="7"/>
                <c:pt idx="0">
                  <c:v>-4.585349584541488</c:v>
                </c:pt>
                <c:pt idx="1">
                  <c:v>-3.4284029305443173</c:v>
                </c:pt>
                <c:pt idx="2">
                  <c:v>-5.6397685933640958</c:v>
                </c:pt>
                <c:pt idx="3">
                  <c:v>-6.1457805244831425</c:v>
                </c:pt>
                <c:pt idx="4">
                  <c:v>-2.3735931665864101</c:v>
                </c:pt>
                <c:pt idx="5">
                  <c:v>-1.883243156770587</c:v>
                </c:pt>
                <c:pt idx="6">
                  <c:v>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B49-4C48-AFF6-32529D169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0910495"/>
        <c:axId val="1176168703"/>
      </c:lineChart>
      <c:catAx>
        <c:axId val="17209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176168703"/>
        <c:crosses val="autoZero"/>
        <c:auto val="1"/>
        <c:lblAlgn val="ctr"/>
        <c:lblOffset val="100"/>
        <c:noMultiLvlLbl val="0"/>
      </c:catAx>
      <c:valAx>
        <c:axId val="1176168703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72091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79570494780387E-2"/>
          <c:y val="3.0784208428262329E-2"/>
          <c:w val="0.94151276221474167"/>
          <c:h val="0.72778903452992394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'Gráficas y datos'!$C$36</c:f>
              <c:strCache>
                <c:ptCount val="1"/>
                <c:pt idx="0">
                  <c:v>Caída de ingresos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9D-442B-85E6-C89FFDF328FF}"/>
                </c:ext>
              </c:extLst>
            </c:dLbl>
            <c:dLbl>
              <c:idx val="1"/>
              <c:layout>
                <c:manualLayout>
                  <c:x val="-2.4904082514480889E-3"/>
                  <c:y val="3.11084809067423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9D-442B-85E6-C89FFDF328FF}"/>
                </c:ext>
              </c:extLst>
            </c:dLbl>
            <c:dLbl>
              <c:idx val="2"/>
              <c:layout>
                <c:manualLayout>
                  <c:x val="0"/>
                  <c:y val="4.84004498337807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9D-442B-85E6-C89FFDF328F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E1-489C-BE78-EBCD37BE1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y datos'!$D$34:$O$34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'Gráficas y datos'!$D$36:$O$36</c:f>
              <c:numCache>
                <c:formatCode>0.0</c:formatCode>
                <c:ptCount val="12"/>
                <c:pt idx="0">
                  <c:v>-9.7375527695042763E-2</c:v>
                </c:pt>
                <c:pt idx="1">
                  <c:v>-0.16617466399456715</c:v>
                </c:pt>
                <c:pt idx="2">
                  <c:v>-0.52281849123541857</c:v>
                </c:pt>
                <c:pt idx="3">
                  <c:v>0.19597026238952608</c:v>
                </c:pt>
                <c:pt idx="4">
                  <c:v>1.3215216111582606E-2</c:v>
                </c:pt>
                <c:pt idx="5">
                  <c:v>0.82540545040046354</c:v>
                </c:pt>
                <c:pt idx="6">
                  <c:v>0.95637825880056759</c:v>
                </c:pt>
                <c:pt idx="7">
                  <c:v>1.5629530455667897</c:v>
                </c:pt>
                <c:pt idx="8">
                  <c:v>2.048121315195452</c:v>
                </c:pt>
                <c:pt idx="9">
                  <c:v>2.1818957797695013</c:v>
                </c:pt>
                <c:pt idx="10">
                  <c:v>2.1688991234434596</c:v>
                </c:pt>
                <c:pt idx="11">
                  <c:v>2.26968579850395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9D-442B-85E6-C89FFDF328FF}"/>
            </c:ext>
          </c:extLst>
        </c:ser>
        <c:ser>
          <c:idx val="3"/>
          <c:order val="2"/>
          <c:tx>
            <c:strRef>
              <c:f>'Gráficas y datos'!$C$38</c:f>
              <c:strCache>
                <c:ptCount val="1"/>
                <c:pt idx="0">
                  <c:v>SGP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9D-442B-85E6-C89FFDF328F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9D-442B-85E6-C89FFDF328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y datos'!$D$34:$O$34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'Gráficas y datos'!$D$38:$O$38</c:f>
              <c:numCache>
                <c:formatCode>0.0</c:formatCode>
                <c:ptCount val="12"/>
                <c:pt idx="0">
                  <c:v>7.3744352742513342E-2</c:v>
                </c:pt>
                <c:pt idx="1">
                  <c:v>0.14095240650066332</c:v>
                </c:pt>
                <c:pt idx="2">
                  <c:v>0.20732092528061841</c:v>
                </c:pt>
                <c:pt idx="3">
                  <c:v>0.4176465094941243</c:v>
                </c:pt>
                <c:pt idx="4">
                  <c:v>0.44651289009807349</c:v>
                </c:pt>
                <c:pt idx="5">
                  <c:v>0.56612269420288319</c:v>
                </c:pt>
                <c:pt idx="6">
                  <c:v>0.69393060628589254</c:v>
                </c:pt>
                <c:pt idx="7">
                  <c:v>0.73784160314054414</c:v>
                </c:pt>
                <c:pt idx="8">
                  <c:v>0.78104192100507674</c:v>
                </c:pt>
                <c:pt idx="9">
                  <c:v>0.9288095486797574</c:v>
                </c:pt>
                <c:pt idx="10">
                  <c:v>0.99328490831346583</c:v>
                </c:pt>
                <c:pt idx="11">
                  <c:v>0.67166741621700465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9D-442B-85E6-C89FFDF328FF}"/>
            </c:ext>
          </c:extLst>
        </c:ser>
        <c:ser>
          <c:idx val="4"/>
          <c:order val="3"/>
          <c:tx>
            <c:strRef>
              <c:f>'Gráficas y datos'!$C$39</c:f>
              <c:strCache>
                <c:ptCount val="1"/>
                <c:pt idx="0">
                  <c:v>Pensiones y salud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9D-442B-85E6-C89FFDF328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y datos'!$D$34:$O$34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'Gráficas y datos'!$D$39:$O$39</c:f>
              <c:numCache>
                <c:formatCode>0.0</c:formatCode>
                <c:ptCount val="12"/>
                <c:pt idx="0">
                  <c:v>0.20618381281392578</c:v>
                </c:pt>
                <c:pt idx="1">
                  <c:v>0.18944187878315533</c:v>
                </c:pt>
                <c:pt idx="2">
                  <c:v>0.22915447769957564</c:v>
                </c:pt>
                <c:pt idx="3">
                  <c:v>0.29233076130548619</c:v>
                </c:pt>
                <c:pt idx="4">
                  <c:v>0.2068698077774147</c:v>
                </c:pt>
                <c:pt idx="5">
                  <c:v>0.22609909932197758</c:v>
                </c:pt>
                <c:pt idx="6">
                  <c:v>0.23651587842698696</c:v>
                </c:pt>
                <c:pt idx="7">
                  <c:v>0.2558450826275287</c:v>
                </c:pt>
                <c:pt idx="8">
                  <c:v>0.20103530668555125</c:v>
                </c:pt>
                <c:pt idx="9">
                  <c:v>0.14747512743909752</c:v>
                </c:pt>
                <c:pt idx="10">
                  <c:v>0.17513466185692916</c:v>
                </c:pt>
                <c:pt idx="11">
                  <c:v>0.23715674511672269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E9D-442B-85E6-C89FFDF328FF}"/>
            </c:ext>
          </c:extLst>
        </c:ser>
        <c:ser>
          <c:idx val="9"/>
          <c:order val="4"/>
          <c:tx>
            <c:strRef>
              <c:f>'Gráficas y datos'!$C$40</c:f>
              <c:strCache>
                <c:ptCount val="1"/>
                <c:pt idx="0">
                  <c:v>Otros gastos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9976328160670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9D-442B-85E6-C89FFDF328F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E9D-442B-85E6-C89FFDF328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y datos'!$D$34:$O$34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'Gráficas y datos'!$D$40:$O$40</c:f>
              <c:numCache>
                <c:formatCode>0.0</c:formatCode>
                <c:ptCount val="12"/>
                <c:pt idx="0">
                  <c:v>0.138274275075637</c:v>
                </c:pt>
                <c:pt idx="1">
                  <c:v>0.26871431340151486</c:v>
                </c:pt>
                <c:pt idx="2">
                  <c:v>0.33772084474539243</c:v>
                </c:pt>
                <c:pt idx="3">
                  <c:v>0.87010087303535555</c:v>
                </c:pt>
                <c:pt idx="4">
                  <c:v>1.0978375304647761</c:v>
                </c:pt>
                <c:pt idx="5">
                  <c:v>0.48139841072884848</c:v>
                </c:pt>
                <c:pt idx="6">
                  <c:v>0.40970812988978844</c:v>
                </c:pt>
                <c:pt idx="7">
                  <c:v>5.4173745362042336E-2</c:v>
                </c:pt>
                <c:pt idx="8">
                  <c:v>-0.53959278297058155</c:v>
                </c:pt>
                <c:pt idx="9">
                  <c:v>-0.8212898975162819</c:v>
                </c:pt>
                <c:pt idx="10">
                  <c:v>-0.89993546680343961</c:v>
                </c:pt>
                <c:pt idx="11">
                  <c:v>-1.092209574711235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E9D-442B-85E6-C89FFDF328FF}"/>
            </c:ext>
          </c:extLst>
        </c:ser>
        <c:ser>
          <c:idx val="2"/>
          <c:order val="5"/>
          <c:tx>
            <c:strRef>
              <c:f>'Gráficas y datos'!$C$37</c:f>
              <c:strCache>
                <c:ptCount val="1"/>
                <c:pt idx="0">
                  <c:v>Intereses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414239294204066E-17"/>
                  <c:y val="-2.177593663471882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E9D-442B-85E6-C89FFDF328F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E9D-442B-85E6-C89FFDF328FF}"/>
                </c:ext>
              </c:extLst>
            </c:dLbl>
            <c:dLbl>
              <c:idx val="2"/>
              <c:layout>
                <c:manualLayout>
                  <c:x val="0"/>
                  <c:y val="-1.55542404533705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E9D-442B-85E6-C89FFDF328FF}"/>
                </c:ext>
              </c:extLst>
            </c:dLbl>
            <c:dLbl>
              <c:idx val="3"/>
              <c:layout>
                <c:manualLayout>
                  <c:x val="0"/>
                  <c:y val="-2.79976328160670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E9D-442B-85E6-C89FFDF328FF}"/>
                </c:ext>
              </c:extLst>
            </c:dLbl>
            <c:dLbl>
              <c:idx val="4"/>
              <c:layout>
                <c:manualLayout>
                  <c:x val="3.735612377172179E-3"/>
                  <c:y val="-2.7997632816067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E9D-442B-85E6-C89FFDF328FF}"/>
                </c:ext>
              </c:extLst>
            </c:dLbl>
            <c:dLbl>
              <c:idx val="5"/>
              <c:layout>
                <c:manualLayout>
                  <c:x val="0"/>
                  <c:y val="-3.1108480906741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E9D-442B-85E6-C89FFDF328FF}"/>
                </c:ext>
              </c:extLst>
            </c:dLbl>
            <c:dLbl>
              <c:idx val="6"/>
              <c:layout>
                <c:manualLayout>
                  <c:x val="0"/>
                  <c:y val="-2.79976328160670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E9D-442B-85E6-C89FFDF328FF}"/>
                </c:ext>
              </c:extLst>
            </c:dLbl>
            <c:dLbl>
              <c:idx val="7"/>
              <c:layout>
                <c:manualLayout>
                  <c:x val="0"/>
                  <c:y val="-3.11084809067411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E9D-442B-85E6-C89FFDF328FF}"/>
                </c:ext>
              </c:extLst>
            </c:dLbl>
            <c:dLbl>
              <c:idx val="8"/>
              <c:layout>
                <c:manualLayout>
                  <c:x val="0"/>
                  <c:y val="-2.79976328160670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E9D-442B-85E6-C89FFDF328FF}"/>
                </c:ext>
              </c:extLst>
            </c:dLbl>
            <c:dLbl>
              <c:idx val="9"/>
              <c:layout>
                <c:manualLayout>
                  <c:x val="-9.1313914353632528E-17"/>
                  <c:y val="-2.79976328160670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E9D-442B-85E6-C89FFDF328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y datos'!$D$34:$O$34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'Gráficas y datos'!$D$37:$O$37</c:f>
              <c:numCache>
                <c:formatCode>0.0</c:formatCode>
                <c:ptCount val="12"/>
                <c:pt idx="0">
                  <c:v>-6.91121738414784E-2</c:v>
                </c:pt>
                <c:pt idx="1">
                  <c:v>-4.7835947819909297E-2</c:v>
                </c:pt>
                <c:pt idx="2">
                  <c:v>-0.15817513367102964</c:v>
                </c:pt>
                <c:pt idx="3">
                  <c:v>-0.15735614453187763</c:v>
                </c:pt>
                <c:pt idx="4">
                  <c:v>5.0282905811153134E-2</c:v>
                </c:pt>
                <c:pt idx="5">
                  <c:v>8.632586876650894E-2</c:v>
                </c:pt>
                <c:pt idx="6">
                  <c:v>0.16619689914335245</c:v>
                </c:pt>
                <c:pt idx="7">
                  <c:v>0.17442822235763122</c:v>
                </c:pt>
                <c:pt idx="8">
                  <c:v>0.1624174624029826</c:v>
                </c:pt>
                <c:pt idx="9">
                  <c:v>0.14353460925792971</c:v>
                </c:pt>
                <c:pt idx="10">
                  <c:v>0.30125963726951666</c:v>
                </c:pt>
                <c:pt idx="11">
                  <c:v>0.49213821774261035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E9D-442B-85E6-C89FFDF32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11431616"/>
        <c:axId val="1411431136"/>
      </c:barChart>
      <c:lineChart>
        <c:grouping val="standard"/>
        <c:varyColors val="0"/>
        <c:ser>
          <c:idx val="0"/>
          <c:order val="0"/>
          <c:tx>
            <c:strRef>
              <c:f>'Gráficas y datos'!$C$35</c:f>
              <c:strCache>
                <c:ptCount val="1"/>
                <c:pt idx="0">
                  <c:v>Cambio en balance total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circle"/>
            <c:size val="25"/>
            <c:spPr>
              <a:solidFill>
                <a:sysClr val="window" lastClr="FFFFFF">
                  <a:lumMod val="95000"/>
                </a:sysClr>
              </a:solidFill>
              <a:ln w="25400">
                <a:solidFill>
                  <a:srgbClr val="7030A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6000" tIns="36000" rIns="36000" bIns="36000" anchor="ctr" anchorCtr="1"/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'Gráficas y datos'!$D$34:$O$34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'Gráficas y datos'!$D$35:$O$35</c:f>
              <c:numCache>
                <c:formatCode>0.0</c:formatCode>
                <c:ptCount val="12"/>
                <c:pt idx="0">
                  <c:v>0.25171473909555492</c:v>
                </c:pt>
                <c:pt idx="1">
                  <c:v>0.38509798687085689</c:v>
                </c:pt>
                <c:pt idx="2">
                  <c:v>9.3202622819138825E-2</c:v>
                </c:pt>
                <c:pt idx="3">
                  <c:v>1.6186922616926152</c:v>
                </c:pt>
                <c:pt idx="4">
                  <c:v>1.8147183502629982</c:v>
                </c:pt>
                <c:pt idx="5">
                  <c:v>2.1853515234206817</c:v>
                </c:pt>
                <c:pt idx="6">
                  <c:v>2.4627297725465898</c:v>
                </c:pt>
                <c:pt idx="7">
                  <c:v>2.7852416990545383</c:v>
                </c:pt>
                <c:pt idx="8">
                  <c:v>2.653023222318478</c:v>
                </c:pt>
                <c:pt idx="9">
                  <c:v>2.5804251676300036</c:v>
                </c:pt>
                <c:pt idx="10">
                  <c:v>2.7386428640799338</c:v>
                </c:pt>
                <c:pt idx="11">
                  <c:v>2.5784386028690536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B-EE9D-442B-85E6-C89FFDF32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645744"/>
        <c:axId val="1839642384"/>
      </c:lineChart>
      <c:catAx>
        <c:axId val="141143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O"/>
          </a:p>
        </c:txPr>
        <c:crossAx val="1411431136"/>
        <c:crosses val="autoZero"/>
        <c:auto val="1"/>
        <c:lblAlgn val="ctr"/>
        <c:lblOffset val="500"/>
        <c:noMultiLvlLbl val="0"/>
      </c:catAx>
      <c:valAx>
        <c:axId val="1411431136"/>
        <c:scaling>
          <c:orientation val="minMax"/>
          <c:max val="5"/>
          <c:min val="-1.5"/>
        </c:scaling>
        <c:delete val="0"/>
        <c:axPos val="l"/>
        <c:numFmt formatCode="0.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s-CO"/>
          </a:p>
        </c:txPr>
        <c:crossAx val="1411431616"/>
        <c:crosses val="autoZero"/>
        <c:crossBetween val="between"/>
      </c:valAx>
      <c:valAx>
        <c:axId val="1839642384"/>
        <c:scaling>
          <c:orientation val="minMax"/>
          <c:max val="3"/>
          <c:min val="-3"/>
        </c:scaling>
        <c:delete val="0"/>
        <c:axPos val="r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s-CO"/>
          </a:p>
        </c:txPr>
        <c:crossAx val="1839645744"/>
        <c:crosses val="max"/>
        <c:crossBetween val="between"/>
      </c:valAx>
      <c:catAx>
        <c:axId val="1839645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9642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295446306272063"/>
          <c:w val="1"/>
          <c:h val="0.10025430570769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ova" panose="020B0504020202020204" pitchFamily="34" charset="0"/>
        </a:defRPr>
      </a:pPr>
      <a:endParaRPr lang="es-C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6582527869271E-2"/>
          <c:y val="0.12729304103652686"/>
          <c:w val="0.93395364522483693"/>
          <c:h val="0.5910292847138317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'Gráficas español'!$AG$8</c:f>
              <c:strCache>
                <c:ptCount val="1"/>
                <c:pt idx="0">
                  <c:v>Pensiones y salud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español'!$AH$8:$AM$8</c:f>
              <c:numCache>
                <c:formatCode>#,##0.0</c:formatCode>
                <c:ptCount val="6"/>
                <c:pt idx="0">
                  <c:v>4.4276469160661884</c:v>
                </c:pt>
                <c:pt idx="1">
                  <c:v>5.7752573873006261</c:v>
                </c:pt>
                <c:pt idx="2">
                  <c:v>5.3825905142024251</c:v>
                </c:pt>
                <c:pt idx="3">
                  <c:v>4.2515357483785445</c:v>
                </c:pt>
                <c:pt idx="4">
                  <c:v>5.3218747186612969</c:v>
                </c:pt>
                <c:pt idx="5">
                  <c:v>5.7510070260018482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1-4EFC-99D9-9DD656EEC14D}"/>
            </c:ext>
          </c:extLst>
        </c:ser>
        <c:ser>
          <c:idx val="10"/>
          <c:order val="1"/>
          <c:tx>
            <c:strRef>
              <c:f>'Gráficas español'!$AG$16</c:f>
              <c:strCache>
                <c:ptCount val="1"/>
                <c:pt idx="0">
                  <c:v>Intereses</c:v>
                </c:pt>
              </c:strCache>
            </c:strRef>
          </c:tx>
          <c:spPr>
            <a:solidFill>
              <a:srgbClr val="B8CE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español'!$AH$16:$AM$16</c:f>
              <c:numCache>
                <c:formatCode>#,##0.0</c:formatCode>
                <c:ptCount val="6"/>
                <c:pt idx="0">
                  <c:v>2.7180479839811338</c:v>
                </c:pt>
                <c:pt idx="1">
                  <c:v>2.8379941720783495</c:v>
                </c:pt>
                <c:pt idx="2">
                  <c:v>3.3268831927706284</c:v>
                </c:pt>
                <c:pt idx="3">
                  <c:v>4.2975311603942599</c:v>
                </c:pt>
                <c:pt idx="4">
                  <c:v>3.9090450173189009</c:v>
                </c:pt>
                <c:pt idx="5">
                  <c:v>4.4155108753530463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31-4EFC-99D9-9DD656EEC14D}"/>
            </c:ext>
          </c:extLst>
        </c:ser>
        <c:ser>
          <c:idx val="0"/>
          <c:order val="2"/>
          <c:tx>
            <c:strRef>
              <c:f>'Gráficas español'!$AG$7</c:f>
              <c:strCache>
                <c:ptCount val="1"/>
                <c:pt idx="0">
                  <c:v>SGP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español'!$AH$7:$AM$7</c:f>
              <c:numCache>
                <c:formatCode>#,##0.0</c:formatCode>
                <c:ptCount val="6"/>
                <c:pt idx="0">
                  <c:v>3.7703908203623548</c:v>
                </c:pt>
                <c:pt idx="1">
                  <c:v>4.3498064825007567</c:v>
                </c:pt>
                <c:pt idx="2">
                  <c:v>3.8881146607025396</c:v>
                </c:pt>
                <c:pt idx="3">
                  <c:v>3.2583284494254037</c:v>
                </c:pt>
                <c:pt idx="4">
                  <c:v>3.3606569261151309</c:v>
                </c:pt>
                <c:pt idx="5">
                  <c:v>4.0284602965577694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31-4EFC-99D9-9DD656EEC14D}"/>
            </c:ext>
          </c:extLst>
        </c:ser>
        <c:ser>
          <c:idx val="5"/>
          <c:order val="3"/>
          <c:tx>
            <c:strRef>
              <c:f>'Gráficas español'!$AG$12</c:f>
              <c:strCache>
                <c:ptCount val="1"/>
                <c:pt idx="0">
                  <c:v>Demás funcionamiento inflexible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español'!$AH$12:$AM$12</c:f>
              <c:numCache>
                <c:formatCode>#,##0.0</c:formatCode>
                <c:ptCount val="6"/>
                <c:pt idx="0">
                  <c:v>2.3169265171743665</c:v>
                </c:pt>
                <c:pt idx="1">
                  <c:v>2.4852937061863725</c:v>
                </c:pt>
                <c:pt idx="2">
                  <c:v>2.4388225583219998</c:v>
                </c:pt>
                <c:pt idx="3">
                  <c:v>2.1547721807012907</c:v>
                </c:pt>
                <c:pt idx="4">
                  <c:v>2.5556866566280996</c:v>
                </c:pt>
                <c:pt idx="5">
                  <c:v>2.6110462185121883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31-4EFC-99D9-9DD656EEC14D}"/>
            </c:ext>
          </c:extLst>
        </c:ser>
        <c:ser>
          <c:idx val="8"/>
          <c:order val="4"/>
          <c:tx>
            <c:strRef>
              <c:f>'Gráficas español'!$AG$13</c:f>
              <c:strCache>
                <c:ptCount val="1"/>
                <c:pt idx="0">
                  <c:v>Funcionamiento discrecional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español'!$AH$13:$AM$13</c:f>
              <c:numCache>
                <c:formatCode>#,##0.0</c:formatCode>
                <c:ptCount val="6"/>
                <c:pt idx="0">
                  <c:v>1.6103385429069881</c:v>
                </c:pt>
                <c:pt idx="1">
                  <c:v>1.7507877078598351</c:v>
                </c:pt>
                <c:pt idx="2">
                  <c:v>2.1817812245270587</c:v>
                </c:pt>
                <c:pt idx="3">
                  <c:v>1.8932117745345176</c:v>
                </c:pt>
                <c:pt idx="4">
                  <c:v>1.9831521059658848</c:v>
                </c:pt>
                <c:pt idx="5">
                  <c:v>1.5994661953786753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31-4EFC-99D9-9DD656EEC14D}"/>
            </c:ext>
          </c:extLst>
        </c:ser>
        <c:ser>
          <c:idx val="2"/>
          <c:order val="5"/>
          <c:tx>
            <c:strRef>
              <c:f>'Gráficas español'!$AG$9</c:f>
              <c:strCache>
                <c:ptCount val="1"/>
                <c:pt idx="0">
                  <c:v>Gasto de personal mínimo*</c:v>
                </c:pt>
              </c:strCache>
            </c:strRef>
          </c:tx>
          <c:spPr>
            <a:solidFill>
              <a:srgbClr val="81910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español'!$AH$9:$AM$9</c:f>
              <c:numCache>
                <c:formatCode>#,##0.0</c:formatCode>
                <c:ptCount val="6"/>
                <c:pt idx="0">
                  <c:v>1.8220181287080743</c:v>
                </c:pt>
                <c:pt idx="1">
                  <c:v>1.9797695215923885</c:v>
                </c:pt>
                <c:pt idx="2">
                  <c:v>1.7404802438976548</c:v>
                </c:pt>
                <c:pt idx="3">
                  <c:v>1.5460915291667359</c:v>
                </c:pt>
                <c:pt idx="4">
                  <c:v>1.6728072551010056</c:v>
                </c:pt>
                <c:pt idx="5">
                  <c:v>1.8046485929738769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31-4EFC-99D9-9DD656EEC14D}"/>
            </c:ext>
          </c:extLst>
        </c:ser>
        <c:ser>
          <c:idx val="3"/>
          <c:order val="6"/>
          <c:tx>
            <c:strRef>
              <c:f>'Gráficas español'!$AG$10</c:f>
              <c:strCache>
                <c:ptCount val="1"/>
                <c:pt idx="0">
                  <c:v>FEPC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31-4EFC-99D9-9DD656EEC14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31-4EFC-99D9-9DD656EEC14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931-4EFC-99D9-9DD656EEC1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español'!$AH$10:$AM$10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1.2425227179536438</c:v>
                </c:pt>
                <c:pt idx="4">
                  <c:v>1.6754993845327024</c:v>
                </c:pt>
                <c:pt idx="5">
                  <c:v>1.2167365297683295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931-4EFC-99D9-9DD656EEC14D}"/>
            </c:ext>
          </c:extLst>
        </c:ser>
        <c:ser>
          <c:idx val="4"/>
          <c:order val="7"/>
          <c:tx>
            <c:strRef>
              <c:f>'Gráficas español'!$S$11</c:f>
              <c:strCache>
                <c:ptCount val="1"/>
                <c:pt idx="0">
                  <c:v>FOME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931-4EFC-99D9-9DD656EEC14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31-4EFC-99D9-9DD656EEC14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931-4EFC-99D9-9DD656EEC14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931-4EFC-99D9-9DD656EEC1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español'!$AH$11:$AM$11</c:f>
              <c:numCache>
                <c:formatCode>#,##0.0</c:formatCode>
                <c:ptCount val="6"/>
                <c:pt idx="0">
                  <c:v>0</c:v>
                </c:pt>
                <c:pt idx="1">
                  <c:v>1.8564865760022227</c:v>
                </c:pt>
                <c:pt idx="2">
                  <c:v>1.9608117975865242</c:v>
                </c:pt>
                <c:pt idx="3">
                  <c:v>0.15720261550655887</c:v>
                </c:pt>
                <c:pt idx="4">
                  <c:v>6.9936303212366395E-3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931-4EFC-99D9-9DD656EEC14D}"/>
            </c:ext>
          </c:extLst>
        </c:ser>
        <c:ser>
          <c:idx val="7"/>
          <c:order val="8"/>
          <c:tx>
            <c:strRef>
              <c:f>'Gráficas español'!$AG$15</c:f>
              <c:strCache>
                <c:ptCount val="1"/>
                <c:pt idx="0">
                  <c:v>Inversión discrecional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español'!$AH$15:$AM$15</c:f>
              <c:numCache>
                <c:formatCode>#,##0.0</c:formatCode>
                <c:ptCount val="6"/>
                <c:pt idx="0">
                  <c:v>1.5211219392045585</c:v>
                </c:pt>
                <c:pt idx="1">
                  <c:v>1.5399460544644223</c:v>
                </c:pt>
                <c:pt idx="2">
                  <c:v>1.5642159070384714</c:v>
                </c:pt>
                <c:pt idx="3">
                  <c:v>2.0071117308039428</c:v>
                </c:pt>
                <c:pt idx="4">
                  <c:v>2.0713130711819554</c:v>
                </c:pt>
                <c:pt idx="5">
                  <c:v>1.4722170351512891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931-4EFC-99D9-9DD656EEC14D}"/>
            </c:ext>
          </c:extLst>
        </c:ser>
        <c:ser>
          <c:idx val="6"/>
          <c:order val="9"/>
          <c:tx>
            <c:strRef>
              <c:f>'Gráficas español'!$AG$14</c:f>
              <c:strCache>
                <c:ptCount val="1"/>
                <c:pt idx="0">
                  <c:v>Inversión inflexible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español'!$AH$14:$AM$14</c:f>
              <c:numCache>
                <c:formatCode>#,##0.0</c:formatCode>
                <c:ptCount val="6"/>
                <c:pt idx="0">
                  <c:v>0.66784514761664393</c:v>
                </c:pt>
                <c:pt idx="1">
                  <c:v>0.50250911554411848</c:v>
                </c:pt>
                <c:pt idx="2">
                  <c:v>0.59348806436004586</c:v>
                </c:pt>
                <c:pt idx="3">
                  <c:v>0.68100298015403538</c:v>
                </c:pt>
                <c:pt idx="4">
                  <c:v>0.54992764942465922</c:v>
                </c:pt>
                <c:pt idx="5">
                  <c:v>0.51729190115433599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931-4EFC-99D9-9DD656EEC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1518111"/>
        <c:axId val="1141521951"/>
      </c:barChart>
      <c:lineChart>
        <c:grouping val="standard"/>
        <c:varyColors val="0"/>
        <c:ser>
          <c:idx val="9"/>
          <c:order val="10"/>
          <c:tx>
            <c:strRef>
              <c:f>'Gráficas español'!$S$17</c:f>
              <c:strCache>
                <c:ptCount val="1"/>
                <c:pt idx="0">
                  <c:v>Gasto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español'!$AH$17:$AM$17</c:f>
              <c:numCache>
                <c:formatCode>#,##0.0</c:formatCode>
                <c:ptCount val="6"/>
                <c:pt idx="0">
                  <c:v>18.854335996020307</c:v>
                </c:pt>
                <c:pt idx="1">
                  <c:v>23.077850723529092</c:v>
                </c:pt>
                <c:pt idx="2">
                  <c:v>23.077188163407342</c:v>
                </c:pt>
                <c:pt idx="3">
                  <c:v>21.489310887018934</c:v>
                </c:pt>
                <c:pt idx="4">
                  <c:v>23.10695641525087</c:v>
                </c:pt>
                <c:pt idx="5">
                  <c:v>23.416384670851361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931-4EFC-99D9-9DD656EEC1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1518111"/>
        <c:axId val="1141521951"/>
      </c:lineChart>
      <c:catAx>
        <c:axId val="11415181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141521951"/>
        <c:crosses val="autoZero"/>
        <c:auto val="1"/>
        <c:lblAlgn val="ctr"/>
        <c:lblOffset val="100"/>
        <c:noMultiLvlLbl val="0"/>
      </c:catAx>
      <c:valAx>
        <c:axId val="1141521951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4151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7696067847244599"/>
          <c:w val="1"/>
          <c:h val="0.22303932152755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977323398370713E-2"/>
          <c:y val="0.12729314778375114"/>
          <c:w val="0.93395364522483693"/>
          <c:h val="0.5910292847138317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'Gráficas español'!$B$8</c:f>
              <c:strCache>
                <c:ptCount val="1"/>
                <c:pt idx="0">
                  <c:v>Pensiones y salud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español'!$C$8:$M$8</c:f>
              <c:numCache>
                <c:formatCode>#,##0.0</c:formatCode>
                <c:ptCount val="11"/>
                <c:pt idx="0">
                  <c:v>32.499961412907702</c:v>
                </c:pt>
                <c:pt idx="1">
                  <c:v>36.628724731283569</c:v>
                </c:pt>
                <c:pt idx="2">
                  <c:v>39.483616502059903</c:v>
                </c:pt>
                <c:pt idx="3">
                  <c:v>35.715936226743821</c:v>
                </c:pt>
                <c:pt idx="4">
                  <c:v>46.215422634425856</c:v>
                </c:pt>
                <c:pt idx="5">
                  <c:v>49.018480876143087</c:v>
                </c:pt>
                <c:pt idx="6">
                  <c:v>57.664270187554266</c:v>
                </c:pt>
                <c:pt idx="7">
                  <c:v>64.194604553152772</c:v>
                </c:pt>
                <c:pt idx="8">
                  <c:v>62.488689791450305</c:v>
                </c:pt>
                <c:pt idx="9">
                  <c:v>83.684262799305813</c:v>
                </c:pt>
                <c:pt idx="10">
                  <c:v>96.96130983178152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3-4C32-A1DA-FA7F3302D3B4}"/>
            </c:ext>
          </c:extLst>
        </c:ser>
        <c:ser>
          <c:idx val="0"/>
          <c:order val="1"/>
          <c:tx>
            <c:strRef>
              <c:f>'Gráficas español'!$B$7</c:f>
              <c:strCache>
                <c:ptCount val="1"/>
                <c:pt idx="0">
                  <c:v>SGP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español'!$C$7:$M$7</c:f>
              <c:numCache>
                <c:formatCode>#,##0.0</c:formatCode>
                <c:ptCount val="11"/>
                <c:pt idx="0">
                  <c:v>28.634441524681002</c:v>
                </c:pt>
                <c:pt idx="1">
                  <c:v>29.579357286905648</c:v>
                </c:pt>
                <c:pt idx="2">
                  <c:v>32.218582703232997</c:v>
                </c:pt>
                <c:pt idx="3">
                  <c:v>35.739798884571996</c:v>
                </c:pt>
                <c:pt idx="4">
                  <c:v>36.612181372589426</c:v>
                </c:pt>
                <c:pt idx="5">
                  <c:v>41.066442913019578</c:v>
                </c:pt>
                <c:pt idx="6">
                  <c:v>43.431556283890011</c:v>
                </c:pt>
                <c:pt idx="7">
                  <c:v>46.370977402523003</c:v>
                </c:pt>
                <c:pt idx="8">
                  <c:v>47.890618300093998</c:v>
                </c:pt>
                <c:pt idx="9">
                  <c:v>52.844930076458006</c:v>
                </c:pt>
                <c:pt idx="10">
                  <c:v>67.91937224099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D3-4C32-A1DA-FA7F3302D3B4}"/>
            </c:ext>
          </c:extLst>
        </c:ser>
        <c:ser>
          <c:idx val="5"/>
          <c:order val="2"/>
          <c:tx>
            <c:strRef>
              <c:f>'Gráficas español'!$B$12</c:f>
              <c:strCache>
                <c:ptCount val="1"/>
                <c:pt idx="0">
                  <c:v>Demás funcionamiento inflexible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español'!$C$12:$M$12</c:f>
              <c:numCache>
                <c:formatCode>#,##0.0</c:formatCode>
                <c:ptCount val="11"/>
                <c:pt idx="0">
                  <c:v>17.420330377403015</c:v>
                </c:pt>
                <c:pt idx="1">
                  <c:v>18.313809285390803</c:v>
                </c:pt>
                <c:pt idx="2">
                  <c:v>19.643345734200956</c:v>
                </c:pt>
                <c:pt idx="3">
                  <c:v>21.517264206137494</c:v>
                </c:pt>
                <c:pt idx="4">
                  <c:v>24.206507525132434</c:v>
                </c:pt>
                <c:pt idx="5">
                  <c:v>24.168904700680052</c:v>
                </c:pt>
                <c:pt idx="6">
                  <c:v>24.814936921096066</c:v>
                </c:pt>
                <c:pt idx="7">
                  <c:v>29.08622703021792</c:v>
                </c:pt>
                <c:pt idx="8">
                  <c:v>31.670647582451217</c:v>
                </c:pt>
                <c:pt idx="9">
                  <c:v>40.187107948257704</c:v>
                </c:pt>
                <c:pt idx="10">
                  <c:v>44.021935677284013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D3-4C32-A1DA-FA7F3302D3B4}"/>
            </c:ext>
          </c:extLst>
        </c:ser>
        <c:ser>
          <c:idx val="8"/>
          <c:order val="3"/>
          <c:tx>
            <c:strRef>
              <c:f>'Gráficas español'!$B$13</c:f>
              <c:strCache>
                <c:ptCount val="1"/>
                <c:pt idx="0">
                  <c:v>Funcionamiento discrecional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español'!$C$13:$M$13</c:f>
              <c:numCache>
                <c:formatCode>#,##0.0</c:formatCode>
                <c:ptCount val="11"/>
                <c:pt idx="0">
                  <c:v>12.791139044291409</c:v>
                </c:pt>
                <c:pt idx="1">
                  <c:v>9.2876815847416907</c:v>
                </c:pt>
                <c:pt idx="2">
                  <c:v>13.046163538310834</c:v>
                </c:pt>
                <c:pt idx="3">
                  <c:v>23.143535247783561</c:v>
                </c:pt>
                <c:pt idx="4">
                  <c:v>13.206366001382969</c:v>
                </c:pt>
                <c:pt idx="5">
                  <c:v>15.578466846367464</c:v>
                </c:pt>
                <c:pt idx="6">
                  <c:v>17.481107534545124</c:v>
                </c:pt>
                <c:pt idx="7">
                  <c:v>26.020664689325969</c:v>
                </c:pt>
                <c:pt idx="8">
                  <c:v>27.82625627304855</c:v>
                </c:pt>
                <c:pt idx="9">
                  <c:v>31.184240663296244</c:v>
                </c:pt>
                <c:pt idx="10">
                  <c:v>26.966814096102738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D3-4C32-A1DA-FA7F3302D3B4}"/>
            </c:ext>
          </c:extLst>
        </c:ser>
        <c:ser>
          <c:idx val="2"/>
          <c:order val="4"/>
          <c:tx>
            <c:strRef>
              <c:f>'Gráficas español'!$B$9</c:f>
              <c:strCache>
                <c:ptCount val="1"/>
                <c:pt idx="0">
                  <c:v>Gasto de personal mínimo*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D3-4C32-A1DA-FA7F3302D3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D3-4C32-A1DA-FA7F3302D3B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D3-4C32-A1DA-FA7F3302D3B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D3-4C32-A1DA-FA7F3302D3B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D3-4C32-A1DA-FA7F3302D3B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D3-4C32-A1DA-FA7F3302D3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español'!$C$9:$M$9</c:f>
              <c:numCache>
                <c:formatCode>#,##0.0</c:formatCode>
                <c:ptCount val="11"/>
                <c:pt idx="0">
                  <c:v>13.623082323961524</c:v>
                </c:pt>
                <c:pt idx="1">
                  <c:v>14.641505060207766</c:v>
                </c:pt>
                <c:pt idx="2">
                  <c:v>15.972593273894098</c:v>
                </c:pt>
                <c:pt idx="3">
                  <c:v>17.090508211443108</c:v>
                </c:pt>
                <c:pt idx="4">
                  <c:v>18.119888669145805</c:v>
                </c:pt>
                <c:pt idx="5">
                  <c:v>18.939784885293456</c:v>
                </c:pt>
                <c:pt idx="6">
                  <c:v>19.767424539938684</c:v>
                </c:pt>
                <c:pt idx="7">
                  <c:v>20.757559152006301</c:v>
                </c:pt>
                <c:pt idx="8">
                  <c:v>22.724314147454997</c:v>
                </c:pt>
                <c:pt idx="9">
                  <c:v>26.304197176530206</c:v>
                </c:pt>
                <c:pt idx="10">
                  <c:v>30.426165464533796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D3-4C32-A1DA-FA7F3302D3B4}"/>
            </c:ext>
          </c:extLst>
        </c:ser>
        <c:ser>
          <c:idx val="3"/>
          <c:order val="5"/>
          <c:tx>
            <c:strRef>
              <c:f>'Gráficas español'!$B$10</c:f>
              <c:strCache>
                <c:ptCount val="1"/>
                <c:pt idx="0">
                  <c:v>FEPC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D3-4C32-A1DA-FA7F3302D3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D3-4C32-A1DA-FA7F3302D3B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D3-4C32-A1DA-FA7F3302D3B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D3-4C32-A1DA-FA7F3302D3B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D3-4C32-A1DA-FA7F3302D3B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D3-4C32-A1DA-FA7F3302D3B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D3-4C32-A1DA-FA7F3302D3B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D3-4C32-A1DA-FA7F3302D3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español'!$C$10:$M$10</c:f>
              <c:numCache>
                <c:formatCode>#,##0.0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18.262487081437989</c:v>
                </c:pt>
                <c:pt idx="9">
                  <c:v>26.346529790272857</c:v>
                </c:pt>
                <c:pt idx="10">
                  <c:v>20.514036431030387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9D3-4C32-A1DA-FA7F3302D3B4}"/>
            </c:ext>
          </c:extLst>
        </c:ser>
        <c:ser>
          <c:idx val="4"/>
          <c:order val="6"/>
          <c:tx>
            <c:strRef>
              <c:f>'Gráficas español'!$B$11</c:f>
              <c:strCache>
                <c:ptCount val="1"/>
                <c:pt idx="0">
                  <c:v>FOME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D3-4C32-A1DA-FA7F3302D3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9D3-4C32-A1DA-FA7F3302D3B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9D3-4C32-A1DA-FA7F3302D3B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9D3-4C32-A1DA-FA7F3302D3B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9D3-4C32-A1DA-FA7F3302D3B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9D3-4C32-A1DA-FA7F3302D3B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9D3-4C32-A1DA-FA7F3302D3B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9D3-4C32-A1DA-FA7F3302D3B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9D3-4C32-A1DA-FA7F3302D3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español'!$C$11:$M$11</c:f>
              <c:numCache>
                <c:formatCode>#,##0.0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18.536480080275101</c:v>
                </c:pt>
                <c:pt idx="7">
                  <c:v>23.385308174028001</c:v>
                </c:pt>
                <c:pt idx="8">
                  <c:v>2.3105498944800003</c:v>
                </c:pt>
                <c:pt idx="9">
                  <c:v>0.109971923178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9D3-4C32-A1DA-FA7F3302D3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141518111"/>
        <c:axId val="1141521951"/>
      </c:barChart>
      <c:lineChart>
        <c:grouping val="standard"/>
        <c:varyColors val="0"/>
        <c:ser>
          <c:idx val="9"/>
          <c:order val="7"/>
          <c:tx>
            <c:strRef>
              <c:f>'Gráficas español'!$B$17</c:f>
              <c:strCache>
                <c:ptCount val="1"/>
                <c:pt idx="0">
                  <c:v>Gasto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'Gráficas español'!$C$6:$M$6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'Gráficas español'!$C$20:$M$20</c:f>
              <c:numCache>
                <c:formatCode>#,##0.0</c:formatCode>
                <c:ptCount val="11"/>
                <c:pt idx="0">
                  <c:v>104.96895468324466</c:v>
                </c:pt>
                <c:pt idx="1">
                  <c:v>108.45107794852947</c:v>
                </c:pt>
                <c:pt idx="2">
                  <c:v>120.36430175169879</c:v>
                </c:pt>
                <c:pt idx="3">
                  <c:v>133.20704277668</c:v>
                </c:pt>
                <c:pt idx="4">
                  <c:v>138.36036620267649</c:v>
                </c:pt>
                <c:pt idx="5">
                  <c:v>148.77208022150364</c:v>
                </c:pt>
                <c:pt idx="6">
                  <c:v>181.69577554729923</c:v>
                </c:pt>
                <c:pt idx="7">
                  <c:v>209.81534100125398</c:v>
                </c:pt>
                <c:pt idx="8">
                  <c:v>213.17356307041706</c:v>
                </c:pt>
                <c:pt idx="9">
                  <c:v>260.66124037729884</c:v>
                </c:pt>
                <c:pt idx="10">
                  <c:v>286.80963374172245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79D3-4C32-A1DA-FA7F3302D3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1518111"/>
        <c:axId val="1141521951"/>
      </c:lineChart>
      <c:catAx>
        <c:axId val="11415181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141521951"/>
        <c:crosses val="autoZero"/>
        <c:auto val="1"/>
        <c:lblAlgn val="ctr"/>
        <c:lblOffset val="100"/>
        <c:noMultiLvlLbl val="0"/>
      </c:catAx>
      <c:valAx>
        <c:axId val="1141521951"/>
        <c:scaling>
          <c:orientation val="minMax"/>
          <c:max val="300"/>
        </c:scaling>
        <c:delete val="1"/>
        <c:axPos val="l"/>
        <c:numFmt formatCode="#,##0.0" sourceLinked="1"/>
        <c:majorTickMark val="none"/>
        <c:minorTickMark val="none"/>
        <c:tickLblPos val="nextTo"/>
        <c:crossAx val="114151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276839173992007E-2"/>
          <c:y val="0.79793879846927263"/>
          <c:w val="0.95030027464453104"/>
          <c:h val="0.181469183721064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259783413150033E-2"/>
          <c:y val="0.12729299009340184"/>
          <c:w val="0.93395364522483693"/>
          <c:h val="0.5910292847138317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'Gráficas español'!$AG$8</c:f>
              <c:strCache>
                <c:ptCount val="1"/>
                <c:pt idx="0">
                  <c:v>Pensiones y salud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español'!$AH$8:$AM$8</c:f>
              <c:numCache>
                <c:formatCode>#,##0.0</c:formatCode>
                <c:ptCount val="6"/>
                <c:pt idx="0">
                  <c:v>4.4276469160661884</c:v>
                </c:pt>
                <c:pt idx="1">
                  <c:v>5.7752573873006261</c:v>
                </c:pt>
                <c:pt idx="2">
                  <c:v>5.3825905142024251</c:v>
                </c:pt>
                <c:pt idx="3">
                  <c:v>4.2515357483785445</c:v>
                </c:pt>
                <c:pt idx="4">
                  <c:v>5.3218747186612969</c:v>
                </c:pt>
                <c:pt idx="5">
                  <c:v>5.7510070260018482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7E-491C-B0C8-830C48334762}"/>
            </c:ext>
          </c:extLst>
        </c:ser>
        <c:ser>
          <c:idx val="0"/>
          <c:order val="2"/>
          <c:tx>
            <c:strRef>
              <c:f>'Gráficas español'!$AG$7</c:f>
              <c:strCache>
                <c:ptCount val="1"/>
                <c:pt idx="0">
                  <c:v>SGP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español'!$AH$7:$AM$7</c:f>
              <c:numCache>
                <c:formatCode>#,##0.0</c:formatCode>
                <c:ptCount val="6"/>
                <c:pt idx="0">
                  <c:v>3.7703908203623548</c:v>
                </c:pt>
                <c:pt idx="1">
                  <c:v>4.3498064825007567</c:v>
                </c:pt>
                <c:pt idx="2">
                  <c:v>3.8881146607025396</c:v>
                </c:pt>
                <c:pt idx="3">
                  <c:v>3.2583284494254037</c:v>
                </c:pt>
                <c:pt idx="4">
                  <c:v>3.3606569261151309</c:v>
                </c:pt>
                <c:pt idx="5">
                  <c:v>4.0284602965577694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7E-491C-B0C8-830C48334762}"/>
            </c:ext>
          </c:extLst>
        </c:ser>
        <c:ser>
          <c:idx val="5"/>
          <c:order val="3"/>
          <c:tx>
            <c:strRef>
              <c:f>'Gráficas español'!$AG$12</c:f>
              <c:strCache>
                <c:ptCount val="1"/>
                <c:pt idx="0">
                  <c:v>Demás funcionamiento inflexible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español'!$AH$12:$AM$12</c:f>
              <c:numCache>
                <c:formatCode>#,##0.0</c:formatCode>
                <c:ptCount val="6"/>
                <c:pt idx="0">
                  <c:v>2.3169265171743665</c:v>
                </c:pt>
                <c:pt idx="1">
                  <c:v>2.4852937061863725</c:v>
                </c:pt>
                <c:pt idx="2">
                  <c:v>2.4388225583219998</c:v>
                </c:pt>
                <c:pt idx="3">
                  <c:v>2.1547721807012907</c:v>
                </c:pt>
                <c:pt idx="4">
                  <c:v>2.5556866566280996</c:v>
                </c:pt>
                <c:pt idx="5">
                  <c:v>2.6110462185121883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7E-491C-B0C8-830C48334762}"/>
            </c:ext>
          </c:extLst>
        </c:ser>
        <c:ser>
          <c:idx val="8"/>
          <c:order val="4"/>
          <c:tx>
            <c:strRef>
              <c:f>'Gráficas español'!$AG$13</c:f>
              <c:strCache>
                <c:ptCount val="1"/>
                <c:pt idx="0">
                  <c:v>Funcionamiento discrecional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español'!$AH$13:$AM$13</c:f>
              <c:numCache>
                <c:formatCode>#,##0.0</c:formatCode>
                <c:ptCount val="6"/>
                <c:pt idx="0">
                  <c:v>1.6103385429069881</c:v>
                </c:pt>
                <c:pt idx="1">
                  <c:v>1.7507877078598351</c:v>
                </c:pt>
                <c:pt idx="2">
                  <c:v>2.1817812245270587</c:v>
                </c:pt>
                <c:pt idx="3">
                  <c:v>1.8932117745345176</c:v>
                </c:pt>
                <c:pt idx="4">
                  <c:v>1.9831521059658848</c:v>
                </c:pt>
                <c:pt idx="5">
                  <c:v>1.5994661953786753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7E-491C-B0C8-830C48334762}"/>
            </c:ext>
          </c:extLst>
        </c:ser>
        <c:ser>
          <c:idx val="2"/>
          <c:order val="5"/>
          <c:tx>
            <c:strRef>
              <c:f>'Gráficas español'!$AG$9</c:f>
              <c:strCache>
                <c:ptCount val="1"/>
                <c:pt idx="0">
                  <c:v>Gasto de personal mínimo*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español'!$AH$9:$AM$9</c:f>
              <c:numCache>
                <c:formatCode>#,##0.0</c:formatCode>
                <c:ptCount val="6"/>
                <c:pt idx="0">
                  <c:v>1.8220181287080743</c:v>
                </c:pt>
                <c:pt idx="1">
                  <c:v>1.9797695215923885</c:v>
                </c:pt>
                <c:pt idx="2">
                  <c:v>1.7404802438976548</c:v>
                </c:pt>
                <c:pt idx="3">
                  <c:v>1.5460915291667359</c:v>
                </c:pt>
                <c:pt idx="4">
                  <c:v>1.6728072551010056</c:v>
                </c:pt>
                <c:pt idx="5">
                  <c:v>1.8046485929738769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7E-491C-B0C8-830C48334762}"/>
            </c:ext>
          </c:extLst>
        </c:ser>
        <c:ser>
          <c:idx val="3"/>
          <c:order val="6"/>
          <c:tx>
            <c:strRef>
              <c:f>'Gráficas español'!$AG$10</c:f>
              <c:strCache>
                <c:ptCount val="1"/>
                <c:pt idx="0">
                  <c:v>FEPC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7E-491C-B0C8-830C483347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7E-491C-B0C8-830C483347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7E-491C-B0C8-830C48334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español'!$AH$10:$AM$10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1.2425227179536438</c:v>
                </c:pt>
                <c:pt idx="4">
                  <c:v>1.6754993845327024</c:v>
                </c:pt>
                <c:pt idx="5">
                  <c:v>1.2167365297683295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7E-491C-B0C8-830C48334762}"/>
            </c:ext>
          </c:extLst>
        </c:ser>
        <c:ser>
          <c:idx val="4"/>
          <c:order val="7"/>
          <c:tx>
            <c:strRef>
              <c:f>'Gráficas español'!$S$11</c:f>
              <c:strCache>
                <c:ptCount val="1"/>
                <c:pt idx="0">
                  <c:v>FOME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7E-491C-B0C8-830C483347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7E-491C-B0C8-830C483347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7E-491C-B0C8-830C483347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7E-491C-B0C8-830C48334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español'!$AH$11:$AM$11</c:f>
              <c:numCache>
                <c:formatCode>#,##0.0</c:formatCode>
                <c:ptCount val="6"/>
                <c:pt idx="0">
                  <c:v>0</c:v>
                </c:pt>
                <c:pt idx="1">
                  <c:v>1.8564865760022227</c:v>
                </c:pt>
                <c:pt idx="2">
                  <c:v>1.9608117975865242</c:v>
                </c:pt>
                <c:pt idx="3">
                  <c:v>0.15720261550655887</c:v>
                </c:pt>
                <c:pt idx="4">
                  <c:v>6.9936303212366395E-3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57E-491C-B0C8-830C48334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1518111"/>
        <c:axId val="1141521951"/>
        <c:extLst>
          <c:ext xmlns:c15="http://schemas.microsoft.com/office/drawing/2012/chart" uri="{02D57815-91ED-43cb-92C2-25804820EDAC}">
            <c15:filteredBarSeries>
              <c15:ser>
                <c:idx val="10"/>
                <c:order val="1"/>
                <c:tx>
                  <c:strRef>
                    <c:extLst>
                      <c:ext uri="{02D57815-91ED-43cb-92C2-25804820EDAC}">
                        <c15:formulaRef>
                          <c15:sqref>'Gráficas español'!$AG$16</c15:sqref>
                        </c15:formulaRef>
                      </c:ext>
                    </c:extLst>
                    <c:strCache>
                      <c:ptCount val="1"/>
                      <c:pt idx="0">
                        <c:v>Intereses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'Gráficas español'!$AH$6:$AM$6</c15:sqref>
                        </c15:formulaRef>
                      </c:ext>
                    </c:extLst>
                    <c:strCache>
                      <c:ptCount val="6"/>
                      <c:pt idx="0">
                        <c:v>2014-2019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'Gráficas español'!$AH$16:$AM$16</c15:sqref>
                        </c15:formulaRef>
                      </c:ext>
                    </c:extLst>
                    <c:numCache>
                      <c:formatCode>#,##0.0</c:formatCode>
                      <c:ptCount val="6"/>
                      <c:pt idx="0">
                        <c:v>2.7180479839811338</c:v>
                      </c:pt>
                      <c:pt idx="1">
                        <c:v>2.8379941720783495</c:v>
                      </c:pt>
                      <c:pt idx="2">
                        <c:v>3.3268831927706284</c:v>
                      </c:pt>
                      <c:pt idx="3">
                        <c:v>4.2975311603942599</c:v>
                      </c:pt>
                      <c:pt idx="4">
                        <c:v>3.9090450173189009</c:v>
                      </c:pt>
                      <c:pt idx="5">
                        <c:v>4.4155108753530463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F-357E-491C-B0C8-830C48334762}"/>
                  </c:ext>
                </c:extLst>
              </c15:ser>
            </c15:filteredBarSeries>
            <c15:filteredBarSeries>
              <c15:ser>
                <c:idx val="7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'Gráficas español'!$AG$15</c15:sqref>
                        </c15:formulaRef>
                      </c:ext>
                    </c:extLst>
                    <c:strCache>
                      <c:ptCount val="1"/>
                      <c:pt idx="0">
                        <c:v>Inversión discrecional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'Gráficas español'!$AH$6:$AM$6</c15:sqref>
                        </c15:formulaRef>
                      </c:ext>
                    </c:extLst>
                    <c:strCache>
                      <c:ptCount val="6"/>
                      <c:pt idx="0">
                        <c:v>2014-2019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'Gráficas español'!$AH$15:$AM$15</c15:sqref>
                        </c15:formulaRef>
                      </c:ext>
                    </c:extLst>
                    <c:numCache>
                      <c:formatCode>#,##0.0</c:formatCode>
                      <c:ptCount val="6"/>
                      <c:pt idx="0">
                        <c:v>1.5211219392045585</c:v>
                      </c:pt>
                      <c:pt idx="1">
                        <c:v>1.5399460544644223</c:v>
                      </c:pt>
                      <c:pt idx="2">
                        <c:v>1.5642159070384714</c:v>
                      </c:pt>
                      <c:pt idx="3">
                        <c:v>2.0071117308039428</c:v>
                      </c:pt>
                      <c:pt idx="4">
                        <c:v>2.0713130711819554</c:v>
                      </c:pt>
                      <c:pt idx="5">
                        <c:v>1.4722170351512891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57E-491C-B0C8-830C48334762}"/>
                  </c:ext>
                </c:extLst>
              </c15:ser>
            </c15:filteredBarSeries>
            <c15:filteredBarSeries>
              <c15:ser>
                <c:idx val="6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'Gráficas español'!$AG$14</c15:sqref>
                        </c15:formulaRef>
                      </c:ext>
                    </c:extLst>
                    <c:strCache>
                      <c:ptCount val="1"/>
                      <c:pt idx="0">
                        <c:v>Inversión inflexible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'Gráficas español'!$AH$6:$AM$6</c15:sqref>
                        </c15:formulaRef>
                      </c:ext>
                    </c:extLst>
                    <c:strCache>
                      <c:ptCount val="6"/>
                      <c:pt idx="0">
                        <c:v>2014-2019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'Gráficas español'!$AH$14:$AM$14</c15:sqref>
                        </c15:formulaRef>
                      </c:ext>
                    </c:extLst>
                    <c:numCache>
                      <c:formatCode>#,##0.0</c:formatCode>
                      <c:ptCount val="6"/>
                      <c:pt idx="0">
                        <c:v>0.66784514761664393</c:v>
                      </c:pt>
                      <c:pt idx="1">
                        <c:v>0.50250911554411848</c:v>
                      </c:pt>
                      <c:pt idx="2">
                        <c:v>0.59348806436004586</c:v>
                      </c:pt>
                      <c:pt idx="3">
                        <c:v>0.68100298015403538</c:v>
                      </c:pt>
                      <c:pt idx="4">
                        <c:v>0.54992764942465922</c:v>
                      </c:pt>
                      <c:pt idx="5">
                        <c:v>0.51729190115433599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57E-491C-B0C8-830C48334762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9"/>
          <c:order val="10"/>
          <c:tx>
            <c:strRef>
              <c:f>'Gráficas español'!$AG$20</c:f>
              <c:strCache>
                <c:ptCount val="1"/>
                <c:pt idx="0">
                  <c:v>Gasto funcionamiento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'Gráficas español'!$AH$6:$AM$6</c:f>
              <c:strCache>
                <c:ptCount val="6"/>
                <c:pt idx="0">
                  <c:v>2014-2019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'Gráficas español'!$AH$20:$AM$20</c:f>
              <c:numCache>
                <c:formatCode>#,##0.0</c:formatCode>
                <c:ptCount val="6"/>
                <c:pt idx="0">
                  <c:v>13.947320925217969</c:v>
                </c:pt>
                <c:pt idx="1">
                  <c:v>18.197401381442202</c:v>
                </c:pt>
                <c:pt idx="2">
                  <c:v>17.592600999238201</c:v>
                </c:pt>
                <c:pt idx="3">
                  <c:v>14.503665015666694</c:v>
                </c:pt>
                <c:pt idx="4">
                  <c:v>16.576670677325357</c:v>
                </c:pt>
                <c:pt idx="5">
                  <c:v>17.011364859192689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57E-491C-B0C8-830C483347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41518111"/>
        <c:axId val="1141521951"/>
      </c:lineChart>
      <c:catAx>
        <c:axId val="11415181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141521951"/>
        <c:crosses val="autoZero"/>
        <c:auto val="1"/>
        <c:lblAlgn val="ctr"/>
        <c:lblOffset val="100"/>
        <c:noMultiLvlLbl val="0"/>
      </c:catAx>
      <c:valAx>
        <c:axId val="1141521951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4151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276839173992007E-2"/>
          <c:y val="0.79793879846927263"/>
          <c:w val="0.978723119546967"/>
          <c:h val="0.20206120153072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B6-401E-B9FB-00FE70BAD8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B6-401E-B9FB-00FE70BAD85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Resumen!$E$49:$G$49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  <c:extLst/>
            </c:numRef>
          </c:cat>
          <c:val>
            <c:numRef>
              <c:f>Resumen!$E$50:$G$50</c:f>
              <c:numCache>
                <c:formatCode>_("$"* #,##0_);_("$"* \(#,##0\);_("$"* "-"_);_(@_)</c:formatCode>
                <c:ptCount val="3"/>
                <c:pt idx="0" formatCode="0.0">
                  <c:v>-15.180725697193001</c:v>
                </c:pt>
                <c:pt idx="1">
                  <c:v>-10.652548118058171</c:v>
                </c:pt>
                <c:pt idx="2">
                  <c:v>-10.279212041415644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13B6-401E-B9FB-00FE70BAD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1147857663"/>
        <c:axId val="1147852383"/>
      </c:barChart>
      <c:catAx>
        <c:axId val="114785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147852383"/>
        <c:crosses val="autoZero"/>
        <c:auto val="1"/>
        <c:lblAlgn val="ctr"/>
        <c:lblOffset val="100"/>
        <c:noMultiLvlLbl val="0"/>
      </c:catAx>
      <c:valAx>
        <c:axId val="1147852383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4785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055266846435448E-2"/>
          <c:y val="3.8173456140557019E-2"/>
          <c:w val="0.95188946630712912"/>
          <c:h val="0.70244433083188351"/>
        </c:manualLayout>
      </c:layout>
      <c:lineChart>
        <c:grouping val="standard"/>
        <c:varyColors val="0"/>
        <c:ser>
          <c:idx val="2"/>
          <c:order val="2"/>
          <c:tx>
            <c:v>PGN 2025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FB-4A25-B217-ADE2190EA810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FB-4A25-B217-ADE2190EA8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'Gráficos y Tablas 2025'!$B$110:$B$117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2025'!$E$110:$E$117</c:f>
              <c:numCache>
                <c:formatCode>General</c:formatCode>
                <c:ptCount val="8"/>
                <c:pt idx="5" formatCode="#,##0.0">
                  <c:v>-4.2555437040151434</c:v>
                </c:pt>
                <c:pt idx="6" formatCode="#,##0.0">
                  <c:v>-5.6357679853939375</c:v>
                </c:pt>
                <c:pt idx="7" formatCode="#,##0.0">
                  <c:v>-4.7320971949374977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EFB-4A25-B217-ADE2190EA810}"/>
            </c:ext>
          </c:extLst>
        </c:ser>
        <c:ser>
          <c:idx val="3"/>
          <c:order val="3"/>
          <c:tx>
            <c:v>Act. PF 2025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FB-4A25-B217-ADE2190EA810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FB-4A25-B217-ADE2190EA810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FB-4A25-B217-ADE2190EA8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entury Gothic" panose="020B0502020202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'Gráficos y Tablas 2025'!$B$110:$B$117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'Gráficos y Tablas 2025'!$F$110:$F$117</c:f>
              <c:numCache>
                <c:formatCode>#,##0.0</c:formatCode>
                <c:ptCount val="8"/>
                <c:pt idx="0">
                  <c:v>-3.0690539949663482</c:v>
                </c:pt>
                <c:pt idx="1">
                  <c:v>-2.4572516375339579</c:v>
                </c:pt>
                <c:pt idx="2">
                  <c:v>-7.7882506350351308</c:v>
                </c:pt>
                <c:pt idx="3">
                  <c:v>-6.9718755141907867</c:v>
                </c:pt>
                <c:pt idx="4">
                  <c:v>-5.2782653440869352</c:v>
                </c:pt>
                <c:pt idx="5">
                  <c:v>-4.2555437040151434</c:v>
                </c:pt>
                <c:pt idx="6">
                  <c:v>-6.8459786880003151</c:v>
                </c:pt>
                <c:pt idx="7">
                  <c:v>-5.0912557821878188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DEFB-4A25-B217-ADE2190EA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4194016"/>
        <c:axId val="13741973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'Gráficos y Tablas 2025'!$C$109</c15:sqref>
                        </c15:formulaRef>
                      </c:ext>
                    </c:extLst>
                    <c:strCache>
                      <c:ptCount val="1"/>
                      <c:pt idx="0">
                        <c:v>Balance primario PGN 2025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6"/>
                    <c:dLblPos val="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DEFB-4A25-B217-ADE2190EA810}"/>
                      </c:ext>
                    </c:extLst>
                  </c:dLbl>
                  <c:dLbl>
                    <c:idx val="7"/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DEFB-4A25-B217-ADE2190EA81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'Gráficos y Tablas 2025'!$B$110:$B$117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'Gráficos y Tablas 2025'!$C$110:$C$117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5" formatCode="#,##0.0">
                        <c:v>-0.34649868669624206</c:v>
                      </c:pt>
                      <c:pt idx="6" formatCode="#,##0.0">
                        <c:v>-0.89989036067494954</c:v>
                      </c:pt>
                      <c:pt idx="7" formatCode="#,##0.0">
                        <c:v>-6.8245275081210741E-2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7-DEFB-4A25-B217-ADE2190EA81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'Gráficos y Tablas 2025'!$D$109</c15:sqref>
                        </c15:formulaRef>
                      </c:ext>
                    </c:extLst>
                    <c:strCache>
                      <c:ptCount val="1"/>
                      <c:pt idx="0">
                        <c:v>Balance primario PF 2025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6"/>
                    <c:layout>
                      <c:manualLayout>
                        <c:x val="-4.4830895076982478E-2"/>
                        <c:y val="3.352686323324294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8-DEFB-4A25-B217-ADE2190EA81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es-CO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'Gráficos y Tablas 2025'!$B$110:$B$117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'Gráficos y Tablas 2025'!$D$110:$D$117</c15:sqref>
                        </c15:formulaRef>
                      </c:ext>
                    </c:extLst>
                    <c:numCache>
                      <c:formatCode>#,##0.0</c:formatCode>
                      <c:ptCount val="8"/>
                      <c:pt idx="0">
                        <c:v>-0.28769603353860967</c:v>
                      </c:pt>
                      <c:pt idx="1">
                        <c:v>0.44825910526369672</c:v>
                      </c:pt>
                      <c:pt idx="2">
                        <c:v>-4.9502564629567809</c:v>
                      </c:pt>
                      <c:pt idx="3">
                        <c:v>-3.6449923214201587</c:v>
                      </c:pt>
                      <c:pt idx="4">
                        <c:v>-0.98073418369267529</c:v>
                      </c:pt>
                      <c:pt idx="5">
                        <c:v>-0.34649868669624206</c:v>
                      </c:pt>
                      <c:pt idx="6">
                        <c:v>-2.4304678126472674</c:v>
                      </c:pt>
                      <c:pt idx="7">
                        <c:v>-0.24830599376694806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EFB-4A25-B217-ADE2190EA810}"/>
                  </c:ext>
                </c:extLst>
              </c15:ser>
            </c15:filteredLineSeries>
          </c:ext>
        </c:extLst>
      </c:lineChart>
      <c:catAx>
        <c:axId val="137419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374197344"/>
        <c:crosses val="autoZero"/>
        <c:auto val="1"/>
        <c:lblAlgn val="ctr"/>
        <c:lblOffset val="100"/>
        <c:noMultiLvlLbl val="0"/>
      </c:catAx>
      <c:valAx>
        <c:axId val="1374197344"/>
        <c:scaling>
          <c:orientation val="minMax"/>
          <c:max val="-2"/>
          <c:min val="-9"/>
        </c:scaling>
        <c:delete val="1"/>
        <c:axPos val="l"/>
        <c:numFmt formatCode="General" sourceLinked="1"/>
        <c:majorTickMark val="out"/>
        <c:minorTickMark val="none"/>
        <c:tickLblPos val="nextTo"/>
        <c:crossAx val="137419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119060185924232"/>
          <c:w val="1"/>
          <c:h val="0.142191905138328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  <a:ea typeface="Verdan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'Hoja1 (2)'!$A$31:$A$36</cx:f>
        <cx:lvl ptCount="6">
          <cx:pt idx="0">2025
Ley PGN</cx:pt>
          <cx:pt idx="1">Tributarios</cx:pt>
          <cx:pt idx="2">Intereses</cx:pt>
          <cx:pt idx="3">Recursos 
de capital</cx:pt>
          <cx:pt idx="4">Gasto primario</cx:pt>
          <cx:pt idx="5">2025
Actualización PF</cx:pt>
        </cx:lvl>
      </cx:strDim>
      <cx:numDim type="val">
        <cx:f>'Hoja1 (2)'!$B$31:$B$36</cx:f>
        <cx:lvl ptCount="6" formatCode="#.##0,0">
          <cx:pt idx="0">-4.7320971949374977</cx:pt>
          <cx:pt idx="1">-0.96727730571590342</cx:pt>
          <cx:pt idx="2">-0.17909786856458254</cx:pt>
          <cx:pt idx="3">0.072025293042712102</cx:pt>
          <cx:pt idx="4">0.71152291465053707</cx:pt>
          <cx:pt idx="5">-5.0949241615247347</cx:pt>
        </cx:lvl>
      </cx:numDim>
    </cx:data>
  </cx:chartData>
  <cx:chart>
    <cx:plotArea>
      <cx:plotAreaRegion>
        <cx:series layoutId="waterfall" uniqueId="{2652E333-CC82-4742-B6D5-06762AB4E10D}">
          <cx:dataPt idx="0">
            <cx:spPr>
              <a:solidFill>
                <a:srgbClr val="002060"/>
              </a:solidFill>
              <a:ln>
                <a:solidFill>
                  <a:srgbClr val="002060"/>
                </a:solidFill>
              </a:ln>
            </cx:spPr>
          </cx:dataPt>
          <cx:dataPt idx="1">
            <cx:spPr>
              <a:solidFill>
                <a:srgbClr val="C00000"/>
              </a:solidFill>
            </cx:spPr>
          </cx:dataPt>
          <cx:dataPt idx="2">
            <cx:spPr>
              <a:solidFill>
                <a:srgbClr val="C00000"/>
              </a:solidFill>
            </cx:spPr>
          </cx:dataPt>
          <cx:dataPt idx="3">
            <cx:spPr>
              <a:solidFill>
                <a:srgbClr val="B8CE12"/>
              </a:solidFill>
            </cx:spPr>
          </cx:dataPt>
          <cx:dataPt idx="4">
            <cx:spPr>
              <a:solidFill>
                <a:srgbClr val="B8CE12"/>
              </a:solidFill>
            </cx:spPr>
          </cx:dataPt>
          <cx:dataPt idx="5">
            <cx:spPr>
              <a:solidFill>
                <a:srgbClr val="002060"/>
              </a:solidFill>
              <a:ln>
                <a:solidFill>
                  <a:srgbClr val="002060"/>
                </a:solidFill>
              </a:ln>
            </cx:spPr>
          </cx:dataPt>
          <cx:dataLabels pos="outEnd">
            <cx:txPr>
              <a:bodyPr vertOverflow="overflow" horzOverflow="overflow" wrap="square" lIns="0" tIns="0" rIns="0" bIns="0"/>
              <a:lstStyle/>
              <a:p>
                <a:pPr algn="ctr" rtl="0">
                  <a:defRPr sz="1600" b="1" i="0">
                    <a:solidFill>
                      <a:srgbClr val="C00000"/>
                    </a:solidFill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defRPr>
                </a:pPr>
                <a:endParaRPr lang="es-CO" sz="1600" b="1">
                  <a:solidFill>
                    <a:srgbClr val="C00000"/>
                  </a:solidFill>
                  <a:latin typeface="Century Gothic" panose="020B0502020202020204" pitchFamily="34" charset="0"/>
                  <a:ea typeface="Verdana" panose="020B0604030504040204" pitchFamily="34" charset="0"/>
                </a:endParaRPr>
              </a:p>
            </cx:txPr>
            <cx:visibility seriesName="0" categoryName="0" value="1"/>
            <cx:dataLabel idx="0">
              <cx:txPr>
                <a:bodyPr vertOverflow="overflow" horzOverflow="overflow" wrap="square" lIns="0" tIns="0" rIns="0" bIns="0"/>
                <a:lstStyle/>
                <a:p>
                  <a:pPr algn="ctr" rtl="0">
                    <a:defRPr>
                      <a:solidFill>
                        <a:srgbClr val="002060"/>
                      </a:solidFill>
                    </a:defRPr>
                  </a:pPr>
                  <a:r>
                    <a:rPr lang="es-CO" b="1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-4,7</a:t>
                  </a:r>
                </a:p>
              </cx:txPr>
              <cx:visibility seriesName="0" categoryName="0" value="1"/>
            </cx:dataLabel>
            <cx:dataLabel idx="1">
              <cx:txPr>
                <a:bodyPr vertOverflow="overflow" horzOverflow="overflow" wrap="square" lIns="0" tIns="0" rIns="0" bIns="0"/>
                <a:lstStyle/>
                <a:p>
                  <a:pPr algn="ctr" rtl="0">
                    <a:defRPr>
                      <a:solidFill>
                        <a:srgbClr val="C00000"/>
                      </a:solidFill>
                    </a:defRPr>
                  </a:pPr>
                  <a:r>
                    <a:rPr lang="es-CO" b="1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-1,0</a:t>
                  </a:r>
                </a:p>
              </cx:txPr>
              <cx:visibility seriesName="0" categoryName="0" value="1"/>
            </cx:dataLabel>
            <cx:dataLabel idx="2">
              <cx:txPr>
                <a:bodyPr vertOverflow="overflow" horzOverflow="overflow" wrap="square" lIns="0" tIns="0" rIns="0" bIns="0"/>
                <a:lstStyle/>
                <a:p>
                  <a:pPr algn="ctr" rtl="0">
                    <a:defRPr>
                      <a:solidFill>
                        <a:srgbClr val="C00000"/>
                      </a:solidFill>
                    </a:defRPr>
                  </a:pPr>
                  <a:r>
                    <a:rPr lang="es-CO" b="1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-0,2</a:t>
                  </a:r>
                </a:p>
              </cx:txPr>
              <cx:visibility seriesName="0" categoryName="0" value="1"/>
            </cx:dataLabel>
            <cx:dataLabel idx="3">
              <cx:txPr>
                <a:bodyPr vertOverflow="overflow" horzOverflow="overflow" wrap="square" lIns="0" tIns="0" rIns="0" bIns="0"/>
                <a:lstStyle/>
                <a:p>
                  <a:pPr algn="ctr" rtl="0">
                    <a:defRPr>
                      <a:solidFill>
                        <a:srgbClr val="B8CE12"/>
                      </a:solidFill>
                    </a:defRPr>
                  </a:pPr>
                  <a:r>
                    <a:rPr lang="es-CO">
                      <a:solidFill>
                        <a:srgbClr val="B8CE1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0,1</a:t>
                  </a:r>
                </a:p>
              </cx:txPr>
              <cx:visibility seriesName="0" categoryName="0" value="1"/>
            </cx:dataLabel>
            <cx:dataLabel idx="4">
              <cx:txPr>
                <a:bodyPr vertOverflow="overflow" horzOverflow="overflow" wrap="square" lIns="0" tIns="0" rIns="0" bIns="0"/>
                <a:lstStyle/>
                <a:p>
                  <a:pPr algn="ctr" rtl="0">
                    <a:defRPr>
                      <a:solidFill>
                        <a:srgbClr val="B8CE12"/>
                      </a:solidFill>
                    </a:defRPr>
                  </a:pPr>
                  <a:r>
                    <a:rPr lang="es-CO">
                      <a:solidFill>
                        <a:srgbClr val="B8CE1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0,7</a:t>
                  </a:r>
                </a:p>
              </cx:txPr>
              <cx:visibility seriesName="0" categoryName="0" value="1"/>
            </cx:dataLabel>
            <cx:dataLabel idx="5">
              <cx:txPr>
                <a:bodyPr vertOverflow="overflow" horzOverflow="overflow" wrap="square" lIns="0" tIns="0" rIns="0" bIns="0"/>
                <a:lstStyle/>
                <a:p>
                  <a:pPr algn="ctr" rtl="0">
                    <a:defRPr>
                      <a:solidFill>
                        <a:srgbClr val="002060"/>
                      </a:solidFill>
                    </a:defRPr>
                  </a:pPr>
                  <a:r>
                    <a:rPr lang="es-CO" b="1">
                      <a:solidFill>
                        <a:srgbClr val="00206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-5,1</a:t>
                  </a:r>
                </a:p>
              </cx:txPr>
              <cx:visibility seriesName="0" categoryName="0" value="1"/>
            </cx:dataLabel>
          </cx:dataLabels>
          <cx:dataId val="0"/>
          <cx:layoutPr>
            <cx:visibility connectorLines="0"/>
            <cx:subtotals>
              <cx:idx val="0"/>
              <cx:idx val="5"/>
            </cx:subtotals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100" b="0" i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pPr>
            <a:endParaRPr lang="es-CO" sz="110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cx:txPr>
      </cx:axis>
      <cx:axis id="1" hidden="1">
        <cx:valScaling max="-3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rgbClr val="59595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pPr>
            <a:endParaRPr lang="es-CO">
              <a:latin typeface="Century Gothic" panose="020B0502020202020204" pitchFamily="34" charset="0"/>
              <a:ea typeface="Verdana" panose="020B0604030504040204" pitchFamily="34" charset="0"/>
            </a:endParaRPr>
          </a:p>
        </cx:txPr>
      </cx:axis>
    </cx:plotArea>
  </cx:chart>
  <cx:spPr>
    <a:noFill/>
    <a:ln>
      <a:noFill/>
    </a:ln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'Descomposición 2023 Neta'!$AE$14:$AE$19</cx:f>
        <cx:lvl ptCount="6">
          <cx:pt idx="0">Cierre
2023</cx:pt>
          <cx:pt idx="1">Tasa de
cambio</cx:pt>
          <cx:pt idx="2">Balance
primario</cx:pt>
          <cx:pt idx="3">Costo 
financiero*</cx:pt>
          <cx:pt idx="4">Otros</cx:pt>
          <cx:pt idx="5">Cierre
2024</cx:pt>
        </cx:lvl>
      </cx:strDim>
      <cx:numDim type="val">
        <cx:f>'Descomposición 2023 Neta'!$AF$14:$AF$19</cx:f>
        <cx:lvl ptCount="6" formatCode="#.##0,0">
          <cx:pt idx="0">53.841876414304934</cx:pt>
          <cx:pt idx="1">2.9919165772353749</cx:pt>
          <cx:pt idx="2">2.4304678126472634</cx:pt>
          <cx:pt idx="3">1.2865652528216804</cx:pt>
          <cx:pt idx="4">-0.56567175679773385</cx:pt>
          <cx:pt idx="5">59.985154300211519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waterfall" uniqueId="{DFB38970-2012-44ED-9BD9-2EDC6D36E6AC}">
          <cx:dataPt idx="0">
            <cx:spPr>
              <a:solidFill>
                <a:srgbClr val="002060"/>
              </a:solidFill>
              <a:ln>
                <a:solidFill>
                  <a:srgbClr val="002060"/>
                </a:solidFill>
              </a:ln>
            </cx:spPr>
          </cx:dataPt>
          <cx:dataPt idx="1">
            <cx:spPr>
              <a:solidFill>
                <a:prstClr val="white">
                  <a:lumMod val="85000"/>
                </a:prstClr>
              </a:solidFill>
              <a:ln>
                <a:solidFill>
                  <a:prstClr val="white">
                    <a:lumMod val="85000"/>
                  </a:prstClr>
                </a:solidFill>
              </a:ln>
            </cx:spPr>
          </cx:dataPt>
          <cx:dataPt idx="2">
            <cx:spPr>
              <a:solidFill>
                <a:prstClr val="white">
                  <a:lumMod val="85000"/>
                </a:prstClr>
              </a:solidFill>
              <a:ln>
                <a:solidFill>
                  <a:prstClr val="white">
                    <a:lumMod val="85000"/>
                  </a:prstClr>
                </a:solidFill>
              </a:ln>
            </cx:spPr>
          </cx:dataPt>
          <cx:dataPt idx="3">
            <cx:spPr>
              <a:solidFill>
                <a:prstClr val="white">
                  <a:lumMod val="85000"/>
                </a:prstClr>
              </a:solidFill>
              <a:ln>
                <a:solidFill>
                  <a:prstClr val="white">
                    <a:lumMod val="85000"/>
                  </a:prstClr>
                </a:solidFill>
              </a:ln>
            </cx:spPr>
          </cx:dataPt>
          <cx:dataPt idx="4">
            <cx:spPr>
              <a:solidFill>
                <a:srgbClr val="C00000"/>
              </a:solidFill>
              <a:ln>
                <a:solidFill>
                  <a:srgbClr val="C00000"/>
                </a:solidFill>
              </a:ln>
            </cx:spPr>
          </cx:dataPt>
          <cx:dataPt idx="5">
            <cx:spPr>
              <a:solidFill>
                <a:srgbClr val="002060"/>
              </a:solidFill>
              <a:ln>
                <a:solidFill>
                  <a:srgbClr val="002060"/>
                </a:solidFill>
              </a:ln>
            </cx:spPr>
          </cx:dataPt>
          <cx:dataLabels pos="outEnd">
            <cx:txPr>
              <a:bodyPr vertOverflow="overflow" horzOverflow="overflow" wrap="square" lIns="0" tIns="0" rIns="0" bIns="0"/>
              <a:lstStyle/>
              <a:p>
                <a:pPr algn="ctr" rtl="0">
                  <a:defRPr sz="1400" b="1" i="0">
                    <a:solidFill>
                      <a:srgbClr val="595959"/>
                    </a:solidFill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defRPr>
                </a:pPr>
                <a:endParaRPr lang="en-US" sz="1400" b="1">
                  <a:latin typeface="Century Gothic" panose="020B0502020202020204" pitchFamily="34" charset="0"/>
                </a:endParaRPr>
              </a:p>
            </cx:txPr>
            <cx:visibility seriesName="0" categoryName="0" value="1"/>
            <cx:separator>, </cx:separator>
            <cx:dataLabel idx="0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Century Gothic" panose="020B0502020202020204" pitchFamily="34" charset="0"/>
                      <a:cs typeface="Century Gothic" panose="020B0502020202020204" pitchFamily="34" charset="0"/>
                    </a:defRPr>
                  </a:pPr>
                  <a:r>
                    <a:rPr lang="en-US" sz="1400" b="1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53,8</a:t>
                  </a:r>
                </a:p>
              </cx:txPr>
              <cx:visibility seriesName="0" categoryName="0" value="1"/>
              <cx:separator>, </cx:separator>
            </cx:dataLabel>
            <cx:dataLabel idx="1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>
                      <a:solidFill>
                        <a:srgbClr val="858585"/>
                      </a:solidFill>
                      <a:latin typeface="Century Gothic" panose="020B0502020202020204" pitchFamily="34" charset="0"/>
                      <a:ea typeface="Century Gothic" panose="020B0502020202020204" pitchFamily="34" charset="0"/>
                      <a:cs typeface="Century Gothic" panose="020B0502020202020204" pitchFamily="34" charset="0"/>
                    </a:defRPr>
                  </a:pPr>
                  <a:r>
                    <a:rPr lang="en-US" sz="1400" b="1">
                      <a:solidFill>
                        <a:srgbClr val="858585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3,0</a:t>
                  </a:r>
                </a:p>
              </cx:txPr>
              <cx:visibility seriesName="0" categoryName="0" value="1"/>
              <cx:separator>, </cx:separator>
            </cx:dataLabel>
            <cx:dataLabel idx="2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>
                      <a:solidFill>
                        <a:srgbClr val="858585"/>
                      </a:solidFill>
                      <a:latin typeface="Century Gothic" panose="020B0502020202020204" pitchFamily="34" charset="0"/>
                      <a:ea typeface="Century Gothic" panose="020B0502020202020204" pitchFamily="34" charset="0"/>
                      <a:cs typeface="Century Gothic" panose="020B0502020202020204" pitchFamily="34" charset="0"/>
                    </a:defRPr>
                  </a:pPr>
                  <a:r>
                    <a:rPr lang="en-US" sz="1400" b="1">
                      <a:solidFill>
                        <a:srgbClr val="858585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2,4</a:t>
                  </a:r>
                </a:p>
              </cx:txPr>
              <cx:visibility seriesName="0" categoryName="0" value="1"/>
              <cx:separator>, </cx:separator>
            </cx:dataLabel>
            <cx:dataLabel idx="3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>
                      <a:solidFill>
                        <a:srgbClr val="858585"/>
                      </a:solidFill>
                      <a:latin typeface="Century Gothic" panose="020B0502020202020204" pitchFamily="34" charset="0"/>
                      <a:ea typeface="Century Gothic" panose="020B0502020202020204" pitchFamily="34" charset="0"/>
                      <a:cs typeface="Century Gothic" panose="020B0502020202020204" pitchFamily="34" charset="0"/>
                    </a:defRPr>
                  </a:pPr>
                  <a:r>
                    <a:rPr lang="en-US" sz="1400" b="1">
                      <a:solidFill>
                        <a:srgbClr val="858585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1,3</a:t>
                  </a:r>
                </a:p>
              </cx:txPr>
              <cx:visibility seriesName="0" categoryName="0" value="1"/>
              <cx:separator>, </cx:separator>
            </cx:dataLabel>
            <cx:dataLabel idx="4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Century Gothic" panose="020B0502020202020204" pitchFamily="34" charset="0"/>
                      <a:cs typeface="Century Gothic" panose="020B0502020202020204" pitchFamily="34" charset="0"/>
                    </a:defRPr>
                  </a:pPr>
                  <a:r>
                    <a:rPr lang="en-US" sz="1400" b="1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-0,6</a:t>
                  </a:r>
                </a:p>
              </cx:txPr>
              <cx:visibility seriesName="0" categoryName="0" value="1"/>
              <cx:separator>, </cx:separator>
            </cx:dataLabel>
            <cx:dataLabel idx="5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Century Gothic" panose="020B0502020202020204" pitchFamily="34" charset="0"/>
                      <a:cs typeface="Century Gothic" panose="020B0502020202020204" pitchFamily="34" charset="0"/>
                    </a:defRPr>
                  </a:pPr>
                  <a:r>
                    <a:rPr lang="en-US" sz="1400" b="1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Verdana" panose="020B0604030504040204" pitchFamily="34" charset="0"/>
                    </a:rPr>
                    <a:t>60,0</a:t>
                  </a:r>
                </a:p>
              </cx:txPr>
              <cx:visibility seriesName="0" categoryName="0" value="1"/>
              <cx:separator>, </cx:separator>
            </cx:dataLabel>
          </cx:dataLabels>
          <cx:dataId val="0"/>
          <cx:layoutPr>
            <cx:visibility connectorLines="0"/>
            <cx:subtotals>
              <cx:idx val="5"/>
              <cx:idx val="6"/>
            </cx:subtotals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100" b="0" i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pPr>
            <a:endParaRPr lang="en-US" sz="1100" b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cx:txPr>
      </cx:axis>
      <cx:axis id="1" hidden="1">
        <cx:valScaling max="62" min="50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rgbClr val="595959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 Nova" panose="020B0504020202020204" pitchFamily="34" charset="0"/>
              </a:defRPr>
            </a:pPr>
            <a:endParaRPr lang="en-US">
              <a:latin typeface="Arial Nova" panose="020B0504020202020204" pitchFamily="34" charset="0"/>
            </a:endParaRPr>
          </a:p>
        </cx:txPr>
      </cx:axis>
    </cx:plotArea>
  </cx:chart>
  <cx:spPr>
    <a:solidFill>
      <a:schemeClr val="bg1"/>
    </a:solidFill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85C8E-E88A-4A81-BB7F-08D5F49B5D63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D45F1-3463-4B50-AF1E-04620D63A2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37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B9430-80A5-BB82-B9FD-024C86C5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FA8CD8-3EE5-92E0-FC99-323ED21DA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C6B7C38-15E3-3072-1EEB-96513B901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2025: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97F401-006C-E4D7-4425-CD22A277D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37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45AB0-643F-5604-2B67-580B75CD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E9AB3D-0DC6-7EC7-2208-755156153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2C6124D-BCE1-B324-E41C-376DACB1A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FC2686-BD73-8F7C-6041-B7BEC1A89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4F7D6-70D0-4DDD-8109-8E0207D7A71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83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56415-E8B1-FF7E-D3F4-479F11231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18A7E7-B167-0266-86B0-C564A46A0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6AEC08E-91D6-224A-2CBC-B6C39EA00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301547-8DEF-D7A5-41C0-D82204100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4F7D6-70D0-4DDD-8109-8E0207D7A71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4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C5E81-9E65-2762-D245-AD67EED30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BB4773D-D79B-0142-83FD-D688D84B6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CCFABC-6B7B-3120-CA69-CC727585E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DAB8DA-8F25-28E7-6805-45B9519BA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50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68081-5A19-F5DD-6015-2F23C8094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F3EEF47-A225-88DC-4076-BBBA07F7C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5E6883-CAD6-311E-8E0F-98331D09E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273331-72E5-A2FD-CEBE-E065D28B4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4F7D6-70D0-4DDD-8109-8E0207D7A71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39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6AA61-902C-FA1B-6E38-B4B3BCB4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0A65DB-5225-8886-5746-48089C947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D952BF3-5D3D-665A-90D6-79711A64F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2025: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630B67-525F-8DAB-EAA3-2862A294F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5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5835-8F85-2683-37D5-CEA61003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F81E9E-5948-8AC3-0C9A-7A953FA27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7AB9CF4-0AA1-DC88-F92F-8D246B95D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2025: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8628C4-6D8A-096C-C399-B13753A2D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90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1337-91E7-4874-CD9D-081A06216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43D0FD7-007A-DC7F-9D10-20D3FDD6E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36957C1-AC9E-0DBB-AB6E-05E1DF183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2025: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935758-D715-78AA-CA1A-1963AFCAE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7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CE6D5-DDC9-A3F4-3BFB-0B53E6426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194894-1ED9-7C42-D222-F98719146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5F2FDAC-EAB5-8221-D7BD-B9A5FF36E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2025: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2C0EB0-F7BD-C76D-27B8-6D87180B8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63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C5E81-9E65-2762-D245-AD67EED30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BB4773D-D79B-0142-83FD-D688D84B6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CCFABC-6B7B-3120-CA69-CC727585E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DAB8DA-8F25-28E7-6805-45B9519BA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377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C5E81-9E65-2762-D245-AD67EED30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BB4773D-D79B-0142-83FD-D688D84B6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CCFABC-6B7B-3120-CA69-CC727585E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DAB8DA-8F25-28E7-6805-45B9519BA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4F7D6-70D0-4DDD-8109-8E0207D7A7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2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4F7D6-70D0-4DDD-8109-8E0207D7A71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01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67780-F868-98F3-967B-AF474704E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A0703-24E8-8BC0-9366-428BACAA9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7F7D27-B3DE-98E6-F545-1DEFF6D6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91F9B9-3A77-2B0F-E560-57F5516C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795BC3-7972-85CB-D7CF-F1D2CCD3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342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F53EB-3856-D4EA-3D59-775E3504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47B95E-527A-5C9B-F9EA-05B6D6C3C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CE79CF-2C77-540B-A275-A5370059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3F6B54-C962-6116-CE4D-AD104C16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B92AA6-D358-F316-C102-AD521268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220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6ABA73-2146-1F7A-7DD8-CB88B2E2F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7F18EF-178B-B6FC-92AF-747CB4FF7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4A69A9-1044-1623-A03E-A4FFA74F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52B5F3-2C01-D84C-6A16-0FF5D86C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C3259D-01AA-CA3E-01D1-C2A1A9D1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901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64F53-44E3-21BC-F6E5-1ACEC9161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1AEAB-17E9-3E86-766B-E9E3FE368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F7A39B-7411-8F8C-017F-DB05BDFD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AFD8DF-5064-796D-C914-BE2A268E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48EB99-4D0A-8187-18A1-88FD4437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487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6D6D6-BF03-C64B-5EBE-2531F531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1A47EF-4234-FE44-00D0-67BA45909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C4B382-076C-2FFF-3365-B04BCD09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DEFDF1-766E-0A6D-8E63-D9DFBA31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2D13-CB0B-27B1-F78F-E4147CA9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7411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A0811-F160-FD69-F25C-DCECC644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A67ABF-2644-0C06-46A3-721335816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A2B1E7-386D-1093-9238-050CA325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A8E92F-743B-165A-FE47-705F3EA4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2D0C3-909B-8A1A-283F-57266D0A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9702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1A1DD5-94BE-2EFB-9B89-F9CFF068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1860A4-923D-CBF7-E96B-92D950604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FA027C-1226-7D4C-C4DC-FAC5F34C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6521D4-5BD7-6A19-5CE9-AD47C7E5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9E3823-8B68-4698-D7B6-099043F9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50C8E4-D5A2-CE97-9A90-B418538E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773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19EEB-0CB0-7D09-735F-F8498C8F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CAB6E1-57A6-1B82-77C4-0E6717403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76B379-9F0D-1583-9B93-199612918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23F71A-C54E-EF51-A6BE-62AF9E9CB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E70131-27B5-3399-C21D-6A013D1FD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6883F0-A7EF-97F0-0BAD-B8097F9C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D58C730-5AC2-B243-565E-248037ED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DD32BB-A659-99D7-0C16-7D88175C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7121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EBF8B-DFB9-7044-1861-594C3949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642C94-D40A-226A-1713-3E2F2A1F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6311DD-5291-4D94-1A6C-A663BFE3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0050DF-77F0-2520-E92B-905ECEFD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650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E02128-B6F4-2ADC-2CEC-8D4FF06D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E442EF-BEE5-59ED-16A7-4DE4D442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273A2D-81CD-445E-4E9C-076C0C16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953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F04674-B3E5-CA2C-76D3-CC95F294B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6CBB89-EB3F-D5D5-0E56-5D8E5EA7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EBBA15-1F91-4461-B07A-5484FACF8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C5CD7B-721B-F19A-928D-23145025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2B4C5F-F0C3-3035-EADF-17F85C1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92B812-DAE4-773F-E5D9-1DC7472A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330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D6C28-A01A-16EF-9552-CEA8E195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E3376-7D21-2C01-3C8D-638D9D744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294262-CF22-745A-D80F-6D16D5BC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B88AE5-1E09-302D-7A8A-B74291E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5528AF-205D-B908-E212-8BEB8BDC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40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AA0CD-7FCC-5703-0887-BE4642A6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CE2725-E732-D861-7FE4-19967C347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E13930-8203-D9AE-7B16-0C35A54BB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5EE0B4-65EC-2615-A367-22DE59EB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2C5D34-1DB6-CB09-5952-AD983A0A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FC887C-E186-6108-FDAB-2C0DF483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6530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A5764-40A1-6BB3-1D2E-C5D73708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A15E97-2779-7084-7E08-F1C71889B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ADDD9-42A8-1020-3169-1F9E796E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659D80-C14D-8532-BB08-F46370F4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3ADC76-BC71-B0AB-8A0F-EDE1571F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0906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13D556-EAAF-6168-5FAD-ABD4F5833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5A2FC3-A009-E81C-B840-0FAB71441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AA61E-68CF-831E-115E-A65B3C98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71AC96-A72C-30D6-608E-7F03AD05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BEBC2E-B58C-5C45-005C-DE1D0290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5405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806064-D094-DA86-6C22-C9CFC529A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7893" y="2139929"/>
            <a:ext cx="2496212" cy="17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39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9425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5791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0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8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4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3870" y="159440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60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3D4DB-A6D5-2A20-E56D-2712F97D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1661DE-A992-DFE1-B90F-412015AAD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F99E90-00E2-554A-BD62-8F9A1F86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008E3-EAA5-C50C-3F37-CE68B291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0CF21-092C-03E3-EE30-3415EBED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2874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81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2AACA3-EE5B-D2A7-8374-77B760538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3870" y="6251575"/>
            <a:ext cx="659859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A9D7E4-7BA0-40B7-FF99-DD7B5CDE5C94}"/>
              </a:ext>
            </a:extLst>
          </p:cNvPr>
          <p:cNvSpPr/>
          <p:nvPr userDrawn="1"/>
        </p:nvSpPr>
        <p:spPr>
          <a:xfrm>
            <a:off x="0" y="6721474"/>
            <a:ext cx="12192000" cy="136525"/>
          </a:xfrm>
          <a:prstGeom prst="rect">
            <a:avLst/>
          </a:prstGeom>
          <a:solidFill>
            <a:srgbClr val="B08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4373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664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632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4862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7750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6612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1899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94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C7D9C-8EB1-5A76-7EC0-AE1D465E7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69FE53-9807-8F6D-3D93-0C978589D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DD5C0F-22CF-1580-1E23-DDB325F9B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EB57D9-8ADC-7ABD-D2C1-A2481FA1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603935-F4C4-E453-CBF1-08C91213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D045BE-88C9-019C-CCF8-F2BBD47A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4229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8610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0"/>
            <a:ext cx="12191733" cy="68581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563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8"/>
            <a:ext cx="12191998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" y="-149"/>
            <a:ext cx="12191998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"/>
            <a:ext cx="12191732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0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" y="-149"/>
            <a:ext cx="12191998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0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" y="0"/>
            <a:ext cx="12191732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97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3364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8829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9393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586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B52A7-8205-B264-8EF2-FA48F6DC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E47D05-4467-F804-9FDD-45801D84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212DF9-0FF8-17CD-2B4E-9843CBAC8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513845-98F1-13A2-CA47-427023C7F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AC6979-2606-0CB2-EDBE-935B15E37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0DD2D7-7765-37D1-B0F3-DF033939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B72D4F-0448-02C1-D154-466FFE89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6A4E5C-7980-5D36-B231-08B0D589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1287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5078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5139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1927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20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454B6-4FD1-4B8C-9925-78B631D2D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69A8CC-F5CC-B112-20F2-576B8F6E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E9FA4C-0E70-0FBE-AA96-27EF029D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514EEF-130D-AB9A-E1FB-91A86F03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072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A4A2A57-3EEE-C246-8141-9E9C8FD9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1BD4250-B8DC-1F51-D8BC-7C7E90E5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F6939-888B-409A-8436-75232DA2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817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B11EA-A1C4-1F08-09BC-A9A6C138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3EC8DC-1FB5-0626-B79C-1F89FA92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F59B30-7F0E-078F-0C33-FC00A4279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091C50-8D38-A520-ACA5-9DD70B4A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C561AB-FC76-AFB9-14A7-404AD3C1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86B73C-2920-37EF-4284-BB5B2E9C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27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0048E-DC5A-95A5-756C-10C827A1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EA8C9E-72B3-A3C0-8E21-F3092ED37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5A954D-8441-B2F8-7301-388CEB948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6CFAE9-800A-F6FC-7917-27C8B4AA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600EF4-FDBF-3846-0203-59008ABA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2DBD19-38A6-E267-24F5-0895A207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702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604700-572B-CCBE-52BF-5033CCC8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D0421E-9149-118C-625F-1CC6B562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611E0C-7415-A2D0-2C4E-0B1648614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E39BA7-A11F-DC4E-A08A-20B44A7161E2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FC9497-E235-854E-B02B-C4A81FB9C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336113-C205-A17B-1546-9B7CD8194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9C5CE4-28CD-1F4E-A189-9CAB9799D293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15EE8B8-714A-4684-06FA-DDC1D5D572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5CDB3C1-3A8E-76E6-4542-2AC922D7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CDE016-F8E4-D431-9FA4-71033B20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A1CAD8-D90B-426A-6018-19FD25A2F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1D60B3-8B75-9042-939B-49379C938815}" type="datetimeFigureOut">
              <a:rPr lang="es-CO" smtClean="0"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52BD02-8446-F184-D1DA-5B5C58C3C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45CC07-5F8E-8F8D-53FD-9C42B671E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713FE0-B7F6-0D49-90D0-B25288F2845C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 descr="Imagen que contiene electrónica, computadora, teclado, computer&#10;&#10;Descripción generada automáticamente">
            <a:extLst>
              <a:ext uri="{FF2B5EF4-FFF2-40B4-BE49-F238E27FC236}">
                <a16:creationId xmlns:a16="http://schemas.microsoft.com/office/drawing/2014/main" id="{A1C69873-CA40-94D4-4160-9E3195CD679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820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01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3.png"/><Relationship Id="rId5" Type="http://schemas.microsoft.com/office/2014/relationships/chartEx" Target="../charts/chartEx2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F1F-949E-86FB-25C8-0BD4736C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82E67D6-5771-D8B7-063A-E053C7EA4097}"/>
              </a:ext>
            </a:extLst>
          </p:cNvPr>
          <p:cNvSpPr/>
          <p:nvPr/>
        </p:nvSpPr>
        <p:spPr>
          <a:xfrm>
            <a:off x="43543" y="79387"/>
            <a:ext cx="1210491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¿Qué cambió entre 2023 y 2024?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654088-5643-106D-DDEA-D38068345D02}"/>
              </a:ext>
            </a:extLst>
          </p:cNvPr>
          <p:cNvSpPr txBox="1"/>
          <p:nvPr/>
        </p:nvSpPr>
        <p:spPr>
          <a:xfrm>
            <a:off x="1354832" y="920132"/>
            <a:ext cx="10495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El Gobierno nacional logró contener el deterioro del déficit fiscal mediante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el ajuste de otros gastos distintos a las principales inflexibilidades de la Nación.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BD7F5C5-9534-E23A-0B71-26017EFFEBC0}"/>
              </a:ext>
            </a:extLst>
          </p:cNvPr>
          <p:cNvSpPr txBox="1"/>
          <p:nvPr/>
        </p:nvSpPr>
        <p:spPr>
          <a:xfrm>
            <a:off x="3071810" y="1960144"/>
            <a:ext cx="6048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Descomposición del cambio en el balance total de 2024 </a:t>
            </a: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(Vs 2023, </a:t>
            </a:r>
            <a:r>
              <a:rPr kumimoji="0" lang="es-CO" sz="16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pp</a:t>
            </a: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del PIB)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C6BC8BE-B101-D1C9-0C1D-3DD64F59C4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963585"/>
              </p:ext>
            </p:extLst>
          </p:nvPr>
        </p:nvGraphicFramePr>
        <p:xfrm>
          <a:off x="996431" y="2663050"/>
          <a:ext cx="10199131" cy="359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505219E-F42D-A06B-9E84-7C9BA963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58" y="965916"/>
            <a:ext cx="786940" cy="78694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0D70B89-85BC-F015-AA27-C215327AF82F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536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F1F-949E-86FB-25C8-0BD4736C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82E67D6-5771-D8B7-063A-E053C7EA4097}"/>
              </a:ext>
            </a:extLst>
          </p:cNvPr>
          <p:cNvSpPr/>
          <p:nvPr/>
        </p:nvSpPr>
        <p:spPr>
          <a:xfrm>
            <a:off x="43543" y="224627"/>
            <a:ext cx="1210491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Inflexibilidad del gasto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EBA9B84-A6D1-4C56-DE44-E6D7A89FD882}"/>
              </a:ext>
            </a:extLst>
          </p:cNvPr>
          <p:cNvSpPr/>
          <p:nvPr/>
        </p:nvSpPr>
        <p:spPr>
          <a:xfrm>
            <a:off x="8025507" y="2348061"/>
            <a:ext cx="3930193" cy="216187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ajuste de gasto del Gobierno nacional en 2024 encontró un límite en las inflexibilidades del gasto. </a:t>
            </a:r>
          </a:p>
          <a:p>
            <a:pPr algn="just"/>
            <a:endParaRPr lang="es-CO" sz="1400" b="1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CO" sz="14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Se estima que el 90% del gasto de funcionamiento es inflexible y podría llegar a ser del 93% en 2025.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3218C7-D6DE-8E5A-3CCB-B12C0B9FC5E0}"/>
              </a:ext>
            </a:extLst>
          </p:cNvPr>
          <p:cNvSpPr txBox="1"/>
          <p:nvPr/>
        </p:nvSpPr>
        <p:spPr>
          <a:xfrm>
            <a:off x="321450" y="1315717"/>
            <a:ext cx="7313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Gasto total (% del PIB)</a:t>
            </a:r>
            <a:endParaRPr lang="en-US" b="1" noProof="0"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B3672DE-4BD7-5A08-B487-66E95815F9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682597"/>
              </p:ext>
            </p:extLst>
          </p:nvPr>
        </p:nvGraphicFramePr>
        <p:xfrm>
          <a:off x="65305" y="1685049"/>
          <a:ext cx="7813313" cy="4237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675CE6F7-4111-78C3-2294-2BC599C44150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523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416B331-CCD4-EB8A-5CD1-C2B9133C0F6D}"/>
              </a:ext>
            </a:extLst>
          </p:cNvPr>
          <p:cNvSpPr/>
          <p:nvPr/>
        </p:nvSpPr>
        <p:spPr>
          <a:xfrm>
            <a:off x="1856220" y="267657"/>
            <a:ext cx="889711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Gasto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de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funcionamiento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151A8A-6FBD-59E3-D49B-3FDB91B7B02C}"/>
              </a:ext>
            </a:extLst>
          </p:cNvPr>
          <p:cNvSpPr txBox="1"/>
          <p:nvPr/>
        </p:nvSpPr>
        <p:spPr>
          <a:xfrm>
            <a:off x="259841" y="846589"/>
            <a:ext cx="11672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noProof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2024 el gasto de funcionamiento fue </a:t>
            </a:r>
            <a:r>
              <a:rPr lang="es-MX" sz="1600" b="1" noProof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17,0% del PIB</a:t>
            </a:r>
            <a:r>
              <a:rPr lang="es-MX" sz="1600" noProof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inferior al 17,3% promedio de 2020 a 2024 (exceptuando 2022).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noProof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2022 el gasto de funcionamiento cayó 3,1pp por el desmonte del FOME (2% del PIB), un evento de única vez relacionado con traslados del RAIS al RPM que redujo a la mitad el aporte de la Nación a Colpensiones y un menor gasto del SGP.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noProof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Junto a las inflexibilidades del SGP, pensiones y salud, </a:t>
            </a:r>
            <a:r>
              <a:rPr lang="es-MX" sz="1600" b="1" noProof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 FEPC ha ganado protagonismo desde 2022.</a:t>
            </a:r>
            <a:endParaRPr lang="en-US" sz="1600" b="1" noProof="0"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9AB3FAF-C51D-A32C-EA74-5646A4BD52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971330"/>
              </p:ext>
            </p:extLst>
          </p:nvPr>
        </p:nvGraphicFramePr>
        <p:xfrm>
          <a:off x="350521" y="2895728"/>
          <a:ext cx="5443200" cy="33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3A9C9B4-9766-0AA0-5728-7DB40E2F6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13093"/>
              </p:ext>
            </p:extLst>
          </p:nvPr>
        </p:nvGraphicFramePr>
        <p:xfrm>
          <a:off x="6288022" y="2915446"/>
          <a:ext cx="5443729" cy="3329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C1EFFD-10FA-299D-2AE3-B1A471514C27}"/>
              </a:ext>
            </a:extLst>
          </p:cNvPr>
          <p:cNvSpPr txBox="1"/>
          <p:nvPr/>
        </p:nvSpPr>
        <p:spPr>
          <a:xfrm>
            <a:off x="777401" y="2546115"/>
            <a:ext cx="4634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($ billones)</a:t>
            </a:r>
            <a:endParaRPr lang="en-US" b="1" noProof="0"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553B9D-445D-9FCE-C1EB-BFB29E657A65}"/>
              </a:ext>
            </a:extLst>
          </p:cNvPr>
          <p:cNvSpPr txBox="1"/>
          <p:nvPr/>
        </p:nvSpPr>
        <p:spPr>
          <a:xfrm>
            <a:off x="6648713" y="2546115"/>
            <a:ext cx="4634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(% del PIB)</a:t>
            </a:r>
            <a:endParaRPr lang="en-US" b="1" noProof="0"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B104BF7-4C91-6D5B-1E82-5CC3A4229B38}"/>
              </a:ext>
            </a:extLst>
          </p:cNvPr>
          <p:cNvSpPr txBox="1">
            <a:spLocks/>
          </p:cNvSpPr>
          <p:nvPr/>
        </p:nvSpPr>
        <p:spPr>
          <a:xfrm>
            <a:off x="131921" y="6398476"/>
            <a:ext cx="10524744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80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*Gasto de personal mínimo: Se refiere a fuerzas armadas, sistemas judicial y organismos de control. Es un escenario extremo donde todo el demás gasto de personal es más flexible. </a:t>
            </a:r>
            <a:endParaRPr kumimoji="0" lang="es-MX" sz="80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503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5ACBD8A-607C-5340-A45C-431A15A737AA}"/>
              </a:ext>
            </a:extLst>
          </p:cNvPr>
          <p:cNvSpPr/>
          <p:nvPr/>
        </p:nvSpPr>
        <p:spPr>
          <a:xfrm>
            <a:off x="1664035" y="35803"/>
            <a:ext cx="8897112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defRPr/>
            </a:pPr>
            <a:r>
              <a:rPr lang="es-CO" sz="28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TUV por la caída no anticipada del recaudo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867208-1163-F339-C6AA-1E8B41F3ED3C}"/>
              </a:ext>
            </a:extLst>
          </p:cNvPr>
          <p:cNvSpPr txBox="1"/>
          <p:nvPr/>
        </p:nvSpPr>
        <p:spPr>
          <a:xfrm>
            <a:off x="374903" y="6337429"/>
            <a:ext cx="10968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s-ES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FMI (2011). 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When and How to Adjust Beyond the Business Cycle? A Guide to Structural Fiscal Balances.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Traducción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00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propia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 algn="just">
              <a:buAutoNum type="arabicPeriod"/>
            </a:pPr>
            <a:r>
              <a:rPr lang="es-CO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el caso de </a:t>
            </a:r>
            <a:r>
              <a:rPr lang="es-CO" sz="100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carbon</a:t>
            </a:r>
            <a:r>
              <a:rPr lang="es-CO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la regla fiscal no cuenta con un ciclo que permita asumir los cambios </a:t>
            </a:r>
            <a:r>
              <a:rPr lang="es-CO" sz="100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ciclicos</a:t>
            </a:r>
            <a:r>
              <a:rPr lang="es-CO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del precio internacional.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endParaRPr lang="es-ES" sz="100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A66B52-E368-E0A6-CE40-E91D022208ED}"/>
              </a:ext>
            </a:extLst>
          </p:cNvPr>
          <p:cNvSpPr txBox="1"/>
          <p:nvPr/>
        </p:nvSpPr>
        <p:spPr>
          <a:xfrm>
            <a:off x="451942" y="644010"/>
            <a:ext cx="1096857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i="1">
                <a:effectLst/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“el balance estructural debería corregir todas las fluctuaciones macroeconómicas, no solo aquellas atribuibles al ciclo económico. Si estas fluctuaciones no están correlacionadas con el ciclo económico y tienen impactos fiscales fuertes, </a:t>
            </a:r>
            <a:r>
              <a:rPr lang="es-CO" sz="1600" b="1" i="1" u="sng">
                <a:effectLst/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podría ser necesario ir más allá del ajuste cíclico para considerarlas</a:t>
            </a:r>
            <a:r>
              <a:rPr lang="es-CO" sz="1600" i="1" u="sng">
                <a:effectLst/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s-CO" sz="1600" i="1">
                <a:effectLst/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"</a:t>
            </a:r>
            <a:r>
              <a:rPr lang="es-CO" sz="1600">
                <a:effectLst/>
                <a:latin typeface="Century Gothic" panose="020B0502020202020204" pitchFamily="34" charset="0"/>
                <a:ea typeface="Verdana" panose="020B0604030504040204" pitchFamily="34" charset="0"/>
              </a:rPr>
              <a:t>​</a:t>
            </a:r>
            <a:r>
              <a:rPr lang="es-CO" sz="1600" baseline="30000">
                <a:effectLst/>
                <a:latin typeface="Century Gothic" panose="020B0502020202020204" pitchFamily="34" charset="0"/>
                <a:ea typeface="Verdana" panose="020B0604030504040204" pitchFamily="34" charset="0"/>
              </a:rPr>
              <a:t>1</a:t>
            </a:r>
            <a:endParaRPr lang="es-CO" sz="1600" baseline="300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92BD5B3-AC38-08F7-0725-77EDB207F97E}"/>
              </a:ext>
            </a:extLst>
          </p:cNvPr>
          <p:cNvSpPr/>
          <p:nvPr/>
        </p:nvSpPr>
        <p:spPr>
          <a:xfrm>
            <a:off x="374904" y="1861746"/>
            <a:ext cx="11442192" cy="10014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Los ciclos resultan ser insuficientes para asumir la caída de ingresos: </a:t>
            </a:r>
            <a:r>
              <a:rPr lang="es-CO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 el caso de carbón es porque a pesar de naturaleza cíclica no tiene un ciclo y el ciclo económico se mostró ineficaz en absorber choques en otros impuestos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9B104CA-F88D-4110-3E61-CB658C0ED125}"/>
              </a:ext>
            </a:extLst>
          </p:cNvPr>
          <p:cNvSpPr/>
          <p:nvPr/>
        </p:nvSpPr>
        <p:spPr>
          <a:xfrm>
            <a:off x="374904" y="3265619"/>
            <a:ext cx="11442192" cy="5572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Una caída en los ingresos de $71,3 billones </a:t>
            </a:r>
            <a:r>
              <a:rPr lang="es-CO" sz="16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(20,4% del gasto primario proyectado para el PGN 2024) </a:t>
            </a:r>
            <a:r>
              <a:rPr lang="es-CO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 significativa y tiene un efecto negativo en el déficit.</a:t>
            </a:r>
            <a:endParaRPr lang="es-CO" sz="1600" b="1" u="sng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8F45435-1380-0EFF-625B-974DC13FD7D9}"/>
              </a:ext>
            </a:extLst>
          </p:cNvPr>
          <p:cNvSpPr/>
          <p:nvPr/>
        </p:nvSpPr>
        <p:spPr>
          <a:xfrm>
            <a:off x="374904" y="4262766"/>
            <a:ext cx="11442192" cy="77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 Colombia, una caída del recaudo en términos nominales solo se había registrado una vez en la historia durante la pandemia por Covid-19 en 2020. Que esto ocurra en un contexto de crecimiento de actividad económica </a:t>
            </a:r>
            <a:r>
              <a:rPr lang="es-CO" sz="16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 un hecho atípico, sin precedentes e impredecible. </a:t>
            </a:r>
            <a:endParaRPr lang="es-CO" sz="1600" b="1" u="sng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BD1EAA0-26B6-9653-FB9E-2B7C093E90AD}"/>
              </a:ext>
            </a:extLst>
          </p:cNvPr>
          <p:cNvSpPr/>
          <p:nvPr/>
        </p:nvSpPr>
        <p:spPr>
          <a:xfrm>
            <a:off x="374904" y="5511564"/>
            <a:ext cx="11442192" cy="7793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La caída de ingresos tributarios con crecimiento económico es un fenómeno que no debería volver a repetirse, por lo que </a:t>
            </a:r>
            <a:r>
              <a:rPr lang="es-CO" sz="16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no se puede catalogar como un aspecto permanente y estructural. La programación fiscal será consistente con esto.</a:t>
            </a:r>
            <a:endParaRPr lang="es-CO" sz="1600" b="1" u="sng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6C1AED6-8AE9-D2D2-BDCC-C805193F5167}"/>
              </a:ext>
            </a:extLst>
          </p:cNvPr>
          <p:cNvSpPr/>
          <p:nvPr/>
        </p:nvSpPr>
        <p:spPr>
          <a:xfrm>
            <a:off x="374904" y="1633146"/>
            <a:ext cx="5254370" cy="310896"/>
          </a:xfrm>
          <a:prstGeom prst="roundRect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latin typeface="Century Gothic" panose="020B0502020202020204" pitchFamily="34" charset="0"/>
                <a:ea typeface="Verdana" panose="020B0604030504040204" pitchFamily="34" charset="0"/>
              </a:rPr>
              <a:t>¿Es un componente cíclico?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A77461F-B0D0-6E98-7749-6AE317AEFDAA}"/>
              </a:ext>
            </a:extLst>
          </p:cNvPr>
          <p:cNvSpPr/>
          <p:nvPr/>
        </p:nvSpPr>
        <p:spPr>
          <a:xfrm>
            <a:off x="374903" y="2982155"/>
            <a:ext cx="5254371" cy="310896"/>
          </a:xfrm>
          <a:prstGeom prst="roundRect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latin typeface="Century Gothic" panose="020B0502020202020204" pitchFamily="34" charset="0"/>
                <a:ea typeface="Verdana" panose="020B0604030504040204" pitchFamily="34" charset="0"/>
              </a:rPr>
              <a:t>Significativo y deteriora el déficit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787C071-DDD0-F8B4-AEAA-3A7348865A60}"/>
              </a:ext>
            </a:extLst>
          </p:cNvPr>
          <p:cNvSpPr/>
          <p:nvPr/>
        </p:nvSpPr>
        <p:spPr>
          <a:xfrm>
            <a:off x="374904" y="3970158"/>
            <a:ext cx="5254370" cy="310896"/>
          </a:xfrm>
          <a:prstGeom prst="roundRect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latin typeface="Century Gothic" panose="020B0502020202020204" pitchFamily="34" charset="0"/>
                <a:ea typeface="Verdana" panose="020B0604030504040204" pitchFamily="34" charset="0"/>
              </a:rPr>
              <a:t>Sobreviniente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C7BCBCE-567E-E64F-049C-8C646803AF5C}"/>
              </a:ext>
            </a:extLst>
          </p:cNvPr>
          <p:cNvSpPr/>
          <p:nvPr/>
        </p:nvSpPr>
        <p:spPr>
          <a:xfrm>
            <a:off x="374903" y="5228100"/>
            <a:ext cx="5254369" cy="310896"/>
          </a:xfrm>
          <a:prstGeom prst="roundRect">
            <a:avLst/>
          </a:prstGeom>
          <a:solidFill>
            <a:srgbClr val="0F9ED5"/>
          </a:solidFill>
          <a:ln>
            <a:solidFill>
              <a:srgbClr val="0F9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latin typeface="Century Gothic" panose="020B0502020202020204" pitchFamily="34" charset="0"/>
                <a:ea typeface="Verdana" panose="020B0604030504040204" pitchFamily="34" charset="0"/>
              </a:rPr>
              <a:t>Naturaleza de la transacción</a:t>
            </a:r>
          </a:p>
        </p:txBody>
      </p:sp>
    </p:spTree>
    <p:extLst>
      <p:ext uri="{BB962C8B-B14F-4D97-AF65-F5344CB8AC3E}">
        <p14:creationId xmlns:p14="http://schemas.microsoft.com/office/powerpoint/2010/main" val="183655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82E67D6-5771-D8B7-063A-E053C7EA4097}"/>
              </a:ext>
            </a:extLst>
          </p:cNvPr>
          <p:cNvSpPr/>
          <p:nvPr/>
        </p:nvSpPr>
        <p:spPr>
          <a:xfrm>
            <a:off x="43543" y="273014"/>
            <a:ext cx="1210491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Regla Fiscal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13B4460-51EA-B636-785C-ACCD2684B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0187"/>
              </p:ext>
            </p:extLst>
          </p:nvPr>
        </p:nvGraphicFramePr>
        <p:xfrm>
          <a:off x="284499" y="1151533"/>
          <a:ext cx="6866110" cy="3885584"/>
        </p:xfrm>
        <a:graphic>
          <a:graphicData uri="http://schemas.openxmlformats.org/drawingml/2006/table">
            <a:tbl>
              <a:tblPr/>
              <a:tblGrid>
                <a:gridCol w="3826568">
                  <a:extLst>
                    <a:ext uri="{9D8B030D-6E8A-4147-A177-3AD203B41FA5}">
                      <a16:colId xmlns:a16="http://schemas.microsoft.com/office/drawing/2014/main" val="3984912719"/>
                    </a:ext>
                  </a:extLst>
                </a:gridCol>
                <a:gridCol w="1519771">
                  <a:extLst>
                    <a:ext uri="{9D8B030D-6E8A-4147-A177-3AD203B41FA5}">
                      <a16:colId xmlns:a16="http://schemas.microsoft.com/office/drawing/2014/main" val="2067416565"/>
                    </a:ext>
                  </a:extLst>
                </a:gridCol>
                <a:gridCol w="1519771">
                  <a:extLst>
                    <a:ext uri="{9D8B030D-6E8A-4147-A177-3AD203B41FA5}">
                      <a16:colId xmlns:a16="http://schemas.microsoft.com/office/drawing/2014/main" val="3228316248"/>
                    </a:ext>
                  </a:extLst>
                </a:gridCol>
              </a:tblGrid>
              <a:tr h="6594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noProof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Concepto</a:t>
                      </a:r>
                      <a:endParaRPr lang="en-US" sz="2000" b="1" i="0" u="none" strike="noStrike" noProof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noProof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2024 (% of GDP)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noProof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20143"/>
                  </a:ext>
                </a:extLst>
              </a:tr>
              <a:tr h="65947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noProof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MFMP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noProof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Act. </a:t>
                      </a:r>
                      <a:r>
                        <a:rPr lang="en-US" sz="2000" b="1" i="0" u="none" strike="noStrike" noProof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Preliminar</a:t>
                      </a:r>
                      <a:endParaRPr lang="en-US" sz="2000" b="1" i="0" u="none" strike="noStrike" noProof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809485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Primario Neto Estructural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600077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Ciclo económico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399007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Ciclo petrolero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465132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Transacciones de única vez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630403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Rendimientos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737130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primario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-2,4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688372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Intereses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-4,7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396360"/>
                  </a:ext>
                </a:extLst>
              </a:tr>
              <a:tr h="32082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total permitido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-5,6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-6,8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2253268"/>
                  </a:ext>
                </a:extLst>
              </a:tr>
            </a:tbl>
          </a:graphicData>
        </a:graphic>
      </p:graphicFrame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BF85F80-594D-ED6F-348D-EAAD06403E29}"/>
              </a:ext>
            </a:extLst>
          </p:cNvPr>
          <p:cNvSpPr/>
          <p:nvPr/>
        </p:nvSpPr>
        <p:spPr>
          <a:xfrm>
            <a:off x="5916169" y="3509061"/>
            <a:ext cx="1005840" cy="27432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EBA9B84-A6D1-4C56-DE44-E6D7A89FD882}"/>
              </a:ext>
            </a:extLst>
          </p:cNvPr>
          <p:cNvSpPr/>
          <p:nvPr/>
        </p:nvSpPr>
        <p:spPr>
          <a:xfrm>
            <a:off x="7977308" y="2563165"/>
            <a:ext cx="3930193" cy="10248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Transacciones de única vez aprobadas por el CONFIS</a:t>
            </a:r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, con previo concepto no vinculante del CARF.</a:t>
            </a:r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7C4CEE49-A599-CD40-D43D-07ADBC1E09AA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6922009" y="3075583"/>
            <a:ext cx="1055299" cy="570638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2D16158-9C1F-A5E8-7C9D-7256E68F6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22335"/>
              </p:ext>
            </p:extLst>
          </p:nvPr>
        </p:nvGraphicFramePr>
        <p:xfrm>
          <a:off x="7449658" y="3742570"/>
          <a:ext cx="4603913" cy="2083968"/>
        </p:xfrm>
        <a:graphic>
          <a:graphicData uri="http://schemas.openxmlformats.org/drawingml/2006/table">
            <a:tbl>
              <a:tblPr/>
              <a:tblGrid>
                <a:gridCol w="3823673">
                  <a:extLst>
                    <a:ext uri="{9D8B030D-6E8A-4147-A177-3AD203B41FA5}">
                      <a16:colId xmlns:a16="http://schemas.microsoft.com/office/drawing/2014/main" val="870099786"/>
                    </a:ext>
                  </a:extLst>
                </a:gridCol>
                <a:gridCol w="780240">
                  <a:extLst>
                    <a:ext uri="{9D8B030D-6E8A-4147-A177-3AD203B41FA5}">
                      <a16:colId xmlns:a16="http://schemas.microsoft.com/office/drawing/2014/main" val="850665514"/>
                    </a:ext>
                  </a:extLst>
                </a:gridCol>
              </a:tblGrid>
              <a:tr h="3413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Concepto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$MM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281315"/>
                  </a:ext>
                </a:extLst>
              </a:tr>
              <a:tr h="295682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Componente no estructural FEPC 2023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1.301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562615"/>
                  </a:ext>
                </a:extLst>
              </a:tr>
              <a:tr h="295682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Deducibilidad de regalías Carbón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2.319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606729"/>
                  </a:ext>
                </a:extLst>
              </a:tr>
              <a:tr h="295682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Sentencia Consejo de Estado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611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467492"/>
                  </a:ext>
                </a:extLst>
              </a:tr>
              <a:tr h="295682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Caída no anticipada del recaudo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25.788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111200"/>
                  </a:ext>
                </a:extLst>
              </a:tr>
              <a:tr h="264162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Emergencia invernal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1.943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374075"/>
                  </a:ext>
                </a:extLst>
              </a:tr>
              <a:tr h="2956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400" b="1" i="0" u="none" strike="noStrike" kern="12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Total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400" b="1" i="0" u="none" strike="noStrike" kern="120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31.962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27846"/>
                  </a:ext>
                </a:extLst>
              </a:tr>
            </a:tbl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5767C98B-8399-78BC-DB4B-8C1AD8C9C824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681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2D03A-C754-BE44-287C-BFF8326EE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16102D8-8B4E-3C83-A02A-D5BA3EA6E303}"/>
              </a:ext>
            </a:extLst>
          </p:cNvPr>
          <p:cNvSpPr txBox="1">
            <a:spLocks/>
          </p:cNvSpPr>
          <p:nvPr/>
        </p:nvSpPr>
        <p:spPr>
          <a:xfrm>
            <a:off x="3228128" y="2355343"/>
            <a:ext cx="5735743" cy="2147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Actualización Plan Financiero 2025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8AFDA13-2410-BC4B-2F6C-D9EE7BF4F114}"/>
              </a:ext>
            </a:extLst>
          </p:cNvPr>
          <p:cNvSpPr/>
          <p:nvPr/>
        </p:nvSpPr>
        <p:spPr>
          <a:xfrm>
            <a:off x="11031791" y="5862602"/>
            <a:ext cx="737423" cy="819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2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FAF584B-79D1-F4D5-A609-932A94723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996C891-90CB-C691-9581-34F6B1D96133}"/>
              </a:ext>
            </a:extLst>
          </p:cNvPr>
          <p:cNvSpPr txBox="1"/>
          <p:nvPr/>
        </p:nvSpPr>
        <p:spPr>
          <a:xfrm>
            <a:off x="1839833" y="245695"/>
            <a:ext cx="777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noProof="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Principales desafíos de la política fiscal</a:t>
            </a:r>
            <a:endParaRPr lang="en-US" sz="2800" b="1" noProof="0">
              <a:solidFill>
                <a:srgbClr val="00206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011A91-4016-28DF-8B74-24965A8E1BC3}"/>
              </a:ext>
            </a:extLst>
          </p:cNvPr>
          <p:cNvSpPr txBox="1"/>
          <p:nvPr/>
        </p:nvSpPr>
        <p:spPr>
          <a:xfrm>
            <a:off x="1013287" y="1236948"/>
            <a:ext cx="102881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noProof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noProof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09A7AF"/>
              </a:buClr>
            </a:pP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A corto plazo, el Gobierno debe centrar sus esfuerzos en lograr la </a:t>
            </a:r>
            <a:r>
              <a:rPr lang="es-MX" b="1" noProof="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recaudación de ingresos que financia el PGN</a:t>
            </a:r>
            <a:r>
              <a:rPr lang="es-MX" noProof="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buClr>
                <a:srgbClr val="09A7AF"/>
              </a:buClr>
            </a:pPr>
            <a:endParaRPr lang="en-US" b="1" noProof="0">
              <a:solidFill>
                <a:srgbClr val="0070C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09A7AF"/>
              </a:buClr>
            </a:pPr>
            <a:r>
              <a:rPr lang="es-MX">
                <a:latin typeface="Century Gothic" panose="020B0502020202020204" pitchFamily="34" charset="0"/>
                <a:ea typeface="Verdana" panose="020B0604030504040204" pitchFamily="34" charset="0"/>
              </a:rPr>
              <a:t>Mecanismos</a:t>
            </a: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 de contingencia, como el </a:t>
            </a:r>
            <a:r>
              <a:rPr lang="es-MX" b="1" noProof="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control de liquidez y medidas administrativas para aumentar la eficiencia del gasto</a:t>
            </a: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, serán esenciales para generar confianza en el cumplimiento de las metas fiscales.</a:t>
            </a:r>
            <a:endParaRPr lang="en-US" noProof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09A7AF"/>
              </a:buClr>
            </a:pPr>
            <a:endParaRPr lang="en-US" noProof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09A7AF"/>
              </a:buClr>
            </a:pP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Las eficiencias en el gasto, como la </a:t>
            </a:r>
            <a:r>
              <a:rPr lang="es-MX" b="1" noProof="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eliminación de los gastos del FEPC y la reducción de los costos de endeudamiento</a:t>
            </a: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, fortalecerán la posición fiscal del país.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A5FC88-401E-49C1-856E-77A7104FC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00" y="1807589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FA6B99-73EB-67F3-141E-B9F54FD66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48" y="2750322"/>
            <a:ext cx="646439" cy="6464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D441BB-7DD5-7C2D-7AAE-A3C3EDFFC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39" y="3738552"/>
            <a:ext cx="520059" cy="5200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FDB7C5-B39F-B4B9-81EF-1B192EC3E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66" y="4756103"/>
            <a:ext cx="646439" cy="6464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66536F-13BD-FEE5-0D3A-1E54941F1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61" y="5762549"/>
            <a:ext cx="673815" cy="6738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9465AF-1ECC-F05A-0066-F0087F7E7566}"/>
              </a:ext>
            </a:extLst>
          </p:cNvPr>
          <p:cNvSpPr txBox="1"/>
          <p:nvPr/>
        </p:nvSpPr>
        <p:spPr>
          <a:xfrm>
            <a:off x="628061" y="1106195"/>
            <a:ext cx="9302322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50" b="1" noProof="0">
                <a:latin typeface="Century Gothic" panose="020B0502020202020204" pitchFamily="34" charset="0"/>
                <a:ea typeface="Verdana" panose="020B0604030504040204" pitchFamily="34" charset="0"/>
              </a:rPr>
              <a:t>Colombia enfrenta desafíos fiscales a </a:t>
            </a:r>
            <a:r>
              <a:rPr lang="es-MX" sz="2050" b="1" noProof="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corto</a:t>
            </a:r>
            <a:r>
              <a:rPr lang="es-MX" sz="2050" b="1" noProof="0">
                <a:latin typeface="Century Gothic" panose="020B0502020202020204" pitchFamily="34" charset="0"/>
                <a:ea typeface="Verdana" panose="020B0604030504040204" pitchFamily="34" charset="0"/>
              </a:rPr>
              <a:t> y </a:t>
            </a:r>
            <a:r>
              <a:rPr lang="es-MX" sz="2050" b="1" noProof="0">
                <a:solidFill>
                  <a:srgbClr val="B58D47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mediano</a:t>
            </a:r>
            <a:r>
              <a:rPr lang="es-MX" sz="2050" b="1" noProof="0">
                <a:solidFill>
                  <a:srgbClr val="B8CE1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MX" sz="2050" b="1" noProof="0">
                <a:latin typeface="Century Gothic" panose="020B0502020202020204" pitchFamily="34" charset="0"/>
                <a:ea typeface="Verdana" panose="020B0604030504040204" pitchFamily="34" charset="0"/>
              </a:rPr>
              <a:t>plazo: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C6B4C6-1DB4-2613-AB06-D375680E68CB}"/>
              </a:ext>
            </a:extLst>
          </p:cNvPr>
          <p:cNvSpPr txBox="1"/>
          <p:nvPr/>
        </p:nvSpPr>
        <p:spPr>
          <a:xfrm>
            <a:off x="1013287" y="5688975"/>
            <a:ext cx="943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9A7AF"/>
              </a:buClr>
            </a:pP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Las </a:t>
            </a:r>
            <a:r>
              <a:rPr lang="es-MX" b="1" noProof="0">
                <a:solidFill>
                  <a:srgbClr val="B58D47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discusiones técnicas sobre el correcto funcionamiento de la regla fiscal </a:t>
            </a: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pueden fortalecer su papel estabilizador y, al mismo tiempo, brindar un mayor impulso a la actividad económica.</a:t>
            </a:r>
            <a:endParaRPr lang="en-US" noProof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75F27D-4DF6-72C4-61FB-945B3198FB27}"/>
              </a:ext>
            </a:extLst>
          </p:cNvPr>
          <p:cNvSpPr txBox="1"/>
          <p:nvPr/>
        </p:nvSpPr>
        <p:spPr>
          <a:xfrm>
            <a:off x="1013287" y="4607744"/>
            <a:ext cx="943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9A7AF"/>
              </a:buClr>
            </a:pP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A mediano plazo, se requieren medidas para </a:t>
            </a:r>
            <a:r>
              <a:rPr lang="es-MX" b="1" noProof="0">
                <a:solidFill>
                  <a:srgbClr val="B58D47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reducir las inflexibilidades del gasto y aumentar la eficiencia en la asignación de recursos</a:t>
            </a:r>
            <a:r>
              <a:rPr lang="es-MX" noProof="0">
                <a:latin typeface="Century Gothic" panose="020B0502020202020204" pitchFamily="34" charset="0"/>
                <a:ea typeface="Verdana" panose="020B0604030504040204" pitchFamily="34" charset="0"/>
              </a:rPr>
              <a:t>, con el SGP representando una oportunidad clave.</a:t>
            </a:r>
          </a:p>
        </p:txBody>
      </p:sp>
    </p:spTree>
    <p:extLst>
      <p:ext uri="{BB962C8B-B14F-4D97-AF65-F5344CB8AC3E}">
        <p14:creationId xmlns:p14="http://schemas.microsoft.com/office/powerpoint/2010/main" val="4076145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DDE6ECE3-CD78-0156-CB95-9B1A9634B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80872A2-9CFE-EF05-906B-267B17D3A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25336"/>
              </p:ext>
            </p:extLst>
          </p:nvPr>
        </p:nvGraphicFramePr>
        <p:xfrm>
          <a:off x="456564" y="1518954"/>
          <a:ext cx="6371999" cy="4311765"/>
        </p:xfrm>
        <a:graphic>
          <a:graphicData uri="http://schemas.openxmlformats.org/drawingml/2006/table">
            <a:tbl>
              <a:tblPr/>
              <a:tblGrid>
                <a:gridCol w="2131696">
                  <a:extLst>
                    <a:ext uri="{9D8B030D-6E8A-4147-A177-3AD203B41FA5}">
                      <a16:colId xmlns:a16="http://schemas.microsoft.com/office/drawing/2014/main" val="3994139711"/>
                    </a:ext>
                  </a:extLst>
                </a:gridCol>
                <a:gridCol w="860431">
                  <a:extLst>
                    <a:ext uri="{9D8B030D-6E8A-4147-A177-3AD203B41FA5}">
                      <a16:colId xmlns:a16="http://schemas.microsoft.com/office/drawing/2014/main" val="1992209344"/>
                    </a:ext>
                  </a:extLst>
                </a:gridCol>
                <a:gridCol w="848133">
                  <a:extLst>
                    <a:ext uri="{9D8B030D-6E8A-4147-A177-3AD203B41FA5}">
                      <a16:colId xmlns:a16="http://schemas.microsoft.com/office/drawing/2014/main" val="476161105"/>
                    </a:ext>
                  </a:extLst>
                </a:gridCol>
                <a:gridCol w="1038015">
                  <a:extLst>
                    <a:ext uri="{9D8B030D-6E8A-4147-A177-3AD203B41FA5}">
                      <a16:colId xmlns:a16="http://schemas.microsoft.com/office/drawing/2014/main" val="3984111100"/>
                    </a:ext>
                  </a:extLst>
                </a:gridCol>
                <a:gridCol w="746862">
                  <a:extLst>
                    <a:ext uri="{9D8B030D-6E8A-4147-A177-3AD203B41FA5}">
                      <a16:colId xmlns:a16="http://schemas.microsoft.com/office/drawing/2014/main" val="836464811"/>
                    </a:ext>
                  </a:extLst>
                </a:gridCol>
                <a:gridCol w="746862">
                  <a:extLst>
                    <a:ext uri="{9D8B030D-6E8A-4147-A177-3AD203B41FA5}">
                      <a16:colId xmlns:a16="http://schemas.microsoft.com/office/drawing/2014/main" val="4289832478"/>
                    </a:ext>
                  </a:extLst>
                </a:gridCol>
              </a:tblGrid>
              <a:tr h="1877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Miles de Millones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2024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(1)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2025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(3)-(2)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(3)-(1)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174572"/>
                  </a:ext>
                </a:extLst>
              </a:tr>
              <a:tr h="362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PGN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(2)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Act. PF 2025</a:t>
                      </a:r>
                    </a:p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(3)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248744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Ingreso Total 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279.228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343.161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327.948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-15.214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48.719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662226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Tributarios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244.692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316.505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299.888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-16.617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55.196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82770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DIAN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243.578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315.439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298.796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-16.643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55.219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969165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Ley de Financiamiento</a:t>
                      </a:r>
                    </a:p>
                  </a:txBody>
                  <a:tcPr marL="301478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12.000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-12.000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18062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No DIAN 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1.114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1.066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1.092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9601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No Tributarios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1.885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1.273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-653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398070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Fondos Especiales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4.801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4.357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4.475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-326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88357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Recursos de Capital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27.850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21.026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22.353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1.327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-5.498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00278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Rendimientos Financieros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83132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Excedentes Financieros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25.035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19.526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21.598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2.072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-3.437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687576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Reintegros y otros recursos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2.815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754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-746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-2.061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875343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Gasto Total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394.651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427.389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418.749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-8.640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24.098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91415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Intereses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74.445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83.013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86.373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3.360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11.928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10933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Gasto primario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320.353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344.376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332.376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-12.000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12.023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93578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Préstamo neto</a:t>
                      </a:r>
                    </a:p>
                  </a:txBody>
                  <a:tcPr marL="75370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537332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Primario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-40.977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-1.215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-4.428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-3.214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36.549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94255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Total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-115.422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-84.227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-90.801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-6.574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24.621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494780"/>
                  </a:ext>
                </a:extLst>
              </a:tr>
              <a:tr h="3625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Primario cumpliendo Regla Fiscal</a:t>
                      </a:r>
                    </a:p>
                  </a:txBody>
                  <a:tcPr marL="75370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-40.978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-1.215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-4.428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-3.214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36.550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772563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Excedente(+)/Ajuste(-)</a:t>
                      </a:r>
                    </a:p>
                  </a:txBody>
                  <a:tcPr marL="75370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53088"/>
                  </a:ext>
                </a:extLst>
              </a:tr>
            </a:tbl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B3CC0B3-75B1-6558-F749-CCF119E66FA2}"/>
              </a:ext>
            </a:extLst>
          </p:cNvPr>
          <p:cNvSpPr/>
          <p:nvPr/>
        </p:nvSpPr>
        <p:spPr>
          <a:xfrm>
            <a:off x="7093174" y="1816587"/>
            <a:ext cx="4751028" cy="1412991"/>
          </a:xfrm>
          <a:prstGeom prst="roundRect">
            <a:avLst>
              <a:gd name="adj" fmla="val 14550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B8CE12"/>
              </a:buClr>
            </a:pP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La proyección de ingresos tributarios es coherente con las decisiones de política y las inversiones en la DIAN, las cuales se espera que contribuyan a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reducir las pérdidas por evasión y elusión</a:t>
            </a:r>
            <a:r>
              <a:rPr lang="es-ES" sz="160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EA610BA-473E-26D0-DD66-3B20AD552D47}"/>
              </a:ext>
            </a:extLst>
          </p:cNvPr>
          <p:cNvSpPr txBox="1"/>
          <p:nvPr/>
        </p:nvSpPr>
        <p:spPr>
          <a:xfrm>
            <a:off x="232863" y="395177"/>
            <a:ext cx="1097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Escenario fiscal GNC 2025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03F6F5A-38CE-2C5E-70E6-0608E4F98169}"/>
              </a:ext>
            </a:extLst>
          </p:cNvPr>
          <p:cNvSpPr/>
          <p:nvPr/>
        </p:nvSpPr>
        <p:spPr>
          <a:xfrm>
            <a:off x="5330951" y="4505231"/>
            <a:ext cx="755905" cy="21945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2060"/>
              </a:solidFill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C66BC0D-2462-3E46-B334-353732E58057}"/>
              </a:ext>
            </a:extLst>
          </p:cNvPr>
          <p:cNvSpPr/>
          <p:nvPr/>
        </p:nvSpPr>
        <p:spPr>
          <a:xfrm>
            <a:off x="7093174" y="3451060"/>
            <a:ext cx="4751028" cy="12004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nivel de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gasto primario se ajusta 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 el decreto de aplazamiento de $12 billones, dado el archivo en el Congreso del Proyecto de Ley de Financiamiento. </a:t>
            </a:r>
            <a:endParaRPr lang="es-ES" sz="1600" b="1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4936F90-ECD8-9D52-0866-BEC647945504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433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F143C29-C482-F2D4-07C2-CB0DDA8C2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B3E70EF-66FA-4187-C4E9-714AC0874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200333"/>
              </p:ext>
            </p:extLst>
          </p:nvPr>
        </p:nvGraphicFramePr>
        <p:xfrm>
          <a:off x="434426" y="1555092"/>
          <a:ext cx="6371999" cy="4312940"/>
        </p:xfrm>
        <a:graphic>
          <a:graphicData uri="http://schemas.openxmlformats.org/drawingml/2006/table">
            <a:tbl>
              <a:tblPr/>
              <a:tblGrid>
                <a:gridCol w="2131696">
                  <a:extLst>
                    <a:ext uri="{9D8B030D-6E8A-4147-A177-3AD203B41FA5}">
                      <a16:colId xmlns:a16="http://schemas.microsoft.com/office/drawing/2014/main" val="3994139711"/>
                    </a:ext>
                  </a:extLst>
                </a:gridCol>
                <a:gridCol w="860431">
                  <a:extLst>
                    <a:ext uri="{9D8B030D-6E8A-4147-A177-3AD203B41FA5}">
                      <a16:colId xmlns:a16="http://schemas.microsoft.com/office/drawing/2014/main" val="1992209344"/>
                    </a:ext>
                  </a:extLst>
                </a:gridCol>
                <a:gridCol w="848133">
                  <a:extLst>
                    <a:ext uri="{9D8B030D-6E8A-4147-A177-3AD203B41FA5}">
                      <a16:colId xmlns:a16="http://schemas.microsoft.com/office/drawing/2014/main" val="476161105"/>
                    </a:ext>
                  </a:extLst>
                </a:gridCol>
                <a:gridCol w="1038015">
                  <a:extLst>
                    <a:ext uri="{9D8B030D-6E8A-4147-A177-3AD203B41FA5}">
                      <a16:colId xmlns:a16="http://schemas.microsoft.com/office/drawing/2014/main" val="3984111100"/>
                    </a:ext>
                  </a:extLst>
                </a:gridCol>
                <a:gridCol w="746862">
                  <a:extLst>
                    <a:ext uri="{9D8B030D-6E8A-4147-A177-3AD203B41FA5}">
                      <a16:colId xmlns:a16="http://schemas.microsoft.com/office/drawing/2014/main" val="836464811"/>
                    </a:ext>
                  </a:extLst>
                </a:gridCol>
                <a:gridCol w="746862">
                  <a:extLst>
                    <a:ext uri="{9D8B030D-6E8A-4147-A177-3AD203B41FA5}">
                      <a16:colId xmlns:a16="http://schemas.microsoft.com/office/drawing/2014/main" val="4289832478"/>
                    </a:ext>
                  </a:extLst>
                </a:gridCol>
              </a:tblGrid>
              <a:tr h="1877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% del PIB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2024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(1)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025" marR="5025" marT="5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(3)-(2)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(3)-(1)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174572"/>
                  </a:ext>
                </a:extLst>
              </a:tr>
              <a:tr h="3625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PGN</a:t>
                      </a:r>
                      <a:b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(2)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Act. PF 2025</a:t>
                      </a:r>
                    </a:p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(3)</a:t>
                      </a:r>
                    </a:p>
                  </a:txBody>
                  <a:tcPr marL="5025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248744"/>
                  </a:ext>
                </a:extLst>
              </a:tr>
              <a:tr h="11940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Ingreso Total 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16,6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18,4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662226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Tributarios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82770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DIAN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14,4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17,7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969165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Ley de Financiamiento</a:t>
                      </a:r>
                    </a:p>
                  </a:txBody>
                  <a:tcPr marL="301478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18062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No DIAN 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9601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No Tributarios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398070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Fondos Especiales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88357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Recursos de Capital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00278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Rendimientos Financieros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83132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Excedentes Financieros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687576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Reintegros y otros recursos</a:t>
                      </a:r>
                    </a:p>
                  </a:txBody>
                  <a:tcPr marL="150739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875343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Gasto Total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91415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Intereses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10933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Gasto primario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19,0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18,6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93578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Préstamo neto</a:t>
                      </a:r>
                    </a:p>
                  </a:txBody>
                  <a:tcPr marL="75370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537332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Primario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94255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Total</a:t>
                      </a:r>
                    </a:p>
                  </a:txBody>
                  <a:tcPr marL="75370" marR="5025" marT="5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-4,7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-5,1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494780"/>
                  </a:ext>
                </a:extLst>
              </a:tr>
              <a:tr h="3625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Balance Primario cumpliendo Regla Fiscal</a:t>
                      </a:r>
                    </a:p>
                  </a:txBody>
                  <a:tcPr marL="75370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-0,2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772563"/>
                  </a:ext>
                </a:extLst>
              </a:tr>
              <a:tr h="187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Excedente(+)/Ajuste(-)</a:t>
                      </a:r>
                    </a:p>
                  </a:txBody>
                  <a:tcPr marL="75370" marR="5025" marT="50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53088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8D2E4FA-105C-7088-202D-850B69C4FF55}"/>
              </a:ext>
            </a:extLst>
          </p:cNvPr>
          <p:cNvSpPr txBox="1"/>
          <p:nvPr/>
        </p:nvSpPr>
        <p:spPr>
          <a:xfrm>
            <a:off x="599747" y="308386"/>
            <a:ext cx="1099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Escenario fiscal GNC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B38D16-BE6F-7306-63D1-FFF67C40AFE8}"/>
              </a:ext>
            </a:extLst>
          </p:cNvPr>
          <p:cNvSpPr txBox="1"/>
          <p:nvPr/>
        </p:nvSpPr>
        <p:spPr>
          <a:xfrm>
            <a:off x="7233929" y="2084318"/>
            <a:ext cx="4367220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En comparación con 2024, el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déficit del GNC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 se recupera 1,8pp del PIB, ubicándose en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5,1% del PIB</a:t>
            </a:r>
            <a:r>
              <a:rPr lang="es-ES" sz="160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  <a:r>
              <a:rPr lang="es-ES" sz="1600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El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balance primario 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presentaría una corrección de 2,2pp del PIB, pasando de -2,4% del PIB en 2024 a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-0,2% del PIB en 2025</a:t>
            </a:r>
            <a:r>
              <a:rPr lang="es-ES" sz="160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Este escenario es consistente con el cumplimiento de la Regla Fiscal.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0AE60BF-5D07-9204-F344-048B0D0B4380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8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DC3D4C7-CA16-BB85-952D-08A9B7CF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6508F-53C8-9E01-28E4-F1C4F27B2E36}"/>
              </a:ext>
            </a:extLst>
          </p:cNvPr>
          <p:cNvSpPr txBox="1">
            <a:spLocks/>
          </p:cNvSpPr>
          <p:nvPr/>
        </p:nvSpPr>
        <p:spPr>
          <a:xfrm>
            <a:off x="781350" y="341497"/>
            <a:ext cx="8519668" cy="124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Fondo de Estabilización de Precios de los Combustibles - FEPC</a:t>
            </a: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DBBC30-AD2E-90EB-53AF-100EE99B938F}"/>
              </a:ext>
            </a:extLst>
          </p:cNvPr>
          <p:cNvSpPr txBox="1"/>
          <p:nvPr/>
        </p:nvSpPr>
        <p:spPr>
          <a:xfrm>
            <a:off x="6642560" y="1644854"/>
            <a:ext cx="4717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200" b="1">
                <a:latin typeface="Century Gothic" panose="020B0502020202020204" pitchFamily="34" charset="0"/>
                <a:ea typeface="Verdana" panose="020B0604030504040204" pitchFamily="34" charset="0"/>
              </a:rPr>
              <a:t>Déficit Causado por ACPM en el FEPC 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200">
                <a:latin typeface="Century Gothic" panose="020B0502020202020204" pitchFamily="34" charset="0"/>
                <a:ea typeface="Verdana" panose="020B0604030504040204" pitchFamily="34" charset="0"/>
              </a:rPr>
              <a:t>$billones de pesos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0EC27E-DE98-9FE5-9BEF-3111BEF524B0}"/>
              </a:ext>
            </a:extLst>
          </p:cNvPr>
          <p:cNvSpPr txBox="1"/>
          <p:nvPr/>
        </p:nvSpPr>
        <p:spPr>
          <a:xfrm>
            <a:off x="781351" y="1710586"/>
            <a:ext cx="5543249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El Gobierno Nacional ha realizado esfuerzos significativos para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reducir las presiones fiscales del FEPC sobre las finanzas públicas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, una carga de gasto heredada de la administración anterior.</a:t>
            </a:r>
          </a:p>
          <a:p>
            <a:pPr marL="285750" indent="-285750" algn="just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Actualmente, los ministerios de Hacienda, Minas y Energía, y Transporte mantienen diálogos con el gremio de transportadores de carga y pasajeros para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concertar los ajustes en el precio del ACPM 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que contribuyan a reducir el déficit del fondo.</a:t>
            </a:r>
          </a:p>
          <a:p>
            <a:pPr marL="285750" indent="-285750" algn="just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Asimismo, el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Gobierno reafirma su compromiso de saldar la obligación con los refinadores e importadores de combustibles en 2025.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5E40B39-62AB-723C-5577-71245E87A6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138637"/>
              </p:ext>
            </p:extLst>
          </p:nvPr>
        </p:nvGraphicFramePr>
        <p:xfrm>
          <a:off x="6693361" y="2102054"/>
          <a:ext cx="4844288" cy="3913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90765510-68FC-A579-55AA-CBFF3F4F720D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1850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181296-6DA0-2504-4D1B-B2D877A8D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39"/>
            <a:ext cx="2209380" cy="1602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3C0BA5-5B73-5DFF-942E-7348F97DF18B}"/>
              </a:ext>
            </a:extLst>
          </p:cNvPr>
          <p:cNvSpPr txBox="1"/>
          <p:nvPr/>
        </p:nvSpPr>
        <p:spPr>
          <a:xfrm>
            <a:off x="2457200" y="4739995"/>
            <a:ext cx="7234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Ministerio de Hacienda y Crédito Público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200" b="1">
                <a:solidFill>
                  <a:prstClr val="white"/>
                </a:solidFill>
                <a:latin typeface="Century Gothic" panose="020B0502020202020204" pitchFamily="34" charset="0"/>
              </a:rPr>
              <a:t>Febrero</a:t>
            </a: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663129-4107-716D-989F-C5E0A9EED35D}"/>
              </a:ext>
            </a:extLst>
          </p:cNvPr>
          <p:cNvSpPr txBox="1"/>
          <p:nvPr/>
        </p:nvSpPr>
        <p:spPr>
          <a:xfrm>
            <a:off x="1464564" y="1878447"/>
            <a:ext cx="9262871" cy="155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Perspectivas Macroeconómicas y Fiscales</a:t>
            </a:r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DC3D4C7-CA16-BB85-952D-08A9B7CF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78B8B24-B973-60C3-D467-4B697163A179}"/>
              </a:ext>
            </a:extLst>
          </p:cNvPr>
          <p:cNvSpPr txBox="1">
            <a:spLocks/>
          </p:cNvSpPr>
          <p:nvPr/>
        </p:nvSpPr>
        <p:spPr>
          <a:xfrm>
            <a:off x="443483" y="424152"/>
            <a:ext cx="8549640" cy="124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El déficit total aumentaría levemente frente a lo proyectado en la Ley de Presupuesto </a:t>
            </a: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EC7578-9DCC-64C7-3A4E-64FE10AF7A58}"/>
              </a:ext>
            </a:extLst>
          </p:cNvPr>
          <p:cNvSpPr txBox="1"/>
          <p:nvPr/>
        </p:nvSpPr>
        <p:spPr>
          <a:xfrm>
            <a:off x="1195768" y="1579251"/>
            <a:ext cx="604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200" b="1">
                <a:latin typeface="Century Gothic" panose="020B0502020202020204" pitchFamily="34" charset="0"/>
                <a:ea typeface="Verdana" panose="020B0604030504040204" pitchFamily="34" charset="0"/>
              </a:rPr>
              <a:t>Descomposición del cambio en el balance total de 2025 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200">
                <a:latin typeface="Century Gothic" panose="020B0502020202020204" pitchFamily="34" charset="0"/>
                <a:ea typeface="Verdana" panose="020B0604030504040204" pitchFamily="34" charset="0"/>
              </a:rPr>
              <a:t>(Vs 2023, </a:t>
            </a:r>
            <a:r>
              <a:rPr lang="es-CO" sz="1200" err="1">
                <a:latin typeface="Century Gothic" panose="020B0502020202020204" pitchFamily="34" charset="0"/>
                <a:ea typeface="Verdana" panose="020B0604030504040204" pitchFamily="34" charset="0"/>
              </a:rPr>
              <a:t>pp</a:t>
            </a:r>
            <a:r>
              <a:rPr lang="es-CO" sz="1200">
                <a:latin typeface="Century Gothic" panose="020B0502020202020204" pitchFamily="34" charset="0"/>
                <a:ea typeface="Verdana" panose="020B0604030504040204" pitchFamily="34" charset="0"/>
              </a:rPr>
              <a:t> del PIB)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22108DF-9565-7D1F-F7A9-CCD1669C6DB1}"/>
              </a:ext>
            </a:extLst>
          </p:cNvPr>
          <p:cNvSpPr/>
          <p:nvPr/>
        </p:nvSpPr>
        <p:spPr>
          <a:xfrm>
            <a:off x="8343827" y="1923899"/>
            <a:ext cx="3319272" cy="3010202"/>
          </a:xfrm>
          <a:prstGeom prst="roundRect">
            <a:avLst>
              <a:gd name="adj" fmla="val 6376"/>
            </a:avLst>
          </a:prstGeom>
          <a:solidFill>
            <a:srgbClr val="F2F2F2">
              <a:alpha val="50196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Frente a PGN se proyecta menor recaudo como % del PIB (principalmente Ley de Financiamiento). En la práctica, el Gobierno nacional sigue ajustando gasto nominal para cumplir la Regla Fiscal. </a:t>
            </a:r>
          </a:p>
          <a:p>
            <a:pPr algn="just"/>
            <a:endParaRPr lang="es-ES" sz="140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déficit levemente mayor </a:t>
            </a:r>
            <a:r>
              <a:rPr lang="es-ES" sz="1400" b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mantiene consistencia con el cumplimiento de la regla fiscal. </a:t>
            </a:r>
            <a:endParaRPr lang="es-ES" sz="1200" b="1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F95B92E8-DC4E-EC69-C738-B6E4CE9D210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68361630"/>
                  </p:ext>
                </p:extLst>
              </p:nvPr>
            </p:nvGraphicFramePr>
            <p:xfrm>
              <a:off x="528901" y="2040915"/>
              <a:ext cx="7406785" cy="430545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F95B92E8-DC4E-EC69-C738-B6E4CE9D21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901" y="2040915"/>
                <a:ext cx="7406785" cy="430545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ítulo 1">
            <a:extLst>
              <a:ext uri="{FF2B5EF4-FFF2-40B4-BE49-F238E27FC236}">
                <a16:creationId xmlns:a16="http://schemas.microsoft.com/office/drawing/2014/main" id="{8FCBAAF3-5C1E-0D10-10BC-D9FE67E08DA6}"/>
              </a:ext>
            </a:extLst>
          </p:cNvPr>
          <p:cNvSpPr txBox="1">
            <a:spLocks/>
          </p:cNvSpPr>
          <p:nvPr/>
        </p:nvSpPr>
        <p:spPr>
          <a:xfrm>
            <a:off x="0" y="644112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978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F1F-949E-86FB-25C8-0BD4736C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82E67D6-5771-D8B7-063A-E053C7EA4097}"/>
              </a:ext>
            </a:extLst>
          </p:cNvPr>
          <p:cNvSpPr/>
          <p:nvPr/>
        </p:nvSpPr>
        <p:spPr>
          <a:xfrm>
            <a:off x="43543" y="449735"/>
            <a:ext cx="1210491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Regla Fiscal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13B4460-51EA-B636-785C-ACCD2684B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778828"/>
              </p:ext>
            </p:extLst>
          </p:nvPr>
        </p:nvGraphicFramePr>
        <p:xfrm>
          <a:off x="5797296" y="2615184"/>
          <a:ext cx="5758898" cy="2961018"/>
        </p:xfrm>
        <a:graphic>
          <a:graphicData uri="http://schemas.openxmlformats.org/drawingml/2006/table">
            <a:tbl>
              <a:tblPr/>
              <a:tblGrid>
                <a:gridCol w="3209504">
                  <a:extLst>
                    <a:ext uri="{9D8B030D-6E8A-4147-A177-3AD203B41FA5}">
                      <a16:colId xmlns:a16="http://schemas.microsoft.com/office/drawing/2014/main" val="3984912719"/>
                    </a:ext>
                  </a:extLst>
                </a:gridCol>
                <a:gridCol w="1274697">
                  <a:extLst>
                    <a:ext uri="{9D8B030D-6E8A-4147-A177-3AD203B41FA5}">
                      <a16:colId xmlns:a16="http://schemas.microsoft.com/office/drawing/2014/main" val="2067416565"/>
                    </a:ext>
                  </a:extLst>
                </a:gridCol>
                <a:gridCol w="1274697">
                  <a:extLst>
                    <a:ext uri="{9D8B030D-6E8A-4147-A177-3AD203B41FA5}">
                      <a16:colId xmlns:a16="http://schemas.microsoft.com/office/drawing/2014/main" val="3228316248"/>
                    </a:ext>
                  </a:extLst>
                </a:gridCol>
              </a:tblGrid>
              <a:tr h="23026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Concepto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 (% del PIB)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120143"/>
                  </a:ext>
                </a:extLst>
              </a:tr>
              <a:tr h="42810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Esc. PGN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Act. Preliminar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2906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BPNE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32039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Ciclo económico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600077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Ciclo petrolero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399007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Transacciones de única vez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465132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Rendimientos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630403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Balance primario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737130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Intereses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-4,7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688372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Balance total permitido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-4,7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-5,1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396360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2253268"/>
                  </a:ext>
                </a:extLst>
              </a:tr>
              <a:tr h="23026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Excedente (+) / Ajuste (-)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029035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728D447-99F8-A9F3-0F7B-4A58EFECB2DF}"/>
              </a:ext>
            </a:extLst>
          </p:cNvPr>
          <p:cNvSpPr txBox="1"/>
          <p:nvPr/>
        </p:nvSpPr>
        <p:spPr>
          <a:xfrm>
            <a:off x="5629507" y="1691801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600" b="1">
                <a:latin typeface="Century Gothic" panose="020B0502020202020204" pitchFamily="34" charset="0"/>
                <a:ea typeface="Verdana"/>
              </a:rPr>
              <a:t>Descomposición del balance consistente con el cumplimiento de la meta de Regla Fiscal </a:t>
            </a:r>
          </a:p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600">
                <a:latin typeface="Century Gothic" panose="020B0502020202020204" pitchFamily="34" charset="0"/>
                <a:ea typeface="Verdana"/>
              </a:rPr>
              <a:t>(% del PIB)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029F44-5399-EA0C-E9CC-9BD9615DC490}"/>
              </a:ext>
            </a:extLst>
          </p:cNvPr>
          <p:cNvSpPr txBox="1"/>
          <p:nvPr/>
        </p:nvSpPr>
        <p:spPr>
          <a:xfrm>
            <a:off x="413766" y="1710017"/>
            <a:ext cx="5383530" cy="300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BPNE de 0,5% del PIB 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consistente con el régimen de transición de la Ley 1473 de 2011 modificada por la 2277 de 2022. </a:t>
            </a:r>
          </a:p>
          <a:p>
            <a:pPr>
              <a:spcAft>
                <a:spcPts val="350"/>
              </a:spcAft>
              <a:buClr>
                <a:srgbClr val="B8CE12"/>
              </a:buClr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El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ciclo económico 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permite un espacio de gasto adicional por la persistencia de una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brecha negativa</a:t>
            </a:r>
            <a:r>
              <a:rPr lang="es-ES" sz="1600" b="1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del producto en 2025. </a:t>
            </a:r>
          </a:p>
          <a:p>
            <a:pPr marL="285750" indent="-285750">
              <a:spcAft>
                <a:spcPts val="350"/>
              </a:spcAft>
              <a:buClr>
                <a:srgbClr val="B8CE12"/>
              </a:buClr>
              <a:buFont typeface="Verdana" panose="020B0604030504040204" pitchFamily="34" charset="0"/>
              <a:buChar char="»"/>
            </a:pPr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El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ciclo petrolero 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ofrece espacio porque el ingreso petrolero estimado se mantiene por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debajo del componente estructural</a:t>
            </a:r>
            <a:r>
              <a:rPr lang="es-ES" sz="1600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137210E-C413-5BE1-3A2C-1500D6B633C0}"/>
              </a:ext>
            </a:extLst>
          </p:cNvPr>
          <p:cNvSpPr txBox="1">
            <a:spLocks/>
          </p:cNvSpPr>
          <p:nvPr/>
        </p:nvSpPr>
        <p:spPr>
          <a:xfrm>
            <a:off x="0" y="648684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682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6B0CAC-2A2B-B3A3-5047-725FC285F717}"/>
              </a:ext>
            </a:extLst>
          </p:cNvPr>
          <p:cNvSpPr txBox="1"/>
          <p:nvPr/>
        </p:nvSpPr>
        <p:spPr>
          <a:xfrm>
            <a:off x="617200" y="456349"/>
            <a:ext cx="825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Balance total y primario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2B620-068A-D03F-2D81-23B9B1E669BF}"/>
              </a:ext>
            </a:extLst>
          </p:cNvPr>
          <p:cNvSpPr txBox="1"/>
          <p:nvPr/>
        </p:nvSpPr>
        <p:spPr>
          <a:xfrm>
            <a:off x="602667" y="2214863"/>
            <a:ext cx="54928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 b="1">
                <a:latin typeface="Century Gothic" panose="020B0502020202020204" pitchFamily="34" charset="0"/>
                <a:ea typeface="Verdana" panose="020B0604030504040204" pitchFamily="34" charset="0"/>
              </a:rPr>
              <a:t>Balance Total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>
                <a:latin typeface="Century Gothic" panose="020B0502020202020204" pitchFamily="34" charset="0"/>
                <a:ea typeface="Verdana" panose="020B0604030504040204" pitchFamily="34" charset="0"/>
              </a:rPr>
              <a:t>(% del PIB)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9F62F4-289D-8EF5-3CF4-4681481D73CE}"/>
              </a:ext>
            </a:extLst>
          </p:cNvPr>
          <p:cNvSpPr txBox="1"/>
          <p:nvPr/>
        </p:nvSpPr>
        <p:spPr>
          <a:xfrm>
            <a:off x="6275284" y="2214863"/>
            <a:ext cx="54928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 b="1">
                <a:latin typeface="Century Gothic" panose="020B0502020202020204" pitchFamily="34" charset="0"/>
                <a:ea typeface="Verdana" panose="020B0604030504040204" pitchFamily="34" charset="0"/>
              </a:rPr>
              <a:t>Balance Primario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>
                <a:latin typeface="Century Gothic" panose="020B0502020202020204" pitchFamily="34" charset="0"/>
                <a:ea typeface="Verdana" panose="020B0604030504040204" pitchFamily="34" charset="0"/>
              </a:rPr>
              <a:t>(% del PIB)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CFCE0CB-86DF-47B7-B6F2-6A3BEBED5F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872331"/>
              </p:ext>
            </p:extLst>
          </p:nvPr>
        </p:nvGraphicFramePr>
        <p:xfrm>
          <a:off x="467824" y="2620401"/>
          <a:ext cx="5807460" cy="393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CD75916-0068-4B4C-A387-BC57D8F1A7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301990"/>
              </p:ext>
            </p:extLst>
          </p:nvPr>
        </p:nvGraphicFramePr>
        <p:xfrm>
          <a:off x="6438570" y="2738083"/>
          <a:ext cx="5492849" cy="391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6A736605-3392-9272-5ACC-4C70E8A78DCA}"/>
              </a:ext>
            </a:extLst>
          </p:cNvPr>
          <p:cNvSpPr txBox="1"/>
          <p:nvPr/>
        </p:nvSpPr>
        <p:spPr>
          <a:xfrm>
            <a:off x="617200" y="1024352"/>
            <a:ext cx="8404508" cy="1113889"/>
          </a:xfrm>
          <a:prstGeom prst="roundRect">
            <a:avLst>
              <a:gd name="adj" fmla="val 15631"/>
            </a:avLst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350"/>
              </a:spcAft>
              <a:buClr>
                <a:srgbClr val="B8CE12"/>
              </a:buClr>
            </a:pPr>
            <a:r>
              <a:rPr lang="es-ES" sz="2000">
                <a:latin typeface="Century Gothic" panose="020B0502020202020204" pitchFamily="34" charset="0"/>
                <a:ea typeface="Verdana" panose="020B0604030504040204" pitchFamily="34" charset="0"/>
              </a:rPr>
              <a:t>Es fundamental que las acciones de política orientadas a incrementar el recaudo y los mecanismos de contingencia del gasto sean efectivos para alcanzar el </a:t>
            </a:r>
            <a:r>
              <a:rPr lang="es-ES" sz="20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ajuste fiscal en 2025.</a:t>
            </a:r>
            <a:endParaRPr lang="en-US" sz="2000" b="1" noProof="0">
              <a:solidFill>
                <a:srgbClr val="00206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FAFB1C6-A0EC-C147-DD1D-22552BEDB33A}"/>
              </a:ext>
            </a:extLst>
          </p:cNvPr>
          <p:cNvSpPr txBox="1">
            <a:spLocks/>
          </p:cNvSpPr>
          <p:nvPr/>
        </p:nvSpPr>
        <p:spPr>
          <a:xfrm>
            <a:off x="0" y="6486840"/>
            <a:ext cx="4996112" cy="3701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1060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12FE198-5C33-76CD-D826-932ACBD52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E928B6C-07DA-EF53-2522-050AC444E002}"/>
              </a:ext>
            </a:extLst>
          </p:cNvPr>
          <p:cNvSpPr/>
          <p:nvPr/>
        </p:nvSpPr>
        <p:spPr>
          <a:xfrm>
            <a:off x="548079" y="575625"/>
            <a:ext cx="1136206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s-CO" sz="24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</a:rPr>
              <a:t>Deuda Neta GNC (% del PIB)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7557ADB-FD0E-1106-076F-D56499E5EBD6}"/>
              </a:ext>
            </a:extLst>
          </p:cNvPr>
          <p:cNvSpPr txBox="1">
            <a:spLocks/>
          </p:cNvSpPr>
          <p:nvPr/>
        </p:nvSpPr>
        <p:spPr>
          <a:xfrm>
            <a:off x="0" y="6377396"/>
            <a:ext cx="5784787" cy="37011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*</a:t>
            </a:r>
            <a:r>
              <a:rPr kumimoji="0" lang="es-CO" sz="8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Corresponde a la diferencia entre la tasa de interés y la tasa de crecimiento económico (r-g).</a:t>
            </a:r>
            <a:endParaRPr kumimoji="0" lang="es-MX" sz="80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Fuente: </a:t>
            </a: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Ministerio de Hacienda y Crédito Público. 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E9E94C0-5E02-49AD-B6FB-D3D9864946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133653"/>
              </p:ext>
            </p:extLst>
          </p:nvPr>
        </p:nvGraphicFramePr>
        <p:xfrm>
          <a:off x="327377" y="3368650"/>
          <a:ext cx="5457410" cy="306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82BD6D8-E32B-F6AE-ECA3-914EE6141920}"/>
              </a:ext>
            </a:extLst>
          </p:cNvPr>
          <p:cNvSpPr txBox="1"/>
          <p:nvPr/>
        </p:nvSpPr>
        <p:spPr>
          <a:xfrm>
            <a:off x="594748" y="1318291"/>
            <a:ext cx="11002504" cy="131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En 2024, la deuda neta presentó un deterioro de 6,2pp del PIB, alcanzado el </a:t>
            </a:r>
            <a:r>
              <a:rPr lang="es-ES" sz="16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60% del PIB</a:t>
            </a: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. Este incremento se debe al impacto de la depreciación del tipo de cambio, el deterioro del balance primario y el mayor costo financiero que enfrenta la Nación.</a:t>
            </a: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endParaRPr lang="es-ES" sz="9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350"/>
              </a:spcAft>
              <a:buClr>
                <a:srgbClr val="002060"/>
              </a:buClr>
              <a:buFont typeface="Verdana" panose="020B0604030504040204" pitchFamily="34" charset="0"/>
              <a:buChar char="»"/>
            </a:pPr>
            <a:r>
              <a:rPr lang="es-ES" sz="1600">
                <a:latin typeface="Century Gothic" panose="020B0502020202020204" pitchFamily="34" charset="0"/>
                <a:ea typeface="Verdana" panose="020B0604030504040204" pitchFamily="34" charset="0"/>
              </a:rPr>
              <a:t>Se estima que la deuda neta del GNC en 2025, incrementé 0,6pp del PIB.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áfico 6">
                <a:extLst>
                  <a:ext uri="{FF2B5EF4-FFF2-40B4-BE49-F238E27FC236}">
                    <a16:creationId xmlns:a16="http://schemas.microsoft.com/office/drawing/2014/main" id="{F1672A9C-48FF-4DA0-826D-CCC006138CA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43460678"/>
                  </p:ext>
                </p:extLst>
              </p:nvPr>
            </p:nvGraphicFramePr>
            <p:xfrm>
              <a:off x="6229112" y="3368650"/>
              <a:ext cx="5313217" cy="296487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F1672A9C-48FF-4DA0-826D-CCC006138C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9112" y="3368650"/>
                <a:ext cx="5313217" cy="296487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3572FD4F-F5AB-5AB0-3539-8CC0139224B7}"/>
              </a:ext>
            </a:extLst>
          </p:cNvPr>
          <p:cNvSpPr txBox="1"/>
          <p:nvPr/>
        </p:nvSpPr>
        <p:spPr>
          <a:xfrm>
            <a:off x="6193971" y="2863718"/>
            <a:ext cx="54928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 b="1">
                <a:latin typeface="Century Gothic" panose="020B0502020202020204" pitchFamily="34" charset="0"/>
                <a:ea typeface="Verdana" panose="020B0604030504040204" pitchFamily="34" charset="0"/>
              </a:rPr>
              <a:t>Descomposición de la deuda neta 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>
                <a:latin typeface="Century Gothic" panose="020B0502020202020204" pitchFamily="34" charset="0"/>
                <a:ea typeface="Verdana" panose="020B0604030504040204" pitchFamily="34" charset="0"/>
              </a:rPr>
              <a:t>% del PIB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68D323-38EF-0B04-F8CC-99AC205F6234}"/>
              </a:ext>
            </a:extLst>
          </p:cNvPr>
          <p:cNvSpPr txBox="1"/>
          <p:nvPr/>
        </p:nvSpPr>
        <p:spPr>
          <a:xfrm>
            <a:off x="309657" y="2863718"/>
            <a:ext cx="54928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 b="1">
                <a:latin typeface="Century Gothic" panose="020B0502020202020204" pitchFamily="34" charset="0"/>
                <a:ea typeface="Verdana" panose="020B0604030504040204" pitchFamily="34" charset="0"/>
              </a:rPr>
              <a:t>Deuda neta</a:t>
            </a:r>
          </a:p>
          <a:p>
            <a:pPr algn="ctr" rtl="0">
              <a:defRPr sz="1400" b="0" i="0" u="none" strike="noStrike" kern="1200" spc="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CO" sz="1400">
                <a:latin typeface="Century Gothic" panose="020B0502020202020204" pitchFamily="34" charset="0"/>
                <a:ea typeface="Verdana" panose="020B0604030504040204" pitchFamily="34" charset="0"/>
              </a:rPr>
              <a:t>% del PIB</a:t>
            </a:r>
          </a:p>
        </p:txBody>
      </p:sp>
    </p:spTree>
    <p:extLst>
      <p:ext uri="{BB962C8B-B14F-4D97-AF65-F5344CB8AC3E}">
        <p14:creationId xmlns:p14="http://schemas.microsoft.com/office/powerpoint/2010/main" val="1789934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1A3D7-88F2-1838-FF91-726DE95E4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3A31B6-CE79-887F-9E76-4BEC941C7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39"/>
            <a:ext cx="2209380" cy="1602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B038CE3-632E-F2B3-5907-67DC62AC0EA6}"/>
              </a:ext>
            </a:extLst>
          </p:cNvPr>
          <p:cNvSpPr txBox="1"/>
          <p:nvPr/>
        </p:nvSpPr>
        <p:spPr>
          <a:xfrm>
            <a:off x="2457200" y="4739995"/>
            <a:ext cx="7234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Ministerio de Hacienda y Crédito Público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200" b="1">
                <a:solidFill>
                  <a:prstClr val="white"/>
                </a:solidFill>
                <a:latin typeface="Century Gothic" panose="020B0502020202020204" pitchFamily="34" charset="0"/>
              </a:rPr>
              <a:t>Febrero</a:t>
            </a: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0205D1-BF5F-EF3F-D861-59472396D5DB}"/>
              </a:ext>
            </a:extLst>
          </p:cNvPr>
          <p:cNvSpPr txBox="1"/>
          <p:nvPr/>
        </p:nvSpPr>
        <p:spPr>
          <a:xfrm>
            <a:off x="2600229" y="3032032"/>
            <a:ext cx="6948737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Gracias </a:t>
            </a:r>
          </a:p>
        </p:txBody>
      </p:sp>
    </p:spTree>
    <p:extLst>
      <p:ext uri="{BB962C8B-B14F-4D97-AF65-F5344CB8AC3E}">
        <p14:creationId xmlns:p14="http://schemas.microsoft.com/office/powerpoint/2010/main" val="4279437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73518-6898-C787-C512-06387E821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7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F709E-4B55-6A6E-7C09-6D29D21C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8BBDF56-0243-D5E2-07CB-5B9D7CB0C9FF}"/>
              </a:ext>
            </a:extLst>
          </p:cNvPr>
          <p:cNvSpPr txBox="1"/>
          <p:nvPr/>
        </p:nvSpPr>
        <p:spPr>
          <a:xfrm>
            <a:off x="0" y="6201895"/>
            <a:ext cx="99125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MHCP - DGPM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*Datos observados.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13B47-F922-051E-3B43-61449960F8EB}"/>
              </a:ext>
            </a:extLst>
          </p:cNvPr>
          <p:cNvSpPr txBox="1"/>
          <p:nvPr/>
        </p:nvSpPr>
        <p:spPr>
          <a:xfrm>
            <a:off x="449579" y="514629"/>
            <a:ext cx="112928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Supuestos macroeconómicos 2024 y 2025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9661F0-36C2-A053-69A2-9DB8344D7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77028"/>
              </p:ext>
            </p:extLst>
          </p:nvPr>
        </p:nvGraphicFramePr>
        <p:xfrm>
          <a:off x="1664538" y="1358264"/>
          <a:ext cx="8862922" cy="3635690"/>
        </p:xfrm>
        <a:graphic>
          <a:graphicData uri="http://schemas.openxmlformats.org/drawingml/2006/table">
            <a:tbl>
              <a:tblPr/>
              <a:tblGrid>
                <a:gridCol w="3048378">
                  <a:extLst>
                    <a:ext uri="{9D8B030D-6E8A-4147-A177-3AD203B41FA5}">
                      <a16:colId xmlns:a16="http://schemas.microsoft.com/office/drawing/2014/main" val="1714186347"/>
                    </a:ext>
                  </a:extLst>
                </a:gridCol>
                <a:gridCol w="817228">
                  <a:extLst>
                    <a:ext uri="{9D8B030D-6E8A-4147-A177-3AD203B41FA5}">
                      <a16:colId xmlns:a16="http://schemas.microsoft.com/office/drawing/2014/main" val="477778173"/>
                    </a:ext>
                  </a:extLst>
                </a:gridCol>
                <a:gridCol w="1249329">
                  <a:extLst>
                    <a:ext uri="{9D8B030D-6E8A-4147-A177-3AD203B41FA5}">
                      <a16:colId xmlns:a16="http://schemas.microsoft.com/office/drawing/2014/main" val="1927690930"/>
                    </a:ext>
                  </a:extLst>
                </a:gridCol>
                <a:gridCol w="1249329">
                  <a:extLst>
                    <a:ext uri="{9D8B030D-6E8A-4147-A177-3AD203B41FA5}">
                      <a16:colId xmlns:a16="http://schemas.microsoft.com/office/drawing/2014/main" val="3147031590"/>
                    </a:ext>
                  </a:extLst>
                </a:gridCol>
                <a:gridCol w="1249329">
                  <a:extLst>
                    <a:ext uri="{9D8B030D-6E8A-4147-A177-3AD203B41FA5}">
                      <a16:colId xmlns:a16="http://schemas.microsoft.com/office/drawing/2014/main" val="619936452"/>
                    </a:ext>
                  </a:extLst>
                </a:gridCol>
                <a:gridCol w="1249329">
                  <a:extLst>
                    <a:ext uri="{9D8B030D-6E8A-4147-A177-3AD203B41FA5}">
                      <a16:colId xmlns:a16="http://schemas.microsoft.com/office/drawing/2014/main" val="1300187602"/>
                    </a:ext>
                  </a:extLst>
                </a:gridCol>
              </a:tblGrid>
              <a:tr h="21242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Variable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2024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26710"/>
                  </a:ext>
                </a:extLst>
              </a:tr>
              <a:tr h="2124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MFMP2024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PF2025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MFMP2024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PF2025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0419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PIB real (crecimiento, %)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0,6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1,7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1,8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3,0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2,6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40384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PIB nominal (crecimiento, %)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7,0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7,1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7,2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5,7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5,8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108445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Inflación (fin de periodo, %)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9,3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5,3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5,2*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3,6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945277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Tasa de cambio promedio (USD/COP)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4.328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3.997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4.073*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4.179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4.360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793408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Precio del petróleo (USD por barril)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82,4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83,0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80,6*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80,0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74,3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67574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Producción de petróleo (KBPD)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777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745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775*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764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765 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607465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Importaciones (USD FOB, crecimiento %)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-17,0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-0,6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2,4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3,6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33709"/>
                  </a:ext>
                </a:extLst>
              </a:tr>
              <a:tr h="3764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Balance de cuenta corriente (% del PIB)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-2,4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-2,6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-1,9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-2,5</a:t>
                      </a:r>
                    </a:p>
                  </a:txBody>
                  <a:tcPr marL="9274" marR="9274" marT="9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-2,0</a:t>
                      </a:r>
                    </a:p>
                  </a:txBody>
                  <a:tcPr marL="9274" marR="9274" marT="92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18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14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52BD1-F3CA-7656-7069-3127C63F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BD245-AFC4-D038-D304-387B43AC0233}"/>
              </a:ext>
            </a:extLst>
          </p:cNvPr>
          <p:cNvSpPr txBox="1">
            <a:spLocks/>
          </p:cNvSpPr>
          <p:nvPr/>
        </p:nvSpPr>
        <p:spPr>
          <a:xfrm>
            <a:off x="530352" y="325440"/>
            <a:ext cx="7987495" cy="124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>
                <a:solidFill>
                  <a:srgbClr val="002060"/>
                </a:solidFill>
                <a:latin typeface="Century Gothic" panose="020B0502020202020204" pitchFamily="34" charset="0"/>
                <a:ea typeface="Verdana"/>
              </a:rPr>
              <a:t>La economía colombiana crecería 1,8% en 2024 y 2,6% en 2025, consolidando el inicio de una senda sostenible de recuperación económica</a:t>
            </a: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FBFA2A7-5E06-36C1-11C8-AD665029D2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430627"/>
              </p:ext>
            </p:extLst>
          </p:nvPr>
        </p:nvGraphicFramePr>
        <p:xfrm>
          <a:off x="530352" y="1796144"/>
          <a:ext cx="5145406" cy="424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60AB4C6-3A2A-8800-7C71-E4845116FD67}"/>
              </a:ext>
            </a:extLst>
          </p:cNvPr>
          <p:cNvSpPr/>
          <p:nvPr/>
        </p:nvSpPr>
        <p:spPr>
          <a:xfrm>
            <a:off x="6111505" y="1796144"/>
            <a:ext cx="5812271" cy="1737360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300" b="1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 </a:t>
            </a:r>
            <a:r>
              <a:rPr lang="es-CO" sz="1300" b="1" u="sng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2024</a:t>
            </a:r>
            <a:r>
              <a:rPr lang="es-CO" sz="1300" b="1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el crecimiento económico estaría explicado por: </a:t>
            </a:r>
          </a:p>
          <a:p>
            <a:pPr algn="just"/>
            <a:endParaRPr lang="es-CO" sz="1300" b="1" spc="-4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CO" sz="1300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La mejor dinámica de actividades como </a:t>
            </a:r>
            <a:r>
              <a:rPr lang="es-CO" sz="1300" b="1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agricultura y ganadería</a:t>
            </a:r>
            <a:r>
              <a:rPr lang="es-CO" sz="1300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CO" sz="1300" b="1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arte y entretenimiento</a:t>
            </a:r>
            <a:r>
              <a:rPr lang="es-CO" sz="1300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CO" sz="1300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y la recuperación de la </a:t>
            </a:r>
            <a:r>
              <a:rPr lang="es-CO" sz="1300" b="1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construcción de obras civiles. </a:t>
            </a:r>
          </a:p>
          <a:p>
            <a:pPr marL="285750" indent="-2857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s-CO" sz="1300" b="1" spc="-40">
              <a:solidFill>
                <a:srgbClr val="81910D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CO" sz="1300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Por el lado del gasto, un dinamismo en el </a:t>
            </a:r>
            <a:r>
              <a:rPr lang="es-CO" sz="1300" b="1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consumo de los hogares</a:t>
            </a:r>
            <a:r>
              <a:rPr lang="es-CO" sz="1300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, la </a:t>
            </a:r>
            <a:r>
              <a:rPr lang="es-CO" sz="1300" b="1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inversión fija </a:t>
            </a:r>
            <a:r>
              <a:rPr lang="es-CO" sz="1300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y las </a:t>
            </a:r>
            <a:r>
              <a:rPr lang="es-CO" sz="1300" b="1" spc="-4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exportaciones</a:t>
            </a:r>
            <a:r>
              <a:rPr lang="es-CO" sz="1300" spc="-4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, especialmente las no tradicionales. 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FA2BCBF-A0EB-3C02-BE4E-9FD3E03A6B7F}"/>
              </a:ext>
            </a:extLst>
          </p:cNvPr>
          <p:cNvSpPr/>
          <p:nvPr/>
        </p:nvSpPr>
        <p:spPr>
          <a:xfrm>
            <a:off x="6111505" y="3761161"/>
            <a:ext cx="5812271" cy="1394526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300" b="1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La economía colombiana en </a:t>
            </a:r>
            <a:r>
              <a:rPr lang="es-CO" sz="1300" b="1" u="sng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2025 </a:t>
            </a:r>
            <a:r>
              <a:rPr lang="es-CO" sz="1300" b="1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consolidaría el tránsito hacia una senda de crecimiento sostenible, el cual se daría por</a:t>
            </a:r>
            <a:r>
              <a:rPr lang="es-CO" sz="130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:</a:t>
            </a:r>
            <a:r>
              <a:rPr lang="es-CO" sz="1300" b="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algn="just"/>
            <a:endParaRPr lang="es-CO" sz="1300" b="0" spc="-5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171450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CO" sz="1300" b="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comportamiento favorable de la </a:t>
            </a:r>
            <a:r>
              <a:rPr lang="es-CO" sz="1300" b="1" spc="-5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demanda interna</a:t>
            </a:r>
            <a:r>
              <a:rPr lang="es-CO" sz="1300" b="1" spc="-50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CO" sz="1300" b="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y las </a:t>
            </a:r>
            <a:r>
              <a:rPr lang="es-CO" sz="1300" b="1" spc="-5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exportaciones. </a:t>
            </a:r>
            <a:r>
              <a:rPr lang="es-CO" sz="1300" b="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 especial, el </a:t>
            </a:r>
            <a:r>
              <a:rPr lang="es-CO" sz="1300" b="1" spc="-5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consumo</a:t>
            </a:r>
            <a:r>
              <a:rPr lang="es-CO" sz="1300" b="1" spc="-50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CO" sz="130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y la </a:t>
            </a:r>
            <a:r>
              <a:rPr lang="es-CO" sz="1300" b="1" spc="-5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inversión</a:t>
            </a:r>
            <a:r>
              <a:rPr lang="es-CO" sz="1300" b="1" spc="-50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CO" sz="1300" b="0" spc="-5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se verían favorecidos por cuenta de unos menores niveles de inflación y tasas de interés.</a:t>
            </a:r>
            <a:endParaRPr lang="es-CO" sz="1300" spc="-5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FAA67DA-FADD-BD80-F0D9-DD7EFC57A936}"/>
              </a:ext>
            </a:extLst>
          </p:cNvPr>
          <p:cNvSpPr txBox="1">
            <a:spLocks/>
          </p:cNvSpPr>
          <p:nvPr/>
        </p:nvSpPr>
        <p:spPr>
          <a:xfrm>
            <a:off x="0" y="6270267"/>
            <a:ext cx="4996112" cy="37011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Fuente: </a:t>
            </a: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DANE.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E81C9-E05F-58C1-BD1F-9BEC7A35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E145A23-AC5C-6162-01F0-D8A6BFEF85A1}"/>
              </a:ext>
            </a:extLst>
          </p:cNvPr>
          <p:cNvSpPr txBox="1">
            <a:spLocks/>
          </p:cNvSpPr>
          <p:nvPr/>
        </p:nvSpPr>
        <p:spPr>
          <a:xfrm>
            <a:off x="377931" y="149487"/>
            <a:ext cx="8525924" cy="124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/>
              </a:rPr>
              <a:t>La inflación convergería al rango meta en 2025</a:t>
            </a: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Verdana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FB699F1-809A-CD15-48F7-FB4348A81ED0}"/>
              </a:ext>
            </a:extLst>
          </p:cNvPr>
          <p:cNvSpPr txBox="1">
            <a:spLocks/>
          </p:cNvSpPr>
          <p:nvPr/>
        </p:nvSpPr>
        <p:spPr>
          <a:xfrm>
            <a:off x="0" y="6265167"/>
            <a:ext cx="5329382" cy="37011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Fuente: </a:t>
            </a: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DANE. Estimaciones Ministerio de Hacienda y Crédito Público. 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C43C532-38C4-04B2-EEF8-7E7F39241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138340"/>
              </p:ext>
            </p:extLst>
          </p:nvPr>
        </p:nvGraphicFramePr>
        <p:xfrm>
          <a:off x="530352" y="1670497"/>
          <a:ext cx="5778084" cy="415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D986A80-752D-79A0-9203-759641194364}"/>
              </a:ext>
            </a:extLst>
          </p:cNvPr>
          <p:cNvSpPr txBox="1"/>
          <p:nvPr/>
        </p:nvSpPr>
        <p:spPr>
          <a:xfrm>
            <a:off x="6308436" y="1670497"/>
            <a:ext cx="5555697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buClr>
                <a:srgbClr val="B8CE12"/>
              </a:buClr>
            </a:pPr>
            <a:r>
              <a:rPr lang="es-CO" sz="1400" b="1">
                <a:latin typeface="Century Gothic" panose="020B0502020202020204" pitchFamily="34" charset="0"/>
                <a:ea typeface="Verdana" panose="020B0604030504040204" pitchFamily="34" charset="0"/>
              </a:rPr>
              <a:t>La corrección de la inflación hacia el rango meta en 2025 estaría explicada, principalmente, por: </a:t>
            </a:r>
          </a:p>
          <a:p>
            <a:pPr algn="just">
              <a:buClr>
                <a:srgbClr val="B8CE12"/>
              </a:buClr>
              <a:buFont typeface="Courier New" panose="02070309020205020404" pitchFamily="49" charset="0"/>
              <a:buChar char="o"/>
            </a:pPr>
            <a:endParaRPr lang="es-MX" sz="14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628650" lvl="1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CO" sz="14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Los efectos rezagados de la política monetaria contractiva implementada</a:t>
            </a:r>
            <a:r>
              <a:rPr lang="es-CO" sz="140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CO" sz="1400">
                <a:latin typeface="Century Gothic" panose="020B0502020202020204" pitchFamily="34" charset="0"/>
                <a:ea typeface="Verdana" panose="020B0604030504040204" pitchFamily="34" charset="0"/>
              </a:rPr>
              <a:t>por el Banco de la República a lo largo de los últimos años.</a:t>
            </a:r>
          </a:p>
          <a:p>
            <a:pPr marL="628650" lvl="1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s-MX" sz="14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628650" lvl="1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CO" sz="1400">
                <a:latin typeface="Century Gothic" panose="020B0502020202020204" pitchFamily="34" charset="0"/>
                <a:ea typeface="Verdana" panose="020B0604030504040204" pitchFamily="34" charset="0"/>
              </a:rPr>
              <a:t>La disipación de choques de oferta que permitiría una </a:t>
            </a:r>
            <a:r>
              <a:rPr lang="es-CO" sz="14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corrección en los precios de los alimentos.</a:t>
            </a:r>
          </a:p>
        </p:txBody>
      </p:sp>
    </p:spTree>
    <p:extLst>
      <p:ext uri="{BB962C8B-B14F-4D97-AF65-F5344CB8AC3E}">
        <p14:creationId xmlns:p14="http://schemas.microsoft.com/office/powerpoint/2010/main" val="226729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5DC05-C976-CC2A-EFD9-16668DD32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B6DAB-D5A7-44C9-16EC-4C93837CD174}"/>
              </a:ext>
            </a:extLst>
          </p:cNvPr>
          <p:cNvSpPr txBox="1">
            <a:spLocks/>
          </p:cNvSpPr>
          <p:nvPr/>
        </p:nvSpPr>
        <p:spPr>
          <a:xfrm>
            <a:off x="356616" y="156968"/>
            <a:ext cx="8476487" cy="124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El déficit de cuenta corriente se reduciría en 2024, y mostraría una ligera ampliación en 2025</a:t>
            </a: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09F8628-A0BE-A77F-06AB-50668C05E4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686348"/>
              </p:ext>
            </p:extLst>
          </p:nvPr>
        </p:nvGraphicFramePr>
        <p:xfrm>
          <a:off x="356616" y="1692354"/>
          <a:ext cx="5366135" cy="424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3BEFAB5-D506-73F3-2F2B-D158D7989B0B}"/>
              </a:ext>
            </a:extLst>
          </p:cNvPr>
          <p:cNvSpPr txBox="1">
            <a:spLocks/>
          </p:cNvSpPr>
          <p:nvPr/>
        </p:nvSpPr>
        <p:spPr>
          <a:xfrm>
            <a:off x="5897881" y="3731680"/>
            <a:ext cx="5937502" cy="541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B8CE12"/>
              </a:buClr>
              <a:buFont typeface="Arial" panose="020B0604020202020204" pitchFamily="34" charset="0"/>
              <a:buNone/>
            </a:pPr>
            <a:r>
              <a:rPr lang="es-MX" sz="1300" b="1">
                <a:latin typeface="Century Gothic" panose="020B0502020202020204" pitchFamily="34" charset="0"/>
                <a:ea typeface="Verdana" panose="020B0604030504040204" pitchFamily="34" charset="0"/>
              </a:rPr>
              <a:t>En </a:t>
            </a:r>
            <a:r>
              <a:rPr lang="es-MX" sz="1300" b="1" u="sng">
                <a:latin typeface="Century Gothic" panose="020B0502020202020204" pitchFamily="34" charset="0"/>
                <a:ea typeface="Verdana" panose="020B0604030504040204" pitchFamily="34" charset="0"/>
              </a:rPr>
              <a:t>2025</a:t>
            </a:r>
            <a:r>
              <a:rPr lang="es-MX" sz="1300" b="1">
                <a:latin typeface="Century Gothic" panose="020B0502020202020204" pitchFamily="34" charset="0"/>
                <a:ea typeface="Verdana" panose="020B0604030504040204" pitchFamily="34" charset="0"/>
              </a:rPr>
              <a:t>, el déficit externo se ampliaría ligeramente hasta 2,0% del PIB, </a:t>
            </a: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en línea con la reactivación esperada del crecimiento local.</a:t>
            </a:r>
          </a:p>
          <a:p>
            <a:pPr marL="0" indent="0" algn="just">
              <a:buClr>
                <a:srgbClr val="B8CE12"/>
              </a:buClr>
              <a:buFont typeface="Arial" panose="020B0604020202020204" pitchFamily="34" charset="0"/>
              <a:buNone/>
            </a:pPr>
            <a:endParaRPr lang="es-MX" sz="13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C12362-5243-5551-1864-2A7D71D3F391}"/>
              </a:ext>
            </a:extLst>
          </p:cNvPr>
          <p:cNvSpPr txBox="1"/>
          <p:nvPr/>
        </p:nvSpPr>
        <p:spPr>
          <a:xfrm>
            <a:off x="5897879" y="1692354"/>
            <a:ext cx="5937503" cy="169277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buClr>
                <a:srgbClr val="B8CE12"/>
              </a:buClr>
            </a:pPr>
            <a:r>
              <a:rPr lang="es-MX" sz="1300" b="1">
                <a:latin typeface="Century Gothic" panose="020B0502020202020204" pitchFamily="34" charset="0"/>
                <a:ea typeface="Verdana" panose="020B0604030504040204" pitchFamily="34" charset="0"/>
              </a:rPr>
              <a:t>En </a:t>
            </a:r>
            <a:r>
              <a:rPr lang="es-MX" sz="1300" b="1" u="sng">
                <a:latin typeface="Century Gothic" panose="020B0502020202020204" pitchFamily="34" charset="0"/>
                <a:ea typeface="Verdana" panose="020B0604030504040204" pitchFamily="34" charset="0"/>
              </a:rPr>
              <a:t>2024</a:t>
            </a:r>
            <a:r>
              <a:rPr lang="es-MX" sz="1300" b="1">
                <a:latin typeface="Century Gothic" panose="020B0502020202020204" pitchFamily="34" charset="0"/>
                <a:ea typeface="Verdana" panose="020B0604030504040204" pitchFamily="34" charset="0"/>
              </a:rPr>
              <a:t>, el déficit de cuenta corriente habría disminuido a 1,9% del PIB, </a:t>
            </a: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explicado por:</a:t>
            </a:r>
          </a:p>
          <a:p>
            <a:pPr algn="just">
              <a:buClr>
                <a:srgbClr val="B8CE12"/>
              </a:buClr>
              <a:buFont typeface="Courier New" panose="02070309020205020404" pitchFamily="49" charset="0"/>
              <a:buChar char="o"/>
            </a:pPr>
            <a:endParaRPr lang="es-MX" sz="13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628650" lvl="1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Un </a:t>
            </a:r>
            <a:r>
              <a:rPr lang="es-MX" sz="13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bajo dinamismo de las importaciones</a:t>
            </a:r>
            <a:r>
              <a:rPr lang="es-MX" sz="1300" b="1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y una </a:t>
            </a:r>
            <a:r>
              <a:rPr lang="es-MX" sz="13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mayor entrada de remesas</a:t>
            </a:r>
            <a:r>
              <a:rPr lang="es-MX" sz="1300" b="1">
                <a:solidFill>
                  <a:srgbClr val="81910D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al país.</a:t>
            </a:r>
          </a:p>
          <a:p>
            <a:pPr marL="628650" lvl="1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endParaRPr lang="es-MX" sz="130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628650" lvl="1" indent="-171450" algn="just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s-MX" sz="13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dinamismo de las exportaciones no tradicionales</a:t>
            </a:r>
            <a:r>
              <a:rPr lang="es-MX" sz="1300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que se mantuvieron en máximos históricos en 2024</a:t>
            </a:r>
            <a:r>
              <a:rPr lang="es-MX" sz="1300" b="1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0D4C9B-C698-9476-A811-B9B14FEB8F45}"/>
              </a:ext>
            </a:extLst>
          </p:cNvPr>
          <p:cNvSpPr txBox="1"/>
          <p:nvPr/>
        </p:nvSpPr>
        <p:spPr>
          <a:xfrm>
            <a:off x="5897880" y="4509941"/>
            <a:ext cx="59375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Clr>
                <a:srgbClr val="B8CE12"/>
              </a:buClr>
              <a:buNone/>
            </a:pPr>
            <a:r>
              <a:rPr lang="es-MX" sz="1300">
                <a:latin typeface="Century Gothic" panose="020B0502020202020204" pitchFamily="34" charset="0"/>
                <a:ea typeface="Verdana" panose="020B0604030504040204" pitchFamily="34" charset="0"/>
              </a:rPr>
              <a:t>En ambos años, </a:t>
            </a:r>
            <a:r>
              <a:rPr lang="es-MX" sz="1300" b="1">
                <a:latin typeface="Century Gothic" panose="020B0502020202020204" pitchFamily="34" charset="0"/>
                <a:ea typeface="Verdana" panose="020B0604030504040204" pitchFamily="34" charset="0"/>
              </a:rPr>
              <a:t>el desbalance externo estaría financiado en su totalidad por la entrada de flujos de inversión extranjera directa.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F0553BB-0D8B-3A06-7162-4BFE4776C19D}"/>
              </a:ext>
            </a:extLst>
          </p:cNvPr>
          <p:cNvSpPr txBox="1">
            <a:spLocks/>
          </p:cNvSpPr>
          <p:nvPr/>
        </p:nvSpPr>
        <p:spPr>
          <a:xfrm>
            <a:off x="0" y="6330919"/>
            <a:ext cx="6853382" cy="370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Fuente: </a:t>
            </a: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Banco de la República. Estimaciones Ministerio de Hacienda y Crédito Público. 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4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417A-C6C3-8C66-BA9A-5D9B06EE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2F05C5C-E6B0-FA58-1566-9AF751475707}"/>
              </a:ext>
            </a:extLst>
          </p:cNvPr>
          <p:cNvSpPr txBox="1">
            <a:spLocks/>
          </p:cNvSpPr>
          <p:nvPr/>
        </p:nvSpPr>
        <p:spPr>
          <a:xfrm>
            <a:off x="3228128" y="2355343"/>
            <a:ext cx="5735743" cy="2147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Cierre preliminar del GNC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74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584B-79D1-F4D5-A609-932A94723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996C891-90CB-C691-9581-34F6B1D96133}"/>
              </a:ext>
            </a:extLst>
          </p:cNvPr>
          <p:cNvSpPr txBox="1"/>
          <p:nvPr/>
        </p:nvSpPr>
        <p:spPr>
          <a:xfrm>
            <a:off x="499962" y="300250"/>
            <a:ext cx="1107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Principales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011A91-4016-28DF-8B74-24965A8E1BC3}"/>
              </a:ext>
            </a:extLst>
          </p:cNvPr>
          <p:cNvSpPr txBox="1"/>
          <p:nvPr/>
        </p:nvSpPr>
        <p:spPr>
          <a:xfrm>
            <a:off x="975360" y="1061606"/>
            <a:ext cx="110032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Durante 2024, el Gobierno Nacional </a:t>
            </a:r>
            <a:r>
              <a:rPr lang="es-ES" sz="20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enfrentó </a:t>
            </a:r>
            <a:r>
              <a:rPr lang="es-E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retos presupuestales, de caja y fiscales, </a:t>
            </a:r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por una caída</a:t>
            </a:r>
            <a:r>
              <a:rPr lang="es-ES" sz="2000" b="1">
                <a:solidFill>
                  <a:srgbClr val="0070C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b="1">
                <a:latin typeface="Verdana" panose="020B0604030504040204" pitchFamily="34" charset="0"/>
                <a:ea typeface="Verdana" panose="020B0604030504040204" pitchFamily="34" charset="0"/>
              </a:rPr>
              <a:t>sin precedentes en los ingresos tributarios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>
              <a:solidFill>
                <a:srgbClr val="0070C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La respuesta del Gobierno se centró en esos tres frentes:</a:t>
            </a:r>
          </a:p>
          <a:p>
            <a:pPr algn="just"/>
            <a:endParaRPr lang="en-US" sz="2000" noProof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"/>
            </a:pPr>
            <a:r>
              <a:rPr lang="es-ES" sz="20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Presupuestal: </a:t>
            </a:r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recorte por $28,4 billones de pesos. </a:t>
            </a:r>
          </a:p>
          <a:p>
            <a:pPr lvl="1" algn="just"/>
            <a:endParaRPr lang="es-ES" sz="2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"/>
            </a:pPr>
            <a:r>
              <a:rPr lang="es-ES" sz="20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Caja: </a:t>
            </a:r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manejo responsable y eficiente del Programa Anual Mensualizado de Caja (PAC). </a:t>
            </a:r>
          </a:p>
          <a:p>
            <a:pPr lvl="1" algn="just"/>
            <a:endParaRPr lang="es-ES" sz="2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"/>
            </a:pPr>
            <a:r>
              <a:rPr lang="es-ES" sz="2000" b="1">
                <a:solidFill>
                  <a:srgbClr val="00206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Fiscal: </a:t>
            </a:r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identificación de Transacciones de Única Vez que no deterioran el balance primario neto estructural.</a:t>
            </a:r>
          </a:p>
          <a:p>
            <a:pPr lvl="1" algn="just"/>
            <a:endParaRPr lang="es-ES" sz="2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Las acciones implementadas por el Gobierno Nacional permitieron </a:t>
            </a:r>
          </a:p>
          <a:p>
            <a:pPr algn="just"/>
            <a:r>
              <a:rPr lang="es-ES" sz="2000">
                <a:latin typeface="Verdana" panose="020B0604030504040204" pitchFamily="34" charset="0"/>
                <a:ea typeface="Verdana" panose="020B0604030504040204" pitchFamily="34" charset="0"/>
              </a:rPr>
              <a:t>el </a:t>
            </a:r>
            <a:r>
              <a:rPr lang="es-E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cumplimiento de la Regla Fiscal para la vigencia 2024. </a:t>
            </a:r>
          </a:p>
          <a:p>
            <a:pPr algn="just"/>
            <a:endParaRPr lang="es-ES" sz="2000" b="1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just"/>
            <a:endParaRPr lang="es-E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6599335-2352-A8E9-894C-4D3583AE4C17}"/>
              </a:ext>
            </a:extLst>
          </p:cNvPr>
          <p:cNvSpPr/>
          <p:nvPr/>
        </p:nvSpPr>
        <p:spPr>
          <a:xfrm>
            <a:off x="342903" y="975784"/>
            <a:ext cx="540000" cy="54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1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5CE0EA0-AE6B-4026-35FE-F2D9775B79E3}"/>
              </a:ext>
            </a:extLst>
          </p:cNvPr>
          <p:cNvSpPr/>
          <p:nvPr/>
        </p:nvSpPr>
        <p:spPr>
          <a:xfrm>
            <a:off x="342903" y="1663933"/>
            <a:ext cx="540000" cy="54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2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DF66ECF-1F28-1F0A-B957-FCB05F3D98DD}"/>
              </a:ext>
            </a:extLst>
          </p:cNvPr>
          <p:cNvSpPr/>
          <p:nvPr/>
        </p:nvSpPr>
        <p:spPr>
          <a:xfrm>
            <a:off x="342903" y="5108749"/>
            <a:ext cx="540000" cy="54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306A34-37BD-C71C-9DC6-30BD91A2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79" y="3255533"/>
            <a:ext cx="321126" cy="3211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4360-08EF-F0BC-0B97-6147D488E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14" y="2570622"/>
            <a:ext cx="419680" cy="4196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7AB68B-4276-3D70-6FB5-D3D1EC211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42" y="4076723"/>
            <a:ext cx="397933" cy="3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5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FCE9D0-3418-7A0F-E02A-86B177FC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1" y="2296893"/>
            <a:ext cx="11839458" cy="38834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1CF3263-A2D0-6987-E038-2C7C16CA441E}"/>
              </a:ext>
            </a:extLst>
          </p:cNvPr>
          <p:cNvSpPr txBox="1"/>
          <p:nvPr/>
        </p:nvSpPr>
        <p:spPr>
          <a:xfrm>
            <a:off x="752475" y="177284"/>
            <a:ext cx="105060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lang="es-CO" sz="28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Comparación anual recaudo tributario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4671C9-1AA6-AC19-A5BE-46788F032240}"/>
              </a:ext>
            </a:extLst>
          </p:cNvPr>
          <p:cNvSpPr txBox="1"/>
          <p:nvPr/>
        </p:nvSpPr>
        <p:spPr>
          <a:xfrm>
            <a:off x="236725" y="981722"/>
            <a:ext cx="1167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noProof="0">
                <a:latin typeface="Verdana" panose="020B0604030504040204" pitchFamily="34" charset="0"/>
                <a:ea typeface="Verdana" panose="020B0604030504040204" pitchFamily="34" charset="0"/>
              </a:rPr>
              <a:t>Los ingresos tributarios presentaron una caída nominal de $18,6 billones, frente al 2023. </a:t>
            </a:r>
            <a:r>
              <a:rPr lang="es-MX">
                <a:latin typeface="Verdana" panose="020B0604030504040204" pitchFamily="34" charset="0"/>
                <a:ea typeface="Verdana" panose="020B0604030504040204" pitchFamily="34" charset="0"/>
              </a:rPr>
              <a:t>Esta caída no anticipada del recaudo desfinanció de forma significativa el PGN 2024, lo que motivó ajustes en el gasto para hacer frente a la situación inesperada. Varios impuestos cayeron y otro crecieron, en promedio, por debajo de la economía.</a:t>
            </a:r>
            <a:endParaRPr lang="en-US" noProof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093B0D4-3F48-4CE4-8DDE-097CC9E4A8DE}"/>
              </a:ext>
            </a:extLst>
          </p:cNvPr>
          <p:cNvSpPr/>
          <p:nvPr/>
        </p:nvSpPr>
        <p:spPr>
          <a:xfrm>
            <a:off x="1120001" y="2909334"/>
            <a:ext cx="3858884" cy="3160807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200" b="1" kern="1200">
                <a:solidFill>
                  <a:schemeClr val="tx1"/>
                </a:solidFill>
              </a:rPr>
              <a:t>Impuesto</a:t>
            </a:r>
            <a:r>
              <a:rPr lang="es-CO" sz="1200" b="1" kern="1200" baseline="0">
                <a:solidFill>
                  <a:schemeClr val="tx1"/>
                </a:solidFill>
              </a:rPr>
              <a:t> de Renta de</a:t>
            </a:r>
          </a:p>
          <a:p>
            <a:pPr algn="r"/>
            <a:r>
              <a:rPr lang="es-CO" sz="1200" b="1" kern="1200" baseline="0">
                <a:solidFill>
                  <a:schemeClr val="tx1"/>
                </a:solidFill>
              </a:rPr>
              <a:t>Personas Jurídicas</a:t>
            </a:r>
          </a:p>
          <a:p>
            <a:pPr algn="r"/>
            <a:r>
              <a:rPr lang="es-CO" sz="1200" b="1" kern="1200" baseline="0">
                <a:solidFill>
                  <a:schemeClr val="tx1"/>
                </a:solidFill>
              </a:rPr>
              <a:t>por Sector</a:t>
            </a:r>
          </a:p>
          <a:p>
            <a:pPr algn="r"/>
            <a:r>
              <a:rPr lang="es-CO" sz="1400" b="1" kern="1200" baseline="0">
                <a:solidFill>
                  <a:schemeClr val="tx1"/>
                </a:solidFill>
              </a:rPr>
              <a:t>$22,1 </a:t>
            </a:r>
            <a:r>
              <a:rPr lang="es-CO" sz="1400" b="1" kern="1200" baseline="0" err="1">
                <a:solidFill>
                  <a:schemeClr val="tx1"/>
                </a:solidFill>
              </a:rPr>
              <a:t>bn</a:t>
            </a:r>
            <a:endParaRPr lang="es-CO" sz="1400" b="1" kern="1200">
              <a:solidFill>
                <a:schemeClr val="tx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68366D6-0A5F-556E-7183-491488B078AB}"/>
              </a:ext>
            </a:extLst>
          </p:cNvPr>
          <p:cNvSpPr txBox="1"/>
          <p:nvPr/>
        </p:nvSpPr>
        <p:spPr>
          <a:xfrm>
            <a:off x="161924" y="6295224"/>
            <a:ext cx="11563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*</a:t>
            </a: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IRPN: </a:t>
            </a:r>
            <a:r>
              <a:rPr lang="en-US" sz="80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Impuesto</a:t>
            </a: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-US" sz="80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renta</a:t>
            </a: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persona natural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; **.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Estimaciones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preliminaries dado que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esta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variable no es observable
Fuente: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Ministerio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de Hacienda 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Crédito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Público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con base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datos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DIAN.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DF257-F795-BCE3-7859-8E60CF8AC3C0}"/>
              </a:ext>
            </a:extLst>
          </p:cNvPr>
          <p:cNvSpPr txBox="1"/>
          <p:nvPr/>
        </p:nvSpPr>
        <p:spPr>
          <a:xfrm>
            <a:off x="2913955" y="2269162"/>
            <a:ext cx="6620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</a:rPr>
              <a:t>Descomposición del cambio en el recaudo DIAN</a:t>
            </a:r>
            <a:endParaRPr lang="es-CO" sz="1400" b="1" noProof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1400" noProof="0">
                <a:latin typeface="Verdana" panose="020B0604030504040204" pitchFamily="34" charset="0"/>
                <a:ea typeface="Verdana" panose="020B0604030504040204" pitchFamily="34" charset="0"/>
              </a:rPr>
              <a:t>(Billones)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45286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MFMP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314F70"/>
    </a:accent1>
    <a:accent2>
      <a:srgbClr val="008AA9"/>
    </a:accent2>
    <a:accent3>
      <a:srgbClr val="41D7E7"/>
    </a:accent3>
    <a:accent4>
      <a:srgbClr val="D9D9D9"/>
    </a:accent4>
    <a:accent5>
      <a:srgbClr val="6FB98F"/>
    </a:accent5>
    <a:accent6>
      <a:srgbClr val="FA6E59"/>
    </a:accent6>
    <a:hlink>
      <a:srgbClr val="0563C1"/>
    </a:hlink>
    <a:folHlink>
      <a:srgbClr val="954F72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2722</Words>
  <Application>Microsoft Office PowerPoint</Application>
  <PresentationFormat>Panorámica</PresentationFormat>
  <Paragraphs>593</Paragraphs>
  <Slides>25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Century Gothic</vt:lpstr>
      <vt:lpstr>Courier New</vt:lpstr>
      <vt:lpstr>Helvetica</vt:lpstr>
      <vt:lpstr>Verdana</vt:lpstr>
      <vt:lpstr>Wingdings</vt:lpstr>
      <vt:lpstr>Diseño personalizado</vt:lpstr>
      <vt:lpstr>1_Diseño personalizado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de Hacienda y Crédito Público  7 de febrero de 2025</dc:title>
  <dc:creator>Daniela Maria Villalobos Gonzalez</dc:creator>
  <cp:lastModifiedBy>Cristian Alejandro Cruz Moreno</cp:lastModifiedBy>
  <cp:revision>3</cp:revision>
  <dcterms:created xsi:type="dcterms:W3CDTF">2025-01-28T16:02:36Z</dcterms:created>
  <dcterms:modified xsi:type="dcterms:W3CDTF">2025-02-11T02:52:28Z</dcterms:modified>
</cp:coreProperties>
</file>